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1" r:id="rId5"/>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2192000" cy="6858000"/>
  <p:notesSz cx="6858000" cy="9144000"/>
  <p:embeddedFontLst>
    <p:embeddedFont>
      <p:font typeface="Calibri" panose="020F0502020204030204" pitchFamily="34" charset="0"/>
      <p:regular r:id="rId19"/>
      <p:bold r:id="rId20"/>
      <p:italic r:id="rId21"/>
      <p:boldItalic r:id="rId22"/>
    </p:embeddedFont>
    <p:embeddedFont>
      <p:font typeface="Arial Black" panose="020B0A04020102020204" pitchFamily="34" charset="0"/>
      <p:regular r:id="rId23"/>
      <p:bold r:id="rId24"/>
    </p:embeddedFont>
    <p:embeddedFont>
      <p:font typeface="Robot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h4QLjqoqeLk5UKpn5xScZPeHSAh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customschemas.google.com/relationships/presentationmetadata" Target="meta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 name="Google Shape;3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7567add54e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 name="Google Shape;118;g37567add54e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7567add54e_0_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 name="Google Shape;127;g37567add54e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g37567add5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 name="Google Shape;43;g37567add54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7567add54e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 name="Google Shape;54;g37567add54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7567add54e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37567add54e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7567add54e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 name="Google Shape;81;g37567add54e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7567add54e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g37567add54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7567add54e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g37567add54e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7567add54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37567add54e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7567add54e_0_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g37567add54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p:cSld name="COVER">
    <p:spTree>
      <p:nvGrpSpPr>
        <p:cNvPr id="1"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ulua eta edukia" type="obj">
  <p:cSld name="OBJECT">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3534335" y="248584"/>
            <a:ext cx="5814712" cy="75211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2060"/>
              </a:buClr>
              <a:buSzPts val="2400"/>
              <a:buFont typeface="Arial Black"/>
              <a:buNone/>
              <a:defRPr sz="2400" b="1">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26"/>
        <p:cNvGrpSpPr/>
        <p:nvPr/>
      </p:nvGrpSpPr>
      <p:grpSpPr>
        <a:xfrm>
          <a:off x="0" y="0"/>
          <a:ext cx="0" cy="0"/>
          <a:chOff x="0" y="0"/>
          <a:chExt cx="0" cy="0"/>
        </a:xfrm>
      </p:grpSpPr>
      <p:sp>
        <p:nvSpPr>
          <p:cNvPr id="27" name="Google Shape;2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‹Nº›</a:t>
            </a:fld>
            <a:endParaRPr/>
          </a:p>
        </p:txBody>
      </p:sp>
      <p:sp>
        <p:nvSpPr>
          <p:cNvPr id="30" name="Google Shape;30;p9"/>
          <p:cNvSpPr txBox="1">
            <a:spLocks noGrp="1"/>
          </p:cNvSpPr>
          <p:nvPr>
            <p:ph type="title"/>
          </p:nvPr>
        </p:nvSpPr>
        <p:spPr>
          <a:xfrm>
            <a:off x="1183640" y="15979"/>
            <a:ext cx="8102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rokorra" type="title">
  <p:cSld name="TITLE">
    <p:spTree>
      <p:nvGrpSpPr>
        <p:cNvPr id="1" name="Shape 32"/>
        <p:cNvGrpSpPr/>
        <p:nvPr/>
      </p:nvGrpSpPr>
      <p:grpSpPr>
        <a:xfrm>
          <a:off x="0" y="0"/>
          <a:ext cx="0" cy="0"/>
          <a:chOff x="0" y="0"/>
          <a:chExt cx="0" cy="0"/>
        </a:xfrm>
      </p:grpSpPr>
      <p:sp>
        <p:nvSpPr>
          <p:cNvPr id="33" name="Google Shape;33;g37567add54e_0_166" descr="AZPITITULUA"/>
          <p:cNvSpPr txBox="1">
            <a:spLocks noGrp="1"/>
          </p:cNvSpPr>
          <p:nvPr>
            <p:ph type="title"/>
          </p:nvPr>
        </p:nvSpPr>
        <p:spPr>
          <a:xfrm>
            <a:off x="663933" y="4530900"/>
            <a:ext cx="10781700" cy="585600"/>
          </a:xfrm>
          <a:prstGeom prst="rect">
            <a:avLst/>
          </a:prstGeom>
          <a:noFill/>
          <a:ln>
            <a:noFill/>
          </a:ln>
        </p:spPr>
        <p:txBody>
          <a:bodyPr spcFirstLastPara="1" wrap="square" lIns="121900" tIns="121900" rIns="121900" bIns="121900" anchor="t" anchorCtr="0">
            <a:noAutofit/>
          </a:bodyPr>
          <a:lstStyle>
            <a:lvl1pPr lvl="0" algn="ctr">
              <a:lnSpc>
                <a:spcPct val="90000"/>
              </a:lnSpc>
              <a:spcBef>
                <a:spcPts val="0"/>
              </a:spcBef>
              <a:spcAft>
                <a:spcPts val="0"/>
              </a:spcAft>
              <a:buClr>
                <a:schemeClr val="dk1"/>
              </a:buClr>
              <a:buSzPts val="5700"/>
              <a:buFont typeface="Arial"/>
              <a:buNone/>
              <a:defRPr sz="5700" b="1">
                <a:latin typeface="Arial"/>
                <a:ea typeface="Arial"/>
                <a:cs typeface="Arial"/>
                <a:sym typeface="Arial"/>
              </a:defRPr>
            </a:lvl1pPr>
            <a:lvl2pPr lvl="1" algn="ctr">
              <a:lnSpc>
                <a:spcPct val="100000"/>
              </a:lnSpc>
              <a:spcBef>
                <a:spcPts val="0"/>
              </a:spcBef>
              <a:spcAft>
                <a:spcPts val="0"/>
              </a:spcAft>
              <a:buSzPts val="2700"/>
              <a:buFont typeface="Arial"/>
              <a:buNone/>
              <a:defRPr sz="2700" b="1">
                <a:latin typeface="Arial"/>
                <a:ea typeface="Arial"/>
                <a:cs typeface="Arial"/>
                <a:sym typeface="Arial"/>
              </a:defRPr>
            </a:lvl2pPr>
            <a:lvl3pPr lvl="2" algn="ctr">
              <a:lnSpc>
                <a:spcPct val="100000"/>
              </a:lnSpc>
              <a:spcBef>
                <a:spcPts val="0"/>
              </a:spcBef>
              <a:spcAft>
                <a:spcPts val="0"/>
              </a:spcAft>
              <a:buSzPts val="2700"/>
              <a:buFont typeface="Arial"/>
              <a:buNone/>
              <a:defRPr sz="2700" b="1">
                <a:latin typeface="Arial"/>
                <a:ea typeface="Arial"/>
                <a:cs typeface="Arial"/>
                <a:sym typeface="Arial"/>
              </a:defRPr>
            </a:lvl3pPr>
            <a:lvl4pPr lvl="3" algn="ctr">
              <a:lnSpc>
                <a:spcPct val="100000"/>
              </a:lnSpc>
              <a:spcBef>
                <a:spcPts val="0"/>
              </a:spcBef>
              <a:spcAft>
                <a:spcPts val="0"/>
              </a:spcAft>
              <a:buSzPts val="2700"/>
              <a:buFont typeface="Arial"/>
              <a:buNone/>
              <a:defRPr sz="2700" b="1">
                <a:latin typeface="Arial"/>
                <a:ea typeface="Arial"/>
                <a:cs typeface="Arial"/>
                <a:sym typeface="Arial"/>
              </a:defRPr>
            </a:lvl4pPr>
            <a:lvl5pPr lvl="4" algn="ctr">
              <a:lnSpc>
                <a:spcPct val="100000"/>
              </a:lnSpc>
              <a:spcBef>
                <a:spcPts val="0"/>
              </a:spcBef>
              <a:spcAft>
                <a:spcPts val="0"/>
              </a:spcAft>
              <a:buSzPts val="2700"/>
              <a:buFont typeface="Arial"/>
              <a:buNone/>
              <a:defRPr sz="2700" b="1">
                <a:latin typeface="Arial"/>
                <a:ea typeface="Arial"/>
                <a:cs typeface="Arial"/>
                <a:sym typeface="Arial"/>
              </a:defRPr>
            </a:lvl5pPr>
            <a:lvl6pPr lvl="5" algn="ctr">
              <a:lnSpc>
                <a:spcPct val="100000"/>
              </a:lnSpc>
              <a:spcBef>
                <a:spcPts val="0"/>
              </a:spcBef>
              <a:spcAft>
                <a:spcPts val="0"/>
              </a:spcAft>
              <a:buSzPts val="2700"/>
              <a:buFont typeface="Arial"/>
              <a:buNone/>
              <a:defRPr sz="2700" b="1">
                <a:latin typeface="Arial"/>
                <a:ea typeface="Arial"/>
                <a:cs typeface="Arial"/>
                <a:sym typeface="Arial"/>
              </a:defRPr>
            </a:lvl6pPr>
            <a:lvl7pPr lvl="6" algn="ctr">
              <a:lnSpc>
                <a:spcPct val="100000"/>
              </a:lnSpc>
              <a:spcBef>
                <a:spcPts val="0"/>
              </a:spcBef>
              <a:spcAft>
                <a:spcPts val="0"/>
              </a:spcAft>
              <a:buSzPts val="2700"/>
              <a:buFont typeface="Arial"/>
              <a:buNone/>
              <a:defRPr sz="2700" b="1">
                <a:latin typeface="Arial"/>
                <a:ea typeface="Arial"/>
                <a:cs typeface="Arial"/>
                <a:sym typeface="Arial"/>
              </a:defRPr>
            </a:lvl7pPr>
            <a:lvl8pPr lvl="7" algn="ctr">
              <a:lnSpc>
                <a:spcPct val="100000"/>
              </a:lnSpc>
              <a:spcBef>
                <a:spcPts val="0"/>
              </a:spcBef>
              <a:spcAft>
                <a:spcPts val="0"/>
              </a:spcAft>
              <a:buSzPts val="2700"/>
              <a:buFont typeface="Arial"/>
              <a:buNone/>
              <a:defRPr sz="2700" b="1">
                <a:latin typeface="Arial"/>
                <a:ea typeface="Arial"/>
                <a:cs typeface="Arial"/>
                <a:sym typeface="Arial"/>
              </a:defRPr>
            </a:lvl8pPr>
            <a:lvl9pPr lvl="8" algn="ctr">
              <a:lnSpc>
                <a:spcPct val="100000"/>
              </a:lnSpc>
              <a:spcBef>
                <a:spcPts val="0"/>
              </a:spcBef>
              <a:spcAft>
                <a:spcPts val="0"/>
              </a:spcAft>
              <a:buSzPts val="2700"/>
              <a:buFont typeface="Arial"/>
              <a:buNone/>
              <a:defRPr sz="2700" b="1">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okorra 1">
  <p:cSld name="TITLE_1">
    <p:spTree>
      <p:nvGrpSpPr>
        <p:cNvPr id="1" name="Shape 34"/>
        <p:cNvGrpSpPr/>
        <p:nvPr/>
      </p:nvGrpSpPr>
      <p:grpSpPr>
        <a:xfrm>
          <a:off x="0" y="0"/>
          <a:ext cx="0" cy="0"/>
          <a:chOff x="0" y="0"/>
          <a:chExt cx="0" cy="0"/>
        </a:xfrm>
      </p:grpSpPr>
      <p:sp>
        <p:nvSpPr>
          <p:cNvPr id="35" name="Google Shape;35;g37567add54e_0_168" descr="AZPITITULUA"/>
          <p:cNvSpPr txBox="1">
            <a:spLocks noGrp="1"/>
          </p:cNvSpPr>
          <p:nvPr>
            <p:ph type="title"/>
          </p:nvPr>
        </p:nvSpPr>
        <p:spPr>
          <a:xfrm>
            <a:off x="663933" y="4530900"/>
            <a:ext cx="10781700" cy="585600"/>
          </a:xfrm>
          <a:prstGeom prst="rect">
            <a:avLst/>
          </a:prstGeom>
          <a:noFill/>
          <a:ln>
            <a:noFill/>
          </a:ln>
        </p:spPr>
        <p:txBody>
          <a:bodyPr spcFirstLastPara="1" wrap="square" lIns="121900" tIns="121900" rIns="121900" bIns="121900" anchor="t" anchorCtr="0">
            <a:noAutofit/>
          </a:bodyPr>
          <a:lstStyle>
            <a:lvl1pPr lvl="0" algn="ctr">
              <a:lnSpc>
                <a:spcPct val="90000"/>
              </a:lnSpc>
              <a:spcBef>
                <a:spcPts val="0"/>
              </a:spcBef>
              <a:spcAft>
                <a:spcPts val="0"/>
              </a:spcAft>
              <a:buClr>
                <a:schemeClr val="lt1"/>
              </a:buClr>
              <a:buSzPts val="5700"/>
              <a:buFont typeface="Arial"/>
              <a:buNone/>
              <a:defRPr sz="5700" b="1">
                <a:latin typeface="Arial"/>
                <a:ea typeface="Arial"/>
                <a:cs typeface="Arial"/>
                <a:sym typeface="Arial"/>
              </a:defRPr>
            </a:lvl1pPr>
            <a:lvl2pPr lvl="1" algn="ctr">
              <a:lnSpc>
                <a:spcPct val="100000"/>
              </a:lnSpc>
              <a:spcBef>
                <a:spcPts val="0"/>
              </a:spcBef>
              <a:spcAft>
                <a:spcPts val="0"/>
              </a:spcAft>
              <a:buSzPts val="2700"/>
              <a:buFont typeface="Arial"/>
              <a:buNone/>
              <a:defRPr sz="2700" b="1">
                <a:latin typeface="Arial"/>
                <a:ea typeface="Arial"/>
                <a:cs typeface="Arial"/>
                <a:sym typeface="Arial"/>
              </a:defRPr>
            </a:lvl2pPr>
            <a:lvl3pPr lvl="2" algn="ctr">
              <a:lnSpc>
                <a:spcPct val="100000"/>
              </a:lnSpc>
              <a:spcBef>
                <a:spcPts val="0"/>
              </a:spcBef>
              <a:spcAft>
                <a:spcPts val="0"/>
              </a:spcAft>
              <a:buSzPts val="2700"/>
              <a:buFont typeface="Arial"/>
              <a:buNone/>
              <a:defRPr sz="2700" b="1">
                <a:latin typeface="Arial"/>
                <a:ea typeface="Arial"/>
                <a:cs typeface="Arial"/>
                <a:sym typeface="Arial"/>
              </a:defRPr>
            </a:lvl3pPr>
            <a:lvl4pPr lvl="3" algn="ctr">
              <a:lnSpc>
                <a:spcPct val="100000"/>
              </a:lnSpc>
              <a:spcBef>
                <a:spcPts val="0"/>
              </a:spcBef>
              <a:spcAft>
                <a:spcPts val="0"/>
              </a:spcAft>
              <a:buSzPts val="2700"/>
              <a:buFont typeface="Arial"/>
              <a:buNone/>
              <a:defRPr sz="2700" b="1">
                <a:latin typeface="Arial"/>
                <a:ea typeface="Arial"/>
                <a:cs typeface="Arial"/>
                <a:sym typeface="Arial"/>
              </a:defRPr>
            </a:lvl4pPr>
            <a:lvl5pPr lvl="4" algn="ctr">
              <a:lnSpc>
                <a:spcPct val="100000"/>
              </a:lnSpc>
              <a:spcBef>
                <a:spcPts val="0"/>
              </a:spcBef>
              <a:spcAft>
                <a:spcPts val="0"/>
              </a:spcAft>
              <a:buSzPts val="2700"/>
              <a:buFont typeface="Arial"/>
              <a:buNone/>
              <a:defRPr sz="2700" b="1">
                <a:latin typeface="Arial"/>
                <a:ea typeface="Arial"/>
                <a:cs typeface="Arial"/>
                <a:sym typeface="Arial"/>
              </a:defRPr>
            </a:lvl5pPr>
            <a:lvl6pPr lvl="5" algn="ctr">
              <a:lnSpc>
                <a:spcPct val="100000"/>
              </a:lnSpc>
              <a:spcBef>
                <a:spcPts val="0"/>
              </a:spcBef>
              <a:spcAft>
                <a:spcPts val="0"/>
              </a:spcAft>
              <a:buSzPts val="2700"/>
              <a:buFont typeface="Arial"/>
              <a:buNone/>
              <a:defRPr sz="2700" b="1">
                <a:latin typeface="Arial"/>
                <a:ea typeface="Arial"/>
                <a:cs typeface="Arial"/>
                <a:sym typeface="Arial"/>
              </a:defRPr>
            </a:lvl6pPr>
            <a:lvl7pPr lvl="6" algn="ctr">
              <a:lnSpc>
                <a:spcPct val="100000"/>
              </a:lnSpc>
              <a:spcBef>
                <a:spcPts val="0"/>
              </a:spcBef>
              <a:spcAft>
                <a:spcPts val="0"/>
              </a:spcAft>
              <a:buSzPts val="2700"/>
              <a:buFont typeface="Arial"/>
              <a:buNone/>
              <a:defRPr sz="2700" b="1">
                <a:latin typeface="Arial"/>
                <a:ea typeface="Arial"/>
                <a:cs typeface="Arial"/>
                <a:sym typeface="Arial"/>
              </a:defRPr>
            </a:lvl7pPr>
            <a:lvl8pPr lvl="7" algn="ctr">
              <a:lnSpc>
                <a:spcPct val="100000"/>
              </a:lnSpc>
              <a:spcBef>
                <a:spcPts val="0"/>
              </a:spcBef>
              <a:spcAft>
                <a:spcPts val="0"/>
              </a:spcAft>
              <a:buSzPts val="2700"/>
              <a:buFont typeface="Arial"/>
              <a:buNone/>
              <a:defRPr sz="2700" b="1">
                <a:latin typeface="Arial"/>
                <a:ea typeface="Arial"/>
                <a:cs typeface="Arial"/>
                <a:sym typeface="Arial"/>
              </a:defRPr>
            </a:lvl8pPr>
            <a:lvl9pPr lvl="8" algn="ctr">
              <a:lnSpc>
                <a:spcPct val="100000"/>
              </a:lnSpc>
              <a:spcBef>
                <a:spcPts val="0"/>
              </a:spcBef>
              <a:spcAft>
                <a:spcPts val="0"/>
              </a:spcAft>
              <a:buSzPts val="2700"/>
              <a:buFont typeface="Arial"/>
              <a:buNone/>
              <a:defRPr sz="2700" b="1">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 descr="A picture containing text, clipart&#10;&#10;Description automatically generated"/>
          <p:cNvPicPr preferRelativeResize="0"/>
          <p:nvPr/>
        </p:nvPicPr>
        <p:blipFill rotWithShape="1">
          <a:blip r:embed="rId4">
            <a:alphaModFix/>
          </a:blip>
          <a:srcRect/>
          <a:stretch/>
        </p:blipFill>
        <p:spPr>
          <a:xfrm>
            <a:off x="0" y="0"/>
            <a:ext cx="12192000" cy="6858000"/>
          </a:xfrm>
          <a:prstGeom prst="rect">
            <a:avLst/>
          </a:prstGeom>
          <a:noFill/>
          <a:ln>
            <a:noFill/>
          </a:ln>
        </p:spPr>
      </p:pic>
      <p:pic>
        <p:nvPicPr>
          <p:cNvPr id="11" name="Google Shape;11;p4" descr="Imagen que contiene Logotipo&#10;&#10;Descripción generada automáticamente"/>
          <p:cNvPicPr preferRelativeResize="0"/>
          <p:nvPr/>
        </p:nvPicPr>
        <p:blipFill rotWithShape="1">
          <a:blip r:embed="rId5">
            <a:alphaModFix/>
          </a:blip>
          <a:srcRect/>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 name="Google Shape;14;p4" descr="Graphical user interface, text&#10;&#10;Description automatically generated"/>
            <p:cNvPicPr preferRelativeResize="0"/>
            <p:nvPr/>
          </p:nvPicPr>
          <p:blipFill rotWithShape="1">
            <a:blip r:embed="rId6">
              <a:alphaModFix/>
            </a:blip>
            <a:srcRect/>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GB" sz="900" b="0" i="0" u="none" strike="noStrike" cap="non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900" b="0" i="0" u="none" strike="noStrike" cap="none">
              <a:solidFill>
                <a:srgbClr val="2A3768"/>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Google Shape;19;p6"/>
          <p:cNvSpPr txBox="1">
            <a:spLocks noGrp="1"/>
          </p:cNvSpPr>
          <p:nvPr>
            <p:ph type="title"/>
          </p:nvPr>
        </p:nvSpPr>
        <p:spPr>
          <a:xfrm>
            <a:off x="1183640" y="15979"/>
            <a:ext cx="8102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22D59"/>
              </a:buClr>
              <a:buSzPts val="3000"/>
              <a:buFont typeface="Arial Black"/>
              <a:buNone/>
              <a:defRPr sz="3000" b="0" i="0" u="none" strike="noStrike" cap="non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0" name="Google Shape;20;p6" descr="Icono&#10;&#10;Descripción generada automáticamente"/>
          <p:cNvPicPr preferRelativeResize="0"/>
          <p:nvPr/>
        </p:nvPicPr>
        <p:blipFill rotWithShape="1">
          <a:blip r:embed="rId7">
            <a:alphaModFix/>
          </a:blip>
          <a:srcRect/>
          <a:stretch/>
        </p:blipFill>
        <p:spPr>
          <a:xfrm rot="-5400000">
            <a:off x="13302" y="2677"/>
            <a:ext cx="1080835" cy="1107440"/>
          </a:xfrm>
          <a:prstGeom prst="rect">
            <a:avLst/>
          </a:prstGeom>
          <a:noFill/>
          <a:ln>
            <a:noFill/>
          </a:ln>
        </p:spPr>
      </p:pic>
      <p:pic>
        <p:nvPicPr>
          <p:cNvPr id="21" name="Google Shape;21;p6" descr="Imagen que contiene Logotipo&#10;&#10;Descripción generada automáticamente"/>
          <p:cNvPicPr preferRelativeResize="0"/>
          <p:nvPr/>
        </p:nvPicPr>
        <p:blipFill rotWithShape="1">
          <a:blip r:embed="rId8">
            <a:alphaModFix/>
          </a:blip>
          <a:srcRect/>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9">
            <a:alphaModFix/>
          </a:blip>
          <a:srcRect/>
          <a:stretch/>
        </p:blipFill>
        <p:spPr>
          <a:xfrm>
            <a:off x="0" y="6395185"/>
            <a:ext cx="12192000" cy="46281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https://www.thingiverse.com/" TargetMode="External"/><Relationship Id="rId7" Type="http://schemas.openxmlformats.org/officeDocument/2006/relationships/hyperlink" Target="https://cults3d.com/e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9.jpg"/><Relationship Id="rId5" Type="http://schemas.openxmlformats.org/officeDocument/2006/relationships/hyperlink" Target="https://www.printables.com/?lang=es" TargetMode="External"/><Relationship Id="rId10" Type="http://schemas.openxmlformats.org/officeDocument/2006/relationships/image" Target="../media/image21.jpg"/><Relationship Id="rId4" Type="http://schemas.openxmlformats.org/officeDocument/2006/relationships/image" Target="../media/image18.jpg"/><Relationship Id="rId9" Type="http://schemas.openxmlformats.org/officeDocument/2006/relationships/hyperlink" Target="https://makerworld.com/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thingiverse.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hyperlink" Target="https://makerworld.com/es" TargetMode="External"/><Relationship Id="rId5" Type="http://schemas.openxmlformats.org/officeDocument/2006/relationships/hyperlink" Target="https://cults3d.com/es" TargetMode="External"/><Relationship Id="rId4" Type="http://schemas.openxmlformats.org/officeDocument/2006/relationships/hyperlink" Target="https://www.printables.com/?lang=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jp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6.jpg"/><Relationship Id="rId4" Type="http://schemas.openxmlformats.org/officeDocument/2006/relationships/hyperlink" Target="https://es.3dexport.com/3dmodel-the-simpsons-bart-simpson-multi-coloredmultiparts-3mf-564457.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1014725" y="2964400"/>
            <a:ext cx="6281814" cy="570600"/>
          </a:xfrm>
          <a:prstGeom prst="rect">
            <a:avLst/>
          </a:prstGeom>
          <a:noFill/>
          <a:ln>
            <a:noFill/>
          </a:ln>
        </p:spPr>
        <p:txBody>
          <a:bodyPr spcFirstLastPara="1" wrap="square" lIns="91425" tIns="45700" rIns="91425" bIns="45700" anchor="t" anchorCtr="0">
            <a:noAutofit/>
          </a:bodyPr>
          <a:lstStyle/>
          <a:p>
            <a:pPr lvl="0">
              <a:lnSpc>
                <a:spcPct val="90000"/>
              </a:lnSpc>
              <a:buClr>
                <a:srgbClr val="222D59"/>
              </a:buClr>
              <a:buSzPts val="3600"/>
            </a:pPr>
            <a:r>
              <a:rPr lang="en-GB" sz="3600" dirty="0">
                <a:solidFill>
                  <a:srgbClr val="222D59"/>
                </a:solidFill>
                <a:latin typeface="Arial Black"/>
                <a:ea typeface="Arial Black"/>
                <a:cs typeface="Arial Black"/>
                <a:sym typeface="Arial Black"/>
              </a:rPr>
              <a:t>Additive Manufacturing. </a:t>
            </a:r>
            <a:r>
              <a:rPr lang="en-GB" sz="3600" dirty="0" smtClean="0">
                <a:solidFill>
                  <a:srgbClr val="222D59"/>
                </a:solidFill>
                <a:latin typeface="Arial Black"/>
                <a:ea typeface="Arial Black"/>
                <a:cs typeface="Arial Black"/>
                <a:sym typeface="Arial Black"/>
              </a:rPr>
              <a:t/>
            </a:r>
            <a:br>
              <a:rPr lang="en-GB" sz="3600" dirty="0" smtClean="0">
                <a:solidFill>
                  <a:srgbClr val="222D59"/>
                </a:solidFill>
                <a:latin typeface="Arial Black"/>
                <a:ea typeface="Arial Black"/>
                <a:cs typeface="Arial Black"/>
                <a:sym typeface="Arial Black"/>
              </a:rPr>
            </a:br>
            <a:r>
              <a:rPr lang="en-GB" sz="3600" dirty="0" smtClean="0">
                <a:solidFill>
                  <a:srgbClr val="222D59"/>
                </a:solidFill>
                <a:latin typeface="Arial Black"/>
                <a:ea typeface="Arial Black"/>
                <a:cs typeface="Arial Black"/>
                <a:sym typeface="Arial Black"/>
              </a:rPr>
              <a:t>First </a:t>
            </a:r>
            <a:r>
              <a:rPr lang="en-GB" sz="3600" dirty="0">
                <a:solidFill>
                  <a:srgbClr val="222D59"/>
                </a:solidFill>
                <a:latin typeface="Arial Black"/>
                <a:ea typeface="Arial Black"/>
                <a:cs typeface="Arial Black"/>
                <a:sym typeface="Arial Black"/>
              </a:rPr>
              <a:t>exercise.</a:t>
            </a:r>
            <a:endParaRPr sz="3600" dirty="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37567add54e_0_68"/>
          <p:cNvSpPr txBox="1">
            <a:spLocks noGrp="1"/>
          </p:cNvSpPr>
          <p:nvPr>
            <p:ph type="title"/>
          </p:nvPr>
        </p:nvSpPr>
        <p:spPr>
          <a:xfrm>
            <a:off x="2565872" y="287420"/>
            <a:ext cx="7752900" cy="1002900"/>
          </a:xfrm>
          <a:prstGeom prst="rect">
            <a:avLst/>
          </a:prstGeom>
          <a:noFill/>
          <a:ln>
            <a:noFill/>
          </a:ln>
        </p:spPr>
        <p:txBody>
          <a:bodyPr spcFirstLastPara="1" wrap="square" lIns="121900" tIns="60925" rIns="121900" bIns="60925" anchor="ctr" anchorCtr="0">
            <a:normAutofit/>
          </a:bodyPr>
          <a:lstStyle/>
          <a:p>
            <a:pPr lvl="0">
              <a:buClr>
                <a:schemeClr val="dk1"/>
              </a:buClr>
              <a:buSzPts val="4400"/>
            </a:pPr>
            <a:r>
              <a:rPr lang="en-GB" sz="3600" dirty="0"/>
              <a:t>INTERNET GALLERIES</a:t>
            </a:r>
            <a:endParaRPr sz="3600" dirty="0"/>
          </a:p>
        </p:txBody>
      </p:sp>
      <p:pic>
        <p:nvPicPr>
          <p:cNvPr id="121" name="Google Shape;121;g37567add54e_0_68" descr="Thingiverse | Impresión 3D y cultura maker">
            <a:hlinkClick r:id="rId3"/>
          </p:cNvPr>
          <p:cNvPicPr preferRelativeResize="0"/>
          <p:nvPr/>
        </p:nvPicPr>
        <p:blipFill rotWithShape="1">
          <a:blip r:embed="rId4">
            <a:alphaModFix/>
          </a:blip>
          <a:srcRect/>
          <a:stretch/>
        </p:blipFill>
        <p:spPr>
          <a:xfrm>
            <a:off x="1160676" y="1819653"/>
            <a:ext cx="2520698" cy="2520698"/>
          </a:xfrm>
          <a:prstGeom prst="rect">
            <a:avLst/>
          </a:prstGeom>
          <a:noFill/>
          <a:ln>
            <a:noFill/>
          </a:ln>
        </p:spPr>
      </p:pic>
      <p:pic>
        <p:nvPicPr>
          <p:cNvPr id="122" name="Google Shape;122;g37567add54e_0_68" descr="Descargas - Control 3D - Cursos online de diseño 3D e impresión 3D">
            <a:hlinkClick r:id="rId5"/>
          </p:cNvPr>
          <p:cNvPicPr preferRelativeResize="0"/>
          <p:nvPr/>
        </p:nvPicPr>
        <p:blipFill rotWithShape="1">
          <a:blip r:embed="rId6">
            <a:alphaModFix/>
          </a:blip>
          <a:srcRect t="36549" b="35649"/>
          <a:stretch/>
        </p:blipFill>
        <p:spPr>
          <a:xfrm>
            <a:off x="5652007" y="1663599"/>
            <a:ext cx="6350000" cy="1765401"/>
          </a:xfrm>
          <a:prstGeom prst="rect">
            <a:avLst/>
          </a:prstGeom>
          <a:noFill/>
          <a:ln>
            <a:noFill/>
          </a:ln>
        </p:spPr>
      </p:pic>
      <p:pic>
        <p:nvPicPr>
          <p:cNvPr id="123" name="Google Shape;123;g37567add54e_0_68" descr="Cults | Impresión 3D y cultura maker">
            <a:hlinkClick r:id="rId7"/>
          </p:cNvPr>
          <p:cNvPicPr preferRelativeResize="0"/>
          <p:nvPr/>
        </p:nvPicPr>
        <p:blipFill rotWithShape="1">
          <a:blip r:embed="rId8">
            <a:alphaModFix/>
          </a:blip>
          <a:srcRect/>
          <a:stretch/>
        </p:blipFill>
        <p:spPr>
          <a:xfrm>
            <a:off x="4071519" y="4067251"/>
            <a:ext cx="2254302" cy="2254302"/>
          </a:xfrm>
          <a:prstGeom prst="rect">
            <a:avLst/>
          </a:prstGeom>
          <a:noFill/>
          <a:ln>
            <a:noFill/>
          </a:ln>
        </p:spPr>
      </p:pic>
      <p:pic>
        <p:nvPicPr>
          <p:cNvPr id="124" name="Google Shape;124;g37567add54e_0_68" descr="MakerWorld: Descarga Modelos 3D Gratuitos">
            <a:hlinkClick r:id="rId9"/>
          </p:cNvPr>
          <p:cNvPicPr preferRelativeResize="0"/>
          <p:nvPr/>
        </p:nvPicPr>
        <p:blipFill rotWithShape="1">
          <a:blip r:embed="rId10">
            <a:alphaModFix/>
          </a:blip>
          <a:srcRect l="17356" t="27793" r="18002" b="29551"/>
          <a:stretch/>
        </p:blipFill>
        <p:spPr>
          <a:xfrm>
            <a:off x="6906901" y="4588435"/>
            <a:ext cx="4446900" cy="152829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g37567add54e_0_76"/>
          <p:cNvSpPr txBox="1">
            <a:spLocks noGrp="1"/>
          </p:cNvSpPr>
          <p:nvPr>
            <p:ph type="title"/>
          </p:nvPr>
        </p:nvSpPr>
        <p:spPr>
          <a:xfrm>
            <a:off x="963221" y="1173245"/>
            <a:ext cx="9885753" cy="1002900"/>
          </a:xfrm>
          <a:prstGeom prst="rect">
            <a:avLst/>
          </a:prstGeom>
          <a:noFill/>
          <a:ln>
            <a:noFill/>
          </a:ln>
        </p:spPr>
        <p:txBody>
          <a:bodyPr spcFirstLastPara="1" wrap="square" lIns="121900" tIns="60925" rIns="121900" bIns="60925" anchor="ctr" anchorCtr="0">
            <a:noAutofit/>
          </a:bodyPr>
          <a:lstStyle/>
          <a:p>
            <a:pPr lvl="0">
              <a:buClr>
                <a:schemeClr val="dk1"/>
              </a:buClr>
              <a:buSzPct val="112500"/>
            </a:pPr>
            <a:r>
              <a:rPr lang="en-US" sz="2800" dirty="0"/>
              <a:t>Find a 3D model by browsing the following links</a:t>
            </a:r>
            <a:r>
              <a:rPr lang="en-US" sz="2800" dirty="0" smtClean="0"/>
              <a:t>.</a:t>
            </a:r>
            <a:endParaRPr sz="2800" dirty="0"/>
          </a:p>
        </p:txBody>
      </p:sp>
      <p:sp>
        <p:nvSpPr>
          <p:cNvPr id="130" name="Google Shape;130;g37567add54e_0_76"/>
          <p:cNvSpPr txBox="1">
            <a:spLocks noGrp="1"/>
          </p:cNvSpPr>
          <p:nvPr>
            <p:ph type="body" idx="1"/>
          </p:nvPr>
        </p:nvSpPr>
        <p:spPr>
          <a:xfrm>
            <a:off x="1250950" y="2176145"/>
            <a:ext cx="7750175" cy="1933575"/>
          </a:xfrm>
          <a:prstGeom prst="rect">
            <a:avLst/>
          </a:prstGeom>
          <a:noFill/>
          <a:ln>
            <a:noFill/>
          </a:ln>
        </p:spPr>
        <p:txBody>
          <a:bodyPr spcFirstLastPara="1" wrap="square" lIns="121900" tIns="60925" rIns="121900" bIns="60925" anchor="t" anchorCtr="0">
            <a:normAutofit/>
          </a:bodyPr>
          <a:lstStyle/>
          <a:p>
            <a:pPr marL="152400" lvl="0" indent="0" algn="l" rtl="0">
              <a:lnSpc>
                <a:spcPct val="90000"/>
              </a:lnSpc>
              <a:spcBef>
                <a:spcPts val="1000"/>
              </a:spcBef>
              <a:spcAft>
                <a:spcPts val="0"/>
              </a:spcAft>
              <a:buClr>
                <a:schemeClr val="dk1"/>
              </a:buClr>
              <a:buSzPts val="2400"/>
              <a:buNone/>
            </a:pPr>
            <a:r>
              <a:rPr lang="en-GB" sz="2000" dirty="0"/>
              <a:t>1. </a:t>
            </a:r>
            <a:r>
              <a:rPr lang="en-GB" sz="2000" dirty="0" err="1"/>
              <a:t>Thingiverse</a:t>
            </a:r>
            <a:r>
              <a:rPr lang="en-GB" sz="2000" dirty="0"/>
              <a:t> --&gt; </a:t>
            </a:r>
            <a:r>
              <a:rPr lang="en-GB" sz="2000" u="sng" dirty="0">
                <a:solidFill>
                  <a:schemeClr val="hlink"/>
                </a:solidFill>
                <a:hlinkClick r:id="rId3"/>
              </a:rPr>
              <a:t>https://www.thingiverse.com/</a:t>
            </a:r>
            <a:r>
              <a:rPr lang="en-GB" sz="2000" dirty="0"/>
              <a:t/>
            </a:r>
            <a:br>
              <a:rPr lang="en-GB" sz="2000" dirty="0"/>
            </a:br>
            <a:r>
              <a:rPr lang="en-GB" sz="2000" dirty="0"/>
              <a:t>2. </a:t>
            </a:r>
            <a:r>
              <a:rPr lang="en-GB" sz="2000" dirty="0" err="1"/>
              <a:t>Printables</a:t>
            </a:r>
            <a:r>
              <a:rPr lang="en-GB" sz="2000" dirty="0"/>
              <a:t>--&gt; </a:t>
            </a:r>
            <a:r>
              <a:rPr lang="en-GB" sz="2000" u="sng" dirty="0">
                <a:solidFill>
                  <a:schemeClr val="hlink"/>
                </a:solidFill>
                <a:hlinkClick r:id="rId4"/>
              </a:rPr>
              <a:t>https://www.printables.com/?lang=es</a:t>
            </a:r>
            <a:r>
              <a:rPr lang="en-GB" sz="2000" dirty="0"/>
              <a:t/>
            </a:r>
            <a:br>
              <a:rPr lang="en-GB" sz="2000" dirty="0"/>
            </a:br>
            <a:r>
              <a:rPr lang="en-GB" sz="2000" dirty="0"/>
              <a:t>3. Cults --&gt; </a:t>
            </a:r>
            <a:r>
              <a:rPr lang="en-GB" sz="2000" u="sng" dirty="0">
                <a:solidFill>
                  <a:schemeClr val="hlink"/>
                </a:solidFill>
                <a:hlinkClick r:id="rId5"/>
              </a:rPr>
              <a:t>https://cults3d.com/es</a:t>
            </a:r>
            <a:r>
              <a:rPr lang="en-GB" sz="2000" dirty="0"/>
              <a:t/>
            </a:r>
            <a:br>
              <a:rPr lang="en-GB" sz="2000" dirty="0"/>
            </a:br>
            <a:r>
              <a:rPr lang="en-GB" sz="2000" dirty="0"/>
              <a:t>4. Maker World --&gt; </a:t>
            </a:r>
            <a:r>
              <a:rPr lang="en-GB" sz="2000" u="sng" dirty="0">
                <a:solidFill>
                  <a:schemeClr val="hlink"/>
                </a:solidFill>
                <a:hlinkClick r:id="rId6"/>
              </a:rPr>
              <a:t>https://makerworld.com/es</a:t>
            </a:r>
            <a:endParaRPr sz="2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3" descr="Icon&#10;&#10;Description automatically generated"/>
          <p:cNvPicPr preferRelativeResize="0"/>
          <p:nvPr/>
        </p:nvPicPr>
        <p:blipFill rotWithShape="1">
          <a:blip r:embed="rId3">
            <a:alphaModFix/>
          </a:blip>
          <a:srcRect l="12589" t="15276" r="15262" b="15742"/>
          <a:stretch/>
        </p:blipFill>
        <p:spPr>
          <a:xfrm>
            <a:off x="803107" y="4798637"/>
            <a:ext cx="467472" cy="446937"/>
          </a:xfrm>
          <a:prstGeom prst="rect">
            <a:avLst/>
          </a:prstGeom>
          <a:noFill/>
          <a:ln>
            <a:noFill/>
          </a:ln>
        </p:spPr>
      </p:pic>
      <p:pic>
        <p:nvPicPr>
          <p:cNvPr id="136" name="Google Shape;136;p3" descr="Icon&#10;&#10;Description automatically generated"/>
          <p:cNvPicPr preferRelativeResize="0"/>
          <p:nvPr/>
        </p:nvPicPr>
        <p:blipFill rotWithShape="1">
          <a:blip r:embed="rId4">
            <a:alphaModFix/>
          </a:blip>
          <a:srcRect l="14710" t="12668" r="11904" b="14522"/>
          <a:stretch/>
        </p:blipFill>
        <p:spPr>
          <a:xfrm>
            <a:off x="5130665" y="4702639"/>
            <a:ext cx="516714" cy="512670"/>
          </a:xfrm>
          <a:prstGeom prst="rect">
            <a:avLst/>
          </a:prstGeom>
          <a:noFill/>
          <a:ln>
            <a:noFill/>
          </a:ln>
        </p:spPr>
      </p:pic>
      <p:sp>
        <p:nvSpPr>
          <p:cNvPr id="137" name="Google Shape;137;p3"/>
          <p:cNvSpPr/>
          <p:nvPr/>
        </p:nvSpPr>
        <p:spPr>
          <a:xfrm>
            <a:off x="784272" y="3028890"/>
            <a:ext cx="207368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a:solidFill>
                  <a:srgbClr val="13284B"/>
                </a:solidFill>
                <a:latin typeface="Roboto"/>
                <a:ea typeface="Roboto"/>
                <a:cs typeface="Roboto"/>
                <a:sym typeface="Roboto"/>
              </a:rPr>
              <a:t>#LCAMP_EU</a:t>
            </a:r>
            <a:endParaRPr sz="2000" b="1">
              <a:solidFill>
                <a:schemeClr val="dk1"/>
              </a:solidFill>
              <a:latin typeface="Roboto"/>
              <a:ea typeface="Roboto"/>
              <a:cs typeface="Roboto"/>
              <a:sym typeface="Roboto"/>
            </a:endParaRPr>
          </a:p>
        </p:txBody>
      </p:sp>
      <p:sp>
        <p:nvSpPr>
          <p:cNvPr id="138" name="Google Shape;138;p3"/>
          <p:cNvSpPr/>
          <p:nvPr/>
        </p:nvSpPr>
        <p:spPr>
          <a:xfrm>
            <a:off x="0" y="5311214"/>
            <a:ext cx="207368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139" name="Google Shape;139;p3"/>
          <p:cNvSpPr/>
          <p:nvPr/>
        </p:nvSpPr>
        <p:spPr>
          <a:xfrm>
            <a:off x="1894483" y="5311214"/>
            <a:ext cx="207368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140" name="Google Shape;140;p3"/>
          <p:cNvSpPr/>
          <p:nvPr/>
        </p:nvSpPr>
        <p:spPr>
          <a:xfrm>
            <a:off x="3968170" y="5308072"/>
            <a:ext cx="2841704"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lang="en-GB" sz="1200" i="0">
                <a:solidFill>
                  <a:srgbClr val="57B9DF"/>
                </a:solidFill>
                <a:latin typeface="Roboto"/>
                <a:ea typeface="Roboto"/>
                <a:cs typeface="Roboto"/>
                <a:sym typeface="Roboto"/>
              </a:rPr>
              <a:t>Learner Centric Advanced Manufacturing Platform for CoVEs</a:t>
            </a:r>
            <a:endParaRPr sz="1200" i="0">
              <a:solidFill>
                <a:srgbClr val="57B9DF"/>
              </a:solidFill>
              <a:latin typeface="Roboto"/>
              <a:ea typeface="Roboto"/>
              <a:cs typeface="Roboto"/>
              <a:sym typeface="Roboto"/>
            </a:endParaRPr>
          </a:p>
        </p:txBody>
      </p:sp>
      <p:pic>
        <p:nvPicPr>
          <p:cNvPr id="141" name="Google Shape;141;p3" descr="A white x in a black background&#10;&#10;Description automatically generated"/>
          <p:cNvPicPr preferRelativeResize="0"/>
          <p:nvPr/>
        </p:nvPicPr>
        <p:blipFill rotWithShape="1">
          <a:blip r:embed="rId5">
            <a:alphaModFix/>
          </a:blip>
          <a:srcRect l="23471" t="13713" r="23100" b="10856"/>
          <a:stretch/>
        </p:blipFill>
        <p:spPr>
          <a:xfrm>
            <a:off x="2697618" y="4785341"/>
            <a:ext cx="454127" cy="468318"/>
          </a:xfrm>
          <a:prstGeom prst="rect">
            <a:avLst/>
          </a:prstGeom>
          <a:noFill/>
          <a:ln>
            <a:noFill/>
          </a:ln>
        </p:spPr>
      </p:pic>
      <p:pic>
        <p:nvPicPr>
          <p:cNvPr id="142" name="Google Shape;142;p3" descr="Email outline"/>
          <p:cNvPicPr preferRelativeResize="0"/>
          <p:nvPr/>
        </p:nvPicPr>
        <p:blipFill rotWithShape="1">
          <a:blip r:embed="rId6">
            <a:alphaModFix/>
          </a:blip>
          <a:srcRect/>
          <a:stretch/>
        </p:blipFill>
        <p:spPr>
          <a:xfrm>
            <a:off x="1043637" y="3421983"/>
            <a:ext cx="622663" cy="622663"/>
          </a:xfrm>
          <a:prstGeom prst="rect">
            <a:avLst/>
          </a:prstGeom>
          <a:noFill/>
          <a:ln>
            <a:noFill/>
          </a:ln>
        </p:spPr>
      </p:pic>
      <p:sp>
        <p:nvSpPr>
          <p:cNvPr id="143" name="Google Shape;143;p3"/>
          <p:cNvSpPr/>
          <p:nvPr/>
        </p:nvSpPr>
        <p:spPr>
          <a:xfrm>
            <a:off x="1354968" y="3569635"/>
            <a:ext cx="2073687"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
        <p:nvSpPr>
          <p:cNvPr id="45" name="Google Shape;45;g37567add54e_0_0"/>
          <p:cNvSpPr/>
          <p:nvPr/>
        </p:nvSpPr>
        <p:spPr>
          <a:xfrm>
            <a:off x="1072725" y="1055800"/>
            <a:ext cx="10688700" cy="5154000"/>
          </a:xfrm>
          <a:prstGeom prst="rect">
            <a:avLst/>
          </a:prstGeom>
          <a:solidFill>
            <a:schemeClr val="dk1"/>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46" name="Google Shape;46;g37567add54e_0_0"/>
          <p:cNvPicPr preferRelativeResize="0"/>
          <p:nvPr/>
        </p:nvPicPr>
        <p:blipFill rotWithShape="1">
          <a:blip r:embed="rId3">
            <a:alphaModFix/>
          </a:blip>
          <a:srcRect t="10515" b="595"/>
          <a:stretch/>
        </p:blipFill>
        <p:spPr>
          <a:xfrm>
            <a:off x="820325" y="1165300"/>
            <a:ext cx="10942320" cy="5044440"/>
          </a:xfrm>
          <a:custGeom>
            <a:avLst/>
            <a:gdLst/>
            <a:ahLst/>
            <a:cxnLst/>
            <a:rect l="l" t="t" r="r" b="b"/>
            <a:pathLst>
              <a:path w="12192000" h="6096000" extrusionOk="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noFill/>
          <a:ln>
            <a:noFill/>
          </a:ln>
          <a:effectLst>
            <a:outerShdw blurRad="508000" dist="203200" dir="5400000" algn="t" rotWithShape="0">
              <a:srgbClr val="000000">
                <a:alpha val="20000"/>
              </a:srgbClr>
            </a:outerShdw>
          </a:effectLst>
        </p:spPr>
      </p:pic>
      <p:sp>
        <p:nvSpPr>
          <p:cNvPr id="47" name="Google Shape;47;g37567add54e_0_0"/>
          <p:cNvSpPr/>
          <p:nvPr/>
        </p:nvSpPr>
        <p:spPr>
          <a:xfrm>
            <a:off x="838200" y="1055800"/>
            <a:ext cx="10948019" cy="4982051"/>
          </a:xfrm>
          <a:custGeom>
            <a:avLst/>
            <a:gdLst/>
            <a:ahLst/>
            <a:cxnLst/>
            <a:rect l="l" t="t" r="r" b="b"/>
            <a:pathLst>
              <a:path w="12198350" h="6038850" extrusionOk="0">
                <a:moveTo>
                  <a:pt x="0" y="0"/>
                </a:moveTo>
                <a:lnTo>
                  <a:pt x="12192000" y="0"/>
                </a:lnTo>
                <a:cubicBezTo>
                  <a:pt x="12194117" y="1168400"/>
                  <a:pt x="12196233" y="2336800"/>
                  <a:pt x="12198350" y="3505200"/>
                </a:cubicBezTo>
                <a:cubicBezTo>
                  <a:pt x="11828992" y="3872442"/>
                  <a:pt x="11606741" y="4015317"/>
                  <a:pt x="11341100" y="4267200"/>
                </a:cubicBezTo>
                <a:cubicBezTo>
                  <a:pt x="11005609" y="4512733"/>
                  <a:pt x="10677525" y="4705350"/>
                  <a:pt x="10185400" y="4978400"/>
                </a:cubicBezTo>
                <a:cubicBezTo>
                  <a:pt x="9693275" y="5251450"/>
                  <a:pt x="9381067" y="5540375"/>
                  <a:pt x="8813800" y="5746750"/>
                </a:cubicBezTo>
                <a:lnTo>
                  <a:pt x="7219950" y="6038850"/>
                </a:lnTo>
                <a:lnTo>
                  <a:pt x="4883150" y="5924550"/>
                </a:lnTo>
                <a:lnTo>
                  <a:pt x="3663950" y="5842000"/>
                </a:lnTo>
                <a:lnTo>
                  <a:pt x="1727200" y="5486400"/>
                </a:lnTo>
                <a:lnTo>
                  <a:pt x="0" y="5835650"/>
                </a:lnTo>
                <a:lnTo>
                  <a:pt x="0" y="0"/>
                </a:lnTo>
                <a:close/>
              </a:path>
            </a:pathLst>
          </a:custGeom>
          <a:gradFill>
            <a:gsLst>
              <a:gs pos="0">
                <a:srgbClr val="000000">
                  <a:alpha val="60000"/>
                </a:srgbClr>
              </a:gs>
              <a:gs pos="68000">
                <a:srgbClr val="000000">
                  <a:alpha val="40000"/>
                </a:srgbClr>
              </a:gs>
              <a:gs pos="100000">
                <a:srgbClr val="000000">
                  <a:alpha val="0"/>
                </a:srgbClr>
              </a:gs>
            </a:gsLst>
            <a:lin ang="0" scaled="0"/>
          </a:gra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Arial"/>
              <a:ea typeface="Arial"/>
              <a:cs typeface="Arial"/>
              <a:sym typeface="Arial"/>
            </a:endParaRPr>
          </a:p>
        </p:txBody>
      </p:sp>
      <p:grpSp>
        <p:nvGrpSpPr>
          <p:cNvPr id="48" name="Google Shape;48;g37567add54e_0_0"/>
          <p:cNvGrpSpPr/>
          <p:nvPr/>
        </p:nvGrpSpPr>
        <p:grpSpPr>
          <a:xfrm>
            <a:off x="550" y="3296243"/>
            <a:ext cx="11760552" cy="2849739"/>
            <a:chOff x="476" y="-3923157"/>
            <a:chExt cx="10667167" cy="2493646"/>
          </a:xfrm>
        </p:grpSpPr>
        <p:sp>
          <p:nvSpPr>
            <p:cNvPr id="49" name="Google Shape;49;g37567add54e_0_0"/>
            <p:cNvSpPr/>
            <p:nvPr/>
          </p:nvSpPr>
          <p:spPr>
            <a:xfrm>
              <a:off x="476" y="-3923156"/>
              <a:ext cx="10667167" cy="2493645"/>
            </a:xfrm>
            <a:custGeom>
              <a:avLst/>
              <a:gdLst/>
              <a:ahLst/>
              <a:cxnLst/>
              <a:rect l="l" t="t" r="r" b="b"/>
              <a:pathLst>
                <a:path w="6095524" h="1424940" extrusionOk="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sp>
          <p:nvSpPr>
            <p:cNvPr id="50" name="Google Shape;50;g37567add54e_0_0"/>
            <p:cNvSpPr/>
            <p:nvPr/>
          </p:nvSpPr>
          <p:spPr>
            <a:xfrm>
              <a:off x="476" y="-3923157"/>
              <a:ext cx="10667167" cy="2493645"/>
            </a:xfrm>
            <a:custGeom>
              <a:avLst/>
              <a:gdLst/>
              <a:ahLst/>
              <a:cxnLst/>
              <a:rect l="l" t="t" r="r" b="b"/>
              <a:pathLst>
                <a:path w="6095524" h="1424940" extrusionOk="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rotWithShape="1">
              <a:blip r:embed="rId4">
                <a:alphaModFix amt="57000"/>
              </a:blip>
              <a:tile tx="0" ty="0" sx="100000" sy="100000" flip="none" algn="tl"/>
            </a:blip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grpSp>
      <p:sp>
        <p:nvSpPr>
          <p:cNvPr id="51" name="Google Shape;51;g37567add54e_0_0"/>
          <p:cNvSpPr txBox="1">
            <a:spLocks noGrp="1"/>
          </p:cNvSpPr>
          <p:nvPr>
            <p:ph type="title"/>
          </p:nvPr>
        </p:nvSpPr>
        <p:spPr>
          <a:xfrm>
            <a:off x="838199" y="1120676"/>
            <a:ext cx="9485100" cy="2308500"/>
          </a:xfrm>
          <a:prstGeom prst="rect">
            <a:avLst/>
          </a:prstGeom>
          <a:noFill/>
          <a:ln>
            <a:noFill/>
          </a:ln>
        </p:spPr>
        <p:txBody>
          <a:bodyPr spcFirstLastPara="1" wrap="square" lIns="121900" tIns="121900" rIns="121900" bIns="121900" anchor="t" anchorCtr="0">
            <a:normAutofit fontScale="90000"/>
          </a:bodyPr>
          <a:lstStyle/>
          <a:p>
            <a:pPr lvl="0" algn="l">
              <a:buClr>
                <a:srgbClr val="FFFFFF"/>
              </a:buClr>
            </a:pPr>
            <a:r>
              <a:rPr lang="en-GB" sz="7200" dirty="0" smtClean="0">
                <a:solidFill>
                  <a:srgbClr val="FFFFFF"/>
                </a:solidFill>
              </a:rPr>
              <a:t>AM </a:t>
            </a:r>
            <a:r>
              <a:rPr lang="en-GB" sz="7200" dirty="0">
                <a:solidFill>
                  <a:srgbClr val="FFFFFF"/>
                </a:solidFill>
              </a:rPr>
              <a:t/>
            </a:r>
            <a:br>
              <a:rPr lang="en-GB" sz="7200" dirty="0">
                <a:solidFill>
                  <a:srgbClr val="FFFFFF"/>
                </a:solidFill>
              </a:rPr>
            </a:br>
            <a:r>
              <a:rPr lang="en-GB" sz="7200" dirty="0">
                <a:solidFill>
                  <a:srgbClr val="FFFFFF"/>
                </a:solidFill>
              </a:rPr>
              <a:t>First exercise</a:t>
            </a:r>
            <a:r>
              <a:rPr lang="en-GB" sz="7200" dirty="0">
                <a:solidFill>
                  <a:srgbClr val="FFFFFF"/>
                </a:solidFill>
              </a:rPr>
              <a:t/>
            </a:r>
            <a:br>
              <a:rPr lang="en-GB" sz="7200" dirty="0">
                <a:solidFill>
                  <a:srgbClr val="FFFFFF"/>
                </a:solidFill>
              </a:rPr>
            </a:br>
            <a:endParaRPr sz="72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7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5"/>
        <p:cNvGrpSpPr/>
        <p:nvPr/>
      </p:nvGrpSpPr>
      <p:grpSpPr>
        <a:xfrm>
          <a:off x="0" y="0"/>
          <a:ext cx="0" cy="0"/>
          <a:chOff x="0" y="0"/>
          <a:chExt cx="0" cy="0"/>
        </a:xfrm>
      </p:grpSpPr>
      <p:sp>
        <p:nvSpPr>
          <p:cNvPr id="56" name="Google Shape;56;g37567add54e_0_10"/>
          <p:cNvSpPr txBox="1">
            <a:spLocks noGrp="1"/>
          </p:cNvSpPr>
          <p:nvPr>
            <p:ph type="title"/>
          </p:nvPr>
        </p:nvSpPr>
        <p:spPr>
          <a:xfrm>
            <a:off x="412975" y="686626"/>
            <a:ext cx="5418657" cy="1956900"/>
          </a:xfrm>
          <a:prstGeom prst="rect">
            <a:avLst/>
          </a:prstGeom>
          <a:noFill/>
          <a:ln>
            <a:noFill/>
          </a:ln>
        </p:spPr>
        <p:txBody>
          <a:bodyPr spcFirstLastPara="1" wrap="square" lIns="121900" tIns="60925" rIns="121900" bIns="60925" anchor="b" anchorCtr="0">
            <a:normAutofit/>
          </a:bodyPr>
          <a:lstStyle/>
          <a:p>
            <a:pPr lvl="0">
              <a:buClr>
                <a:schemeClr val="dk1"/>
              </a:buClr>
              <a:buSzPct val="109302"/>
            </a:pPr>
            <a:r>
              <a:rPr lang="en-US" sz="4000" dirty="0"/>
              <a:t>WHAT DO I NEED TO PRINT AN OBJECT?</a:t>
            </a:r>
            <a:endParaRPr sz="2000" dirty="0"/>
          </a:p>
        </p:txBody>
      </p:sp>
      <p:sp>
        <p:nvSpPr>
          <p:cNvPr id="57" name="Google Shape;57;g37567add54e_0_10"/>
          <p:cNvSpPr/>
          <p:nvPr/>
        </p:nvSpPr>
        <p:spPr>
          <a:xfrm>
            <a:off x="640080" y="2586993"/>
            <a:ext cx="3472548" cy="18277"/>
          </a:xfrm>
          <a:custGeom>
            <a:avLst/>
            <a:gdLst/>
            <a:ahLst/>
            <a:cxnLst/>
            <a:rect l="l" t="t" r="r" b="b"/>
            <a:pathLst>
              <a:path w="2606040" h="13716"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690" y="5728"/>
                  <a:pt x="2605650" y="7624"/>
                  <a:pt x="2606040" y="13716"/>
                </a:cubicBezTo>
                <a:cubicBezTo>
                  <a:pt x="2256758" y="26838"/>
                  <a:pt x="2173673" y="-17450"/>
                  <a:pt x="1902409" y="13716"/>
                </a:cubicBezTo>
                <a:cubicBezTo>
                  <a:pt x="1631145" y="44882"/>
                  <a:pt x="1461378" y="894"/>
                  <a:pt x="1276960" y="13716"/>
                </a:cubicBezTo>
                <a:cubicBezTo>
                  <a:pt x="1092542" y="26538"/>
                  <a:pt x="890442" y="8641"/>
                  <a:pt x="677570" y="13716"/>
                </a:cubicBezTo>
                <a:cubicBezTo>
                  <a:pt x="464698" y="18792"/>
                  <a:pt x="187648" y="31265"/>
                  <a:pt x="0" y="13716"/>
                </a:cubicBezTo>
                <a:cubicBezTo>
                  <a:pt x="-302" y="10335"/>
                  <a:pt x="417" y="4724"/>
                  <a:pt x="0" y="0"/>
                </a:cubicBezTo>
                <a:close/>
              </a:path>
              <a:path w="2606040" h="13716"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6569" y="5071"/>
                  <a:pt x="2606315" y="7437"/>
                  <a:pt x="2606040" y="13716"/>
                </a:cubicBezTo>
                <a:cubicBezTo>
                  <a:pt x="2393024" y="-2332"/>
                  <a:pt x="2191161" y="34687"/>
                  <a:pt x="1980590" y="13716"/>
                </a:cubicBezTo>
                <a:cubicBezTo>
                  <a:pt x="1770019" y="-7255"/>
                  <a:pt x="1476440" y="31542"/>
                  <a:pt x="1276960" y="13716"/>
                </a:cubicBezTo>
                <a:cubicBezTo>
                  <a:pt x="1077480" y="-4110"/>
                  <a:pt x="880988" y="37553"/>
                  <a:pt x="651510" y="13716"/>
                </a:cubicBezTo>
                <a:cubicBezTo>
                  <a:pt x="422032" y="-10121"/>
                  <a:pt x="130744" y="-6519"/>
                  <a:pt x="0" y="13716"/>
                </a:cubicBezTo>
                <a:cubicBezTo>
                  <a:pt x="198" y="8947"/>
                  <a:pt x="304" y="5200"/>
                  <a:pt x="0" y="0"/>
                </a:cubicBezTo>
                <a:close/>
              </a:path>
            </a:pathLst>
          </a:custGeom>
          <a:solidFill>
            <a:schemeClr val="accent2"/>
          </a:solidFill>
          <a:ln w="59275" cap="rnd" cmpd="sng">
            <a:solidFill>
              <a:schemeClr val="accent2"/>
            </a:solidFill>
            <a:prstDash val="solid"/>
            <a:round/>
            <a:headEnd type="none" w="sm" len="sm"/>
            <a:tailEnd type="none" w="sm" len="sm"/>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58" name="Google Shape;58;g37567add54e_0_10"/>
          <p:cNvPicPr preferRelativeResize="0"/>
          <p:nvPr/>
        </p:nvPicPr>
        <p:blipFill rotWithShape="1">
          <a:blip r:embed="rId3">
            <a:alphaModFix/>
          </a:blip>
          <a:srcRect l="21805" r="21805"/>
          <a:stretch/>
        </p:blipFill>
        <p:spPr>
          <a:xfrm>
            <a:off x="5376925" y="1022750"/>
            <a:ext cx="6878775" cy="5092065"/>
          </a:xfrm>
          <a:custGeom>
            <a:avLst/>
            <a:gdLst/>
            <a:ahLst/>
            <a:cxnLst/>
            <a:rect l="l" t="t" r="r" b="b"/>
            <a:pathLst>
              <a:path w="6878775" h="6858000" extrusionOk="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grpSp>
        <p:nvGrpSpPr>
          <p:cNvPr id="59" name="Google Shape;59;g37567add54e_0_10"/>
          <p:cNvGrpSpPr/>
          <p:nvPr/>
        </p:nvGrpSpPr>
        <p:grpSpPr>
          <a:xfrm>
            <a:off x="364534" y="3524391"/>
            <a:ext cx="1899595" cy="2234155"/>
            <a:chOff x="176479" y="2562496"/>
            <a:chExt cx="1829348" cy="2151536"/>
          </a:xfrm>
        </p:grpSpPr>
        <p:pic>
          <p:nvPicPr>
            <p:cNvPr id="60" name="Google Shape;60;g37567add54e_0_10" descr="PDF - Wikipedia, la enciclopedia libre"/>
            <p:cNvPicPr preferRelativeResize="0"/>
            <p:nvPr/>
          </p:nvPicPr>
          <p:blipFill rotWithShape="1">
            <a:blip r:embed="rId4">
              <a:alphaModFix/>
            </a:blip>
            <a:srcRect/>
            <a:stretch/>
          </p:blipFill>
          <p:spPr>
            <a:xfrm>
              <a:off x="1353412" y="2576326"/>
              <a:ext cx="652415" cy="804214"/>
            </a:xfrm>
            <a:prstGeom prst="rect">
              <a:avLst/>
            </a:prstGeom>
            <a:noFill/>
            <a:ln>
              <a:noFill/>
            </a:ln>
          </p:spPr>
        </p:pic>
        <p:cxnSp>
          <p:nvCxnSpPr>
            <p:cNvPr id="61" name="Google Shape;61;g37567add54e_0_10"/>
            <p:cNvCxnSpPr/>
            <p:nvPr/>
          </p:nvCxnSpPr>
          <p:spPr>
            <a:xfrm>
              <a:off x="994410" y="2950889"/>
              <a:ext cx="302700" cy="0"/>
            </a:xfrm>
            <a:prstGeom prst="straightConnector1">
              <a:avLst/>
            </a:prstGeom>
            <a:noFill/>
            <a:ln w="25400" cap="flat" cmpd="sng">
              <a:solidFill>
                <a:schemeClr val="accent1"/>
              </a:solidFill>
              <a:prstDash val="solid"/>
              <a:miter lim="800000"/>
              <a:headEnd type="none" w="sm" len="sm"/>
              <a:tailEnd type="triangle" w="med" len="med"/>
            </a:ln>
          </p:spPr>
        </p:cxnSp>
        <p:pic>
          <p:nvPicPr>
            <p:cNvPr id="62" name="Google Shape;62;g37567add54e_0_10" descr="Vectores de Impresora Logo - Descarga vectores gratis de gran calidad de  Freepik | Freepik"/>
            <p:cNvPicPr preferRelativeResize="0"/>
            <p:nvPr/>
          </p:nvPicPr>
          <p:blipFill rotWithShape="1">
            <a:blip r:embed="rId5">
              <a:alphaModFix/>
            </a:blip>
            <a:srcRect/>
            <a:stretch/>
          </p:blipFill>
          <p:spPr>
            <a:xfrm>
              <a:off x="614947" y="3743972"/>
              <a:ext cx="970059" cy="970060"/>
            </a:xfrm>
            <a:prstGeom prst="rect">
              <a:avLst/>
            </a:prstGeom>
            <a:noFill/>
            <a:ln>
              <a:noFill/>
            </a:ln>
          </p:spPr>
        </p:pic>
        <p:cxnSp>
          <p:nvCxnSpPr>
            <p:cNvPr id="63" name="Google Shape;63;g37567add54e_0_10"/>
            <p:cNvCxnSpPr/>
            <p:nvPr/>
          </p:nvCxnSpPr>
          <p:spPr>
            <a:xfrm flipH="1">
              <a:off x="1296820" y="3448424"/>
              <a:ext cx="382800" cy="424200"/>
            </a:xfrm>
            <a:prstGeom prst="straightConnector1">
              <a:avLst/>
            </a:prstGeom>
            <a:noFill/>
            <a:ln w="25400" cap="flat" cmpd="sng">
              <a:solidFill>
                <a:schemeClr val="accent1"/>
              </a:solidFill>
              <a:prstDash val="solid"/>
              <a:miter lim="800000"/>
              <a:headEnd type="none" w="sm" len="sm"/>
              <a:tailEnd type="triangle" w="med" len="med"/>
            </a:ln>
          </p:spPr>
        </p:cxnSp>
        <p:pic>
          <p:nvPicPr>
            <p:cNvPr id="64" name="Google Shape;64;g37567add54e_0_10" descr="Internet Vector Icons free download in SVG, PNG Format"/>
            <p:cNvPicPr preferRelativeResize="0"/>
            <p:nvPr/>
          </p:nvPicPr>
          <p:blipFill rotWithShape="1">
            <a:blip r:embed="rId6">
              <a:alphaModFix/>
            </a:blip>
            <a:srcRect/>
            <a:stretch/>
          </p:blipFill>
          <p:spPr>
            <a:xfrm>
              <a:off x="176479" y="2562496"/>
              <a:ext cx="804215" cy="804215"/>
            </a:xfrm>
            <a:prstGeom prst="rect">
              <a:avLst/>
            </a:prstGeom>
            <a:noFill/>
            <a:ln>
              <a:noFill/>
            </a:ln>
          </p:spPr>
        </p:pic>
      </p:grpSp>
      <p:grpSp>
        <p:nvGrpSpPr>
          <p:cNvPr id="65" name="Google Shape;65;g37567add54e_0_10"/>
          <p:cNvGrpSpPr/>
          <p:nvPr/>
        </p:nvGrpSpPr>
        <p:grpSpPr>
          <a:xfrm>
            <a:off x="2824309" y="3453394"/>
            <a:ext cx="2081291" cy="2428287"/>
            <a:chOff x="2118285" y="2590110"/>
            <a:chExt cx="1561008" cy="1821261"/>
          </a:xfrm>
        </p:grpSpPr>
        <p:grpSp>
          <p:nvGrpSpPr>
            <p:cNvPr id="66" name="Google Shape;66;g37567add54e_0_10"/>
            <p:cNvGrpSpPr/>
            <p:nvPr/>
          </p:nvGrpSpPr>
          <p:grpSpPr>
            <a:xfrm>
              <a:off x="2488828" y="2590110"/>
              <a:ext cx="1190465" cy="1821261"/>
              <a:chOff x="2488828" y="2590110"/>
              <a:chExt cx="1190465" cy="1821261"/>
            </a:xfrm>
          </p:grpSpPr>
          <p:cxnSp>
            <p:nvCxnSpPr>
              <p:cNvPr id="67" name="Google Shape;67;g37567add54e_0_10"/>
              <p:cNvCxnSpPr/>
              <p:nvPr/>
            </p:nvCxnSpPr>
            <p:spPr>
              <a:xfrm>
                <a:off x="2746788" y="2963514"/>
                <a:ext cx="258000" cy="2100"/>
              </a:xfrm>
              <a:prstGeom prst="straightConnector1">
                <a:avLst/>
              </a:prstGeom>
              <a:noFill/>
              <a:ln w="25400" cap="flat" cmpd="sng">
                <a:solidFill>
                  <a:schemeClr val="accent1"/>
                </a:solidFill>
                <a:prstDash val="solid"/>
                <a:miter lim="800000"/>
                <a:headEnd type="none" w="sm" len="sm"/>
                <a:tailEnd type="triangle" w="med" len="med"/>
              </a:ln>
            </p:spPr>
          </p:cxnSp>
          <p:cxnSp>
            <p:nvCxnSpPr>
              <p:cNvPr id="68" name="Google Shape;68;g37567add54e_0_10"/>
              <p:cNvCxnSpPr/>
              <p:nvPr/>
            </p:nvCxnSpPr>
            <p:spPr>
              <a:xfrm flipH="1">
                <a:off x="3085996" y="3325187"/>
                <a:ext cx="250200" cy="312000"/>
              </a:xfrm>
              <a:prstGeom prst="straightConnector1">
                <a:avLst/>
              </a:prstGeom>
              <a:noFill/>
              <a:ln w="25400" cap="flat" cmpd="sng">
                <a:solidFill>
                  <a:schemeClr val="accent1"/>
                </a:solidFill>
                <a:prstDash val="solid"/>
                <a:miter lim="800000"/>
                <a:headEnd type="none" w="sm" len="sm"/>
                <a:tailEnd type="triangle" w="med" len="med"/>
              </a:ln>
            </p:spPr>
          </p:cxnSp>
          <p:pic>
            <p:nvPicPr>
              <p:cNvPr id="69" name="Google Shape;69;g37567add54e_0_10" descr="Stl - Free interface icons"/>
              <p:cNvPicPr preferRelativeResize="0"/>
              <p:nvPr/>
            </p:nvPicPr>
            <p:blipFill rotWithShape="1">
              <a:blip r:embed="rId7">
                <a:alphaModFix/>
              </a:blip>
              <a:srcRect/>
              <a:stretch/>
            </p:blipFill>
            <p:spPr>
              <a:xfrm>
                <a:off x="2993100" y="2590110"/>
                <a:ext cx="686193" cy="686193"/>
              </a:xfrm>
              <a:prstGeom prst="rect">
                <a:avLst/>
              </a:prstGeom>
              <a:noFill/>
              <a:ln>
                <a:noFill/>
              </a:ln>
            </p:spPr>
          </p:pic>
          <p:pic>
            <p:nvPicPr>
              <p:cNvPr id="70" name="Google Shape;70;g37567add54e_0_10" descr="Impresión 3d - Iconos gratis de electrónica"/>
              <p:cNvPicPr preferRelativeResize="0"/>
              <p:nvPr/>
            </p:nvPicPr>
            <p:blipFill rotWithShape="1">
              <a:blip r:embed="rId8">
                <a:alphaModFix/>
              </a:blip>
              <a:srcRect/>
              <a:stretch/>
            </p:blipFill>
            <p:spPr>
              <a:xfrm>
                <a:off x="2488828" y="3637050"/>
                <a:ext cx="774321" cy="774321"/>
              </a:xfrm>
              <a:prstGeom prst="rect">
                <a:avLst/>
              </a:prstGeom>
              <a:noFill/>
              <a:ln>
                <a:noFill/>
              </a:ln>
            </p:spPr>
          </p:pic>
        </p:grpSp>
        <p:pic>
          <p:nvPicPr>
            <p:cNvPr id="71" name="Google Shape;71;g37567add54e_0_10" descr="Internet Vector Icons free download in SVG, PNG Format"/>
            <p:cNvPicPr preferRelativeResize="0"/>
            <p:nvPr/>
          </p:nvPicPr>
          <p:blipFill rotWithShape="1">
            <a:blip r:embed="rId6">
              <a:alphaModFix/>
            </a:blip>
            <a:srcRect/>
            <a:stretch/>
          </p:blipFill>
          <p:spPr>
            <a:xfrm>
              <a:off x="2118285" y="2643305"/>
              <a:ext cx="626326" cy="626326"/>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75"/>
        <p:cNvGrpSpPr/>
        <p:nvPr/>
      </p:nvGrpSpPr>
      <p:grpSpPr>
        <a:xfrm>
          <a:off x="0" y="0"/>
          <a:ext cx="0" cy="0"/>
          <a:chOff x="0" y="0"/>
          <a:chExt cx="0" cy="0"/>
        </a:xfrm>
      </p:grpSpPr>
      <p:sp>
        <p:nvSpPr>
          <p:cNvPr id="76" name="Google Shape;76;g37567add54e_0_30"/>
          <p:cNvSpPr/>
          <p:nvPr/>
        </p:nvSpPr>
        <p:spPr>
          <a:xfrm>
            <a:off x="0" y="1077800"/>
            <a:ext cx="12192000" cy="4733400"/>
          </a:xfrm>
          <a:prstGeom prst="rect">
            <a:avLst/>
          </a:prstGeom>
          <a:solidFill>
            <a:srgbClr val="000000"/>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77" name="Google Shape;77;g37567add54e_0_30"/>
          <p:cNvPicPr preferRelativeResize="0"/>
          <p:nvPr/>
        </p:nvPicPr>
        <p:blipFill rotWithShape="1">
          <a:blip r:embed="rId3">
            <a:alphaModFix amt="50000"/>
          </a:blip>
          <a:srcRect/>
          <a:stretch/>
        </p:blipFill>
        <p:spPr>
          <a:xfrm>
            <a:off x="25" y="1000750"/>
            <a:ext cx="12191975" cy="5371925"/>
          </a:xfrm>
          <a:prstGeom prst="rect">
            <a:avLst/>
          </a:prstGeom>
          <a:noFill/>
          <a:ln>
            <a:noFill/>
          </a:ln>
        </p:spPr>
      </p:pic>
      <p:sp>
        <p:nvSpPr>
          <p:cNvPr id="78" name="Google Shape;78;g37567add54e_0_30"/>
          <p:cNvSpPr txBox="1">
            <a:spLocks noGrp="1"/>
          </p:cNvSpPr>
          <p:nvPr>
            <p:ph type="title"/>
          </p:nvPr>
        </p:nvSpPr>
        <p:spPr>
          <a:xfrm>
            <a:off x="1524000" y="1122361"/>
            <a:ext cx="9144000" cy="2900400"/>
          </a:xfrm>
          <a:prstGeom prst="rect">
            <a:avLst/>
          </a:prstGeom>
          <a:noFill/>
          <a:ln>
            <a:noFill/>
          </a:ln>
        </p:spPr>
        <p:txBody>
          <a:bodyPr spcFirstLastPara="1" wrap="square" lIns="121900" tIns="121900" rIns="121900" bIns="121900" anchor="t" anchorCtr="0">
            <a:normAutofit/>
          </a:bodyPr>
          <a:lstStyle/>
          <a:p>
            <a:pPr lvl="0">
              <a:buClr>
                <a:srgbClr val="FFFFFF"/>
              </a:buClr>
            </a:pPr>
            <a:r>
              <a:rPr lang="en-US" dirty="0">
                <a:solidFill>
                  <a:srgbClr val="FFFFFF"/>
                </a:solidFill>
              </a:rPr>
              <a:t>WHAT FILE DO WE NEED TO PRINT?</a:t>
            </a:r>
            <a:endParaRPr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7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37567add54e_0_36"/>
          <p:cNvSpPr txBox="1">
            <a:spLocks noGrp="1"/>
          </p:cNvSpPr>
          <p:nvPr>
            <p:ph type="title"/>
          </p:nvPr>
        </p:nvSpPr>
        <p:spPr>
          <a:xfrm>
            <a:off x="1932455" y="1048969"/>
            <a:ext cx="7752900" cy="1002900"/>
          </a:xfrm>
          <a:prstGeom prst="rect">
            <a:avLst/>
          </a:prstGeom>
          <a:noFill/>
          <a:ln>
            <a:noFill/>
          </a:ln>
        </p:spPr>
        <p:txBody>
          <a:bodyPr spcFirstLastPara="1" wrap="square" lIns="121900" tIns="60925" rIns="121900" bIns="60925" anchor="ctr" anchorCtr="0">
            <a:normAutofit/>
          </a:bodyPr>
          <a:lstStyle/>
          <a:p>
            <a:pPr lvl="0">
              <a:buClr>
                <a:schemeClr val="dk1"/>
              </a:buClr>
              <a:buSzPts val="4400"/>
            </a:pPr>
            <a:r>
              <a:rPr lang="en-US" sz="3200" dirty="0"/>
              <a:t>TWO MAIN TYPES OF ARCHIVES</a:t>
            </a:r>
            <a:endParaRPr sz="3200" dirty="0"/>
          </a:p>
        </p:txBody>
      </p:sp>
      <p:pic>
        <p:nvPicPr>
          <p:cNvPr id="84" name="Google Shape;84;g37567add54e_0_36" descr="Stl - Free interface icons"/>
          <p:cNvPicPr preferRelativeResize="0"/>
          <p:nvPr/>
        </p:nvPicPr>
        <p:blipFill rotWithShape="1">
          <a:blip r:embed="rId3">
            <a:alphaModFix/>
          </a:blip>
          <a:srcRect/>
          <a:stretch/>
        </p:blipFill>
        <p:spPr>
          <a:xfrm>
            <a:off x="2067153" y="2774252"/>
            <a:ext cx="2758691" cy="2758691"/>
          </a:xfrm>
          <a:prstGeom prst="rect">
            <a:avLst/>
          </a:prstGeom>
          <a:noFill/>
          <a:ln>
            <a:noFill/>
          </a:ln>
        </p:spPr>
      </p:pic>
      <p:pic>
        <p:nvPicPr>
          <p:cNvPr id="85" name="Google Shape;85;g37567add54e_0_36" descr="Hau duen irudia testua, logotipoa, Bataiarri, sinboloa&#10;&#10;Baliteke AAk sortutako edukia zuzena ez izatea."/>
          <p:cNvPicPr preferRelativeResize="0"/>
          <p:nvPr/>
        </p:nvPicPr>
        <p:blipFill rotWithShape="1">
          <a:blip r:embed="rId4">
            <a:alphaModFix/>
          </a:blip>
          <a:srcRect l="22901" t="53333" r="33674" b="10114"/>
          <a:stretch/>
        </p:blipFill>
        <p:spPr>
          <a:xfrm>
            <a:off x="7459875" y="2309137"/>
            <a:ext cx="3098094" cy="368892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g37567add54e_0_42"/>
          <p:cNvSpPr txBox="1">
            <a:spLocks noGrp="1"/>
          </p:cNvSpPr>
          <p:nvPr>
            <p:ph type="title"/>
          </p:nvPr>
        </p:nvSpPr>
        <p:spPr>
          <a:xfrm>
            <a:off x="1927422" y="309445"/>
            <a:ext cx="7752900" cy="1002900"/>
          </a:xfrm>
          <a:prstGeom prst="rect">
            <a:avLst/>
          </a:prstGeom>
          <a:noFill/>
          <a:ln>
            <a:noFill/>
          </a:ln>
        </p:spPr>
        <p:txBody>
          <a:bodyPr spcFirstLastPara="1" wrap="square" lIns="121900" tIns="60925" rIns="121900" bIns="60925" anchor="ctr" anchorCtr="0">
            <a:normAutofit/>
          </a:bodyPr>
          <a:lstStyle/>
          <a:p>
            <a:pPr lvl="0">
              <a:buClr>
                <a:schemeClr val="dk1"/>
              </a:buClr>
              <a:buSzPts val="4400"/>
            </a:pPr>
            <a:r>
              <a:rPr lang="en-US" dirty="0"/>
              <a:t>STL - Most used format - 1987</a:t>
            </a:r>
            <a:endParaRPr dirty="0"/>
          </a:p>
        </p:txBody>
      </p:sp>
      <p:pic>
        <p:nvPicPr>
          <p:cNvPr id="91" name="Google Shape;91;g37567add54e_0_42" descr="Stl - Free interface icons"/>
          <p:cNvPicPr preferRelativeResize="0"/>
          <p:nvPr/>
        </p:nvPicPr>
        <p:blipFill rotWithShape="1">
          <a:blip r:embed="rId3">
            <a:alphaModFix/>
          </a:blip>
          <a:srcRect/>
          <a:stretch/>
        </p:blipFill>
        <p:spPr>
          <a:xfrm>
            <a:off x="7690880" y="472435"/>
            <a:ext cx="1010144" cy="1010144"/>
          </a:xfrm>
          <a:prstGeom prst="rect">
            <a:avLst/>
          </a:prstGeom>
          <a:noFill/>
          <a:ln>
            <a:noFill/>
          </a:ln>
        </p:spPr>
      </p:pic>
      <p:sp>
        <p:nvSpPr>
          <p:cNvPr id="92" name="Google Shape;92;g37567add54e_0_42"/>
          <p:cNvSpPr txBox="1">
            <a:spLocks noGrp="1"/>
          </p:cNvSpPr>
          <p:nvPr>
            <p:ph type="body" idx="1"/>
          </p:nvPr>
        </p:nvSpPr>
        <p:spPr>
          <a:xfrm>
            <a:off x="847530" y="1664499"/>
            <a:ext cx="4692000" cy="4351200"/>
          </a:xfrm>
          <a:prstGeom prst="rect">
            <a:avLst/>
          </a:prstGeom>
          <a:noFill/>
          <a:ln>
            <a:noFill/>
          </a:ln>
        </p:spPr>
        <p:txBody>
          <a:bodyPr spcFirstLastPara="1" wrap="square" lIns="121900" tIns="60925" rIns="121900" bIns="60925" anchor="t" anchorCtr="0">
            <a:normAutofit/>
          </a:bodyPr>
          <a:lstStyle/>
          <a:p>
            <a:pPr marL="228600" lvl="0" indent="-228600">
              <a:spcBef>
                <a:spcPts val="0"/>
              </a:spcBef>
              <a:buSzPts val="2800"/>
            </a:pPr>
            <a:r>
              <a:rPr lang="en-US" sz="2800" dirty="0" smtClean="0"/>
              <a:t>Information </a:t>
            </a:r>
            <a:r>
              <a:rPr lang="en-US" sz="2800" dirty="0"/>
              <a:t>in the form of a triangle</a:t>
            </a:r>
          </a:p>
          <a:p>
            <a:pPr marL="228600" lvl="0" indent="-228600">
              <a:spcBef>
                <a:spcPts val="0"/>
              </a:spcBef>
              <a:buSzPts val="2800"/>
            </a:pPr>
            <a:r>
              <a:rPr lang="en-US" sz="2800" dirty="0"/>
              <a:t>Does not provide information on color, material, texture, or units of measurement</a:t>
            </a:r>
          </a:p>
          <a:p>
            <a:pPr marL="228600" lvl="0" indent="-228600">
              <a:spcBef>
                <a:spcPts val="0"/>
              </a:spcBef>
              <a:buSzPts val="2800"/>
            </a:pPr>
            <a:r>
              <a:rPr lang="en-US" sz="2800" dirty="0"/>
              <a:t>It is common for files to be damaged and need to be repaired</a:t>
            </a:r>
            <a:endParaRPr sz="2800" dirty="0" smtClean="0"/>
          </a:p>
          <a:p>
            <a:pPr marL="228600" lvl="0" indent="-50800" algn="l" rtl="0">
              <a:lnSpc>
                <a:spcPct val="90000"/>
              </a:lnSpc>
              <a:spcBef>
                <a:spcPts val="1000"/>
              </a:spcBef>
              <a:spcAft>
                <a:spcPts val="0"/>
              </a:spcAft>
              <a:buClr>
                <a:schemeClr val="dk1"/>
              </a:buClr>
              <a:buSzPts val="2800"/>
              <a:buNone/>
            </a:pPr>
            <a:endParaRPr sz="2800" dirty="0"/>
          </a:p>
        </p:txBody>
      </p:sp>
      <p:pic>
        <p:nvPicPr>
          <p:cNvPr id="93" name="Google Shape;93;g37567add54e_0_42"/>
          <p:cNvPicPr preferRelativeResize="0"/>
          <p:nvPr/>
        </p:nvPicPr>
        <p:blipFill rotWithShape="1">
          <a:blip r:embed="rId4">
            <a:alphaModFix/>
          </a:blip>
          <a:srcRect/>
          <a:stretch/>
        </p:blipFill>
        <p:spPr>
          <a:xfrm>
            <a:off x="6844739" y="1482579"/>
            <a:ext cx="4263887" cy="2436507"/>
          </a:xfrm>
          <a:prstGeom prst="rect">
            <a:avLst/>
          </a:prstGeom>
          <a:noFill/>
          <a:ln>
            <a:noFill/>
          </a:ln>
        </p:spPr>
      </p:pic>
      <p:pic>
        <p:nvPicPr>
          <p:cNvPr id="94" name="Google Shape;94;g37567add54e_0_42" descr="STL o 3MF. ¿Qué formato elegir? - Grilon3"/>
          <p:cNvPicPr preferRelativeResize="0"/>
          <p:nvPr/>
        </p:nvPicPr>
        <p:blipFill rotWithShape="1">
          <a:blip r:embed="rId5">
            <a:alphaModFix/>
          </a:blip>
          <a:srcRect/>
          <a:stretch/>
        </p:blipFill>
        <p:spPr>
          <a:xfrm>
            <a:off x="7690880" y="3840099"/>
            <a:ext cx="2652776" cy="26527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37567add54e_0_50"/>
          <p:cNvSpPr txBox="1">
            <a:spLocks noGrp="1"/>
          </p:cNvSpPr>
          <p:nvPr>
            <p:ph type="body" idx="1"/>
          </p:nvPr>
        </p:nvSpPr>
        <p:spPr>
          <a:xfrm>
            <a:off x="838200" y="1825625"/>
            <a:ext cx="4692000" cy="4351200"/>
          </a:xfrm>
          <a:prstGeom prst="rect">
            <a:avLst/>
          </a:prstGeom>
          <a:noFill/>
          <a:ln>
            <a:noFill/>
          </a:ln>
        </p:spPr>
        <p:txBody>
          <a:bodyPr spcFirstLastPara="1" wrap="square" lIns="121900" tIns="60925" rIns="121900" bIns="60925" anchor="t" anchorCtr="0">
            <a:normAutofit/>
          </a:bodyPr>
          <a:lstStyle/>
          <a:p>
            <a:pPr marL="228600" lvl="0" indent="-228600">
              <a:spcBef>
                <a:spcPts val="0"/>
              </a:spcBef>
              <a:buSzPts val="2800"/>
            </a:pPr>
            <a:r>
              <a:rPr lang="en-US" sz="2400" dirty="0"/>
              <a:t>More optimized model </a:t>
            </a:r>
            <a:r>
              <a:rPr lang="en-US" sz="2400" dirty="0" smtClean="0"/>
              <a:t>geometry.</a:t>
            </a:r>
            <a:endParaRPr lang="en-US" sz="2400" dirty="0"/>
          </a:p>
          <a:p>
            <a:pPr marL="228600" lvl="0" indent="-228600">
              <a:spcBef>
                <a:spcPts val="0"/>
              </a:spcBef>
              <a:buSzPts val="2800"/>
            </a:pPr>
            <a:r>
              <a:rPr lang="en-US" sz="2400" dirty="0"/>
              <a:t>Provides information about color, material, texture, or measurement units. </a:t>
            </a:r>
          </a:p>
          <a:p>
            <a:pPr marL="228600" lvl="0" indent="-228600">
              <a:spcBef>
                <a:spcPts val="0"/>
              </a:spcBef>
              <a:buSzPts val="2800"/>
            </a:pPr>
            <a:r>
              <a:rPr lang="en-US" sz="2400" dirty="0"/>
              <a:t>Can contain multiple objects</a:t>
            </a:r>
          </a:p>
          <a:p>
            <a:pPr marL="228600" lvl="0" indent="-228600">
              <a:spcBef>
                <a:spcPts val="0"/>
              </a:spcBef>
              <a:buSzPts val="2800"/>
            </a:pPr>
            <a:r>
              <a:rPr lang="en-US" sz="2400" dirty="0"/>
              <a:t>It is common for files to be corrupted and need to be </a:t>
            </a:r>
            <a:r>
              <a:rPr lang="en-US" sz="2400" dirty="0" smtClean="0"/>
              <a:t>repaired.</a:t>
            </a:r>
            <a:endParaRPr sz="2400" dirty="0"/>
          </a:p>
          <a:p>
            <a:pPr marL="228600" lvl="0" indent="-50800" algn="l" rtl="0">
              <a:lnSpc>
                <a:spcPct val="90000"/>
              </a:lnSpc>
              <a:spcBef>
                <a:spcPts val="1000"/>
              </a:spcBef>
              <a:spcAft>
                <a:spcPts val="0"/>
              </a:spcAft>
              <a:buClr>
                <a:schemeClr val="dk1"/>
              </a:buClr>
              <a:buSzPts val="2800"/>
              <a:buNone/>
            </a:pPr>
            <a:endParaRPr sz="2400" dirty="0"/>
          </a:p>
        </p:txBody>
      </p:sp>
      <p:sp>
        <p:nvSpPr>
          <p:cNvPr id="100" name="Google Shape;100;g37567add54e_0_50"/>
          <p:cNvSpPr txBox="1">
            <a:spLocks noGrp="1"/>
          </p:cNvSpPr>
          <p:nvPr>
            <p:ph type="title"/>
          </p:nvPr>
        </p:nvSpPr>
        <p:spPr>
          <a:xfrm>
            <a:off x="1751297" y="232370"/>
            <a:ext cx="7752900" cy="1002900"/>
          </a:xfrm>
          <a:prstGeom prst="rect">
            <a:avLst/>
          </a:prstGeom>
          <a:noFill/>
          <a:ln>
            <a:noFill/>
          </a:ln>
        </p:spPr>
        <p:txBody>
          <a:bodyPr spcFirstLastPara="1" wrap="square" lIns="121900" tIns="60925" rIns="121900" bIns="60925" anchor="ctr" anchorCtr="0">
            <a:normAutofit/>
          </a:bodyPr>
          <a:lstStyle/>
          <a:p>
            <a:pPr lvl="0">
              <a:buClr>
                <a:schemeClr val="dk1"/>
              </a:buClr>
              <a:buSzPts val="4400"/>
            </a:pPr>
            <a:r>
              <a:rPr lang="en-GB" dirty="0"/>
              <a:t>3MF - New format 2015</a:t>
            </a:r>
            <a:endParaRPr dirty="0"/>
          </a:p>
        </p:txBody>
      </p:sp>
      <p:pic>
        <p:nvPicPr>
          <p:cNvPr id="101" name="Google Shape;101;g37567add54e_0_50" descr="Hau duen irudia testua, logotipoa, Bataiarri, sinboloa&#10;&#10;Baliteke AAk sortutako edukia zuzena ez izatea."/>
          <p:cNvPicPr preferRelativeResize="0"/>
          <p:nvPr/>
        </p:nvPicPr>
        <p:blipFill rotWithShape="1">
          <a:blip r:embed="rId3">
            <a:alphaModFix/>
          </a:blip>
          <a:srcRect l="22901" t="53333" r="33674" b="10114"/>
          <a:stretch/>
        </p:blipFill>
        <p:spPr>
          <a:xfrm>
            <a:off x="6762136" y="305197"/>
            <a:ext cx="1198245" cy="1426759"/>
          </a:xfrm>
          <a:prstGeom prst="rect">
            <a:avLst/>
          </a:prstGeom>
          <a:noFill/>
          <a:ln>
            <a:noFill/>
          </a:ln>
        </p:spPr>
      </p:pic>
      <p:pic>
        <p:nvPicPr>
          <p:cNvPr id="102" name="Google Shape;102;g37567add54e_0_50" descr="Hau duen irudia testua, marrazki bizidun, jostailua, pantaila-argazkia&#10;&#10;Baliteke AAk sortutako edukia zuzena ez izatea.">
            <a:hlinkClick r:id="rId4"/>
          </p:cNvPr>
          <p:cNvPicPr preferRelativeResize="0"/>
          <p:nvPr/>
        </p:nvPicPr>
        <p:blipFill rotWithShape="1">
          <a:blip r:embed="rId5">
            <a:alphaModFix/>
          </a:blip>
          <a:srcRect/>
          <a:stretch/>
        </p:blipFill>
        <p:spPr>
          <a:xfrm>
            <a:off x="7783100" y="1825625"/>
            <a:ext cx="4090800" cy="385003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6"/>
        <p:cNvGrpSpPr/>
        <p:nvPr/>
      </p:nvGrpSpPr>
      <p:grpSpPr>
        <a:xfrm>
          <a:off x="0" y="0"/>
          <a:ext cx="0" cy="0"/>
          <a:chOff x="0" y="0"/>
          <a:chExt cx="0" cy="0"/>
        </a:xfrm>
      </p:grpSpPr>
      <p:sp>
        <p:nvSpPr>
          <p:cNvPr id="107" name="Google Shape;107;g37567add54e_0_57"/>
          <p:cNvSpPr/>
          <p:nvPr/>
        </p:nvSpPr>
        <p:spPr>
          <a:xfrm>
            <a:off x="0" y="1022775"/>
            <a:ext cx="12192000" cy="5184900"/>
          </a:xfrm>
          <a:prstGeom prst="rect">
            <a:avLst/>
          </a:prstGeom>
          <a:solidFill>
            <a:srgbClr val="000000"/>
          </a:solidFill>
          <a:ln>
            <a:noFill/>
          </a:ln>
        </p:spPr>
        <p:txBody>
          <a:bodyPr spcFirstLastPara="1" wrap="square" lIns="121900" tIns="60925" rIns="121900" bIns="60925"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Arial"/>
              <a:ea typeface="Arial"/>
              <a:cs typeface="Arial"/>
              <a:sym typeface="Arial"/>
            </a:endParaRPr>
          </a:p>
        </p:txBody>
      </p:sp>
      <p:pic>
        <p:nvPicPr>
          <p:cNvPr id="108" name="Google Shape;108;g37567add54e_0_57"/>
          <p:cNvPicPr preferRelativeResize="0"/>
          <p:nvPr/>
        </p:nvPicPr>
        <p:blipFill rotWithShape="1">
          <a:blip r:embed="rId3">
            <a:alphaModFix amt="50000"/>
          </a:blip>
          <a:srcRect/>
          <a:stretch/>
        </p:blipFill>
        <p:spPr>
          <a:xfrm>
            <a:off x="25" y="1022775"/>
            <a:ext cx="12191975" cy="5129724"/>
          </a:xfrm>
          <a:prstGeom prst="rect">
            <a:avLst/>
          </a:prstGeom>
          <a:noFill/>
          <a:ln>
            <a:noFill/>
          </a:ln>
        </p:spPr>
      </p:pic>
      <p:sp>
        <p:nvSpPr>
          <p:cNvPr id="109" name="Google Shape;109;g37567add54e_0_57"/>
          <p:cNvSpPr txBox="1">
            <a:spLocks noGrp="1"/>
          </p:cNvSpPr>
          <p:nvPr>
            <p:ph type="title"/>
          </p:nvPr>
        </p:nvSpPr>
        <p:spPr>
          <a:xfrm>
            <a:off x="1524000" y="1122361"/>
            <a:ext cx="9144000" cy="2900400"/>
          </a:xfrm>
          <a:prstGeom prst="rect">
            <a:avLst/>
          </a:prstGeom>
          <a:noFill/>
          <a:ln>
            <a:noFill/>
          </a:ln>
        </p:spPr>
        <p:txBody>
          <a:bodyPr spcFirstLastPara="1" wrap="square" lIns="121900" tIns="121900" rIns="121900" bIns="121900" anchor="t" anchorCtr="0">
            <a:normAutofit/>
          </a:bodyPr>
          <a:lstStyle/>
          <a:p>
            <a:pPr lvl="0">
              <a:buClr>
                <a:srgbClr val="FFFFFF"/>
              </a:buClr>
            </a:pPr>
            <a:r>
              <a:rPr lang="en-US" dirty="0">
                <a:solidFill>
                  <a:srgbClr val="FFFFFF"/>
                </a:solidFill>
              </a:rPr>
              <a:t/>
            </a:r>
            <a:br>
              <a:rPr lang="en-US" dirty="0">
                <a:solidFill>
                  <a:srgbClr val="FFFFFF"/>
                </a:solidFill>
              </a:rPr>
            </a:br>
            <a:r>
              <a:rPr lang="en-US" dirty="0">
                <a:solidFill>
                  <a:srgbClr val="FFFFFF"/>
                </a:solidFill>
              </a:rPr>
              <a:t>HOW CAN WE GET THE ARCHIVES?</a:t>
            </a:r>
            <a:endParaRPr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7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37567add54e_0_63"/>
          <p:cNvSpPr txBox="1">
            <a:spLocks noGrp="1"/>
          </p:cNvSpPr>
          <p:nvPr>
            <p:ph type="title"/>
          </p:nvPr>
        </p:nvSpPr>
        <p:spPr>
          <a:xfrm>
            <a:off x="2827663" y="424751"/>
            <a:ext cx="7752900" cy="1002900"/>
          </a:xfrm>
          <a:prstGeom prst="rect">
            <a:avLst/>
          </a:prstGeom>
          <a:noFill/>
          <a:ln>
            <a:noFill/>
          </a:ln>
        </p:spPr>
        <p:txBody>
          <a:bodyPr spcFirstLastPara="1" wrap="square" lIns="121900" tIns="60925" rIns="121900" bIns="60925" anchor="ctr" anchorCtr="0">
            <a:normAutofit/>
          </a:bodyPr>
          <a:lstStyle/>
          <a:p>
            <a:pPr lvl="0">
              <a:buClr>
                <a:schemeClr val="dk1"/>
              </a:buClr>
              <a:buSzPts val="4400"/>
            </a:pPr>
            <a:r>
              <a:rPr lang="en-GB" sz="3200" dirty="0"/>
              <a:t>MAKER CULTURE</a:t>
            </a:r>
            <a:endParaRPr sz="3200" dirty="0"/>
          </a:p>
        </p:txBody>
      </p:sp>
      <p:pic>
        <p:nvPicPr>
          <p:cNvPr id="115" name="Google Shape;115;g37567add54e_0_63" descr="Cómo promover la Cultura Maker – Inicie – Ecossistema de inovação"/>
          <p:cNvPicPr preferRelativeResize="0"/>
          <p:nvPr/>
        </p:nvPicPr>
        <p:blipFill rotWithShape="1">
          <a:blip r:embed="rId3">
            <a:alphaModFix/>
          </a:blip>
          <a:srcRect/>
          <a:stretch/>
        </p:blipFill>
        <p:spPr>
          <a:xfrm>
            <a:off x="2058009" y="1861719"/>
            <a:ext cx="7217664" cy="4059936"/>
          </a:xfrm>
          <a:prstGeom prst="rect">
            <a:avLst/>
          </a:prstGeom>
          <a:noFill/>
          <a:ln>
            <a:noFill/>
          </a:ln>
        </p:spPr>
      </p:pic>
    </p:spTree>
  </p:cSld>
  <p:clrMapOvr>
    <a:masterClrMapping/>
  </p:clrMapOvr>
</p:sld>
</file>

<file path=ppt/theme/theme1.xml><?xml version="1.0" encoding="utf-8"?>
<a:theme xmlns:a="http://schemas.openxmlformats.org/drawingml/2006/main"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D729E1-D5BE-4500-A6C0-8DC7570DDB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b0e02d-7b70-4413-b572-d44f1292ffc6"/>
    <ds:schemaRef ds:uri="328b14d6-6e2c-4870-bd3d-20a4f0e49c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CBEFE1-7274-46DF-9555-7F941BA5EA24}">
  <ds:schemaRefs>
    <ds:schemaRef ds:uri="fab0e02d-7b70-4413-b572-d44f1292ffc6"/>
    <ds:schemaRef ds:uri="http://www.w3.org/XML/1998/namespace"/>
    <ds:schemaRef ds:uri="http://schemas.microsoft.com/office/infopath/2007/PartnerControls"/>
    <ds:schemaRef ds:uri="http://purl.org/dc/elements/1.1/"/>
    <ds:schemaRef ds:uri="http://purl.org/dc/term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328b14d6-6e2c-4870-bd3d-20a4f0e49c9e"/>
  </ds:schemaRefs>
</ds:datastoreItem>
</file>

<file path=customXml/itemProps3.xml><?xml version="1.0" encoding="utf-8"?>
<ds:datastoreItem xmlns:ds="http://schemas.openxmlformats.org/officeDocument/2006/customXml" ds:itemID="{2B24DCC2-64B0-485A-99C6-2C3CEB4CCC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TotalTime>
  <Words>134</Words>
  <Application>Microsoft Office PowerPoint</Application>
  <PresentationFormat>Panorámica</PresentationFormat>
  <Paragraphs>24</Paragraphs>
  <Slides>12</Slides>
  <Notes>12</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12</vt:i4>
      </vt:variant>
    </vt:vector>
  </HeadingPairs>
  <TitlesOfParts>
    <vt:vector size="18" baseType="lpstr">
      <vt:lpstr>Calibri</vt:lpstr>
      <vt:lpstr>Arial Black</vt:lpstr>
      <vt:lpstr>Roboto</vt:lpstr>
      <vt:lpstr>Arial</vt:lpstr>
      <vt:lpstr>COVER</vt:lpstr>
      <vt:lpstr>CONTENT</vt:lpstr>
      <vt:lpstr>Additive Manufacturing.  First exercise.</vt:lpstr>
      <vt:lpstr>AM  First exercise </vt:lpstr>
      <vt:lpstr>WHAT DO I NEED TO PRINT AN OBJECT?</vt:lpstr>
      <vt:lpstr>WHAT FILE DO WE NEED TO PRINT?</vt:lpstr>
      <vt:lpstr>TWO MAIN TYPES OF ARCHIVES</vt:lpstr>
      <vt:lpstr>STL - Most used format - 1987</vt:lpstr>
      <vt:lpstr>3MF - New format 2015</vt:lpstr>
      <vt:lpstr> HOW CAN WE GET THE ARCHIVES?</vt:lpstr>
      <vt:lpstr>MAKER CULTURE</vt:lpstr>
      <vt:lpstr>INTERNET GALLERIES</vt:lpstr>
      <vt:lpstr>Find a 3D model by browsing the following links.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Fabrikazio Gehigarria. Lehen ariketa.</dc:title>
  <dc:creator>Elena Gonzalez Larrañaga</dc:creator>
  <cp:lastModifiedBy>Errasti Gonzalez, Liher</cp:lastModifiedBy>
  <cp:revision>4</cp:revision>
  <dcterms:created xsi:type="dcterms:W3CDTF">2022-08-31T20:39:04Z</dcterms:created>
  <dcterms:modified xsi:type="dcterms:W3CDTF">2026-03-09T23:07:18Z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