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Arial Black" panose="020B0A04020102020204" pitchFamily="34" charset="0"/>
      <p:regular r:id="rId42"/>
      <p:bold r:id="rId43"/>
    </p:embeddedFont>
    <p:embeddedFont>
      <p:font typeface="Robo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nE2P0jto7DVlxUh9cJ9fPr/8X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567f2360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37567f2360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567f2360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37567f2360e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567f2360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567f2360e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567f2360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567f2360e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7567f2360e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37567f2360e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567f2360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37567f2360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567f2360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7567f2360e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567f2360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7567f2360e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567f2360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7567f2360e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567f2360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37567f2360e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567f23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g37567f2360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567f2360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37567f2360e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7567f2360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37567f2360e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567f2360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37567f2360e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7567f2360e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37567f2360e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7567f2360e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37567f2360e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7567f2360e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37567f2360e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7567f2360e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7567f2360e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567f2360e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37567f2360e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567f2360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37567f2360e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7567f2360e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37567f2360e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7567f236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g37567f2360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7567f2360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37567f2360e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567f2360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37567f2360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Hemen garrantzitsuena da ahaldundu egiten duela ze behin diseinatuta zuzenean gai gera inprimatzeko ikasketa kurba moztu egin da. PDF-WORD-Inprimir.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7567f2360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37567f2360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567f23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7567f2360e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Adibideak eraman.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567f2360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7567f2360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Hau da 2020 koa baina 2025koaren oso antzekoa da.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567f2360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7567f2360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567f2360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7567f2360e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Teknologia eztanda, Neurriz gaineko itxaropen gailurra, Desilusioaren sakonunea, Argitzearen malda, Produktibitatearen goi-ordokia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0" name="Google Shape;30;p9"/>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okorra" type="title">
  <p:cSld name="TITLE">
    <p:spTree>
      <p:nvGrpSpPr>
        <p:cNvPr id="1" name="Shape 32"/>
        <p:cNvGrpSpPr/>
        <p:nvPr/>
      </p:nvGrpSpPr>
      <p:grpSpPr>
        <a:xfrm>
          <a:off x="0" y="0"/>
          <a:ext cx="0" cy="0"/>
          <a:chOff x="0" y="0"/>
          <a:chExt cx="0" cy="0"/>
        </a:xfrm>
      </p:grpSpPr>
      <p:sp>
        <p:nvSpPr>
          <p:cNvPr id="33" name="Google Shape;33;g37567f2360e_0_328" descr="AZPITITULUA"/>
          <p:cNvSpPr txBox="1">
            <a:spLocks noGrp="1"/>
          </p:cNvSpPr>
          <p:nvPr>
            <p:ph type="title"/>
          </p:nvPr>
        </p:nvSpPr>
        <p:spPr>
          <a:xfrm>
            <a:off x="663933" y="45309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5700"/>
              <a:buFont typeface="Arial"/>
              <a:buNone/>
              <a:defRPr sz="5700" b="1">
                <a:latin typeface="Arial"/>
                <a:ea typeface="Arial"/>
                <a:cs typeface="Arial"/>
                <a:sym typeface="Arial"/>
              </a:defRPr>
            </a:lvl1pPr>
            <a:lvl2pPr lvl="1" algn="ctr">
              <a:lnSpc>
                <a:spcPct val="100000"/>
              </a:lnSpc>
              <a:spcBef>
                <a:spcPts val="0"/>
              </a:spcBef>
              <a:spcAft>
                <a:spcPts val="0"/>
              </a:spcAft>
              <a:buSzPts val="2700"/>
              <a:buFont typeface="Arial"/>
              <a:buNone/>
              <a:defRPr sz="2700" b="1">
                <a:latin typeface="Arial"/>
                <a:ea typeface="Arial"/>
                <a:cs typeface="Arial"/>
                <a:sym typeface="Arial"/>
              </a:defRPr>
            </a:lvl2pPr>
            <a:lvl3pPr lvl="2" algn="ctr">
              <a:lnSpc>
                <a:spcPct val="100000"/>
              </a:lnSpc>
              <a:spcBef>
                <a:spcPts val="0"/>
              </a:spcBef>
              <a:spcAft>
                <a:spcPts val="0"/>
              </a:spcAft>
              <a:buSzPts val="2700"/>
              <a:buFont typeface="Arial"/>
              <a:buNone/>
              <a:defRPr sz="2700" b="1">
                <a:latin typeface="Arial"/>
                <a:ea typeface="Arial"/>
                <a:cs typeface="Arial"/>
                <a:sym typeface="Arial"/>
              </a:defRPr>
            </a:lvl3pPr>
            <a:lvl4pPr lvl="3" algn="ctr">
              <a:lnSpc>
                <a:spcPct val="100000"/>
              </a:lnSpc>
              <a:spcBef>
                <a:spcPts val="0"/>
              </a:spcBef>
              <a:spcAft>
                <a:spcPts val="0"/>
              </a:spcAft>
              <a:buSzPts val="2700"/>
              <a:buFont typeface="Arial"/>
              <a:buNone/>
              <a:defRPr sz="2700" b="1">
                <a:latin typeface="Arial"/>
                <a:ea typeface="Arial"/>
                <a:cs typeface="Arial"/>
                <a:sym typeface="Arial"/>
              </a:defRPr>
            </a:lvl4pPr>
            <a:lvl5pPr lvl="4" algn="ctr">
              <a:lnSpc>
                <a:spcPct val="100000"/>
              </a:lnSpc>
              <a:spcBef>
                <a:spcPts val="0"/>
              </a:spcBef>
              <a:spcAft>
                <a:spcPts val="0"/>
              </a:spcAft>
              <a:buSzPts val="2700"/>
              <a:buFont typeface="Arial"/>
              <a:buNone/>
              <a:defRPr sz="2700" b="1">
                <a:latin typeface="Arial"/>
                <a:ea typeface="Arial"/>
                <a:cs typeface="Arial"/>
                <a:sym typeface="Arial"/>
              </a:defRPr>
            </a:lvl5pPr>
            <a:lvl6pPr lvl="5" algn="ctr">
              <a:lnSpc>
                <a:spcPct val="100000"/>
              </a:lnSpc>
              <a:spcBef>
                <a:spcPts val="0"/>
              </a:spcBef>
              <a:spcAft>
                <a:spcPts val="0"/>
              </a:spcAft>
              <a:buSzPts val="2700"/>
              <a:buFont typeface="Arial"/>
              <a:buNone/>
              <a:defRPr sz="2700" b="1">
                <a:latin typeface="Arial"/>
                <a:ea typeface="Arial"/>
                <a:cs typeface="Arial"/>
                <a:sym typeface="Arial"/>
              </a:defRPr>
            </a:lvl6pPr>
            <a:lvl7pPr lvl="6" algn="ctr">
              <a:lnSpc>
                <a:spcPct val="100000"/>
              </a:lnSpc>
              <a:spcBef>
                <a:spcPts val="0"/>
              </a:spcBef>
              <a:spcAft>
                <a:spcPts val="0"/>
              </a:spcAft>
              <a:buSzPts val="2700"/>
              <a:buFont typeface="Arial"/>
              <a:buNone/>
              <a:defRPr sz="2700" b="1">
                <a:latin typeface="Arial"/>
                <a:ea typeface="Arial"/>
                <a:cs typeface="Arial"/>
                <a:sym typeface="Arial"/>
              </a:defRPr>
            </a:lvl7pPr>
            <a:lvl8pPr lvl="7" algn="ctr">
              <a:lnSpc>
                <a:spcPct val="100000"/>
              </a:lnSpc>
              <a:spcBef>
                <a:spcPts val="0"/>
              </a:spcBef>
              <a:spcAft>
                <a:spcPts val="0"/>
              </a:spcAft>
              <a:buSzPts val="2700"/>
              <a:buFont typeface="Arial"/>
              <a:buNone/>
              <a:defRPr sz="2700" b="1">
                <a:latin typeface="Arial"/>
                <a:ea typeface="Arial"/>
                <a:cs typeface="Arial"/>
                <a:sym typeface="Arial"/>
              </a:defRPr>
            </a:lvl8pPr>
            <a:lvl9pPr lvl="8" algn="ctr">
              <a:lnSpc>
                <a:spcPct val="100000"/>
              </a:lnSpc>
              <a:spcBef>
                <a:spcPts val="0"/>
              </a:spcBef>
              <a:spcAft>
                <a:spcPts val="0"/>
              </a:spcAft>
              <a:buSzPts val="2700"/>
              <a:buFont typeface="Arial"/>
              <a:buNone/>
              <a:defRPr sz="2700" b="1">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dukia">
  <p:cSld name="Edukia">
    <p:spTree>
      <p:nvGrpSpPr>
        <p:cNvPr id="1" name="Shape 34"/>
        <p:cNvGrpSpPr/>
        <p:nvPr/>
      </p:nvGrpSpPr>
      <p:grpSpPr>
        <a:xfrm>
          <a:off x="0" y="0"/>
          <a:ext cx="0" cy="0"/>
          <a:chOff x="0" y="0"/>
          <a:chExt cx="0" cy="0"/>
        </a:xfrm>
      </p:grpSpPr>
      <p:sp>
        <p:nvSpPr>
          <p:cNvPr id="35" name="Google Shape;35;g37567f2360e_0_330"/>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2100"/>
              <a:buFont typeface="Arial"/>
              <a:buNone/>
              <a:defRPr sz="2100" b="1">
                <a:latin typeface="Arial"/>
                <a:ea typeface="Arial"/>
                <a:cs typeface="Arial"/>
                <a:sym typeface="Arial"/>
              </a:defRPr>
            </a:lvl1pPr>
            <a:lvl2pPr lvl="1" algn="ctr">
              <a:lnSpc>
                <a:spcPct val="100000"/>
              </a:lnSpc>
              <a:spcBef>
                <a:spcPts val="0"/>
              </a:spcBef>
              <a:spcAft>
                <a:spcPts val="0"/>
              </a:spcAft>
              <a:buSzPts val="2100"/>
              <a:buFont typeface="Arial"/>
              <a:buNone/>
              <a:defRPr sz="2100" b="1">
                <a:latin typeface="Arial"/>
                <a:ea typeface="Arial"/>
                <a:cs typeface="Arial"/>
                <a:sym typeface="Arial"/>
              </a:defRPr>
            </a:lvl2pPr>
            <a:lvl3pPr lvl="2" algn="ctr">
              <a:lnSpc>
                <a:spcPct val="100000"/>
              </a:lnSpc>
              <a:spcBef>
                <a:spcPts val="0"/>
              </a:spcBef>
              <a:spcAft>
                <a:spcPts val="0"/>
              </a:spcAft>
              <a:buSzPts val="2100"/>
              <a:buFont typeface="Arial"/>
              <a:buNone/>
              <a:defRPr sz="2100" b="1">
                <a:latin typeface="Arial"/>
                <a:ea typeface="Arial"/>
                <a:cs typeface="Arial"/>
                <a:sym typeface="Arial"/>
              </a:defRPr>
            </a:lvl3pPr>
            <a:lvl4pPr lvl="3" algn="ctr">
              <a:lnSpc>
                <a:spcPct val="100000"/>
              </a:lnSpc>
              <a:spcBef>
                <a:spcPts val="0"/>
              </a:spcBef>
              <a:spcAft>
                <a:spcPts val="0"/>
              </a:spcAft>
              <a:buSzPts val="2100"/>
              <a:buFont typeface="Arial"/>
              <a:buNone/>
              <a:defRPr sz="2100" b="1">
                <a:latin typeface="Arial"/>
                <a:ea typeface="Arial"/>
                <a:cs typeface="Arial"/>
                <a:sym typeface="Arial"/>
              </a:defRPr>
            </a:lvl4pPr>
            <a:lvl5pPr lvl="4" algn="ctr">
              <a:lnSpc>
                <a:spcPct val="100000"/>
              </a:lnSpc>
              <a:spcBef>
                <a:spcPts val="0"/>
              </a:spcBef>
              <a:spcAft>
                <a:spcPts val="0"/>
              </a:spcAft>
              <a:buSzPts val="2100"/>
              <a:buFont typeface="Arial"/>
              <a:buNone/>
              <a:defRPr sz="2100" b="1">
                <a:latin typeface="Arial"/>
                <a:ea typeface="Arial"/>
                <a:cs typeface="Arial"/>
                <a:sym typeface="Arial"/>
              </a:defRPr>
            </a:lvl5pPr>
            <a:lvl6pPr lvl="5" algn="ctr">
              <a:lnSpc>
                <a:spcPct val="100000"/>
              </a:lnSpc>
              <a:spcBef>
                <a:spcPts val="0"/>
              </a:spcBef>
              <a:spcAft>
                <a:spcPts val="0"/>
              </a:spcAft>
              <a:buSzPts val="2100"/>
              <a:buFont typeface="Arial"/>
              <a:buNone/>
              <a:defRPr sz="2100" b="1">
                <a:latin typeface="Arial"/>
                <a:ea typeface="Arial"/>
                <a:cs typeface="Arial"/>
                <a:sym typeface="Arial"/>
              </a:defRPr>
            </a:lvl6pPr>
            <a:lvl7pPr lvl="6" algn="ctr">
              <a:lnSpc>
                <a:spcPct val="100000"/>
              </a:lnSpc>
              <a:spcBef>
                <a:spcPts val="0"/>
              </a:spcBef>
              <a:spcAft>
                <a:spcPts val="0"/>
              </a:spcAft>
              <a:buSzPts val="2100"/>
              <a:buFont typeface="Arial"/>
              <a:buNone/>
              <a:defRPr sz="2100" b="1">
                <a:latin typeface="Arial"/>
                <a:ea typeface="Arial"/>
                <a:cs typeface="Arial"/>
                <a:sym typeface="Arial"/>
              </a:defRPr>
            </a:lvl7pPr>
            <a:lvl8pPr lvl="7" algn="ctr">
              <a:lnSpc>
                <a:spcPct val="100000"/>
              </a:lnSpc>
              <a:spcBef>
                <a:spcPts val="0"/>
              </a:spcBef>
              <a:spcAft>
                <a:spcPts val="0"/>
              </a:spcAft>
              <a:buSzPts val="2100"/>
              <a:buFont typeface="Arial"/>
              <a:buNone/>
              <a:defRPr sz="2100" b="1">
                <a:latin typeface="Arial"/>
                <a:ea typeface="Arial"/>
                <a:cs typeface="Arial"/>
                <a:sym typeface="Arial"/>
              </a:defRPr>
            </a:lvl8pPr>
            <a:lvl9pPr lvl="8" algn="ctr">
              <a:lnSpc>
                <a:spcPct val="100000"/>
              </a:lnSpc>
              <a:spcBef>
                <a:spcPts val="0"/>
              </a:spcBef>
              <a:spcAft>
                <a:spcPts val="0"/>
              </a:spcAft>
              <a:buSzPts val="2100"/>
              <a:buFont typeface="Arial"/>
              <a:buNone/>
              <a:defRPr sz="2100" b="1">
                <a:latin typeface="Arial"/>
                <a:ea typeface="Arial"/>
                <a:cs typeface="Arial"/>
                <a:sym typeface="Arial"/>
              </a:defRPr>
            </a:lvl9pPr>
          </a:lstStyle>
          <a:p>
            <a:endParaRPr/>
          </a:p>
        </p:txBody>
      </p:sp>
      <p:sp>
        <p:nvSpPr>
          <p:cNvPr id="36" name="Google Shape;36;g37567f2360e_0_330"/>
          <p:cNvSpPr txBox="1">
            <a:spLocks noGrp="1"/>
          </p:cNvSpPr>
          <p:nvPr>
            <p:ph type="body" idx="1"/>
          </p:nvPr>
        </p:nvSpPr>
        <p:spPr>
          <a:xfrm>
            <a:off x="1410400" y="2127600"/>
            <a:ext cx="10076400" cy="3753300"/>
          </a:xfrm>
          <a:prstGeom prst="rect">
            <a:avLst/>
          </a:prstGeom>
          <a:noFill/>
          <a:ln>
            <a:noFill/>
          </a:ln>
        </p:spPr>
        <p:txBody>
          <a:bodyPr spcFirstLastPara="1" wrap="square" lIns="121900" tIns="121900" rIns="121900" bIns="121900" anchor="t" anchorCtr="0">
            <a:noAutofit/>
          </a:bodyPr>
          <a:lstStyle>
            <a:lvl1pPr marL="457200" lvl="0"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1pPr>
            <a:lvl2pPr marL="914400" lvl="1"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2pPr>
            <a:lvl3pPr marL="1371600" lvl="2"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3pPr>
            <a:lvl4pPr marL="1828800" lvl="3"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4pPr>
            <a:lvl5pPr marL="2286000" lvl="4"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5pPr>
            <a:lvl6pPr marL="2743200" lvl="5"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6pPr>
            <a:lvl7pPr marL="3200400" lvl="6"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7pPr>
            <a:lvl8pPr marL="3657600" lvl="7"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8pPr>
            <a:lvl9pPr marL="4114800" lvl="8" indent="-34925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4"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4"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6" descr="Icono&#10;&#10;Descripción generada automáticamente"/>
          <p:cNvPicPr preferRelativeResize="0"/>
          <p:nvPr/>
        </p:nvPicPr>
        <p:blipFill rotWithShape="1">
          <a:blip r:embed="rId7">
            <a:alphaModFix/>
          </a:blip>
          <a:srcRect/>
          <a:stretch/>
        </p:blipFill>
        <p:spPr>
          <a:xfrm rot="-5400000">
            <a:off x="13302" y="2677"/>
            <a:ext cx="1080835" cy="1107440"/>
          </a:xfrm>
          <a:prstGeom prst="rect">
            <a:avLst/>
          </a:prstGeom>
          <a:noFill/>
          <a:ln>
            <a:noFill/>
          </a:ln>
        </p:spPr>
      </p:pic>
      <p:pic>
        <p:nvPicPr>
          <p:cNvPr id="21" name="Google Shape;21;p6" descr="Imagen que contiene Logotipo&#10;&#10;Descripción generada automáticamente"/>
          <p:cNvPicPr preferRelativeResize="0"/>
          <p:nvPr/>
        </p:nvPicPr>
        <p:blipFill rotWithShape="1">
          <a:blip r:embed="rId8">
            <a:alphaModFix/>
          </a:blip>
          <a:srcRect/>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9">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positesworld.com/news/wohlers-report-2023-reports-continued-double-digit-growth-in-a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figure/Additive-manufacturing-global-market-size-The-textured-segments-represent-revenue-from_fig3_371991606"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l5TQc9gNY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uZQNZg3eBU"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5lyK8ijLj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youtube.com/watch?v=idqNTUWDFbs"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om3CddHfZ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IIdzKZEWK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EtWAVbT0H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L7bMhPTtDI"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youtube.com/watch?v=N-T_6kKNeAM" TargetMode="External"/><Relationship Id="rId7" Type="http://schemas.openxmlformats.org/officeDocument/2006/relationships/hyperlink" Target="https://www.youtube.com/shorts/xWddJToxX7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gBqDhkB-X84"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Ugit0aExw8s" TargetMode="External"/><Relationship Id="rId7" Type="http://schemas.openxmlformats.org/officeDocument/2006/relationships/hyperlink" Target="https://www.youtube.com/watch?v=Quh6T0vjSm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hyperlink" Target="https://www.youtube.com/watch?v=Ousntx6rOmE"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youtube.com/watch?v=te9OaSZ0kf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figure/The-applications-of-additive-manufacturing-Wohlers-Report-2020_fig4_36577144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1014727" y="2964400"/>
            <a:ext cx="6291237" cy="570600"/>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n-GB" sz="3600" dirty="0">
                <a:solidFill>
                  <a:srgbClr val="222D59"/>
                </a:solidFill>
                <a:latin typeface="Arial Black"/>
                <a:ea typeface="Arial Black"/>
                <a:cs typeface="Arial Black"/>
                <a:sym typeface="Arial Black"/>
              </a:rPr>
              <a:t>Additive Manufacturing. General overview.</a:t>
            </a:r>
            <a:endParaRPr sz="3600" dirty="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567f2360e_0_78"/>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Today – Growth</a:t>
            </a:r>
            <a:endParaRPr dirty="0"/>
          </a:p>
        </p:txBody>
      </p:sp>
      <p:pic>
        <p:nvPicPr>
          <p:cNvPr id="132" name="Google Shape;132;g37567f2360e_0_78" descr="Hau duen irudia Grafikoak, diseinu grafiko, diseinu&#10;&#10;Baliteke AAk sortutako edukia zuzena ez izatea.">
            <a:hlinkClick r:id="rId3"/>
          </p:cNvPr>
          <p:cNvPicPr preferRelativeResize="0"/>
          <p:nvPr/>
        </p:nvPicPr>
        <p:blipFill rotWithShape="1">
          <a:blip r:embed="rId4">
            <a:alphaModFix/>
          </a:blip>
          <a:srcRect/>
          <a:stretch/>
        </p:blipFill>
        <p:spPr>
          <a:xfrm>
            <a:off x="922507" y="2866415"/>
            <a:ext cx="2623228" cy="2623228"/>
          </a:xfrm>
          <a:prstGeom prst="rect">
            <a:avLst/>
          </a:prstGeom>
          <a:noFill/>
          <a:ln>
            <a:noFill/>
          </a:ln>
        </p:spPr>
      </p:pic>
      <p:sp>
        <p:nvSpPr>
          <p:cNvPr id="133" name="Google Shape;133;g37567f2360e_0_78"/>
          <p:cNvSpPr txBox="1"/>
          <p:nvPr/>
        </p:nvSpPr>
        <p:spPr>
          <a:xfrm>
            <a:off x="4919597" y="2702509"/>
            <a:ext cx="6636900" cy="915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The industry has been experiencing significant growth since its launch.</a:t>
            </a:r>
            <a:endParaRPr sz="1900" b="0" i="0" u="none" strike="noStrike" cap="none" dirty="0">
              <a:solidFill>
                <a:srgbClr val="000000"/>
              </a:solidFill>
              <a:latin typeface="Arial"/>
              <a:ea typeface="Arial"/>
              <a:cs typeface="Arial"/>
              <a:sym typeface="Arial"/>
            </a:endParaRPr>
          </a:p>
        </p:txBody>
      </p:sp>
      <p:sp>
        <p:nvSpPr>
          <p:cNvPr id="134" name="Google Shape;134;g37567f2360e_0_78"/>
          <p:cNvSpPr txBox="1"/>
          <p:nvPr/>
        </p:nvSpPr>
        <p:spPr>
          <a:xfrm>
            <a:off x="4919597" y="3953932"/>
            <a:ext cx="6636900" cy="904396"/>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Generalized double-digit growth in recent years.</a:t>
            </a:r>
            <a:endParaRPr sz="1900" b="0" i="0" u="none" strike="noStrike" cap="none" dirty="0">
              <a:solidFill>
                <a:srgbClr val="000000"/>
              </a:solidFill>
              <a:latin typeface="Arial"/>
              <a:ea typeface="Arial"/>
              <a:cs typeface="Arial"/>
              <a:sym typeface="Arial"/>
            </a:endParaRPr>
          </a:p>
        </p:txBody>
      </p:sp>
      <p:sp>
        <p:nvSpPr>
          <p:cNvPr id="135" name="Google Shape;135;g37567f2360e_0_78"/>
          <p:cNvSpPr txBox="1"/>
          <p:nvPr/>
        </p:nvSpPr>
        <p:spPr>
          <a:xfrm>
            <a:off x="4919597" y="5145787"/>
            <a:ext cx="6636900" cy="9645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It is entering a stabilization process from the initial boom.</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7567f2360e_0_86"/>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Today – Growth</a:t>
            </a:r>
            <a:endParaRPr dirty="0"/>
          </a:p>
        </p:txBody>
      </p:sp>
      <p:pic>
        <p:nvPicPr>
          <p:cNvPr id="141" name="Google Shape;141;g37567f2360e_0_86" descr="Additive manufacturing global market size. The textured segments represent revenue from products, and the solid segments represent revenue from services.">
            <a:hlinkClick r:id="rId3"/>
          </p:cNvPr>
          <p:cNvPicPr preferRelativeResize="0"/>
          <p:nvPr/>
        </p:nvPicPr>
        <p:blipFill rotWithShape="1">
          <a:blip r:embed="rId4">
            <a:alphaModFix/>
          </a:blip>
          <a:srcRect/>
          <a:stretch/>
        </p:blipFill>
        <p:spPr>
          <a:xfrm>
            <a:off x="919019" y="1955401"/>
            <a:ext cx="7478328" cy="4680553"/>
          </a:xfrm>
          <a:prstGeom prst="rect">
            <a:avLst/>
          </a:prstGeom>
          <a:noFill/>
          <a:ln>
            <a:noFill/>
          </a:ln>
        </p:spPr>
      </p:pic>
      <p:sp>
        <p:nvSpPr>
          <p:cNvPr id="142" name="Google Shape;142;g37567f2360e_0_86"/>
          <p:cNvSpPr txBox="1"/>
          <p:nvPr/>
        </p:nvSpPr>
        <p:spPr>
          <a:xfrm>
            <a:off x="8700655" y="2752436"/>
            <a:ext cx="2881500" cy="1107925"/>
          </a:xfrm>
          <a:prstGeom prst="rect">
            <a:avLst/>
          </a:prstGeom>
          <a:noFill/>
          <a:ln>
            <a:noFill/>
          </a:ln>
        </p:spPr>
        <p:txBody>
          <a:bodyPr spcFirstLastPara="1" wrap="square" lIns="121900" tIns="60925" rIns="121900" bIns="60925" anchor="t" anchorCtr="0">
            <a:spAutoFit/>
          </a:bodyPr>
          <a:lstStyle/>
          <a:p>
            <a:pPr marL="228600" lvl="0" indent="-228600">
              <a:buClr>
                <a:schemeClr val="dk1"/>
              </a:buClr>
              <a:buSzPts val="1600"/>
              <a:buFont typeface="Arial"/>
              <a:buChar char="-"/>
            </a:pPr>
            <a:r>
              <a:rPr lang="en-US" sz="1600" dirty="0">
                <a:solidFill>
                  <a:schemeClr val="dk1"/>
                </a:solidFill>
              </a:rPr>
              <a:t>5% increase in products</a:t>
            </a:r>
          </a:p>
          <a:p>
            <a:pPr marL="228600" lvl="0" indent="-228600">
              <a:buClr>
                <a:schemeClr val="dk1"/>
              </a:buClr>
              <a:buSzPts val="1600"/>
              <a:buFont typeface="Arial"/>
              <a:buChar char="-"/>
            </a:pPr>
            <a:r>
              <a:rPr lang="en-US" sz="1600" dirty="0">
                <a:solidFill>
                  <a:schemeClr val="dk1"/>
                </a:solidFill>
              </a:rPr>
              <a:t>A significant 11% drop in global growth compared to recent years.</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567f2360e_0_92"/>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pic>
        <p:nvPicPr>
          <p:cNvPr id="148" name="Google Shape;148;g37567f2360e_0_92" descr="Hau duen irudia Aurrez diseinatutako irudien galeria, Grafikoak, sinboloa, logotipoa&#10;&#10;Baliteke AAk sortutako edukia zuzena ez izatea."/>
          <p:cNvPicPr preferRelativeResize="0"/>
          <p:nvPr/>
        </p:nvPicPr>
        <p:blipFill rotWithShape="1">
          <a:blip r:embed="rId3">
            <a:alphaModFix/>
          </a:blip>
          <a:srcRect l="12415" t="22959" r="12610" b="8401"/>
          <a:stretch/>
        </p:blipFill>
        <p:spPr>
          <a:xfrm>
            <a:off x="4072649" y="2418944"/>
            <a:ext cx="4193395" cy="38391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567f2360e_0_97"/>
          <p:cNvSpPr txBox="1">
            <a:spLocks noGrp="1"/>
          </p:cNvSpPr>
          <p:nvPr>
            <p:ph type="title"/>
          </p:nvPr>
        </p:nvSpPr>
        <p:spPr>
          <a:xfrm>
            <a:off x="686728" y="916948"/>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sp>
        <p:nvSpPr>
          <p:cNvPr id="154" name="Google Shape;154;g37567f2360e_0_97"/>
          <p:cNvSpPr txBox="1"/>
          <p:nvPr/>
        </p:nvSpPr>
        <p:spPr>
          <a:xfrm>
            <a:off x="600516" y="1745673"/>
            <a:ext cx="3543600" cy="915300"/>
          </a:xfrm>
          <a:prstGeom prst="rect">
            <a:avLst/>
          </a:prstGeom>
          <a:solidFill>
            <a:srgbClr val="A4C2F4"/>
          </a:solidFill>
          <a:ln w="508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FDM (</a:t>
            </a:r>
            <a:r>
              <a:rPr lang="en-GB" sz="2400" b="0" i="0" u="none" strike="noStrike" cap="none">
                <a:solidFill>
                  <a:srgbClr val="040C28"/>
                </a:solidFill>
                <a:latin typeface="Arial"/>
                <a:ea typeface="Arial"/>
                <a:cs typeface="Arial"/>
                <a:sym typeface="Arial"/>
              </a:rPr>
              <a:t>Fused Deposition Modeling)</a:t>
            </a:r>
            <a:r>
              <a:rPr lang="en-GB" sz="2400" b="0" i="0" u="none" strike="noStrike" cap="none">
                <a:solidFill>
                  <a:schemeClr val="dk1"/>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pic>
        <p:nvPicPr>
          <p:cNvPr id="155" name="Google Shape;155;g37567f2360e_0_97" descr="Hau duen irudia Aurrez diseinatutako irudien galeria, diseinu&#10;&#10;Baliteke AAk sortutako edukia zuzena ez izatea.">
            <a:hlinkClick r:id="rId3"/>
          </p:cNvPr>
          <p:cNvPicPr preferRelativeResize="0"/>
          <p:nvPr/>
        </p:nvPicPr>
        <p:blipFill rotWithShape="1">
          <a:blip r:embed="rId4">
            <a:alphaModFix/>
          </a:blip>
          <a:srcRect l="50816" r="8944" b="53141"/>
          <a:stretch/>
        </p:blipFill>
        <p:spPr>
          <a:xfrm>
            <a:off x="1042803" y="2936531"/>
            <a:ext cx="2555132" cy="2975607"/>
          </a:xfrm>
          <a:prstGeom prst="rect">
            <a:avLst/>
          </a:prstGeom>
          <a:noFill/>
          <a:ln>
            <a:noFill/>
          </a:ln>
        </p:spPr>
      </p:pic>
      <p:sp>
        <p:nvSpPr>
          <p:cNvPr id="156" name="Google Shape;156;g37567f2360e_0_97"/>
          <p:cNvSpPr txBox="1"/>
          <p:nvPr/>
        </p:nvSpPr>
        <p:spPr>
          <a:xfrm>
            <a:off x="4954623" y="2052572"/>
            <a:ext cx="6636900" cy="915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The semi-liquid material is fed through an extruder.</a:t>
            </a:r>
            <a:endParaRPr sz="1900" b="0" i="0" u="none" strike="noStrike" cap="none" dirty="0">
              <a:solidFill>
                <a:srgbClr val="000000"/>
              </a:solidFill>
              <a:latin typeface="Arial"/>
              <a:ea typeface="Arial"/>
              <a:cs typeface="Arial"/>
              <a:sym typeface="Arial"/>
            </a:endParaRPr>
          </a:p>
        </p:txBody>
      </p:sp>
      <p:sp>
        <p:nvSpPr>
          <p:cNvPr id="157" name="Google Shape;157;g37567f2360e_0_97"/>
          <p:cNvSpPr txBox="1"/>
          <p:nvPr/>
        </p:nvSpPr>
        <p:spPr>
          <a:xfrm>
            <a:off x="4954623" y="3307603"/>
            <a:ext cx="6636900" cy="915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Wide range of materials, mostly thermoplastic bases.</a:t>
            </a:r>
            <a:endParaRPr sz="1900" b="0" i="0" u="none" strike="noStrike" cap="none" dirty="0">
              <a:solidFill>
                <a:srgbClr val="000000"/>
              </a:solidFill>
              <a:latin typeface="Arial"/>
              <a:ea typeface="Arial"/>
              <a:cs typeface="Arial"/>
              <a:sym typeface="Arial"/>
            </a:endParaRPr>
          </a:p>
        </p:txBody>
      </p:sp>
      <p:sp>
        <p:nvSpPr>
          <p:cNvPr id="158" name="Google Shape;158;g37567f2360e_0_97"/>
          <p:cNvSpPr txBox="1"/>
          <p:nvPr/>
        </p:nvSpPr>
        <p:spPr>
          <a:xfrm>
            <a:off x="4954623" y="4478244"/>
            <a:ext cx="6636900" cy="942842"/>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It is the most accessible both in terms of cost and development.</a:t>
            </a:r>
            <a:endParaRPr sz="1900" b="0" i="0" u="none" strike="noStrike" cap="none" dirty="0">
              <a:solidFill>
                <a:srgbClr val="000000"/>
              </a:solidFill>
              <a:latin typeface="Arial"/>
              <a:ea typeface="Arial"/>
              <a:cs typeface="Arial"/>
              <a:sym typeface="Arial"/>
            </a:endParaRPr>
          </a:p>
        </p:txBody>
      </p:sp>
      <p:sp>
        <p:nvSpPr>
          <p:cNvPr id="159" name="Google Shape;159;g37567f2360e_0_97"/>
          <p:cNvSpPr txBox="1"/>
          <p:nvPr/>
        </p:nvSpPr>
        <p:spPr>
          <a:xfrm>
            <a:off x="4954623" y="5733275"/>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In most cases, supports will be required.</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7567f2360e_0_107"/>
          <p:cNvSpPr txBox="1"/>
          <p:nvPr/>
        </p:nvSpPr>
        <p:spPr>
          <a:xfrm>
            <a:off x="600516" y="1745673"/>
            <a:ext cx="3666900" cy="915300"/>
          </a:xfrm>
          <a:prstGeom prst="rect">
            <a:avLst/>
          </a:prstGeom>
          <a:solidFill>
            <a:srgbClr val="A4C2F4"/>
          </a:solidFill>
          <a:ln w="508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SLA (Stereo Litography Apparatus)</a:t>
            </a:r>
            <a:endParaRPr sz="1900" b="0" i="0" u="none" strike="noStrike" cap="none">
              <a:solidFill>
                <a:srgbClr val="000000"/>
              </a:solidFill>
              <a:latin typeface="Arial"/>
              <a:ea typeface="Arial"/>
              <a:cs typeface="Arial"/>
              <a:sym typeface="Arial"/>
            </a:endParaRPr>
          </a:p>
        </p:txBody>
      </p:sp>
      <p:pic>
        <p:nvPicPr>
          <p:cNvPr id="165" name="Google Shape;165;g37567f2360e_0_107" descr="Hau duen irudia Aurrez diseinatutako irudien galeria, diseinu&#10;&#10;Baliteke AAk sortutako edukia zuzena ez izatea.">
            <a:hlinkClick r:id="rId3"/>
          </p:cNvPr>
          <p:cNvPicPr preferRelativeResize="0"/>
          <p:nvPr/>
        </p:nvPicPr>
        <p:blipFill rotWithShape="1">
          <a:blip r:embed="rId4">
            <a:alphaModFix/>
          </a:blip>
          <a:srcRect l="-776" t="-5824" r="60539" b="58966"/>
          <a:stretch/>
        </p:blipFill>
        <p:spPr>
          <a:xfrm>
            <a:off x="1042803" y="2936531"/>
            <a:ext cx="2555132" cy="2975607"/>
          </a:xfrm>
          <a:prstGeom prst="rect">
            <a:avLst/>
          </a:prstGeom>
          <a:noFill/>
          <a:ln>
            <a:noFill/>
          </a:ln>
        </p:spPr>
      </p:pic>
      <p:sp>
        <p:nvSpPr>
          <p:cNvPr id="166" name="Google Shape;166;g37567f2360e_0_107"/>
          <p:cNvSpPr txBox="1">
            <a:spLocks noGrp="1"/>
          </p:cNvSpPr>
          <p:nvPr>
            <p:ph type="title"/>
          </p:nvPr>
        </p:nvSpPr>
        <p:spPr>
          <a:xfrm>
            <a:off x="600516" y="894236"/>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sp>
        <p:nvSpPr>
          <p:cNvPr id="167" name="Google Shape;167;g37567f2360e_0_107"/>
          <p:cNvSpPr txBox="1"/>
          <p:nvPr/>
        </p:nvSpPr>
        <p:spPr>
          <a:xfrm>
            <a:off x="4954623" y="2181881"/>
            <a:ext cx="6636900" cy="915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 resin is selectively hardened by light.</a:t>
            </a:r>
            <a:endParaRPr sz="1900" b="0" i="0" u="none" strike="noStrike" cap="none" dirty="0">
              <a:solidFill>
                <a:srgbClr val="000000"/>
              </a:solidFill>
              <a:latin typeface="Arial"/>
              <a:ea typeface="Arial"/>
              <a:cs typeface="Arial"/>
              <a:sym typeface="Arial"/>
            </a:endParaRPr>
          </a:p>
        </p:txBody>
      </p:sp>
      <p:sp>
        <p:nvSpPr>
          <p:cNvPr id="168" name="Google Shape;168;g37567f2360e_0_107"/>
          <p:cNvSpPr txBox="1"/>
          <p:nvPr/>
        </p:nvSpPr>
        <p:spPr>
          <a:xfrm>
            <a:off x="4954623" y="3307603"/>
            <a:ext cx="6636900" cy="915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Wide range of </a:t>
            </a:r>
            <a:r>
              <a:rPr lang="en-US" sz="2400" dirty="0" err="1">
                <a:solidFill>
                  <a:schemeClr val="dk1"/>
                </a:solidFill>
              </a:rPr>
              <a:t>photopolymerizable</a:t>
            </a:r>
            <a:r>
              <a:rPr lang="en-US" sz="2400" dirty="0">
                <a:solidFill>
                  <a:schemeClr val="dk1"/>
                </a:solidFill>
              </a:rPr>
              <a:t> materials.</a:t>
            </a:r>
            <a:endParaRPr sz="1900" b="0" i="0" u="none" strike="noStrike" cap="none" dirty="0">
              <a:solidFill>
                <a:srgbClr val="000000"/>
              </a:solidFill>
              <a:latin typeface="Arial"/>
              <a:ea typeface="Arial"/>
              <a:cs typeface="Arial"/>
              <a:sym typeface="Arial"/>
            </a:endParaRPr>
          </a:p>
        </p:txBody>
      </p:sp>
      <p:sp>
        <p:nvSpPr>
          <p:cNvPr id="169" name="Google Shape;169;g37567f2360e_0_107"/>
          <p:cNvSpPr txBox="1"/>
          <p:nvPr/>
        </p:nvSpPr>
        <p:spPr>
          <a:xfrm>
            <a:off x="4954623" y="4488740"/>
            <a:ext cx="6636900" cy="915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High level of accuracy and accessibility are improving.</a:t>
            </a:r>
            <a:endParaRPr sz="1900" b="0" i="0" u="none" strike="noStrike" cap="none" dirty="0">
              <a:solidFill>
                <a:srgbClr val="000000"/>
              </a:solidFill>
              <a:latin typeface="Arial"/>
              <a:ea typeface="Arial"/>
              <a:cs typeface="Arial"/>
              <a:sym typeface="Arial"/>
            </a:endParaRPr>
          </a:p>
        </p:txBody>
      </p:sp>
      <p:sp>
        <p:nvSpPr>
          <p:cNvPr id="170" name="Google Shape;170;g37567f2360e_0_107"/>
          <p:cNvSpPr txBox="1"/>
          <p:nvPr/>
        </p:nvSpPr>
        <p:spPr>
          <a:xfrm>
            <a:off x="4954623" y="5733275"/>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In most cases, supports will be required.</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7567f2360e_0_117"/>
          <p:cNvSpPr txBox="1"/>
          <p:nvPr/>
        </p:nvSpPr>
        <p:spPr>
          <a:xfrm>
            <a:off x="600516" y="1813495"/>
            <a:ext cx="3698400" cy="1324500"/>
          </a:xfrm>
          <a:prstGeom prst="rect">
            <a:avLst/>
          </a:prstGeom>
          <a:solidFill>
            <a:srgbClr val="A4C2F4"/>
          </a:solidFill>
          <a:ln w="508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MJF (Multi Jet Fusion)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 SLS (Selective Laser Sintering)</a:t>
            </a:r>
            <a:endParaRPr sz="1900" b="0" i="0" u="none" strike="noStrike" cap="none">
              <a:solidFill>
                <a:srgbClr val="000000"/>
              </a:solidFill>
              <a:latin typeface="Arial"/>
              <a:ea typeface="Arial"/>
              <a:cs typeface="Arial"/>
              <a:sym typeface="Arial"/>
            </a:endParaRPr>
          </a:p>
        </p:txBody>
      </p:sp>
      <p:pic>
        <p:nvPicPr>
          <p:cNvPr id="176" name="Google Shape;176;g37567f2360e_0_117" descr="Hau duen irudia Aurrez diseinatutako irudien galeria, diseinu&#10;&#10;Baliteke AAk sortutako edukia zuzena ez izatea.">
            <a:hlinkClick r:id="rId3"/>
          </p:cNvPr>
          <p:cNvPicPr preferRelativeResize="0"/>
          <p:nvPr/>
        </p:nvPicPr>
        <p:blipFill rotWithShape="1">
          <a:blip r:embed="rId4">
            <a:alphaModFix/>
          </a:blip>
          <a:srcRect l="1080" t="51166" r="56861" b="1972"/>
          <a:stretch/>
        </p:blipFill>
        <p:spPr>
          <a:xfrm>
            <a:off x="226311" y="3685032"/>
            <a:ext cx="1842103" cy="2052513"/>
          </a:xfrm>
          <a:prstGeom prst="rect">
            <a:avLst/>
          </a:prstGeom>
          <a:noFill/>
          <a:ln>
            <a:noFill/>
          </a:ln>
        </p:spPr>
      </p:pic>
      <p:sp>
        <p:nvSpPr>
          <p:cNvPr id="177" name="Google Shape;177;g37567f2360e_0_117"/>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sp>
        <p:nvSpPr>
          <p:cNvPr id="178" name="Google Shape;178;g37567f2360e_0_117"/>
          <p:cNvSpPr txBox="1"/>
          <p:nvPr/>
        </p:nvSpPr>
        <p:spPr>
          <a:xfrm>
            <a:off x="4954623" y="2323392"/>
            <a:ext cx="6636900" cy="883276"/>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It selectively fuses plastic powder.</a:t>
            </a:r>
            <a:endParaRPr sz="1900" b="0" i="0" u="none" strike="noStrike" cap="none" dirty="0">
              <a:solidFill>
                <a:srgbClr val="000000"/>
              </a:solidFill>
              <a:latin typeface="Arial"/>
              <a:ea typeface="Arial"/>
              <a:cs typeface="Arial"/>
              <a:sym typeface="Arial"/>
            </a:endParaRPr>
          </a:p>
        </p:txBody>
      </p:sp>
      <p:sp>
        <p:nvSpPr>
          <p:cNvPr id="179" name="Google Shape;179;g37567f2360e_0_117"/>
          <p:cNvSpPr txBox="1"/>
          <p:nvPr/>
        </p:nvSpPr>
        <p:spPr>
          <a:xfrm>
            <a:off x="4954623" y="3518784"/>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Only certain thermoplastics.</a:t>
            </a:r>
            <a:endParaRPr sz="1900" b="0" i="0" u="none" strike="noStrike" cap="none" dirty="0">
              <a:solidFill>
                <a:srgbClr val="000000"/>
              </a:solidFill>
              <a:latin typeface="Arial"/>
              <a:ea typeface="Arial"/>
              <a:cs typeface="Arial"/>
              <a:sym typeface="Arial"/>
            </a:endParaRPr>
          </a:p>
        </p:txBody>
      </p:sp>
      <p:sp>
        <p:nvSpPr>
          <p:cNvPr id="180" name="Google Shape;180;g37567f2360e_0_117"/>
          <p:cNvSpPr txBox="1"/>
          <p:nvPr/>
        </p:nvSpPr>
        <p:spPr>
          <a:xfrm>
            <a:off x="4954623" y="4368800"/>
            <a:ext cx="6636900" cy="8781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High level of precision and good mechanical properties.</a:t>
            </a:r>
            <a:endParaRPr sz="1900" b="0" i="0" u="none" strike="noStrike" cap="none" dirty="0">
              <a:solidFill>
                <a:srgbClr val="000000"/>
              </a:solidFill>
              <a:latin typeface="Arial"/>
              <a:ea typeface="Arial"/>
              <a:cs typeface="Arial"/>
              <a:sym typeface="Arial"/>
            </a:endParaRPr>
          </a:p>
        </p:txBody>
      </p:sp>
      <p:sp>
        <p:nvSpPr>
          <p:cNvPr id="181" name="Google Shape;181;g37567f2360e_0_117"/>
          <p:cNvSpPr txBox="1"/>
          <p:nvPr/>
        </p:nvSpPr>
        <p:spPr>
          <a:xfrm>
            <a:off x="4954623" y="5551834"/>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No support is needed.</a:t>
            </a:r>
            <a:endParaRPr sz="1900" b="0" i="0" u="none" strike="noStrike" cap="none" dirty="0">
              <a:solidFill>
                <a:srgbClr val="000000"/>
              </a:solidFill>
              <a:latin typeface="Arial"/>
              <a:ea typeface="Arial"/>
              <a:cs typeface="Arial"/>
              <a:sym typeface="Arial"/>
            </a:endParaRPr>
          </a:p>
        </p:txBody>
      </p:sp>
      <p:pic>
        <p:nvPicPr>
          <p:cNvPr id="182" name="Google Shape;182;g37567f2360e_0_117" descr="Hau duen irudia zirriborroa, diagrama, diseinu&#10;&#10;Baliteke AAk sortutako edukia zuzena ez izatea.">
            <a:hlinkClick r:id="rId5"/>
          </p:cNvPr>
          <p:cNvPicPr preferRelativeResize="0"/>
          <p:nvPr/>
        </p:nvPicPr>
        <p:blipFill rotWithShape="1">
          <a:blip r:embed="rId6">
            <a:alphaModFix/>
          </a:blip>
          <a:srcRect l="14908" t="10070" r="36842" b="46371"/>
          <a:stretch/>
        </p:blipFill>
        <p:spPr>
          <a:xfrm>
            <a:off x="2301767" y="3720212"/>
            <a:ext cx="2186150" cy="19736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7567f2360e_0_128"/>
          <p:cNvSpPr txBox="1"/>
          <p:nvPr/>
        </p:nvSpPr>
        <p:spPr>
          <a:xfrm>
            <a:off x="600516" y="2123103"/>
            <a:ext cx="3666900" cy="537900"/>
          </a:xfrm>
          <a:prstGeom prst="rect">
            <a:avLst/>
          </a:prstGeom>
          <a:solidFill>
            <a:srgbClr val="A4C2F4"/>
          </a:solidFill>
          <a:ln w="508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MJ (Material Jetting)</a:t>
            </a:r>
            <a:endParaRPr sz="1900" b="0" i="0" u="none" strike="noStrike" cap="none">
              <a:solidFill>
                <a:srgbClr val="000000"/>
              </a:solidFill>
              <a:latin typeface="Arial"/>
              <a:ea typeface="Arial"/>
              <a:cs typeface="Arial"/>
              <a:sym typeface="Arial"/>
            </a:endParaRPr>
          </a:p>
        </p:txBody>
      </p:sp>
      <p:pic>
        <p:nvPicPr>
          <p:cNvPr id="188" name="Google Shape;188;g37567f2360e_0_128" descr="Hau duen irudia Aurrez diseinatutako irudien galeria, diseinu&#10;&#10;Baliteke AAk sortutako edukia zuzena ez izatea.">
            <a:hlinkClick r:id="rId3"/>
          </p:cNvPr>
          <p:cNvPicPr preferRelativeResize="0"/>
          <p:nvPr/>
        </p:nvPicPr>
        <p:blipFill rotWithShape="1">
          <a:blip r:embed="rId4">
            <a:alphaModFix/>
          </a:blip>
          <a:srcRect l="51429" t="49634" r="6514" b="3505"/>
          <a:stretch/>
        </p:blipFill>
        <p:spPr>
          <a:xfrm>
            <a:off x="927371" y="2936531"/>
            <a:ext cx="2670563" cy="2975607"/>
          </a:xfrm>
          <a:prstGeom prst="rect">
            <a:avLst/>
          </a:prstGeom>
          <a:noFill/>
          <a:ln>
            <a:noFill/>
          </a:ln>
        </p:spPr>
      </p:pic>
      <p:sp>
        <p:nvSpPr>
          <p:cNvPr id="189" name="Google Shape;189;g37567f2360e_0_128"/>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sp>
        <p:nvSpPr>
          <p:cNvPr id="190" name="Google Shape;190;g37567f2360e_0_128"/>
          <p:cNvSpPr txBox="1"/>
          <p:nvPr/>
        </p:nvSpPr>
        <p:spPr>
          <a:xfrm>
            <a:off x="4954623" y="2152213"/>
            <a:ext cx="6636900" cy="9237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The object material is added dropwise and hardens.</a:t>
            </a:r>
            <a:endParaRPr sz="1900" b="0" i="0" u="none" strike="noStrike" cap="none" dirty="0">
              <a:solidFill>
                <a:srgbClr val="000000"/>
              </a:solidFill>
              <a:latin typeface="Arial"/>
              <a:ea typeface="Arial"/>
              <a:cs typeface="Arial"/>
              <a:sym typeface="Arial"/>
            </a:endParaRPr>
          </a:p>
        </p:txBody>
      </p:sp>
      <p:sp>
        <p:nvSpPr>
          <p:cNvPr id="191" name="Google Shape;191;g37567f2360e_0_128"/>
          <p:cNvSpPr txBox="1"/>
          <p:nvPr/>
        </p:nvSpPr>
        <p:spPr>
          <a:xfrm>
            <a:off x="4954623" y="3299344"/>
            <a:ext cx="6636900" cy="923700"/>
          </a:xfrm>
          <a:prstGeom prst="rect">
            <a:avLst/>
          </a:prstGeom>
          <a:solidFill>
            <a:srgbClr val="A4C2F4"/>
          </a:solidFill>
          <a:ln>
            <a:noFill/>
          </a:ln>
        </p:spPr>
        <p:txBody>
          <a:bodyPr spcFirstLastPara="1" wrap="square" lIns="121900" tIns="121900" rIns="121900" bIns="121900" anchor="ctr" anchorCtr="0">
            <a:noAutofit/>
          </a:bodyPr>
          <a:lstStyle/>
          <a:p>
            <a:pPr lvl="0" algn="ctr">
              <a:buClr>
                <a:schemeClr val="dk1"/>
              </a:buClr>
              <a:buSzPts val="2400"/>
            </a:pPr>
            <a:r>
              <a:rPr lang="en-US" sz="2400" dirty="0" smtClean="0">
                <a:solidFill>
                  <a:schemeClr val="dk1"/>
                </a:solidFill>
              </a:rPr>
              <a:t>Wide </a:t>
            </a:r>
            <a:r>
              <a:rPr lang="en-US" sz="2400" dirty="0">
                <a:solidFill>
                  <a:schemeClr val="dk1"/>
                </a:solidFill>
              </a:rPr>
              <a:t>range of </a:t>
            </a:r>
            <a:r>
              <a:rPr lang="en-US" sz="2400" dirty="0" err="1">
                <a:solidFill>
                  <a:schemeClr val="dk1"/>
                </a:solidFill>
              </a:rPr>
              <a:t>photopolymerizable</a:t>
            </a:r>
            <a:r>
              <a:rPr lang="en-US" sz="2400" dirty="0">
                <a:solidFill>
                  <a:schemeClr val="dk1"/>
                </a:solidFill>
              </a:rPr>
              <a:t> materials.</a:t>
            </a:r>
            <a:endParaRPr sz="1900" b="0" i="0" u="none" strike="noStrike" cap="none" dirty="0">
              <a:solidFill>
                <a:srgbClr val="000000"/>
              </a:solidFill>
              <a:latin typeface="Arial"/>
              <a:ea typeface="Arial"/>
              <a:cs typeface="Arial"/>
              <a:sym typeface="Arial"/>
            </a:endParaRPr>
          </a:p>
        </p:txBody>
      </p:sp>
      <p:sp>
        <p:nvSpPr>
          <p:cNvPr id="192" name="Google Shape;192;g37567f2360e_0_128"/>
          <p:cNvSpPr txBox="1"/>
          <p:nvPr/>
        </p:nvSpPr>
        <p:spPr>
          <a:xfrm>
            <a:off x="4954623" y="4535903"/>
            <a:ext cx="6636900" cy="9237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By mixing the drops as desired, we can achieve realistic finishes.</a:t>
            </a:r>
            <a:endParaRPr sz="1900" b="0" i="0" u="none" strike="noStrike" cap="none" dirty="0">
              <a:solidFill>
                <a:srgbClr val="000000"/>
              </a:solidFill>
              <a:latin typeface="Arial"/>
              <a:ea typeface="Arial"/>
              <a:cs typeface="Arial"/>
              <a:sym typeface="Arial"/>
            </a:endParaRPr>
          </a:p>
        </p:txBody>
      </p:sp>
      <p:sp>
        <p:nvSpPr>
          <p:cNvPr id="193" name="Google Shape;193;g37567f2360e_0_128"/>
          <p:cNvSpPr txBox="1"/>
          <p:nvPr/>
        </p:nvSpPr>
        <p:spPr>
          <a:xfrm>
            <a:off x="4954623" y="5733275"/>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In most cases, supports will be required.</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7567f2360e_0_138"/>
          <p:cNvSpPr txBox="1"/>
          <p:nvPr/>
        </p:nvSpPr>
        <p:spPr>
          <a:xfrm>
            <a:off x="600516" y="2123103"/>
            <a:ext cx="3666900" cy="933900"/>
          </a:xfrm>
          <a:prstGeom prst="rect">
            <a:avLst/>
          </a:prstGeom>
          <a:solidFill>
            <a:srgbClr val="A4C2F4"/>
          </a:solidFill>
          <a:ln w="508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SLM (Selective Laser Melting)</a:t>
            </a:r>
            <a:endParaRPr sz="1900" b="0" i="0" u="none" strike="noStrike" cap="none">
              <a:solidFill>
                <a:srgbClr val="000000"/>
              </a:solidFill>
              <a:latin typeface="Arial"/>
              <a:ea typeface="Arial"/>
              <a:cs typeface="Arial"/>
              <a:sym typeface="Arial"/>
            </a:endParaRPr>
          </a:p>
        </p:txBody>
      </p:sp>
      <p:sp>
        <p:nvSpPr>
          <p:cNvPr id="199" name="Google Shape;199;g37567f2360e_0_138"/>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pic>
        <p:nvPicPr>
          <p:cNvPr id="200" name="Google Shape;200;g37567f2360e_0_138" descr="Hau duen irudia zirriborroa, marrazketa, Aurrez diseinatutako irudien galeria, Arte lineala&#10;&#10;Baliteke AAk sortutako edukia zuzena ez izatea.">
            <a:hlinkClick r:id="rId3"/>
          </p:cNvPr>
          <p:cNvPicPr preferRelativeResize="0"/>
          <p:nvPr/>
        </p:nvPicPr>
        <p:blipFill rotWithShape="1">
          <a:blip r:embed="rId4">
            <a:alphaModFix/>
          </a:blip>
          <a:srcRect l="5711" r="59335" b="60535"/>
          <a:stretch/>
        </p:blipFill>
        <p:spPr>
          <a:xfrm>
            <a:off x="986799" y="3198719"/>
            <a:ext cx="2642613" cy="2983600"/>
          </a:xfrm>
          <a:prstGeom prst="rect">
            <a:avLst/>
          </a:prstGeom>
          <a:noFill/>
          <a:ln>
            <a:noFill/>
          </a:ln>
        </p:spPr>
      </p:pic>
      <p:sp>
        <p:nvSpPr>
          <p:cNvPr id="201" name="Google Shape;201;g37567f2360e_0_138"/>
          <p:cNvSpPr txBox="1"/>
          <p:nvPr/>
        </p:nvSpPr>
        <p:spPr>
          <a:xfrm>
            <a:off x="4954623" y="2494867"/>
            <a:ext cx="6636900" cy="933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The metal powder is selectively melted by a laser.</a:t>
            </a:r>
            <a:endParaRPr sz="1900" b="0" i="0" u="none" strike="noStrike" cap="none" dirty="0">
              <a:solidFill>
                <a:srgbClr val="000000"/>
              </a:solidFill>
              <a:latin typeface="Arial"/>
              <a:ea typeface="Arial"/>
              <a:cs typeface="Arial"/>
              <a:sym typeface="Arial"/>
            </a:endParaRPr>
          </a:p>
        </p:txBody>
      </p:sp>
      <p:sp>
        <p:nvSpPr>
          <p:cNvPr id="202" name="Google Shape;202;g37567f2360e_0_138"/>
          <p:cNvSpPr txBox="1"/>
          <p:nvPr/>
        </p:nvSpPr>
        <p:spPr>
          <a:xfrm>
            <a:off x="4954623" y="3685032"/>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Wide choice of materials.</a:t>
            </a:r>
            <a:endParaRPr sz="1900" b="0" i="0" u="none" strike="noStrike" cap="none" dirty="0">
              <a:solidFill>
                <a:srgbClr val="000000"/>
              </a:solidFill>
              <a:latin typeface="Arial"/>
              <a:ea typeface="Arial"/>
              <a:cs typeface="Arial"/>
              <a:sym typeface="Arial"/>
            </a:endParaRPr>
          </a:p>
        </p:txBody>
      </p:sp>
      <p:sp>
        <p:nvSpPr>
          <p:cNvPr id="203" name="Google Shape;203;g37567f2360e_0_138"/>
          <p:cNvSpPr txBox="1"/>
          <p:nvPr/>
        </p:nvSpPr>
        <p:spPr>
          <a:xfrm>
            <a:off x="4954623" y="4562764"/>
            <a:ext cx="6636900" cy="8412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Complex geometries, new design options, high precision.</a:t>
            </a:r>
            <a:endParaRPr sz="1900" b="0" i="0" u="none" strike="noStrike" cap="none" dirty="0">
              <a:solidFill>
                <a:srgbClr val="000000"/>
              </a:solidFill>
              <a:latin typeface="Arial"/>
              <a:ea typeface="Arial"/>
              <a:cs typeface="Arial"/>
              <a:sym typeface="Arial"/>
            </a:endParaRPr>
          </a:p>
        </p:txBody>
      </p:sp>
      <p:sp>
        <p:nvSpPr>
          <p:cNvPr id="204" name="Google Shape;204;g37567f2360e_0_138"/>
          <p:cNvSpPr txBox="1"/>
          <p:nvPr/>
        </p:nvSpPr>
        <p:spPr>
          <a:xfrm>
            <a:off x="4954623" y="5733275"/>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Post processing will be required.</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7567f2360e_0_148"/>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pic>
        <p:nvPicPr>
          <p:cNvPr id="210" name="Google Shape;210;g37567f2360e_0_148" descr="Additive Manufacturing - SLM | CC Mechanical Systems | Lucerne University  of Applied Sciences and Arts">
            <a:hlinkClick r:id="rId3"/>
          </p:cNvPr>
          <p:cNvPicPr preferRelativeResize="0"/>
          <p:nvPr/>
        </p:nvPicPr>
        <p:blipFill rotWithShape="1">
          <a:blip r:embed="rId4">
            <a:alphaModFix/>
          </a:blip>
          <a:srcRect/>
          <a:stretch/>
        </p:blipFill>
        <p:spPr>
          <a:xfrm>
            <a:off x="3256788" y="2184807"/>
            <a:ext cx="5678424" cy="37856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7567f2360e_0_153"/>
          <p:cNvSpPr txBox="1"/>
          <p:nvPr/>
        </p:nvSpPr>
        <p:spPr>
          <a:xfrm>
            <a:off x="600516" y="2123103"/>
            <a:ext cx="3666900" cy="898800"/>
          </a:xfrm>
          <a:prstGeom prst="rect">
            <a:avLst/>
          </a:prstGeom>
          <a:solidFill>
            <a:srgbClr val="A4C2F4"/>
          </a:solidFill>
          <a:ln w="508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DED (Direct Energy Deposition)</a:t>
            </a:r>
            <a:endParaRPr sz="1900" b="0" i="0" u="none" strike="noStrike" cap="none">
              <a:solidFill>
                <a:srgbClr val="000000"/>
              </a:solidFill>
              <a:latin typeface="Arial"/>
              <a:ea typeface="Arial"/>
              <a:cs typeface="Arial"/>
              <a:sym typeface="Arial"/>
            </a:endParaRPr>
          </a:p>
        </p:txBody>
      </p:sp>
      <p:sp>
        <p:nvSpPr>
          <p:cNvPr id="216" name="Google Shape;216;g37567f2360e_0_153"/>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Technologies</a:t>
            </a:r>
            <a:endParaRPr dirty="0"/>
          </a:p>
        </p:txBody>
      </p:sp>
      <p:pic>
        <p:nvPicPr>
          <p:cNvPr id="217" name="Google Shape;217;g37567f2360e_0_153">
            <a:hlinkClick r:id="rId3"/>
          </p:cNvPr>
          <p:cNvPicPr preferRelativeResize="0"/>
          <p:nvPr/>
        </p:nvPicPr>
        <p:blipFill rotWithShape="1">
          <a:blip r:embed="rId4">
            <a:alphaModFix/>
          </a:blip>
          <a:srcRect l="8497" t="46735" r="49952" b="6496"/>
          <a:stretch/>
        </p:blipFill>
        <p:spPr>
          <a:xfrm>
            <a:off x="982719" y="3198719"/>
            <a:ext cx="2680138" cy="3016740"/>
          </a:xfrm>
          <a:prstGeom prst="rect">
            <a:avLst/>
          </a:prstGeom>
          <a:noFill/>
          <a:ln>
            <a:noFill/>
          </a:ln>
        </p:spPr>
      </p:pic>
      <p:sp>
        <p:nvSpPr>
          <p:cNvPr id="218" name="Google Shape;218;g37567f2360e_0_153"/>
          <p:cNvSpPr txBox="1"/>
          <p:nvPr/>
        </p:nvSpPr>
        <p:spPr>
          <a:xfrm>
            <a:off x="4954623" y="2299855"/>
            <a:ext cx="6636900" cy="8988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Energy and Material contribution are provided at the same place and time.</a:t>
            </a:r>
            <a:endParaRPr sz="1900" b="0" i="0" u="none" strike="noStrike" cap="none" dirty="0">
              <a:solidFill>
                <a:srgbClr val="000000"/>
              </a:solidFill>
              <a:latin typeface="Arial"/>
              <a:ea typeface="Arial"/>
              <a:cs typeface="Arial"/>
              <a:sym typeface="Arial"/>
            </a:endParaRPr>
          </a:p>
        </p:txBody>
      </p:sp>
      <p:sp>
        <p:nvSpPr>
          <p:cNvPr id="219" name="Google Shape;219;g37567f2360e_0_153"/>
          <p:cNvSpPr txBox="1"/>
          <p:nvPr/>
        </p:nvSpPr>
        <p:spPr>
          <a:xfrm>
            <a:off x="4954623" y="3685032"/>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Any metal that can be welded.</a:t>
            </a:r>
            <a:endParaRPr sz="1900" b="0" i="0" u="none" strike="noStrike" cap="none" dirty="0">
              <a:solidFill>
                <a:srgbClr val="000000"/>
              </a:solidFill>
              <a:latin typeface="Arial"/>
              <a:ea typeface="Arial"/>
              <a:cs typeface="Arial"/>
              <a:sym typeface="Arial"/>
            </a:endParaRPr>
          </a:p>
        </p:txBody>
      </p:sp>
      <p:sp>
        <p:nvSpPr>
          <p:cNvPr id="220" name="Google Shape;220;g37567f2360e_0_153"/>
          <p:cNvSpPr txBox="1"/>
          <p:nvPr/>
        </p:nvSpPr>
        <p:spPr>
          <a:xfrm>
            <a:off x="4954623" y="4525819"/>
            <a:ext cx="6636900" cy="9447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Possibility of making medium and large parts and geometries, high contribution rates.</a:t>
            </a:r>
            <a:endParaRPr sz="1900" b="0" i="0" u="none" strike="noStrike" cap="none" dirty="0">
              <a:solidFill>
                <a:srgbClr val="000000"/>
              </a:solidFill>
              <a:latin typeface="Arial"/>
              <a:ea typeface="Arial"/>
              <a:cs typeface="Arial"/>
              <a:sym typeface="Arial"/>
            </a:endParaRPr>
          </a:p>
        </p:txBody>
      </p:sp>
      <p:sp>
        <p:nvSpPr>
          <p:cNvPr id="221" name="Google Shape;221;g37567f2360e_0_153"/>
          <p:cNvSpPr txBox="1"/>
          <p:nvPr/>
        </p:nvSpPr>
        <p:spPr>
          <a:xfrm>
            <a:off x="4954623" y="5733275"/>
            <a:ext cx="6636900" cy="537900"/>
          </a:xfrm>
          <a:prstGeom prst="rect">
            <a:avLst/>
          </a:prstGeom>
          <a:solidFill>
            <a:srgbClr val="A4C2F4"/>
          </a:solidFill>
          <a:ln>
            <a:noFill/>
          </a:ln>
        </p:spPr>
        <p:txBody>
          <a:bodyPr spcFirstLastPara="1" wrap="square" lIns="121900" tIns="121900" rIns="121900" bIns="121900" anchor="t" anchorCtr="0">
            <a:noAutofit/>
          </a:bodyPr>
          <a:lstStyle/>
          <a:p>
            <a:pPr lvl="0" algn="ctr">
              <a:buSzPts val="2400"/>
            </a:pPr>
            <a:r>
              <a:rPr lang="en-US" sz="2400" dirty="0">
                <a:solidFill>
                  <a:schemeClr val="dk1"/>
                </a:solidFill>
              </a:rPr>
              <a:t>Post processing will be required.</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g37567f2360e_0_0"/>
          <p:cNvPicPr preferRelativeResize="0"/>
          <p:nvPr/>
        </p:nvPicPr>
        <p:blipFill rotWithShape="1">
          <a:blip r:embed="rId3">
            <a:alphaModFix/>
          </a:blip>
          <a:srcRect t="10515" b="595"/>
          <a:stretch/>
        </p:blipFill>
        <p:spPr>
          <a:xfrm>
            <a:off x="817075" y="1231925"/>
            <a:ext cx="10820400" cy="4861560"/>
          </a:xfrm>
          <a:custGeom>
            <a:avLst/>
            <a:gdLst/>
            <a:ahLst/>
            <a:cxnLst/>
            <a:rect l="l" t="t" r="r" b="b"/>
            <a:pathLst>
              <a:path w="12192000" h="6096000" extrusionOk="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dist="203200" dir="5400000" algn="t" rotWithShape="0">
              <a:srgbClr val="000000">
                <a:alpha val="20000"/>
              </a:srgbClr>
            </a:outerShdw>
          </a:effectLst>
        </p:spPr>
      </p:pic>
      <p:sp>
        <p:nvSpPr>
          <p:cNvPr id="47" name="Google Shape;47;g37567f2360e_0_0"/>
          <p:cNvSpPr/>
          <p:nvPr/>
        </p:nvSpPr>
        <p:spPr>
          <a:xfrm>
            <a:off x="808525" y="1308975"/>
            <a:ext cx="11374961" cy="5133023"/>
          </a:xfrm>
          <a:custGeom>
            <a:avLst/>
            <a:gdLst/>
            <a:ahLst/>
            <a:cxnLst/>
            <a:rect l="l" t="t" r="r" b="b"/>
            <a:pathLst>
              <a:path w="12198350" h="6038850" extrusionOk="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a:gsLst>
              <a:gs pos="0">
                <a:srgbClr val="000000">
                  <a:alpha val="60000"/>
                </a:srgbClr>
              </a:gs>
              <a:gs pos="68000">
                <a:srgbClr val="000000">
                  <a:alpha val="40000"/>
                </a:srgbClr>
              </a:gs>
              <a:gs pos="100000">
                <a:srgbClr val="000000">
                  <a:alpha val="0"/>
                </a:srgbClr>
              </a:gs>
            </a:gsLst>
            <a:lin ang="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48" name="Google Shape;48;g37567f2360e_0_0"/>
          <p:cNvGrpSpPr/>
          <p:nvPr/>
        </p:nvGrpSpPr>
        <p:grpSpPr>
          <a:xfrm>
            <a:off x="544" y="3296234"/>
            <a:ext cx="12190438" cy="2849739"/>
            <a:chOff x="476" y="-3923157"/>
            <a:chExt cx="10667167" cy="2493646"/>
          </a:xfrm>
        </p:grpSpPr>
        <p:sp>
          <p:nvSpPr>
            <p:cNvPr id="49" name="Google Shape;49;g37567f2360e_0_0"/>
            <p:cNvSpPr/>
            <p:nvPr/>
          </p:nvSpPr>
          <p:spPr>
            <a:xfrm>
              <a:off x="476" y="-3923156"/>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 name="Google Shape;50;g37567f2360e_0_0"/>
            <p:cNvSpPr/>
            <p:nvPr/>
          </p:nvSpPr>
          <p:spPr>
            <a:xfrm>
              <a:off x="476" y="-3923157"/>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tx="0" ty="0" sx="100000" sy="100000" flip="none" algn="tl"/>
            </a:blip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
        <p:nvSpPr>
          <p:cNvPr id="51" name="Google Shape;51;g37567f2360e_0_0"/>
          <p:cNvSpPr txBox="1">
            <a:spLocks noGrp="1"/>
          </p:cNvSpPr>
          <p:nvPr>
            <p:ph type="title"/>
          </p:nvPr>
        </p:nvSpPr>
        <p:spPr>
          <a:xfrm>
            <a:off x="761149" y="1865176"/>
            <a:ext cx="9485100" cy="2308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rgbClr val="FFFFFF"/>
              </a:buClr>
              <a:buSzPts val="5700"/>
              <a:buNone/>
            </a:pPr>
            <a:r>
              <a:rPr lang="en-GB" sz="7200" dirty="0" smtClean="0">
                <a:solidFill>
                  <a:srgbClr val="FFFFFF"/>
                </a:solidFill>
              </a:rPr>
              <a:t>Additive </a:t>
            </a:r>
            <a:r>
              <a:rPr lang="en-GB" sz="7200" dirty="0" err="1" smtClean="0">
                <a:solidFill>
                  <a:srgbClr val="FFFFFF"/>
                </a:solidFill>
              </a:rPr>
              <a:t>Manufactiring</a:t>
            </a:r>
            <a:r>
              <a:rPr lang="en-GB" sz="7200" dirty="0" smtClean="0">
                <a:solidFill>
                  <a:srgbClr val="FFFFFF"/>
                </a:solidFill>
              </a:rPr>
              <a:t>. Overview</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7567f2360e_0_163"/>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pic>
        <p:nvPicPr>
          <p:cNvPr id="227" name="Google Shape;227;g37567f2360e_0_163"/>
          <p:cNvPicPr preferRelativeResize="0"/>
          <p:nvPr/>
        </p:nvPicPr>
        <p:blipFill rotWithShape="1">
          <a:blip r:embed="rId3">
            <a:alphaModFix/>
          </a:blip>
          <a:srcRect/>
          <a:stretch/>
        </p:blipFill>
        <p:spPr>
          <a:xfrm>
            <a:off x="4477239" y="2225823"/>
            <a:ext cx="3381545" cy="39093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7567f2360e_0_168"/>
          <p:cNvSpPr txBox="1">
            <a:spLocks noGrp="1"/>
          </p:cNvSpPr>
          <p:nvPr>
            <p:ph type="title"/>
          </p:nvPr>
        </p:nvSpPr>
        <p:spPr>
          <a:xfrm>
            <a:off x="705199" y="803981"/>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33" name="Google Shape;233;g37567f2360e_0_168"/>
          <p:cNvSpPr txBox="1"/>
          <p:nvPr/>
        </p:nvSpPr>
        <p:spPr>
          <a:xfrm>
            <a:off x="705199" y="1725344"/>
            <a:ext cx="7336500" cy="9255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smtClean="0">
                <a:solidFill>
                  <a:schemeClr val="dk1"/>
                </a:solidFill>
              </a:rPr>
              <a:t>“</a:t>
            </a:r>
            <a:r>
              <a:rPr lang="en-US" sz="2400" dirty="0">
                <a:solidFill>
                  <a:schemeClr val="dk1"/>
                </a:solidFill>
              </a:rPr>
              <a:t>Additive Manufacturing will replace conventional methods”</a:t>
            </a:r>
            <a:endParaRPr sz="1900" b="0" i="0" u="none" strike="noStrike" cap="none" dirty="0">
              <a:solidFill>
                <a:srgbClr val="000000"/>
              </a:solidFill>
              <a:latin typeface="Arial"/>
              <a:ea typeface="Arial"/>
              <a:cs typeface="Arial"/>
              <a:sym typeface="Arial"/>
            </a:endParaRPr>
          </a:p>
        </p:txBody>
      </p:sp>
      <p:pic>
        <p:nvPicPr>
          <p:cNvPr id="234" name="Google Shape;234;g37567f2360e_0_168" descr="Hau duen irudia Aurrez diseinatutako irudien galeria, zirriborroa, ilustrazio, diseinu&#10;&#10;Baliteke AAk sortutako edukia zuzena ez izatea."/>
          <p:cNvPicPr preferRelativeResize="0"/>
          <p:nvPr/>
        </p:nvPicPr>
        <p:blipFill rotWithShape="1">
          <a:blip r:embed="rId3">
            <a:alphaModFix/>
          </a:blip>
          <a:srcRect r="50000" b="63658"/>
          <a:stretch/>
        </p:blipFill>
        <p:spPr>
          <a:xfrm>
            <a:off x="3952108" y="3279407"/>
            <a:ext cx="4089422" cy="29722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7567f2360e_0_174"/>
          <p:cNvSpPr txBox="1">
            <a:spLocks noGrp="1"/>
          </p:cNvSpPr>
          <p:nvPr>
            <p:ph type="title"/>
          </p:nvPr>
        </p:nvSpPr>
        <p:spPr>
          <a:xfrm>
            <a:off x="705199" y="787532"/>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40" name="Google Shape;240;g37567f2360e_0_174"/>
          <p:cNvSpPr txBox="1"/>
          <p:nvPr/>
        </p:nvSpPr>
        <p:spPr>
          <a:xfrm>
            <a:off x="705199" y="1725344"/>
            <a:ext cx="7336500" cy="9255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“Additive Manufacturing will replace conventional methods”</a:t>
            </a:r>
            <a:endParaRPr lang="en-US" sz="1900" dirty="0"/>
          </a:p>
        </p:txBody>
      </p:sp>
      <p:pic>
        <p:nvPicPr>
          <p:cNvPr id="241" name="Google Shape;241;g37567f2360e_0_174" descr="Hau duen irudia Aurrez diseinatutako irudien galeria, zirriborroa, ilustrazio, diseinu&#10;&#10;Baliteke AAk sortutako edukia zuzena ez izatea."/>
          <p:cNvPicPr preferRelativeResize="0"/>
          <p:nvPr/>
        </p:nvPicPr>
        <p:blipFill rotWithShape="1">
          <a:blip r:embed="rId3">
            <a:alphaModFix/>
          </a:blip>
          <a:srcRect r="50000" b="63658"/>
          <a:stretch/>
        </p:blipFill>
        <p:spPr>
          <a:xfrm>
            <a:off x="3952108" y="3279407"/>
            <a:ext cx="4089422" cy="2972238"/>
          </a:xfrm>
          <a:prstGeom prst="rect">
            <a:avLst/>
          </a:prstGeom>
          <a:noFill/>
          <a:ln>
            <a:noFill/>
          </a:ln>
        </p:spPr>
      </p:pic>
      <p:pic>
        <p:nvPicPr>
          <p:cNvPr id="242" name="Google Shape;242;g37567f2360e_0_174" descr="Hau duen irudia sinboloa, Grafikoak, Kolore&#10;&#10;Baliteke AAk sortutako edukia zuzena ez izatea."/>
          <p:cNvPicPr preferRelativeResize="0"/>
          <p:nvPr/>
        </p:nvPicPr>
        <p:blipFill rotWithShape="1">
          <a:blip r:embed="rId4">
            <a:alphaModFix/>
          </a:blip>
          <a:srcRect/>
          <a:stretch/>
        </p:blipFill>
        <p:spPr>
          <a:xfrm>
            <a:off x="3865328" y="3003056"/>
            <a:ext cx="3365774" cy="3365774"/>
          </a:xfrm>
          <a:prstGeom prst="rect">
            <a:avLst/>
          </a:prstGeom>
          <a:noFill/>
          <a:ln>
            <a:noFill/>
          </a:ln>
        </p:spPr>
      </p:pic>
      <p:sp>
        <p:nvSpPr>
          <p:cNvPr id="243" name="Google Shape;243;g37567f2360e_0_174"/>
          <p:cNvSpPr txBox="1"/>
          <p:nvPr/>
        </p:nvSpPr>
        <p:spPr>
          <a:xfrm>
            <a:off x="8663071" y="2974548"/>
            <a:ext cx="3147300" cy="3277200"/>
          </a:xfrm>
          <a:prstGeom prst="rect">
            <a:avLst/>
          </a:prstGeom>
          <a:solidFill>
            <a:srgbClr val="92D050"/>
          </a:solidFill>
          <a:ln>
            <a:noFill/>
          </a:ln>
        </p:spPr>
        <p:txBody>
          <a:bodyPr spcFirstLastPara="1" wrap="square" lIns="121900" tIns="121900" rIns="121900" bIns="121900" anchor="t" anchorCtr="0">
            <a:noAutofit/>
          </a:bodyPr>
          <a:lstStyle/>
          <a:p>
            <a:pPr marL="381000" lvl="0" indent="-381000">
              <a:buClr>
                <a:schemeClr val="dk1"/>
              </a:buClr>
              <a:buSzPts val="2400"/>
              <a:buFont typeface="Arial"/>
              <a:buChar char="-"/>
            </a:pPr>
            <a:r>
              <a:rPr lang="en-US" sz="2400" dirty="0" smtClean="0">
                <a:solidFill>
                  <a:schemeClr val="dk1"/>
                </a:solidFill>
              </a:rPr>
              <a:t>Different </a:t>
            </a:r>
            <a:r>
              <a:rPr lang="en-US" sz="2400" dirty="0">
                <a:solidFill>
                  <a:schemeClr val="dk1"/>
                </a:solidFill>
              </a:rPr>
              <a:t>technologies can be integrated.</a:t>
            </a:r>
          </a:p>
          <a:p>
            <a:pPr marL="381000" lvl="0" indent="-381000">
              <a:buClr>
                <a:schemeClr val="dk1"/>
              </a:buClr>
              <a:buSzPts val="2400"/>
              <a:buFont typeface="Arial"/>
              <a:buChar char="-"/>
            </a:pPr>
            <a:r>
              <a:rPr lang="en-US" sz="2400" dirty="0">
                <a:solidFill>
                  <a:schemeClr val="dk1"/>
                </a:solidFill>
              </a:rPr>
              <a:t>They can also be used indirectly.</a:t>
            </a:r>
          </a:p>
          <a:p>
            <a:pPr marL="381000" lvl="0" indent="-381000">
              <a:buClr>
                <a:schemeClr val="dk1"/>
              </a:buClr>
              <a:buSzPts val="2400"/>
              <a:buFont typeface="Arial"/>
              <a:buChar char="-"/>
            </a:pPr>
            <a:r>
              <a:rPr lang="en-US" sz="2400" dirty="0">
                <a:solidFill>
                  <a:schemeClr val="dk1"/>
                </a:solidFill>
              </a:rPr>
              <a:t>In some cases, other methods are more appropriate.</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37567f2360e_0_182" descr="Hau duen irudia Aurrez diseinatutako irudien galeria, zirriborroa, ilustrazio, diseinu&#10;&#10;Baliteke AAk sortutako edukia zuzena ez izatea."/>
          <p:cNvPicPr preferRelativeResize="0"/>
          <p:nvPr/>
        </p:nvPicPr>
        <p:blipFill rotWithShape="1">
          <a:blip r:embed="rId3">
            <a:alphaModFix/>
          </a:blip>
          <a:srcRect l="50917" b="58859"/>
          <a:stretch/>
        </p:blipFill>
        <p:spPr>
          <a:xfrm>
            <a:off x="3968885" y="2667359"/>
            <a:ext cx="4461753" cy="3739928"/>
          </a:xfrm>
          <a:prstGeom prst="rect">
            <a:avLst/>
          </a:prstGeom>
          <a:noFill/>
          <a:ln>
            <a:noFill/>
          </a:ln>
        </p:spPr>
      </p:pic>
      <p:sp>
        <p:nvSpPr>
          <p:cNvPr id="249" name="Google Shape;249;g37567f2360e_0_182"/>
          <p:cNvSpPr txBox="1">
            <a:spLocks noGrp="1"/>
          </p:cNvSpPr>
          <p:nvPr>
            <p:ph type="title"/>
          </p:nvPr>
        </p:nvSpPr>
        <p:spPr>
          <a:xfrm>
            <a:off x="705200" y="762245"/>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50" name="Google Shape;250;g37567f2360e_0_182"/>
          <p:cNvSpPr txBox="1"/>
          <p:nvPr/>
        </p:nvSpPr>
        <p:spPr>
          <a:xfrm>
            <a:off x="705200" y="1671783"/>
            <a:ext cx="4074300" cy="933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“Any geometry can be printed”</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37567f2360e_0_188" descr="Hau duen irudia Aurrez diseinatutako irudien galeria, zirriborroa, ilustrazio, diseinu&#10;&#10;Baliteke AAk sortutako edukia zuzena ez izatea."/>
          <p:cNvPicPr preferRelativeResize="0"/>
          <p:nvPr/>
        </p:nvPicPr>
        <p:blipFill rotWithShape="1">
          <a:blip r:embed="rId3">
            <a:alphaModFix/>
          </a:blip>
          <a:srcRect l="50917" b="58859"/>
          <a:stretch/>
        </p:blipFill>
        <p:spPr>
          <a:xfrm>
            <a:off x="3968885" y="2667359"/>
            <a:ext cx="4461753" cy="3739928"/>
          </a:xfrm>
          <a:prstGeom prst="rect">
            <a:avLst/>
          </a:prstGeom>
          <a:noFill/>
          <a:ln>
            <a:noFill/>
          </a:ln>
        </p:spPr>
      </p:pic>
      <p:sp>
        <p:nvSpPr>
          <p:cNvPr id="256" name="Google Shape;256;g37567f2360e_0_188"/>
          <p:cNvSpPr txBox="1">
            <a:spLocks noGrp="1"/>
          </p:cNvSpPr>
          <p:nvPr>
            <p:ph type="title"/>
          </p:nvPr>
        </p:nvSpPr>
        <p:spPr>
          <a:xfrm>
            <a:off x="705150" y="752945"/>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57" name="Google Shape;257;g37567f2360e_0_188"/>
          <p:cNvSpPr txBox="1"/>
          <p:nvPr/>
        </p:nvSpPr>
        <p:spPr>
          <a:xfrm>
            <a:off x="705200" y="1671783"/>
            <a:ext cx="4074300" cy="9147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“Any geometry can be printed”</a:t>
            </a:r>
            <a:endParaRPr sz="1900" b="0" i="0" u="none" strike="noStrike" cap="none" dirty="0">
              <a:solidFill>
                <a:srgbClr val="000000"/>
              </a:solidFill>
              <a:latin typeface="Arial"/>
              <a:ea typeface="Arial"/>
              <a:cs typeface="Arial"/>
              <a:sym typeface="Arial"/>
            </a:endParaRPr>
          </a:p>
        </p:txBody>
      </p:sp>
      <p:pic>
        <p:nvPicPr>
          <p:cNvPr id="258" name="Google Shape;258;g37567f2360e_0_188" descr="Hau duen irudia sinboloa, Grafikoak, Kolore&#10;&#10;Baliteke AAk sortutako edukia zuzena ez izatea."/>
          <p:cNvPicPr preferRelativeResize="0"/>
          <p:nvPr/>
        </p:nvPicPr>
        <p:blipFill rotWithShape="1">
          <a:blip r:embed="rId4">
            <a:alphaModFix/>
          </a:blip>
          <a:srcRect/>
          <a:stretch/>
        </p:blipFill>
        <p:spPr>
          <a:xfrm>
            <a:off x="4413113" y="3041513"/>
            <a:ext cx="3365774" cy="3365774"/>
          </a:xfrm>
          <a:prstGeom prst="rect">
            <a:avLst/>
          </a:prstGeom>
          <a:noFill/>
          <a:ln>
            <a:noFill/>
          </a:ln>
        </p:spPr>
      </p:pic>
      <p:sp>
        <p:nvSpPr>
          <p:cNvPr id="259" name="Google Shape;259;g37567f2360e_0_188"/>
          <p:cNvSpPr txBox="1"/>
          <p:nvPr/>
        </p:nvSpPr>
        <p:spPr>
          <a:xfrm>
            <a:off x="8672307" y="3448227"/>
            <a:ext cx="3147300" cy="2846700"/>
          </a:xfrm>
          <a:prstGeom prst="rect">
            <a:avLst/>
          </a:prstGeom>
          <a:solidFill>
            <a:srgbClr val="92D050"/>
          </a:solidFill>
          <a:ln>
            <a:noFill/>
          </a:ln>
        </p:spPr>
        <p:txBody>
          <a:bodyPr spcFirstLastPara="1" wrap="square" lIns="121900" tIns="121900" rIns="121900" bIns="121900" anchor="t" anchorCtr="0">
            <a:noAutofit/>
          </a:bodyPr>
          <a:lstStyle/>
          <a:p>
            <a:pPr marL="381000" lvl="0" indent="-381000">
              <a:buClr>
                <a:schemeClr val="dk1"/>
              </a:buClr>
              <a:buSzPts val="2400"/>
              <a:buFont typeface="Arial"/>
              <a:buChar char="-"/>
            </a:pPr>
            <a:r>
              <a:rPr lang="en-US" sz="2400" dirty="0">
                <a:solidFill>
                  <a:schemeClr val="dk1"/>
                </a:solidFill>
              </a:rPr>
              <a:t>Each type of technology has its own limitations. </a:t>
            </a:r>
          </a:p>
          <a:p>
            <a:pPr marL="381000" lvl="0" indent="-381000">
              <a:buClr>
                <a:schemeClr val="dk1"/>
              </a:buClr>
              <a:buSzPts val="2400"/>
              <a:buFont typeface="Arial"/>
              <a:buChar char="-"/>
            </a:pPr>
            <a:r>
              <a:rPr lang="en-US" sz="2400" dirty="0">
                <a:solidFill>
                  <a:schemeClr val="dk1"/>
                </a:solidFill>
              </a:rPr>
              <a:t>Generally, we will need to use supports.</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7567f2360e_0_196"/>
          <p:cNvSpPr txBox="1">
            <a:spLocks noGrp="1"/>
          </p:cNvSpPr>
          <p:nvPr>
            <p:ph type="title"/>
          </p:nvPr>
        </p:nvSpPr>
        <p:spPr>
          <a:xfrm>
            <a:off x="705199" y="778327"/>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65" name="Google Shape;265;g37567f2360e_0_196"/>
          <p:cNvSpPr txBox="1"/>
          <p:nvPr/>
        </p:nvSpPr>
        <p:spPr>
          <a:xfrm>
            <a:off x="705199" y="1764145"/>
            <a:ext cx="9489300" cy="10071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“Additive manufacturing technologies are very similar and there are few materials available”</a:t>
            </a:r>
            <a:endParaRPr sz="1900" b="0" i="0" u="none" strike="noStrike" cap="none" dirty="0">
              <a:solidFill>
                <a:srgbClr val="000000"/>
              </a:solidFill>
              <a:latin typeface="Arial"/>
              <a:ea typeface="Arial"/>
              <a:cs typeface="Arial"/>
              <a:sym typeface="Arial"/>
            </a:endParaRPr>
          </a:p>
        </p:txBody>
      </p:sp>
      <p:pic>
        <p:nvPicPr>
          <p:cNvPr id="266" name="Google Shape;266;g37567f2360e_0_196" descr="Hau duen irudia Aurrez diseinatutako irudien galeria, marrazketa, zirriborroa, marrazki bizidun&#10;&#10;Baliteke AAk sortutako edukia zuzena ez izatea."/>
          <p:cNvPicPr preferRelativeResize="0"/>
          <p:nvPr/>
        </p:nvPicPr>
        <p:blipFill rotWithShape="1">
          <a:blip r:embed="rId3">
            <a:alphaModFix/>
          </a:blip>
          <a:srcRect l="12111" t="19694" r="41216" b="35063"/>
          <a:stretch/>
        </p:blipFill>
        <p:spPr>
          <a:xfrm>
            <a:off x="4040221" y="3338604"/>
            <a:ext cx="2963693" cy="2872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7567f2360e_0_202"/>
          <p:cNvSpPr txBox="1">
            <a:spLocks noGrp="1"/>
          </p:cNvSpPr>
          <p:nvPr>
            <p:ph type="title"/>
          </p:nvPr>
        </p:nvSpPr>
        <p:spPr>
          <a:xfrm>
            <a:off x="705199" y="725284"/>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72" name="Google Shape;272;g37567f2360e_0_202"/>
          <p:cNvSpPr txBox="1"/>
          <p:nvPr/>
        </p:nvSpPr>
        <p:spPr>
          <a:xfrm>
            <a:off x="705199" y="1764145"/>
            <a:ext cx="9489300" cy="10071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“Additive manufacturing technologies are very similar and there are few materials available”</a:t>
            </a:r>
            <a:endParaRPr sz="1900" b="0" i="0" u="none" strike="noStrike" cap="none" dirty="0">
              <a:solidFill>
                <a:srgbClr val="000000"/>
              </a:solidFill>
              <a:latin typeface="Arial"/>
              <a:ea typeface="Arial"/>
              <a:cs typeface="Arial"/>
              <a:sym typeface="Arial"/>
            </a:endParaRPr>
          </a:p>
        </p:txBody>
      </p:sp>
      <p:pic>
        <p:nvPicPr>
          <p:cNvPr id="273" name="Google Shape;273;g37567f2360e_0_202" descr="Hau duen irudia Aurrez diseinatutako irudien galeria, marrazketa, zirriborroa, marrazki bizidun&#10;&#10;Baliteke AAk sortutako edukia zuzena ez izatea."/>
          <p:cNvPicPr preferRelativeResize="0"/>
          <p:nvPr/>
        </p:nvPicPr>
        <p:blipFill rotWithShape="1">
          <a:blip r:embed="rId3">
            <a:alphaModFix/>
          </a:blip>
          <a:srcRect l="12111" t="19694" r="41216" b="35063"/>
          <a:stretch/>
        </p:blipFill>
        <p:spPr>
          <a:xfrm>
            <a:off x="4040221" y="3338604"/>
            <a:ext cx="2963693" cy="2872900"/>
          </a:xfrm>
          <a:prstGeom prst="rect">
            <a:avLst/>
          </a:prstGeom>
          <a:noFill/>
          <a:ln>
            <a:noFill/>
          </a:ln>
        </p:spPr>
      </p:pic>
      <p:pic>
        <p:nvPicPr>
          <p:cNvPr id="274" name="Google Shape;274;g37567f2360e_0_202" descr="Hau duen irudia sinboloa, Grafikoak, Kolore&#10;&#10;Baliteke AAk sortutako edukia zuzena ez izatea."/>
          <p:cNvPicPr preferRelativeResize="0"/>
          <p:nvPr/>
        </p:nvPicPr>
        <p:blipFill rotWithShape="1">
          <a:blip r:embed="rId4">
            <a:alphaModFix/>
          </a:blip>
          <a:srcRect/>
          <a:stretch/>
        </p:blipFill>
        <p:spPr>
          <a:xfrm>
            <a:off x="3699467" y="3092168"/>
            <a:ext cx="3365774" cy="3365774"/>
          </a:xfrm>
          <a:prstGeom prst="rect">
            <a:avLst/>
          </a:prstGeom>
          <a:noFill/>
          <a:ln>
            <a:noFill/>
          </a:ln>
        </p:spPr>
      </p:pic>
      <p:sp>
        <p:nvSpPr>
          <p:cNvPr id="275" name="Google Shape;275;g37567f2360e_0_202"/>
          <p:cNvSpPr txBox="1"/>
          <p:nvPr/>
        </p:nvSpPr>
        <p:spPr>
          <a:xfrm>
            <a:off x="8024327" y="3368991"/>
            <a:ext cx="3813754" cy="3088800"/>
          </a:xfrm>
          <a:prstGeom prst="rect">
            <a:avLst/>
          </a:prstGeom>
          <a:solidFill>
            <a:srgbClr val="92D050"/>
          </a:solidFill>
          <a:ln>
            <a:noFill/>
          </a:ln>
        </p:spPr>
        <p:txBody>
          <a:bodyPr spcFirstLastPara="1" wrap="square" lIns="121900" tIns="121900" rIns="121900" bIns="121900" anchor="t" anchorCtr="0">
            <a:noAutofit/>
          </a:bodyPr>
          <a:lstStyle/>
          <a:p>
            <a:pPr marL="381000" lvl="0" indent="-381000">
              <a:buClr>
                <a:schemeClr val="dk1"/>
              </a:buClr>
              <a:buSzPts val="2400"/>
              <a:buFont typeface="Arial"/>
              <a:buChar char="-"/>
            </a:pPr>
            <a:r>
              <a:rPr lang="en-US" sz="2400" dirty="0" smtClean="0">
                <a:solidFill>
                  <a:schemeClr val="dk1"/>
                </a:solidFill>
              </a:rPr>
              <a:t>There </a:t>
            </a:r>
            <a:r>
              <a:rPr lang="en-US" sz="2400" dirty="0">
                <a:solidFill>
                  <a:schemeClr val="dk1"/>
                </a:solidFill>
              </a:rPr>
              <a:t>are very different technologies with different </a:t>
            </a:r>
            <a:r>
              <a:rPr lang="en-US" sz="2400" dirty="0" smtClean="0">
                <a:solidFill>
                  <a:schemeClr val="dk1"/>
                </a:solidFill>
              </a:rPr>
              <a:t>characteristics.</a:t>
            </a:r>
          </a:p>
          <a:p>
            <a:pPr marL="381000" lvl="0" indent="-381000">
              <a:buClr>
                <a:schemeClr val="dk1"/>
              </a:buClr>
              <a:buSzPts val="2400"/>
              <a:buFont typeface="Arial"/>
              <a:buChar char="-"/>
            </a:pPr>
            <a:r>
              <a:rPr lang="en-US" sz="2400" dirty="0" smtClean="0">
                <a:solidFill>
                  <a:schemeClr val="dk1"/>
                </a:solidFill>
              </a:rPr>
              <a:t>We </a:t>
            </a:r>
            <a:r>
              <a:rPr lang="en-US" sz="2400" dirty="0">
                <a:solidFill>
                  <a:schemeClr val="dk1"/>
                </a:solidFill>
              </a:rPr>
              <a:t>have a wide range of materials depending on the technology.</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7567f2360e_0_210"/>
          <p:cNvSpPr txBox="1">
            <a:spLocks noGrp="1"/>
          </p:cNvSpPr>
          <p:nvPr>
            <p:ph type="title"/>
          </p:nvPr>
        </p:nvSpPr>
        <p:spPr>
          <a:xfrm>
            <a:off x="705200" y="861077"/>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81" name="Google Shape;281;g37567f2360e_0_210"/>
          <p:cNvSpPr txBox="1"/>
          <p:nvPr/>
        </p:nvSpPr>
        <p:spPr>
          <a:xfrm>
            <a:off x="705200" y="1808475"/>
            <a:ext cx="36465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smtClean="0">
                <a:solidFill>
                  <a:schemeClr val="dk1"/>
                </a:solidFill>
              </a:rPr>
              <a:t>“</a:t>
            </a:r>
            <a:r>
              <a:rPr lang="en-GB" sz="2400" dirty="0">
                <a:solidFill>
                  <a:schemeClr val="dk1"/>
                </a:solidFill>
              </a:rPr>
              <a:t>It has worse quality.”</a:t>
            </a:r>
            <a:endParaRPr sz="1900" b="0" i="0" u="none" strike="noStrike" cap="none" dirty="0">
              <a:solidFill>
                <a:srgbClr val="000000"/>
              </a:solidFill>
              <a:latin typeface="Arial"/>
              <a:ea typeface="Arial"/>
              <a:cs typeface="Arial"/>
              <a:sym typeface="Arial"/>
            </a:endParaRPr>
          </a:p>
        </p:txBody>
      </p:sp>
      <p:pic>
        <p:nvPicPr>
          <p:cNvPr id="282" name="Google Shape;282;g37567f2360e_0_210" descr="Hau duen irudia Aurrez diseinatutako irudien galeria, zirriborroa, ilustrazio, diseinu&#10;&#10;Baliteke AAk sortutako edukia zuzena ez izatea."/>
          <p:cNvPicPr preferRelativeResize="0"/>
          <p:nvPr/>
        </p:nvPicPr>
        <p:blipFill rotWithShape="1">
          <a:blip r:embed="rId3">
            <a:alphaModFix/>
          </a:blip>
          <a:srcRect t="35930" r="43362" b="39641"/>
          <a:stretch/>
        </p:blipFill>
        <p:spPr>
          <a:xfrm>
            <a:off x="2869095" y="3210128"/>
            <a:ext cx="6795240" cy="29307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7567f2360e_0_216"/>
          <p:cNvSpPr txBox="1">
            <a:spLocks noGrp="1"/>
          </p:cNvSpPr>
          <p:nvPr>
            <p:ph type="title"/>
          </p:nvPr>
        </p:nvSpPr>
        <p:spPr>
          <a:xfrm>
            <a:off x="705200" y="766418"/>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88" name="Google Shape;288;g37567f2360e_0_216"/>
          <p:cNvSpPr txBox="1"/>
          <p:nvPr/>
        </p:nvSpPr>
        <p:spPr>
          <a:xfrm>
            <a:off x="705200" y="1808475"/>
            <a:ext cx="36465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smtClean="0">
                <a:solidFill>
                  <a:schemeClr val="dk1"/>
                </a:solidFill>
              </a:rPr>
              <a:t>“</a:t>
            </a:r>
            <a:r>
              <a:rPr lang="en-GB" sz="2400" dirty="0">
                <a:solidFill>
                  <a:schemeClr val="dk1"/>
                </a:solidFill>
              </a:rPr>
              <a:t>It has worse quality.”</a:t>
            </a:r>
            <a:endParaRPr sz="1900" b="0" i="0" u="none" strike="noStrike" cap="none" dirty="0">
              <a:solidFill>
                <a:srgbClr val="000000"/>
              </a:solidFill>
              <a:latin typeface="Arial"/>
              <a:ea typeface="Arial"/>
              <a:cs typeface="Arial"/>
              <a:sym typeface="Arial"/>
            </a:endParaRPr>
          </a:p>
        </p:txBody>
      </p:sp>
      <p:pic>
        <p:nvPicPr>
          <p:cNvPr id="289" name="Google Shape;289;g37567f2360e_0_216" descr="Hau duen irudia Aurrez diseinatutako irudien galeria, zirriborroa, ilustrazio, diseinu&#10;&#10;Baliteke AAk sortutako edukia zuzena ez izatea."/>
          <p:cNvPicPr preferRelativeResize="0"/>
          <p:nvPr/>
        </p:nvPicPr>
        <p:blipFill rotWithShape="1">
          <a:blip r:embed="rId3">
            <a:alphaModFix/>
          </a:blip>
          <a:srcRect t="35930" r="43362" b="39641"/>
          <a:stretch/>
        </p:blipFill>
        <p:spPr>
          <a:xfrm>
            <a:off x="2869095" y="3210128"/>
            <a:ext cx="6795240" cy="2930740"/>
          </a:xfrm>
          <a:prstGeom prst="rect">
            <a:avLst/>
          </a:prstGeom>
          <a:noFill/>
          <a:ln>
            <a:noFill/>
          </a:ln>
        </p:spPr>
      </p:pic>
      <p:pic>
        <p:nvPicPr>
          <p:cNvPr id="290" name="Google Shape;290;g37567f2360e_0_216" descr="Hau duen irudia sinboloa, Grafikoak, Kolore&#10;&#10;Baliteke AAk sortutako edukia zuzena ez izatea."/>
          <p:cNvPicPr preferRelativeResize="0"/>
          <p:nvPr/>
        </p:nvPicPr>
        <p:blipFill rotWithShape="1">
          <a:blip r:embed="rId4">
            <a:alphaModFix/>
          </a:blip>
          <a:srcRect/>
          <a:stretch/>
        </p:blipFill>
        <p:spPr>
          <a:xfrm>
            <a:off x="4069119" y="3054483"/>
            <a:ext cx="3365774" cy="3365774"/>
          </a:xfrm>
          <a:prstGeom prst="rect">
            <a:avLst/>
          </a:prstGeom>
          <a:noFill/>
          <a:ln>
            <a:noFill/>
          </a:ln>
        </p:spPr>
      </p:pic>
      <p:sp>
        <p:nvSpPr>
          <p:cNvPr id="291" name="Google Shape;291;g37567f2360e_0_216"/>
          <p:cNvSpPr txBox="1"/>
          <p:nvPr/>
        </p:nvSpPr>
        <p:spPr>
          <a:xfrm>
            <a:off x="8634915" y="2753425"/>
            <a:ext cx="3147300" cy="3591391"/>
          </a:xfrm>
          <a:prstGeom prst="rect">
            <a:avLst/>
          </a:prstGeom>
          <a:solidFill>
            <a:srgbClr val="92D050"/>
          </a:solidFill>
          <a:ln>
            <a:noFill/>
          </a:ln>
        </p:spPr>
        <p:txBody>
          <a:bodyPr spcFirstLastPara="1" wrap="square" lIns="121900" tIns="121900" rIns="121900" bIns="121900" anchor="t" anchorCtr="0">
            <a:noAutofit/>
          </a:bodyPr>
          <a:lstStyle/>
          <a:p>
            <a:pPr marL="381000" lvl="0" indent="-381000">
              <a:buClr>
                <a:schemeClr val="dk1"/>
              </a:buClr>
              <a:buSzPts val="2400"/>
              <a:buFont typeface="Arial"/>
              <a:buChar char="-"/>
            </a:pPr>
            <a:r>
              <a:rPr lang="en-US" sz="2400" dirty="0">
                <a:solidFill>
                  <a:schemeClr val="dk1"/>
                </a:solidFill>
              </a:rPr>
              <a:t>As with other methods, we will have different characteristics, finishes and tolerances, depending on the machine and technology.</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37567f2360e_0_224" descr="Hau duen irudia Aurrez diseinatutako irudien galeria, zirriborroa, ilustrazio, diseinu&#10;&#10;Baliteke AAk sortutako edukia zuzena ez izatea."/>
          <p:cNvPicPr preferRelativeResize="0"/>
          <p:nvPr/>
        </p:nvPicPr>
        <p:blipFill rotWithShape="1">
          <a:blip r:embed="rId3">
            <a:alphaModFix/>
          </a:blip>
          <a:srcRect l="57864" t="41242" b="16068"/>
          <a:stretch/>
        </p:blipFill>
        <p:spPr>
          <a:xfrm>
            <a:off x="4760069" y="2695639"/>
            <a:ext cx="3625173" cy="3672732"/>
          </a:xfrm>
          <a:prstGeom prst="rect">
            <a:avLst/>
          </a:prstGeom>
          <a:noFill/>
          <a:ln>
            <a:noFill/>
          </a:ln>
        </p:spPr>
      </p:pic>
      <p:sp>
        <p:nvSpPr>
          <p:cNvPr id="297" name="Google Shape;297;g37567f2360e_0_224"/>
          <p:cNvSpPr txBox="1">
            <a:spLocks noGrp="1"/>
          </p:cNvSpPr>
          <p:nvPr>
            <p:ph type="title"/>
          </p:nvPr>
        </p:nvSpPr>
        <p:spPr>
          <a:xfrm>
            <a:off x="705200" y="751582"/>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298" name="Google Shape;298;g37567f2360e_0_224"/>
          <p:cNvSpPr txBox="1"/>
          <p:nvPr/>
        </p:nvSpPr>
        <p:spPr>
          <a:xfrm>
            <a:off x="705200" y="1790001"/>
            <a:ext cx="4346700" cy="9057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smtClean="0">
                <a:solidFill>
                  <a:schemeClr val="dk1"/>
                </a:solidFill>
              </a:rPr>
              <a:t>“</a:t>
            </a:r>
            <a:r>
              <a:rPr lang="en-US" sz="2400" dirty="0">
                <a:solidFill>
                  <a:schemeClr val="dk1"/>
                </a:solidFill>
              </a:rPr>
              <a:t>Additive manufacturing is more expensive”</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7567f2360e_0_10"/>
          <p:cNvSpPr txBox="1">
            <a:spLocks noGrp="1"/>
          </p:cNvSpPr>
          <p:nvPr>
            <p:ph type="title"/>
          </p:nvPr>
        </p:nvSpPr>
        <p:spPr>
          <a:xfrm>
            <a:off x="705200" y="941221"/>
            <a:ext cx="10781700" cy="585600"/>
          </a:xfrm>
          <a:prstGeom prst="rect">
            <a:avLst/>
          </a:prstGeom>
          <a:noFill/>
          <a:ln>
            <a:noFill/>
          </a:ln>
        </p:spPr>
        <p:txBody>
          <a:bodyPr spcFirstLastPara="1" wrap="square" lIns="121900" tIns="121900" rIns="121900" bIns="121900" anchor="t" anchorCtr="0">
            <a:noAutofit/>
          </a:bodyPr>
          <a:lstStyle/>
          <a:p>
            <a:pPr lvl="0"/>
            <a:r>
              <a:rPr lang="en-GB" sz="3200" dirty="0"/>
              <a:t>MANUFACTURING METHODS</a:t>
            </a:r>
            <a:endParaRPr dirty="0"/>
          </a:p>
        </p:txBody>
      </p:sp>
      <p:sp>
        <p:nvSpPr>
          <p:cNvPr id="57" name="Google Shape;57;g37567f2360e_0_10"/>
          <p:cNvSpPr txBox="1"/>
          <p:nvPr/>
        </p:nvSpPr>
        <p:spPr>
          <a:xfrm>
            <a:off x="6438777" y="2139577"/>
            <a:ext cx="3099600" cy="939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Formative Manufacturing</a:t>
            </a:r>
            <a:endParaRPr sz="1900" b="0" i="0" u="none" strike="noStrike" cap="none" dirty="0">
              <a:solidFill>
                <a:srgbClr val="000000"/>
              </a:solidFill>
              <a:latin typeface="Arial"/>
              <a:ea typeface="Arial"/>
              <a:cs typeface="Arial"/>
              <a:sym typeface="Arial"/>
            </a:endParaRPr>
          </a:p>
        </p:txBody>
      </p:sp>
      <p:pic>
        <p:nvPicPr>
          <p:cNvPr id="58" name="Google Shape;58;g37567f2360e_0_10" descr="Hau duen irudia zirriborroa, marrazketa, zuria, diseinu&#10;&#10;Baliteke AAk sortutako edukia zuzena ez izatea.">
            <a:hlinkClick r:id="rId3"/>
          </p:cNvPr>
          <p:cNvPicPr preferRelativeResize="0"/>
          <p:nvPr/>
        </p:nvPicPr>
        <p:blipFill rotWithShape="1">
          <a:blip r:embed="rId4">
            <a:alphaModFix/>
          </a:blip>
          <a:srcRect/>
          <a:stretch/>
        </p:blipFill>
        <p:spPr>
          <a:xfrm>
            <a:off x="2584283" y="1957447"/>
            <a:ext cx="1490035" cy="1439879"/>
          </a:xfrm>
          <a:prstGeom prst="rect">
            <a:avLst/>
          </a:prstGeom>
          <a:noFill/>
          <a:ln>
            <a:noFill/>
          </a:ln>
        </p:spPr>
      </p:pic>
      <p:pic>
        <p:nvPicPr>
          <p:cNvPr id="59" name="Google Shape;59;g37567f2360e_0_10" descr="Hau duen irudia sinboloa, zirriborroa, Aurrez diseinatutako irudien galeria, lerroa&#10;&#10;Baliteke AAk sortutako edukia zuzena ez izatea.">
            <a:hlinkClick r:id="rId5"/>
          </p:cNvPr>
          <p:cNvPicPr preferRelativeResize="0"/>
          <p:nvPr/>
        </p:nvPicPr>
        <p:blipFill rotWithShape="1">
          <a:blip r:embed="rId6">
            <a:alphaModFix/>
          </a:blip>
          <a:srcRect/>
          <a:stretch/>
        </p:blipFill>
        <p:spPr>
          <a:xfrm>
            <a:off x="2577879" y="3538245"/>
            <a:ext cx="1563103" cy="1217685"/>
          </a:xfrm>
          <a:prstGeom prst="rect">
            <a:avLst/>
          </a:prstGeom>
          <a:noFill/>
          <a:ln>
            <a:noFill/>
          </a:ln>
        </p:spPr>
      </p:pic>
      <p:sp>
        <p:nvSpPr>
          <p:cNvPr id="60" name="Google Shape;60;g37567f2360e_0_10"/>
          <p:cNvSpPr txBox="1"/>
          <p:nvPr/>
        </p:nvSpPr>
        <p:spPr>
          <a:xfrm>
            <a:off x="6438775" y="3802406"/>
            <a:ext cx="3099600" cy="852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Manufacturing Remover</a:t>
            </a:r>
            <a:endParaRPr sz="1900" b="0" i="0" u="none" strike="noStrike" cap="none" dirty="0">
              <a:solidFill>
                <a:srgbClr val="000000"/>
              </a:solidFill>
              <a:latin typeface="Arial"/>
              <a:ea typeface="Arial"/>
              <a:cs typeface="Arial"/>
              <a:sym typeface="Arial"/>
            </a:endParaRPr>
          </a:p>
        </p:txBody>
      </p:sp>
      <p:sp>
        <p:nvSpPr>
          <p:cNvPr id="61" name="Google Shape;61;g37567f2360e_0_10"/>
          <p:cNvSpPr txBox="1"/>
          <p:nvPr/>
        </p:nvSpPr>
        <p:spPr>
          <a:xfrm>
            <a:off x="6438775" y="5063627"/>
            <a:ext cx="3099600" cy="939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Additive Manufacturing</a:t>
            </a:r>
            <a:endParaRPr sz="1900" b="0" i="0" u="none" strike="noStrike" cap="none" dirty="0">
              <a:solidFill>
                <a:srgbClr val="000000"/>
              </a:solidFill>
              <a:latin typeface="Arial"/>
              <a:ea typeface="Arial"/>
              <a:cs typeface="Arial"/>
              <a:sym typeface="Arial"/>
            </a:endParaRPr>
          </a:p>
        </p:txBody>
      </p:sp>
      <p:pic>
        <p:nvPicPr>
          <p:cNvPr id="62" name="Google Shape;62;g37567f2360e_0_10" descr="Hau duen irudia zirriborroa, marrazketa, Aurrez diseinatutako irudien galeria, diseinu&#10;&#10;Baliteke AAk sortutako edukia zuzena ez izatea.">
            <a:hlinkClick r:id="rId7"/>
          </p:cNvPr>
          <p:cNvPicPr preferRelativeResize="0"/>
          <p:nvPr/>
        </p:nvPicPr>
        <p:blipFill rotWithShape="1">
          <a:blip r:embed="rId8">
            <a:alphaModFix/>
          </a:blip>
          <a:srcRect t="34067" r="47698"/>
          <a:stretch/>
        </p:blipFill>
        <p:spPr>
          <a:xfrm>
            <a:off x="2886245" y="4952639"/>
            <a:ext cx="886110" cy="11170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37567f2360e_0_230" descr="Hau duen irudia Aurrez diseinatutako irudien galeria, zirriborroa, ilustrazio, diseinu&#10;&#10;Baliteke AAk sortutako edukia zuzena ez izatea."/>
          <p:cNvPicPr preferRelativeResize="0"/>
          <p:nvPr/>
        </p:nvPicPr>
        <p:blipFill rotWithShape="1">
          <a:blip r:embed="rId3">
            <a:alphaModFix/>
          </a:blip>
          <a:srcRect l="57864" t="41242" b="16068"/>
          <a:stretch/>
        </p:blipFill>
        <p:spPr>
          <a:xfrm>
            <a:off x="4760069" y="2695639"/>
            <a:ext cx="3625173" cy="3672732"/>
          </a:xfrm>
          <a:prstGeom prst="rect">
            <a:avLst/>
          </a:prstGeom>
          <a:noFill/>
          <a:ln>
            <a:noFill/>
          </a:ln>
        </p:spPr>
      </p:pic>
      <p:sp>
        <p:nvSpPr>
          <p:cNvPr id="304" name="Google Shape;304;g37567f2360e_0_230"/>
          <p:cNvSpPr txBox="1">
            <a:spLocks noGrp="1"/>
          </p:cNvSpPr>
          <p:nvPr>
            <p:ph type="title"/>
          </p:nvPr>
        </p:nvSpPr>
        <p:spPr>
          <a:xfrm>
            <a:off x="705200" y="741857"/>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Myths</a:t>
            </a:r>
            <a:endParaRPr dirty="0"/>
          </a:p>
        </p:txBody>
      </p:sp>
      <p:sp>
        <p:nvSpPr>
          <p:cNvPr id="305" name="Google Shape;305;g37567f2360e_0_230"/>
          <p:cNvSpPr txBox="1"/>
          <p:nvPr/>
        </p:nvSpPr>
        <p:spPr>
          <a:xfrm>
            <a:off x="705200" y="1790001"/>
            <a:ext cx="4346700" cy="9057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smtClean="0">
                <a:solidFill>
                  <a:schemeClr val="dk1"/>
                </a:solidFill>
              </a:rPr>
              <a:t>“</a:t>
            </a:r>
            <a:r>
              <a:rPr lang="en-US" sz="2400" dirty="0">
                <a:solidFill>
                  <a:schemeClr val="dk1"/>
                </a:solidFill>
              </a:rPr>
              <a:t>Additive manufacturing is more expensive”</a:t>
            </a:r>
            <a:endParaRPr sz="1900" b="0" i="0" u="none" strike="noStrike" cap="none" dirty="0">
              <a:solidFill>
                <a:srgbClr val="000000"/>
              </a:solidFill>
              <a:latin typeface="Arial"/>
              <a:ea typeface="Arial"/>
              <a:cs typeface="Arial"/>
              <a:sym typeface="Arial"/>
            </a:endParaRPr>
          </a:p>
        </p:txBody>
      </p:sp>
      <p:pic>
        <p:nvPicPr>
          <p:cNvPr id="306" name="Google Shape;306;g37567f2360e_0_230" descr="Hau duen irudia sinboloa, Grafikoak, Kolore&#10;&#10;Baliteke AAk sortutako edukia zuzena ez izatea."/>
          <p:cNvPicPr preferRelativeResize="0"/>
          <p:nvPr/>
        </p:nvPicPr>
        <p:blipFill rotWithShape="1">
          <a:blip r:embed="rId4">
            <a:alphaModFix/>
          </a:blip>
          <a:srcRect/>
          <a:stretch/>
        </p:blipFill>
        <p:spPr>
          <a:xfrm>
            <a:off x="4951092" y="3158245"/>
            <a:ext cx="3365774" cy="3365774"/>
          </a:xfrm>
          <a:prstGeom prst="rect">
            <a:avLst/>
          </a:prstGeom>
          <a:noFill/>
          <a:ln>
            <a:noFill/>
          </a:ln>
        </p:spPr>
      </p:pic>
      <p:sp>
        <p:nvSpPr>
          <p:cNvPr id="307" name="Google Shape;307;g37567f2360e_0_230"/>
          <p:cNvSpPr txBox="1"/>
          <p:nvPr/>
        </p:nvSpPr>
        <p:spPr>
          <a:xfrm>
            <a:off x="8681544" y="3681305"/>
            <a:ext cx="3147300" cy="2842800"/>
          </a:xfrm>
          <a:prstGeom prst="rect">
            <a:avLst/>
          </a:prstGeom>
          <a:solidFill>
            <a:srgbClr val="92D050"/>
          </a:solidFill>
          <a:ln>
            <a:noFill/>
          </a:ln>
        </p:spPr>
        <p:txBody>
          <a:bodyPr spcFirstLastPara="1" wrap="square" lIns="121900" tIns="121900" rIns="121900" bIns="121900" anchor="t" anchorCtr="0">
            <a:noAutofit/>
          </a:bodyPr>
          <a:lstStyle/>
          <a:p>
            <a:pPr marL="381000" lvl="0" indent="-381000">
              <a:buClr>
                <a:schemeClr val="dk1"/>
              </a:buClr>
              <a:buSzPts val="2400"/>
              <a:buFont typeface="Arial"/>
              <a:buChar char="-"/>
            </a:pPr>
            <a:r>
              <a:rPr lang="en-US" sz="2400" dirty="0">
                <a:solidFill>
                  <a:schemeClr val="dk1"/>
                </a:solidFill>
              </a:rPr>
              <a:t>In low-run manufacturing and highly complex parts, it may be more economically appropriate.</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 descr="Icon&#10;&#10;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313" name="Google Shape;313;p3" descr="Icon&#10;&#10;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314" name="Google Shape;314;p3"/>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315" name="Google Shape;315;p3"/>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16" name="Google Shape;316;p3"/>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17" name="Google Shape;317;p3"/>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318" name="Google Shape;318;p3" descr="A white x in a black background&#10;&#10;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319" name="Google Shape;319;p3"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320" name="Google Shape;320;p3"/>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7567f2360e_0_20"/>
          <p:cNvSpPr txBox="1">
            <a:spLocks noGrp="1"/>
          </p:cNvSpPr>
          <p:nvPr>
            <p:ph type="title"/>
          </p:nvPr>
        </p:nvSpPr>
        <p:spPr>
          <a:xfrm>
            <a:off x="285156" y="893227"/>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ADVANTAGES OF ADDITIVE MANUFACTURING</a:t>
            </a:r>
            <a:endParaRPr dirty="0"/>
          </a:p>
        </p:txBody>
      </p:sp>
      <p:pic>
        <p:nvPicPr>
          <p:cNvPr id="68" name="Google Shape;68;g37567f2360e_0_20" descr="Hau duen irudia beltz, iluntasun&#10;&#10;Azalpena automatikoki sortu da">
            <a:hlinkClick r:id="rId3"/>
          </p:cNvPr>
          <p:cNvPicPr preferRelativeResize="0"/>
          <p:nvPr/>
        </p:nvPicPr>
        <p:blipFill rotWithShape="1">
          <a:blip r:embed="rId4">
            <a:alphaModFix/>
          </a:blip>
          <a:srcRect/>
          <a:stretch/>
        </p:blipFill>
        <p:spPr>
          <a:xfrm>
            <a:off x="5175081" y="4211108"/>
            <a:ext cx="1222455" cy="1222455"/>
          </a:xfrm>
          <a:prstGeom prst="rect">
            <a:avLst/>
          </a:prstGeom>
          <a:noFill/>
          <a:ln>
            <a:noFill/>
          </a:ln>
        </p:spPr>
      </p:pic>
      <p:pic>
        <p:nvPicPr>
          <p:cNvPr id="69" name="Google Shape;69;g37567f2360e_0_20" descr="Hau duen irudia marrazketa, zirriborroa, arte, marrazketa lineala&#10;&#10;Azalpena automatikoki sortu da">
            <a:hlinkClick r:id="rId5"/>
          </p:cNvPr>
          <p:cNvPicPr preferRelativeResize="0"/>
          <p:nvPr/>
        </p:nvPicPr>
        <p:blipFill rotWithShape="1">
          <a:blip r:embed="rId6">
            <a:alphaModFix/>
          </a:blip>
          <a:srcRect/>
          <a:stretch/>
        </p:blipFill>
        <p:spPr>
          <a:xfrm>
            <a:off x="9011656" y="2736660"/>
            <a:ext cx="1922623" cy="1461194"/>
          </a:xfrm>
          <a:prstGeom prst="rect">
            <a:avLst/>
          </a:prstGeom>
          <a:noFill/>
          <a:ln>
            <a:noFill/>
          </a:ln>
        </p:spPr>
      </p:pic>
      <p:pic>
        <p:nvPicPr>
          <p:cNvPr id="70" name="Google Shape;70;g37567f2360e_0_20">
            <a:hlinkClick r:id="rId7"/>
          </p:cNvPr>
          <p:cNvPicPr preferRelativeResize="0"/>
          <p:nvPr/>
        </p:nvPicPr>
        <p:blipFill rotWithShape="1">
          <a:blip r:embed="rId8">
            <a:alphaModFix/>
          </a:blip>
          <a:srcRect/>
          <a:stretch/>
        </p:blipFill>
        <p:spPr>
          <a:xfrm>
            <a:off x="1426805" y="2612436"/>
            <a:ext cx="1222455" cy="1222455"/>
          </a:xfrm>
          <a:prstGeom prst="rect">
            <a:avLst/>
          </a:prstGeom>
          <a:noFill/>
          <a:ln>
            <a:noFill/>
          </a:ln>
        </p:spPr>
      </p:pic>
      <p:pic>
        <p:nvPicPr>
          <p:cNvPr id="71" name="Google Shape;71;g37567f2360e_0_20">
            <a:hlinkClick r:id="rId9"/>
          </p:cNvPr>
          <p:cNvPicPr preferRelativeResize="0"/>
          <p:nvPr/>
        </p:nvPicPr>
        <p:blipFill rotWithShape="1">
          <a:blip r:embed="rId10">
            <a:alphaModFix/>
          </a:blip>
          <a:srcRect/>
          <a:stretch/>
        </p:blipFill>
        <p:spPr>
          <a:xfrm>
            <a:off x="1426805" y="5104754"/>
            <a:ext cx="1336823" cy="1336823"/>
          </a:xfrm>
          <a:prstGeom prst="rect">
            <a:avLst/>
          </a:prstGeom>
          <a:noFill/>
          <a:ln>
            <a:noFill/>
          </a:ln>
        </p:spPr>
      </p:pic>
      <p:sp>
        <p:nvSpPr>
          <p:cNvPr id="72" name="Google Shape;72;g37567f2360e_0_20"/>
          <p:cNvSpPr txBox="1"/>
          <p:nvPr/>
        </p:nvSpPr>
        <p:spPr>
          <a:xfrm>
            <a:off x="811549" y="1786860"/>
            <a:ext cx="2434500" cy="6891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Personalization</a:t>
            </a:r>
            <a:endParaRPr sz="1900" b="0" i="0" u="none" strike="noStrike" cap="none" dirty="0">
              <a:solidFill>
                <a:srgbClr val="000000"/>
              </a:solidFill>
              <a:latin typeface="Arial"/>
              <a:ea typeface="Arial"/>
              <a:cs typeface="Arial"/>
              <a:sym typeface="Arial"/>
            </a:endParaRPr>
          </a:p>
        </p:txBody>
      </p:sp>
      <p:sp>
        <p:nvSpPr>
          <p:cNvPr id="73" name="Google Shape;73;g37567f2360e_0_20"/>
          <p:cNvSpPr txBox="1"/>
          <p:nvPr/>
        </p:nvSpPr>
        <p:spPr>
          <a:xfrm>
            <a:off x="1017281" y="4073983"/>
            <a:ext cx="2041500" cy="9255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Optimized Parts</a:t>
            </a:r>
            <a:endParaRPr sz="1900" b="0" i="0" u="none" strike="noStrike" cap="none" dirty="0">
              <a:solidFill>
                <a:srgbClr val="000000"/>
              </a:solidFill>
              <a:latin typeface="Arial"/>
              <a:ea typeface="Arial"/>
              <a:cs typeface="Arial"/>
              <a:sym typeface="Arial"/>
            </a:endParaRPr>
          </a:p>
        </p:txBody>
      </p:sp>
      <p:sp>
        <p:nvSpPr>
          <p:cNvPr id="74" name="Google Shape;74;g37567f2360e_0_20"/>
          <p:cNvSpPr txBox="1"/>
          <p:nvPr/>
        </p:nvSpPr>
        <p:spPr>
          <a:xfrm>
            <a:off x="4815429" y="2955075"/>
            <a:ext cx="1941600" cy="9480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Waste Reduction</a:t>
            </a:r>
            <a:endParaRPr sz="1900" b="0" i="0" u="none" strike="noStrike" cap="none" dirty="0">
              <a:solidFill>
                <a:srgbClr val="000000"/>
              </a:solidFill>
              <a:latin typeface="Arial"/>
              <a:ea typeface="Arial"/>
              <a:cs typeface="Arial"/>
              <a:sym typeface="Arial"/>
            </a:endParaRPr>
          </a:p>
        </p:txBody>
      </p:sp>
      <p:sp>
        <p:nvSpPr>
          <p:cNvPr id="75" name="Google Shape;75;g37567f2360e_0_20"/>
          <p:cNvSpPr txBox="1"/>
          <p:nvPr/>
        </p:nvSpPr>
        <p:spPr>
          <a:xfrm>
            <a:off x="8499764" y="1676944"/>
            <a:ext cx="2987100" cy="9336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Design freedom - speed</a:t>
            </a:r>
            <a:endParaRPr sz="1900" b="0" i="0" u="none" strike="noStrike" cap="none" dirty="0">
              <a:solidFill>
                <a:srgbClr val="000000"/>
              </a:solidFill>
              <a:latin typeface="Arial"/>
              <a:ea typeface="Arial"/>
              <a:cs typeface="Arial"/>
              <a:sym typeface="Arial"/>
            </a:endParaRPr>
          </a:p>
        </p:txBody>
      </p:sp>
      <p:sp>
        <p:nvSpPr>
          <p:cNvPr id="76" name="Google Shape;76;g37567f2360e_0_20"/>
          <p:cNvSpPr txBox="1"/>
          <p:nvPr/>
        </p:nvSpPr>
        <p:spPr>
          <a:xfrm>
            <a:off x="8919756" y="4356761"/>
            <a:ext cx="2147100" cy="6444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Digitization</a:t>
            </a:r>
            <a:endParaRPr sz="1900" b="0" i="0" u="none" strike="noStrike" cap="none" dirty="0">
              <a:solidFill>
                <a:srgbClr val="000000"/>
              </a:solidFill>
              <a:latin typeface="Arial"/>
              <a:ea typeface="Arial"/>
              <a:cs typeface="Arial"/>
              <a:sym typeface="Arial"/>
            </a:endParaRPr>
          </a:p>
        </p:txBody>
      </p:sp>
      <p:pic>
        <p:nvPicPr>
          <p:cNvPr id="77" name="Google Shape;77;g37567f2360e_0_20"/>
          <p:cNvPicPr preferRelativeResize="0"/>
          <p:nvPr/>
        </p:nvPicPr>
        <p:blipFill rotWithShape="1">
          <a:blip r:embed="rId11">
            <a:alphaModFix/>
          </a:blip>
          <a:srcRect/>
          <a:stretch/>
        </p:blipFill>
        <p:spPr>
          <a:xfrm>
            <a:off x="9142510" y="5104754"/>
            <a:ext cx="1701592" cy="14527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7567f2360e_0_34"/>
          <p:cNvSpPr txBox="1">
            <a:spLocks noGrp="1"/>
          </p:cNvSpPr>
          <p:nvPr>
            <p:ph type="title"/>
          </p:nvPr>
        </p:nvSpPr>
        <p:spPr>
          <a:xfrm>
            <a:off x="705150" y="1085331"/>
            <a:ext cx="10781700" cy="585600"/>
          </a:xfrm>
          <a:prstGeom prst="rect">
            <a:avLst/>
          </a:prstGeom>
          <a:noFill/>
          <a:ln>
            <a:noFill/>
          </a:ln>
        </p:spPr>
        <p:txBody>
          <a:bodyPr spcFirstLastPara="1" wrap="square" lIns="121900" tIns="121900" rIns="121900" bIns="121900" anchor="t" anchorCtr="0">
            <a:noAutofit/>
          </a:bodyPr>
          <a:lstStyle/>
          <a:p>
            <a:pPr lvl="0"/>
            <a:r>
              <a:rPr lang="en-US" sz="3300" dirty="0"/>
              <a:t>ADVANTAGES OF ADDITIVE MANUFACTURING - DIGITALIZATION</a:t>
            </a:r>
            <a:endParaRPr dirty="0"/>
          </a:p>
        </p:txBody>
      </p:sp>
      <p:pic>
        <p:nvPicPr>
          <p:cNvPr id="83" name="Google Shape;83;g37567f2360e_0_34"/>
          <p:cNvPicPr preferRelativeResize="0"/>
          <p:nvPr/>
        </p:nvPicPr>
        <p:blipFill rotWithShape="1">
          <a:blip r:embed="rId3">
            <a:alphaModFix/>
          </a:blip>
          <a:srcRect/>
          <a:stretch/>
        </p:blipFill>
        <p:spPr>
          <a:xfrm>
            <a:off x="1055557" y="3039459"/>
            <a:ext cx="2887386" cy="2465053"/>
          </a:xfrm>
          <a:prstGeom prst="rect">
            <a:avLst/>
          </a:prstGeom>
          <a:noFill/>
          <a:ln>
            <a:noFill/>
          </a:ln>
        </p:spPr>
      </p:pic>
      <p:sp>
        <p:nvSpPr>
          <p:cNvPr id="84" name="Google Shape;84;g37567f2360e_0_34"/>
          <p:cNvSpPr txBox="1"/>
          <p:nvPr/>
        </p:nvSpPr>
        <p:spPr>
          <a:xfrm>
            <a:off x="4919597" y="2862403"/>
            <a:ext cx="6636900" cy="5664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Digital storage, reducing logistics costs.</a:t>
            </a:r>
            <a:endParaRPr sz="1900" b="0" i="0" u="none" strike="noStrike" cap="none" dirty="0">
              <a:solidFill>
                <a:srgbClr val="000000"/>
              </a:solidFill>
              <a:latin typeface="Arial"/>
              <a:ea typeface="Arial"/>
              <a:cs typeface="Arial"/>
              <a:sym typeface="Arial"/>
            </a:endParaRPr>
          </a:p>
        </p:txBody>
      </p:sp>
      <p:sp>
        <p:nvSpPr>
          <p:cNvPr id="85" name="Google Shape;85;g37567f2360e_0_34"/>
          <p:cNvSpPr txBox="1"/>
          <p:nvPr/>
        </p:nvSpPr>
        <p:spPr>
          <a:xfrm>
            <a:off x="4919597" y="3963167"/>
            <a:ext cx="6636900" cy="5664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Very fast from design to manufacturing</a:t>
            </a:r>
            <a:endParaRPr sz="1900" b="0" i="0" u="none" strike="noStrike" cap="none" dirty="0">
              <a:solidFill>
                <a:srgbClr val="000000"/>
              </a:solidFill>
              <a:latin typeface="Arial"/>
              <a:ea typeface="Arial"/>
              <a:cs typeface="Arial"/>
              <a:sym typeface="Arial"/>
            </a:endParaRPr>
          </a:p>
        </p:txBody>
      </p:sp>
      <p:sp>
        <p:nvSpPr>
          <p:cNvPr id="86" name="Google Shape;86;g37567f2360e_0_34"/>
          <p:cNvSpPr txBox="1"/>
          <p:nvPr/>
        </p:nvSpPr>
        <p:spPr>
          <a:xfrm>
            <a:off x="4919597" y="4951832"/>
            <a:ext cx="6636900" cy="9243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US" sz="2400" dirty="0">
                <a:solidFill>
                  <a:schemeClr val="dk1"/>
                </a:solidFill>
              </a:rPr>
              <a:t>Possibility of making changes to the manufactured product at the time</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37567f2360e_0_42" descr="Hau duen irudia zirriborroa, marrazketa, Aurrez diseinatutako irudien galeria, diseinu&#10;&#10;Baliteke AAk sortutako edukia zuzena ez izatea."/>
          <p:cNvPicPr preferRelativeResize="0"/>
          <p:nvPr/>
        </p:nvPicPr>
        <p:blipFill rotWithShape="1">
          <a:blip r:embed="rId3">
            <a:alphaModFix/>
          </a:blip>
          <a:srcRect l="53499" t="32573" r="4589" b="28514"/>
          <a:stretch/>
        </p:blipFill>
        <p:spPr>
          <a:xfrm>
            <a:off x="8998368" y="4550555"/>
            <a:ext cx="2039610" cy="1893605"/>
          </a:xfrm>
          <a:prstGeom prst="rect">
            <a:avLst/>
          </a:prstGeom>
          <a:noFill/>
          <a:ln>
            <a:noFill/>
          </a:ln>
        </p:spPr>
      </p:pic>
      <p:pic>
        <p:nvPicPr>
          <p:cNvPr id="92" name="Google Shape;92;g37567f2360e_0_42" descr="Hau duen irudia zirriborroa, marrazketa, Aurrez diseinatutako irudien galeria, diseinu&#10;&#10;Baliteke AAk sortutako edukia zuzena ez izatea."/>
          <p:cNvPicPr preferRelativeResize="0"/>
          <p:nvPr/>
        </p:nvPicPr>
        <p:blipFill rotWithShape="1">
          <a:blip r:embed="rId3">
            <a:alphaModFix/>
          </a:blip>
          <a:srcRect t="33480" r="67463" b="33347"/>
          <a:stretch/>
        </p:blipFill>
        <p:spPr>
          <a:xfrm>
            <a:off x="3364436" y="4778363"/>
            <a:ext cx="1652084" cy="1684421"/>
          </a:xfrm>
          <a:prstGeom prst="rect">
            <a:avLst/>
          </a:prstGeom>
          <a:noFill/>
          <a:ln>
            <a:noFill/>
          </a:ln>
        </p:spPr>
      </p:pic>
      <p:pic>
        <p:nvPicPr>
          <p:cNvPr id="93" name="Google Shape;93;g37567f2360e_0_42" descr="Hau duen irudia zirriborroa, marrazketa, Aurrez diseinatutako irudien galeria, diseinu&#10;&#10;Baliteke AAk sortutako edukia zuzena ez izatea."/>
          <p:cNvPicPr preferRelativeResize="0"/>
          <p:nvPr/>
        </p:nvPicPr>
        <p:blipFill rotWithShape="1">
          <a:blip r:embed="rId3">
            <a:alphaModFix/>
          </a:blip>
          <a:srcRect r="65067" b="66828"/>
          <a:stretch/>
        </p:blipFill>
        <p:spPr>
          <a:xfrm>
            <a:off x="5775841" y="2864265"/>
            <a:ext cx="1961500" cy="1862691"/>
          </a:xfrm>
          <a:prstGeom prst="rect">
            <a:avLst/>
          </a:prstGeom>
          <a:noFill/>
          <a:ln>
            <a:noFill/>
          </a:ln>
        </p:spPr>
      </p:pic>
      <p:pic>
        <p:nvPicPr>
          <p:cNvPr id="94" name="Google Shape;94;g37567f2360e_0_42" descr="Hau duen irudia zirriborroa, marrazketa, Aurrez diseinatutako irudien galeria, diseinu&#10;&#10;Baliteke AAk sortutako edukia zuzena ez izatea."/>
          <p:cNvPicPr preferRelativeResize="0"/>
          <p:nvPr/>
        </p:nvPicPr>
        <p:blipFill rotWithShape="1">
          <a:blip r:embed="rId3">
            <a:alphaModFix/>
          </a:blip>
          <a:srcRect l="57166" t="555" r="7207" b="67136"/>
          <a:stretch/>
        </p:blipFill>
        <p:spPr>
          <a:xfrm>
            <a:off x="708843" y="2974379"/>
            <a:ext cx="1989281" cy="1803984"/>
          </a:xfrm>
          <a:prstGeom prst="rect">
            <a:avLst/>
          </a:prstGeom>
          <a:noFill/>
          <a:ln>
            <a:noFill/>
          </a:ln>
        </p:spPr>
      </p:pic>
      <p:sp>
        <p:nvSpPr>
          <p:cNvPr id="95" name="Google Shape;95;g37567f2360e_0_42"/>
          <p:cNvSpPr txBox="1">
            <a:spLocks noGrp="1"/>
          </p:cNvSpPr>
          <p:nvPr>
            <p:ph type="title"/>
          </p:nvPr>
        </p:nvSpPr>
        <p:spPr>
          <a:xfrm>
            <a:off x="705150" y="902191"/>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APPLICATIONS</a:t>
            </a:r>
            <a:endParaRPr dirty="0"/>
          </a:p>
        </p:txBody>
      </p:sp>
      <p:sp>
        <p:nvSpPr>
          <p:cNvPr id="96" name="Google Shape;96;g37567f2360e_0_42"/>
          <p:cNvSpPr txBox="1"/>
          <p:nvPr/>
        </p:nvSpPr>
        <p:spPr>
          <a:xfrm>
            <a:off x="705150" y="2051279"/>
            <a:ext cx="2261700" cy="9231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Final product 31.7%</a:t>
            </a:r>
            <a:endParaRPr sz="1900" b="0" i="0" u="none" strike="noStrike" cap="none" dirty="0">
              <a:solidFill>
                <a:srgbClr val="000000"/>
              </a:solidFill>
              <a:latin typeface="Arial"/>
              <a:ea typeface="Arial"/>
              <a:cs typeface="Arial"/>
              <a:sym typeface="Arial"/>
            </a:endParaRPr>
          </a:p>
        </p:txBody>
      </p:sp>
      <p:sp>
        <p:nvSpPr>
          <p:cNvPr id="97" name="Google Shape;97;g37567f2360e_0_42"/>
          <p:cNvSpPr txBox="1"/>
          <p:nvPr/>
        </p:nvSpPr>
        <p:spPr>
          <a:xfrm>
            <a:off x="2698124" y="3993540"/>
            <a:ext cx="3051900" cy="9024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Tools and </a:t>
            </a:r>
            <a:r>
              <a:rPr lang="en-GB" sz="2400" dirty="0" err="1">
                <a:solidFill>
                  <a:schemeClr val="dk1"/>
                </a:solidFill>
              </a:rPr>
              <a:t>molds</a:t>
            </a:r>
            <a:endParaRPr lang="en-GB" sz="2400" dirty="0">
              <a:solidFill>
                <a:schemeClr val="dk1"/>
              </a:solidFill>
            </a:endParaRPr>
          </a:p>
          <a:p>
            <a:pPr lvl="0" algn="ctr">
              <a:buClr>
                <a:schemeClr val="dk1"/>
              </a:buClr>
              <a:buSzPts val="2400"/>
            </a:pPr>
            <a:r>
              <a:rPr lang="en-GB" sz="2400" dirty="0">
                <a:solidFill>
                  <a:schemeClr val="dk1"/>
                </a:solidFill>
              </a:rPr>
              <a:t>17%</a:t>
            </a:r>
            <a:endParaRPr sz="1900" b="0" i="0" u="none" strike="noStrike" cap="none" dirty="0">
              <a:solidFill>
                <a:srgbClr val="000000"/>
              </a:solidFill>
              <a:latin typeface="Arial"/>
              <a:ea typeface="Arial"/>
              <a:cs typeface="Arial"/>
              <a:sym typeface="Arial"/>
            </a:endParaRPr>
          </a:p>
        </p:txBody>
      </p:sp>
      <p:sp>
        <p:nvSpPr>
          <p:cNvPr id="98" name="Google Shape;98;g37567f2360e_0_42"/>
          <p:cNvSpPr txBox="1"/>
          <p:nvPr/>
        </p:nvSpPr>
        <p:spPr>
          <a:xfrm>
            <a:off x="8118764" y="3543930"/>
            <a:ext cx="3597861" cy="9024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Education and Research</a:t>
            </a:r>
          </a:p>
          <a:p>
            <a:pPr lvl="0" algn="ctr">
              <a:buClr>
                <a:schemeClr val="dk1"/>
              </a:buClr>
              <a:buSzPts val="2400"/>
            </a:pPr>
            <a:r>
              <a:rPr lang="en-GB" sz="2400" dirty="0">
                <a:solidFill>
                  <a:schemeClr val="dk1"/>
                </a:solidFill>
              </a:rPr>
              <a:t>11.6%</a:t>
            </a:r>
            <a:endParaRPr sz="1900" b="0" i="0" u="none" strike="noStrike" cap="none" dirty="0">
              <a:solidFill>
                <a:srgbClr val="000000"/>
              </a:solidFill>
              <a:latin typeface="Arial"/>
              <a:ea typeface="Arial"/>
              <a:cs typeface="Arial"/>
              <a:sym typeface="Arial"/>
            </a:endParaRPr>
          </a:p>
        </p:txBody>
      </p:sp>
      <p:sp>
        <p:nvSpPr>
          <p:cNvPr id="99" name="Google Shape;99;g37567f2360e_0_42"/>
          <p:cNvSpPr txBox="1"/>
          <p:nvPr/>
        </p:nvSpPr>
        <p:spPr>
          <a:xfrm>
            <a:off x="4884745" y="1979075"/>
            <a:ext cx="3743700" cy="9024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Functional prototyping</a:t>
            </a:r>
          </a:p>
          <a:p>
            <a:pPr lvl="0" algn="ctr">
              <a:buClr>
                <a:schemeClr val="dk1"/>
              </a:buClr>
              <a:buSzPts val="2400"/>
            </a:pPr>
            <a:r>
              <a:rPr lang="en-GB" sz="2400" dirty="0">
                <a:solidFill>
                  <a:schemeClr val="dk1"/>
                </a:solidFill>
              </a:rPr>
              <a:t>24.6%</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567f2360e_0_54"/>
          <p:cNvSpPr txBox="1">
            <a:spLocks noGrp="1"/>
          </p:cNvSpPr>
          <p:nvPr>
            <p:ph type="title"/>
          </p:nvPr>
        </p:nvSpPr>
        <p:spPr>
          <a:xfrm>
            <a:off x="705150" y="1057166"/>
            <a:ext cx="10781700" cy="585600"/>
          </a:xfrm>
          <a:prstGeom prst="rect">
            <a:avLst/>
          </a:prstGeom>
          <a:noFill/>
          <a:ln>
            <a:noFill/>
          </a:ln>
        </p:spPr>
        <p:txBody>
          <a:bodyPr spcFirstLastPara="1" wrap="square" lIns="121900" tIns="121900" rIns="121900" bIns="121900" anchor="t" anchorCtr="0">
            <a:noAutofit/>
          </a:bodyPr>
          <a:lstStyle/>
          <a:p>
            <a:pPr lvl="0"/>
            <a:r>
              <a:rPr lang="en-GB" sz="3300" dirty="0"/>
              <a:t>ADDITIVE MANUFACTURING APPLICATIONS 2020</a:t>
            </a:r>
            <a:endParaRPr dirty="0"/>
          </a:p>
        </p:txBody>
      </p:sp>
      <p:pic>
        <p:nvPicPr>
          <p:cNvPr id="105" name="Google Shape;105;g37567f2360e_0_54" descr="The applications of additive manufacturing (Wohlers Report 2020)">
            <a:hlinkClick r:id="rId3"/>
          </p:cNvPr>
          <p:cNvPicPr preferRelativeResize="0"/>
          <p:nvPr/>
        </p:nvPicPr>
        <p:blipFill rotWithShape="1">
          <a:blip r:embed="rId4">
            <a:alphaModFix/>
          </a:blip>
          <a:srcRect/>
          <a:stretch/>
        </p:blipFill>
        <p:spPr>
          <a:xfrm>
            <a:off x="3008025" y="1998689"/>
            <a:ext cx="5879510" cy="3832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567f2360e_0_59"/>
          <p:cNvSpPr txBox="1">
            <a:spLocks noGrp="1"/>
          </p:cNvSpPr>
          <p:nvPr>
            <p:ph type="title"/>
          </p:nvPr>
        </p:nvSpPr>
        <p:spPr>
          <a:xfrm>
            <a:off x="1390646" y="868013"/>
            <a:ext cx="9138300" cy="585600"/>
          </a:xfrm>
          <a:prstGeom prst="rect">
            <a:avLst/>
          </a:prstGeom>
          <a:noFill/>
          <a:ln>
            <a:noFill/>
          </a:ln>
        </p:spPr>
        <p:txBody>
          <a:bodyPr spcFirstLastPara="1" wrap="square" lIns="121900" tIns="121900" rIns="121900" bIns="121900" anchor="t" anchorCtr="0">
            <a:noAutofit/>
          </a:bodyPr>
          <a:lstStyle/>
          <a:p>
            <a:pPr lvl="0"/>
            <a:r>
              <a:rPr lang="en-US" sz="3300" dirty="0"/>
              <a:t>ADDITIVE MANUFACTURING TODAY – MAIN SECTORS</a:t>
            </a:r>
            <a:endParaRPr dirty="0"/>
          </a:p>
        </p:txBody>
      </p:sp>
      <p:sp>
        <p:nvSpPr>
          <p:cNvPr id="111" name="Google Shape;111;g37567f2360e_0_59"/>
          <p:cNvSpPr txBox="1"/>
          <p:nvPr/>
        </p:nvSpPr>
        <p:spPr>
          <a:xfrm>
            <a:off x="1305553" y="3577887"/>
            <a:ext cx="2414400" cy="910986"/>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Automobile industry</a:t>
            </a:r>
            <a:endParaRPr sz="1900" b="0" i="0" u="none" strike="noStrike" cap="none" dirty="0">
              <a:solidFill>
                <a:srgbClr val="000000"/>
              </a:solidFill>
              <a:latin typeface="Arial"/>
              <a:ea typeface="Arial"/>
              <a:cs typeface="Arial"/>
              <a:sym typeface="Arial"/>
            </a:endParaRPr>
          </a:p>
        </p:txBody>
      </p:sp>
      <p:sp>
        <p:nvSpPr>
          <p:cNvPr id="112" name="Google Shape;112;g37567f2360e_0_59"/>
          <p:cNvSpPr txBox="1"/>
          <p:nvPr/>
        </p:nvSpPr>
        <p:spPr>
          <a:xfrm>
            <a:off x="4939055" y="3591672"/>
            <a:ext cx="20415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Aeronautics</a:t>
            </a:r>
            <a:endParaRPr sz="1900" b="0" i="0" u="none" strike="noStrike" cap="none" dirty="0">
              <a:solidFill>
                <a:srgbClr val="000000"/>
              </a:solidFill>
              <a:latin typeface="Arial"/>
              <a:ea typeface="Arial"/>
              <a:cs typeface="Arial"/>
              <a:sym typeface="Arial"/>
            </a:endParaRPr>
          </a:p>
        </p:txBody>
      </p:sp>
      <p:sp>
        <p:nvSpPr>
          <p:cNvPr id="113" name="Google Shape;113;g37567f2360e_0_59"/>
          <p:cNvSpPr txBox="1"/>
          <p:nvPr/>
        </p:nvSpPr>
        <p:spPr>
          <a:xfrm>
            <a:off x="6628837" y="5786348"/>
            <a:ext cx="20415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Healthcare</a:t>
            </a:r>
            <a:endParaRPr sz="1900" b="0" i="0" u="none" strike="noStrike" cap="none" dirty="0">
              <a:solidFill>
                <a:srgbClr val="000000"/>
              </a:solidFill>
              <a:latin typeface="Arial"/>
              <a:ea typeface="Arial"/>
              <a:cs typeface="Arial"/>
              <a:sym typeface="Arial"/>
            </a:endParaRPr>
          </a:p>
        </p:txBody>
      </p:sp>
      <p:sp>
        <p:nvSpPr>
          <p:cNvPr id="114" name="Google Shape;114;g37567f2360e_0_59"/>
          <p:cNvSpPr txBox="1"/>
          <p:nvPr/>
        </p:nvSpPr>
        <p:spPr>
          <a:xfrm>
            <a:off x="8386264" y="3591672"/>
            <a:ext cx="20415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smtClean="0">
                <a:solidFill>
                  <a:schemeClr val="dk1"/>
                </a:solidFill>
              </a:rPr>
              <a:t>Education</a:t>
            </a:r>
            <a:endParaRPr sz="1900" b="0" i="0" u="none" strike="noStrike" cap="none" dirty="0">
              <a:solidFill>
                <a:srgbClr val="000000"/>
              </a:solidFill>
              <a:latin typeface="Arial"/>
              <a:ea typeface="Arial"/>
              <a:cs typeface="Arial"/>
              <a:sym typeface="Arial"/>
            </a:endParaRPr>
          </a:p>
        </p:txBody>
      </p:sp>
      <p:sp>
        <p:nvSpPr>
          <p:cNvPr id="115" name="Google Shape;115;g37567f2360e_0_59"/>
          <p:cNvSpPr txBox="1"/>
          <p:nvPr/>
        </p:nvSpPr>
        <p:spPr>
          <a:xfrm>
            <a:off x="2298488" y="5796341"/>
            <a:ext cx="3382800" cy="537900"/>
          </a:xfrm>
          <a:prstGeom prst="rect">
            <a:avLst/>
          </a:prstGeom>
          <a:solidFill>
            <a:srgbClr val="A4C2F4"/>
          </a:solidFill>
          <a:ln>
            <a:noFill/>
          </a:ln>
        </p:spPr>
        <p:txBody>
          <a:bodyPr spcFirstLastPara="1" wrap="square" lIns="121900" tIns="121900" rIns="121900" bIns="121900" anchor="t" anchorCtr="0">
            <a:noAutofit/>
          </a:bodyPr>
          <a:lstStyle/>
          <a:p>
            <a:pPr lvl="0" algn="ctr">
              <a:buClr>
                <a:schemeClr val="dk1"/>
              </a:buClr>
              <a:buSzPts val="2400"/>
            </a:pPr>
            <a:r>
              <a:rPr lang="en-GB" sz="2400" dirty="0">
                <a:solidFill>
                  <a:schemeClr val="dk1"/>
                </a:solidFill>
              </a:rPr>
              <a:t>Consumer Products</a:t>
            </a:r>
            <a:endParaRPr sz="1900" b="0" i="0" u="none" strike="noStrike" cap="none" dirty="0">
              <a:solidFill>
                <a:srgbClr val="000000"/>
              </a:solidFill>
              <a:latin typeface="Arial"/>
              <a:ea typeface="Arial"/>
              <a:cs typeface="Arial"/>
              <a:sym typeface="Arial"/>
            </a:endParaRPr>
          </a:p>
        </p:txBody>
      </p:sp>
      <p:pic>
        <p:nvPicPr>
          <p:cNvPr id="116" name="Google Shape;116;g37567f2360e_0_59"/>
          <p:cNvPicPr preferRelativeResize="0"/>
          <p:nvPr/>
        </p:nvPicPr>
        <p:blipFill rotWithShape="1">
          <a:blip r:embed="rId3">
            <a:alphaModFix/>
          </a:blip>
          <a:srcRect/>
          <a:stretch/>
        </p:blipFill>
        <p:spPr>
          <a:xfrm>
            <a:off x="1736433" y="1955951"/>
            <a:ext cx="1552497" cy="1507660"/>
          </a:xfrm>
          <a:prstGeom prst="rect">
            <a:avLst/>
          </a:prstGeom>
          <a:noFill/>
          <a:ln>
            <a:noFill/>
          </a:ln>
        </p:spPr>
      </p:pic>
      <p:pic>
        <p:nvPicPr>
          <p:cNvPr id="117" name="Google Shape;117;g37567f2360e_0_59" descr="Hau duen irudia zirriborroa, Aurrez diseinatutako irudien galeria, marrazketa, diseinu&#10;&#10;Baliteke AAk sortutako edukia zuzena ez izatea."/>
          <p:cNvPicPr preferRelativeResize="0"/>
          <p:nvPr/>
        </p:nvPicPr>
        <p:blipFill rotWithShape="1">
          <a:blip r:embed="rId4">
            <a:alphaModFix/>
          </a:blip>
          <a:srcRect l="65182" b="66175"/>
          <a:stretch/>
        </p:blipFill>
        <p:spPr>
          <a:xfrm>
            <a:off x="5027851" y="1999469"/>
            <a:ext cx="1638946" cy="1592200"/>
          </a:xfrm>
          <a:prstGeom prst="rect">
            <a:avLst/>
          </a:prstGeom>
          <a:noFill/>
          <a:ln>
            <a:noFill/>
          </a:ln>
        </p:spPr>
      </p:pic>
      <p:pic>
        <p:nvPicPr>
          <p:cNvPr id="118" name="Google Shape;118;g37567f2360e_0_59" descr="Hau duen irudia zirriborroa, Aurrez diseinatutako irudien galeria, marrazketa, diseinu&#10;&#10;Baliteke AAk sortutako edukia zuzena ez izatea."/>
          <p:cNvPicPr preferRelativeResize="0"/>
          <p:nvPr/>
        </p:nvPicPr>
        <p:blipFill rotWithShape="1">
          <a:blip r:embed="rId4">
            <a:alphaModFix/>
          </a:blip>
          <a:srcRect l="58322" t="33825" b="36045"/>
          <a:stretch/>
        </p:blipFill>
        <p:spPr>
          <a:xfrm>
            <a:off x="8386264" y="2025284"/>
            <a:ext cx="2041675" cy="1475902"/>
          </a:xfrm>
          <a:prstGeom prst="rect">
            <a:avLst/>
          </a:prstGeom>
          <a:noFill/>
          <a:ln>
            <a:noFill/>
          </a:ln>
        </p:spPr>
      </p:pic>
      <p:pic>
        <p:nvPicPr>
          <p:cNvPr id="119" name="Google Shape;119;g37567f2360e_0_59" descr="Hau duen irudia zirriborroa, Aurrez diseinatutako irudien galeria, marrazketa, diseinu&#10;&#10;Baliteke AAk sortutako edukia zuzena ez izatea."/>
          <p:cNvPicPr preferRelativeResize="0"/>
          <p:nvPr/>
        </p:nvPicPr>
        <p:blipFill rotWithShape="1">
          <a:blip r:embed="rId4">
            <a:alphaModFix/>
          </a:blip>
          <a:srcRect l="2278" t="35109" r="62728" b="36494"/>
          <a:stretch/>
        </p:blipFill>
        <p:spPr>
          <a:xfrm>
            <a:off x="6816255" y="4320853"/>
            <a:ext cx="1570012" cy="1274122"/>
          </a:xfrm>
          <a:prstGeom prst="rect">
            <a:avLst/>
          </a:prstGeom>
          <a:noFill/>
          <a:ln>
            <a:noFill/>
          </a:ln>
        </p:spPr>
      </p:pic>
      <p:pic>
        <p:nvPicPr>
          <p:cNvPr id="120" name="Google Shape;120;g37567f2360e_0_59"/>
          <p:cNvPicPr preferRelativeResize="0"/>
          <p:nvPr/>
        </p:nvPicPr>
        <p:blipFill rotWithShape="1">
          <a:blip r:embed="rId5">
            <a:alphaModFix/>
          </a:blip>
          <a:srcRect/>
          <a:stretch/>
        </p:blipFill>
        <p:spPr>
          <a:xfrm>
            <a:off x="3719953" y="4488873"/>
            <a:ext cx="1351162" cy="12741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7567f2360e_0_73"/>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lvl="0"/>
            <a:r>
              <a:rPr lang="en-US" sz="3300" dirty="0"/>
              <a:t>Additive Manufacturing Today – Hype cycle</a:t>
            </a:r>
            <a:endParaRPr sz="3300" dirty="0"/>
          </a:p>
        </p:txBody>
      </p:sp>
      <p:pic>
        <p:nvPicPr>
          <p:cNvPr id="126" name="Google Shape;126;g37567f2360e_0_73"/>
          <p:cNvPicPr preferRelativeResize="0"/>
          <p:nvPr/>
        </p:nvPicPr>
        <p:blipFill rotWithShape="1">
          <a:blip r:embed="rId3">
            <a:alphaModFix/>
          </a:blip>
          <a:srcRect/>
          <a:stretch/>
        </p:blipFill>
        <p:spPr>
          <a:xfrm>
            <a:off x="2394527" y="2254827"/>
            <a:ext cx="6350000" cy="4140200"/>
          </a:xfrm>
          <a:prstGeom prst="rect">
            <a:avLst/>
          </a:prstGeom>
          <a:noFill/>
          <a:ln>
            <a:noFill/>
          </a:ln>
        </p:spPr>
      </p:pic>
    </p:spTree>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218AD0-C093-43BA-976A-23510C2F66C2}">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AD6EF92F-630A-461E-9359-BCD9388CD536}">
  <ds:schemaRefs>
    <ds:schemaRef ds:uri="http://schemas.microsoft.com/sharepoint/v3/contenttype/forms"/>
  </ds:schemaRefs>
</ds:datastoreItem>
</file>

<file path=customXml/itemProps3.xml><?xml version="1.0" encoding="utf-8"?>
<ds:datastoreItem xmlns:ds="http://schemas.openxmlformats.org/officeDocument/2006/customXml" ds:itemID="{CDE6049E-AF02-446B-B283-6330C320F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599</TotalTime>
  <Words>743</Words>
  <Application>Microsoft Office PowerPoint</Application>
  <PresentationFormat>Panorámica</PresentationFormat>
  <Paragraphs>123</Paragraphs>
  <Slides>31</Slides>
  <Notes>31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31</vt:i4>
      </vt:variant>
    </vt:vector>
  </HeadingPairs>
  <TitlesOfParts>
    <vt:vector size="37" baseType="lpstr">
      <vt:lpstr>Calibri</vt:lpstr>
      <vt:lpstr>Arial Black</vt:lpstr>
      <vt:lpstr>Roboto</vt:lpstr>
      <vt:lpstr>Arial</vt:lpstr>
      <vt:lpstr>COVER</vt:lpstr>
      <vt:lpstr>CONTENT</vt:lpstr>
      <vt:lpstr>Additive Manufacturing. General overview.</vt:lpstr>
      <vt:lpstr>Additive Manufactiring. Overview</vt:lpstr>
      <vt:lpstr>MANUFACTURING METHODS</vt:lpstr>
      <vt:lpstr>ADVANTAGES OF ADDITIVE MANUFACTURING</vt:lpstr>
      <vt:lpstr>ADVANTAGES OF ADDITIVE MANUFACTURING - DIGITALIZATION</vt:lpstr>
      <vt:lpstr>ADDITIVE MANUFACTURING APPLICATIONS</vt:lpstr>
      <vt:lpstr>ADDITIVE MANUFACTURING APPLICATIONS 2020</vt:lpstr>
      <vt:lpstr>ADDITIVE MANUFACTURING TODAY – MAIN SECTORS</vt:lpstr>
      <vt:lpstr>Additive Manufacturing Today – Hype cycle</vt:lpstr>
      <vt:lpstr>Additive Manufacturing Today – Growth</vt:lpstr>
      <vt:lpstr>Additive Manufacturing Today – Growth</vt:lpstr>
      <vt:lpstr>Additive Manufacturing Technologies</vt:lpstr>
      <vt:lpstr>Additive Manufacturing Technologies</vt:lpstr>
      <vt:lpstr>Additive Manufacturing Technologies</vt:lpstr>
      <vt:lpstr>Additive Manufacturing Technologies</vt:lpstr>
      <vt:lpstr>Additive Manufacturing Technologies</vt:lpstr>
      <vt:lpstr>Additive Manufacturing Technologies</vt:lpstr>
      <vt:lpstr>Additive Manufacturing Technologies</vt:lpstr>
      <vt:lpstr>Additive Manufacturing Technologies</vt:lpstr>
      <vt:lpstr>Additive Manufacturing Myths</vt:lpstr>
      <vt:lpstr>Additive Manufacturing Myths</vt:lpstr>
      <vt:lpstr>Additive Manufacturing Myths</vt:lpstr>
      <vt:lpstr>Additive Manufacturing Myths</vt:lpstr>
      <vt:lpstr>Additive Manufacturing Myths</vt:lpstr>
      <vt:lpstr>Additive Manufacturing Myths</vt:lpstr>
      <vt:lpstr>Additive Manufacturing Myths</vt:lpstr>
      <vt:lpstr>Additive Manufacturing Myths</vt:lpstr>
      <vt:lpstr>Additive Manufacturing Myths</vt:lpstr>
      <vt:lpstr>Additive Manufacturing Myths</vt:lpstr>
      <vt:lpstr>Additive Manufacturing Myths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Additive Manufacturing. General overview.</dc:title>
  <dc:creator>Elena Gonzalez Larrañaga</dc:creator>
  <cp:lastModifiedBy>Errasti Gonzalez, Liher</cp:lastModifiedBy>
  <cp:revision>8</cp:revision>
  <dcterms:created xsi:type="dcterms:W3CDTF">2022-08-31T20:39:04Z</dcterms:created>
  <dcterms:modified xsi:type="dcterms:W3CDTF">2026-03-09T22:53:29Z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