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jtQ8i33p/K6zZSTBfXdY0Narn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ArialBlack-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669362483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3669362483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67b1e46a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567b1e46ab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207" name="Google Shape;207;g3567b1e46ab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426751a0b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3426751a0b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620055db3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g3620055db3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20055db34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g3620055db34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11"/>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6"/>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6"/>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6"/>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8"/>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8"/>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8"/>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23.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30.png"/><Relationship Id="rId5" Type="http://schemas.openxmlformats.org/officeDocument/2006/relationships/image" Target="../media/image21.pn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6.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fpsanturtzi.eus" TargetMode="Externa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12.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jp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3.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5" y="2964400"/>
            <a:ext cx="67857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UD1: BASIC KNOWLEDGE OF 3D PRINTING </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p:nvPr/>
        </p:nvSpPr>
        <p:spPr>
          <a:xfrm>
            <a:off x="2978575" y="1630200"/>
            <a:ext cx="7806263" cy="3212641"/>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1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53" name="Google Shape;153;p13"/>
          <p:cNvSpPr txBox="1"/>
          <p:nvPr/>
        </p:nvSpPr>
        <p:spPr>
          <a:xfrm>
            <a:off x="38160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SLS-SELECTIVE LASER SINTERING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54" name="Google Shape;154;p13"/>
          <p:cNvSpPr txBox="1"/>
          <p:nvPr/>
        </p:nvSpPr>
        <p:spPr>
          <a:xfrm>
            <a:off x="1464825" y="1083600"/>
            <a:ext cx="85809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pic>
        <p:nvPicPr>
          <p:cNvPr id="155" name="Google Shape;155;p13"/>
          <p:cNvPicPr preferRelativeResize="0"/>
          <p:nvPr/>
        </p:nvPicPr>
        <p:blipFill rotWithShape="1">
          <a:blip r:embed="rId4">
            <a:alphaModFix/>
          </a:blip>
          <a:srcRect b="0" l="0" r="0" t="0"/>
          <a:stretch/>
        </p:blipFill>
        <p:spPr>
          <a:xfrm>
            <a:off x="298864" y="1620369"/>
            <a:ext cx="3158982" cy="2856960"/>
          </a:xfrm>
          <a:prstGeom prst="rect">
            <a:avLst/>
          </a:prstGeom>
          <a:noFill/>
          <a:ln>
            <a:noFill/>
          </a:ln>
        </p:spPr>
      </p:pic>
      <p:sp>
        <p:nvSpPr>
          <p:cNvPr id="156" name="Google Shape;156;p13"/>
          <p:cNvSpPr txBox="1"/>
          <p:nvPr/>
        </p:nvSpPr>
        <p:spPr>
          <a:xfrm>
            <a:off x="3729980" y="2186317"/>
            <a:ext cx="7117800" cy="2520300"/>
          </a:xfrm>
          <a:prstGeom prst="rect">
            <a:avLst/>
          </a:prstGeom>
          <a:noFill/>
          <a:ln>
            <a:noFill/>
          </a:ln>
        </p:spPr>
        <p:txBody>
          <a:bodyPr anchorCtr="0" anchor="t" bIns="0" lIns="0" spcFirstLastPara="1" rIns="0" wrap="square" tIns="12700">
            <a:spAutoFit/>
          </a:bodyPr>
          <a:lstStyle/>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How it works:</a:t>
            </a:r>
            <a:r>
              <a:rPr b="0" i="0" lang="es-ES" sz="1800" u="none" cap="none" strike="noStrike">
                <a:solidFill>
                  <a:schemeClr val="dk1"/>
                </a:solidFill>
                <a:latin typeface="Arial"/>
                <a:ea typeface="Arial"/>
                <a:cs typeface="Arial"/>
                <a:sym typeface="Arial"/>
              </a:rPr>
              <a:t> A laser sinteresizes powdered material in successive layers.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Materials:</a:t>
            </a:r>
            <a:r>
              <a:rPr b="0" i="0" lang="es-ES" sz="1800" u="none" cap="none" strike="noStrike">
                <a:solidFill>
                  <a:schemeClr val="dk1"/>
                </a:solidFill>
                <a:latin typeface="Arial"/>
                <a:ea typeface="Arial"/>
                <a:cs typeface="Arial"/>
                <a:sym typeface="Arial"/>
              </a:rPr>
              <a:t> Nylon, TPU, metal and ceramic powders.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a:t>
            </a:r>
            <a:r>
              <a:rPr b="0" i="0" lang="es-ES" sz="1800" u="none" cap="none" strike="noStrike">
                <a:solidFill>
                  <a:schemeClr val="dk1"/>
                </a:solidFill>
                <a:latin typeface="Arial"/>
                <a:ea typeface="Arial"/>
                <a:cs typeface="Arial"/>
                <a:sym typeface="Arial"/>
              </a:rPr>
              <a:t> No supports required, strong and functional parts, complex geometries.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a:t>
            </a:r>
            <a:r>
              <a:rPr b="0" i="0" lang="es-ES" sz="1800" u="none" cap="none" strike="noStrike">
                <a:solidFill>
                  <a:schemeClr val="dk1"/>
                </a:solidFill>
                <a:latin typeface="Arial"/>
                <a:ea typeface="Arial"/>
                <a:cs typeface="Arial"/>
                <a:sym typeface="Arial"/>
              </a:rPr>
              <a:t> High cost and more complex equipment.</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Applications:</a:t>
            </a:r>
            <a:r>
              <a:rPr b="0" i="0" lang="es-ES" sz="1800" u="none" cap="none" strike="noStrike">
                <a:solidFill>
                  <a:schemeClr val="dk1"/>
                </a:solidFill>
                <a:latin typeface="Arial"/>
                <a:ea typeface="Arial"/>
                <a:cs typeface="Arial"/>
                <a:sym typeface="Arial"/>
              </a:rPr>
              <a:t> Automotive and aerospace industries. Footwear and fashion. Functional mechanical parts.</a:t>
            </a:r>
            <a:endParaRPr b="0" i="0" sz="1800" u="none" cap="none" strike="noStrike">
              <a:solidFill>
                <a:schemeClr val="dk1"/>
              </a:solidFill>
              <a:latin typeface="Arial"/>
              <a:ea typeface="Arial"/>
              <a:cs typeface="Arial"/>
              <a:sym typeface="Arial"/>
            </a:endParaRPr>
          </a:p>
        </p:txBody>
      </p:sp>
      <p:sp>
        <p:nvSpPr>
          <p:cNvPr id="157" name="Google Shape;157;p1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63" name="Google Shape;163;p15"/>
          <p:cNvSpPr/>
          <p:nvPr/>
        </p:nvSpPr>
        <p:spPr>
          <a:xfrm>
            <a:off x="2978575" y="1620375"/>
            <a:ext cx="8994571" cy="442513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5"/>
          <p:cNvSpPr txBox="1"/>
          <p:nvPr/>
        </p:nvSpPr>
        <p:spPr>
          <a:xfrm>
            <a:off x="3663613" y="1722683"/>
            <a:ext cx="7415462" cy="777777"/>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SLM-SELECTIVE LASER MELTING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65" name="Google Shape;165;p15"/>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2600"/>
              <a:buFont typeface="Arial"/>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66" name="Google Shape;166;p15"/>
          <p:cNvSpPr txBox="1"/>
          <p:nvPr/>
        </p:nvSpPr>
        <p:spPr>
          <a:xfrm>
            <a:off x="1464824" y="1083600"/>
            <a:ext cx="89946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167" name="Google Shape;167;p15"/>
          <p:cNvSpPr txBox="1"/>
          <p:nvPr>
            <p:ph idx="1" type="body"/>
          </p:nvPr>
        </p:nvSpPr>
        <p:spPr>
          <a:xfrm>
            <a:off x="3707500" y="2213650"/>
            <a:ext cx="8121000" cy="3060600"/>
          </a:xfrm>
          <a:prstGeom prst="rect">
            <a:avLst/>
          </a:prstGeom>
          <a:noFill/>
          <a:ln>
            <a:noFill/>
          </a:ln>
        </p:spPr>
        <p:txBody>
          <a:bodyPr anchorCtr="0" anchor="t" bIns="0" lIns="0" spcFirstLastPara="1" rIns="0" wrap="square" tIns="12700">
            <a:spAutoFit/>
          </a:bodyPr>
          <a:lstStyle/>
          <a:p>
            <a:pPr indent="-342900" lvl="0" marL="457200" marR="5080" rtl="0" algn="l">
              <a:lnSpc>
                <a:spcPct val="100000"/>
              </a:lnSpc>
              <a:spcBef>
                <a:spcPts val="0"/>
              </a:spcBef>
              <a:spcAft>
                <a:spcPts val="0"/>
              </a:spcAft>
              <a:buSzPts val="1800"/>
              <a:buChar char="•"/>
            </a:pPr>
            <a:r>
              <a:rPr b="1" lang="es-ES" sz="1800"/>
              <a:t>How it works:</a:t>
            </a:r>
            <a:r>
              <a:rPr lang="es-ES" sz="1800"/>
              <a:t> A laser melts metal powder layer by layer to create three-dimensional parts.</a:t>
            </a:r>
            <a:endParaRPr sz="1800"/>
          </a:p>
          <a:p>
            <a:pPr indent="-342900" lvl="0" marL="457200" marR="5080" rtl="0" algn="l">
              <a:lnSpc>
                <a:spcPct val="100000"/>
              </a:lnSpc>
              <a:spcBef>
                <a:spcPts val="0"/>
              </a:spcBef>
              <a:spcAft>
                <a:spcPts val="0"/>
              </a:spcAft>
              <a:buSzPts val="1800"/>
              <a:buChar char="•"/>
            </a:pPr>
            <a:r>
              <a:rPr b="1" lang="es-ES" sz="1800"/>
              <a:t>Materials:</a:t>
            </a:r>
            <a:r>
              <a:rPr lang="es-ES" sz="1800"/>
              <a:t> Metal powders such as stainless steel, titanium, aluminum, among others.</a:t>
            </a:r>
            <a:endParaRPr sz="1800"/>
          </a:p>
          <a:p>
            <a:pPr indent="-342900" lvl="0" marL="457200" marR="5080" rtl="0" algn="l">
              <a:lnSpc>
                <a:spcPct val="100000"/>
              </a:lnSpc>
              <a:spcBef>
                <a:spcPts val="0"/>
              </a:spcBef>
              <a:spcAft>
                <a:spcPts val="0"/>
              </a:spcAft>
              <a:buSzPts val="1800"/>
              <a:buChar char="•"/>
            </a:pPr>
            <a:r>
              <a:rPr b="1" lang="es-ES" sz="1800"/>
              <a:t>Advantages:</a:t>
            </a:r>
            <a:r>
              <a:rPr lang="es-ES" sz="1800"/>
              <a:t> Production of dense and resistant parts, optimized structures, no assembly required, capacity for complex and customized surface designs. </a:t>
            </a:r>
            <a:endParaRPr sz="1800"/>
          </a:p>
          <a:p>
            <a:pPr indent="-342900" lvl="0" marL="457200" marR="5080" rtl="0" algn="l">
              <a:lnSpc>
                <a:spcPct val="100000"/>
              </a:lnSpc>
              <a:spcBef>
                <a:spcPts val="0"/>
              </a:spcBef>
              <a:spcAft>
                <a:spcPts val="0"/>
              </a:spcAft>
              <a:buSzPts val="1800"/>
              <a:buChar char="•"/>
            </a:pPr>
            <a:r>
              <a:rPr b="1" lang="es-ES" sz="1800"/>
              <a:t>Disadvantages:</a:t>
            </a:r>
            <a:r>
              <a:rPr lang="es-ES" sz="1800"/>
              <a:t> High cost of equipment and materials, relatively long production time.</a:t>
            </a:r>
            <a:endParaRPr sz="1800"/>
          </a:p>
          <a:p>
            <a:pPr indent="-342900" lvl="0" marL="457200" marR="5080" rtl="0" algn="l">
              <a:lnSpc>
                <a:spcPct val="100000"/>
              </a:lnSpc>
              <a:spcBef>
                <a:spcPts val="0"/>
              </a:spcBef>
              <a:spcAft>
                <a:spcPts val="0"/>
              </a:spcAft>
              <a:buSzPts val="1800"/>
              <a:buChar char="•"/>
            </a:pPr>
            <a:r>
              <a:rPr b="1" lang="es-ES" sz="1800"/>
              <a:t>Applications:</a:t>
            </a:r>
            <a:r>
              <a:rPr lang="es-ES" sz="1800"/>
              <a:t> Aerospace and medical industries. Customized implants. High-precision tools.</a:t>
            </a:r>
            <a:endParaRPr sz="1800"/>
          </a:p>
        </p:txBody>
      </p:sp>
      <p:pic>
        <p:nvPicPr>
          <p:cNvPr id="168" name="Google Shape;168;p15"/>
          <p:cNvPicPr preferRelativeResize="0"/>
          <p:nvPr/>
        </p:nvPicPr>
        <p:blipFill rotWithShape="1">
          <a:blip r:embed="rId4">
            <a:alphaModFix/>
          </a:blip>
          <a:srcRect b="0" l="0" r="0" t="0"/>
          <a:stretch/>
        </p:blipFill>
        <p:spPr>
          <a:xfrm>
            <a:off x="0" y="1546128"/>
            <a:ext cx="3837898" cy="3026141"/>
          </a:xfrm>
          <a:prstGeom prst="rect">
            <a:avLst/>
          </a:prstGeom>
          <a:noFill/>
          <a:ln>
            <a:noFill/>
          </a:ln>
        </p:spPr>
      </p:pic>
      <p:pic>
        <p:nvPicPr>
          <p:cNvPr id="169" name="Google Shape;169;p15"/>
          <p:cNvPicPr preferRelativeResize="0"/>
          <p:nvPr/>
        </p:nvPicPr>
        <p:blipFill rotWithShape="1">
          <a:blip r:embed="rId5">
            <a:alphaModFix/>
          </a:blip>
          <a:srcRect b="0" l="0" r="0" t="0"/>
          <a:stretch/>
        </p:blipFill>
        <p:spPr>
          <a:xfrm>
            <a:off x="10128975" y="5054600"/>
            <a:ext cx="1601824" cy="1349700"/>
          </a:xfrm>
          <a:prstGeom prst="rect">
            <a:avLst/>
          </a:prstGeom>
          <a:noFill/>
          <a:ln>
            <a:noFill/>
          </a:ln>
        </p:spPr>
      </p:pic>
      <p:sp>
        <p:nvSpPr>
          <p:cNvPr id="170" name="Google Shape;170;p15"/>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p:nvPr/>
        </p:nvSpPr>
        <p:spPr>
          <a:xfrm>
            <a:off x="2978575" y="1620375"/>
            <a:ext cx="8098770" cy="386185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1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77" name="Google Shape;177;p16"/>
          <p:cNvSpPr txBox="1"/>
          <p:nvPr/>
        </p:nvSpPr>
        <p:spPr>
          <a:xfrm>
            <a:off x="36636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BINDER JETTING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78" name="Google Shape;178;p16"/>
          <p:cNvSpPr txBox="1"/>
          <p:nvPr/>
        </p:nvSpPr>
        <p:spPr>
          <a:xfrm>
            <a:off x="1464824" y="1083600"/>
            <a:ext cx="100386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179" name="Google Shape;179;p16"/>
          <p:cNvSpPr txBox="1"/>
          <p:nvPr>
            <p:ph idx="1" type="body"/>
          </p:nvPr>
        </p:nvSpPr>
        <p:spPr>
          <a:xfrm>
            <a:off x="3707489" y="2213653"/>
            <a:ext cx="7255500" cy="3157500"/>
          </a:xfrm>
          <a:prstGeom prst="rect">
            <a:avLst/>
          </a:prstGeom>
          <a:noFill/>
          <a:ln>
            <a:noFill/>
          </a:ln>
        </p:spPr>
        <p:txBody>
          <a:bodyPr anchorCtr="0" anchor="t" bIns="0" lIns="0" spcFirstLastPara="1" rIns="0" wrap="square" tIns="12700">
            <a:spAutoFit/>
          </a:bodyPr>
          <a:lstStyle/>
          <a:p>
            <a:pPr indent="-342900" lvl="0" marL="457200" marR="5080" rtl="0" algn="l">
              <a:lnSpc>
                <a:spcPct val="115000"/>
              </a:lnSpc>
              <a:spcBef>
                <a:spcPts val="0"/>
              </a:spcBef>
              <a:spcAft>
                <a:spcPts val="0"/>
              </a:spcAft>
              <a:buSzPts val="1800"/>
              <a:buChar char="•"/>
            </a:pPr>
            <a:r>
              <a:rPr b="1" lang="es-ES" sz="1800"/>
              <a:t>How it works:</a:t>
            </a:r>
            <a:r>
              <a:rPr lang="es-ES" sz="1800"/>
              <a:t> It uses a binding agent to join powder particles layer by layer, instead of using heat or lasers.</a:t>
            </a:r>
            <a:endParaRPr sz="1800"/>
          </a:p>
          <a:p>
            <a:pPr indent="-342900" lvl="0" marL="457200" marR="5080" rtl="0" algn="l">
              <a:lnSpc>
                <a:spcPct val="115000"/>
              </a:lnSpc>
              <a:spcBef>
                <a:spcPts val="0"/>
              </a:spcBef>
              <a:spcAft>
                <a:spcPts val="0"/>
              </a:spcAft>
              <a:buSzPts val="1800"/>
              <a:buChar char="•"/>
            </a:pPr>
            <a:r>
              <a:rPr b="1" lang="es-ES" sz="1800"/>
              <a:t>Materials:</a:t>
            </a:r>
            <a:r>
              <a:rPr lang="es-ES" sz="1800"/>
              <a:t> It is compatible with a wide variety of materials, including metals, ceramics, and sand.</a:t>
            </a:r>
            <a:endParaRPr sz="1800"/>
          </a:p>
          <a:p>
            <a:pPr indent="-342900" lvl="0" marL="457200" marR="5080" rtl="0" algn="l">
              <a:lnSpc>
                <a:spcPct val="115000"/>
              </a:lnSpc>
              <a:spcBef>
                <a:spcPts val="0"/>
              </a:spcBef>
              <a:spcAft>
                <a:spcPts val="0"/>
              </a:spcAft>
              <a:buSzPts val="1800"/>
              <a:buChar char="•"/>
            </a:pPr>
            <a:r>
              <a:rPr b="1" lang="es-ES" sz="1800"/>
              <a:t>Advantages</a:t>
            </a:r>
            <a:r>
              <a:rPr lang="es-ES" sz="1800"/>
              <a:t>: Its main advantage is the ability to print large parts with high precision and a variety of materials.</a:t>
            </a:r>
            <a:endParaRPr sz="1800"/>
          </a:p>
          <a:p>
            <a:pPr indent="-342900" lvl="0" marL="457200" marR="5080" rtl="0" algn="l">
              <a:lnSpc>
                <a:spcPct val="115000"/>
              </a:lnSpc>
              <a:spcBef>
                <a:spcPts val="0"/>
              </a:spcBef>
              <a:spcAft>
                <a:spcPts val="0"/>
              </a:spcAft>
              <a:buSzPts val="1800"/>
              <a:buChar char="•"/>
            </a:pPr>
            <a:r>
              <a:rPr b="1" lang="es-ES" sz="1800"/>
              <a:t>Disadvantages:</a:t>
            </a:r>
            <a:r>
              <a:rPr lang="es-ES" sz="1800"/>
              <a:t> requires post-processing, inferior mechanical properties</a:t>
            </a:r>
            <a:endParaRPr sz="1800"/>
          </a:p>
          <a:p>
            <a:pPr indent="-342900" lvl="0" marL="457200" marR="5080" rtl="0" algn="l">
              <a:lnSpc>
                <a:spcPct val="115000"/>
              </a:lnSpc>
              <a:spcBef>
                <a:spcPts val="0"/>
              </a:spcBef>
              <a:spcAft>
                <a:spcPts val="0"/>
              </a:spcAft>
              <a:buSzPts val="1800"/>
              <a:buChar char="•"/>
            </a:pPr>
            <a:r>
              <a:rPr b="1" lang="es-ES" sz="1800"/>
              <a:t>Applications:</a:t>
            </a:r>
            <a:r>
              <a:rPr lang="es-ES" sz="1800"/>
              <a:t> Color architectural models. Sand casting molds. Art and decoration.</a:t>
            </a:r>
            <a:endParaRPr sz="1800"/>
          </a:p>
        </p:txBody>
      </p:sp>
      <p:pic>
        <p:nvPicPr>
          <p:cNvPr id="180" name="Google Shape;180;p16" title="BINDER1.png"/>
          <p:cNvPicPr preferRelativeResize="0"/>
          <p:nvPr/>
        </p:nvPicPr>
        <p:blipFill rotWithShape="1">
          <a:blip r:embed="rId4">
            <a:alphaModFix/>
          </a:blip>
          <a:srcRect b="0" l="0" r="0" t="0"/>
          <a:stretch/>
        </p:blipFill>
        <p:spPr>
          <a:xfrm>
            <a:off x="552475" y="4720375"/>
            <a:ext cx="2750700" cy="1544525"/>
          </a:xfrm>
          <a:prstGeom prst="rect">
            <a:avLst/>
          </a:prstGeom>
          <a:noFill/>
          <a:ln>
            <a:noFill/>
          </a:ln>
        </p:spPr>
      </p:pic>
      <p:pic>
        <p:nvPicPr>
          <p:cNvPr id="181" name="Google Shape;181;p16" title="BINDER2.png"/>
          <p:cNvPicPr preferRelativeResize="0"/>
          <p:nvPr/>
        </p:nvPicPr>
        <p:blipFill rotWithShape="1">
          <a:blip r:embed="rId5">
            <a:alphaModFix/>
          </a:blip>
          <a:srcRect b="0" l="0" r="0" t="0"/>
          <a:stretch/>
        </p:blipFill>
        <p:spPr>
          <a:xfrm>
            <a:off x="226063" y="1647800"/>
            <a:ext cx="3403525" cy="2693500"/>
          </a:xfrm>
          <a:prstGeom prst="rect">
            <a:avLst/>
          </a:prstGeom>
          <a:noFill/>
          <a:ln>
            <a:noFill/>
          </a:ln>
        </p:spPr>
      </p:pic>
      <p:pic>
        <p:nvPicPr>
          <p:cNvPr id="182" name="Google Shape;182;p16" title="BINDER3.png"/>
          <p:cNvPicPr preferRelativeResize="0"/>
          <p:nvPr/>
        </p:nvPicPr>
        <p:blipFill rotWithShape="1">
          <a:blip r:embed="rId6">
            <a:alphaModFix/>
          </a:blip>
          <a:srcRect b="0" l="0" r="0" t="0"/>
          <a:stretch/>
        </p:blipFill>
        <p:spPr>
          <a:xfrm>
            <a:off x="7398900" y="5198775"/>
            <a:ext cx="4564501" cy="1066125"/>
          </a:xfrm>
          <a:prstGeom prst="rect">
            <a:avLst/>
          </a:prstGeom>
          <a:noFill/>
          <a:ln>
            <a:noFill/>
          </a:ln>
        </p:spPr>
      </p:pic>
      <p:sp>
        <p:nvSpPr>
          <p:cNvPr id="183" name="Google Shape;183;p16"/>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669362483f_0_13"/>
          <p:cNvSpPr/>
          <p:nvPr/>
        </p:nvSpPr>
        <p:spPr>
          <a:xfrm>
            <a:off x="2978575" y="1620376"/>
            <a:ext cx="7806263" cy="386185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g3669362483f_0_1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90" name="Google Shape;190;g3669362483f_0_13"/>
          <p:cNvSpPr txBox="1"/>
          <p:nvPr/>
        </p:nvSpPr>
        <p:spPr>
          <a:xfrm>
            <a:off x="36636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MATERIAL JETTING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91" name="Google Shape;191;g3669362483f_0_13"/>
          <p:cNvSpPr txBox="1"/>
          <p:nvPr/>
        </p:nvSpPr>
        <p:spPr>
          <a:xfrm>
            <a:off x="1464824" y="1083600"/>
            <a:ext cx="100386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192" name="Google Shape;192;g3669362483f_0_13"/>
          <p:cNvSpPr txBox="1"/>
          <p:nvPr>
            <p:ph idx="1" type="body"/>
          </p:nvPr>
        </p:nvSpPr>
        <p:spPr>
          <a:xfrm>
            <a:off x="3707489" y="2213653"/>
            <a:ext cx="7255500" cy="2520300"/>
          </a:xfrm>
          <a:prstGeom prst="rect">
            <a:avLst/>
          </a:prstGeom>
          <a:noFill/>
          <a:ln>
            <a:noFill/>
          </a:ln>
        </p:spPr>
        <p:txBody>
          <a:bodyPr anchorCtr="0" anchor="t" bIns="0" lIns="0" spcFirstLastPara="1" rIns="0" wrap="square" tIns="12700">
            <a:spAutoFit/>
          </a:bodyPr>
          <a:lstStyle/>
          <a:p>
            <a:pPr indent="-342900" lvl="0" marL="457200" marR="5080" rtl="0" algn="l">
              <a:lnSpc>
                <a:spcPct val="115000"/>
              </a:lnSpc>
              <a:spcBef>
                <a:spcPts val="0"/>
              </a:spcBef>
              <a:spcAft>
                <a:spcPts val="0"/>
              </a:spcAft>
              <a:buClr>
                <a:srgbClr val="012033"/>
              </a:buClr>
              <a:buSzPts val="1800"/>
              <a:buChar char="•"/>
            </a:pPr>
            <a:r>
              <a:rPr b="1" lang="es-ES" sz="1800">
                <a:solidFill>
                  <a:srgbClr val="012033"/>
                </a:solidFill>
              </a:rPr>
              <a:t>How it works:</a:t>
            </a:r>
            <a:r>
              <a:rPr lang="es-ES" sz="1800">
                <a:solidFill>
                  <a:srgbClr val="012033"/>
                </a:solidFill>
              </a:rPr>
              <a:t> Uses a UV laser to solidify liquid photosensitive resin in layers.</a:t>
            </a:r>
            <a:endParaRPr sz="1800">
              <a:solidFill>
                <a:srgbClr val="012033"/>
              </a:solidFill>
            </a:endParaRPr>
          </a:p>
          <a:p>
            <a:pPr indent="-342900" lvl="0" marL="457200" marR="5080" rtl="0" algn="l">
              <a:lnSpc>
                <a:spcPct val="115000"/>
              </a:lnSpc>
              <a:spcBef>
                <a:spcPts val="0"/>
              </a:spcBef>
              <a:spcAft>
                <a:spcPts val="0"/>
              </a:spcAft>
              <a:buClr>
                <a:srgbClr val="012033"/>
              </a:buClr>
              <a:buSzPts val="1800"/>
              <a:buChar char="•"/>
            </a:pPr>
            <a:r>
              <a:rPr b="1" lang="es-ES" sz="1800">
                <a:solidFill>
                  <a:srgbClr val="012033"/>
                </a:solidFill>
              </a:rPr>
              <a:t>Materials:</a:t>
            </a:r>
            <a:r>
              <a:rPr lang="es-ES" sz="1800">
                <a:solidFill>
                  <a:srgbClr val="012033"/>
                </a:solidFill>
              </a:rPr>
              <a:t> Photosensitive resins.</a:t>
            </a:r>
            <a:endParaRPr sz="1800">
              <a:solidFill>
                <a:srgbClr val="012033"/>
              </a:solidFill>
            </a:endParaRPr>
          </a:p>
          <a:p>
            <a:pPr indent="-342900" lvl="0" marL="457200" marR="5080" rtl="0" algn="l">
              <a:lnSpc>
                <a:spcPct val="115000"/>
              </a:lnSpc>
              <a:spcBef>
                <a:spcPts val="0"/>
              </a:spcBef>
              <a:spcAft>
                <a:spcPts val="0"/>
              </a:spcAft>
              <a:buClr>
                <a:srgbClr val="012033"/>
              </a:buClr>
              <a:buSzPts val="1800"/>
              <a:buChar char="•"/>
            </a:pPr>
            <a:r>
              <a:rPr b="1" lang="es-ES" sz="1800">
                <a:solidFill>
                  <a:srgbClr val="012033"/>
                </a:solidFill>
              </a:rPr>
              <a:t>Advantages:</a:t>
            </a:r>
            <a:r>
              <a:rPr lang="es-ES" sz="1800">
                <a:solidFill>
                  <a:srgbClr val="012033"/>
                </a:solidFill>
              </a:rPr>
              <a:t> High precision, excellent surface finish.</a:t>
            </a:r>
            <a:endParaRPr sz="1800">
              <a:solidFill>
                <a:srgbClr val="012033"/>
              </a:solidFill>
            </a:endParaRPr>
          </a:p>
          <a:p>
            <a:pPr indent="-342900" lvl="0" marL="457200" marR="5080" rtl="0" algn="l">
              <a:lnSpc>
                <a:spcPct val="115000"/>
              </a:lnSpc>
              <a:spcBef>
                <a:spcPts val="0"/>
              </a:spcBef>
              <a:spcAft>
                <a:spcPts val="0"/>
              </a:spcAft>
              <a:buClr>
                <a:srgbClr val="012033"/>
              </a:buClr>
              <a:buSzPts val="1800"/>
              <a:buChar char="•"/>
            </a:pPr>
            <a:r>
              <a:rPr b="1" lang="es-ES" sz="1800">
                <a:solidFill>
                  <a:srgbClr val="012033"/>
                </a:solidFill>
              </a:rPr>
              <a:t>Disadvantages:</a:t>
            </a:r>
            <a:r>
              <a:rPr lang="es-ES" sz="1800">
                <a:solidFill>
                  <a:srgbClr val="012033"/>
                </a:solidFill>
              </a:rPr>
              <a:t> More expensive and requires post-processing (washing and curing).</a:t>
            </a:r>
            <a:endParaRPr sz="1800">
              <a:solidFill>
                <a:srgbClr val="012033"/>
              </a:solidFill>
            </a:endParaRPr>
          </a:p>
          <a:p>
            <a:pPr indent="-342900" lvl="0" marL="457200" marR="5080" rtl="0" algn="l">
              <a:lnSpc>
                <a:spcPct val="115000"/>
              </a:lnSpc>
              <a:spcBef>
                <a:spcPts val="0"/>
              </a:spcBef>
              <a:spcAft>
                <a:spcPts val="0"/>
              </a:spcAft>
              <a:buClr>
                <a:srgbClr val="012033"/>
              </a:buClr>
              <a:buSzPts val="1800"/>
              <a:buChar char="•"/>
            </a:pPr>
            <a:r>
              <a:rPr b="1" lang="es-ES" sz="1800">
                <a:solidFill>
                  <a:srgbClr val="012033"/>
                </a:solidFill>
              </a:rPr>
              <a:t>Applications:</a:t>
            </a:r>
            <a:r>
              <a:rPr lang="es-ES" sz="1800">
                <a:solidFill>
                  <a:srgbClr val="012033"/>
                </a:solidFill>
              </a:rPr>
              <a:t> Functional mechanical parts. Anatomical models. Industrial design.</a:t>
            </a:r>
            <a:endParaRPr sz="1800">
              <a:solidFill>
                <a:srgbClr val="012033"/>
              </a:solidFill>
            </a:endParaRPr>
          </a:p>
        </p:txBody>
      </p:sp>
      <p:pic>
        <p:nvPicPr>
          <p:cNvPr id="193" name="Google Shape;193;g3669362483f_0_13"/>
          <p:cNvPicPr preferRelativeResize="0"/>
          <p:nvPr/>
        </p:nvPicPr>
        <p:blipFill rotWithShape="1">
          <a:blip r:embed="rId4">
            <a:alphaModFix/>
          </a:blip>
          <a:srcRect b="0" l="0" r="0" t="0"/>
          <a:stretch/>
        </p:blipFill>
        <p:spPr>
          <a:xfrm>
            <a:off x="263297" y="1848464"/>
            <a:ext cx="3136490" cy="1713500"/>
          </a:xfrm>
          <a:prstGeom prst="rect">
            <a:avLst/>
          </a:prstGeom>
          <a:noFill/>
          <a:ln>
            <a:noFill/>
          </a:ln>
        </p:spPr>
      </p:pic>
      <p:pic>
        <p:nvPicPr>
          <p:cNvPr id="194" name="Google Shape;194;g3669362483f_0_13"/>
          <p:cNvPicPr preferRelativeResize="0"/>
          <p:nvPr/>
        </p:nvPicPr>
        <p:blipFill rotWithShape="1">
          <a:blip r:embed="rId5">
            <a:alphaModFix/>
          </a:blip>
          <a:srcRect b="0" l="0" r="0" t="0"/>
          <a:stretch/>
        </p:blipFill>
        <p:spPr>
          <a:xfrm>
            <a:off x="10258575" y="4787975"/>
            <a:ext cx="1783408" cy="1713500"/>
          </a:xfrm>
          <a:prstGeom prst="rect">
            <a:avLst/>
          </a:prstGeom>
          <a:noFill/>
          <a:ln>
            <a:noFill/>
          </a:ln>
        </p:spPr>
      </p:pic>
      <p:sp>
        <p:nvSpPr>
          <p:cNvPr id="195" name="Google Shape;195;g3669362483f_0_1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01" name="Google Shape;201;p17"/>
          <p:cNvSpPr txBox="1"/>
          <p:nvPr/>
        </p:nvSpPr>
        <p:spPr>
          <a:xfrm>
            <a:off x="1464828" y="1083611"/>
            <a:ext cx="74154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1.3 3D PRINTING PROCESS</a:t>
            </a:r>
            <a:endParaRPr b="1" i="0" sz="2400" u="none" cap="none" strike="noStrike">
              <a:solidFill>
                <a:srgbClr val="002060"/>
              </a:solidFill>
              <a:latin typeface="Arial Black"/>
              <a:ea typeface="Arial Black"/>
              <a:cs typeface="Arial Black"/>
              <a:sym typeface="Arial Black"/>
            </a:endParaRPr>
          </a:p>
        </p:txBody>
      </p:sp>
      <p:sp>
        <p:nvSpPr>
          <p:cNvPr id="202" name="Google Shape;202;p17"/>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pic>
        <p:nvPicPr>
          <p:cNvPr id="203" name="Google Shape;203;p17"/>
          <p:cNvPicPr preferRelativeResize="0"/>
          <p:nvPr/>
        </p:nvPicPr>
        <p:blipFill rotWithShape="1">
          <a:blip r:embed="rId4">
            <a:alphaModFix/>
          </a:blip>
          <a:srcRect b="0" l="0" r="0" t="0"/>
          <a:stretch/>
        </p:blipFill>
        <p:spPr>
          <a:xfrm>
            <a:off x="508199" y="2059924"/>
            <a:ext cx="11175600" cy="282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567b1e46ab_0_3"/>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10" name="Google Shape;210;g3567b1e46ab_0_3"/>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rmAutofit fontScale="70000" lnSpcReduction="20000"/>
          </a:bodyPr>
          <a:lstStyle/>
          <a:p>
            <a:pPr indent="-127000" lvl="0" marL="228600" rtl="0" algn="l">
              <a:lnSpc>
                <a:spcPct val="90000"/>
              </a:lnSpc>
              <a:spcBef>
                <a:spcPts val="0"/>
              </a:spcBef>
              <a:spcAft>
                <a:spcPts val="0"/>
              </a:spcAft>
              <a:buClr>
                <a:schemeClr val="dk1"/>
              </a:buClr>
              <a:buSzPct val="43137"/>
              <a:buNone/>
            </a:pPr>
            <a:r>
              <a:t/>
            </a:r>
            <a:endParaRPr b="1" sz="2550">
              <a:solidFill>
                <a:srgbClr val="52BDC3"/>
              </a:solidFill>
            </a:endParaRPr>
          </a:p>
          <a:p>
            <a:pPr indent="0" lvl="0" marL="0" rtl="0" algn="l">
              <a:lnSpc>
                <a:spcPct val="200000"/>
              </a:lnSpc>
              <a:spcBef>
                <a:spcPts val="0"/>
              </a:spcBef>
              <a:spcAft>
                <a:spcPts val="0"/>
              </a:spcAft>
              <a:buSzPct val="51612"/>
              <a:buNone/>
            </a:pPr>
            <a:r>
              <a:rPr b="1" lang="es-ES" sz="3100">
                <a:solidFill>
                  <a:srgbClr val="52BDC3"/>
                </a:solidFill>
              </a:rPr>
              <a:t>:</a:t>
            </a:r>
            <a:endParaRPr b="1" sz="3580">
              <a:solidFill>
                <a:srgbClr val="52BDC3"/>
              </a:solidFill>
            </a:endParaRPr>
          </a:p>
          <a:p>
            <a:pPr indent="-127000" lvl="0" marL="228600" rtl="0" algn="l">
              <a:lnSpc>
                <a:spcPct val="90000"/>
              </a:lnSpc>
              <a:spcBef>
                <a:spcPts val="0"/>
              </a:spcBef>
              <a:spcAft>
                <a:spcPts val="0"/>
              </a:spcAft>
              <a:buClr>
                <a:schemeClr val="dk1"/>
              </a:buClr>
              <a:buSzPct val="88888"/>
              <a:buNone/>
            </a:pPr>
            <a:r>
              <a:t/>
            </a:r>
            <a:endParaRPr sz="1800"/>
          </a:p>
        </p:txBody>
      </p:sp>
      <p:sp>
        <p:nvSpPr>
          <p:cNvPr id="211" name="Google Shape;211;g3567b1e46ab_0_3"/>
          <p:cNvSpPr txBox="1"/>
          <p:nvPr>
            <p:ph idx="1" type="body"/>
          </p:nvPr>
        </p:nvSpPr>
        <p:spPr>
          <a:xfrm>
            <a:off x="3293817" y="1254125"/>
            <a:ext cx="4978400" cy="3709988"/>
          </a:xfrm>
          <a:prstGeom prst="rect">
            <a:avLst/>
          </a:prstGeom>
          <a:noFill/>
          <a:ln>
            <a:noFill/>
          </a:ln>
        </p:spPr>
        <p:txBody>
          <a:bodyPr anchorCtr="0" anchor="t" bIns="45700" lIns="91425" spcFirstLastPara="1" rIns="91425" wrap="square" tIns="45700">
            <a:normAutofit fontScale="47500" lnSpcReduction="20000"/>
          </a:bodyPr>
          <a:lstStyle/>
          <a:p>
            <a:pPr indent="-127000" lvl="0" marL="228600" marR="0" rtl="0" algn="l">
              <a:lnSpc>
                <a:spcPct val="90000"/>
              </a:lnSpc>
              <a:spcBef>
                <a:spcPts val="0"/>
              </a:spcBef>
              <a:spcAft>
                <a:spcPts val="0"/>
              </a:spcAft>
              <a:buClr>
                <a:schemeClr val="dk1"/>
              </a:buClr>
              <a:buSzPct val="61109"/>
              <a:buFont typeface="Arial"/>
              <a:buNone/>
            </a:pPr>
            <a:r>
              <a:t/>
            </a:r>
            <a:endParaRPr b="1" i="0" sz="1800" u="none" cap="none" strike="noStrike">
              <a:solidFill>
                <a:srgbClr val="52BDC3"/>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37381"/>
              <a:buFont typeface="Arial"/>
              <a:buNone/>
            </a:pPr>
            <a:r>
              <a:rPr b="1" lang="es-ES" sz="9011">
                <a:solidFill>
                  <a:srgbClr val="2A3768"/>
                </a:solidFill>
              </a:rPr>
              <a:t>THANK YOU!!</a:t>
            </a:r>
            <a:endParaRPr b="1" i="0" sz="9011" u="none" cap="none" strike="noStrike">
              <a:solidFill>
                <a:srgbClr val="2A3768"/>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71638"/>
              <a:buFont typeface="Arial"/>
              <a:buNone/>
            </a:pPr>
            <a:r>
              <a:rPr b="0" i="0" lang="es-ES" sz="4702" u="sng" cap="none" strike="noStrike">
                <a:solidFill>
                  <a:schemeClr val="hlink"/>
                </a:solidFill>
                <a:latin typeface="Arial Black"/>
                <a:ea typeface="Arial Black"/>
                <a:cs typeface="Arial Black"/>
                <a:sym typeface="Arial Black"/>
                <a:hlinkClick r:id="rId3"/>
              </a:rPr>
              <a:t>www.fpsanturtzilh.eus</a:t>
            </a:r>
            <a:endParaRPr b="0" i="0" sz="4702"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ct val="104348"/>
              <a:buFont typeface="Arial"/>
              <a:buNone/>
            </a:pPr>
            <a:r>
              <a:t/>
            </a:r>
            <a:endParaRPr b="0" i="0" sz="3228"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120298"/>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75003"/>
              <a:buFont typeface="Arial"/>
              <a:buNone/>
            </a:pPr>
            <a:r>
              <a:rPr b="0" i="0" lang="es-ES" sz="4491" u="none" cap="none" strike="noStrike">
                <a:solidFill>
                  <a:srgbClr val="222D59"/>
                </a:solidFill>
                <a:latin typeface="Arial Black"/>
                <a:ea typeface="Arial Black"/>
                <a:cs typeface="Arial Black"/>
                <a:sym typeface="Arial Black"/>
              </a:rPr>
              <a:t>Mikel Iturraspe Eguia</a:t>
            </a:r>
            <a:endParaRPr b="0" i="0" sz="4491"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92488"/>
              <a:buFont typeface="Arial"/>
              <a:buNone/>
            </a:pPr>
            <a:r>
              <a:t/>
            </a:r>
            <a:endParaRPr b="0" i="0" sz="3641"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ct val="78353"/>
              <a:buFont typeface="Arial"/>
              <a:buNone/>
            </a:pPr>
            <a:r>
              <a:rPr b="0" i="0" lang="es-ES" sz="4299" u="none" cap="none" strike="noStrike">
                <a:solidFill>
                  <a:srgbClr val="1F5C99"/>
                </a:solidFill>
                <a:latin typeface="Arial"/>
                <a:ea typeface="Arial"/>
                <a:cs typeface="Arial"/>
                <a:sym typeface="Arial"/>
              </a:rPr>
              <a:t>miturraspee@fpsanturtzilh.eu</a:t>
            </a:r>
            <a:r>
              <a:rPr b="0" i="0" lang="es-ES" sz="4156" u="none" cap="none" strike="noStrike">
                <a:solidFill>
                  <a:srgbClr val="1F5C99"/>
                </a:solidFill>
                <a:latin typeface="Arial"/>
                <a:ea typeface="Arial"/>
                <a:cs typeface="Arial"/>
                <a:sym typeface="Arial"/>
              </a:rPr>
              <a:t>s</a:t>
            </a:r>
            <a:r>
              <a:rPr b="0" i="0" lang="es-ES" sz="1810" u="none" cap="none" strike="noStrike">
                <a:solidFill>
                  <a:srgbClr val="1F5C99"/>
                </a:solidFill>
                <a:latin typeface="Arial"/>
                <a:ea typeface="Arial"/>
                <a:cs typeface="Arial"/>
                <a:sym typeface="Arial"/>
              </a:rPr>
              <a:t> </a:t>
            </a:r>
            <a:endParaRPr b="0" i="0" sz="161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ct val="111906"/>
              <a:buFont typeface="Arial"/>
              <a:buNone/>
            </a:pPr>
            <a:r>
              <a:t/>
            </a:r>
            <a:endParaRPr b="0" i="0" sz="3010" u="none" cap="none" strike="noStrike">
              <a:solidFill>
                <a:srgbClr val="222D59"/>
              </a:solidFill>
              <a:latin typeface="Arial Black"/>
              <a:ea typeface="Arial Black"/>
              <a:cs typeface="Arial Black"/>
              <a:sym typeface="Arial Black"/>
            </a:endParaRPr>
          </a:p>
          <a:p>
            <a:pPr indent="0" lvl="0" marL="0" marR="0" rtl="0" algn="r">
              <a:lnSpc>
                <a:spcPct val="200000"/>
              </a:lnSpc>
              <a:spcBef>
                <a:spcPts val="0"/>
              </a:spcBef>
              <a:spcAft>
                <a:spcPts val="0"/>
              </a:spcAft>
              <a:buClr>
                <a:schemeClr val="dk1"/>
              </a:buClr>
              <a:buSzPct val="39285"/>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ct val="128571"/>
              <a:buFont typeface="Arial Black"/>
              <a:buNone/>
            </a:pPr>
            <a:r>
              <a:t/>
            </a:r>
            <a:endParaRPr b="0" i="0" sz="2800" u="none" cap="none" strike="noStrike">
              <a:solidFill>
                <a:srgbClr val="222D59"/>
              </a:solidFill>
              <a:latin typeface="Arial Black"/>
              <a:ea typeface="Arial Black"/>
              <a:cs typeface="Arial Black"/>
              <a:sym typeface="Arial Black"/>
            </a:endParaRPr>
          </a:p>
          <a:p>
            <a:pPr indent="0" lvl="0" marL="457200" marR="0" rtl="0" algn="l">
              <a:lnSpc>
                <a:spcPct val="200000"/>
              </a:lnSpc>
              <a:spcBef>
                <a:spcPts val="0"/>
              </a:spcBef>
              <a:spcAft>
                <a:spcPts val="0"/>
              </a:spcAft>
              <a:buClr>
                <a:srgbClr val="000000"/>
              </a:buClr>
              <a:buSzPct val="187134"/>
              <a:buFont typeface="Arial"/>
              <a:buNone/>
            </a:pPr>
            <a:r>
              <a:t/>
            </a:r>
            <a:endParaRPr b="1" i="0" sz="1800" u="none" cap="none" strike="noStrike">
              <a:solidFill>
                <a:srgbClr val="2A3768"/>
              </a:solidFill>
              <a:latin typeface="Arial"/>
              <a:ea typeface="Arial"/>
              <a:cs typeface="Arial"/>
              <a:sym typeface="Arial"/>
            </a:endParaRPr>
          </a:p>
          <a:p>
            <a:pPr indent="0" lvl="0" marL="0" marR="0" rtl="0" algn="l">
              <a:lnSpc>
                <a:spcPct val="200000"/>
              </a:lnSpc>
              <a:spcBef>
                <a:spcPts val="0"/>
              </a:spcBef>
              <a:spcAft>
                <a:spcPts val="0"/>
              </a:spcAft>
              <a:buClr>
                <a:srgbClr val="000000"/>
              </a:buClr>
              <a:buSzPct val="198141"/>
              <a:buFont typeface="Arial"/>
              <a:buNone/>
            </a:pPr>
            <a:r>
              <a:t/>
            </a:r>
            <a:endParaRPr b="0" i="0" sz="1700" u="none" cap="none" strike="noStrike">
              <a:solidFill>
                <a:srgbClr val="2A3768"/>
              </a:solidFill>
              <a:latin typeface="Arial"/>
              <a:ea typeface="Arial"/>
              <a:cs typeface="Arial"/>
              <a:sym typeface="Arial"/>
            </a:endParaRPr>
          </a:p>
          <a:p>
            <a:pPr indent="-127000" lvl="0" marL="228600" marR="0" rtl="0" algn="l">
              <a:lnSpc>
                <a:spcPct val="9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3567b1e46ab_0_3"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3426751a0b2_0_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pic>
        <p:nvPicPr>
          <p:cNvPr id="43" name="Google Shape;43;g3426751a0b2_0_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4" name="Google Shape;44;g3426751a0b2_0_2"/>
          <p:cNvSpPr/>
          <p:nvPr/>
        </p:nvSpPr>
        <p:spPr>
          <a:xfrm>
            <a:off x="2455127" y="1821849"/>
            <a:ext cx="7701596"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426751a0b2_0_2"/>
          <p:cNvSpPr txBox="1"/>
          <p:nvPr/>
        </p:nvSpPr>
        <p:spPr>
          <a:xfrm>
            <a:off x="3358482" y="1985884"/>
            <a:ext cx="74079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1.1 WHAT IS ADDITIVE MANUFACTURING?</a:t>
            </a:r>
            <a:endParaRPr b="0" i="0" sz="2400" u="none" cap="none" strike="noStrike">
              <a:solidFill>
                <a:srgbClr val="000000"/>
              </a:solidFill>
              <a:latin typeface="Trebuchet MS"/>
              <a:ea typeface="Trebuchet MS"/>
              <a:cs typeface="Trebuchet MS"/>
              <a:sym typeface="Trebuchet MS"/>
            </a:endParaRPr>
          </a:p>
        </p:txBody>
      </p:sp>
      <p:sp>
        <p:nvSpPr>
          <p:cNvPr id="46" name="Google Shape;46;g3426751a0b2_0_2"/>
          <p:cNvSpPr txBox="1"/>
          <p:nvPr/>
        </p:nvSpPr>
        <p:spPr>
          <a:xfrm>
            <a:off x="1464828" y="1057961"/>
            <a:ext cx="74154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SUMMARY OF CONTENTS</a:t>
            </a:r>
            <a:endParaRPr b="1" i="0" sz="2400" u="none" cap="none" strike="noStrike">
              <a:solidFill>
                <a:srgbClr val="002060"/>
              </a:solidFill>
              <a:latin typeface="Arial Black"/>
              <a:ea typeface="Arial Black"/>
              <a:cs typeface="Arial Black"/>
              <a:sym typeface="Arial Black"/>
            </a:endParaRPr>
          </a:p>
        </p:txBody>
      </p:sp>
      <p:sp>
        <p:nvSpPr>
          <p:cNvPr id="47" name="Google Shape;47;g3426751a0b2_0_2"/>
          <p:cNvSpPr/>
          <p:nvPr/>
        </p:nvSpPr>
        <p:spPr>
          <a:xfrm>
            <a:off x="2513330" y="3112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3426751a0b2_0_2"/>
          <p:cNvSpPr txBox="1"/>
          <p:nvPr/>
        </p:nvSpPr>
        <p:spPr>
          <a:xfrm>
            <a:off x="4701050" y="3324889"/>
            <a:ext cx="37743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1.2 TECHNOLOGIES</a:t>
            </a:r>
            <a:endParaRPr b="1" i="0" sz="2000" u="none" cap="none" strike="noStrike">
              <a:solidFill>
                <a:srgbClr val="000000"/>
              </a:solidFill>
              <a:latin typeface="Arial"/>
              <a:ea typeface="Arial"/>
              <a:cs typeface="Arial"/>
              <a:sym typeface="Arial"/>
            </a:endParaRPr>
          </a:p>
        </p:txBody>
      </p:sp>
      <p:sp>
        <p:nvSpPr>
          <p:cNvPr id="49" name="Google Shape;49;g3426751a0b2_0_2"/>
          <p:cNvSpPr/>
          <p:nvPr/>
        </p:nvSpPr>
        <p:spPr>
          <a:xfrm>
            <a:off x="2560524" y="459845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3426751a0b2_0_2"/>
          <p:cNvSpPr txBox="1"/>
          <p:nvPr/>
        </p:nvSpPr>
        <p:spPr>
          <a:xfrm>
            <a:off x="4837729" y="4810358"/>
            <a:ext cx="3801600" cy="3246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1.3 PROCESS</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3620055db34_1_0"/>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
        <p:nvSpPr>
          <p:cNvPr id="56" name="Google Shape;56;g3620055db34_1_0"/>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1.1 WHAT IS ADDITIVE MANUFACTURING?</a:t>
            </a:r>
            <a:endParaRPr b="1" i="0" sz="2400" u="none" cap="none" strike="noStrike">
              <a:solidFill>
                <a:srgbClr val="002060"/>
              </a:solidFill>
              <a:latin typeface="Arial Black"/>
              <a:ea typeface="Arial Black"/>
              <a:cs typeface="Arial Black"/>
              <a:sym typeface="Arial Black"/>
            </a:endParaRPr>
          </a:p>
        </p:txBody>
      </p:sp>
      <p:sp>
        <p:nvSpPr>
          <p:cNvPr id="57" name="Google Shape;57;g3620055db34_1_0"/>
          <p:cNvSpPr txBox="1"/>
          <p:nvPr/>
        </p:nvSpPr>
        <p:spPr>
          <a:xfrm>
            <a:off x="1208750" y="1596500"/>
            <a:ext cx="10537500" cy="57465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50000"/>
              </a:lnSpc>
              <a:spcBef>
                <a:spcPts val="20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Additive manufacturing, better known as 3D printing, is a production process that allows physical objects to be created from a </a:t>
            </a:r>
            <a:r>
              <a:rPr b="1" i="0" lang="es-ES" sz="1900" u="none" cap="none" strike="noStrike">
                <a:solidFill>
                  <a:schemeClr val="dk1"/>
                </a:solidFill>
                <a:latin typeface="Arial"/>
                <a:ea typeface="Arial"/>
                <a:cs typeface="Arial"/>
                <a:sym typeface="Arial"/>
              </a:rPr>
              <a:t>digital design</a:t>
            </a: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55600" lvl="0" marL="457200" marR="0" rtl="0" algn="just">
              <a:lnSpc>
                <a:spcPct val="150000"/>
              </a:lnSpc>
              <a:spcBef>
                <a:spcPts val="20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Although there are different technologies and materials, they all follow the same principle: transforming a digital model into a three-dimensional object </a:t>
            </a:r>
            <a:r>
              <a:rPr b="1" i="0" lang="es-ES" sz="1900" u="none" cap="none" strike="noStrike">
                <a:solidFill>
                  <a:schemeClr val="dk1"/>
                </a:solidFill>
                <a:latin typeface="Arial"/>
                <a:ea typeface="Arial"/>
                <a:cs typeface="Arial"/>
                <a:sym typeface="Arial"/>
              </a:rPr>
              <a:t>by adding material layer by layer</a:t>
            </a: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55600" lvl="0" marL="457200" marR="0" rtl="0" algn="just">
              <a:lnSpc>
                <a:spcPct val="150000"/>
              </a:lnSpc>
              <a:spcBef>
                <a:spcPts val="20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Additive manufacturing is a set of manufacturing methods, each with its own characteristics. However, they all share three fundamental aspects:</a:t>
            </a:r>
            <a:endParaRPr b="0" i="0" sz="1800" u="none" cap="none" strike="noStrike">
              <a:solidFill>
                <a:schemeClr val="dk1"/>
              </a:solidFill>
              <a:latin typeface="Arial"/>
              <a:ea typeface="Arial"/>
              <a:cs typeface="Arial"/>
              <a:sym typeface="Arial"/>
            </a:endParaRPr>
          </a:p>
          <a:p>
            <a:pPr indent="-355600" lvl="0" marL="457200" marR="0" rtl="0" algn="just">
              <a:lnSpc>
                <a:spcPct val="150000"/>
              </a:lnSpc>
              <a:spcBef>
                <a:spcPts val="20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They are based on the addition of material to build objects, superimposing layers of material successively and using a digital 3D model as a reference for manufacturing.</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58" name="Google Shape;58;g3620055db34_1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
        <p:nvSpPr>
          <p:cNvPr id="64" name="Google Shape;64;p2"/>
          <p:cNvSpPr txBox="1"/>
          <p:nvPr/>
        </p:nvSpPr>
        <p:spPr>
          <a:xfrm>
            <a:off x="1464827" y="1057961"/>
            <a:ext cx="84855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1.1 WHAT IS ADDITIVE MANUFACTURING?</a:t>
            </a:r>
            <a:endParaRPr b="1" i="0" sz="2400" u="none" cap="none" strike="noStrike">
              <a:solidFill>
                <a:srgbClr val="002060"/>
              </a:solidFill>
              <a:latin typeface="Arial Black"/>
              <a:ea typeface="Arial Black"/>
              <a:cs typeface="Arial Black"/>
              <a:sym typeface="Arial Black"/>
            </a:endParaRPr>
          </a:p>
        </p:txBody>
      </p:sp>
      <p:sp>
        <p:nvSpPr>
          <p:cNvPr id="65" name="Google Shape;65;p2"/>
          <p:cNvSpPr/>
          <p:nvPr/>
        </p:nvSpPr>
        <p:spPr>
          <a:xfrm>
            <a:off x="772681" y="1819826"/>
            <a:ext cx="4564769" cy="1776063"/>
          </a:xfrm>
          <a:custGeom>
            <a:rect b="b" l="l" r="r" t="t"/>
            <a:pathLst>
              <a:path extrusionOk="0" h="2118995" w="5223509">
                <a:moveTo>
                  <a:pt x="4890291" y="2118975"/>
                </a:moveTo>
                <a:lnTo>
                  <a:pt x="333375" y="2118975"/>
                </a:lnTo>
                <a:lnTo>
                  <a:pt x="284111" y="2115361"/>
                </a:lnTo>
                <a:lnTo>
                  <a:pt x="237091" y="2104860"/>
                </a:lnTo>
                <a:lnTo>
                  <a:pt x="192832" y="2087990"/>
                </a:lnTo>
                <a:lnTo>
                  <a:pt x="151848" y="2065266"/>
                </a:lnTo>
                <a:lnTo>
                  <a:pt x="114656" y="2037204"/>
                </a:lnTo>
                <a:lnTo>
                  <a:pt x="81771" y="2004319"/>
                </a:lnTo>
                <a:lnTo>
                  <a:pt x="53708" y="1967126"/>
                </a:lnTo>
                <a:lnTo>
                  <a:pt x="30984" y="1926143"/>
                </a:lnTo>
                <a:lnTo>
                  <a:pt x="14114" y="1881883"/>
                </a:lnTo>
                <a:lnTo>
                  <a:pt x="3614" y="1834864"/>
                </a:lnTo>
                <a:lnTo>
                  <a:pt x="0" y="1785600"/>
                </a:lnTo>
                <a:lnTo>
                  <a:pt x="0" y="333375"/>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5" y="0"/>
                </a:lnTo>
                <a:lnTo>
                  <a:pt x="4890291" y="0"/>
                </a:lnTo>
                <a:lnTo>
                  <a:pt x="4939555" y="3614"/>
                </a:lnTo>
                <a:lnTo>
                  <a:pt x="4986574" y="14114"/>
                </a:lnTo>
                <a:lnTo>
                  <a:pt x="5030834" y="30984"/>
                </a:lnTo>
                <a:lnTo>
                  <a:pt x="5071817" y="53708"/>
                </a:lnTo>
                <a:lnTo>
                  <a:pt x="5109010" y="81771"/>
                </a:lnTo>
                <a:lnTo>
                  <a:pt x="5141895" y="114656"/>
                </a:lnTo>
                <a:lnTo>
                  <a:pt x="5169958" y="151848"/>
                </a:lnTo>
                <a:lnTo>
                  <a:pt x="5192682" y="192832"/>
                </a:lnTo>
                <a:lnTo>
                  <a:pt x="5209552" y="237091"/>
                </a:lnTo>
                <a:lnTo>
                  <a:pt x="5220052" y="284111"/>
                </a:lnTo>
                <a:lnTo>
                  <a:pt x="5222943" y="323519"/>
                </a:lnTo>
                <a:lnTo>
                  <a:pt x="5222943" y="1795456"/>
                </a:lnTo>
                <a:lnTo>
                  <a:pt x="5220052" y="1834864"/>
                </a:lnTo>
                <a:lnTo>
                  <a:pt x="5209552" y="1881883"/>
                </a:lnTo>
                <a:lnTo>
                  <a:pt x="5192682" y="1926143"/>
                </a:lnTo>
                <a:lnTo>
                  <a:pt x="5169958" y="1967126"/>
                </a:lnTo>
                <a:lnTo>
                  <a:pt x="5141895" y="2004319"/>
                </a:lnTo>
                <a:lnTo>
                  <a:pt x="5109010" y="2037204"/>
                </a:lnTo>
                <a:lnTo>
                  <a:pt x="5071817" y="2065266"/>
                </a:lnTo>
                <a:lnTo>
                  <a:pt x="5030834" y="2087990"/>
                </a:lnTo>
                <a:lnTo>
                  <a:pt x="4986574" y="2104860"/>
                </a:lnTo>
                <a:lnTo>
                  <a:pt x="4939555" y="2115361"/>
                </a:lnTo>
                <a:lnTo>
                  <a:pt x="4890291" y="2118975"/>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6472799" y="1886346"/>
            <a:ext cx="4570570" cy="1785253"/>
          </a:xfrm>
          <a:custGeom>
            <a:rect b="b" l="l" r="r" t="t"/>
            <a:pathLst>
              <a:path extrusionOk="0" h="2118995" w="5223509">
                <a:moveTo>
                  <a:pt x="4890292" y="2118975"/>
                </a:moveTo>
                <a:lnTo>
                  <a:pt x="333375" y="2118975"/>
                </a:lnTo>
                <a:lnTo>
                  <a:pt x="284111" y="2115361"/>
                </a:lnTo>
                <a:lnTo>
                  <a:pt x="237092" y="2104860"/>
                </a:lnTo>
                <a:lnTo>
                  <a:pt x="192832" y="2087990"/>
                </a:lnTo>
                <a:lnTo>
                  <a:pt x="151848" y="2065266"/>
                </a:lnTo>
                <a:lnTo>
                  <a:pt x="114656" y="2037204"/>
                </a:lnTo>
                <a:lnTo>
                  <a:pt x="81771" y="2004319"/>
                </a:lnTo>
                <a:lnTo>
                  <a:pt x="53708" y="1967126"/>
                </a:lnTo>
                <a:lnTo>
                  <a:pt x="30984" y="1926143"/>
                </a:lnTo>
                <a:lnTo>
                  <a:pt x="14114" y="1881883"/>
                </a:lnTo>
                <a:lnTo>
                  <a:pt x="3614" y="1834864"/>
                </a:lnTo>
                <a:lnTo>
                  <a:pt x="0" y="1785600"/>
                </a:lnTo>
                <a:lnTo>
                  <a:pt x="0" y="333375"/>
                </a:lnTo>
                <a:lnTo>
                  <a:pt x="3614" y="284111"/>
                </a:lnTo>
                <a:lnTo>
                  <a:pt x="14114" y="237091"/>
                </a:lnTo>
                <a:lnTo>
                  <a:pt x="30984" y="192832"/>
                </a:lnTo>
                <a:lnTo>
                  <a:pt x="53708" y="151848"/>
                </a:lnTo>
                <a:lnTo>
                  <a:pt x="81771" y="114656"/>
                </a:lnTo>
                <a:lnTo>
                  <a:pt x="114656" y="81771"/>
                </a:lnTo>
                <a:lnTo>
                  <a:pt x="151848" y="53708"/>
                </a:lnTo>
                <a:lnTo>
                  <a:pt x="192832" y="30984"/>
                </a:lnTo>
                <a:lnTo>
                  <a:pt x="237092" y="14114"/>
                </a:lnTo>
                <a:lnTo>
                  <a:pt x="284111" y="3614"/>
                </a:lnTo>
                <a:lnTo>
                  <a:pt x="333375" y="0"/>
                </a:lnTo>
                <a:lnTo>
                  <a:pt x="4890292" y="0"/>
                </a:lnTo>
                <a:lnTo>
                  <a:pt x="4939555" y="3614"/>
                </a:lnTo>
                <a:lnTo>
                  <a:pt x="4986575" y="14114"/>
                </a:lnTo>
                <a:lnTo>
                  <a:pt x="5030834" y="30984"/>
                </a:lnTo>
                <a:lnTo>
                  <a:pt x="5071818" y="53708"/>
                </a:lnTo>
                <a:lnTo>
                  <a:pt x="5109010" y="81771"/>
                </a:lnTo>
                <a:lnTo>
                  <a:pt x="5141895" y="114656"/>
                </a:lnTo>
                <a:lnTo>
                  <a:pt x="5169958" y="151848"/>
                </a:lnTo>
                <a:lnTo>
                  <a:pt x="5192682" y="192832"/>
                </a:lnTo>
                <a:lnTo>
                  <a:pt x="5209552" y="237091"/>
                </a:lnTo>
                <a:lnTo>
                  <a:pt x="5220052" y="284111"/>
                </a:lnTo>
                <a:lnTo>
                  <a:pt x="5222943" y="323516"/>
                </a:lnTo>
                <a:lnTo>
                  <a:pt x="5222943" y="1795459"/>
                </a:lnTo>
                <a:lnTo>
                  <a:pt x="5220052" y="1834864"/>
                </a:lnTo>
                <a:lnTo>
                  <a:pt x="5209552" y="1881883"/>
                </a:lnTo>
                <a:lnTo>
                  <a:pt x="5192682" y="1926143"/>
                </a:lnTo>
                <a:lnTo>
                  <a:pt x="5169958" y="1967126"/>
                </a:lnTo>
                <a:lnTo>
                  <a:pt x="5141895" y="2004319"/>
                </a:lnTo>
                <a:lnTo>
                  <a:pt x="5109010" y="2037204"/>
                </a:lnTo>
                <a:lnTo>
                  <a:pt x="5071818" y="2065266"/>
                </a:lnTo>
                <a:lnTo>
                  <a:pt x="5030834" y="2087990"/>
                </a:lnTo>
                <a:lnTo>
                  <a:pt x="4986575" y="2104860"/>
                </a:lnTo>
                <a:lnTo>
                  <a:pt x="4939555" y="2115361"/>
                </a:lnTo>
                <a:lnTo>
                  <a:pt x="4890292" y="2118975"/>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722016" y="3840509"/>
            <a:ext cx="4564769" cy="1959530"/>
          </a:xfrm>
          <a:custGeom>
            <a:rect b="b" l="l" r="r" t="t"/>
            <a:pathLst>
              <a:path extrusionOk="0" h="2042159" w="5224145">
                <a:moveTo>
                  <a:pt x="4890291" y="2041711"/>
                </a:moveTo>
                <a:lnTo>
                  <a:pt x="333374" y="2041711"/>
                </a:lnTo>
                <a:lnTo>
                  <a:pt x="284111" y="2038097"/>
                </a:lnTo>
                <a:lnTo>
                  <a:pt x="237091" y="2027597"/>
                </a:lnTo>
                <a:lnTo>
                  <a:pt x="192832" y="2010727"/>
                </a:lnTo>
                <a:lnTo>
                  <a:pt x="151848" y="1988002"/>
                </a:lnTo>
                <a:lnTo>
                  <a:pt x="114656" y="1959940"/>
                </a:lnTo>
                <a:lnTo>
                  <a:pt x="81771" y="1927055"/>
                </a:lnTo>
                <a:lnTo>
                  <a:pt x="53708" y="1889862"/>
                </a:lnTo>
                <a:lnTo>
                  <a:pt x="30984" y="1848879"/>
                </a:lnTo>
                <a:lnTo>
                  <a:pt x="14114" y="1804619"/>
                </a:lnTo>
                <a:lnTo>
                  <a:pt x="3614" y="1757600"/>
                </a:lnTo>
                <a:lnTo>
                  <a:pt x="0" y="1708336"/>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4890291" y="0"/>
                </a:lnTo>
                <a:lnTo>
                  <a:pt x="4939555" y="3614"/>
                </a:lnTo>
                <a:lnTo>
                  <a:pt x="4986574" y="14114"/>
                </a:lnTo>
                <a:lnTo>
                  <a:pt x="5030833" y="30984"/>
                </a:lnTo>
                <a:lnTo>
                  <a:pt x="5071817" y="53708"/>
                </a:lnTo>
                <a:lnTo>
                  <a:pt x="5109009" y="81771"/>
                </a:lnTo>
                <a:lnTo>
                  <a:pt x="5141895" y="114656"/>
                </a:lnTo>
                <a:lnTo>
                  <a:pt x="5169957" y="151848"/>
                </a:lnTo>
                <a:lnTo>
                  <a:pt x="5192681" y="192832"/>
                </a:lnTo>
                <a:lnTo>
                  <a:pt x="5209551" y="237091"/>
                </a:lnTo>
                <a:lnTo>
                  <a:pt x="5220051" y="284111"/>
                </a:lnTo>
                <a:lnTo>
                  <a:pt x="5223666" y="333374"/>
                </a:lnTo>
                <a:lnTo>
                  <a:pt x="5223666" y="1708336"/>
                </a:lnTo>
                <a:lnTo>
                  <a:pt x="5220051" y="1757600"/>
                </a:lnTo>
                <a:lnTo>
                  <a:pt x="5209551" y="1804619"/>
                </a:lnTo>
                <a:lnTo>
                  <a:pt x="5192681" y="1848879"/>
                </a:lnTo>
                <a:lnTo>
                  <a:pt x="5169957" y="1889862"/>
                </a:lnTo>
                <a:lnTo>
                  <a:pt x="5141895" y="1927055"/>
                </a:lnTo>
                <a:lnTo>
                  <a:pt x="5109009" y="1959940"/>
                </a:lnTo>
                <a:lnTo>
                  <a:pt x="5071817" y="1988002"/>
                </a:lnTo>
                <a:lnTo>
                  <a:pt x="5030833" y="2010727"/>
                </a:lnTo>
                <a:lnTo>
                  <a:pt x="4986574" y="2027597"/>
                </a:lnTo>
                <a:lnTo>
                  <a:pt x="4939555" y="2038097"/>
                </a:lnTo>
                <a:lnTo>
                  <a:pt x="4890291" y="2041711"/>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2"/>
          <p:cNvGrpSpPr/>
          <p:nvPr/>
        </p:nvGrpSpPr>
        <p:grpSpPr>
          <a:xfrm>
            <a:off x="5736855" y="3739624"/>
            <a:ext cx="5393511" cy="2019335"/>
            <a:chOff x="9669272" y="6761709"/>
            <a:chExt cx="5423313" cy="1989605"/>
          </a:xfrm>
        </p:grpSpPr>
        <p:sp>
          <p:nvSpPr>
            <p:cNvPr id="69" name="Google Shape;69;p2"/>
            <p:cNvSpPr/>
            <p:nvPr/>
          </p:nvSpPr>
          <p:spPr>
            <a:xfrm>
              <a:off x="10468408" y="6820635"/>
              <a:ext cx="4624177" cy="1930679"/>
            </a:xfrm>
            <a:custGeom>
              <a:rect b="b" l="l" r="r" t="t"/>
              <a:pathLst>
                <a:path extrusionOk="0" h="2042159" w="5224144">
                  <a:moveTo>
                    <a:pt x="4890292" y="2041711"/>
                  </a:moveTo>
                  <a:lnTo>
                    <a:pt x="333374" y="2041711"/>
                  </a:lnTo>
                  <a:lnTo>
                    <a:pt x="284111" y="2038097"/>
                  </a:lnTo>
                  <a:lnTo>
                    <a:pt x="237091" y="2027597"/>
                  </a:lnTo>
                  <a:lnTo>
                    <a:pt x="192832" y="2010727"/>
                  </a:lnTo>
                  <a:lnTo>
                    <a:pt x="151848" y="1988002"/>
                  </a:lnTo>
                  <a:lnTo>
                    <a:pt x="114656" y="1959940"/>
                  </a:lnTo>
                  <a:lnTo>
                    <a:pt x="81771" y="1927055"/>
                  </a:lnTo>
                  <a:lnTo>
                    <a:pt x="53708" y="1889862"/>
                  </a:lnTo>
                  <a:lnTo>
                    <a:pt x="30984" y="1848879"/>
                  </a:lnTo>
                  <a:lnTo>
                    <a:pt x="14114" y="1804619"/>
                  </a:lnTo>
                  <a:lnTo>
                    <a:pt x="3614" y="1757600"/>
                  </a:lnTo>
                  <a:lnTo>
                    <a:pt x="0" y="1708336"/>
                  </a:lnTo>
                  <a:lnTo>
                    <a:pt x="0" y="333374"/>
                  </a:lnTo>
                  <a:lnTo>
                    <a:pt x="3614" y="284111"/>
                  </a:lnTo>
                  <a:lnTo>
                    <a:pt x="14114" y="237091"/>
                  </a:lnTo>
                  <a:lnTo>
                    <a:pt x="30984" y="192832"/>
                  </a:lnTo>
                  <a:lnTo>
                    <a:pt x="53708" y="151848"/>
                  </a:lnTo>
                  <a:lnTo>
                    <a:pt x="81771" y="114656"/>
                  </a:lnTo>
                  <a:lnTo>
                    <a:pt x="114656" y="81771"/>
                  </a:lnTo>
                  <a:lnTo>
                    <a:pt x="151848" y="53708"/>
                  </a:lnTo>
                  <a:lnTo>
                    <a:pt x="192832" y="30984"/>
                  </a:lnTo>
                  <a:lnTo>
                    <a:pt x="237091" y="14114"/>
                  </a:lnTo>
                  <a:lnTo>
                    <a:pt x="284111" y="3614"/>
                  </a:lnTo>
                  <a:lnTo>
                    <a:pt x="333374" y="0"/>
                  </a:lnTo>
                  <a:lnTo>
                    <a:pt x="4890292" y="0"/>
                  </a:lnTo>
                  <a:lnTo>
                    <a:pt x="4939555" y="3614"/>
                  </a:lnTo>
                  <a:lnTo>
                    <a:pt x="4986575" y="14114"/>
                  </a:lnTo>
                  <a:lnTo>
                    <a:pt x="5030834" y="30984"/>
                  </a:lnTo>
                  <a:lnTo>
                    <a:pt x="5071818" y="53708"/>
                  </a:lnTo>
                  <a:lnTo>
                    <a:pt x="5109010" y="81771"/>
                  </a:lnTo>
                  <a:lnTo>
                    <a:pt x="5141895" y="114656"/>
                  </a:lnTo>
                  <a:lnTo>
                    <a:pt x="5169958" y="151848"/>
                  </a:lnTo>
                  <a:lnTo>
                    <a:pt x="5192682" y="192832"/>
                  </a:lnTo>
                  <a:lnTo>
                    <a:pt x="5209552" y="237091"/>
                  </a:lnTo>
                  <a:lnTo>
                    <a:pt x="5220052" y="284111"/>
                  </a:lnTo>
                  <a:lnTo>
                    <a:pt x="5223667" y="333374"/>
                  </a:lnTo>
                  <a:lnTo>
                    <a:pt x="5223667" y="1708336"/>
                  </a:lnTo>
                  <a:lnTo>
                    <a:pt x="5220052" y="1757600"/>
                  </a:lnTo>
                  <a:lnTo>
                    <a:pt x="5209552" y="1804619"/>
                  </a:lnTo>
                  <a:lnTo>
                    <a:pt x="5192682" y="1848879"/>
                  </a:lnTo>
                  <a:lnTo>
                    <a:pt x="5169958" y="1889862"/>
                  </a:lnTo>
                  <a:lnTo>
                    <a:pt x="5141895" y="1927055"/>
                  </a:lnTo>
                  <a:lnTo>
                    <a:pt x="5109010" y="1959940"/>
                  </a:lnTo>
                  <a:lnTo>
                    <a:pt x="5071818" y="1988002"/>
                  </a:lnTo>
                  <a:lnTo>
                    <a:pt x="5030834" y="2010727"/>
                  </a:lnTo>
                  <a:lnTo>
                    <a:pt x="4986575" y="2027597"/>
                  </a:lnTo>
                  <a:lnTo>
                    <a:pt x="4939555" y="2038097"/>
                  </a:lnTo>
                  <a:lnTo>
                    <a:pt x="4890292" y="2041711"/>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p2"/>
            <p:cNvPicPr preferRelativeResize="0"/>
            <p:nvPr/>
          </p:nvPicPr>
          <p:blipFill rotWithShape="1">
            <a:blip r:embed="rId3">
              <a:alphaModFix/>
            </a:blip>
            <a:srcRect b="0" l="0" r="0" t="0"/>
            <a:stretch/>
          </p:blipFill>
          <p:spPr>
            <a:xfrm>
              <a:off x="9669272" y="6761709"/>
              <a:ext cx="1401173" cy="1296102"/>
            </a:xfrm>
            <a:prstGeom prst="rect">
              <a:avLst/>
            </a:prstGeom>
            <a:noFill/>
            <a:ln>
              <a:noFill/>
            </a:ln>
          </p:spPr>
        </p:pic>
      </p:grpSp>
      <p:pic>
        <p:nvPicPr>
          <p:cNvPr id="71" name="Google Shape;71;p2"/>
          <p:cNvPicPr preferRelativeResize="0"/>
          <p:nvPr/>
        </p:nvPicPr>
        <p:blipFill rotWithShape="1">
          <a:blip r:embed="rId4">
            <a:alphaModFix/>
          </a:blip>
          <a:srcRect b="0" l="0" r="0" t="0"/>
          <a:stretch/>
        </p:blipFill>
        <p:spPr>
          <a:xfrm>
            <a:off x="5715900" y="2411845"/>
            <a:ext cx="1431374" cy="1288043"/>
          </a:xfrm>
          <a:prstGeom prst="rect">
            <a:avLst/>
          </a:prstGeom>
          <a:noFill/>
          <a:ln>
            <a:noFill/>
          </a:ln>
        </p:spPr>
      </p:pic>
      <p:pic>
        <p:nvPicPr>
          <p:cNvPr id="72" name="Google Shape;72;p2"/>
          <p:cNvPicPr preferRelativeResize="0"/>
          <p:nvPr/>
        </p:nvPicPr>
        <p:blipFill rotWithShape="1">
          <a:blip r:embed="rId5">
            <a:alphaModFix/>
          </a:blip>
          <a:srcRect b="0" l="0" r="0" t="0"/>
          <a:stretch/>
        </p:blipFill>
        <p:spPr>
          <a:xfrm>
            <a:off x="4190415" y="2411845"/>
            <a:ext cx="1470132" cy="1317947"/>
          </a:xfrm>
          <a:prstGeom prst="rect">
            <a:avLst/>
          </a:prstGeom>
          <a:noFill/>
          <a:ln>
            <a:noFill/>
          </a:ln>
        </p:spPr>
      </p:pic>
      <p:pic>
        <p:nvPicPr>
          <p:cNvPr id="73" name="Google Shape;73;p2"/>
          <p:cNvPicPr preferRelativeResize="0"/>
          <p:nvPr/>
        </p:nvPicPr>
        <p:blipFill rotWithShape="1">
          <a:blip r:embed="rId6">
            <a:alphaModFix/>
          </a:blip>
          <a:srcRect b="0" l="0" r="0" t="0"/>
          <a:stretch/>
        </p:blipFill>
        <p:spPr>
          <a:xfrm>
            <a:off x="4212214" y="3759250"/>
            <a:ext cx="1448333" cy="1296102"/>
          </a:xfrm>
          <a:prstGeom prst="rect">
            <a:avLst/>
          </a:prstGeom>
          <a:noFill/>
          <a:ln>
            <a:noFill/>
          </a:ln>
        </p:spPr>
      </p:pic>
      <p:sp>
        <p:nvSpPr>
          <p:cNvPr id="74" name="Google Shape;74;p2"/>
          <p:cNvSpPr txBox="1"/>
          <p:nvPr/>
        </p:nvSpPr>
        <p:spPr>
          <a:xfrm>
            <a:off x="957606" y="4513528"/>
            <a:ext cx="4026000" cy="1035900"/>
          </a:xfrm>
          <a:prstGeom prst="rect">
            <a:avLst/>
          </a:prstGeom>
          <a:noFill/>
          <a:ln>
            <a:noFill/>
          </a:ln>
        </p:spPr>
        <p:txBody>
          <a:bodyPr anchorCtr="0" anchor="t" bIns="0" lIns="0" spcFirstLastPara="1" rIns="0" wrap="square" tIns="12700">
            <a:spAutoFit/>
          </a:bodyPr>
          <a:lstStyle/>
          <a:p>
            <a:pPr indent="0" lvl="0" marL="12700" marR="5080" rtl="0" algn="l">
              <a:lnSpc>
                <a:spcPct val="114100"/>
              </a:lnSpc>
              <a:spcBef>
                <a:spcPts val="100"/>
              </a:spcBef>
              <a:spcAft>
                <a:spcPts val="0"/>
              </a:spcAft>
              <a:buClr>
                <a:schemeClr val="dk1"/>
              </a:buClr>
              <a:buSzPts val="1100"/>
              <a:buFont typeface="Arial"/>
              <a:buNone/>
            </a:pPr>
            <a:r>
              <a:rPr b="0" i="0" lang="es-ES" sz="2000" u="none" cap="none" strike="noStrike">
                <a:solidFill>
                  <a:srgbClr val="012033"/>
                </a:solidFill>
                <a:latin typeface="Arial"/>
                <a:ea typeface="Arial"/>
                <a:cs typeface="Arial"/>
                <a:sym typeface="Arial"/>
              </a:rPr>
              <a:t>It is based on the addition of material to build 3D objects.</a:t>
            </a:r>
            <a:endParaRPr b="0" i="0" sz="2000" u="none" cap="none" strike="noStrike">
              <a:solidFill>
                <a:srgbClr val="012033"/>
              </a:solidFill>
              <a:latin typeface="Arial"/>
              <a:ea typeface="Arial"/>
              <a:cs typeface="Arial"/>
              <a:sym typeface="Arial"/>
            </a:endParaRPr>
          </a:p>
          <a:p>
            <a:pPr indent="0" lvl="0" marL="0" marR="5080" rtl="0" algn="l">
              <a:lnSpc>
                <a:spcPct val="114100"/>
              </a:lnSpc>
              <a:spcBef>
                <a:spcPts val="10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75" name="Google Shape;75;p2"/>
          <p:cNvSpPr txBox="1"/>
          <p:nvPr/>
        </p:nvSpPr>
        <p:spPr>
          <a:xfrm>
            <a:off x="6993574" y="2250850"/>
            <a:ext cx="3914100" cy="672000"/>
          </a:xfrm>
          <a:prstGeom prst="rect">
            <a:avLst/>
          </a:prstGeom>
          <a:noFill/>
          <a:ln>
            <a:noFill/>
          </a:ln>
        </p:spPr>
        <p:txBody>
          <a:bodyPr anchorCtr="0" anchor="t" bIns="0" lIns="0" spcFirstLastPara="1" rIns="0" wrap="square" tIns="12700">
            <a:spAutoFit/>
          </a:bodyPr>
          <a:lstStyle/>
          <a:p>
            <a:pPr indent="0" lvl="0" marL="12700" marR="5080" rtl="0" algn="ctr">
              <a:lnSpc>
                <a:spcPct val="114100"/>
              </a:lnSpc>
              <a:spcBef>
                <a:spcPts val="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It allows physical objects to be created from a digital design</a:t>
            </a:r>
            <a:endParaRPr b="0" i="0" sz="2000" u="none" cap="none" strike="noStrike">
              <a:solidFill>
                <a:srgbClr val="000000"/>
              </a:solidFill>
              <a:latin typeface="Arial"/>
              <a:ea typeface="Arial"/>
              <a:cs typeface="Arial"/>
              <a:sym typeface="Arial"/>
            </a:endParaRPr>
          </a:p>
        </p:txBody>
      </p:sp>
      <p:sp>
        <p:nvSpPr>
          <p:cNvPr id="76" name="Google Shape;76;p2"/>
          <p:cNvSpPr txBox="1"/>
          <p:nvPr/>
        </p:nvSpPr>
        <p:spPr>
          <a:xfrm>
            <a:off x="6965075" y="4078911"/>
            <a:ext cx="3914100" cy="1388400"/>
          </a:xfrm>
          <a:prstGeom prst="rect">
            <a:avLst/>
          </a:prstGeom>
          <a:noFill/>
          <a:ln>
            <a:noFill/>
          </a:ln>
        </p:spPr>
        <p:txBody>
          <a:bodyPr anchorCtr="0" anchor="t" bIns="0" lIns="0" spcFirstLastPara="1" rIns="0" wrap="square" tIns="12700">
            <a:spAutoFit/>
          </a:bodyPr>
          <a:lstStyle/>
          <a:p>
            <a:pPr indent="102870" lvl="0" marL="12065" marR="5080" rtl="0" algn="ctr">
              <a:lnSpc>
                <a:spcPct val="115599"/>
              </a:lnSpc>
              <a:spcBef>
                <a:spcPts val="0"/>
              </a:spcBef>
              <a:spcAft>
                <a:spcPts val="0"/>
              </a:spcAft>
              <a:buClr>
                <a:schemeClr val="dk1"/>
              </a:buClr>
              <a:buSzPts val="1100"/>
              <a:buFont typeface="Arial"/>
              <a:buNone/>
            </a:pPr>
            <a:r>
              <a:rPr b="0" i="0" lang="es-ES" sz="2000" u="none" cap="none" strike="noStrike">
                <a:solidFill>
                  <a:srgbClr val="012033"/>
                </a:solidFill>
                <a:latin typeface="Arial"/>
                <a:ea typeface="Arial"/>
                <a:cs typeface="Arial"/>
                <a:sym typeface="Arial"/>
              </a:rPr>
              <a:t>It is called Additive Manufacturing to differentiate it from traditional methods such as machining or molding.</a:t>
            </a:r>
            <a:endParaRPr b="0" i="0" sz="2000" u="none" cap="none" strike="noStrike">
              <a:solidFill>
                <a:srgbClr val="012033"/>
              </a:solidFill>
              <a:latin typeface="Arial"/>
              <a:ea typeface="Arial"/>
              <a:cs typeface="Arial"/>
              <a:sym typeface="Arial"/>
            </a:endParaRPr>
          </a:p>
        </p:txBody>
      </p:sp>
      <p:sp>
        <p:nvSpPr>
          <p:cNvPr id="77" name="Google Shape;77;p2"/>
          <p:cNvSpPr txBox="1"/>
          <p:nvPr/>
        </p:nvSpPr>
        <p:spPr>
          <a:xfrm>
            <a:off x="1308295" y="2284835"/>
            <a:ext cx="332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000000"/>
                </a:solidFill>
                <a:latin typeface="Arial"/>
                <a:ea typeface="Arial"/>
                <a:cs typeface="Arial"/>
                <a:sym typeface="Arial"/>
              </a:rPr>
              <a:t>It is a production process.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78" name="Google Shape;78;p2" title="Logo horizontal principal.jpg"/>
          <p:cNvPicPr preferRelativeResize="0"/>
          <p:nvPr/>
        </p:nvPicPr>
        <p:blipFill rotWithShape="1">
          <a:blip r:embed="rId7">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620055db34_1_38"/>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
        <p:nvSpPr>
          <p:cNvPr id="84" name="Google Shape;84;g3620055db34_1_38"/>
          <p:cNvSpPr txBox="1"/>
          <p:nvPr/>
        </p:nvSpPr>
        <p:spPr>
          <a:xfrm>
            <a:off x="1464828" y="1057961"/>
            <a:ext cx="74154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85" name="Google Shape;85;g3620055db34_1_38"/>
          <p:cNvSpPr txBox="1"/>
          <p:nvPr/>
        </p:nvSpPr>
        <p:spPr>
          <a:xfrm>
            <a:off x="1236950" y="1596500"/>
            <a:ext cx="10164900" cy="36993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5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There are various 3D printing technologies, each with unique characteristics that make them more suitable for different applications.</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These technologies vary according to:</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 The material used.</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 Printing accuracy.</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size of the parts to be printed.</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1200"/>
              </a:spcBef>
              <a:spcAft>
                <a:spcPts val="120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Printing speed.</a:t>
            </a:r>
            <a:endParaRPr b="0" i="0" sz="1800" u="none" cap="none" strike="noStrike">
              <a:solidFill>
                <a:schemeClr val="dk1"/>
              </a:solidFill>
              <a:latin typeface="Arial"/>
              <a:ea typeface="Arial"/>
              <a:cs typeface="Arial"/>
              <a:sym typeface="Arial"/>
            </a:endParaRPr>
          </a:p>
        </p:txBody>
      </p:sp>
      <p:pic>
        <p:nvPicPr>
          <p:cNvPr id="86" name="Google Shape;86;g3620055db34_1_3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pic>
        <p:nvPicPr>
          <p:cNvPr id="92" name="Google Shape;92;p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93" name="Google Shape;93;p3"/>
          <p:cNvSpPr txBox="1"/>
          <p:nvPr/>
        </p:nvSpPr>
        <p:spPr>
          <a:xfrm>
            <a:off x="1464828" y="1057961"/>
            <a:ext cx="74154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94" name="Google Shape;94;p3"/>
          <p:cNvSpPr/>
          <p:nvPr/>
        </p:nvSpPr>
        <p:spPr>
          <a:xfrm>
            <a:off x="1235947" y="1730686"/>
            <a:ext cx="5029177"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6597841" y="1752698"/>
            <a:ext cx="5066147"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1161220" y="3141221"/>
            <a:ext cx="5066147"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6619511" y="3215960"/>
            <a:ext cx="5066147"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1257917" y="4586553"/>
            <a:ext cx="5094546" cy="952859"/>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6804425" y="4580412"/>
            <a:ext cx="5094546" cy="99386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1568664" y="1820350"/>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FDM/FFF</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Fused deposition modeling</a:t>
            </a:r>
            <a:endParaRPr b="0" i="0" sz="2000" u="none" cap="none" strike="noStrike">
              <a:solidFill>
                <a:srgbClr val="012033"/>
              </a:solidFill>
              <a:latin typeface="Arial"/>
              <a:ea typeface="Arial"/>
              <a:cs typeface="Arial"/>
              <a:sym typeface="Arial"/>
            </a:endParaRPr>
          </a:p>
        </p:txBody>
      </p:sp>
      <p:sp>
        <p:nvSpPr>
          <p:cNvPr id="101" name="Google Shape;101;p3"/>
          <p:cNvSpPr txBox="1"/>
          <p:nvPr/>
        </p:nvSpPr>
        <p:spPr>
          <a:xfrm>
            <a:off x="6804355" y="1805601"/>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SLS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Selective Laser Sintering</a:t>
            </a:r>
            <a:endParaRPr b="0" i="0" sz="2000" u="none" cap="none" strike="noStrike">
              <a:solidFill>
                <a:srgbClr val="012033"/>
              </a:solidFill>
              <a:latin typeface="Arial"/>
              <a:ea typeface="Arial"/>
              <a:cs typeface="Arial"/>
              <a:sym typeface="Arial"/>
            </a:endParaRPr>
          </a:p>
        </p:txBody>
      </p:sp>
      <p:sp>
        <p:nvSpPr>
          <p:cNvPr id="102" name="Google Shape;102;p3"/>
          <p:cNvSpPr txBox="1"/>
          <p:nvPr/>
        </p:nvSpPr>
        <p:spPr>
          <a:xfrm>
            <a:off x="1475257" y="3309941"/>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SLA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Stereolithography</a:t>
            </a:r>
            <a:endParaRPr b="0" i="0" sz="2000" u="none" cap="none" strike="noStrike">
              <a:solidFill>
                <a:srgbClr val="012033"/>
              </a:solidFill>
              <a:latin typeface="Arial"/>
              <a:ea typeface="Arial"/>
              <a:cs typeface="Arial"/>
              <a:sym typeface="Arial"/>
            </a:endParaRPr>
          </a:p>
        </p:txBody>
      </p:sp>
      <p:sp>
        <p:nvSpPr>
          <p:cNvPr id="103" name="Google Shape;103;p3"/>
          <p:cNvSpPr txBox="1"/>
          <p:nvPr/>
        </p:nvSpPr>
        <p:spPr>
          <a:xfrm>
            <a:off x="6897761" y="3285360"/>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SLM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Selective Laser Melting</a:t>
            </a:r>
            <a:endParaRPr b="0" i="0" sz="2000" u="none" cap="none" strike="noStrike">
              <a:solidFill>
                <a:srgbClr val="012033"/>
              </a:solidFill>
              <a:latin typeface="Arial"/>
              <a:ea typeface="Arial"/>
              <a:cs typeface="Arial"/>
              <a:sym typeface="Arial"/>
            </a:endParaRPr>
          </a:p>
        </p:txBody>
      </p:sp>
      <p:sp>
        <p:nvSpPr>
          <p:cNvPr id="104" name="Google Shape;104;p3"/>
          <p:cNvSpPr txBox="1"/>
          <p:nvPr/>
        </p:nvSpPr>
        <p:spPr>
          <a:xfrm>
            <a:off x="1431011" y="4701205"/>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DLP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Digital Light Processing</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7089475" y="4710085"/>
            <a:ext cx="4696460" cy="645048"/>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MATERIAL JETTING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rPr b="0" i="0" lang="es-ES" sz="2000" u="none" cap="none" strike="noStrike">
                <a:solidFill>
                  <a:srgbClr val="012033"/>
                </a:solidFill>
                <a:latin typeface="Arial"/>
                <a:ea typeface="Arial"/>
                <a:cs typeface="Arial"/>
                <a:sym typeface="Arial"/>
              </a:rPr>
              <a:t>Polyjet,Multijet</a:t>
            </a:r>
            <a:endParaRPr b="0" i="0" sz="2000" u="none" cap="none" strike="noStrike">
              <a:solidFill>
                <a:srgbClr val="01203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2978575" y="1620375"/>
            <a:ext cx="7806263" cy="3475190"/>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pic>
        <p:nvPicPr>
          <p:cNvPr id="112" name="Google Shape;112;p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13" name="Google Shape;113;p4"/>
          <p:cNvSpPr txBox="1"/>
          <p:nvPr/>
        </p:nvSpPr>
        <p:spPr>
          <a:xfrm>
            <a:off x="3752101"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FDF-FUSED DEPOSITION MODELING</a:t>
            </a:r>
            <a:endParaRPr b="0" i="0" sz="1400" u="none" cap="none" strike="noStrike">
              <a:solidFill>
                <a:srgbClr val="000000"/>
              </a:solidFill>
              <a:latin typeface="Arial"/>
              <a:ea typeface="Arial"/>
              <a:cs typeface="Arial"/>
              <a:sym typeface="Arial"/>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pic>
        <p:nvPicPr>
          <p:cNvPr id="114" name="Google Shape;114;p4"/>
          <p:cNvPicPr preferRelativeResize="0"/>
          <p:nvPr/>
        </p:nvPicPr>
        <p:blipFill rotWithShape="1">
          <a:blip r:embed="rId4">
            <a:alphaModFix/>
          </a:blip>
          <a:srcRect b="0" l="0" r="0" t="0"/>
          <a:stretch/>
        </p:blipFill>
        <p:spPr>
          <a:xfrm>
            <a:off x="-68826" y="1519777"/>
            <a:ext cx="3402688" cy="3332388"/>
          </a:xfrm>
          <a:prstGeom prst="rect">
            <a:avLst/>
          </a:prstGeom>
          <a:noFill/>
          <a:ln>
            <a:noFill/>
          </a:ln>
        </p:spPr>
      </p:pic>
      <p:pic>
        <p:nvPicPr>
          <p:cNvPr id="115" name="Google Shape;115;p4"/>
          <p:cNvPicPr preferRelativeResize="0"/>
          <p:nvPr/>
        </p:nvPicPr>
        <p:blipFill rotWithShape="1">
          <a:blip r:embed="rId5">
            <a:alphaModFix/>
          </a:blip>
          <a:srcRect b="0" l="0" r="0" t="0"/>
          <a:stretch/>
        </p:blipFill>
        <p:spPr>
          <a:xfrm>
            <a:off x="9960189" y="4455202"/>
            <a:ext cx="2074494" cy="1813954"/>
          </a:xfrm>
          <a:prstGeom prst="rect">
            <a:avLst/>
          </a:prstGeom>
          <a:noFill/>
          <a:ln>
            <a:noFill/>
          </a:ln>
        </p:spPr>
      </p:pic>
      <p:sp>
        <p:nvSpPr>
          <p:cNvPr id="116" name="Google Shape;116;p4"/>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2600"/>
              <a:buFont typeface="Arial"/>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17" name="Google Shape;117;p4"/>
          <p:cNvSpPr txBox="1"/>
          <p:nvPr/>
        </p:nvSpPr>
        <p:spPr>
          <a:xfrm>
            <a:off x="3602691" y="2219551"/>
            <a:ext cx="7168500" cy="2599800"/>
          </a:xfrm>
          <a:prstGeom prst="rect">
            <a:avLst/>
          </a:prstGeom>
          <a:noFill/>
          <a:ln>
            <a:noFill/>
          </a:ln>
        </p:spPr>
        <p:txBody>
          <a:bodyPr anchorCtr="0" anchor="t" bIns="45700" lIns="91425" spcFirstLastPara="1" rIns="91425" wrap="square" tIns="45700">
            <a:spAutoFit/>
          </a:bodyPr>
          <a:lstStyle/>
          <a:p>
            <a:pPr indent="-342900" lvl="0" marL="457200" marR="57277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How it works:</a:t>
            </a:r>
            <a:r>
              <a:rPr b="0" i="0" lang="es-ES" sz="1800" u="none" cap="none" strike="noStrike">
                <a:solidFill>
                  <a:schemeClr val="dk1"/>
                </a:solidFill>
                <a:latin typeface="Arial"/>
                <a:ea typeface="Arial"/>
                <a:cs typeface="Arial"/>
                <a:sym typeface="Arial"/>
              </a:rPr>
              <a:t> Deposits thermoplastic material in layers from a filament.</a:t>
            </a:r>
            <a:endParaRPr b="0" i="0" sz="1800" u="none" cap="none" strike="noStrike">
              <a:solidFill>
                <a:schemeClr val="dk1"/>
              </a:solidFill>
              <a:latin typeface="Arial"/>
              <a:ea typeface="Arial"/>
              <a:cs typeface="Arial"/>
              <a:sym typeface="Arial"/>
            </a:endParaRPr>
          </a:p>
          <a:p>
            <a:pPr indent="-342900" lvl="0" marL="457200" marR="57277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Materials:</a:t>
            </a:r>
            <a:r>
              <a:rPr b="0" i="0" lang="es-ES" sz="1800" u="none" cap="none" strike="noStrike">
                <a:solidFill>
                  <a:schemeClr val="dk1"/>
                </a:solidFill>
                <a:latin typeface="Arial"/>
                <a:ea typeface="Arial"/>
                <a:cs typeface="Arial"/>
                <a:sym typeface="Arial"/>
              </a:rPr>
              <a:t> PLA, ABS, PETG, TPU, among others.</a:t>
            </a:r>
            <a:endParaRPr b="0" i="0" sz="1800" u="none" cap="none" strike="noStrike">
              <a:solidFill>
                <a:schemeClr val="dk1"/>
              </a:solidFill>
              <a:latin typeface="Arial"/>
              <a:ea typeface="Arial"/>
              <a:cs typeface="Arial"/>
              <a:sym typeface="Arial"/>
            </a:endParaRPr>
          </a:p>
          <a:p>
            <a:pPr indent="-342900" lvl="0" marL="457200" marR="57277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a:t>
            </a:r>
            <a:r>
              <a:rPr b="0" i="0" lang="es-ES" sz="1800" u="none" cap="none" strike="noStrike">
                <a:solidFill>
                  <a:schemeClr val="dk1"/>
                </a:solidFill>
                <a:latin typeface="Arial"/>
                <a:ea typeface="Arial"/>
                <a:cs typeface="Arial"/>
                <a:sym typeface="Arial"/>
              </a:rPr>
              <a:t> Economical, easy to use, versatile.</a:t>
            </a:r>
            <a:endParaRPr b="0" i="0" sz="1800" u="none" cap="none" strike="noStrike">
              <a:solidFill>
                <a:schemeClr val="dk1"/>
              </a:solidFill>
              <a:latin typeface="Arial"/>
              <a:ea typeface="Arial"/>
              <a:cs typeface="Arial"/>
              <a:sym typeface="Arial"/>
            </a:endParaRPr>
          </a:p>
          <a:p>
            <a:pPr indent="-342900" lvl="0" marL="457200" marR="57277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a:t>
            </a:r>
            <a:r>
              <a:rPr b="0" i="0" lang="es-ES" sz="1800" u="none" cap="none" strike="noStrike">
                <a:solidFill>
                  <a:schemeClr val="dk1"/>
                </a:solidFill>
                <a:latin typeface="Arial"/>
                <a:ea typeface="Arial"/>
                <a:cs typeface="Arial"/>
                <a:sym typeface="Arial"/>
              </a:rPr>
              <a:t> Lower precision and surface finish compared to other technologies.</a:t>
            </a:r>
            <a:endParaRPr b="0" i="0" sz="1800" u="none" cap="none" strike="noStrike">
              <a:solidFill>
                <a:schemeClr val="dk1"/>
              </a:solidFill>
              <a:latin typeface="Arial"/>
              <a:ea typeface="Arial"/>
              <a:cs typeface="Arial"/>
              <a:sym typeface="Arial"/>
            </a:endParaRPr>
          </a:p>
          <a:p>
            <a:pPr indent="-342900" lvl="0" marL="457200" marR="57277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Applications:</a:t>
            </a:r>
            <a:r>
              <a:rPr b="0" i="0" lang="es-ES" sz="1800" u="none" cap="none" strike="noStrike">
                <a:solidFill>
                  <a:schemeClr val="dk1"/>
                </a:solidFill>
                <a:latin typeface="Arial"/>
                <a:ea typeface="Arial"/>
                <a:cs typeface="Arial"/>
                <a:sym typeface="Arial"/>
              </a:rPr>
              <a:t> Rapid prototyping, education and hobbies, industrial and architectural parts.</a:t>
            </a:r>
            <a:endParaRPr b="0" i="0" sz="1800" u="none" cap="none" strike="noStrike">
              <a:solidFill>
                <a:schemeClr val="dk1"/>
              </a:solidFill>
              <a:latin typeface="Arial"/>
              <a:ea typeface="Arial"/>
              <a:cs typeface="Arial"/>
              <a:sym typeface="Arial"/>
            </a:endParaRPr>
          </a:p>
        </p:txBody>
      </p:sp>
      <p:sp>
        <p:nvSpPr>
          <p:cNvPr id="118" name="Google Shape;118;p4"/>
          <p:cNvSpPr txBox="1"/>
          <p:nvPr/>
        </p:nvSpPr>
        <p:spPr>
          <a:xfrm>
            <a:off x="1464824" y="1083600"/>
            <a:ext cx="86544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p:nvPr/>
        </p:nvSpPr>
        <p:spPr>
          <a:xfrm>
            <a:off x="2978575" y="1620376"/>
            <a:ext cx="7806263" cy="3790248"/>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p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25" name="Google Shape;125;p5"/>
          <p:cNvSpPr txBox="1"/>
          <p:nvPr/>
        </p:nvSpPr>
        <p:spPr>
          <a:xfrm>
            <a:off x="4292879" y="1722683"/>
            <a:ext cx="7415462" cy="777777"/>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SLA-STEREOLITHOGRAPHY</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26" name="Google Shape;126;p5"/>
          <p:cNvSpPr txBox="1"/>
          <p:nvPr/>
        </p:nvSpPr>
        <p:spPr>
          <a:xfrm>
            <a:off x="1464825" y="1083600"/>
            <a:ext cx="86262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127" name="Google Shape;127;p5"/>
          <p:cNvSpPr txBox="1"/>
          <p:nvPr>
            <p:ph idx="1" type="body"/>
          </p:nvPr>
        </p:nvSpPr>
        <p:spPr>
          <a:xfrm>
            <a:off x="3707489" y="2213653"/>
            <a:ext cx="7255500" cy="2742300"/>
          </a:xfrm>
          <a:prstGeom prst="rect">
            <a:avLst/>
          </a:prstGeom>
          <a:noFill/>
          <a:ln>
            <a:noFill/>
          </a:ln>
        </p:spPr>
        <p:txBody>
          <a:bodyPr anchorCtr="0" anchor="t" bIns="0" lIns="0" spcFirstLastPara="1" rIns="0" wrap="square" tIns="12700">
            <a:spAutoFit/>
          </a:bodyPr>
          <a:lstStyle/>
          <a:p>
            <a:pPr indent="-342900" lvl="0" marL="457200" marR="5080" rtl="0" algn="l">
              <a:lnSpc>
                <a:spcPct val="100000"/>
              </a:lnSpc>
              <a:spcBef>
                <a:spcPts val="1000"/>
              </a:spcBef>
              <a:spcAft>
                <a:spcPts val="0"/>
              </a:spcAft>
              <a:buSzPts val="1800"/>
              <a:buChar char="•"/>
            </a:pPr>
            <a:r>
              <a:rPr b="1" lang="es-ES" sz="1800"/>
              <a:t>How it works:</a:t>
            </a:r>
            <a:r>
              <a:rPr lang="es-ES" sz="1800"/>
              <a:t> Uses a UV laser to solidify liquid photosensitive resin in layers.</a:t>
            </a:r>
            <a:endParaRPr sz="1800"/>
          </a:p>
          <a:p>
            <a:pPr indent="-342900" lvl="0" marL="457200" marR="5080" rtl="0" algn="l">
              <a:lnSpc>
                <a:spcPct val="100000"/>
              </a:lnSpc>
              <a:spcBef>
                <a:spcPts val="1000"/>
              </a:spcBef>
              <a:spcAft>
                <a:spcPts val="0"/>
              </a:spcAft>
              <a:buSzPts val="1800"/>
              <a:buChar char="•"/>
            </a:pPr>
            <a:r>
              <a:rPr b="1" lang="es-ES" sz="1800"/>
              <a:t>Materials:</a:t>
            </a:r>
            <a:r>
              <a:rPr lang="es-ES" sz="1800"/>
              <a:t> Photosensitive resins.</a:t>
            </a:r>
            <a:endParaRPr sz="1800"/>
          </a:p>
          <a:p>
            <a:pPr indent="-342900" lvl="0" marL="457200" marR="5080" rtl="0" algn="l">
              <a:lnSpc>
                <a:spcPct val="100000"/>
              </a:lnSpc>
              <a:spcBef>
                <a:spcPts val="1000"/>
              </a:spcBef>
              <a:spcAft>
                <a:spcPts val="0"/>
              </a:spcAft>
              <a:buSzPts val="1800"/>
              <a:buChar char="•"/>
            </a:pPr>
            <a:r>
              <a:rPr b="1" lang="es-ES" sz="1800"/>
              <a:t>Advantages:</a:t>
            </a:r>
            <a:r>
              <a:rPr lang="es-ES" sz="1800"/>
              <a:t> High precision, excellent surface finish.</a:t>
            </a:r>
            <a:endParaRPr sz="1800"/>
          </a:p>
          <a:p>
            <a:pPr indent="-342900" lvl="0" marL="457200" marR="5080" rtl="0" algn="l">
              <a:lnSpc>
                <a:spcPct val="100000"/>
              </a:lnSpc>
              <a:spcBef>
                <a:spcPts val="1000"/>
              </a:spcBef>
              <a:spcAft>
                <a:spcPts val="0"/>
              </a:spcAft>
              <a:buSzPts val="1800"/>
              <a:buChar char="•"/>
            </a:pPr>
            <a:r>
              <a:rPr b="1" lang="es-ES" sz="1800"/>
              <a:t>Disadvantages:</a:t>
            </a:r>
            <a:r>
              <a:rPr lang="es-ES" sz="1800"/>
              <a:t> More expensive, fragile, and requires post-processing (washing and curing).</a:t>
            </a:r>
            <a:endParaRPr sz="1800"/>
          </a:p>
          <a:p>
            <a:pPr indent="-342900" lvl="0" marL="457200" marR="5080" rtl="0" algn="l">
              <a:lnSpc>
                <a:spcPct val="100000"/>
              </a:lnSpc>
              <a:spcBef>
                <a:spcPts val="1000"/>
              </a:spcBef>
              <a:spcAft>
                <a:spcPts val="0"/>
              </a:spcAft>
              <a:buSzPts val="1800"/>
              <a:buChar char="•"/>
            </a:pPr>
            <a:r>
              <a:rPr b="1" lang="es-ES" sz="1800"/>
              <a:t>Applications: </a:t>
            </a:r>
            <a:r>
              <a:rPr lang="es-ES" sz="1800"/>
              <a:t>Parts with a high level of detail and geometric complexity.</a:t>
            </a:r>
            <a:endParaRPr sz="1800"/>
          </a:p>
        </p:txBody>
      </p:sp>
      <p:pic>
        <p:nvPicPr>
          <p:cNvPr id="128" name="Google Shape;128;p5"/>
          <p:cNvPicPr preferRelativeResize="0"/>
          <p:nvPr/>
        </p:nvPicPr>
        <p:blipFill rotWithShape="1">
          <a:blip r:embed="rId4">
            <a:alphaModFix/>
          </a:blip>
          <a:srcRect b="0" l="0" r="0" t="0"/>
          <a:stretch/>
        </p:blipFill>
        <p:spPr>
          <a:xfrm>
            <a:off x="668419" y="1535869"/>
            <a:ext cx="2132519" cy="2564182"/>
          </a:xfrm>
          <a:prstGeom prst="rect">
            <a:avLst/>
          </a:prstGeom>
          <a:noFill/>
          <a:ln>
            <a:noFill/>
          </a:ln>
        </p:spPr>
      </p:pic>
      <p:pic>
        <p:nvPicPr>
          <p:cNvPr id="129" name="Google Shape;129;p5"/>
          <p:cNvPicPr preferRelativeResize="0"/>
          <p:nvPr/>
        </p:nvPicPr>
        <p:blipFill rotWithShape="1">
          <a:blip r:embed="rId5">
            <a:alphaModFix/>
          </a:blip>
          <a:srcRect b="0" l="0" r="0" t="0"/>
          <a:stretch/>
        </p:blipFill>
        <p:spPr>
          <a:xfrm>
            <a:off x="9849850" y="4610275"/>
            <a:ext cx="2020575" cy="1789300"/>
          </a:xfrm>
          <a:prstGeom prst="rect">
            <a:avLst/>
          </a:prstGeom>
          <a:noFill/>
          <a:ln>
            <a:noFill/>
          </a:ln>
        </p:spPr>
      </p:pic>
      <p:pic>
        <p:nvPicPr>
          <p:cNvPr id="130" name="Google Shape;130;p5"/>
          <p:cNvPicPr preferRelativeResize="0"/>
          <p:nvPr/>
        </p:nvPicPr>
        <p:blipFill rotWithShape="1">
          <a:blip r:embed="rId6">
            <a:alphaModFix/>
          </a:blip>
          <a:srcRect b="0" l="0" r="0" t="0"/>
          <a:stretch/>
        </p:blipFill>
        <p:spPr>
          <a:xfrm>
            <a:off x="1081375" y="4100051"/>
            <a:ext cx="2216957" cy="2127425"/>
          </a:xfrm>
          <a:prstGeom prst="rect">
            <a:avLst/>
          </a:prstGeom>
          <a:noFill/>
          <a:ln>
            <a:noFill/>
          </a:ln>
        </p:spPr>
      </p:pic>
      <p:sp>
        <p:nvSpPr>
          <p:cNvPr id="131" name="Google Shape;131;p5"/>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p:nvPr/>
        </p:nvSpPr>
        <p:spPr>
          <a:xfrm>
            <a:off x="2978580" y="1620369"/>
            <a:ext cx="7802786" cy="4154020"/>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1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38" name="Google Shape;138;p14"/>
          <p:cNvSpPr txBox="1"/>
          <p:nvPr/>
        </p:nvSpPr>
        <p:spPr>
          <a:xfrm>
            <a:off x="3739813" y="1722683"/>
            <a:ext cx="7415400" cy="765900"/>
          </a:xfrm>
          <a:prstGeom prst="rect">
            <a:avLst/>
          </a:prstGeom>
          <a:noFill/>
          <a:ln>
            <a:noFill/>
          </a:ln>
        </p:spPr>
        <p:txBody>
          <a:bodyPr anchorCtr="0" anchor="ctr" bIns="0" lIns="0" spcFirstLastPara="1" rIns="0" wrap="square" tIns="13325">
            <a:spAutoFit/>
          </a:bodyPr>
          <a:lstStyle/>
          <a:p>
            <a:pPr indent="0" lvl="0" marL="12700" marR="0" rtl="0" algn="l">
              <a:lnSpc>
                <a:spcPct val="100000"/>
              </a:lnSpc>
              <a:spcBef>
                <a:spcPts val="105"/>
              </a:spcBef>
              <a:spcAft>
                <a:spcPts val="0"/>
              </a:spcAft>
              <a:buClr>
                <a:srgbClr val="002060"/>
              </a:buClr>
              <a:buSzPts val="2400"/>
              <a:buFont typeface="Arial Black"/>
              <a:buNone/>
            </a:pPr>
            <a:r>
              <a:rPr b="1" i="0" lang="es-ES" sz="2400" u="none" cap="none" strike="noStrike">
                <a:solidFill>
                  <a:srgbClr val="002060"/>
                </a:solidFill>
                <a:latin typeface="Arial Black"/>
                <a:ea typeface="Arial Black"/>
                <a:cs typeface="Arial Black"/>
                <a:sym typeface="Arial Black"/>
              </a:rPr>
              <a:t>DLP-DIGITAL LIGHT PROCESSING</a:t>
            </a:r>
            <a:endParaRPr b="1" i="0" sz="2400" u="none" cap="none" strike="noStrike">
              <a:solidFill>
                <a:srgbClr val="002060"/>
              </a:solidFill>
              <a:latin typeface="Arial Black"/>
              <a:ea typeface="Arial Black"/>
              <a:cs typeface="Arial Black"/>
              <a:sym typeface="Arial Black"/>
            </a:endParaRPr>
          </a:p>
          <a:p>
            <a:pPr indent="-190500" lvl="0" marL="355600" marR="0" rtl="0" algn="l">
              <a:lnSpc>
                <a:spcPct val="100000"/>
              </a:lnSpc>
              <a:spcBef>
                <a:spcPts val="105"/>
              </a:spcBef>
              <a:spcAft>
                <a:spcPts val="0"/>
              </a:spcAft>
              <a:buClr>
                <a:srgbClr val="002060"/>
              </a:buClr>
              <a:buSzPts val="2400"/>
              <a:buFont typeface="Noto Sans Symbols"/>
              <a:buNone/>
            </a:pPr>
            <a:r>
              <a:t/>
            </a:r>
            <a:endParaRPr b="1" i="0" sz="2400" u="none" cap="none" strike="noStrike">
              <a:solidFill>
                <a:srgbClr val="002060"/>
              </a:solidFill>
              <a:latin typeface="Arial Black"/>
              <a:ea typeface="Arial Black"/>
              <a:cs typeface="Arial Black"/>
              <a:sym typeface="Arial Black"/>
            </a:endParaRPr>
          </a:p>
        </p:txBody>
      </p:sp>
      <p:sp>
        <p:nvSpPr>
          <p:cNvPr id="139" name="Google Shape;139;p14"/>
          <p:cNvSpPr txBox="1"/>
          <p:nvPr/>
        </p:nvSpPr>
        <p:spPr>
          <a:xfrm>
            <a:off x="4724681" y="4041029"/>
            <a:ext cx="9682480" cy="433837"/>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2600"/>
              <a:buFont typeface="Arial"/>
              <a:buNone/>
            </a:pPr>
            <a:r>
              <a:rPr b="0" i="0" lang="es-ES" sz="2600" u="none" cap="none" strike="noStrike">
                <a:solidFill>
                  <a:srgbClr val="012033"/>
                </a:solidFill>
                <a:latin typeface="Arial"/>
                <a:ea typeface="Arial"/>
                <a:cs typeface="Arial"/>
                <a:sym typeface="Arial"/>
              </a:rPr>
              <a:t>.</a:t>
            </a:r>
            <a:endParaRPr b="0" i="0" sz="2600" u="none" cap="none" strike="noStrike">
              <a:solidFill>
                <a:srgbClr val="000000"/>
              </a:solidFill>
              <a:latin typeface="Arial"/>
              <a:ea typeface="Arial"/>
              <a:cs typeface="Arial"/>
              <a:sym typeface="Arial"/>
            </a:endParaRPr>
          </a:p>
        </p:txBody>
      </p:sp>
      <p:sp>
        <p:nvSpPr>
          <p:cNvPr id="140" name="Google Shape;140;p14"/>
          <p:cNvSpPr txBox="1"/>
          <p:nvPr/>
        </p:nvSpPr>
        <p:spPr>
          <a:xfrm>
            <a:off x="1464825" y="1083600"/>
            <a:ext cx="8476200" cy="382800"/>
          </a:xfrm>
          <a:prstGeom prst="rect">
            <a:avLst/>
          </a:prstGeom>
          <a:noFill/>
          <a:ln>
            <a:noFill/>
          </a:ln>
        </p:spPr>
        <p:txBody>
          <a:bodyPr anchorCtr="0" anchor="ctr" bIns="0" lIns="0" spcFirstLastPara="1" rIns="0" wrap="square" tIns="13325">
            <a:sp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1.2 TECHNOLOGIES</a:t>
            </a:r>
            <a:endParaRPr b="1" i="0" sz="2400" u="none" cap="none" strike="noStrike">
              <a:solidFill>
                <a:srgbClr val="002060"/>
              </a:solidFill>
              <a:latin typeface="Arial Black"/>
              <a:ea typeface="Arial Black"/>
              <a:cs typeface="Arial Black"/>
              <a:sym typeface="Arial Black"/>
            </a:endParaRPr>
          </a:p>
        </p:txBody>
      </p:sp>
      <p:sp>
        <p:nvSpPr>
          <p:cNvPr id="141" name="Google Shape;141;p14"/>
          <p:cNvSpPr txBox="1"/>
          <p:nvPr/>
        </p:nvSpPr>
        <p:spPr>
          <a:xfrm>
            <a:off x="3697211" y="2242055"/>
            <a:ext cx="7236600" cy="2838900"/>
          </a:xfrm>
          <a:prstGeom prst="rect">
            <a:avLst/>
          </a:prstGeom>
          <a:noFill/>
          <a:ln>
            <a:noFill/>
          </a:ln>
        </p:spPr>
        <p:txBody>
          <a:bodyPr anchorCtr="0" anchor="t" bIns="0" lIns="0" spcFirstLastPara="1" rIns="0" wrap="square" tIns="12700">
            <a:spAutoFit/>
          </a:bodyPr>
          <a:lstStyle/>
          <a:p>
            <a:pPr indent="-342900" lvl="0" marL="4572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How it works:</a:t>
            </a:r>
            <a:r>
              <a:rPr b="0" i="0" lang="es-ES" sz="1800" u="none" cap="none" strike="noStrike">
                <a:solidFill>
                  <a:srgbClr val="000000"/>
                </a:solidFill>
                <a:latin typeface="Arial"/>
                <a:ea typeface="Arial"/>
                <a:cs typeface="Arial"/>
                <a:sym typeface="Arial"/>
              </a:rPr>
              <a:t> Uses a digital light processor (DLP) to solidify liquid photosensitive resin layer by layer.</a:t>
            </a:r>
            <a:endParaRPr b="0" i="0" sz="1800" u="none" cap="none" strike="noStrike">
              <a:solidFill>
                <a:srgbClr val="000000"/>
              </a:solidFill>
              <a:latin typeface="Arial"/>
              <a:ea typeface="Arial"/>
              <a:cs typeface="Arial"/>
              <a:sym typeface="Arial"/>
            </a:endParaRPr>
          </a:p>
          <a:p>
            <a:pPr indent="-342900" lvl="0" marL="4572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Materials:</a:t>
            </a:r>
            <a:r>
              <a:rPr b="0" i="0" lang="es-ES" sz="1800" u="none" cap="none" strike="noStrike">
                <a:solidFill>
                  <a:srgbClr val="000000"/>
                </a:solidFill>
                <a:latin typeface="Arial"/>
                <a:ea typeface="Arial"/>
                <a:cs typeface="Arial"/>
                <a:sym typeface="Arial"/>
              </a:rPr>
              <a:t> Photosensitive resins.</a:t>
            </a:r>
            <a:endParaRPr b="0" i="0" sz="1800" u="none" cap="none" strike="noStrike">
              <a:solidFill>
                <a:srgbClr val="000000"/>
              </a:solidFill>
              <a:latin typeface="Arial"/>
              <a:ea typeface="Arial"/>
              <a:cs typeface="Arial"/>
              <a:sym typeface="Arial"/>
            </a:endParaRPr>
          </a:p>
          <a:p>
            <a:pPr indent="-342900" lvl="0" marL="4572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Advantages:</a:t>
            </a:r>
            <a:r>
              <a:rPr b="0" i="0" lang="es-ES" sz="1800" u="none" cap="none" strike="noStrike">
                <a:solidFill>
                  <a:srgbClr val="000000"/>
                </a:solidFill>
                <a:latin typeface="Arial"/>
                <a:ea typeface="Arial"/>
                <a:cs typeface="Arial"/>
                <a:sym typeface="Arial"/>
              </a:rPr>
              <a:t> High printing speed, good precision, and fine details.</a:t>
            </a:r>
            <a:endParaRPr b="0" i="0" sz="1800" u="none" cap="none" strike="noStrike">
              <a:solidFill>
                <a:srgbClr val="000000"/>
              </a:solidFill>
              <a:latin typeface="Arial"/>
              <a:ea typeface="Arial"/>
              <a:cs typeface="Arial"/>
              <a:sym typeface="Arial"/>
            </a:endParaRPr>
          </a:p>
          <a:p>
            <a:pPr indent="-342900" lvl="0" marL="4572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Disadvantages:</a:t>
            </a:r>
            <a:r>
              <a:rPr b="0" i="0" lang="es-ES" sz="1800" u="none" cap="none" strike="noStrike">
                <a:solidFill>
                  <a:srgbClr val="000000"/>
                </a:solidFill>
                <a:latin typeface="Arial"/>
                <a:ea typeface="Arial"/>
                <a:cs typeface="Arial"/>
                <a:sym typeface="Arial"/>
              </a:rPr>
              <a:t> May exhibit some pixelation in the layers, requires post-processing (washing and curing).</a:t>
            </a:r>
            <a:endParaRPr b="0" i="0" sz="1800" u="none" cap="none" strike="noStrike">
              <a:solidFill>
                <a:srgbClr val="000000"/>
              </a:solidFill>
              <a:latin typeface="Arial"/>
              <a:ea typeface="Arial"/>
              <a:cs typeface="Arial"/>
              <a:sym typeface="Arial"/>
            </a:endParaRPr>
          </a:p>
          <a:p>
            <a:pPr indent="-342900" lvl="0" marL="457200" marR="810895" rtl="0" algn="l">
              <a:lnSpc>
                <a:spcPct val="115000"/>
              </a:lnSpc>
              <a:spcBef>
                <a:spcPts val="0"/>
              </a:spcBef>
              <a:spcAft>
                <a:spcPts val="0"/>
              </a:spcAft>
              <a:buClr>
                <a:srgbClr val="000000"/>
              </a:buClr>
              <a:buSzPts val="1800"/>
              <a:buFont typeface="Arial"/>
              <a:buChar char="•"/>
            </a:pPr>
            <a:r>
              <a:rPr b="1" i="0" lang="es-ES" sz="1800" u="none" cap="none" strike="noStrike">
                <a:solidFill>
                  <a:srgbClr val="000000"/>
                </a:solidFill>
                <a:latin typeface="Arial"/>
                <a:ea typeface="Arial"/>
                <a:cs typeface="Arial"/>
                <a:sym typeface="Arial"/>
              </a:rPr>
              <a:t>Applications:</a:t>
            </a:r>
            <a:r>
              <a:rPr b="0" i="0" lang="es-ES" sz="1800" u="none" cap="none" strike="noStrike">
                <a:solidFill>
                  <a:srgbClr val="000000"/>
                </a:solidFill>
                <a:latin typeface="Arial"/>
                <a:ea typeface="Arial"/>
                <a:cs typeface="Arial"/>
                <a:sym typeface="Arial"/>
              </a:rPr>
              <a:t> Jewelry and dentistry. Model making and miniatures. Detailed prototypes.</a:t>
            </a:r>
            <a:endParaRPr b="0" i="0" sz="1800" u="none" cap="none" strike="noStrike">
              <a:solidFill>
                <a:srgbClr val="000000"/>
              </a:solidFill>
              <a:latin typeface="Arial"/>
              <a:ea typeface="Arial"/>
              <a:cs typeface="Arial"/>
              <a:sym typeface="Arial"/>
            </a:endParaRPr>
          </a:p>
        </p:txBody>
      </p:sp>
      <p:pic>
        <p:nvPicPr>
          <p:cNvPr id="142" name="Google Shape;142;p14"/>
          <p:cNvPicPr preferRelativeResize="0"/>
          <p:nvPr/>
        </p:nvPicPr>
        <p:blipFill rotWithShape="1">
          <a:blip r:embed="rId4">
            <a:alphaModFix/>
          </a:blip>
          <a:srcRect b="0" l="0" r="0" t="0"/>
          <a:stretch/>
        </p:blipFill>
        <p:spPr>
          <a:xfrm>
            <a:off x="335285" y="1508232"/>
            <a:ext cx="2683217" cy="2537741"/>
          </a:xfrm>
          <a:prstGeom prst="rect">
            <a:avLst/>
          </a:prstGeom>
          <a:noFill/>
          <a:ln>
            <a:noFill/>
          </a:ln>
        </p:spPr>
      </p:pic>
      <p:pic>
        <p:nvPicPr>
          <p:cNvPr id="143" name="Google Shape;143;p14"/>
          <p:cNvPicPr preferRelativeResize="0"/>
          <p:nvPr/>
        </p:nvPicPr>
        <p:blipFill rotWithShape="1">
          <a:blip r:embed="rId5">
            <a:alphaModFix/>
          </a:blip>
          <a:srcRect b="0" l="0" r="0" t="0"/>
          <a:stretch/>
        </p:blipFill>
        <p:spPr>
          <a:xfrm>
            <a:off x="10017197" y="922228"/>
            <a:ext cx="2361360" cy="2165419"/>
          </a:xfrm>
          <a:prstGeom prst="rect">
            <a:avLst/>
          </a:prstGeom>
          <a:noFill/>
          <a:ln>
            <a:noFill/>
          </a:ln>
        </p:spPr>
      </p:pic>
      <p:pic>
        <p:nvPicPr>
          <p:cNvPr id="144" name="Google Shape;144;p14"/>
          <p:cNvPicPr preferRelativeResize="0"/>
          <p:nvPr/>
        </p:nvPicPr>
        <p:blipFill rotWithShape="1">
          <a:blip r:embed="rId6">
            <a:alphaModFix/>
          </a:blip>
          <a:srcRect b="0" l="0" r="0" t="0"/>
          <a:stretch/>
        </p:blipFill>
        <p:spPr>
          <a:xfrm>
            <a:off x="1356950" y="4041025"/>
            <a:ext cx="2141699" cy="2300925"/>
          </a:xfrm>
          <a:prstGeom prst="rect">
            <a:avLst/>
          </a:prstGeom>
          <a:noFill/>
          <a:ln>
            <a:noFill/>
          </a:ln>
        </p:spPr>
      </p:pic>
      <p:pic>
        <p:nvPicPr>
          <p:cNvPr id="145" name="Google Shape;145;p14"/>
          <p:cNvPicPr preferRelativeResize="0"/>
          <p:nvPr/>
        </p:nvPicPr>
        <p:blipFill rotWithShape="1">
          <a:blip r:embed="rId7">
            <a:alphaModFix/>
          </a:blip>
          <a:srcRect b="0" l="0" r="0" t="0"/>
          <a:stretch/>
        </p:blipFill>
        <p:spPr>
          <a:xfrm>
            <a:off x="10090905" y="4415978"/>
            <a:ext cx="2080963" cy="1811497"/>
          </a:xfrm>
          <a:prstGeom prst="rect">
            <a:avLst/>
          </a:prstGeom>
          <a:noFill/>
          <a:ln>
            <a:noFill/>
          </a:ln>
        </p:spPr>
      </p:pic>
      <p:sp>
        <p:nvSpPr>
          <p:cNvPr id="146" name="Google Shape;146;p14"/>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UD1: BASIC KNOWLEDGE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2022-08-31T20:39:04Z</dcterms:created>
  <dc:creator>Elena Gonzalez Larrañaga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