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12192000"/>
  <p:notesSz cx="6858000" cy="9144000"/>
  <p:embeddedFontLst>
    <p:embeddedFont>
      <p:font typeface="Lora"/>
      <p:regular r:id="rId42"/>
      <p:bold r:id="rId43"/>
      <p:italic r:id="rId44"/>
      <p:boldItalic r:id="rId45"/>
    </p:embeddedFont>
    <p:embeddedFont>
      <p:font typeface="Arial Black"/>
      <p:regular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ixGRwWn1KglxEP144ARrGVKWKX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A462B2-9A7C-41CD-AA4B-C8B55B6C9C93}">
  <a:tblStyle styleId="{68A462B2-9A7C-41CD-AA4B-C8B55B6C9C9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Lora-regular.fntdata"/><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Lora-italic.fntdata"/><Relationship Id="rId21" Type="http://schemas.openxmlformats.org/officeDocument/2006/relationships/slide" Target="slides/slide15.xml"/><Relationship Id="rId43" Type="http://schemas.openxmlformats.org/officeDocument/2006/relationships/font" Target="fonts/Lora-bold.fntdata"/><Relationship Id="rId24" Type="http://schemas.openxmlformats.org/officeDocument/2006/relationships/slide" Target="slides/slide18.xml"/><Relationship Id="rId46" Type="http://schemas.openxmlformats.org/officeDocument/2006/relationships/font" Target="fonts/ArialBlack-regular.fntdata"/><Relationship Id="rId23" Type="http://schemas.openxmlformats.org/officeDocument/2006/relationships/slide" Target="slides/slide17.xml"/><Relationship Id="rId45" Type="http://schemas.openxmlformats.org/officeDocument/2006/relationships/font" Target="fonts/Lora-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customschemas.google.com/relationships/presentationmetadata" Target="meta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 name="Google Shape;3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a328efa89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3a328efa89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a328efa89a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3a328efa89a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a328efa89a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3a328efa89a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a328efa89a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3a328efa89a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a328efa89a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3a328efa89a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a328efa89a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3a328efa89a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a328efa89a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3a328efa89a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a328efa89a_0_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3a328efa89a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a328efa89a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3a328efa89a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a328efa89a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3a328efa89a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a328efa89a_0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3a328efa89a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a328efa89a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3a328efa89a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a328efa89a_0_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3a328efa89a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a328efa89a_0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3a328efa89a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a328efa89a_0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g3a328efa89a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a328efa89a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g3a328efa89a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a328efa89a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3a328efa89a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a328efa89a_0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g3a328efa89a_0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a328efa89a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g3a328efa89a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a328efa89a_0_2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3a328efa89a_0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a328efa89a_0_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g3a328efa89a_0_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a328efa89a_0_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g3a328efa89a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a328efa89a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g3a328efa89a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a328efa89a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g3a328efa89a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a328efa89a_0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g3a328efa89a_0_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s-ES" sz="1200">
                <a:solidFill>
                  <a:srgbClr val="7F7F7F"/>
                </a:solidFill>
                <a:latin typeface="Arial"/>
                <a:ea typeface="Arial"/>
                <a:cs typeface="Arial"/>
                <a:sym typeface="Arial"/>
              </a:rPr>
              <a:t>The </a:t>
            </a:r>
            <a:r>
              <a:rPr b="1" i="0" lang="es-ES" sz="1200">
                <a:solidFill>
                  <a:srgbClr val="7F7F7F"/>
                </a:solidFill>
                <a:latin typeface="Arial"/>
                <a:ea typeface="Arial"/>
                <a:cs typeface="Arial"/>
                <a:sym typeface="Arial"/>
              </a:rPr>
              <a:t>alliance</a:t>
            </a:r>
            <a:r>
              <a:rPr b="0" i="0" lang="es-ES" sz="1200">
                <a:solidFill>
                  <a:srgbClr val="7F7F7F"/>
                </a:solidFill>
                <a:latin typeface="Arial"/>
                <a:ea typeface="Arial"/>
                <a:cs typeface="Arial"/>
                <a:sym typeface="Arial"/>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a:p>
        </p:txBody>
      </p:sp>
      <p:sp>
        <p:nvSpPr>
          <p:cNvPr id="420" name="Google Shape;420;g3a328efa89a_0_3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14"/>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 name="Google Shape;28;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9" name="Google Shape;29;p1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ES"/>
              <a:t>‹#›</a:t>
            </a:fld>
            <a:endParaRPr/>
          </a:p>
        </p:txBody>
      </p:sp>
      <p:sp>
        <p:nvSpPr>
          <p:cNvPr id="30" name="Google Shape;30;p1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11"/>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11"/>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11"/>
          <p:cNvGrpSpPr/>
          <p:nvPr/>
        </p:nvGrpSpPr>
        <p:grpSpPr>
          <a:xfrm>
            <a:off x="179295" y="6057247"/>
            <a:ext cx="1955918" cy="548655"/>
            <a:chOff x="754017" y="3871464"/>
            <a:chExt cx="3958319" cy="1110348"/>
          </a:xfrm>
        </p:grpSpPr>
        <p:sp>
          <p:nvSpPr>
            <p:cNvPr id="13" name="Google Shape;13;p11"/>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11"/>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11"/>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900"/>
              <a:buFont typeface="Arial"/>
              <a:buNone/>
            </a:pPr>
            <a:r>
              <a:rPr b="0" i="0" lang="es-ES"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13"/>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Icono&#10;&#10;Descripción generada automáticamente" id="20" name="Google Shape;20;p13"/>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13"/>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13"/>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25.png"/><Relationship Id="rId5"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8.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jpg"/><Relationship Id="rId4" Type="http://schemas.openxmlformats.org/officeDocument/2006/relationships/image" Target="../media/image16.pn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8.jpg"/><Relationship Id="rId4" Type="http://schemas.openxmlformats.org/officeDocument/2006/relationships/image" Target="../media/image17.png"/><Relationship Id="rId5"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8.jpg"/><Relationship Id="rId4" Type="http://schemas.openxmlformats.org/officeDocument/2006/relationships/image" Target="../media/image24.png"/><Relationship Id="rId5"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8.jpg"/><Relationship Id="rId4" Type="http://schemas.openxmlformats.org/officeDocument/2006/relationships/image" Target="../media/image27.png"/><Relationship Id="rId5"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8.jpg"/><Relationship Id="rId4" Type="http://schemas.openxmlformats.org/officeDocument/2006/relationships/image" Target="../media/image32.png"/><Relationship Id="rId5"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jpg"/><Relationship Id="rId4" Type="http://schemas.openxmlformats.org/officeDocument/2006/relationships/image" Target="../media/image31.png"/><Relationship Id="rId5"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8.jpg"/><Relationship Id="rId4" Type="http://schemas.openxmlformats.org/officeDocument/2006/relationships/image" Target="../media/image36.png"/><Relationship Id="rId5"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38.png"/><Relationship Id="rId5" Type="http://schemas.openxmlformats.org/officeDocument/2006/relationships/image" Target="../media/image47.png"/><Relationship Id="rId6"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39.png"/><Relationship Id="rId5"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jp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jp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jp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jp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2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jp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jpg"/><Relationship Id="rId4" Type="http://schemas.openxmlformats.org/officeDocument/2006/relationships/image" Target="../media/image43.png"/><Relationship Id="rId5"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2.jp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
          <p:cNvSpPr txBox="1"/>
          <p:nvPr>
            <p:ph type="ctrTitle"/>
          </p:nvPr>
        </p:nvSpPr>
        <p:spPr>
          <a:xfrm>
            <a:off x="1014726" y="2964400"/>
            <a:ext cx="6396727" cy="57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b="0" i="0" lang="es-ES" sz="3600" u="none" cap="none" strike="noStrike">
                <a:solidFill>
                  <a:srgbClr val="222D59"/>
                </a:solidFill>
                <a:latin typeface="Arial Black"/>
                <a:ea typeface="Arial Black"/>
                <a:cs typeface="Arial Black"/>
                <a:sym typeface="Arial Black"/>
              </a:rPr>
              <a:t>UD4: FDM PRINTING ELEMENTS.</a:t>
            </a:r>
            <a:endParaRPr b="0" i="0" sz="3600" u="none" cap="none" strike="noStrike">
              <a:solidFill>
                <a:srgbClr val="222D59"/>
              </a:solidFill>
              <a:latin typeface="Arial Black"/>
              <a:ea typeface="Arial Black"/>
              <a:cs typeface="Arial Black"/>
              <a:sym typeface="Arial Black"/>
            </a:endParaRPr>
          </a:p>
          <a:p>
            <a:pPr indent="0" lvl="0" marL="0" marR="0" rtl="0" algn="l">
              <a:lnSpc>
                <a:spcPct val="90000"/>
              </a:lnSpc>
              <a:spcBef>
                <a:spcPts val="0"/>
              </a:spcBef>
              <a:spcAft>
                <a:spcPts val="0"/>
              </a:spcAft>
              <a:buClr>
                <a:srgbClr val="222D59"/>
              </a:buClr>
              <a:buSzPts val="3600"/>
              <a:buFont typeface="Arial Black"/>
              <a:buNone/>
            </a:pPr>
            <a:r>
              <a:t/>
            </a:r>
            <a:endParaRPr b="0" i="0" sz="3600" u="none" cap="none" strike="noStrike">
              <a:solidFill>
                <a:srgbClr val="222D59"/>
              </a:solidFill>
              <a:latin typeface="Arial Black"/>
              <a:ea typeface="Arial Black"/>
              <a:cs typeface="Arial Black"/>
              <a:sym typeface="Arial Black"/>
            </a:endParaRPr>
          </a:p>
        </p:txBody>
      </p:sp>
      <p:pic>
        <p:nvPicPr>
          <p:cNvPr id="37" name="Google Shape;37;p1" title="Logo horizontal principal.png"/>
          <p:cNvPicPr preferRelativeResize="0"/>
          <p:nvPr/>
        </p:nvPicPr>
        <p:blipFill rotWithShape="1">
          <a:blip r:embed="rId3">
            <a:alphaModFix/>
          </a:blip>
          <a:srcRect b="0" l="0" r="0" t="0"/>
          <a:stretch/>
        </p:blipFill>
        <p:spPr>
          <a:xfrm>
            <a:off x="4394314" y="192507"/>
            <a:ext cx="4051595" cy="16452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UD4: FDM PRINTING ELEMENTS</a:t>
            </a:r>
            <a:endParaRPr/>
          </a:p>
        </p:txBody>
      </p:sp>
      <p:pic>
        <p:nvPicPr>
          <p:cNvPr id="149" name="Google Shape;149;p1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50" name="Google Shape;150;p10"/>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151" name="Google Shape;151;p10"/>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They are used to cool the hotend and the printed part, improving the quality of the layers and preventing overheating.</a:t>
            </a:r>
            <a:endParaRPr b="0" i="0" sz="950" u="none" cap="none" strike="noStrike">
              <a:solidFill>
                <a:srgbClr val="000000"/>
              </a:solidFill>
              <a:latin typeface="Arial"/>
              <a:ea typeface="Arial"/>
              <a:cs typeface="Arial"/>
              <a:sym typeface="Arial"/>
            </a:endParaRPr>
          </a:p>
        </p:txBody>
      </p:sp>
      <p:pic>
        <p:nvPicPr>
          <p:cNvPr id="152" name="Google Shape;152;p10"/>
          <p:cNvPicPr preferRelativeResize="0"/>
          <p:nvPr/>
        </p:nvPicPr>
        <p:blipFill rotWithShape="1">
          <a:blip r:embed="rId4">
            <a:alphaModFix/>
          </a:blip>
          <a:srcRect b="0" l="0" r="0" t="0"/>
          <a:stretch/>
        </p:blipFill>
        <p:spPr>
          <a:xfrm>
            <a:off x="8236100" y="4675275"/>
            <a:ext cx="3789326" cy="1252258"/>
          </a:xfrm>
          <a:prstGeom prst="rect">
            <a:avLst/>
          </a:prstGeom>
          <a:noFill/>
          <a:ln>
            <a:noFill/>
          </a:ln>
        </p:spPr>
      </p:pic>
      <p:pic>
        <p:nvPicPr>
          <p:cNvPr id="153" name="Google Shape;153;p10"/>
          <p:cNvPicPr preferRelativeResize="0"/>
          <p:nvPr/>
        </p:nvPicPr>
        <p:blipFill rotWithShape="1">
          <a:blip r:embed="rId5">
            <a:alphaModFix/>
          </a:blip>
          <a:srcRect b="0" l="0" r="0" t="0"/>
          <a:stretch/>
        </p:blipFill>
        <p:spPr>
          <a:xfrm>
            <a:off x="8236100" y="2005850"/>
            <a:ext cx="3789327" cy="1714676"/>
          </a:xfrm>
          <a:prstGeom prst="rect">
            <a:avLst/>
          </a:prstGeom>
          <a:noFill/>
          <a:ln>
            <a:noFill/>
          </a:ln>
        </p:spPr>
      </p:pic>
      <p:sp>
        <p:nvSpPr>
          <p:cNvPr id="154" name="Google Shape;154;p10"/>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4.4.2 LAYER HEIGHT</a:t>
            </a:r>
            <a:endParaRPr b="1" i="0" sz="2400" u="none" cap="none" strike="noStrike">
              <a:solidFill>
                <a:srgbClr val="002060"/>
              </a:solidFill>
              <a:latin typeface="Arial Black"/>
              <a:ea typeface="Arial Black"/>
              <a:cs typeface="Arial Black"/>
              <a:sym typeface="Arial Black"/>
            </a:endParaRPr>
          </a:p>
        </p:txBody>
      </p:sp>
      <p:sp>
        <p:nvSpPr>
          <p:cNvPr id="155" name="Google Shape;155;p10"/>
          <p:cNvSpPr txBox="1"/>
          <p:nvPr/>
        </p:nvSpPr>
        <p:spPr>
          <a:xfrm>
            <a:off x="1236950" y="1901300"/>
            <a:ext cx="6845400" cy="55428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Layer Height: In additive manufacturing, layer height is the thickness of each individual layer that the printer deposits during the 3D printing process. It directly affects: surface quality, print time, and model resolution.</a:t>
            </a:r>
            <a:endParaRPr b="0"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The lower the layer height, the more detailed the object will be, but it will also take longer to print.</a:t>
            </a:r>
            <a:endParaRPr b="0"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Typical values: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Standard 0.2 mm</a:t>
            </a:r>
            <a:endParaRPr b="1" i="0" sz="1800" u="none" cap="none" strike="noStrike">
              <a:solidFill>
                <a:schemeClr val="dk1"/>
              </a:solidFill>
              <a:latin typeface="Arial"/>
              <a:ea typeface="Arial"/>
              <a:cs typeface="Arial"/>
              <a:sym typeface="Arial"/>
            </a:endParaRPr>
          </a:p>
          <a:p>
            <a:pPr indent="-342900" lvl="1" marL="914400" marR="0" rtl="0" algn="just">
              <a:lnSpc>
                <a:spcPct val="100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Detail 0.1 mm</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just">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just">
              <a:lnSpc>
                <a:spcPct val="115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just">
              <a:lnSpc>
                <a:spcPct val="150000"/>
              </a:lnSpc>
              <a:spcBef>
                <a:spcPts val="2000"/>
              </a:spcBef>
              <a:spcAft>
                <a:spcPts val="20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g3a328efa89a_0_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61" name="Google Shape;161;g3a328efa89a_0_0"/>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lang="es-ES" sz="1100">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162" name="Google Shape;162;g3a328efa89a_0_0"/>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lang="es-ES" sz="950">
                <a:solidFill>
                  <a:srgbClr val="3A3630"/>
                </a:solidFill>
              </a:rPr>
              <a:t>They are used to cool the hotend and the printed part, improving layer quality and preventing overheating.</a:t>
            </a:r>
            <a:endParaRPr b="0" i="0" sz="950" u="none" cap="none" strike="noStrike">
              <a:solidFill>
                <a:srgbClr val="000000"/>
              </a:solidFill>
              <a:latin typeface="Arial"/>
              <a:ea typeface="Arial"/>
              <a:cs typeface="Arial"/>
              <a:sym typeface="Arial"/>
            </a:endParaRPr>
          </a:p>
        </p:txBody>
      </p:sp>
      <p:sp>
        <p:nvSpPr>
          <p:cNvPr id="163" name="Google Shape;163;g3a328efa89a_0_0"/>
          <p:cNvSpPr txBox="1"/>
          <p:nvPr/>
        </p:nvSpPr>
        <p:spPr>
          <a:xfrm>
            <a:off x="1236950" y="1901300"/>
            <a:ext cx="6845400" cy="58455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000"/>
              </a:spcBef>
              <a:spcAft>
                <a:spcPts val="0"/>
              </a:spcAft>
              <a:buClr>
                <a:schemeClr val="dk1"/>
              </a:buClr>
              <a:buSzPts val="1800"/>
              <a:buFont typeface="Arial"/>
              <a:buChar char="●"/>
            </a:pPr>
            <a:r>
              <a:rPr b="1" lang="es-ES" sz="1800">
                <a:solidFill>
                  <a:schemeClr val="dk1"/>
                </a:solidFill>
              </a:rPr>
              <a:t>Layer height in Bambu studio: In the variable layer height section, which allows you to dynamically adjust the layer height in different areas of the model to balance quality and speed.</a:t>
            </a:r>
            <a:endParaRPr b="0"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lang="es-ES" sz="1800">
                <a:solidFill>
                  <a:schemeClr val="dk1"/>
                </a:solidFill>
              </a:rPr>
              <a:t>Variable layer height in Bambu Studio: This article explains how to use this feature, the recommended ranges based on nozzle diameter (e.g., 0.08–0.28 mm for a 0.4 mm nozzle), and how to optimize printing for curved or sloping surfaces.</a:t>
            </a:r>
            <a:endParaRPr b="0"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lang="es-ES" sz="1800">
                <a:solidFill>
                  <a:schemeClr val="dk1"/>
                </a:solidFill>
              </a:rPr>
              <a:t>Attached is a link to the “Bamboo Wiki”:</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1200"/>
              </a:spcBef>
              <a:spcAft>
                <a:spcPts val="0"/>
              </a:spcAft>
              <a:buClr>
                <a:srgbClr val="000000"/>
              </a:buClr>
              <a:buSzPts val="1800"/>
              <a:buFont typeface="Arial"/>
              <a:buNone/>
            </a:pPr>
            <a:r>
              <a:rPr lang="es-ES" sz="1800">
                <a:solidFill>
                  <a:schemeClr val="dk1"/>
                </a:solidFill>
              </a:rPr>
              <a:t>https://wiki.bambulab.com/en/software/bambu-studio/adaptive-layer-height</a:t>
            </a:r>
            <a:endParaRPr b="1" i="0" sz="1800" u="none" cap="none" strike="noStrike">
              <a:solidFill>
                <a:schemeClr val="dk1"/>
              </a:solidFill>
              <a:latin typeface="Arial"/>
              <a:ea typeface="Arial"/>
              <a:cs typeface="Arial"/>
              <a:sym typeface="Arial"/>
            </a:endParaRPr>
          </a:p>
          <a:p>
            <a:pPr indent="0" lvl="0" marL="0" marR="0" rtl="0" algn="just">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just">
              <a:lnSpc>
                <a:spcPct val="115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just">
              <a:lnSpc>
                <a:spcPct val="150000"/>
              </a:lnSpc>
              <a:spcBef>
                <a:spcPts val="2000"/>
              </a:spcBef>
              <a:spcAft>
                <a:spcPts val="20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4" name="Google Shape;164;g3a328efa89a_0_0"/>
          <p:cNvSpPr/>
          <p:nvPr/>
        </p:nvSpPr>
        <p:spPr>
          <a:xfrm rot="5400000">
            <a:off x="7554050" y="4426163"/>
            <a:ext cx="558300" cy="498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3a328efa89a_0_0"/>
          <p:cNvSpPr txBox="1"/>
          <p:nvPr/>
        </p:nvSpPr>
        <p:spPr>
          <a:xfrm>
            <a:off x="1464825" y="1052017"/>
            <a:ext cx="9157800" cy="777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4.4 SLICER PRINTING</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4.4.2 LAYER HEIGHT</a:t>
            </a:r>
            <a:endParaRPr b="1" i="0" sz="2400" u="none" cap="none" strike="noStrike">
              <a:solidFill>
                <a:srgbClr val="002060"/>
              </a:solidFill>
              <a:latin typeface="Arial Black"/>
              <a:ea typeface="Arial Black"/>
              <a:cs typeface="Arial Black"/>
              <a:sym typeface="Arial Black"/>
            </a:endParaRPr>
          </a:p>
        </p:txBody>
      </p:sp>
      <p:pic>
        <p:nvPicPr>
          <p:cNvPr id="166" name="Google Shape;166;g3a328efa89a_0_0"/>
          <p:cNvPicPr preferRelativeResize="0"/>
          <p:nvPr/>
        </p:nvPicPr>
        <p:blipFill rotWithShape="1">
          <a:blip r:embed="rId4">
            <a:alphaModFix/>
          </a:blip>
          <a:srcRect b="0" l="0" r="0" t="0"/>
          <a:stretch/>
        </p:blipFill>
        <p:spPr>
          <a:xfrm>
            <a:off x="8311700" y="2034700"/>
            <a:ext cx="3804100" cy="4130175"/>
          </a:xfrm>
          <a:prstGeom prst="rect">
            <a:avLst/>
          </a:prstGeom>
          <a:noFill/>
          <a:ln cap="flat" cmpd="sng" w="28575">
            <a:solidFill>
              <a:schemeClr val="accent1"/>
            </a:solidFill>
            <a:prstDash val="solid"/>
            <a:round/>
            <a:headEnd len="sm" w="sm" type="none"/>
            <a:tailEnd len="sm" w="sm" type="none"/>
          </a:ln>
        </p:spPr>
      </p:pic>
      <p:sp>
        <p:nvSpPr>
          <p:cNvPr id="167" name="Google Shape;167;g3a328efa89a_0_0"/>
          <p:cNvSpPr txBox="1"/>
          <p:nvPr>
            <p:ph type="title"/>
          </p:nvPr>
        </p:nvSpPr>
        <p:spPr>
          <a:xfrm>
            <a:off x="1308300" y="150100"/>
            <a:ext cx="87165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a328efa89a_0_36"/>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173" name="Google Shape;173;g3a328efa89a_0_36"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74" name="Google Shape;174;g3a328efa89a_0_36"/>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lang="es-ES" sz="1100">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175" name="Google Shape;175;g3a328efa89a_0_36"/>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lang="es-ES" sz="950">
                <a:solidFill>
                  <a:srgbClr val="3A3630"/>
                </a:solidFill>
              </a:rPr>
              <a:t>They are used to cool the hotend and the printed part, improving layer quality and preventing overheating.</a:t>
            </a:r>
            <a:endParaRPr b="0" i="0" sz="950" u="none" cap="none" strike="noStrike">
              <a:solidFill>
                <a:srgbClr val="000000"/>
              </a:solidFill>
              <a:latin typeface="Arial"/>
              <a:ea typeface="Arial"/>
              <a:cs typeface="Arial"/>
              <a:sym typeface="Arial"/>
            </a:endParaRPr>
          </a:p>
        </p:txBody>
      </p:sp>
      <p:sp>
        <p:nvSpPr>
          <p:cNvPr id="176" name="Google Shape;176;g3a328efa89a_0_36"/>
          <p:cNvSpPr txBox="1"/>
          <p:nvPr/>
        </p:nvSpPr>
        <p:spPr>
          <a:xfrm>
            <a:off x="1236950" y="1901300"/>
            <a:ext cx="6845400" cy="5307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1000"/>
              </a:spcBef>
              <a:spcAft>
                <a:spcPts val="0"/>
              </a:spcAft>
              <a:buClr>
                <a:schemeClr val="dk1"/>
              </a:buClr>
              <a:buSzPts val="1800"/>
              <a:buFont typeface="Arial"/>
              <a:buChar char="●"/>
            </a:pPr>
            <a:r>
              <a:rPr b="1" lang="es-ES" sz="1800">
                <a:solidFill>
                  <a:schemeClr val="dk1"/>
                </a:solidFill>
              </a:rPr>
              <a:t>Number of layers: Influences the strength and surface finish of the piece.</a:t>
            </a:r>
            <a:endParaRPr b="0" i="0" sz="1800" u="none" cap="none" strike="noStrike">
              <a:solidFill>
                <a:schemeClr val="dk1"/>
              </a:solidFill>
              <a:latin typeface="Arial"/>
              <a:ea typeface="Arial"/>
              <a:cs typeface="Arial"/>
              <a:sym typeface="Arial"/>
            </a:endParaRPr>
          </a:p>
          <a:p>
            <a:pPr indent="-342900" lvl="1" marL="914400" marR="0" rtl="0" algn="l">
              <a:lnSpc>
                <a:spcPct val="115000"/>
              </a:lnSpc>
              <a:spcBef>
                <a:spcPts val="0"/>
              </a:spcBef>
              <a:spcAft>
                <a:spcPts val="0"/>
              </a:spcAft>
              <a:buClr>
                <a:schemeClr val="dk1"/>
              </a:buClr>
              <a:buSzPts val="1800"/>
              <a:buFont typeface="Arial"/>
              <a:buChar char="○"/>
            </a:pPr>
            <a:r>
              <a:rPr lang="es-ES" sz="1800">
                <a:solidFill>
                  <a:schemeClr val="dk1"/>
                </a:solidFill>
              </a:rPr>
              <a:t>Typically, 2 to 4 outer layers are used, depending on the desired layer thickness and strength.</a:t>
            </a:r>
            <a:endParaRPr b="0" i="0" sz="1800" u="none" cap="none" strike="noStrike">
              <a:solidFill>
                <a:schemeClr val="dk1"/>
              </a:solidFill>
              <a:latin typeface="Arial"/>
              <a:ea typeface="Arial"/>
              <a:cs typeface="Arial"/>
              <a:sym typeface="Arial"/>
            </a:endParaRPr>
          </a:p>
          <a:p>
            <a:pPr indent="-342900" lvl="1" marL="914400" marR="0" rtl="0" algn="l">
              <a:lnSpc>
                <a:spcPct val="115000"/>
              </a:lnSpc>
              <a:spcBef>
                <a:spcPts val="0"/>
              </a:spcBef>
              <a:spcAft>
                <a:spcPts val="0"/>
              </a:spcAft>
              <a:buClr>
                <a:schemeClr val="dk1"/>
              </a:buClr>
              <a:buSzPts val="1800"/>
              <a:buFont typeface="Arial"/>
              <a:buChar char="○"/>
            </a:pPr>
            <a:r>
              <a:rPr lang="es-ES" sz="1800">
                <a:solidFill>
                  <a:schemeClr val="dk1"/>
                </a:solidFill>
              </a:rPr>
              <a:t>For greater strength &gt; 4 layers</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1000"/>
              </a:spcBef>
              <a:spcAft>
                <a:spcPts val="0"/>
              </a:spcAft>
              <a:buClr>
                <a:schemeClr val="dk1"/>
              </a:buClr>
              <a:buSzPts val="1800"/>
              <a:buFont typeface="Arial"/>
              <a:buChar char="●"/>
            </a:pPr>
            <a:r>
              <a:rPr b="1" lang="es-ES" sz="1800">
                <a:solidFill>
                  <a:schemeClr val="dk1"/>
                </a:solidFill>
              </a:rPr>
              <a:t>"Top Layers": These influence the play or rigidity of the upper layers and prevent buckling and deformation due to gravity in the event of insufficient support.</a:t>
            </a:r>
            <a:endParaRPr b="0" i="0" sz="11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1" lang="es-ES" sz="1800">
                <a:solidFill>
                  <a:schemeClr val="dk1"/>
                </a:solidFill>
              </a:rPr>
              <a:t>“Bottom Layers”: Having more layers makes it easier and allows the layers to be “flattened” so that it allows for greater adhesion to the bed</a:t>
            </a:r>
            <a:endParaRPr b="0" i="0" sz="1800" u="none" cap="none" strike="noStrike">
              <a:solidFill>
                <a:schemeClr val="dk1"/>
              </a:solidFill>
              <a:latin typeface="Arial"/>
              <a:ea typeface="Arial"/>
              <a:cs typeface="Arial"/>
              <a:sym typeface="Arial"/>
            </a:endParaRPr>
          </a:p>
          <a:p>
            <a:pPr indent="0" lvl="0" marL="0" marR="0" rtl="0" algn="just">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457200" marR="0" rtl="0" algn="just">
              <a:lnSpc>
                <a:spcPct val="115000"/>
              </a:lnSpc>
              <a:spcBef>
                <a:spcPts val="100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177" name="Google Shape;177;g3a328efa89a_0_36"/>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4.4.3 NUMBER OF UPPER AND LOWER LAYERS</a:t>
            </a:r>
            <a:endParaRPr b="1" i="0" sz="2400" u="none" cap="none" strike="noStrike">
              <a:solidFill>
                <a:srgbClr val="002060"/>
              </a:solidFill>
              <a:latin typeface="Arial Black"/>
              <a:ea typeface="Arial Black"/>
              <a:cs typeface="Arial Black"/>
              <a:sym typeface="Arial Black"/>
            </a:endParaRPr>
          </a:p>
        </p:txBody>
      </p:sp>
      <p:pic>
        <p:nvPicPr>
          <p:cNvPr id="178" name="Google Shape;178;g3a328efa89a_0_36"/>
          <p:cNvPicPr preferRelativeResize="0"/>
          <p:nvPr/>
        </p:nvPicPr>
        <p:blipFill rotWithShape="1">
          <a:blip r:embed="rId4">
            <a:alphaModFix/>
          </a:blip>
          <a:srcRect b="23760" l="47540" r="37186" t="27787"/>
          <a:stretch/>
        </p:blipFill>
        <p:spPr>
          <a:xfrm>
            <a:off x="8791775" y="1853100"/>
            <a:ext cx="2556624" cy="4569974"/>
          </a:xfrm>
          <a:prstGeom prst="rect">
            <a:avLst/>
          </a:prstGeom>
          <a:noFill/>
          <a:ln>
            <a:noFill/>
          </a:ln>
        </p:spPr>
      </p:pic>
      <p:sp>
        <p:nvSpPr>
          <p:cNvPr id="179" name="Google Shape;179;g3a328efa89a_0_36"/>
          <p:cNvSpPr txBox="1"/>
          <p:nvPr/>
        </p:nvSpPr>
        <p:spPr>
          <a:xfrm>
            <a:off x="10980325" y="1605600"/>
            <a:ext cx="1532100" cy="18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s-ES"/>
              <a:t>Upper layers</a:t>
            </a:r>
            <a:endParaRPr b="0" i="0" sz="1400" u="none" cap="none" strike="noStrike">
              <a:solidFill>
                <a:srgbClr val="000000"/>
              </a:solidFill>
              <a:latin typeface="Arial"/>
              <a:ea typeface="Arial"/>
              <a:cs typeface="Arial"/>
              <a:sym typeface="Arial"/>
            </a:endParaRPr>
          </a:p>
        </p:txBody>
      </p:sp>
      <p:sp>
        <p:nvSpPr>
          <p:cNvPr id="180" name="Google Shape;180;g3a328efa89a_0_36"/>
          <p:cNvSpPr txBox="1"/>
          <p:nvPr/>
        </p:nvSpPr>
        <p:spPr>
          <a:xfrm>
            <a:off x="8610025" y="5858600"/>
            <a:ext cx="1532100" cy="18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s-ES"/>
              <a:t>Lower Layers</a:t>
            </a:r>
            <a:endParaRPr b="0" i="0" sz="1400" u="none" cap="none" strike="noStrike">
              <a:solidFill>
                <a:srgbClr val="000000"/>
              </a:solidFill>
              <a:latin typeface="Arial"/>
              <a:ea typeface="Arial"/>
              <a:cs typeface="Arial"/>
              <a:sym typeface="Arial"/>
            </a:endParaRPr>
          </a:p>
        </p:txBody>
      </p:sp>
      <p:sp>
        <p:nvSpPr>
          <p:cNvPr id="181" name="Google Shape;181;g3a328efa89a_0_36"/>
          <p:cNvSpPr txBox="1"/>
          <p:nvPr/>
        </p:nvSpPr>
        <p:spPr>
          <a:xfrm>
            <a:off x="7980475" y="3934825"/>
            <a:ext cx="1532100" cy="18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s-ES"/>
              <a:t>Stuffed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a328efa89a_0_49"/>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187" name="Google Shape;187;g3a328efa89a_0_49"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88" name="Google Shape;188;g3a328efa89a_0_49"/>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lang="es-ES" sz="1100">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189" name="Google Shape;189;g3a328efa89a_0_49"/>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lang="es-ES" sz="950">
                <a:solidFill>
                  <a:srgbClr val="3A3630"/>
                </a:solidFill>
              </a:rPr>
              <a:t>They are used to cool the hotend and the printed part, improving layer quality and preventing overheating.</a:t>
            </a:r>
            <a:endParaRPr b="0" i="0" sz="950" u="none" cap="none" strike="noStrike">
              <a:solidFill>
                <a:srgbClr val="000000"/>
              </a:solidFill>
              <a:latin typeface="Arial"/>
              <a:ea typeface="Arial"/>
              <a:cs typeface="Arial"/>
              <a:sym typeface="Arial"/>
            </a:endParaRPr>
          </a:p>
        </p:txBody>
      </p:sp>
      <p:sp>
        <p:nvSpPr>
          <p:cNvPr id="190" name="Google Shape;190;g3a328efa89a_0_49"/>
          <p:cNvSpPr txBox="1"/>
          <p:nvPr/>
        </p:nvSpPr>
        <p:spPr>
          <a:xfrm>
            <a:off x="1236950" y="1901300"/>
            <a:ext cx="6845400" cy="31944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15000"/>
              </a:lnSpc>
              <a:spcBef>
                <a:spcPts val="1000"/>
              </a:spcBef>
              <a:spcAft>
                <a:spcPts val="0"/>
              </a:spcAft>
              <a:buClr>
                <a:schemeClr val="dk1"/>
              </a:buClr>
              <a:buSzPts val="1800"/>
              <a:buFont typeface="Arial"/>
              <a:buChar char="●"/>
            </a:pPr>
            <a:r>
              <a:rPr b="1" lang="es-ES" sz="1800">
                <a:solidFill>
                  <a:schemeClr val="dk1"/>
                </a:solidFill>
              </a:rPr>
              <a:t>Number of layers in Bamboo Studio:</a:t>
            </a:r>
            <a:endParaRPr b="1" i="0" sz="1800" u="none" cap="none" strike="noStrike">
              <a:solidFill>
                <a:schemeClr val="dk1"/>
              </a:solidFill>
              <a:latin typeface="Arial"/>
              <a:ea typeface="Arial"/>
              <a:cs typeface="Arial"/>
              <a:sym typeface="Arial"/>
            </a:endParaRPr>
          </a:p>
          <a:p>
            <a:pPr indent="-342900" lvl="1" marL="914400" marR="0" rtl="0" algn="just">
              <a:lnSpc>
                <a:spcPct val="115000"/>
              </a:lnSpc>
              <a:spcBef>
                <a:spcPts val="1000"/>
              </a:spcBef>
              <a:spcAft>
                <a:spcPts val="0"/>
              </a:spcAft>
              <a:buClr>
                <a:schemeClr val="dk1"/>
              </a:buClr>
              <a:buSzPts val="1800"/>
              <a:buFont typeface="Arial"/>
              <a:buChar char="○"/>
            </a:pPr>
            <a:r>
              <a:rPr b="1" lang="es-ES" sz="1800">
                <a:solidFill>
                  <a:schemeClr val="dk1"/>
                </a:solidFill>
              </a:rPr>
              <a:t>Capas superiores”Top shell Layers”:</a:t>
            </a:r>
            <a:endParaRPr b="1" i="0" sz="1800" u="none" cap="none" strike="noStrike">
              <a:solidFill>
                <a:schemeClr val="dk1"/>
              </a:solidFill>
              <a:latin typeface="Arial"/>
              <a:ea typeface="Arial"/>
              <a:cs typeface="Arial"/>
              <a:sym typeface="Arial"/>
            </a:endParaRPr>
          </a:p>
          <a:p>
            <a:pPr indent="-342900" lvl="1" marL="914400" marR="0" rtl="0" algn="just">
              <a:lnSpc>
                <a:spcPct val="115000"/>
              </a:lnSpc>
              <a:spcBef>
                <a:spcPts val="1000"/>
              </a:spcBef>
              <a:spcAft>
                <a:spcPts val="0"/>
              </a:spcAft>
              <a:buClr>
                <a:schemeClr val="dk1"/>
              </a:buClr>
              <a:buSzPts val="1800"/>
              <a:buFont typeface="Arial"/>
              <a:buChar char="○"/>
            </a:pPr>
            <a:r>
              <a:rPr b="1" lang="es-ES" sz="1800">
                <a:solidFill>
                  <a:schemeClr val="dk1"/>
                </a:solidFill>
              </a:rPr>
              <a:t>Capas inferiores“Bottom shell Layers” :</a:t>
            </a:r>
            <a:endParaRPr b="1" i="0" sz="1800" u="none" cap="none" strike="noStrike">
              <a:solidFill>
                <a:schemeClr val="dk1"/>
              </a:solidFill>
              <a:latin typeface="Arial"/>
              <a:ea typeface="Arial"/>
              <a:cs typeface="Arial"/>
              <a:sym typeface="Arial"/>
            </a:endParaRPr>
          </a:p>
          <a:p>
            <a:pPr indent="0" lvl="0" marL="0" marR="0" rtl="0" algn="just">
              <a:lnSpc>
                <a:spcPct val="115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800"/>
              <a:buFont typeface="Arial"/>
              <a:buNone/>
            </a:pPr>
            <a:r>
              <a:rPr b="1" lang="es-ES" sz="1800">
                <a:solidFill>
                  <a:schemeClr val="dk1"/>
                </a:solidFill>
              </a:rPr>
              <a:t>I've attached the link to the "Bamboo wiki"</a:t>
            </a:r>
            <a:endParaRPr b="1" i="0" sz="1800" u="none" cap="none" strike="noStrike">
              <a:solidFill>
                <a:schemeClr val="dk1"/>
              </a:solidFill>
              <a:latin typeface="Arial"/>
              <a:ea typeface="Arial"/>
              <a:cs typeface="Arial"/>
              <a:sym typeface="Arial"/>
            </a:endParaRPr>
          </a:p>
          <a:p>
            <a:pPr indent="0" lvl="0" marL="0" marR="0" rtl="0" algn="just">
              <a:lnSpc>
                <a:spcPct val="115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just">
              <a:lnSpc>
                <a:spcPct val="115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191" name="Google Shape;191;g3a328efa89a_0_49"/>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4.4.3 NUMBER OF UPPER AND LOWER LAYERS</a:t>
            </a:r>
            <a:endParaRPr b="1" i="0" sz="2400" u="none" cap="none" strike="noStrike">
              <a:solidFill>
                <a:srgbClr val="002060"/>
              </a:solidFill>
              <a:latin typeface="Arial Black"/>
              <a:ea typeface="Arial Black"/>
              <a:cs typeface="Arial Black"/>
              <a:sym typeface="Arial Black"/>
            </a:endParaRPr>
          </a:p>
        </p:txBody>
      </p:sp>
      <p:pic>
        <p:nvPicPr>
          <p:cNvPr id="192" name="Google Shape;192;g3a328efa89a_0_49"/>
          <p:cNvPicPr preferRelativeResize="0"/>
          <p:nvPr/>
        </p:nvPicPr>
        <p:blipFill rotWithShape="1">
          <a:blip r:embed="rId4">
            <a:alphaModFix/>
          </a:blip>
          <a:srcRect b="0" l="0" r="0" t="8784"/>
          <a:stretch/>
        </p:blipFill>
        <p:spPr>
          <a:xfrm>
            <a:off x="7925850" y="2034425"/>
            <a:ext cx="3530875" cy="4215450"/>
          </a:xfrm>
          <a:prstGeom prst="rect">
            <a:avLst/>
          </a:prstGeom>
          <a:noFill/>
          <a:ln cap="flat" cmpd="sng" w="28575">
            <a:solidFill>
              <a:schemeClr val="accent1"/>
            </a:solidFill>
            <a:prstDash val="solid"/>
            <a:round/>
            <a:headEnd len="sm" w="sm" type="none"/>
            <a:tailEnd len="sm" w="sm" type="none"/>
          </a:ln>
        </p:spPr>
      </p:pic>
      <p:sp>
        <p:nvSpPr>
          <p:cNvPr id="193" name="Google Shape;193;g3a328efa89a_0_49"/>
          <p:cNvSpPr/>
          <p:nvPr/>
        </p:nvSpPr>
        <p:spPr>
          <a:xfrm>
            <a:off x="6677425" y="2472850"/>
            <a:ext cx="992400" cy="579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4" name="Google Shape;194;g3a328efa89a_0_49"/>
          <p:cNvPicPr preferRelativeResize="0"/>
          <p:nvPr/>
        </p:nvPicPr>
        <p:blipFill rotWithShape="1">
          <a:blip r:embed="rId5">
            <a:alphaModFix/>
          </a:blip>
          <a:srcRect b="0" l="0" r="0" t="0"/>
          <a:stretch/>
        </p:blipFill>
        <p:spPr>
          <a:xfrm>
            <a:off x="1694619" y="3430800"/>
            <a:ext cx="5616399" cy="2613625"/>
          </a:xfrm>
          <a:prstGeom prst="rect">
            <a:avLst/>
          </a:prstGeom>
          <a:noFill/>
          <a:ln cap="flat" cmpd="sng" w="28575">
            <a:solidFill>
              <a:schemeClr val="accent1"/>
            </a:solidFill>
            <a:prstDash val="solid"/>
            <a:round/>
            <a:headEnd len="sm" w="sm" type="none"/>
            <a:tailEnd len="sm" w="sm" type="none"/>
          </a:ln>
        </p:spPr>
      </p:pic>
      <p:sp>
        <p:nvSpPr>
          <p:cNvPr id="195" name="Google Shape;195;g3a328efa89a_0_49"/>
          <p:cNvSpPr/>
          <p:nvPr/>
        </p:nvSpPr>
        <p:spPr>
          <a:xfrm rot="6320773">
            <a:off x="1131587" y="3137692"/>
            <a:ext cx="579254" cy="344395"/>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3a328efa89a_0_62"/>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201" name="Google Shape;201;g3a328efa89a_0_6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02" name="Google Shape;202;g3a328efa89a_0_62"/>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lang="es-ES" sz="1100">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203" name="Google Shape;203;g3a328efa89a_0_62"/>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lang="es-ES" sz="950">
                <a:solidFill>
                  <a:srgbClr val="3A3630"/>
                </a:solidFill>
              </a:rPr>
              <a:t>They are used to cool the hotend and the printed part, improving layer quality and preventing overheating.</a:t>
            </a:r>
            <a:endParaRPr b="0" i="0" sz="950" u="none" cap="none" strike="noStrike">
              <a:solidFill>
                <a:srgbClr val="000000"/>
              </a:solidFill>
              <a:latin typeface="Arial"/>
              <a:ea typeface="Arial"/>
              <a:cs typeface="Arial"/>
              <a:sym typeface="Arial"/>
            </a:endParaRPr>
          </a:p>
        </p:txBody>
      </p:sp>
      <p:sp>
        <p:nvSpPr>
          <p:cNvPr id="204" name="Google Shape;204;g3a328efa89a_0_62"/>
          <p:cNvSpPr txBox="1"/>
          <p:nvPr/>
        </p:nvSpPr>
        <p:spPr>
          <a:xfrm>
            <a:off x="1236950" y="1901300"/>
            <a:ext cx="10352700" cy="7803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15000"/>
              </a:lnSpc>
              <a:spcBef>
                <a:spcPts val="1000"/>
              </a:spcBef>
              <a:spcAft>
                <a:spcPts val="0"/>
              </a:spcAft>
              <a:buClr>
                <a:schemeClr val="dk1"/>
              </a:buClr>
              <a:buSzPts val="1800"/>
              <a:buFont typeface="Arial"/>
              <a:buChar char="●"/>
            </a:pPr>
            <a:r>
              <a:rPr lang="es-ES" sz="1800">
                <a:solidFill>
                  <a:schemeClr val="dk1"/>
                </a:solidFill>
              </a:rPr>
              <a:t>This would be the number of layers in the walls of the piece to be printed.</a:t>
            </a:r>
            <a:endParaRPr b="0" i="0" sz="1100" u="none" cap="none" strike="noStrike">
              <a:solidFill>
                <a:schemeClr val="dk1"/>
              </a:solidFill>
              <a:latin typeface="Arial"/>
              <a:ea typeface="Arial"/>
              <a:cs typeface="Arial"/>
              <a:sym typeface="Arial"/>
            </a:endParaRPr>
          </a:p>
          <a:p>
            <a:pPr indent="-342900" lvl="0" marL="457200" marR="0" rtl="0" algn="just">
              <a:lnSpc>
                <a:spcPct val="115000"/>
              </a:lnSpc>
              <a:spcBef>
                <a:spcPts val="0"/>
              </a:spcBef>
              <a:spcAft>
                <a:spcPts val="0"/>
              </a:spcAft>
              <a:buClr>
                <a:schemeClr val="dk1"/>
              </a:buClr>
              <a:buSzPts val="1800"/>
              <a:buFont typeface="Arial"/>
              <a:buChar char="●"/>
            </a:pPr>
            <a:r>
              <a:rPr lang="es-ES" sz="1800">
                <a:solidFill>
                  <a:schemeClr val="dk1"/>
                </a:solidFill>
              </a:rPr>
              <a:t>It is found in two different parameters of the bamboo studio, “Outer walls” and “Wall loops”.</a:t>
            </a:r>
            <a:endParaRPr b="0" i="0" sz="1800" u="none" cap="none" strike="noStrike">
              <a:solidFill>
                <a:schemeClr val="dk1"/>
              </a:solidFill>
              <a:latin typeface="Arial"/>
              <a:ea typeface="Arial"/>
              <a:cs typeface="Arial"/>
              <a:sym typeface="Arial"/>
            </a:endParaRPr>
          </a:p>
        </p:txBody>
      </p:sp>
      <p:sp>
        <p:nvSpPr>
          <p:cNvPr id="205" name="Google Shape;205;g3a328efa89a_0_62"/>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4.4.4 SIDE WALL LOOPS</a:t>
            </a:r>
            <a:endParaRPr b="1" i="0" sz="2400" u="none" cap="none" strike="noStrike">
              <a:solidFill>
                <a:srgbClr val="002060"/>
              </a:solidFill>
              <a:latin typeface="Arial Black"/>
              <a:ea typeface="Arial Black"/>
              <a:cs typeface="Arial Black"/>
              <a:sym typeface="Arial Black"/>
            </a:endParaRPr>
          </a:p>
        </p:txBody>
      </p:sp>
      <p:pic>
        <p:nvPicPr>
          <p:cNvPr id="206" name="Google Shape;206;g3a328efa89a_0_62"/>
          <p:cNvPicPr preferRelativeResize="0"/>
          <p:nvPr/>
        </p:nvPicPr>
        <p:blipFill rotWithShape="1">
          <a:blip r:embed="rId4">
            <a:alphaModFix/>
          </a:blip>
          <a:srcRect b="0" l="0" r="0" t="0"/>
          <a:stretch/>
        </p:blipFill>
        <p:spPr>
          <a:xfrm>
            <a:off x="6878075" y="2989088"/>
            <a:ext cx="4496092" cy="2606825"/>
          </a:xfrm>
          <a:prstGeom prst="rect">
            <a:avLst/>
          </a:prstGeom>
          <a:noFill/>
          <a:ln cap="flat" cmpd="sng" w="28575">
            <a:solidFill>
              <a:schemeClr val="accent1"/>
            </a:solidFill>
            <a:prstDash val="solid"/>
            <a:round/>
            <a:headEnd len="sm" w="sm" type="none"/>
            <a:tailEnd len="sm" w="sm" type="none"/>
          </a:ln>
        </p:spPr>
      </p:pic>
      <p:pic>
        <p:nvPicPr>
          <p:cNvPr id="207" name="Google Shape;207;g3a328efa89a_0_62"/>
          <p:cNvPicPr preferRelativeResize="0"/>
          <p:nvPr/>
        </p:nvPicPr>
        <p:blipFill rotWithShape="1">
          <a:blip r:embed="rId5">
            <a:alphaModFix/>
          </a:blip>
          <a:srcRect b="0" l="0" r="0" t="0"/>
          <a:stretch/>
        </p:blipFill>
        <p:spPr>
          <a:xfrm>
            <a:off x="2643300" y="2989112"/>
            <a:ext cx="3042099" cy="2966525"/>
          </a:xfrm>
          <a:prstGeom prst="rect">
            <a:avLst/>
          </a:prstGeom>
          <a:noFill/>
          <a:ln cap="flat" cmpd="sng" w="28575">
            <a:solidFill>
              <a:schemeClr val="accent1"/>
            </a:solidFill>
            <a:prstDash val="solid"/>
            <a:round/>
            <a:headEnd len="sm" w="sm" type="none"/>
            <a:tailEnd len="sm" w="sm" type="none"/>
          </a:ln>
        </p:spPr>
      </p:pic>
      <p:sp>
        <p:nvSpPr>
          <p:cNvPr id="208" name="Google Shape;208;g3a328efa89a_0_62"/>
          <p:cNvSpPr/>
          <p:nvPr/>
        </p:nvSpPr>
        <p:spPr>
          <a:xfrm rot="5400000">
            <a:off x="1928800" y="2789038"/>
            <a:ext cx="558300" cy="498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3a328efa89a_0_62"/>
          <p:cNvSpPr/>
          <p:nvPr/>
        </p:nvSpPr>
        <p:spPr>
          <a:xfrm rot="5400000">
            <a:off x="6043600" y="2789038"/>
            <a:ext cx="558300" cy="498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a328efa89a_0_75"/>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215" name="Google Shape;215;g3a328efa89a_0_7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16" name="Google Shape;216;g3a328efa89a_0_75"/>
          <p:cNvSpPr txBox="1"/>
          <p:nvPr/>
        </p:nvSpPr>
        <p:spPr>
          <a:xfrm>
            <a:off x="1236950" y="1901300"/>
            <a:ext cx="7772700" cy="5803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1000"/>
              </a:spcBef>
              <a:spcAft>
                <a:spcPts val="0"/>
              </a:spcAft>
              <a:buClr>
                <a:schemeClr val="dk1"/>
              </a:buClr>
              <a:buSzPts val="1800"/>
              <a:buFont typeface="Arial"/>
              <a:buChar char="●"/>
            </a:pPr>
            <a:r>
              <a:rPr b="1" lang="es-ES" sz="1800">
                <a:solidFill>
                  <a:schemeClr val="dk1"/>
                </a:solidFill>
              </a:rPr>
              <a:t>In additive manufacturing (such as 3D printing), material infill refers to the internal structure that is generated within a printed object.</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1000"/>
              </a:spcBef>
              <a:spcAft>
                <a:spcPts val="0"/>
              </a:spcAft>
              <a:buClr>
                <a:schemeClr val="dk1"/>
              </a:buClr>
              <a:buSzPts val="1800"/>
              <a:buFont typeface="Arial"/>
              <a:buChar char="●"/>
            </a:pPr>
            <a:r>
              <a:rPr b="1" lang="es-ES" sz="1800">
                <a:solidFill>
                  <a:schemeClr val="dk1"/>
                </a:solidFill>
              </a:rPr>
              <a:t>It is not completely solid, but is formed with geometric patterns (such as grids, honeycomb or lines) to save material, reduce printing time and maintain good mechanical strength.</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1" lang="es-ES" sz="1800">
                <a:solidFill>
                  <a:schemeClr val="dk1"/>
                </a:solidFill>
              </a:rPr>
              <a:t>Higher density = more strength, but also more weight and time.</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1000"/>
              </a:spcBef>
              <a:spcAft>
                <a:spcPts val="0"/>
              </a:spcAft>
              <a:buClr>
                <a:schemeClr val="dk1"/>
              </a:buClr>
              <a:buSzPts val="1800"/>
              <a:buFont typeface="Arial"/>
              <a:buChar char="●"/>
            </a:pPr>
            <a:r>
              <a:rPr b="1" lang="es-ES" sz="1800">
                <a:solidFill>
                  <a:schemeClr val="dk1"/>
                </a:solidFill>
              </a:rPr>
              <a:t>Typical values</a:t>
            </a:r>
            <a:endParaRPr b="1" i="0" sz="1800" u="none" cap="none" strike="noStrike">
              <a:solidFill>
                <a:schemeClr val="dk1"/>
              </a:solidFill>
              <a:latin typeface="Arial"/>
              <a:ea typeface="Arial"/>
              <a:cs typeface="Arial"/>
              <a:sym typeface="Arial"/>
            </a:endParaRPr>
          </a:p>
          <a:p>
            <a:pPr indent="-342900" lvl="1" marL="914400" marR="0" rtl="0" algn="l">
              <a:lnSpc>
                <a:spcPct val="115000"/>
              </a:lnSpc>
              <a:spcBef>
                <a:spcPts val="1000"/>
              </a:spcBef>
              <a:spcAft>
                <a:spcPts val="0"/>
              </a:spcAft>
              <a:buClr>
                <a:schemeClr val="dk1"/>
              </a:buClr>
              <a:buSzPts val="1800"/>
              <a:buFont typeface="Arial"/>
              <a:buChar char="○"/>
            </a:pPr>
            <a:r>
              <a:rPr b="1" lang="es-ES" sz="1800">
                <a:solidFill>
                  <a:schemeClr val="dk1"/>
                </a:solidFill>
              </a:rPr>
              <a:t>Normal use 15-20%</a:t>
            </a:r>
            <a:endParaRPr b="1" i="0" sz="1800" u="none" cap="none" strike="noStrike">
              <a:solidFill>
                <a:schemeClr val="dk1"/>
              </a:solidFill>
              <a:latin typeface="Arial"/>
              <a:ea typeface="Arial"/>
              <a:cs typeface="Arial"/>
              <a:sym typeface="Arial"/>
            </a:endParaRPr>
          </a:p>
          <a:p>
            <a:pPr indent="-342900" lvl="1" marL="914400" marR="0" rtl="0" algn="l">
              <a:lnSpc>
                <a:spcPct val="115000"/>
              </a:lnSpc>
              <a:spcBef>
                <a:spcPts val="1000"/>
              </a:spcBef>
              <a:spcAft>
                <a:spcPts val="0"/>
              </a:spcAft>
              <a:buClr>
                <a:schemeClr val="dk1"/>
              </a:buClr>
              <a:buSzPts val="1800"/>
              <a:buFont typeface="Arial"/>
              <a:buChar char="○"/>
            </a:pPr>
            <a:r>
              <a:rPr b="1" lang="es-ES" sz="1800">
                <a:solidFill>
                  <a:schemeClr val="dk1"/>
                </a:solidFill>
              </a:rPr>
              <a:t>Structural part &gt;30%</a:t>
            </a:r>
            <a:endParaRPr b="1" i="0" sz="18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12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g3a328efa89a_0_75"/>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4.4.5 FILL.TYPE AND DENSITY.</a:t>
            </a:r>
            <a:endParaRPr b="1" i="0" sz="2400" u="none" cap="none" strike="noStrike">
              <a:solidFill>
                <a:srgbClr val="002060"/>
              </a:solidFill>
              <a:latin typeface="Arial Black"/>
              <a:ea typeface="Arial Black"/>
              <a:cs typeface="Arial Black"/>
              <a:sym typeface="Arial Black"/>
            </a:endParaRPr>
          </a:p>
        </p:txBody>
      </p:sp>
      <p:pic>
        <p:nvPicPr>
          <p:cNvPr id="218" name="Google Shape;218;g3a328efa89a_0_75"/>
          <p:cNvPicPr preferRelativeResize="0"/>
          <p:nvPr/>
        </p:nvPicPr>
        <p:blipFill rotWithShape="1">
          <a:blip r:embed="rId4">
            <a:alphaModFix/>
          </a:blip>
          <a:srcRect b="0" l="0" r="0" t="0"/>
          <a:stretch/>
        </p:blipFill>
        <p:spPr>
          <a:xfrm>
            <a:off x="9212974" y="3997550"/>
            <a:ext cx="2136850" cy="2165250"/>
          </a:xfrm>
          <a:prstGeom prst="rect">
            <a:avLst/>
          </a:prstGeom>
          <a:noFill/>
          <a:ln>
            <a:noFill/>
          </a:ln>
        </p:spPr>
      </p:pic>
      <p:sp>
        <p:nvSpPr>
          <p:cNvPr id="219" name="Google Shape;219;g3a328efa89a_0_75"/>
          <p:cNvSpPr txBox="1"/>
          <p:nvPr/>
        </p:nvSpPr>
        <p:spPr>
          <a:xfrm>
            <a:off x="9806200" y="1532225"/>
            <a:ext cx="729000" cy="1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s-ES"/>
              <a:t>CUBE</a:t>
            </a:r>
            <a:endParaRPr b="0" i="0" sz="1400" u="none" cap="none" strike="noStrike">
              <a:solidFill>
                <a:srgbClr val="000000"/>
              </a:solidFill>
              <a:latin typeface="Arial"/>
              <a:ea typeface="Arial"/>
              <a:cs typeface="Arial"/>
              <a:sym typeface="Arial"/>
            </a:endParaRPr>
          </a:p>
        </p:txBody>
      </p:sp>
      <p:sp>
        <p:nvSpPr>
          <p:cNvPr id="220" name="Google Shape;220;g3a328efa89a_0_75"/>
          <p:cNvSpPr txBox="1"/>
          <p:nvPr/>
        </p:nvSpPr>
        <p:spPr>
          <a:xfrm>
            <a:off x="9753375" y="3829725"/>
            <a:ext cx="1236300" cy="24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s-ES"/>
              <a:t>GIROIDE</a:t>
            </a:r>
            <a:endParaRPr b="0" i="0" sz="1400" u="none" cap="none" strike="noStrike">
              <a:solidFill>
                <a:srgbClr val="000000"/>
              </a:solidFill>
              <a:latin typeface="Arial"/>
              <a:ea typeface="Arial"/>
              <a:cs typeface="Arial"/>
              <a:sym typeface="Arial"/>
            </a:endParaRPr>
          </a:p>
        </p:txBody>
      </p:sp>
      <p:pic>
        <p:nvPicPr>
          <p:cNvPr id="221" name="Google Shape;221;g3a328efa89a_0_75"/>
          <p:cNvPicPr preferRelativeResize="0"/>
          <p:nvPr/>
        </p:nvPicPr>
        <p:blipFill rotWithShape="1">
          <a:blip r:embed="rId5">
            <a:alphaModFix/>
          </a:blip>
          <a:srcRect b="32030" l="64345" r="13300" t="27786"/>
          <a:stretch/>
        </p:blipFill>
        <p:spPr>
          <a:xfrm>
            <a:off x="9245850" y="1057950"/>
            <a:ext cx="2716320" cy="27509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a328efa89a_0_86"/>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227" name="Google Shape;227;g3a328efa89a_0_86"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28" name="Google Shape;228;g3a328efa89a_0_86"/>
          <p:cNvSpPr txBox="1"/>
          <p:nvPr/>
        </p:nvSpPr>
        <p:spPr>
          <a:xfrm>
            <a:off x="1236950" y="1901300"/>
            <a:ext cx="10567800" cy="5606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1200"/>
              </a:spcBef>
              <a:spcAft>
                <a:spcPts val="0"/>
              </a:spcAft>
              <a:buClr>
                <a:schemeClr val="dk1"/>
              </a:buClr>
              <a:buSzPts val="1800"/>
              <a:buFont typeface="Arial"/>
              <a:buChar char="●"/>
            </a:pPr>
            <a:r>
              <a:rPr lang="es-ES" sz="1800">
                <a:solidFill>
                  <a:schemeClr val="dk1"/>
                </a:solidFill>
              </a:rPr>
              <a:t>At Bambú Studio, you can adjust the type of filling, its density and pattern according to the model's needs.</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1200"/>
              </a:spcBef>
              <a:spcAft>
                <a:spcPts val="0"/>
              </a:spcAft>
              <a:buClr>
                <a:schemeClr val="dk1"/>
              </a:buClr>
              <a:buSzPts val="1800"/>
              <a:buFont typeface="Arial"/>
              <a:buChar char="●"/>
            </a:pPr>
            <a:r>
              <a:rPr b="1" lang="es-ES" sz="1800">
                <a:solidFill>
                  <a:schemeClr val="dk1"/>
                </a:solidFill>
              </a:rPr>
              <a:t>I've attached the link to the "Bamboo wiki"</a:t>
            </a:r>
            <a:endParaRPr b="1" i="0" sz="1800" u="none" cap="none" strike="noStrike">
              <a:solidFill>
                <a:schemeClr val="dk1"/>
              </a:solidFill>
              <a:latin typeface="Arial"/>
              <a:ea typeface="Arial"/>
              <a:cs typeface="Arial"/>
              <a:sym typeface="Arial"/>
            </a:endParaRPr>
          </a:p>
          <a:p>
            <a:pPr indent="457200" lvl="0" marL="0" marR="0" rtl="0" algn="l">
              <a:lnSpc>
                <a:spcPct val="115000"/>
              </a:lnSpc>
              <a:spcBef>
                <a:spcPts val="1200"/>
              </a:spcBef>
              <a:spcAft>
                <a:spcPts val="0"/>
              </a:spcAft>
              <a:buClr>
                <a:srgbClr val="000000"/>
              </a:buClr>
              <a:buSzPts val="1800"/>
              <a:buFont typeface="Arial"/>
              <a:buNone/>
            </a:pPr>
            <a:r>
              <a:rPr lang="es-ES" sz="1800">
                <a:solidFill>
                  <a:schemeClr val="dk1"/>
                </a:solidFill>
              </a:rPr>
              <a:t>https://wiki.bambulab.com/en/software/bambu-studio/fill-patterns </a:t>
            </a:r>
            <a:endParaRPr b="0" i="0" sz="1800" u="none" cap="none" strike="noStrike">
              <a:solidFill>
                <a:schemeClr val="dk1"/>
              </a:solidFill>
              <a:latin typeface="Arial"/>
              <a:ea typeface="Arial"/>
              <a:cs typeface="Arial"/>
              <a:sym typeface="Arial"/>
            </a:endParaRPr>
          </a:p>
          <a:p>
            <a:pPr indent="0" lvl="0" marL="9144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12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9" name="Google Shape;229;g3a328efa89a_0_86"/>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4.4.5 FILL.TYPE AND DENSITY.</a:t>
            </a:r>
            <a:endParaRPr b="1" i="0" sz="2400" u="none" cap="none" strike="noStrike">
              <a:solidFill>
                <a:srgbClr val="002060"/>
              </a:solidFill>
              <a:latin typeface="Arial Black"/>
              <a:ea typeface="Arial Black"/>
              <a:cs typeface="Arial Black"/>
              <a:sym typeface="Arial Black"/>
            </a:endParaRPr>
          </a:p>
        </p:txBody>
      </p:sp>
      <p:pic>
        <p:nvPicPr>
          <p:cNvPr id="230" name="Google Shape;230;g3a328efa89a_0_86"/>
          <p:cNvPicPr preferRelativeResize="0"/>
          <p:nvPr/>
        </p:nvPicPr>
        <p:blipFill rotWithShape="1">
          <a:blip r:embed="rId4">
            <a:alphaModFix/>
          </a:blip>
          <a:srcRect b="0" l="0" r="0" t="0"/>
          <a:stretch/>
        </p:blipFill>
        <p:spPr>
          <a:xfrm>
            <a:off x="5152600" y="2384024"/>
            <a:ext cx="2736500" cy="2584800"/>
          </a:xfrm>
          <a:prstGeom prst="rect">
            <a:avLst/>
          </a:prstGeom>
          <a:noFill/>
          <a:ln cap="flat" cmpd="sng" w="28575">
            <a:solidFill>
              <a:schemeClr val="accent1"/>
            </a:solidFill>
            <a:prstDash val="solid"/>
            <a:round/>
            <a:headEnd len="sm" w="sm" type="none"/>
            <a:tailEnd len="sm" w="sm" type="none"/>
          </a:ln>
        </p:spPr>
      </p:pic>
      <p:pic>
        <p:nvPicPr>
          <p:cNvPr id="231" name="Google Shape;231;g3a328efa89a_0_86"/>
          <p:cNvPicPr preferRelativeResize="0"/>
          <p:nvPr/>
        </p:nvPicPr>
        <p:blipFill rotWithShape="1">
          <a:blip r:embed="rId5">
            <a:alphaModFix/>
          </a:blip>
          <a:srcRect b="-10322" l="11230" r="-11229" t="15274"/>
          <a:stretch/>
        </p:blipFill>
        <p:spPr>
          <a:xfrm>
            <a:off x="8525150" y="2384025"/>
            <a:ext cx="2510751" cy="3026176"/>
          </a:xfrm>
          <a:prstGeom prst="rect">
            <a:avLst/>
          </a:prstGeom>
          <a:noFill/>
          <a:ln cap="flat" cmpd="sng" w="28575">
            <a:solidFill>
              <a:schemeClr val="accent1"/>
            </a:solidFill>
            <a:prstDash val="solid"/>
            <a:round/>
            <a:headEnd len="sm" w="sm" type="none"/>
            <a:tailEnd len="sm" w="sm" type="none"/>
          </a:ln>
        </p:spPr>
      </p:pic>
      <p:sp>
        <p:nvSpPr>
          <p:cNvPr id="232" name="Google Shape;232;g3a328efa89a_0_86"/>
          <p:cNvSpPr/>
          <p:nvPr/>
        </p:nvSpPr>
        <p:spPr>
          <a:xfrm rot="5400000">
            <a:off x="3843200" y="2672513"/>
            <a:ext cx="558300" cy="498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3a328efa89a_0_86"/>
          <p:cNvSpPr/>
          <p:nvPr/>
        </p:nvSpPr>
        <p:spPr>
          <a:xfrm>
            <a:off x="7822300" y="3222675"/>
            <a:ext cx="687900" cy="241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a328efa89a_0_97"/>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239" name="Google Shape;239;g3a328efa89a_0_97"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40" name="Google Shape;240;g3a328efa89a_0_97"/>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lang="es-ES" sz="1100">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241" name="Google Shape;241;g3a328efa89a_0_97"/>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lang="es-ES" sz="950">
                <a:solidFill>
                  <a:srgbClr val="3A3630"/>
                </a:solidFill>
              </a:rPr>
              <a:t>They are used to cool the hotend and the printed part, improving layer quality and preventing overheating.</a:t>
            </a:r>
            <a:endParaRPr b="0" i="0" sz="950" u="none" cap="none" strike="noStrike">
              <a:solidFill>
                <a:srgbClr val="000000"/>
              </a:solidFill>
              <a:latin typeface="Arial"/>
              <a:ea typeface="Arial"/>
              <a:cs typeface="Arial"/>
              <a:sym typeface="Arial"/>
            </a:endParaRPr>
          </a:p>
        </p:txBody>
      </p:sp>
      <p:sp>
        <p:nvSpPr>
          <p:cNvPr id="242" name="Google Shape;242;g3a328efa89a_0_97"/>
          <p:cNvSpPr txBox="1"/>
          <p:nvPr/>
        </p:nvSpPr>
        <p:spPr>
          <a:xfrm>
            <a:off x="779750" y="1901300"/>
            <a:ext cx="7322700" cy="4484100"/>
          </a:xfrm>
          <a:prstGeom prst="rect">
            <a:avLst/>
          </a:prstGeom>
          <a:noFill/>
          <a:ln>
            <a:noFill/>
          </a:ln>
        </p:spPr>
        <p:txBody>
          <a:bodyPr anchorCtr="0" anchor="t" bIns="91425" lIns="91425" spcFirstLastPara="1" rIns="91425" wrap="square" tIns="91425">
            <a:noAutofit/>
          </a:bodyPr>
          <a:lstStyle/>
          <a:p>
            <a:pPr indent="-342900" lvl="0" marL="914400" marR="0" rtl="0" algn="l">
              <a:lnSpc>
                <a:spcPct val="115000"/>
              </a:lnSpc>
              <a:spcBef>
                <a:spcPts val="1000"/>
              </a:spcBef>
              <a:spcAft>
                <a:spcPts val="0"/>
              </a:spcAft>
              <a:buClr>
                <a:schemeClr val="dk1"/>
              </a:buClr>
              <a:buSzPts val="1800"/>
              <a:buFont typeface="Arial"/>
              <a:buChar char="●"/>
            </a:pPr>
            <a:r>
              <a:rPr b="1" lang="es-ES" sz="1800">
                <a:solidFill>
                  <a:schemeClr val="dk1"/>
                </a:solidFill>
              </a:rPr>
              <a:t>Definition: In additive printing, a support is an auxiliary structure that is automatically generated to hold parts of the model that protrude or have sharp angles.</a:t>
            </a:r>
            <a:endParaRPr b="0" i="0" sz="1800" u="none" cap="none" strike="noStrike">
              <a:solidFill>
                <a:schemeClr val="dk1"/>
              </a:solidFill>
              <a:latin typeface="Arial"/>
              <a:ea typeface="Arial"/>
              <a:cs typeface="Arial"/>
              <a:sym typeface="Arial"/>
            </a:endParaRPr>
          </a:p>
          <a:p>
            <a:pPr indent="-342900" lvl="0" marL="914400" marR="0" rtl="0" algn="l">
              <a:lnSpc>
                <a:spcPct val="115000"/>
              </a:lnSpc>
              <a:spcBef>
                <a:spcPts val="1000"/>
              </a:spcBef>
              <a:spcAft>
                <a:spcPts val="0"/>
              </a:spcAft>
              <a:buClr>
                <a:schemeClr val="dk1"/>
              </a:buClr>
              <a:buSzPts val="1800"/>
              <a:buFont typeface="Arial"/>
              <a:buChar char="●"/>
            </a:pPr>
            <a:r>
              <a:rPr lang="es-ES" sz="1800">
                <a:solidFill>
                  <a:schemeClr val="dk1"/>
                </a:solidFill>
              </a:rPr>
              <a:t>Its function is to prevent deformations during printing, especially in overhangs or bridges, where the molten material would not have a base on which to settle.</a:t>
            </a:r>
            <a:endParaRPr b="0" i="0" sz="1800" u="none" cap="none" strike="noStrike">
              <a:solidFill>
                <a:schemeClr val="dk1"/>
              </a:solidFill>
              <a:latin typeface="Arial"/>
              <a:ea typeface="Arial"/>
              <a:cs typeface="Arial"/>
              <a:sym typeface="Arial"/>
            </a:endParaRPr>
          </a:p>
          <a:p>
            <a:pPr indent="-342900" lvl="0" marL="914400" marR="0" rtl="0" algn="l">
              <a:lnSpc>
                <a:spcPct val="115000"/>
              </a:lnSpc>
              <a:spcBef>
                <a:spcPts val="1000"/>
              </a:spcBef>
              <a:spcAft>
                <a:spcPts val="0"/>
              </a:spcAft>
              <a:buClr>
                <a:schemeClr val="dk1"/>
              </a:buClr>
              <a:buSzPts val="1800"/>
              <a:buFont typeface="Arial"/>
              <a:buChar char="●"/>
            </a:pPr>
            <a:r>
              <a:rPr lang="es-ES" sz="1800">
                <a:solidFill>
                  <a:schemeClr val="dk1"/>
                </a:solidFill>
              </a:rPr>
              <a:t>The type and density of supports vary depending on the geometry of the part and the material.</a:t>
            </a:r>
            <a:endParaRPr b="1" i="0" sz="1800" u="none" cap="none" strike="noStrike">
              <a:solidFill>
                <a:schemeClr val="dk1"/>
              </a:solidFill>
              <a:latin typeface="Arial"/>
              <a:ea typeface="Arial"/>
              <a:cs typeface="Arial"/>
              <a:sym typeface="Arial"/>
            </a:endParaRPr>
          </a:p>
          <a:p>
            <a:pPr indent="0" lvl="0" marL="457200" marR="0" rtl="0" algn="just">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just">
              <a:lnSpc>
                <a:spcPct val="115000"/>
              </a:lnSpc>
              <a:spcBef>
                <a:spcPts val="100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just">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3" name="Google Shape;243;g3a328efa89a_0_97"/>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4.4.6 SUPPORTS.TYPES.</a:t>
            </a:r>
            <a:endParaRPr b="1" i="0" sz="2400" u="none" cap="none" strike="noStrike">
              <a:solidFill>
                <a:srgbClr val="002060"/>
              </a:solidFill>
              <a:latin typeface="Arial Black"/>
              <a:ea typeface="Arial Black"/>
              <a:cs typeface="Arial Black"/>
              <a:sym typeface="Arial Black"/>
            </a:endParaRPr>
          </a:p>
        </p:txBody>
      </p:sp>
      <p:pic>
        <p:nvPicPr>
          <p:cNvPr id="244" name="Google Shape;244;g3a328efa89a_0_97"/>
          <p:cNvPicPr preferRelativeResize="0"/>
          <p:nvPr/>
        </p:nvPicPr>
        <p:blipFill rotWithShape="1">
          <a:blip r:embed="rId4">
            <a:alphaModFix/>
          </a:blip>
          <a:srcRect b="0" l="0" r="0" t="0"/>
          <a:stretch/>
        </p:blipFill>
        <p:spPr>
          <a:xfrm>
            <a:off x="8572150" y="3941875"/>
            <a:ext cx="2499788" cy="2443525"/>
          </a:xfrm>
          <a:prstGeom prst="rect">
            <a:avLst/>
          </a:prstGeom>
          <a:noFill/>
          <a:ln>
            <a:noFill/>
          </a:ln>
        </p:spPr>
      </p:pic>
      <p:pic>
        <p:nvPicPr>
          <p:cNvPr id="245" name="Google Shape;245;g3a328efa89a_0_97"/>
          <p:cNvPicPr preferRelativeResize="0"/>
          <p:nvPr/>
        </p:nvPicPr>
        <p:blipFill rotWithShape="1">
          <a:blip r:embed="rId5">
            <a:alphaModFix/>
          </a:blip>
          <a:srcRect b="0" l="0" r="0" t="0"/>
          <a:stretch/>
        </p:blipFill>
        <p:spPr>
          <a:xfrm>
            <a:off x="8572162" y="1692200"/>
            <a:ext cx="2852199" cy="2075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a328efa89a_0_108"/>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251" name="Google Shape;251;g3a328efa89a_0_108"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52" name="Google Shape;252;g3a328efa89a_0_108"/>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lang="es-ES" sz="1100">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253" name="Google Shape;253;g3a328efa89a_0_108"/>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lang="es-ES" sz="950">
                <a:solidFill>
                  <a:srgbClr val="3A3630"/>
                </a:solidFill>
              </a:rPr>
              <a:t>They are used to cool the hotend and the printed part, improving layer quality and preventing overheating.</a:t>
            </a:r>
            <a:endParaRPr b="0" i="0" sz="950" u="none" cap="none" strike="noStrike">
              <a:solidFill>
                <a:srgbClr val="000000"/>
              </a:solidFill>
              <a:latin typeface="Arial"/>
              <a:ea typeface="Arial"/>
              <a:cs typeface="Arial"/>
              <a:sym typeface="Arial"/>
            </a:endParaRPr>
          </a:p>
        </p:txBody>
      </p:sp>
      <p:sp>
        <p:nvSpPr>
          <p:cNvPr id="254" name="Google Shape;254;g3a328efa89a_0_108"/>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4.4.6 SUPPORTS.TYPES.</a:t>
            </a:r>
            <a:endParaRPr b="1" i="0" sz="2400" u="none" cap="none" strike="noStrike">
              <a:solidFill>
                <a:srgbClr val="002060"/>
              </a:solidFill>
              <a:latin typeface="Arial Black"/>
              <a:ea typeface="Arial Black"/>
              <a:cs typeface="Arial Black"/>
              <a:sym typeface="Arial Black"/>
            </a:endParaRPr>
          </a:p>
        </p:txBody>
      </p:sp>
      <p:sp>
        <p:nvSpPr>
          <p:cNvPr id="255" name="Google Shape;255;g3a328efa89a_0_108"/>
          <p:cNvSpPr txBox="1"/>
          <p:nvPr/>
        </p:nvSpPr>
        <p:spPr>
          <a:xfrm>
            <a:off x="1236950" y="1901300"/>
            <a:ext cx="8192100" cy="5033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1000"/>
              </a:spcBef>
              <a:spcAft>
                <a:spcPts val="0"/>
              </a:spcAft>
              <a:buClr>
                <a:schemeClr val="dk1"/>
              </a:buClr>
              <a:buSzPts val="1800"/>
              <a:buFont typeface="Arial"/>
              <a:buChar char="●"/>
            </a:pPr>
            <a:r>
              <a:rPr lang="es-ES" sz="1800">
                <a:solidFill>
                  <a:schemeClr val="dk1"/>
                </a:solidFill>
              </a:rPr>
              <a:t>In Bambu Studio you can configure:</a:t>
            </a:r>
            <a:endParaRPr b="0" i="0" sz="1800" u="none" cap="none" strike="noStrike">
              <a:solidFill>
                <a:schemeClr val="dk1"/>
              </a:solidFill>
              <a:latin typeface="Arial"/>
              <a:ea typeface="Arial"/>
              <a:cs typeface="Arial"/>
              <a:sym typeface="Arial"/>
            </a:endParaRPr>
          </a:p>
          <a:p>
            <a:pPr indent="-342900" lvl="1" marL="914400" marR="0" rtl="0" algn="l">
              <a:lnSpc>
                <a:spcPct val="115000"/>
              </a:lnSpc>
              <a:spcBef>
                <a:spcPts val="1000"/>
              </a:spcBef>
              <a:spcAft>
                <a:spcPts val="0"/>
              </a:spcAft>
              <a:buClr>
                <a:schemeClr val="dk1"/>
              </a:buClr>
              <a:buSzPts val="1800"/>
              <a:buFont typeface="Arial"/>
              <a:buChar char="○"/>
            </a:pPr>
            <a:r>
              <a:rPr b="1" lang="es-ES" sz="1800">
                <a:solidFill>
                  <a:schemeClr val="dk1"/>
                </a:solidFill>
              </a:rPr>
              <a:t>Type of support (automatic, manual, contact)</a:t>
            </a:r>
            <a:endParaRPr b="0" i="0" sz="18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1800"/>
              <a:buFont typeface="Arial"/>
              <a:buNone/>
            </a:pPr>
            <a:r>
              <a:rPr lang="es-ES" sz="1800">
                <a:solidFill>
                  <a:schemeClr val="dk1"/>
                </a:solidFill>
              </a:rPr>
              <a:t>with the base, etc.).</a:t>
            </a:r>
            <a:endParaRPr b="0" i="0" sz="1800" u="none" cap="none" strike="noStrike">
              <a:solidFill>
                <a:schemeClr val="dk1"/>
              </a:solidFill>
              <a:latin typeface="Arial"/>
              <a:ea typeface="Arial"/>
              <a:cs typeface="Arial"/>
              <a:sym typeface="Arial"/>
            </a:endParaRPr>
          </a:p>
          <a:p>
            <a:pPr indent="-342900" lvl="1" marL="914400" marR="0" rtl="0" algn="l">
              <a:lnSpc>
                <a:spcPct val="115000"/>
              </a:lnSpc>
              <a:spcBef>
                <a:spcPts val="1000"/>
              </a:spcBef>
              <a:spcAft>
                <a:spcPts val="0"/>
              </a:spcAft>
              <a:buClr>
                <a:schemeClr val="dk1"/>
              </a:buClr>
              <a:buSzPts val="1800"/>
              <a:buFont typeface="Arial"/>
              <a:buChar char="○"/>
            </a:pPr>
            <a:r>
              <a:rPr b="1" lang="es-ES" sz="1800">
                <a:solidFill>
                  <a:schemeClr val="dk1"/>
                </a:solidFill>
              </a:rPr>
              <a:t>Cantilever angle from which the supports are generated.</a:t>
            </a:r>
            <a:endParaRPr b="1" i="0" sz="1800" u="none" cap="none" strike="noStrike">
              <a:solidFill>
                <a:schemeClr val="dk1"/>
              </a:solidFill>
              <a:latin typeface="Arial"/>
              <a:ea typeface="Arial"/>
              <a:cs typeface="Arial"/>
              <a:sym typeface="Arial"/>
            </a:endParaRPr>
          </a:p>
          <a:p>
            <a:pPr indent="-342900" lvl="1" marL="914400" marR="0" rtl="0" algn="l">
              <a:lnSpc>
                <a:spcPct val="115000"/>
              </a:lnSpc>
              <a:spcBef>
                <a:spcPts val="1000"/>
              </a:spcBef>
              <a:spcAft>
                <a:spcPts val="0"/>
              </a:spcAft>
              <a:buClr>
                <a:schemeClr val="dk1"/>
              </a:buClr>
              <a:buSzPts val="1800"/>
              <a:buFont typeface="Arial"/>
              <a:buChar char="○"/>
            </a:pPr>
            <a:r>
              <a:rPr b="1" lang="es-ES" sz="1800">
                <a:solidFill>
                  <a:schemeClr val="dk1"/>
                </a:solidFill>
              </a:rPr>
              <a:t>Pattern/Type of support to facilitate its removal</a:t>
            </a:r>
            <a:endParaRPr b="0" i="0" sz="18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1000"/>
              </a:spcBef>
              <a:spcAft>
                <a:spcPts val="0"/>
              </a:spcAft>
              <a:buClr>
                <a:schemeClr val="dk1"/>
              </a:buClr>
              <a:buSzPts val="1800"/>
              <a:buFont typeface="Arial"/>
              <a:buChar char="●"/>
            </a:pPr>
            <a:r>
              <a:rPr b="1" lang="es-ES" sz="1800">
                <a:solidFill>
                  <a:schemeClr val="dk1"/>
                </a:solidFill>
              </a:rPr>
              <a:t>I've attached the link to the "Bambu wiki" (SUPPORT)</a:t>
            </a:r>
            <a:endParaRPr b="0" i="0" sz="18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800"/>
              <a:buFont typeface="Arial"/>
              <a:buNone/>
            </a:pPr>
            <a:r>
              <a:rPr lang="es-ES" sz="1800">
                <a:solidFill>
                  <a:schemeClr val="dk1"/>
                </a:solidFill>
              </a:rPr>
              <a:t>https://wiki.bambulab.com/en/software/bambu-studio/support</a:t>
            </a:r>
            <a:endParaRPr b="0" i="0" sz="18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12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56" name="Google Shape;256;g3a328efa89a_0_108"/>
          <p:cNvPicPr preferRelativeResize="0"/>
          <p:nvPr/>
        </p:nvPicPr>
        <p:blipFill rotWithShape="1">
          <a:blip r:embed="rId4">
            <a:alphaModFix/>
          </a:blip>
          <a:srcRect b="0" l="0" r="0" t="0"/>
          <a:stretch/>
        </p:blipFill>
        <p:spPr>
          <a:xfrm>
            <a:off x="8510200" y="1901300"/>
            <a:ext cx="3587975" cy="3298864"/>
          </a:xfrm>
          <a:prstGeom prst="rect">
            <a:avLst/>
          </a:prstGeom>
          <a:noFill/>
          <a:ln cap="flat" cmpd="sng" w="28575">
            <a:solidFill>
              <a:schemeClr val="accent1"/>
            </a:solidFill>
            <a:prstDash val="solid"/>
            <a:round/>
            <a:headEnd len="sm" w="sm" type="none"/>
            <a:tailEnd len="sm" w="sm" type="none"/>
          </a:ln>
        </p:spPr>
      </p:pic>
      <p:sp>
        <p:nvSpPr>
          <p:cNvPr id="257" name="Google Shape;257;g3a328efa89a_0_108"/>
          <p:cNvSpPr/>
          <p:nvPr/>
        </p:nvSpPr>
        <p:spPr>
          <a:xfrm>
            <a:off x="7822300" y="2613075"/>
            <a:ext cx="687900" cy="392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8" name="Google Shape;258;g3a328efa89a_0_108"/>
          <p:cNvPicPr preferRelativeResize="0"/>
          <p:nvPr/>
        </p:nvPicPr>
        <p:blipFill rotWithShape="1">
          <a:blip r:embed="rId5">
            <a:alphaModFix/>
          </a:blip>
          <a:srcRect b="0" l="0" r="0" t="29493"/>
          <a:stretch/>
        </p:blipFill>
        <p:spPr>
          <a:xfrm>
            <a:off x="8802750" y="5074793"/>
            <a:ext cx="3160025" cy="1432336"/>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3a328efa89a_0_120"/>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264" name="Google Shape;264;g3a328efa89a_0_12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65" name="Google Shape;265;g3a328efa89a_0_120"/>
          <p:cNvSpPr txBox="1"/>
          <p:nvPr/>
        </p:nvSpPr>
        <p:spPr>
          <a:xfrm>
            <a:off x="1236950" y="1901300"/>
            <a:ext cx="6561600" cy="38736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1000"/>
              </a:spcBef>
              <a:spcAft>
                <a:spcPts val="0"/>
              </a:spcAft>
              <a:buClr>
                <a:schemeClr val="dk1"/>
              </a:buClr>
              <a:buSzPts val="1800"/>
              <a:buFont typeface="Arial"/>
              <a:buChar char="●"/>
            </a:pPr>
            <a:r>
              <a:rPr b="1" lang="es-ES" sz="1800">
                <a:solidFill>
                  <a:schemeClr val="dk1"/>
                </a:solidFill>
              </a:rPr>
              <a:t>Definition: In additive printing, especially in technologies like FDM (Fused Deposition Modeling), bed adhesion refers to how well the first layer of material adheres to the print bed.</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1000"/>
              </a:spcBef>
              <a:spcAft>
                <a:spcPts val="0"/>
              </a:spcAft>
              <a:buClr>
                <a:schemeClr val="dk1"/>
              </a:buClr>
              <a:buSzPts val="1800"/>
              <a:buFont typeface="Arial"/>
              <a:buChar char="●"/>
            </a:pPr>
            <a:r>
              <a:rPr b="1" lang="es-ES" sz="1800">
                <a:solidFill>
                  <a:schemeClr val="dk1"/>
                </a:solidFill>
              </a:rPr>
              <a:t>This stage is crucial: if the base of the piece is not properly secured from the beginning, everything printed on top of it can:</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lang="es-ES" sz="1800">
                <a:solidFill>
                  <a:schemeClr val="dk1"/>
                </a:solidFill>
              </a:rPr>
              <a:t>Commute, </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lang="es-ES" sz="1800">
                <a:solidFill>
                  <a:schemeClr val="dk1"/>
                </a:solidFill>
              </a:rPr>
              <a:t>To deform</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lang="es-ES" sz="1800">
                <a:solidFill>
                  <a:schemeClr val="dk1"/>
                </a:solidFill>
              </a:rPr>
              <a:t>Even fail completely.</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266" name="Google Shape;266;g3a328efa89a_0_120"/>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4.4.7 BED ADHESION</a:t>
            </a:r>
            <a:endParaRPr b="1" i="0" sz="2400" u="none" cap="none" strike="noStrike">
              <a:solidFill>
                <a:srgbClr val="002060"/>
              </a:solidFill>
              <a:latin typeface="Arial Black"/>
              <a:ea typeface="Arial Black"/>
              <a:cs typeface="Arial Black"/>
              <a:sym typeface="Arial Black"/>
            </a:endParaRPr>
          </a:p>
        </p:txBody>
      </p:sp>
      <p:pic>
        <p:nvPicPr>
          <p:cNvPr id="267" name="Google Shape;267;g3a328efa89a_0_120"/>
          <p:cNvPicPr preferRelativeResize="0"/>
          <p:nvPr/>
        </p:nvPicPr>
        <p:blipFill rotWithShape="1">
          <a:blip r:embed="rId4">
            <a:alphaModFix/>
          </a:blip>
          <a:srcRect b="0" l="0" r="0" t="0"/>
          <a:stretch/>
        </p:blipFill>
        <p:spPr>
          <a:xfrm>
            <a:off x="8465850" y="1979600"/>
            <a:ext cx="3256750" cy="1869937"/>
          </a:xfrm>
          <a:prstGeom prst="rect">
            <a:avLst/>
          </a:prstGeom>
          <a:noFill/>
          <a:ln>
            <a:noFill/>
          </a:ln>
        </p:spPr>
      </p:pic>
      <p:pic>
        <p:nvPicPr>
          <p:cNvPr id="268" name="Google Shape;268;g3a328efa89a_0_120"/>
          <p:cNvPicPr preferRelativeResize="0"/>
          <p:nvPr/>
        </p:nvPicPr>
        <p:blipFill rotWithShape="1">
          <a:blip r:embed="rId5">
            <a:alphaModFix/>
          </a:blip>
          <a:srcRect b="0" l="0" r="0" t="0"/>
          <a:stretch/>
        </p:blipFill>
        <p:spPr>
          <a:xfrm>
            <a:off x="8544251" y="4092875"/>
            <a:ext cx="2275075" cy="226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2"/>
          <p:cNvSpPr txBox="1"/>
          <p:nvPr>
            <p:ph type="title"/>
          </p:nvPr>
        </p:nvSpPr>
        <p:spPr>
          <a:xfrm>
            <a:off x="1308300" y="150100"/>
            <a:ext cx="87165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UD4: FDM PRINTING ELEMENTS</a:t>
            </a:r>
            <a:endParaRPr/>
          </a:p>
        </p:txBody>
      </p:sp>
      <p:sp>
        <p:nvSpPr>
          <p:cNvPr id="43" name="Google Shape;43;p2"/>
          <p:cNvSpPr txBox="1"/>
          <p:nvPr/>
        </p:nvSpPr>
        <p:spPr>
          <a:xfrm>
            <a:off x="1464828" y="1057961"/>
            <a:ext cx="7415462" cy="395621"/>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SUMMARY OF CONTENTS</a:t>
            </a:r>
            <a:endParaRPr b="1" i="0" sz="2400" u="none" cap="none" strike="noStrike">
              <a:solidFill>
                <a:srgbClr val="002060"/>
              </a:solidFill>
              <a:latin typeface="Arial Black"/>
              <a:ea typeface="Arial Black"/>
              <a:cs typeface="Arial Black"/>
              <a:sym typeface="Arial Black"/>
            </a:endParaRPr>
          </a:p>
        </p:txBody>
      </p:sp>
      <p:sp>
        <p:nvSpPr>
          <p:cNvPr id="44" name="Google Shape;44;p2"/>
          <p:cNvSpPr/>
          <p:nvPr/>
        </p:nvSpPr>
        <p:spPr>
          <a:xfrm>
            <a:off x="3192275" y="1883075"/>
            <a:ext cx="5649029"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3192275" y="2607825"/>
            <a:ext cx="5685592"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3191000" y="3443550"/>
            <a:ext cx="5740437"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BED0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
          <p:cNvSpPr txBox="1"/>
          <p:nvPr/>
        </p:nvSpPr>
        <p:spPr>
          <a:xfrm>
            <a:off x="3778470" y="1972750"/>
            <a:ext cx="2514000" cy="648900"/>
          </a:xfrm>
          <a:prstGeom prst="rect">
            <a:avLst/>
          </a:prstGeom>
          <a:noFill/>
          <a:ln>
            <a:noFill/>
          </a:ln>
        </p:spPr>
        <p:txBody>
          <a:bodyPr anchorCtr="0" anchor="t" bIns="0" lIns="0" spcFirstLastPara="1" rIns="0" wrap="square" tIns="16500">
            <a:noAutofit/>
          </a:bodyPr>
          <a:lstStyle/>
          <a:p>
            <a:pPr indent="0" lvl="0" marL="0" marR="0" rtl="0" algn="l">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4.1 STL FORMAT</a:t>
            </a:r>
            <a:endParaRPr b="1" i="0" sz="2000" u="none" cap="none" strike="noStrike">
              <a:solidFill>
                <a:srgbClr val="012033"/>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2000" u="none" cap="none" strike="noStrike">
              <a:solidFill>
                <a:srgbClr val="012033"/>
              </a:solidFill>
              <a:latin typeface="Arial"/>
              <a:ea typeface="Arial"/>
              <a:cs typeface="Arial"/>
              <a:sym typeface="Arial"/>
            </a:endParaRPr>
          </a:p>
        </p:txBody>
      </p:sp>
      <p:sp>
        <p:nvSpPr>
          <p:cNvPr id="48" name="Google Shape;48;p2"/>
          <p:cNvSpPr txBox="1"/>
          <p:nvPr/>
        </p:nvSpPr>
        <p:spPr>
          <a:xfrm>
            <a:off x="2103257" y="2708141"/>
            <a:ext cx="4696500" cy="3246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4.2 SLICERS</a:t>
            </a:r>
            <a:endParaRPr b="0" i="0" sz="2000" u="none" cap="none" strike="noStrike">
              <a:solidFill>
                <a:srgbClr val="012033"/>
              </a:solidFill>
              <a:latin typeface="Arial"/>
              <a:ea typeface="Arial"/>
              <a:cs typeface="Arial"/>
              <a:sym typeface="Arial"/>
            </a:endParaRPr>
          </a:p>
        </p:txBody>
      </p:sp>
      <p:sp>
        <p:nvSpPr>
          <p:cNvPr id="49" name="Google Shape;49;p2"/>
          <p:cNvSpPr txBox="1"/>
          <p:nvPr/>
        </p:nvSpPr>
        <p:spPr>
          <a:xfrm>
            <a:off x="3488411" y="3558205"/>
            <a:ext cx="4696500" cy="556800"/>
          </a:xfrm>
          <a:prstGeom prst="rect">
            <a:avLst/>
          </a:prstGeom>
          <a:noFill/>
          <a:ln>
            <a:noFill/>
          </a:ln>
        </p:spPr>
        <p:txBody>
          <a:bodyPr anchorCtr="0" anchor="t" bIns="0" lIns="0" spcFirstLastPara="1" rIns="0" wrap="square" tIns="16500">
            <a:noAutofit/>
          </a:bodyPr>
          <a:lstStyle/>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4.3 PRINTING PROJECTS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3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
          <p:cNvSpPr/>
          <p:nvPr/>
        </p:nvSpPr>
        <p:spPr>
          <a:xfrm>
            <a:off x="3216725" y="4245275"/>
            <a:ext cx="5740437" cy="558513"/>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568AB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
          <p:cNvSpPr/>
          <p:nvPr/>
        </p:nvSpPr>
        <p:spPr>
          <a:xfrm>
            <a:off x="3224400" y="4970025"/>
            <a:ext cx="5740437" cy="649211"/>
          </a:xfrm>
          <a:custGeom>
            <a:rect b="b" l="l" r="r" t="t"/>
            <a:pathLst>
              <a:path extrusionOk="0" h="1909445" w="7312659">
                <a:moveTo>
                  <a:pt x="6694411" y="1909426"/>
                </a:moveTo>
                <a:lnTo>
                  <a:pt x="587695" y="1908682"/>
                </a:lnTo>
                <a:lnTo>
                  <a:pt x="527337" y="1902737"/>
                </a:lnTo>
                <a:lnTo>
                  <a:pt x="467853" y="1890905"/>
                </a:lnTo>
                <a:lnTo>
                  <a:pt x="409815" y="1873299"/>
                </a:lnTo>
                <a:lnTo>
                  <a:pt x="353782" y="1850090"/>
                </a:lnTo>
                <a:lnTo>
                  <a:pt x="300294" y="1821500"/>
                </a:lnTo>
                <a:lnTo>
                  <a:pt x="249865" y="1787805"/>
                </a:lnTo>
                <a:lnTo>
                  <a:pt x="202982" y="1749329"/>
                </a:lnTo>
                <a:lnTo>
                  <a:pt x="160097" y="1706443"/>
                </a:lnTo>
                <a:lnTo>
                  <a:pt x="121621" y="1659560"/>
                </a:lnTo>
                <a:lnTo>
                  <a:pt x="87926" y="1609132"/>
                </a:lnTo>
                <a:lnTo>
                  <a:pt x="59336" y="1555643"/>
                </a:lnTo>
                <a:lnTo>
                  <a:pt x="36126" y="1499610"/>
                </a:lnTo>
                <a:lnTo>
                  <a:pt x="18520" y="1441572"/>
                </a:lnTo>
                <a:lnTo>
                  <a:pt x="6688" y="1382088"/>
                </a:lnTo>
                <a:lnTo>
                  <a:pt x="743" y="1321730"/>
                </a:lnTo>
                <a:lnTo>
                  <a:pt x="0" y="1291406"/>
                </a:lnTo>
                <a:lnTo>
                  <a:pt x="743" y="587695"/>
                </a:lnTo>
                <a:lnTo>
                  <a:pt x="6688" y="527337"/>
                </a:lnTo>
                <a:lnTo>
                  <a:pt x="18520" y="467853"/>
                </a:lnTo>
                <a:lnTo>
                  <a:pt x="36126" y="409815"/>
                </a:lnTo>
                <a:lnTo>
                  <a:pt x="59336" y="353782"/>
                </a:lnTo>
                <a:lnTo>
                  <a:pt x="87926" y="300294"/>
                </a:lnTo>
                <a:lnTo>
                  <a:pt x="121621" y="249865"/>
                </a:lnTo>
                <a:lnTo>
                  <a:pt x="160097" y="202982"/>
                </a:lnTo>
                <a:lnTo>
                  <a:pt x="202982" y="160097"/>
                </a:lnTo>
                <a:lnTo>
                  <a:pt x="249865" y="121621"/>
                </a:lnTo>
                <a:lnTo>
                  <a:pt x="300294" y="87926"/>
                </a:lnTo>
                <a:lnTo>
                  <a:pt x="353782" y="59336"/>
                </a:lnTo>
                <a:lnTo>
                  <a:pt x="409815" y="36126"/>
                </a:lnTo>
                <a:lnTo>
                  <a:pt x="467853" y="18520"/>
                </a:lnTo>
                <a:lnTo>
                  <a:pt x="527337" y="6688"/>
                </a:lnTo>
                <a:lnTo>
                  <a:pt x="587695" y="743"/>
                </a:lnTo>
                <a:lnTo>
                  <a:pt x="618020" y="0"/>
                </a:lnTo>
                <a:lnTo>
                  <a:pt x="6724736" y="743"/>
                </a:lnTo>
                <a:lnTo>
                  <a:pt x="6785093" y="6688"/>
                </a:lnTo>
                <a:lnTo>
                  <a:pt x="6844577" y="18520"/>
                </a:lnTo>
                <a:lnTo>
                  <a:pt x="6902615" y="36126"/>
                </a:lnTo>
                <a:lnTo>
                  <a:pt x="6958648" y="59336"/>
                </a:lnTo>
                <a:lnTo>
                  <a:pt x="7012136" y="87926"/>
                </a:lnTo>
                <a:lnTo>
                  <a:pt x="7062565" y="121621"/>
                </a:lnTo>
                <a:lnTo>
                  <a:pt x="7109448" y="160097"/>
                </a:lnTo>
                <a:lnTo>
                  <a:pt x="7152334" y="202982"/>
                </a:lnTo>
                <a:lnTo>
                  <a:pt x="7190809" y="249865"/>
                </a:lnTo>
                <a:lnTo>
                  <a:pt x="7224504" y="300294"/>
                </a:lnTo>
                <a:lnTo>
                  <a:pt x="7253094" y="353782"/>
                </a:lnTo>
                <a:lnTo>
                  <a:pt x="7276304" y="409815"/>
                </a:lnTo>
                <a:lnTo>
                  <a:pt x="7293910" y="467853"/>
                </a:lnTo>
                <a:lnTo>
                  <a:pt x="7305742" y="527337"/>
                </a:lnTo>
                <a:lnTo>
                  <a:pt x="7311687" y="587695"/>
                </a:lnTo>
                <a:lnTo>
                  <a:pt x="7312431" y="618020"/>
                </a:lnTo>
                <a:lnTo>
                  <a:pt x="7311687" y="1321730"/>
                </a:lnTo>
                <a:lnTo>
                  <a:pt x="7305742" y="1382088"/>
                </a:lnTo>
                <a:lnTo>
                  <a:pt x="7293910" y="1441572"/>
                </a:lnTo>
                <a:lnTo>
                  <a:pt x="7276304" y="1499610"/>
                </a:lnTo>
                <a:lnTo>
                  <a:pt x="7253094" y="1555643"/>
                </a:lnTo>
                <a:lnTo>
                  <a:pt x="7224504" y="1609131"/>
                </a:lnTo>
                <a:lnTo>
                  <a:pt x="7190810" y="1659560"/>
                </a:lnTo>
                <a:lnTo>
                  <a:pt x="7152334" y="1706443"/>
                </a:lnTo>
                <a:lnTo>
                  <a:pt x="7109448" y="1749329"/>
                </a:lnTo>
                <a:lnTo>
                  <a:pt x="7062565" y="1787804"/>
                </a:lnTo>
                <a:lnTo>
                  <a:pt x="7012136" y="1821499"/>
                </a:lnTo>
                <a:lnTo>
                  <a:pt x="6958648" y="1850089"/>
                </a:lnTo>
                <a:lnTo>
                  <a:pt x="6902615" y="1873299"/>
                </a:lnTo>
                <a:lnTo>
                  <a:pt x="6844577" y="1890905"/>
                </a:lnTo>
                <a:lnTo>
                  <a:pt x="6785093" y="1902737"/>
                </a:lnTo>
                <a:lnTo>
                  <a:pt x="6724736" y="1908682"/>
                </a:lnTo>
                <a:lnTo>
                  <a:pt x="6694411" y="1909426"/>
                </a:lnTo>
                <a:close/>
              </a:path>
            </a:pathLst>
          </a:custGeom>
          <a:solidFill>
            <a:srgbClr val="F2E78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
          <p:cNvSpPr txBox="1"/>
          <p:nvPr/>
        </p:nvSpPr>
        <p:spPr>
          <a:xfrm>
            <a:off x="3778474" y="5173150"/>
            <a:ext cx="5066100" cy="324600"/>
          </a:xfrm>
          <a:prstGeom prst="rect">
            <a:avLst/>
          </a:prstGeom>
          <a:noFill/>
          <a:ln>
            <a:noFill/>
          </a:ln>
        </p:spPr>
        <p:txBody>
          <a:bodyPr anchorCtr="0" anchor="t" bIns="0" lIns="0" spcFirstLastPara="1" rIns="0" wrap="square" tIns="16500">
            <a:noAutofit/>
          </a:bodyPr>
          <a:lstStyle/>
          <a:p>
            <a:pPr indent="0" lvl="0" marL="0" marR="0" rtl="0" algn="l">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4.5 PARAMETERS COMPARISON TABLE</a:t>
            </a:r>
            <a:endParaRPr b="0" i="0" sz="2000" u="none" cap="none" strike="noStrike">
              <a:solidFill>
                <a:srgbClr val="012033"/>
              </a:solidFill>
              <a:latin typeface="Arial"/>
              <a:ea typeface="Arial"/>
              <a:cs typeface="Arial"/>
              <a:sym typeface="Arial"/>
            </a:endParaRPr>
          </a:p>
        </p:txBody>
      </p:sp>
      <p:sp>
        <p:nvSpPr>
          <p:cNvPr id="53" name="Google Shape;53;p2"/>
          <p:cNvSpPr txBox="1"/>
          <p:nvPr/>
        </p:nvSpPr>
        <p:spPr>
          <a:xfrm>
            <a:off x="3858205" y="4370264"/>
            <a:ext cx="4696500" cy="324600"/>
          </a:xfrm>
          <a:prstGeom prst="rect">
            <a:avLst/>
          </a:prstGeom>
          <a:noFill/>
          <a:ln>
            <a:noFill/>
          </a:ln>
        </p:spPr>
        <p:txBody>
          <a:bodyPr anchorCtr="0" anchor="t" bIns="0" lIns="0" spcFirstLastPara="1" rIns="0" wrap="square" tIns="16500">
            <a:noAutofit/>
          </a:bodyPr>
          <a:lstStyle/>
          <a:p>
            <a:pPr indent="0" lvl="0" marL="0" marR="0" rtl="0" algn="l">
              <a:lnSpc>
                <a:spcPct val="100000"/>
              </a:lnSpc>
              <a:spcBef>
                <a:spcPts val="0"/>
              </a:spcBef>
              <a:spcAft>
                <a:spcPts val="0"/>
              </a:spcAft>
              <a:buClr>
                <a:srgbClr val="000000"/>
              </a:buClr>
              <a:buSzPts val="2000"/>
              <a:buFont typeface="Arial"/>
              <a:buNone/>
            </a:pPr>
            <a:r>
              <a:rPr b="1" i="0" lang="es-ES" sz="2000" u="none" cap="none" strike="noStrike">
                <a:solidFill>
                  <a:srgbClr val="012033"/>
                </a:solidFill>
                <a:latin typeface="Arial"/>
                <a:ea typeface="Arial"/>
                <a:cs typeface="Arial"/>
                <a:sym typeface="Arial"/>
              </a:rPr>
              <a:t>4.4 PRINTING PARAMETERS</a:t>
            </a:r>
            <a:endParaRPr b="0" i="0" sz="2400" u="none" cap="none" strike="noStrike">
              <a:solidFill>
                <a:srgbClr val="012033"/>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a328efa89a_0_129"/>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274" name="Google Shape;274;g3a328efa89a_0_129"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75" name="Google Shape;275;g3a328efa89a_0_129"/>
          <p:cNvSpPr txBox="1"/>
          <p:nvPr/>
        </p:nvSpPr>
        <p:spPr>
          <a:xfrm>
            <a:off x="1236950" y="1901300"/>
            <a:ext cx="10493700" cy="41304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000"/>
              </a:spcBef>
              <a:spcAft>
                <a:spcPts val="0"/>
              </a:spcAft>
              <a:buClr>
                <a:schemeClr val="dk1"/>
              </a:buClr>
              <a:buSzPts val="1800"/>
              <a:buFont typeface="Arial"/>
              <a:buChar char="●"/>
            </a:pPr>
            <a:r>
              <a:rPr lang="es-ES" sz="1800">
                <a:solidFill>
                  <a:schemeClr val="dk1"/>
                </a:solidFill>
              </a:rPr>
              <a:t>Some key factors that influence good adherence:</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lang="es-ES" sz="1800">
                <a:solidFill>
                  <a:schemeClr val="dk1"/>
                </a:solidFill>
              </a:rPr>
              <a:t>Bed leveling: Ensure the bed is level and at the correct distance from the nozzle.</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lang="es-ES" sz="1800">
                <a:solidFill>
                  <a:schemeClr val="dk1"/>
                </a:solidFill>
              </a:rPr>
              <a:t>z-offset of nozzle tip to bed.</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lang="es-ES" sz="1800">
                <a:solidFill>
                  <a:schemeClr val="dk1"/>
                </a:solidFill>
              </a:rPr>
              <a:t>Bed temperature: Some materials such as ABS or PETG require a heated bed to improve adhesion.</a:t>
            </a:r>
            <a:endParaRPr b="0" i="0" sz="1800" u="none" cap="none" strike="noStrike">
              <a:solidFill>
                <a:schemeClr val="dk1"/>
              </a:solidFill>
              <a:latin typeface="Arial"/>
              <a:ea typeface="Arial"/>
              <a:cs typeface="Arial"/>
              <a:sym typeface="Arial"/>
            </a:endParaRPr>
          </a:p>
          <a:p>
            <a:pPr indent="-342900" lvl="2" marL="1371600" marR="0" rtl="0" algn="l">
              <a:lnSpc>
                <a:spcPct val="100000"/>
              </a:lnSpc>
              <a:spcBef>
                <a:spcPts val="1000"/>
              </a:spcBef>
              <a:spcAft>
                <a:spcPts val="0"/>
              </a:spcAft>
              <a:buClr>
                <a:srgbClr val="FF0000"/>
              </a:buClr>
              <a:buSzPts val="1800"/>
              <a:buFont typeface="Arial"/>
              <a:buChar char="■"/>
            </a:pPr>
            <a:r>
              <a:rPr lang="es-ES" sz="1800">
                <a:solidFill>
                  <a:srgbClr val="FF0000"/>
                </a:solidFill>
              </a:rPr>
              <a:t>Preheating the bed before leveling improves adhesion and can prevent lacquers.</a:t>
            </a:r>
            <a:endParaRPr b="0" i="0" sz="1800" u="none" cap="none" strike="noStrike">
              <a:solidFill>
                <a:srgbClr val="FF0000"/>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lang="es-ES" sz="1800">
                <a:solidFill>
                  <a:schemeClr val="dk1"/>
                </a:solidFill>
              </a:rPr>
              <a:t>Bed surface: Glass, PEI, BuildTak or adhesive tapes modify adhesion depending on the material.</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lang="es-ES" sz="1800">
                <a:solidFill>
                  <a:schemeClr val="dk1"/>
                </a:solidFill>
              </a:rPr>
              <a:t>Speed ​​and height of the first layer: A slower initial layer with adjusted height improves adhesion.</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276" name="Google Shape;276;g3a328efa89a_0_129"/>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lang="es-ES" sz="2400">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lang="es-ES" sz="2400">
                <a:solidFill>
                  <a:srgbClr val="002060"/>
                </a:solidFill>
                <a:latin typeface="Arial Black"/>
                <a:ea typeface="Arial Black"/>
                <a:cs typeface="Arial Black"/>
                <a:sym typeface="Arial Black"/>
              </a:rPr>
              <a:t>4.4.7 BED ADHESION</a:t>
            </a:r>
            <a:endParaRPr b="1" i="0" sz="2400" u="none" cap="none" strike="noStrike">
              <a:solidFill>
                <a:srgbClr val="002060"/>
              </a:solidFill>
              <a:latin typeface="Arial Black"/>
              <a:ea typeface="Arial Black"/>
              <a:cs typeface="Arial Black"/>
              <a:sym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a328efa89a_0_150"/>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282" name="Google Shape;282;g3a328efa89a_0_15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83" name="Google Shape;283;g3a328efa89a_0_150"/>
          <p:cNvSpPr txBox="1"/>
          <p:nvPr/>
        </p:nvSpPr>
        <p:spPr>
          <a:xfrm>
            <a:off x="1236950" y="1901300"/>
            <a:ext cx="8379900" cy="52143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Some key factors that influence good adherence:</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Use of lacquers and glue sticks: To improve adhesion in 3D printing with ABS and PLA:</a:t>
            </a:r>
            <a:endParaRPr b="0" i="0" sz="1800" u="none" cap="none" strike="noStrike">
              <a:solidFill>
                <a:schemeClr val="dk1"/>
              </a:solidFill>
              <a:latin typeface="Arial"/>
              <a:ea typeface="Arial"/>
              <a:cs typeface="Arial"/>
              <a:sym typeface="Arial"/>
            </a:endParaRPr>
          </a:p>
          <a:p>
            <a:pPr indent="-342900" lvl="2" marL="1371600" marR="0" rtl="0" algn="just">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PLA: Classic Nelly lacquer. A popular homemade option. Silicone- and oil-free, it works well with PLA on heated beds. Inexpensive and easy to find.</a:t>
            </a:r>
            <a:endParaRPr b="0" i="0" sz="1800" u="none" cap="none" strike="noStrike">
              <a:solidFill>
                <a:schemeClr val="dk1"/>
              </a:solidFill>
              <a:latin typeface="Arial"/>
              <a:ea typeface="Arial"/>
              <a:cs typeface="Arial"/>
              <a:sym typeface="Arial"/>
            </a:endParaRPr>
          </a:p>
          <a:p>
            <a:pPr indent="-342900" lvl="2" marL="1371600" marR="0" rtl="0" algn="just">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ABS: Dimafix. Excellent for ABS. Its adhesion is activated by heat (from 65°C) and released upon cooling. Ideal for large parts and preventing warping.</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Important notes to improve adherence in daily life:</a:t>
            </a:r>
            <a:endParaRPr b="1" i="0" sz="1800" u="none" cap="none" strike="noStrike">
              <a:solidFill>
                <a:schemeClr val="dk1"/>
              </a:solidFill>
              <a:latin typeface="Arial"/>
              <a:ea typeface="Arial"/>
              <a:cs typeface="Arial"/>
              <a:sym typeface="Arial"/>
            </a:endParaRPr>
          </a:p>
          <a:p>
            <a:pPr indent="-342900" lvl="1" marL="914400" marR="0" rtl="0" algn="l">
              <a:lnSpc>
                <a:spcPct val="115000"/>
              </a:lnSpc>
              <a:spcBef>
                <a:spcPts val="1000"/>
              </a:spcBef>
              <a:spcAft>
                <a:spcPts val="0"/>
              </a:spcAft>
              <a:buClr>
                <a:srgbClr val="FF0000"/>
              </a:buClr>
              <a:buSzPts val="1800"/>
              <a:buFont typeface="Arial"/>
              <a:buChar char="○"/>
            </a:pPr>
            <a:r>
              <a:rPr b="0" i="0" lang="es-ES" sz="1800" u="none" cap="none" strike="noStrike">
                <a:solidFill>
                  <a:srgbClr val="FF0000"/>
                </a:solidFill>
                <a:latin typeface="Arial"/>
                <a:ea typeface="Arial"/>
                <a:cs typeface="Arial"/>
                <a:sym typeface="Arial"/>
              </a:rPr>
              <a:t>Clean the bed with water or isopropyl alcohol after each use</a:t>
            </a:r>
            <a:endParaRPr b="0" i="0" sz="1800" u="none" cap="none" strike="noStrike">
              <a:solidFill>
                <a:srgbClr val="FF0000"/>
              </a:solidFill>
              <a:latin typeface="Arial"/>
              <a:ea typeface="Arial"/>
              <a:cs typeface="Arial"/>
              <a:sym typeface="Arial"/>
            </a:endParaRPr>
          </a:p>
          <a:p>
            <a:pPr indent="-342900" lvl="1" marL="914400" marR="0" rtl="0" algn="l">
              <a:lnSpc>
                <a:spcPct val="115000"/>
              </a:lnSpc>
              <a:spcBef>
                <a:spcPts val="1000"/>
              </a:spcBef>
              <a:spcAft>
                <a:spcPts val="0"/>
              </a:spcAft>
              <a:buClr>
                <a:srgbClr val="FF0000"/>
              </a:buClr>
              <a:buSzPts val="1800"/>
              <a:buFont typeface="Arial"/>
              <a:buChar char="○"/>
            </a:pPr>
            <a:r>
              <a:rPr b="0" i="0" lang="es-ES" sz="1800" u="none" cap="none" strike="noStrike">
                <a:solidFill>
                  <a:srgbClr val="FF0000"/>
                </a:solidFill>
                <a:latin typeface="Arial"/>
                <a:ea typeface="Arial"/>
                <a:cs typeface="Arial"/>
                <a:sym typeface="Arial"/>
              </a:rPr>
              <a:t>Do not touch the surface of the bed with your fingers (Marks)</a:t>
            </a:r>
            <a:endParaRPr b="0" i="0" sz="1800" u="none" cap="none" strike="noStrike">
              <a:solidFill>
                <a:srgbClr val="FF0000"/>
              </a:solidFill>
              <a:latin typeface="Arial"/>
              <a:ea typeface="Arial"/>
              <a:cs typeface="Arial"/>
              <a:sym typeface="Arial"/>
            </a:endParaRPr>
          </a:p>
          <a:p>
            <a:pPr indent="0" lvl="0" marL="0" marR="0" rtl="0" algn="just">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284" name="Google Shape;284;g3a328efa89a_0_150"/>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4.4.7 BED ADHESION</a:t>
            </a:r>
            <a:endParaRPr b="1" i="0" sz="2400" u="none" cap="none" strike="noStrike">
              <a:solidFill>
                <a:srgbClr val="002060"/>
              </a:solidFill>
              <a:latin typeface="Arial Black"/>
              <a:ea typeface="Arial Black"/>
              <a:cs typeface="Arial Black"/>
              <a:sym typeface="Arial Black"/>
            </a:endParaRPr>
          </a:p>
        </p:txBody>
      </p:sp>
      <p:pic>
        <p:nvPicPr>
          <p:cNvPr id="285" name="Google Shape;285;g3a328efa89a_0_150"/>
          <p:cNvPicPr preferRelativeResize="0"/>
          <p:nvPr/>
        </p:nvPicPr>
        <p:blipFill rotWithShape="1">
          <a:blip r:embed="rId4">
            <a:alphaModFix/>
          </a:blip>
          <a:srcRect b="0" l="22438" r="0" t="0"/>
          <a:stretch/>
        </p:blipFill>
        <p:spPr>
          <a:xfrm>
            <a:off x="10156575" y="2919922"/>
            <a:ext cx="1908575" cy="2131603"/>
          </a:xfrm>
          <a:prstGeom prst="rect">
            <a:avLst/>
          </a:prstGeom>
          <a:noFill/>
          <a:ln>
            <a:noFill/>
          </a:ln>
        </p:spPr>
      </p:pic>
      <p:pic>
        <p:nvPicPr>
          <p:cNvPr id="286" name="Google Shape;286;g3a328efa89a_0_150"/>
          <p:cNvPicPr preferRelativeResize="0"/>
          <p:nvPr/>
        </p:nvPicPr>
        <p:blipFill rotWithShape="1">
          <a:blip r:embed="rId5">
            <a:alphaModFix/>
          </a:blip>
          <a:srcRect b="0" l="23977" r="0" t="0"/>
          <a:stretch/>
        </p:blipFill>
        <p:spPr>
          <a:xfrm>
            <a:off x="10295437" y="2104347"/>
            <a:ext cx="1515150" cy="1264450"/>
          </a:xfrm>
          <a:prstGeom prst="rect">
            <a:avLst/>
          </a:prstGeom>
          <a:noFill/>
          <a:ln>
            <a:noFill/>
          </a:ln>
        </p:spPr>
      </p:pic>
      <p:pic>
        <p:nvPicPr>
          <p:cNvPr id="287" name="Google Shape;287;g3a328efa89a_0_150"/>
          <p:cNvPicPr preferRelativeResize="0"/>
          <p:nvPr/>
        </p:nvPicPr>
        <p:blipFill rotWithShape="1">
          <a:blip r:embed="rId6">
            <a:alphaModFix/>
          </a:blip>
          <a:srcRect b="0" l="0" r="0" t="0"/>
          <a:stretch/>
        </p:blipFill>
        <p:spPr>
          <a:xfrm>
            <a:off x="10040863" y="4989353"/>
            <a:ext cx="2024300" cy="14325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a328efa89a_0_160"/>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293" name="Google Shape;293;g3a328efa89a_0_16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294" name="Google Shape;294;g3a328efa89a_0_160"/>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4.4.7 BED ADHESION</a:t>
            </a:r>
            <a:endParaRPr b="1" i="0" sz="2400" u="none" cap="none" strike="noStrike">
              <a:solidFill>
                <a:srgbClr val="002060"/>
              </a:solidFill>
              <a:latin typeface="Arial Black"/>
              <a:ea typeface="Arial Black"/>
              <a:cs typeface="Arial Black"/>
              <a:sym typeface="Arial Black"/>
            </a:endParaRPr>
          </a:p>
        </p:txBody>
      </p:sp>
      <p:sp>
        <p:nvSpPr>
          <p:cNvPr id="295" name="Google Shape;295;g3a328efa89a_0_160"/>
          <p:cNvSpPr txBox="1"/>
          <p:nvPr/>
        </p:nvSpPr>
        <p:spPr>
          <a:xfrm>
            <a:off x="1236950" y="1901300"/>
            <a:ext cx="6939300" cy="4530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In Bambu Studio you can configure:</a:t>
            </a:r>
            <a:endParaRPr b="0" i="0" sz="1800" u="none" cap="none" strike="noStrike">
              <a:solidFill>
                <a:schemeClr val="dk1"/>
              </a:solidFill>
              <a:latin typeface="Arial"/>
              <a:ea typeface="Arial"/>
              <a:cs typeface="Arial"/>
              <a:sym typeface="Arial"/>
            </a:endParaRPr>
          </a:p>
          <a:p>
            <a:pPr indent="-342900" lvl="1" marL="914400" marR="0" rtl="0" algn="l">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Raft: Thick base to improve grip on small pieces</a:t>
            </a:r>
            <a:endParaRPr b="0" i="0" sz="1800" u="none" cap="none" strike="noStrike">
              <a:solidFill>
                <a:schemeClr val="dk1"/>
              </a:solidFill>
              <a:latin typeface="Arial"/>
              <a:ea typeface="Arial"/>
              <a:cs typeface="Arial"/>
              <a:sym typeface="Arial"/>
            </a:endParaRPr>
          </a:p>
          <a:p>
            <a:pPr indent="-342900" lvl="1" marL="914400" marR="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Skirt: Line around the part for priming the extruder:</a:t>
            </a:r>
            <a:endParaRPr b="1" i="0" sz="1800" u="none" cap="none" strike="noStrike">
              <a:solidFill>
                <a:schemeClr val="dk1"/>
              </a:solidFill>
              <a:latin typeface="Arial"/>
              <a:ea typeface="Arial"/>
              <a:cs typeface="Arial"/>
              <a:sym typeface="Arial"/>
            </a:endParaRPr>
          </a:p>
          <a:p>
            <a:pPr indent="-342900" lvl="1" marL="914400" marR="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Brim: An additional edge that increases the contact area to prevent warping</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I have attached the link to the “Bambu wiki” (“Troubleshooting bed adhesion issues”)</a:t>
            </a:r>
            <a:endParaRPr b="0" i="0" sz="18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https://wiki.bambulab.com/en/general/textured-PEI-plate-not-working-as-expected</a:t>
            </a:r>
            <a:endParaRPr b="0" i="0" sz="1800" u="none" cap="none" strike="noStrike">
              <a:solidFill>
                <a:schemeClr val="dk1"/>
              </a:solidFill>
              <a:latin typeface="Arial"/>
              <a:ea typeface="Arial"/>
              <a:cs typeface="Arial"/>
              <a:sym typeface="Arial"/>
            </a:endParaRPr>
          </a:p>
          <a:p>
            <a:pPr indent="0" lvl="0" marL="457200" marR="0" rtl="0" algn="l">
              <a:lnSpc>
                <a:spcPct val="115000"/>
              </a:lnSpc>
              <a:spcBef>
                <a:spcPts val="1200"/>
              </a:spcBef>
              <a:spcAft>
                <a:spcPts val="12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96" name="Google Shape;296;g3a328efa89a_0_160"/>
          <p:cNvPicPr preferRelativeResize="0"/>
          <p:nvPr/>
        </p:nvPicPr>
        <p:blipFill rotWithShape="1">
          <a:blip r:embed="rId4">
            <a:alphaModFix/>
          </a:blip>
          <a:srcRect b="0" l="0" r="18910" t="0"/>
          <a:stretch/>
        </p:blipFill>
        <p:spPr>
          <a:xfrm>
            <a:off x="8874700" y="1941674"/>
            <a:ext cx="2782299" cy="1529226"/>
          </a:xfrm>
          <a:prstGeom prst="rect">
            <a:avLst/>
          </a:prstGeom>
          <a:noFill/>
          <a:ln cap="flat" cmpd="sng" w="28575">
            <a:solidFill>
              <a:schemeClr val="accent1"/>
            </a:solidFill>
            <a:prstDash val="solid"/>
            <a:round/>
            <a:headEnd len="sm" w="sm" type="none"/>
            <a:tailEnd len="sm" w="sm" type="none"/>
          </a:ln>
        </p:spPr>
      </p:pic>
      <p:pic>
        <p:nvPicPr>
          <p:cNvPr id="297" name="Google Shape;297;g3a328efa89a_0_160"/>
          <p:cNvPicPr preferRelativeResize="0"/>
          <p:nvPr/>
        </p:nvPicPr>
        <p:blipFill rotWithShape="1">
          <a:blip r:embed="rId5">
            <a:alphaModFix/>
          </a:blip>
          <a:srcRect b="0" l="0" r="0" t="0"/>
          <a:stretch/>
        </p:blipFill>
        <p:spPr>
          <a:xfrm>
            <a:off x="8859888" y="3583699"/>
            <a:ext cx="2782318" cy="2861976"/>
          </a:xfrm>
          <a:prstGeom prst="rect">
            <a:avLst/>
          </a:prstGeom>
          <a:noFill/>
          <a:ln cap="flat" cmpd="sng" w="28575">
            <a:solidFill>
              <a:schemeClr val="accent1"/>
            </a:solidFill>
            <a:prstDash val="solid"/>
            <a:round/>
            <a:headEnd len="sm" w="sm" type="none"/>
            <a:tailEnd len="sm" w="sm" type="none"/>
          </a:ln>
        </p:spPr>
      </p:pic>
      <p:sp>
        <p:nvSpPr>
          <p:cNvPr id="298" name="Google Shape;298;g3a328efa89a_0_160"/>
          <p:cNvSpPr/>
          <p:nvPr/>
        </p:nvSpPr>
        <p:spPr>
          <a:xfrm>
            <a:off x="7947575" y="2510238"/>
            <a:ext cx="687900" cy="3921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3a328efa89a_0_160"/>
          <p:cNvSpPr/>
          <p:nvPr/>
        </p:nvSpPr>
        <p:spPr>
          <a:xfrm rot="1061995">
            <a:off x="7904355" y="3335843"/>
            <a:ext cx="687757" cy="392029"/>
          </a:xfrm>
          <a:prstGeom prst="rightArrow">
            <a:avLst>
              <a:gd fmla="val 50000" name="adj1"/>
              <a:gd fmla="val 5000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3a328efa89a_0_160"/>
          <p:cNvSpPr/>
          <p:nvPr/>
        </p:nvSpPr>
        <p:spPr>
          <a:xfrm>
            <a:off x="7904225" y="3823163"/>
            <a:ext cx="687900" cy="392100"/>
          </a:xfrm>
          <a:prstGeom prst="rightArrow">
            <a:avLst>
              <a:gd fmla="val 50000" name="adj1"/>
              <a:gd fmla="val 5000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a328efa89a_0_172"/>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306" name="Google Shape;306;g3a328efa89a_0_17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07" name="Google Shape;307;g3a328efa89a_0_172"/>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4.4.8 PRINT SPEED</a:t>
            </a:r>
            <a:endParaRPr b="1" i="0" sz="2400" u="none" cap="none" strike="noStrike">
              <a:solidFill>
                <a:srgbClr val="002060"/>
              </a:solidFill>
              <a:latin typeface="Arial Black"/>
              <a:ea typeface="Arial Black"/>
              <a:cs typeface="Arial Black"/>
              <a:sym typeface="Arial Black"/>
            </a:endParaRPr>
          </a:p>
        </p:txBody>
      </p:sp>
      <p:sp>
        <p:nvSpPr>
          <p:cNvPr id="308" name="Google Shape;308;g3a328efa89a_0_172"/>
          <p:cNvSpPr txBox="1"/>
          <p:nvPr/>
        </p:nvSpPr>
        <p:spPr>
          <a:xfrm>
            <a:off x="779750" y="1901300"/>
            <a:ext cx="6817500" cy="5131200"/>
          </a:xfrm>
          <a:prstGeom prst="rect">
            <a:avLst/>
          </a:prstGeom>
          <a:noFill/>
          <a:ln>
            <a:noFill/>
          </a:ln>
        </p:spPr>
        <p:txBody>
          <a:bodyPr anchorCtr="0" anchor="t" bIns="91425" lIns="91425" spcFirstLastPara="1" rIns="91425" wrap="square" tIns="91425">
            <a:noAutofit/>
          </a:bodyPr>
          <a:lstStyle/>
          <a:p>
            <a:pPr indent="-342900" lvl="0"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Definition: Defines the speed at which the printer moves while depositing the material. It affects printing time.</a:t>
            </a:r>
            <a:endParaRPr b="0" i="0" sz="1800" u="none" cap="none" strike="noStrike">
              <a:solidFill>
                <a:schemeClr val="dk1"/>
              </a:solidFill>
              <a:latin typeface="Arial"/>
              <a:ea typeface="Arial"/>
              <a:cs typeface="Arial"/>
              <a:sym typeface="Arial"/>
            </a:endParaRPr>
          </a:p>
          <a:p>
            <a:pPr indent="-342900" lvl="0" marL="9144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If the speed is too high, the quality of the part can be compromised (if the parameters are not adjusted), as well as resulting in poorer layer adhesion.</a:t>
            </a:r>
            <a:endParaRPr b="0" i="0" sz="1800" u="none" cap="none" strike="noStrike">
              <a:solidFill>
                <a:schemeClr val="dk1"/>
              </a:solidFill>
              <a:latin typeface="Arial"/>
              <a:ea typeface="Arial"/>
              <a:cs typeface="Arial"/>
              <a:sym typeface="Arial"/>
            </a:endParaRPr>
          </a:p>
          <a:p>
            <a:pPr indent="-342900" lvl="0" marL="9144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If it is reduced, accuracy improves.</a:t>
            </a:r>
            <a:endParaRPr b="0" i="0" sz="1800" u="none" cap="none" strike="noStrike">
              <a:solidFill>
                <a:schemeClr val="dk1"/>
              </a:solidFill>
              <a:latin typeface="Arial"/>
              <a:ea typeface="Arial"/>
              <a:cs typeface="Arial"/>
              <a:sym typeface="Arial"/>
            </a:endParaRPr>
          </a:p>
          <a:p>
            <a:pPr indent="-342900" lvl="0"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Typical values</a:t>
            </a:r>
            <a:endParaRPr b="1" i="0" sz="1800" u="none" cap="none" strike="noStrike">
              <a:solidFill>
                <a:schemeClr val="dk1"/>
              </a:solidFill>
              <a:latin typeface="Arial"/>
              <a:ea typeface="Arial"/>
              <a:cs typeface="Arial"/>
              <a:sym typeface="Arial"/>
            </a:endParaRPr>
          </a:p>
          <a:p>
            <a:pPr indent="-342900" lvl="1" marL="13716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General: 			40-60 mm/s</a:t>
            </a:r>
            <a:endParaRPr b="0" i="0" sz="1800" u="none" cap="none" strike="noStrike">
              <a:solidFill>
                <a:schemeClr val="dk1"/>
              </a:solidFill>
              <a:latin typeface="Arial"/>
              <a:ea typeface="Arial"/>
              <a:cs typeface="Arial"/>
              <a:sym typeface="Arial"/>
            </a:endParaRPr>
          </a:p>
          <a:p>
            <a:pPr indent="-342900" lvl="1" marL="13716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Fine details: 20-30 mm/s</a:t>
            </a:r>
            <a:endParaRPr b="0" i="0" sz="1800" u="none" cap="none" strike="noStrike">
              <a:solidFill>
                <a:schemeClr val="dk1"/>
              </a:solidFill>
              <a:latin typeface="Arial"/>
              <a:ea typeface="Arial"/>
              <a:cs typeface="Arial"/>
              <a:sym typeface="Arial"/>
            </a:endParaRPr>
          </a:p>
          <a:p>
            <a:pPr indent="-342900" lvl="1" marL="13716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Fast movement: Up to 150 mm/s</a:t>
            </a:r>
            <a:endParaRPr b="0" i="0" sz="1800" u="none" cap="none" strike="noStrike">
              <a:solidFill>
                <a:schemeClr val="dk1"/>
              </a:solidFill>
              <a:latin typeface="Arial"/>
              <a:ea typeface="Arial"/>
              <a:cs typeface="Arial"/>
              <a:sym typeface="Arial"/>
            </a:endParaRPr>
          </a:p>
          <a:p>
            <a:pPr indent="0" lvl="0" marL="1371600" marR="0" rtl="0" algn="just">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61111"/>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09" name="Google Shape;309;g3a328efa89a_0_172"/>
          <p:cNvPicPr preferRelativeResize="0"/>
          <p:nvPr/>
        </p:nvPicPr>
        <p:blipFill rotWithShape="1">
          <a:blip r:embed="rId4">
            <a:alphaModFix/>
          </a:blip>
          <a:srcRect b="0" l="0" r="0" t="0"/>
          <a:stretch/>
        </p:blipFill>
        <p:spPr>
          <a:xfrm>
            <a:off x="7364250" y="1968000"/>
            <a:ext cx="4691349" cy="33524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a328efa89a_0_180"/>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315" name="Google Shape;315;g3a328efa89a_0_18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16" name="Google Shape;316;g3a328efa89a_0_180"/>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4.4.8 PRINT SPEED</a:t>
            </a:r>
            <a:endParaRPr b="1" i="0" sz="2400" u="none" cap="none" strike="noStrike">
              <a:solidFill>
                <a:srgbClr val="002060"/>
              </a:solidFill>
              <a:latin typeface="Arial Black"/>
              <a:ea typeface="Arial Black"/>
              <a:cs typeface="Arial Black"/>
              <a:sym typeface="Arial Black"/>
            </a:endParaRPr>
          </a:p>
        </p:txBody>
      </p:sp>
      <p:pic>
        <p:nvPicPr>
          <p:cNvPr id="317" name="Google Shape;317;g3a328efa89a_0_180"/>
          <p:cNvPicPr preferRelativeResize="0"/>
          <p:nvPr/>
        </p:nvPicPr>
        <p:blipFill rotWithShape="1">
          <a:blip r:embed="rId4">
            <a:alphaModFix/>
          </a:blip>
          <a:srcRect b="0" l="0" r="0" t="0"/>
          <a:stretch/>
        </p:blipFill>
        <p:spPr>
          <a:xfrm>
            <a:off x="8234750" y="1976250"/>
            <a:ext cx="3804850" cy="4281449"/>
          </a:xfrm>
          <a:prstGeom prst="rect">
            <a:avLst/>
          </a:prstGeom>
          <a:noFill/>
          <a:ln cap="flat" cmpd="sng" w="28575">
            <a:solidFill>
              <a:srgbClr val="568AB9"/>
            </a:solidFill>
            <a:prstDash val="solid"/>
            <a:round/>
            <a:headEnd len="sm" w="sm" type="none"/>
            <a:tailEnd len="sm" w="sm" type="none"/>
          </a:ln>
        </p:spPr>
      </p:pic>
      <p:sp>
        <p:nvSpPr>
          <p:cNvPr id="318" name="Google Shape;318;g3a328efa89a_0_180"/>
          <p:cNvSpPr txBox="1"/>
          <p:nvPr/>
        </p:nvSpPr>
        <p:spPr>
          <a:xfrm>
            <a:off x="779750" y="1901300"/>
            <a:ext cx="7146000" cy="5612700"/>
          </a:xfrm>
          <a:prstGeom prst="rect">
            <a:avLst/>
          </a:prstGeom>
          <a:noFill/>
          <a:ln>
            <a:noFill/>
          </a:ln>
        </p:spPr>
        <p:txBody>
          <a:bodyPr anchorCtr="0" anchor="t" bIns="91425" lIns="91425" spcFirstLastPara="1" rIns="91425" wrap="square" tIns="91425">
            <a:noAutofit/>
          </a:bodyPr>
          <a:lstStyle/>
          <a:p>
            <a:pPr indent="-342900" lvl="0"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Work tips:</a:t>
            </a:r>
            <a:endParaRPr b="1" i="0" sz="1800" u="none" cap="none" strike="noStrike">
              <a:solidFill>
                <a:schemeClr val="dk1"/>
              </a:solidFill>
              <a:latin typeface="Arial"/>
              <a:ea typeface="Arial"/>
              <a:cs typeface="Arial"/>
              <a:sym typeface="Arial"/>
            </a:endParaRPr>
          </a:p>
          <a:p>
            <a:pPr indent="-342900" lvl="1" marL="1371600" marR="0" rtl="0" algn="just">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The first layers are always slower</a:t>
            </a:r>
            <a:endParaRPr b="0" i="0" sz="1800" u="none" cap="none" strike="noStrike">
              <a:solidFill>
                <a:schemeClr val="dk1"/>
              </a:solidFill>
              <a:latin typeface="Arial"/>
              <a:ea typeface="Arial"/>
              <a:cs typeface="Arial"/>
              <a:sym typeface="Arial"/>
            </a:endParaRPr>
          </a:p>
          <a:p>
            <a:pPr indent="-342900" lvl="1" marL="1371600" marR="0" rtl="0" algn="just">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Faster filling</a:t>
            </a:r>
            <a:endParaRPr b="0" i="0" sz="1800" u="none" cap="none" strike="noStrike">
              <a:solidFill>
                <a:schemeClr val="dk1"/>
              </a:solidFill>
              <a:latin typeface="Arial"/>
              <a:ea typeface="Arial"/>
              <a:cs typeface="Arial"/>
              <a:sym typeface="Arial"/>
            </a:endParaRPr>
          </a:p>
          <a:p>
            <a:pPr indent="-342900" lvl="1" marL="1371600" marR="0" rtl="0" algn="just">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Slower walls</a:t>
            </a:r>
            <a:endParaRPr b="1" i="0" sz="1800" u="none" cap="none" strike="noStrike">
              <a:solidFill>
                <a:schemeClr val="dk1"/>
              </a:solidFill>
              <a:latin typeface="Arial"/>
              <a:ea typeface="Arial"/>
              <a:cs typeface="Arial"/>
              <a:sym typeface="Arial"/>
            </a:endParaRPr>
          </a:p>
          <a:p>
            <a:pPr indent="-342900" lvl="0" marL="914400" marR="0" rtl="0" algn="l">
              <a:lnSpc>
                <a:spcPct val="115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In Bambu Studio, you can configure the printing speed of the different layers:</a:t>
            </a:r>
            <a:endParaRPr b="0" i="0" sz="1800" u="none" cap="none" strike="noStrike">
              <a:solidFill>
                <a:schemeClr val="dk1"/>
              </a:solidFill>
              <a:latin typeface="Arial"/>
              <a:ea typeface="Arial"/>
              <a:cs typeface="Arial"/>
              <a:sym typeface="Arial"/>
            </a:endParaRPr>
          </a:p>
          <a:p>
            <a:pPr indent="-342900" lvl="1" marL="1371600" marR="0" rtl="0" algn="l">
              <a:lnSpc>
                <a:spcPct val="115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The initials for improved adhesion (Slow)</a:t>
            </a:r>
            <a:endParaRPr b="0" i="0" sz="1800" u="none" cap="none" strike="noStrike">
              <a:solidFill>
                <a:schemeClr val="dk1"/>
              </a:solidFill>
              <a:latin typeface="Arial"/>
              <a:ea typeface="Arial"/>
              <a:cs typeface="Arial"/>
              <a:sym typeface="Arial"/>
            </a:endParaRPr>
          </a:p>
          <a:p>
            <a:pPr indent="-342900" lvl="1" marL="1371600" marR="0" rtl="0" algn="l">
              <a:lnSpc>
                <a:spcPct val="115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The rest</a:t>
            </a:r>
            <a:endParaRPr b="0" i="0" sz="1800" u="none" cap="none" strike="noStrike">
              <a:solidFill>
                <a:schemeClr val="dk1"/>
              </a:solidFill>
              <a:latin typeface="Arial"/>
              <a:ea typeface="Arial"/>
              <a:cs typeface="Arial"/>
              <a:sym typeface="Arial"/>
            </a:endParaRPr>
          </a:p>
          <a:p>
            <a:pPr indent="-342900" lvl="0" marL="914400" marR="0" rtl="0" algn="l">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Adjunto el enlace al “Bambu wiki”( High-speed and quality)</a:t>
            </a:r>
            <a:endParaRPr b="1" i="0" sz="18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https://wiki.bambulab.com/en/software/bambu-studio/high-speed-print-at-quality</a:t>
            </a:r>
            <a:endParaRPr b="0" i="0" sz="1800" u="none" cap="none" strike="noStrike">
              <a:solidFill>
                <a:schemeClr val="dk1"/>
              </a:solidFill>
              <a:latin typeface="Arial"/>
              <a:ea typeface="Arial"/>
              <a:cs typeface="Arial"/>
              <a:sym typeface="Arial"/>
            </a:endParaRPr>
          </a:p>
          <a:p>
            <a:pPr indent="0" lvl="0" marL="1371600" marR="0" rtl="0" algn="just">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61111"/>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9" name="Google Shape;319;g3a328efa89a_0_180"/>
          <p:cNvSpPr/>
          <p:nvPr/>
        </p:nvSpPr>
        <p:spPr>
          <a:xfrm>
            <a:off x="7482025" y="4050788"/>
            <a:ext cx="687900" cy="3921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3a328efa89a_0_180"/>
          <p:cNvSpPr/>
          <p:nvPr/>
        </p:nvSpPr>
        <p:spPr>
          <a:xfrm rot="-1300568">
            <a:off x="7482073" y="3353413"/>
            <a:ext cx="687947" cy="392245"/>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3a328efa89a_0_190"/>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326" name="Google Shape;326;g3a328efa89a_0_190"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27" name="Google Shape;327;g3a328efa89a_0_190"/>
          <p:cNvSpPr txBox="1"/>
          <p:nvPr/>
        </p:nvSpPr>
        <p:spPr>
          <a:xfrm>
            <a:off x="1236950" y="1901300"/>
            <a:ext cx="10713000" cy="44073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Retraction is the movement of the filament backward during non-extrusion movements to prevent unwanted stringing. In Bambu Studio, you can adjust:</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Retraction distance: depends on the type of extruder.</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Retraction speed: affects how quickly the filament retracts.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Retraction when changing layers and only during travel movements</a:t>
            </a:r>
            <a:endParaRPr b="0" i="0" sz="1100" u="none" cap="none" strike="noStrike">
              <a:solidFill>
                <a:schemeClr val="dk1"/>
              </a:solidFill>
              <a:latin typeface="Arial"/>
              <a:ea typeface="Arial"/>
              <a:cs typeface="Arial"/>
              <a:sym typeface="Arial"/>
            </a:endParaRPr>
          </a:p>
          <a:p>
            <a:pPr indent="-342900" lvl="0" marL="457200" marR="0" rtl="0" algn="just">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This value depends largely on the type of extruder and the printing material.</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Extruder type:</a:t>
            </a:r>
            <a:endParaRPr b="0" i="0" sz="1800" u="none" cap="none" strike="noStrike">
              <a:solidFill>
                <a:schemeClr val="dk1"/>
              </a:solidFill>
              <a:latin typeface="Arial"/>
              <a:ea typeface="Arial"/>
              <a:cs typeface="Arial"/>
              <a:sym typeface="Arial"/>
            </a:endParaRPr>
          </a:p>
          <a:p>
            <a:pPr indent="-342900" lvl="2" marL="1371600" marR="0" rtl="0" algn="just">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Bowden (direct): Requires more retraction</a:t>
            </a:r>
            <a:endParaRPr b="0" i="0" sz="1800" u="none" cap="none" strike="noStrike">
              <a:solidFill>
                <a:schemeClr val="dk1"/>
              </a:solidFill>
              <a:latin typeface="Arial"/>
              <a:ea typeface="Arial"/>
              <a:cs typeface="Arial"/>
              <a:sym typeface="Arial"/>
            </a:endParaRPr>
          </a:p>
          <a:p>
            <a:pPr indent="-342900" lvl="2" marL="1371600" marR="0" rtl="0" algn="just">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Direct: Requires less retraction</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Material</a:t>
            </a:r>
            <a:endParaRPr b="0" i="0" sz="1800" u="none" cap="none" strike="noStrike">
              <a:solidFill>
                <a:schemeClr val="dk1"/>
              </a:solidFill>
              <a:latin typeface="Arial"/>
              <a:ea typeface="Arial"/>
              <a:cs typeface="Arial"/>
              <a:sym typeface="Arial"/>
            </a:endParaRPr>
          </a:p>
          <a:p>
            <a:pPr indent="-342900" lvl="2" marL="1371600" marR="0" rtl="0" algn="just">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Rigid materials: Requires less shrinkage</a:t>
            </a:r>
            <a:endParaRPr b="0" i="0" sz="1800" u="none" cap="none" strike="noStrike">
              <a:solidFill>
                <a:schemeClr val="dk1"/>
              </a:solidFill>
              <a:latin typeface="Arial"/>
              <a:ea typeface="Arial"/>
              <a:cs typeface="Arial"/>
              <a:sym typeface="Arial"/>
            </a:endParaRPr>
          </a:p>
          <a:p>
            <a:pPr indent="-342900" lvl="2" marL="1371600" marR="0" rtl="0" algn="just">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Elastic materials: Needs more shrinkage</a:t>
            </a:r>
            <a:endParaRPr b="1" i="0" sz="1800" u="none" cap="none" strike="noStrike">
              <a:solidFill>
                <a:schemeClr val="dk1"/>
              </a:solidFill>
              <a:latin typeface="Arial"/>
              <a:ea typeface="Arial"/>
              <a:cs typeface="Arial"/>
              <a:sym typeface="Arial"/>
            </a:endParaRPr>
          </a:p>
        </p:txBody>
      </p:sp>
      <p:sp>
        <p:nvSpPr>
          <p:cNvPr id="328" name="Google Shape;328;g3a328efa89a_0_190"/>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4.4.9 Retraction</a:t>
            </a:r>
            <a:endParaRPr b="1" i="0" sz="2400" u="none" cap="none" strike="noStrike">
              <a:solidFill>
                <a:srgbClr val="002060"/>
              </a:solidFill>
              <a:latin typeface="Arial Black"/>
              <a:ea typeface="Arial Black"/>
              <a:cs typeface="Arial Black"/>
              <a:sym typeface="Arial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a328efa89a_0_197"/>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334" name="Google Shape;334;g3a328efa89a_0_197"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35" name="Google Shape;335;g3a328efa89a_0_197"/>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4.4.9 Retraction</a:t>
            </a:r>
            <a:endParaRPr b="1" i="0" sz="2400" u="none" cap="none" strike="noStrike">
              <a:solidFill>
                <a:srgbClr val="002060"/>
              </a:solidFill>
              <a:latin typeface="Arial Black"/>
              <a:ea typeface="Arial Black"/>
              <a:cs typeface="Arial Black"/>
              <a:sym typeface="Arial Black"/>
            </a:endParaRPr>
          </a:p>
        </p:txBody>
      </p:sp>
      <p:sp>
        <p:nvSpPr>
          <p:cNvPr id="336" name="Google Shape;336;g3a328efa89a_0_197"/>
          <p:cNvSpPr txBox="1"/>
          <p:nvPr/>
        </p:nvSpPr>
        <p:spPr>
          <a:xfrm>
            <a:off x="779750" y="1901300"/>
            <a:ext cx="6585600" cy="3527400"/>
          </a:xfrm>
          <a:prstGeom prst="rect">
            <a:avLst/>
          </a:prstGeom>
          <a:noFill/>
          <a:ln>
            <a:noFill/>
          </a:ln>
        </p:spPr>
        <p:txBody>
          <a:bodyPr anchorCtr="0" anchor="t" bIns="91425" lIns="91425" spcFirstLastPara="1" rIns="91425" wrap="square" tIns="91425">
            <a:noAutofit/>
          </a:bodyPr>
          <a:lstStyle/>
          <a:p>
            <a:pPr indent="-342900" lvl="0" marL="9144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In Bambu Studio, you can configure the extrusion retraction according to the attached image.</a:t>
            </a:r>
            <a:endParaRPr b="1" i="0" sz="18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342900" lvl="0" marL="914400" marR="0" rtl="0" algn="l">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Attached is the link to the “Bambu wiki” (Retraction)</a:t>
            </a:r>
            <a:endParaRPr b="1" i="0" sz="18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https://wiki.bambulab.com/en/software/bambu-studio/parameter/retraction</a:t>
            </a:r>
            <a:endParaRPr b="0" i="0" sz="1800" u="none" cap="none" strike="noStrike">
              <a:solidFill>
                <a:schemeClr val="dk1"/>
              </a:solidFill>
              <a:latin typeface="Arial"/>
              <a:ea typeface="Arial"/>
              <a:cs typeface="Arial"/>
              <a:sym typeface="Arial"/>
            </a:endParaRPr>
          </a:p>
          <a:p>
            <a:pPr indent="0" lvl="0" marL="1371600" marR="0" rtl="0" algn="just">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61111"/>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37" name="Google Shape;337;g3a328efa89a_0_197"/>
          <p:cNvPicPr preferRelativeResize="0"/>
          <p:nvPr/>
        </p:nvPicPr>
        <p:blipFill rotWithShape="1">
          <a:blip r:embed="rId4">
            <a:alphaModFix/>
          </a:blip>
          <a:srcRect b="0" l="0" r="-8956" t="0"/>
          <a:stretch/>
        </p:blipFill>
        <p:spPr>
          <a:xfrm>
            <a:off x="7415375" y="1901300"/>
            <a:ext cx="5162850" cy="3410600"/>
          </a:xfrm>
          <a:prstGeom prst="rect">
            <a:avLst/>
          </a:prstGeom>
          <a:noFill/>
          <a:ln>
            <a:noFill/>
          </a:ln>
        </p:spPr>
      </p:pic>
      <p:sp>
        <p:nvSpPr>
          <p:cNvPr id="338" name="Google Shape;338;g3a328efa89a_0_197"/>
          <p:cNvSpPr/>
          <p:nvPr/>
        </p:nvSpPr>
        <p:spPr>
          <a:xfrm rot="5400000">
            <a:off x="6489325" y="2453313"/>
            <a:ext cx="558300" cy="498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a328efa89a_0_206"/>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344" name="Google Shape;344;g3a328efa89a_0_206"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45" name="Google Shape;345;g3a328efa89a_0_206"/>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346" name="Google Shape;346;g3a328efa89a_0_206"/>
          <p:cNvSpPr txBox="1"/>
          <p:nvPr/>
        </p:nvSpPr>
        <p:spPr>
          <a:xfrm>
            <a:off x="1236950" y="1901300"/>
            <a:ext cx="10290000" cy="4330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5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Definition: It is the extrusion flow of the filament through the hotend.</a:t>
            </a:r>
            <a:endParaRPr b="0" i="0" sz="1800" u="none" cap="none" strike="noStrike">
              <a:solidFill>
                <a:schemeClr val="dk1"/>
              </a:solidFill>
              <a:latin typeface="Arial"/>
              <a:ea typeface="Arial"/>
              <a:cs typeface="Arial"/>
              <a:sym typeface="Arial"/>
            </a:endParaRPr>
          </a:p>
          <a:p>
            <a:pPr indent="-342900" lvl="0" marL="457200" marR="0" rtl="0" algn="l">
              <a:lnSpc>
                <a:spcPct val="15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This parameter is crucial for obtaining parts with precise dimensions and good surface quality.</a:t>
            </a:r>
            <a:endParaRPr b="0" i="0" sz="1800" u="none" cap="none" strike="noStrike">
              <a:solidFill>
                <a:schemeClr val="dk1"/>
              </a:solidFill>
              <a:latin typeface="Arial"/>
              <a:ea typeface="Arial"/>
              <a:cs typeface="Arial"/>
              <a:sym typeface="Arial"/>
            </a:endParaRPr>
          </a:p>
          <a:p>
            <a:pPr indent="-342900" lvl="0" marL="457200" marR="0" rtl="0" algn="just">
              <a:lnSpc>
                <a:spcPct val="150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Flow Rate (or flow multiplier) is the percentage of material the printer attempts to extrude relative to what the slicer calculates. By default, it's usually set to 100%, but it can be adjusted for calibration.</a:t>
            </a:r>
            <a:endParaRPr b="0" i="0" sz="1800" u="none" cap="none" strike="noStrike">
              <a:solidFill>
                <a:schemeClr val="dk1"/>
              </a:solidFill>
              <a:latin typeface="Arial"/>
              <a:ea typeface="Arial"/>
              <a:cs typeface="Arial"/>
              <a:sym typeface="Arial"/>
            </a:endParaRPr>
          </a:p>
          <a:p>
            <a:pPr indent="-342900" lvl="0" marL="457200" marR="0" rtl="0" algn="just">
              <a:lnSpc>
                <a:spcPct val="150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Extrusion width vs. nozzle diameter If the line width produced by the printer does not match the expected value, it may indicate flow problems: under-extrusion (too little) or over-extrusion (too much material).</a:t>
            </a:r>
            <a:endParaRPr b="0" i="0" sz="1800" u="none" cap="none" strike="noStrike">
              <a:solidFill>
                <a:schemeClr val="dk1"/>
              </a:solidFill>
              <a:latin typeface="Arial"/>
              <a:ea typeface="Arial"/>
              <a:cs typeface="Arial"/>
              <a:sym typeface="Arial"/>
            </a:endParaRPr>
          </a:p>
          <a:p>
            <a:pPr indent="0" lvl="0" marL="457200" marR="0" rtl="0" algn="just">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347" name="Google Shape;347;g3a328efa89a_0_206"/>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4.4.10 FLUJO ( FLOW RATE)</a:t>
            </a:r>
            <a:endParaRPr b="1" i="0" sz="2400" u="none" cap="none" strike="noStrike">
              <a:solidFill>
                <a:srgbClr val="002060"/>
              </a:solidFill>
              <a:latin typeface="Arial Black"/>
              <a:ea typeface="Arial Black"/>
              <a:cs typeface="Arial Black"/>
              <a:sym typeface="Arial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a328efa89a_0_214"/>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353" name="Google Shape;353;g3a328efa89a_0_21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54" name="Google Shape;354;g3a328efa89a_0_214"/>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355" name="Google Shape;355;g3a328efa89a_0_214"/>
          <p:cNvSpPr txBox="1"/>
          <p:nvPr/>
        </p:nvSpPr>
        <p:spPr>
          <a:xfrm>
            <a:off x="1236950" y="1901300"/>
            <a:ext cx="10133700" cy="42021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5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Factors that affect flow:</a:t>
            </a:r>
            <a:endParaRPr b="1" i="0" sz="1800" u="none" cap="none" strike="noStrike">
              <a:solidFill>
                <a:schemeClr val="dk1"/>
              </a:solidFill>
              <a:latin typeface="Arial"/>
              <a:ea typeface="Arial"/>
              <a:cs typeface="Arial"/>
              <a:sym typeface="Arial"/>
            </a:endParaRPr>
          </a:p>
          <a:p>
            <a:pPr indent="-342900" lvl="1" marL="914400" marR="0" rtl="0" algn="just">
              <a:lnSpc>
                <a:spcPct val="15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Temperatura del hotend</a:t>
            </a:r>
            <a:endParaRPr b="0" i="0" sz="1800" u="none" cap="none" strike="noStrike">
              <a:solidFill>
                <a:schemeClr val="dk1"/>
              </a:solidFill>
              <a:latin typeface="Arial"/>
              <a:ea typeface="Arial"/>
              <a:cs typeface="Arial"/>
              <a:sym typeface="Arial"/>
            </a:endParaRPr>
          </a:p>
          <a:p>
            <a:pPr indent="-342900" lvl="1" marL="914400" marR="0" rtl="0" algn="just">
              <a:lnSpc>
                <a:spcPct val="15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Print speed</a:t>
            </a:r>
            <a:endParaRPr b="0" i="0" sz="1800" u="none" cap="none" strike="noStrike">
              <a:solidFill>
                <a:schemeClr val="dk1"/>
              </a:solidFill>
              <a:latin typeface="Arial"/>
              <a:ea typeface="Arial"/>
              <a:cs typeface="Arial"/>
              <a:sym typeface="Arial"/>
            </a:endParaRPr>
          </a:p>
          <a:p>
            <a:pPr indent="-342900" lvl="1" marL="914400" marR="0" rtl="0" algn="just">
              <a:lnSpc>
                <a:spcPct val="15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Filament type and quality</a:t>
            </a:r>
            <a:endParaRPr b="0" i="0" sz="1800" u="none" cap="none" strike="noStrike">
              <a:solidFill>
                <a:schemeClr val="dk1"/>
              </a:solidFill>
              <a:latin typeface="Arial"/>
              <a:ea typeface="Arial"/>
              <a:cs typeface="Arial"/>
              <a:sym typeface="Arial"/>
            </a:endParaRPr>
          </a:p>
          <a:p>
            <a:pPr indent="-342900" lvl="1" marL="914400" marR="0" rtl="0" algn="just">
              <a:lnSpc>
                <a:spcPct val="15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Extruder alignment and cleaning</a:t>
            </a:r>
            <a:endParaRPr b="0" i="0" sz="1800" u="none" cap="none" strike="noStrike">
              <a:solidFill>
                <a:schemeClr val="dk1"/>
              </a:solidFill>
              <a:latin typeface="Arial"/>
              <a:ea typeface="Arial"/>
              <a:cs typeface="Arial"/>
              <a:sym typeface="Arial"/>
            </a:endParaRPr>
          </a:p>
          <a:p>
            <a:pPr indent="-342900" lvl="0" marL="457200" marR="0" rtl="0" algn="just">
              <a:lnSpc>
                <a:spcPct val="150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Flow calibration: A calibration cube is usually printed without infill and without lids, to measure the wall thickness with a caliper and thus adjust the flow rate until it matches the expected value.</a:t>
            </a:r>
            <a:endParaRPr b="0" i="0" sz="1800" u="none" cap="none" strike="noStrike">
              <a:solidFill>
                <a:schemeClr val="dk1"/>
              </a:solidFill>
              <a:latin typeface="Arial"/>
              <a:ea typeface="Arial"/>
              <a:cs typeface="Arial"/>
              <a:sym typeface="Arial"/>
            </a:endParaRPr>
          </a:p>
          <a:p>
            <a:pPr indent="-342900" lvl="0" marL="457200" marR="0" rtl="0" algn="just">
              <a:lnSpc>
                <a:spcPct val="150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 poorly adjusted flow can cause problems such as inconsistent layers, poor adhesion between layers, or incorrect dimensions.</a:t>
            </a:r>
            <a:endParaRPr b="1" i="0" sz="1800" u="none" cap="none" strike="noStrike">
              <a:solidFill>
                <a:schemeClr val="dk1"/>
              </a:solidFill>
              <a:latin typeface="Arial"/>
              <a:ea typeface="Arial"/>
              <a:cs typeface="Arial"/>
              <a:sym typeface="Arial"/>
            </a:endParaRPr>
          </a:p>
        </p:txBody>
      </p:sp>
      <p:sp>
        <p:nvSpPr>
          <p:cNvPr id="356" name="Google Shape;356;g3a328efa89a_0_214"/>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4.4.10 FLUJO ( FLOW RATE)</a:t>
            </a:r>
            <a:endParaRPr b="1" i="0" sz="2400" u="none" cap="none" strike="noStrike">
              <a:solidFill>
                <a:srgbClr val="002060"/>
              </a:solidFill>
              <a:latin typeface="Arial Black"/>
              <a:ea typeface="Arial Black"/>
              <a:cs typeface="Arial Black"/>
              <a:sym typeface="Arial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a328efa89a_0_222"/>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362" name="Google Shape;362;g3a328efa89a_0_22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63" name="Google Shape;363;g3a328efa89a_0_222"/>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364" name="Google Shape;364;g3a328efa89a_0_222"/>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4.4.10 FLUJO ( FLOW RATE)</a:t>
            </a:r>
            <a:endParaRPr b="1" i="0" sz="2400" u="none" cap="none" strike="noStrike">
              <a:solidFill>
                <a:srgbClr val="002060"/>
              </a:solidFill>
              <a:latin typeface="Arial Black"/>
              <a:ea typeface="Arial Black"/>
              <a:cs typeface="Arial Black"/>
              <a:sym typeface="Arial Black"/>
            </a:endParaRPr>
          </a:p>
        </p:txBody>
      </p:sp>
      <p:sp>
        <p:nvSpPr>
          <p:cNvPr id="365" name="Google Shape;365;g3a328efa89a_0_222"/>
          <p:cNvSpPr txBox="1"/>
          <p:nvPr/>
        </p:nvSpPr>
        <p:spPr>
          <a:xfrm>
            <a:off x="779750" y="1901300"/>
            <a:ext cx="5549100" cy="5654100"/>
          </a:xfrm>
          <a:prstGeom prst="rect">
            <a:avLst/>
          </a:prstGeom>
          <a:noFill/>
          <a:ln>
            <a:noFill/>
          </a:ln>
        </p:spPr>
        <p:txBody>
          <a:bodyPr anchorCtr="0" anchor="t" bIns="91425" lIns="91425" spcFirstLastPara="1" rIns="91425" wrap="square" tIns="91425">
            <a:noAutofit/>
          </a:bodyPr>
          <a:lstStyle/>
          <a:p>
            <a:pPr indent="-342900" lvl="0" marL="9144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In Bambu Studio you can configure the flow manually or calibrate it.</a:t>
            </a:r>
            <a:endParaRPr b="1" i="0" sz="18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342900" lvl="0" marL="914400" marR="0" rtl="0" algn="l">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Attached is the link to the “Bambu wiki” (FLOW RATE tuning)</a:t>
            </a:r>
            <a:endParaRPr b="1" i="0" sz="18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https://wiki.bambulab.com/en/x1/manual/manual-flow-rate-tuning</a:t>
            </a:r>
            <a:endParaRPr b="0" i="0" sz="1800" u="none" cap="none" strike="noStrike">
              <a:solidFill>
                <a:schemeClr val="dk1"/>
              </a:solidFill>
              <a:latin typeface="Arial"/>
              <a:ea typeface="Arial"/>
              <a:cs typeface="Arial"/>
              <a:sym typeface="Arial"/>
            </a:endParaRPr>
          </a:p>
          <a:p>
            <a:pPr indent="-342900" lvl="0" marL="914400" marR="0" rtl="0" algn="l">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Attached is the link to the “Bambu wiki” (FLOW RATE calibration)</a:t>
            </a:r>
            <a:endParaRPr b="1" i="0" sz="18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https://wiki.bambulab.com/en/software/bambu-studio/calibration_flow_rate</a:t>
            </a:r>
            <a:endParaRPr b="0" i="0" sz="1800" u="none" cap="none" strike="noStrike">
              <a:solidFill>
                <a:schemeClr val="dk1"/>
              </a:solidFill>
              <a:latin typeface="Arial"/>
              <a:ea typeface="Arial"/>
              <a:cs typeface="Arial"/>
              <a:sym typeface="Arial"/>
            </a:endParaRPr>
          </a:p>
          <a:p>
            <a:pPr indent="0" lvl="0" marL="1371600" marR="0" rtl="0" algn="just">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914400" marR="0" rtl="0" algn="l">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61111"/>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66" name="Google Shape;366;g3a328efa89a_0_222"/>
          <p:cNvPicPr preferRelativeResize="0"/>
          <p:nvPr/>
        </p:nvPicPr>
        <p:blipFill rotWithShape="1">
          <a:blip r:embed="rId4">
            <a:alphaModFix/>
          </a:blip>
          <a:srcRect b="0" l="0" r="0" t="0"/>
          <a:stretch/>
        </p:blipFill>
        <p:spPr>
          <a:xfrm>
            <a:off x="6425607" y="1901300"/>
            <a:ext cx="5766392" cy="3226500"/>
          </a:xfrm>
          <a:prstGeom prst="rect">
            <a:avLst/>
          </a:prstGeom>
          <a:noFill/>
          <a:ln>
            <a:noFill/>
          </a:ln>
        </p:spPr>
      </p:pic>
      <p:sp>
        <p:nvSpPr>
          <p:cNvPr id="367" name="Google Shape;367;g3a328efa89a_0_222"/>
          <p:cNvSpPr/>
          <p:nvPr/>
        </p:nvSpPr>
        <p:spPr>
          <a:xfrm rot="5400000">
            <a:off x="5307375" y="2617188"/>
            <a:ext cx="558300" cy="498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3"/>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UD4: FDM PRINTING ELEMENTS</a:t>
            </a:r>
            <a:endParaRPr/>
          </a:p>
        </p:txBody>
      </p:sp>
      <p:sp>
        <p:nvSpPr>
          <p:cNvPr id="59" name="Google Shape;59;p3"/>
          <p:cNvSpPr txBox="1"/>
          <p:nvPr/>
        </p:nvSpPr>
        <p:spPr>
          <a:xfrm>
            <a:off x="1464825" y="1057950"/>
            <a:ext cx="9157800" cy="3828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4.1 STL FORMAT</a:t>
            </a:r>
            <a:endParaRPr b="1" i="0" sz="2400" u="none" cap="none" strike="noStrike">
              <a:solidFill>
                <a:srgbClr val="002060"/>
              </a:solidFill>
              <a:latin typeface="Arial Black"/>
              <a:ea typeface="Arial Black"/>
              <a:cs typeface="Arial Black"/>
              <a:sym typeface="Arial Black"/>
            </a:endParaRPr>
          </a:p>
        </p:txBody>
      </p:sp>
      <p:pic>
        <p:nvPicPr>
          <p:cNvPr id="60" name="Google Shape;60;p3"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61" name="Google Shape;61;p3"/>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62" name="Google Shape;62;p3"/>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They are used to cool the hotend and the printed part, improving the quality of the layers and preventing overheating.</a:t>
            </a:r>
            <a:endParaRPr b="0" i="0" sz="950" u="none" cap="none" strike="noStrike">
              <a:solidFill>
                <a:srgbClr val="000000"/>
              </a:solidFill>
              <a:latin typeface="Arial"/>
              <a:ea typeface="Arial"/>
              <a:cs typeface="Arial"/>
              <a:sym typeface="Arial"/>
            </a:endParaRPr>
          </a:p>
        </p:txBody>
      </p:sp>
      <p:sp>
        <p:nvSpPr>
          <p:cNvPr id="63" name="Google Shape;63;p3"/>
          <p:cNvSpPr txBox="1"/>
          <p:nvPr/>
        </p:nvSpPr>
        <p:spPr>
          <a:xfrm>
            <a:off x="1236950" y="1596500"/>
            <a:ext cx="6868800" cy="49872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The STL format is the most common standard for 3D printing files. It represents the object's geometry using a mesh of triangles, without color, texture, or physical property information.</a:t>
            </a:r>
            <a:endParaRPr b="0" i="0" sz="1800" u="none" cap="none" strike="noStrike">
              <a:solidFill>
                <a:schemeClr val="dk1"/>
              </a:solidFill>
              <a:latin typeface="Arial"/>
              <a:ea typeface="Arial"/>
              <a:cs typeface="Arial"/>
              <a:sym typeface="Arial"/>
            </a:endParaRPr>
          </a:p>
          <a:p>
            <a:pPr indent="-342900" lvl="0" marL="4572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Main features: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Simplicity: Contains only information about the model surface.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Accuracy: Depends on the number of triangles in the mesh.</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File size: The larger the STL file, the greater the number of triangles that will make up the surface of the model.</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just">
              <a:lnSpc>
                <a:spcPct val="150000"/>
              </a:lnSpc>
              <a:spcBef>
                <a:spcPts val="1200"/>
              </a:spcBef>
              <a:spcAft>
                <a:spcPts val="12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64" name="Google Shape;64;p3"/>
          <p:cNvPicPr preferRelativeResize="0"/>
          <p:nvPr/>
        </p:nvPicPr>
        <p:blipFill rotWithShape="1">
          <a:blip r:embed="rId4">
            <a:alphaModFix/>
          </a:blip>
          <a:srcRect b="0" l="0" r="31455" t="0"/>
          <a:stretch/>
        </p:blipFill>
        <p:spPr>
          <a:xfrm>
            <a:off x="8672025" y="1146800"/>
            <a:ext cx="3334725" cy="2529500"/>
          </a:xfrm>
          <a:prstGeom prst="rect">
            <a:avLst/>
          </a:prstGeom>
          <a:noFill/>
          <a:ln>
            <a:noFill/>
          </a:ln>
        </p:spPr>
      </p:pic>
      <p:pic>
        <p:nvPicPr>
          <p:cNvPr id="65" name="Google Shape;65;p3"/>
          <p:cNvPicPr preferRelativeResize="0"/>
          <p:nvPr/>
        </p:nvPicPr>
        <p:blipFill rotWithShape="1">
          <a:blip r:embed="rId4">
            <a:alphaModFix/>
          </a:blip>
          <a:srcRect b="0" l="67322" r="0" t="3753"/>
          <a:stretch/>
        </p:blipFill>
        <p:spPr>
          <a:xfrm>
            <a:off x="8593125" y="3754075"/>
            <a:ext cx="1798100" cy="2753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a328efa89a_0_232"/>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Elements</a:t>
            </a:r>
            <a:endParaRPr/>
          </a:p>
        </p:txBody>
      </p:sp>
      <p:pic>
        <p:nvPicPr>
          <p:cNvPr id="373" name="Google Shape;373;g3a328efa89a_0_232"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74" name="Google Shape;374;g3a328efa89a_0_232"/>
          <p:cNvSpPr txBox="1"/>
          <p:nvPr/>
        </p:nvSpPr>
        <p:spPr>
          <a:xfrm>
            <a:off x="1236950" y="1900050"/>
            <a:ext cx="7045800" cy="42996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5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Definition: In FDM 3D printing, "Seam Alignment" refers to the location where the printer starts and ends each layer.</a:t>
            </a:r>
            <a:endParaRPr b="0" i="0" sz="1800" u="none" cap="none" strike="noStrike">
              <a:solidFill>
                <a:schemeClr val="dk1"/>
              </a:solidFill>
              <a:latin typeface="Arial"/>
              <a:ea typeface="Arial"/>
              <a:cs typeface="Arial"/>
              <a:sym typeface="Arial"/>
            </a:endParaRPr>
          </a:p>
          <a:p>
            <a:pPr indent="-342900" lvl="0" marL="457200" marR="0" rtl="0" algn="l">
              <a:lnSpc>
                <a:spcPct val="15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This start/end point creates a small vertical mark visible on the surface of the model, known as a z-seam or seam.</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In Bambu Studio, you can easily configure:</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Adjunto enlace de “Bambu wiki” (seam setting).</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800"/>
              <a:buFont typeface="Arial"/>
              <a:buNone/>
            </a:pPr>
            <a:r>
              <a:rPr b="0" i="0" lang="es-ES" sz="1800" u="none" cap="none" strike="noStrike">
                <a:solidFill>
                  <a:schemeClr val="dk1"/>
                </a:solidFill>
                <a:latin typeface="Arial"/>
                <a:ea typeface="Arial"/>
                <a:cs typeface="Arial"/>
                <a:sym typeface="Arial"/>
              </a:rPr>
              <a:t>https://wiki.bambulab.com/en/software/bambu-studio/Seam</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375" name="Google Shape;375;g3a328efa89a_0_232"/>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4.4.11 SEAM ALIGNMENT</a:t>
            </a:r>
            <a:endParaRPr b="1" i="0" sz="2400" u="none" cap="none" strike="noStrike">
              <a:solidFill>
                <a:srgbClr val="002060"/>
              </a:solidFill>
              <a:latin typeface="Arial Black"/>
              <a:ea typeface="Arial Black"/>
              <a:cs typeface="Arial Black"/>
              <a:sym typeface="Arial Black"/>
            </a:endParaRPr>
          </a:p>
        </p:txBody>
      </p:sp>
      <p:pic>
        <p:nvPicPr>
          <p:cNvPr id="376" name="Google Shape;376;g3a328efa89a_0_232"/>
          <p:cNvPicPr preferRelativeResize="0"/>
          <p:nvPr/>
        </p:nvPicPr>
        <p:blipFill rotWithShape="1">
          <a:blip r:embed="rId4">
            <a:alphaModFix/>
          </a:blip>
          <a:srcRect b="0" l="0" r="0" t="0"/>
          <a:stretch/>
        </p:blipFill>
        <p:spPr>
          <a:xfrm>
            <a:off x="8376475" y="1900047"/>
            <a:ext cx="3604450" cy="3909277"/>
          </a:xfrm>
          <a:prstGeom prst="rect">
            <a:avLst/>
          </a:prstGeom>
          <a:noFill/>
          <a:ln cap="flat" cmpd="sng" w="28575">
            <a:solidFill>
              <a:schemeClr val="accent5"/>
            </a:solidFill>
            <a:prstDash val="solid"/>
            <a:round/>
            <a:headEnd len="sm" w="sm" type="none"/>
            <a:tailEnd len="sm" w="sm" type="none"/>
          </a:ln>
        </p:spPr>
      </p:pic>
      <p:sp>
        <p:nvSpPr>
          <p:cNvPr id="377" name="Google Shape;377;g3a328efa89a_0_232"/>
          <p:cNvSpPr/>
          <p:nvPr/>
        </p:nvSpPr>
        <p:spPr>
          <a:xfrm>
            <a:off x="7365375" y="4535075"/>
            <a:ext cx="1151700" cy="392100"/>
          </a:xfrm>
          <a:prstGeom prst="rightArrow">
            <a:avLst>
              <a:gd fmla="val 50000" name="adj1"/>
              <a:gd fmla="val 50000" name="adj2"/>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a328efa89a_0_279"/>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Profiles</a:t>
            </a:r>
            <a:endParaRPr/>
          </a:p>
        </p:txBody>
      </p:sp>
      <p:pic>
        <p:nvPicPr>
          <p:cNvPr id="383" name="Google Shape;383;g3a328efa89a_0_279"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84" name="Google Shape;384;g3a328efa89a_0_279"/>
          <p:cNvSpPr txBox="1"/>
          <p:nvPr/>
        </p:nvSpPr>
        <p:spPr>
          <a:xfrm>
            <a:off x="1236950" y="1900050"/>
            <a:ext cx="7045800" cy="46176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5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Slicers like Bambu Studio, Cura, or PrusaSlicer allow you to control how and where these seams are placed. Here are the most common options:</a:t>
            </a:r>
            <a:endParaRPr b="0" i="0" sz="1800" u="none" cap="none" strike="noStrike">
              <a:solidFill>
                <a:schemeClr val="dk1"/>
              </a:solidFill>
              <a:latin typeface="Arial"/>
              <a:ea typeface="Arial"/>
              <a:cs typeface="Arial"/>
              <a:sym typeface="Arial"/>
            </a:endParaRPr>
          </a:p>
          <a:p>
            <a:pPr indent="-342900" lvl="1" marL="914400" marR="0" rtl="0" algn="l">
              <a:lnSpc>
                <a:spcPct val="150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Aligned: All layers start at the same point, creating a visible vertical line. This is useful if you want the seam to be in a specific area, such as the back of the garment.</a:t>
            </a:r>
            <a:endParaRPr b="0" i="0" sz="1800" u="none" cap="none" strike="noStrike">
              <a:solidFill>
                <a:schemeClr val="dk1"/>
              </a:solidFill>
              <a:latin typeface="Arial"/>
              <a:ea typeface="Arial"/>
              <a:cs typeface="Arial"/>
              <a:sym typeface="Arial"/>
            </a:endParaRPr>
          </a:p>
          <a:p>
            <a:pPr indent="-342900" lvl="1" marL="914400" marR="0" rtl="0" algn="l">
              <a:lnSpc>
                <a:spcPct val="150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Random: The starting point changes in each layer, dispersing the seam and making it less visible, although it may generate an uneven texture.</a:t>
            </a:r>
            <a:endParaRPr b="1" i="0" sz="1800" u="none" cap="none" strike="noStrike">
              <a:solidFill>
                <a:schemeClr val="dk1"/>
              </a:solidFill>
              <a:latin typeface="Arial"/>
              <a:ea typeface="Arial"/>
              <a:cs typeface="Arial"/>
              <a:sym typeface="Arial"/>
            </a:endParaRPr>
          </a:p>
          <a:p>
            <a:pPr indent="-228600" lvl="0" marL="457200" marR="0" rtl="0" algn="l">
              <a:lnSpc>
                <a:spcPct val="150000"/>
              </a:lnSpc>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385" name="Google Shape;385;g3a328efa89a_0_279"/>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4.4.11 SEAM ALIGNMENT</a:t>
            </a:r>
            <a:endParaRPr b="1" i="0" sz="2400" u="none" cap="none" strike="noStrike">
              <a:solidFill>
                <a:srgbClr val="002060"/>
              </a:solidFill>
              <a:latin typeface="Arial Black"/>
              <a:ea typeface="Arial Black"/>
              <a:cs typeface="Arial Black"/>
              <a:sym typeface="Arial Black"/>
            </a:endParaRPr>
          </a:p>
        </p:txBody>
      </p:sp>
      <p:pic>
        <p:nvPicPr>
          <p:cNvPr id="386" name="Google Shape;386;g3a328efa89a_0_279"/>
          <p:cNvPicPr preferRelativeResize="0"/>
          <p:nvPr/>
        </p:nvPicPr>
        <p:blipFill rotWithShape="1">
          <a:blip r:embed="rId4">
            <a:alphaModFix/>
          </a:blip>
          <a:srcRect b="0" l="0" r="0" t="0"/>
          <a:stretch/>
        </p:blipFill>
        <p:spPr>
          <a:xfrm>
            <a:off x="9315325" y="2051926"/>
            <a:ext cx="1801950" cy="1895344"/>
          </a:xfrm>
          <a:prstGeom prst="rect">
            <a:avLst/>
          </a:prstGeom>
          <a:noFill/>
          <a:ln>
            <a:noFill/>
          </a:ln>
        </p:spPr>
      </p:pic>
      <p:pic>
        <p:nvPicPr>
          <p:cNvPr id="387" name="Google Shape;387;g3a328efa89a_0_279"/>
          <p:cNvPicPr preferRelativeResize="0"/>
          <p:nvPr/>
        </p:nvPicPr>
        <p:blipFill rotWithShape="1">
          <a:blip r:embed="rId5">
            <a:alphaModFix/>
          </a:blip>
          <a:srcRect b="0" l="0" r="0" t="0"/>
          <a:stretch/>
        </p:blipFill>
        <p:spPr>
          <a:xfrm>
            <a:off x="8536424" y="4474099"/>
            <a:ext cx="3560350" cy="1641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3a328efa89a_0_288"/>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Profiles</a:t>
            </a:r>
            <a:endParaRPr/>
          </a:p>
        </p:txBody>
      </p:sp>
      <p:pic>
        <p:nvPicPr>
          <p:cNvPr id="393" name="Google Shape;393;g3a328efa89a_0_288"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394" name="Google Shape;394;g3a328efa89a_0_288"/>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395" name="Google Shape;395;g3a328efa89a_0_288"/>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They are used to cool the hotend and the printed part, improving layer quality and preventing overheating.</a:t>
            </a:r>
            <a:endParaRPr b="0" i="0" sz="950" u="none" cap="none" strike="noStrike">
              <a:solidFill>
                <a:srgbClr val="000000"/>
              </a:solidFill>
              <a:latin typeface="Arial"/>
              <a:ea typeface="Arial"/>
              <a:cs typeface="Arial"/>
              <a:sym typeface="Arial"/>
            </a:endParaRPr>
          </a:p>
        </p:txBody>
      </p:sp>
      <p:sp>
        <p:nvSpPr>
          <p:cNvPr id="396" name="Google Shape;396;g3a328efa89a_0_288"/>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4.4.11 SEAM ALIGNMENT</a:t>
            </a:r>
            <a:endParaRPr b="1" i="0" sz="2400" u="none" cap="none" strike="noStrike">
              <a:solidFill>
                <a:srgbClr val="002060"/>
              </a:solidFill>
              <a:latin typeface="Arial Black"/>
              <a:ea typeface="Arial Black"/>
              <a:cs typeface="Arial Black"/>
              <a:sym typeface="Arial Black"/>
            </a:endParaRPr>
          </a:p>
        </p:txBody>
      </p:sp>
      <p:sp>
        <p:nvSpPr>
          <p:cNvPr id="397" name="Google Shape;397;g3a328efa89a_0_288"/>
          <p:cNvSpPr txBox="1"/>
          <p:nvPr/>
        </p:nvSpPr>
        <p:spPr>
          <a:xfrm>
            <a:off x="1236950" y="1900050"/>
            <a:ext cx="7701900" cy="3786600"/>
          </a:xfrm>
          <a:prstGeom prst="rect">
            <a:avLst/>
          </a:prstGeom>
          <a:noFill/>
          <a:ln>
            <a:noFill/>
          </a:ln>
        </p:spPr>
        <p:txBody>
          <a:bodyPr anchorCtr="0" anchor="t" bIns="91425" lIns="91425" spcFirstLastPara="1" rIns="91425" wrap="square" tIns="91425">
            <a:noAutofit/>
          </a:bodyPr>
          <a:lstStyle/>
          <a:p>
            <a:pPr indent="-342900" lvl="1" marL="914400" marR="0" rtl="0" algn="l">
              <a:lnSpc>
                <a:spcPct val="15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Nearest: The slicer chooses the point closest to the previous one to minimize unnecessary movements, which can improve efficiency but not always aesthetics.</a:t>
            </a:r>
            <a:endParaRPr b="0" i="0" sz="1800" u="none" cap="none" strike="noStrike">
              <a:solidFill>
                <a:schemeClr val="dk1"/>
              </a:solidFill>
              <a:latin typeface="Arial"/>
              <a:ea typeface="Arial"/>
              <a:cs typeface="Arial"/>
              <a:sym typeface="Arial"/>
            </a:endParaRPr>
          </a:p>
          <a:p>
            <a:pPr indent="-342900" lvl="2" marL="1371600" marR="0" rtl="0" algn="l">
              <a:lnSpc>
                <a:spcPct val="15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If your garment has sharp corners, this will make the seam effectively invisible.</a:t>
            </a:r>
            <a:endParaRPr b="0" i="0" sz="1800" u="none" cap="none" strike="noStrike">
              <a:solidFill>
                <a:schemeClr val="dk1"/>
              </a:solidFill>
              <a:latin typeface="Arial"/>
              <a:ea typeface="Arial"/>
              <a:cs typeface="Arial"/>
              <a:sym typeface="Arial"/>
            </a:endParaRPr>
          </a:p>
          <a:p>
            <a:pPr indent="-342900" lvl="1" marL="914400" marR="0" rtl="0" algn="l">
              <a:lnSpc>
                <a:spcPct val="150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User-defined: Some slicers allow you to manually select the seam location</a:t>
            </a:r>
            <a:endParaRPr b="0" i="0" sz="1800" u="none" cap="none" strike="noStrike">
              <a:solidFill>
                <a:schemeClr val="dk1"/>
              </a:solidFill>
              <a:latin typeface="Arial"/>
              <a:ea typeface="Arial"/>
              <a:cs typeface="Arial"/>
              <a:sym typeface="Arial"/>
            </a:endParaRPr>
          </a:p>
          <a:p>
            <a:pPr indent="-342900" lvl="0" marL="457200" marR="0" rtl="0" algn="l">
              <a:lnSpc>
                <a:spcPct val="150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Attached is a link to the QIDI guide on stitching, which explains the concept very well and how it affects the final appearance of the model.</a:t>
            </a:r>
            <a:endParaRPr b="1" i="0" sz="1800" u="none" cap="none" strike="noStrike">
              <a:solidFill>
                <a:schemeClr val="dk1"/>
              </a:solidFill>
              <a:latin typeface="Arial"/>
              <a:ea typeface="Arial"/>
              <a:cs typeface="Arial"/>
              <a:sym typeface="Arial"/>
            </a:endParaRPr>
          </a:p>
        </p:txBody>
      </p:sp>
      <p:pic>
        <p:nvPicPr>
          <p:cNvPr id="398" name="Google Shape;398;g3a328efa89a_0_288"/>
          <p:cNvPicPr preferRelativeResize="0"/>
          <p:nvPr/>
        </p:nvPicPr>
        <p:blipFill rotWithShape="1">
          <a:blip r:embed="rId4">
            <a:alphaModFix/>
          </a:blip>
          <a:srcRect b="0" l="0" r="0" t="0"/>
          <a:stretch/>
        </p:blipFill>
        <p:spPr>
          <a:xfrm>
            <a:off x="9091250" y="1976250"/>
            <a:ext cx="2948350" cy="3096119"/>
          </a:xfrm>
          <a:prstGeom prst="rect">
            <a:avLst/>
          </a:prstGeom>
          <a:noFill/>
          <a:ln>
            <a:noFill/>
          </a:ln>
        </p:spPr>
      </p:pic>
      <p:sp>
        <p:nvSpPr>
          <p:cNvPr id="399" name="Google Shape;399;g3a328efa89a_0_288"/>
          <p:cNvSpPr txBox="1"/>
          <p:nvPr/>
        </p:nvSpPr>
        <p:spPr>
          <a:xfrm>
            <a:off x="1168700" y="5546450"/>
            <a:ext cx="10107300" cy="515400"/>
          </a:xfrm>
          <a:prstGeom prst="rect">
            <a:avLst/>
          </a:prstGeom>
          <a:noFill/>
          <a:ln>
            <a:noFill/>
          </a:ln>
        </p:spPr>
        <p:txBody>
          <a:bodyPr anchorCtr="0" anchor="t" bIns="91425" lIns="91425" spcFirstLastPara="1" rIns="91425" wrap="square" tIns="91425">
            <a:noAutofit/>
          </a:bodyPr>
          <a:lstStyle/>
          <a:p>
            <a:pPr indent="0" lvl="0" marL="457200" marR="0" rtl="0" algn="l">
              <a:lnSpc>
                <a:spcPct val="150000"/>
              </a:lnSpc>
              <a:spcBef>
                <a:spcPts val="1000"/>
              </a:spcBef>
              <a:spcAft>
                <a:spcPts val="0"/>
              </a:spcAft>
              <a:buClr>
                <a:schemeClr val="dk1"/>
              </a:buClr>
              <a:buSzPts val="1100"/>
              <a:buFont typeface="Arial"/>
              <a:buNone/>
            </a:pPr>
            <a:r>
              <a:rPr b="1" i="0" lang="es-ES" sz="1800" u="none" cap="none" strike="noStrike">
                <a:solidFill>
                  <a:srgbClr val="000000"/>
                </a:solidFill>
                <a:latin typeface="Arial"/>
                <a:ea typeface="Arial"/>
                <a:cs typeface="Arial"/>
                <a:sym typeface="Arial"/>
              </a:rPr>
              <a:t>https://qidi3d.com/es/blogs/guides/how-to-optimize-model-seams-in-qidi-studio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3a328efa89a_0_299"/>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Profiles</a:t>
            </a:r>
            <a:endParaRPr/>
          </a:p>
        </p:txBody>
      </p:sp>
      <p:sp>
        <p:nvSpPr>
          <p:cNvPr id="405" name="Google Shape;405;g3a328efa89a_0_299"/>
          <p:cNvSpPr txBox="1"/>
          <p:nvPr/>
        </p:nvSpPr>
        <p:spPr>
          <a:xfrm>
            <a:off x="1464825" y="1057950"/>
            <a:ext cx="9157800" cy="3828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4.6 SUMMARY TABLE OF PARAMETERS</a:t>
            </a:r>
            <a:endParaRPr b="1" i="0" sz="2400" u="none" cap="none" strike="noStrike">
              <a:solidFill>
                <a:srgbClr val="002060"/>
              </a:solidFill>
              <a:latin typeface="Arial Black"/>
              <a:ea typeface="Arial Black"/>
              <a:cs typeface="Arial Black"/>
              <a:sym typeface="Arial Black"/>
            </a:endParaRPr>
          </a:p>
        </p:txBody>
      </p:sp>
      <p:sp>
        <p:nvSpPr>
          <p:cNvPr id="406" name="Google Shape;406;g3a328efa89a_0_299"/>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407" name="Google Shape;407;g3a328efa89a_0_299"/>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They are used to cool the hotend and the printed part, improving layer quality and preventing overheating.</a:t>
            </a:r>
            <a:endParaRPr b="0" i="0" sz="950" u="none" cap="none" strike="noStrike">
              <a:solidFill>
                <a:srgbClr val="000000"/>
              </a:solidFill>
              <a:latin typeface="Arial"/>
              <a:ea typeface="Arial"/>
              <a:cs typeface="Arial"/>
              <a:sym typeface="Arial"/>
            </a:endParaRPr>
          </a:p>
        </p:txBody>
      </p:sp>
      <p:graphicFrame>
        <p:nvGraphicFramePr>
          <p:cNvPr id="408" name="Google Shape;408;g3a328efa89a_0_299"/>
          <p:cNvGraphicFramePr/>
          <p:nvPr/>
        </p:nvGraphicFramePr>
        <p:xfrm>
          <a:off x="381550" y="1442600"/>
          <a:ext cx="3000000" cy="3000000"/>
        </p:xfrm>
        <a:graphic>
          <a:graphicData uri="http://schemas.openxmlformats.org/drawingml/2006/table">
            <a:tbl>
              <a:tblPr>
                <a:noFill/>
                <a:tableStyleId>{68A462B2-9A7C-41CD-AA4B-C8B55B6C9C93}</a:tableStyleId>
              </a:tblPr>
              <a:tblGrid>
                <a:gridCol w="5785475"/>
                <a:gridCol w="5675850"/>
              </a:tblGrid>
              <a:tr h="885550">
                <a:tc>
                  <a:txBody>
                    <a:bodyPr/>
                    <a:lstStyle/>
                    <a:p>
                      <a:pPr indent="0" lvl="0" marL="0" marR="0" rtl="0" algn="l">
                        <a:lnSpc>
                          <a:spcPct val="100000"/>
                        </a:lnSpc>
                        <a:spcBef>
                          <a:spcPts val="0"/>
                        </a:spcBef>
                        <a:spcAft>
                          <a:spcPts val="0"/>
                        </a:spcAft>
                        <a:buClr>
                          <a:srgbClr val="000000"/>
                        </a:buClr>
                        <a:buSzPts val="1400"/>
                        <a:buFont typeface="Arial"/>
                        <a:buNone/>
                      </a:pPr>
                      <a:r>
                        <a:rPr b="1" lang="es-ES" sz="1400" u="sng" cap="none" strike="noStrike"/>
                        <a:t>TEMPERATURE Crucial for the correct extrusion and adhesion of the mat to the bed</a:t>
                      </a:r>
                      <a:endParaRPr b="1"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b="1" lang="es-ES" sz="1400" u="none" cap="none" strike="noStrike"/>
                        <a:t>PLA: Extruder: 190-220 ºC / Bed: 60º</a:t>
                      </a:r>
                      <a:endParaRPr b="1"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b="1" lang="es-ES" sz="1400" u="none" cap="none" strike="noStrike"/>
                        <a:t>ABS: Extruder: 230-250 ºC / Bed: 100º</a:t>
                      </a:r>
                      <a:endParaRPr b="1" sz="1400" u="none" cap="none" strike="noStrike"/>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s-ES" sz="1400" u="sng" cap="none" strike="noStrike">
                          <a:solidFill>
                            <a:schemeClr val="dk1"/>
                          </a:solidFill>
                        </a:rPr>
                        <a:t>BED HEIGHT. Defines the vertical resolution of the print and the printing time.</a:t>
                      </a:r>
                      <a:endParaRPr b="1" sz="1400" u="sng" cap="none" strike="noStrike">
                        <a:solidFill>
                          <a:schemeClr val="dk1"/>
                        </a:solidFill>
                      </a:endParaRPr>
                    </a:p>
                    <a:p>
                      <a:pPr indent="-317500" lvl="0" marL="457200" marR="0" rtl="0" algn="l">
                        <a:lnSpc>
                          <a:spcPct val="100000"/>
                        </a:lnSpc>
                        <a:spcBef>
                          <a:spcPts val="0"/>
                        </a:spcBef>
                        <a:spcAft>
                          <a:spcPts val="0"/>
                        </a:spcAft>
                        <a:buClr>
                          <a:schemeClr val="dk1"/>
                        </a:buClr>
                        <a:buSzPts val="1400"/>
                        <a:buFont typeface="Arial"/>
                        <a:buChar char="●"/>
                      </a:pPr>
                      <a:r>
                        <a:rPr b="1" lang="es-ES" sz="1400" u="none" cap="none" strike="noStrike">
                          <a:solidFill>
                            <a:schemeClr val="dk1"/>
                          </a:solidFill>
                        </a:rPr>
                        <a:t>Standard values ​​0.2 mm</a:t>
                      </a:r>
                      <a:endParaRPr b="1" sz="1400" u="none" cap="none" strike="noStrike">
                        <a:solidFill>
                          <a:schemeClr val="dk1"/>
                        </a:solidFill>
                      </a:endParaRPr>
                    </a:p>
                    <a:p>
                      <a:pPr indent="-317500" lvl="0" marL="457200" marR="0" rtl="0" algn="l">
                        <a:lnSpc>
                          <a:spcPct val="100000"/>
                        </a:lnSpc>
                        <a:spcBef>
                          <a:spcPts val="0"/>
                        </a:spcBef>
                        <a:spcAft>
                          <a:spcPts val="0"/>
                        </a:spcAft>
                        <a:buClr>
                          <a:schemeClr val="dk1"/>
                        </a:buClr>
                        <a:buSzPts val="1400"/>
                        <a:buFont typeface="Arial"/>
                        <a:buChar char="●"/>
                      </a:pPr>
                      <a:r>
                        <a:rPr b="1" lang="es-ES" sz="1400" u="none" cap="none" strike="noStrike">
                          <a:solidFill>
                            <a:schemeClr val="dk1"/>
                          </a:solidFill>
                        </a:rPr>
                        <a:t>Detail values ​​0.1 mm</a:t>
                      </a:r>
                      <a:endParaRPr b="1" sz="1400" u="none" cap="none" strike="noStrike"/>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r>
              <a:tr h="1030425">
                <a:tc>
                  <a:txBody>
                    <a:bodyPr/>
                    <a:lstStyle/>
                    <a:p>
                      <a:pPr indent="0" lvl="0" marL="0" marR="0" rtl="0" algn="l">
                        <a:lnSpc>
                          <a:spcPct val="100000"/>
                        </a:lnSpc>
                        <a:spcBef>
                          <a:spcPts val="0"/>
                        </a:spcBef>
                        <a:spcAft>
                          <a:spcPts val="0"/>
                        </a:spcAft>
                        <a:buClr>
                          <a:srgbClr val="000000"/>
                        </a:buClr>
                        <a:buSzPts val="1400"/>
                        <a:buFont typeface="Arial"/>
                        <a:buNone/>
                      </a:pPr>
                      <a:r>
                        <a:rPr b="1" lang="es-ES" sz="1400" u="sng" cap="none" strike="noStrike"/>
                        <a:t>Number of outer layers that form the wall of the piece, affecting its strength and finish</a:t>
                      </a:r>
                      <a:endParaRPr b="1"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b="1" lang="es-ES" sz="1400" u="none" cap="none" strike="noStrike"/>
                        <a:t>Standard: 2-4 walls</a:t>
                      </a:r>
                      <a:endParaRPr b="1"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b="1" lang="es-ES" sz="1400" u="none" cap="none" strike="noStrike"/>
                        <a:t>Greater strength &gt;4 walls</a:t>
                      </a:r>
                      <a:endParaRPr b="1" sz="1400" u="none" cap="none" strike="noStrike"/>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s-ES" sz="1400" u="sng" cap="none" strike="noStrike"/>
                        <a:t>FILLER Determines the internal structure of the part, resistance and printing time</a:t>
                      </a:r>
                      <a:endParaRPr b="1" sz="1400" u="none" cap="none" strike="noStrike"/>
                    </a:p>
                    <a:p>
                      <a:pPr indent="-317500" lvl="0" marL="457200" marR="0" rtl="0" algn="l">
                        <a:lnSpc>
                          <a:spcPct val="100000"/>
                        </a:lnSpc>
                        <a:spcBef>
                          <a:spcPts val="0"/>
                        </a:spcBef>
                        <a:spcAft>
                          <a:spcPts val="0"/>
                        </a:spcAft>
                        <a:buClr>
                          <a:schemeClr val="dk1"/>
                        </a:buClr>
                        <a:buSzPts val="1400"/>
                        <a:buFont typeface="Arial"/>
                        <a:buChar char="●"/>
                      </a:pPr>
                      <a:r>
                        <a:rPr b="1" lang="es-ES" sz="1400" u="none" cap="none" strike="noStrike">
                          <a:solidFill>
                            <a:schemeClr val="dk1"/>
                          </a:solidFill>
                        </a:rPr>
                        <a:t>Normal use: 15-20%</a:t>
                      </a:r>
                      <a:endParaRPr b="1" sz="1400" u="none" cap="none" strike="noStrike">
                        <a:solidFill>
                          <a:schemeClr val="dk1"/>
                        </a:solidFill>
                      </a:endParaRPr>
                    </a:p>
                    <a:p>
                      <a:pPr indent="-317500" lvl="0" marL="457200" marR="0" rtl="0" algn="l">
                        <a:lnSpc>
                          <a:spcPct val="100000"/>
                        </a:lnSpc>
                        <a:spcBef>
                          <a:spcPts val="0"/>
                        </a:spcBef>
                        <a:spcAft>
                          <a:spcPts val="0"/>
                        </a:spcAft>
                        <a:buClr>
                          <a:schemeClr val="dk1"/>
                        </a:buClr>
                        <a:buSzPts val="1400"/>
                        <a:buFont typeface="Arial"/>
                        <a:buChar char="●"/>
                      </a:pPr>
                      <a:r>
                        <a:rPr b="1" lang="es-ES" sz="1400" u="none" cap="none" strike="noStrike">
                          <a:solidFill>
                            <a:schemeClr val="dk1"/>
                          </a:solidFill>
                        </a:rPr>
                        <a:t>Structural parts &gt; 3%</a:t>
                      </a:r>
                      <a:endParaRPr b="1" sz="1400" u="none" cap="none" strike="noStrike"/>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s-ES" sz="1400" u="sng" cap="none" strike="noStrike"/>
                        <a:t>SUPPORTS Temporary structures to prevent the collapse of cantilevered parts or bridges</a:t>
                      </a:r>
                      <a:endParaRPr b="1"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b="1" lang="es-ES" sz="1400" u="none" cap="none" strike="noStrike"/>
                        <a:t>Angle 45-60º</a:t>
                      </a:r>
                      <a:endParaRPr b="1"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b="1" lang="es-ES" sz="1400" u="none" cap="none" strike="noStrike"/>
                        <a:t>Density: Determines ease of removal</a:t>
                      </a:r>
                      <a:endParaRPr b="1" sz="1400" u="none" cap="none" strike="noStrike"/>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s-ES" sz="1400" u="sng" cap="none" strike="noStrike"/>
                        <a:t>BED ADHESION Ensures the first layer adheres correctly to the print surface to prevent warping. RAFT/SKIRT/BRIM</a:t>
                      </a:r>
                      <a:endParaRPr b="1" sz="1400" u="none" cap="none" strike="noStrike"/>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s-ES" sz="1400" u="sng" cap="none" strike="noStrike"/>
                        <a:t>PRINTING SPEED Affects printing time and surface quality.</a:t>
                      </a:r>
                      <a:endParaRPr b="1"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b="1" lang="es-ES" sz="1400" u="none" cap="none" strike="noStrike"/>
                        <a:t>General :40-60 mm/s</a:t>
                      </a:r>
                      <a:endParaRPr b="1"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b="1" lang="es-ES" sz="1400" u="none" cap="none" strike="noStrike"/>
                        <a:t>Fines: 20-30 mm/s</a:t>
                      </a:r>
                      <a:endParaRPr b="1" sz="1400" u="none" cap="none" strike="noStrike"/>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s-ES" sz="1400" u="sng" cap="none" strike="noStrike"/>
                        <a:t>RETRACTION Moves the filament away from the nozzle to prevent stringing and dripping when the extruder moves.</a:t>
                      </a:r>
                      <a:endParaRPr b="1"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b="1" lang="es-ES" sz="1400" u="none" cap="none" strike="noStrike"/>
                        <a:t>Distance: 1-6 mm</a:t>
                      </a:r>
                      <a:endParaRPr b="1"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b="1" lang="es-ES" sz="1400" u="none" cap="none" strike="noStrike"/>
                        <a:t>Speed: 25-60 mm/s</a:t>
                      </a:r>
                      <a:endParaRPr b="1" sz="1400" u="none" cap="none" strike="noStrike"/>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s-ES" sz="1400" u="sng" cap="none" strike="noStrike"/>
                        <a:t>FLOW RATE controls the amount of material extruded. An incorrect value can cause underextrusion or overextrusion.</a:t>
                      </a:r>
                      <a:endParaRPr b="1" sz="1400" u="none" cap="none" strike="noStrike"/>
                    </a:p>
                    <a:p>
                      <a:pPr indent="-317500" lvl="0" marL="457200" marR="0" rtl="0" algn="l">
                        <a:lnSpc>
                          <a:spcPct val="161111"/>
                        </a:lnSpc>
                        <a:spcBef>
                          <a:spcPts val="0"/>
                        </a:spcBef>
                        <a:spcAft>
                          <a:spcPts val="0"/>
                        </a:spcAft>
                        <a:buClr>
                          <a:srgbClr val="000000"/>
                        </a:buClr>
                        <a:buSzPts val="1400"/>
                        <a:buFont typeface="Arial"/>
                        <a:buChar char="●"/>
                      </a:pPr>
                      <a:r>
                        <a:rPr b="1" lang="es-ES" sz="1400" u="none" cap="none" strike="noStrike"/>
                        <a:t>Typical value: 95-100%</a:t>
                      </a:r>
                      <a:endParaRPr b="1" sz="1400" u="none" cap="none" strike="noStrike"/>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s-ES" sz="1400" u="sng" cap="none" strike="noStrike"/>
                        <a:t>SEAM ALIGNEMENT In FDM 3D printing, "Seam Alignment" refers to the location where the printer starts and ends each layer.</a:t>
                      </a:r>
                      <a:endParaRPr b="1" sz="1400" u="none" cap="none" strike="noStrike"/>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g3a328efa89a_0_307"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414" name="Google Shape;414;g3a328efa89a_0_307"/>
          <p:cNvSpPr txBox="1"/>
          <p:nvPr/>
        </p:nvSpPr>
        <p:spPr>
          <a:xfrm>
            <a:off x="1464828" y="1083611"/>
            <a:ext cx="74154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PRACTICAL EXERCISE</a:t>
            </a:r>
            <a:endParaRPr b="1" i="0" sz="2400" u="none" cap="none" strike="noStrike">
              <a:solidFill>
                <a:srgbClr val="002060"/>
              </a:solidFill>
              <a:latin typeface="Arial Black"/>
              <a:ea typeface="Arial Black"/>
              <a:cs typeface="Arial Black"/>
              <a:sym typeface="Arial Black"/>
            </a:endParaRPr>
          </a:p>
          <a:p>
            <a:pPr indent="0" lvl="0" marL="0" marR="0" rtl="0" algn="l">
              <a:lnSpc>
                <a:spcPct val="100000"/>
              </a:lnSpc>
              <a:spcBef>
                <a:spcPts val="105"/>
              </a:spcBef>
              <a:spcAft>
                <a:spcPts val="0"/>
              </a:spcAft>
              <a:buClr>
                <a:srgbClr val="000000"/>
              </a:buClr>
              <a:buSzPts val="2400"/>
              <a:buFont typeface="Arial"/>
              <a:buNone/>
            </a:pPr>
            <a:r>
              <a:t/>
            </a:r>
            <a:endParaRPr b="1" i="0" sz="2400" u="none" cap="none" strike="noStrike">
              <a:solidFill>
                <a:srgbClr val="002060"/>
              </a:solidFill>
              <a:latin typeface="Arial Black"/>
              <a:ea typeface="Arial Black"/>
              <a:cs typeface="Arial Black"/>
              <a:sym typeface="Arial Black"/>
            </a:endParaRPr>
          </a:p>
        </p:txBody>
      </p:sp>
      <p:sp>
        <p:nvSpPr>
          <p:cNvPr id="415" name="Google Shape;415;g3a328efa89a_0_307"/>
          <p:cNvSpPr txBox="1"/>
          <p:nvPr/>
        </p:nvSpPr>
        <p:spPr>
          <a:xfrm>
            <a:off x="1236950" y="1596500"/>
            <a:ext cx="10822500" cy="60768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15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Students must locate all the above parameters in the CURA and prepare an explanatory document like the one indicated in the "seam alignment example".</a:t>
            </a:r>
            <a:endParaRPr b="0" i="0" sz="1800" u="none" cap="none" strike="noStrike">
              <a:solidFill>
                <a:schemeClr val="dk1"/>
              </a:solidFill>
              <a:latin typeface="Arial"/>
              <a:ea typeface="Arial"/>
              <a:cs typeface="Arial"/>
              <a:sym typeface="Arial"/>
            </a:endParaRPr>
          </a:p>
          <a:p>
            <a:pPr indent="-342900" lvl="0" marL="457200" marR="0" rtl="0" algn="just">
              <a:lnSpc>
                <a:spcPct val="115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Print the files from the exercises folder, testing different parameters and minimizing printing times while maximizing quality. Analyze and explain the errors in each piece and their possible solutions. Example:</a:t>
            </a:r>
            <a:endParaRPr b="0" i="0" sz="1800" u="none" cap="none" strike="noStrike">
              <a:solidFill>
                <a:schemeClr val="dk1"/>
              </a:solidFill>
              <a:latin typeface="Arial"/>
              <a:ea typeface="Arial"/>
              <a:cs typeface="Arial"/>
              <a:sym typeface="Arial"/>
            </a:endParaRPr>
          </a:p>
          <a:p>
            <a:pPr indent="-342900" lvl="1" marL="914400" marR="0" rtl="0" algn="just">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Calibration cube: number of top, bottom and side wall layers</a:t>
            </a:r>
            <a:endParaRPr b="0" i="0" sz="1800" u="none" cap="none" strike="noStrike">
              <a:solidFill>
                <a:schemeClr val="dk1"/>
              </a:solidFill>
              <a:latin typeface="Arial"/>
              <a:ea typeface="Arial"/>
              <a:cs typeface="Arial"/>
              <a:sym typeface="Arial"/>
            </a:endParaRPr>
          </a:p>
          <a:p>
            <a:pPr indent="-342900" lvl="1" marL="914400" marR="0" rtl="0" algn="just">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Branch: Layer height</a:t>
            </a:r>
            <a:endParaRPr b="0" i="0" sz="1800" u="none" cap="none" strike="noStrike">
              <a:solidFill>
                <a:schemeClr val="dk1"/>
              </a:solidFill>
              <a:latin typeface="Arial"/>
              <a:ea typeface="Arial"/>
              <a:cs typeface="Arial"/>
              <a:sym typeface="Arial"/>
            </a:endParaRPr>
          </a:p>
          <a:p>
            <a:pPr indent="-342900" lvl="1" marL="914400" marR="0" rtl="0" algn="just">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Mechanical part: Types of supports</a:t>
            </a:r>
            <a:endParaRPr b="0" i="0" sz="1800" u="none" cap="none" strike="noStrike">
              <a:solidFill>
                <a:schemeClr val="dk1"/>
              </a:solidFill>
              <a:latin typeface="Arial"/>
              <a:ea typeface="Arial"/>
              <a:cs typeface="Arial"/>
              <a:sym typeface="Arial"/>
            </a:endParaRPr>
          </a:p>
          <a:p>
            <a:pPr indent="-342900" lvl="1" marL="914400" marR="0" rtl="0" algn="just">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Dragon: Raft/Skirt/Wing</a:t>
            </a:r>
            <a:endParaRPr b="0" i="0" sz="1800" u="none" cap="none" strike="noStrike">
              <a:solidFill>
                <a:schemeClr val="dk1"/>
              </a:solidFill>
              <a:latin typeface="Arial"/>
              <a:ea typeface="Arial"/>
              <a:cs typeface="Arial"/>
              <a:sym typeface="Arial"/>
            </a:endParaRPr>
          </a:p>
          <a:p>
            <a:pPr indent="-342900" lvl="1" marL="914400" marR="0" rtl="0" algn="just">
              <a:lnSpc>
                <a:spcPct val="115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Attached is a “Visual Guide to Solving 3D Printing Problems” https://bitfab.io/es/blog/problemas-impresion-3d</a:t>
            </a:r>
            <a:endParaRPr b="0" i="0" sz="1800" u="none" cap="none" strike="noStrike">
              <a:solidFill>
                <a:schemeClr val="dk1"/>
              </a:solidFill>
              <a:latin typeface="Arial"/>
              <a:ea typeface="Arial"/>
              <a:cs typeface="Arial"/>
              <a:sym typeface="Arial"/>
            </a:endParaRPr>
          </a:p>
          <a:p>
            <a:pPr indent="0" lvl="0" marL="0" marR="0" rtl="0" algn="just">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just">
              <a:lnSpc>
                <a:spcPct val="115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6" name="Google Shape;416;g3a328efa89a_0_307"/>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Unit 4: FDM Printing Profiles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a328efa89a_0_314"/>
          <p:cNvSpPr txBox="1"/>
          <p:nvPr/>
        </p:nvSpPr>
        <p:spPr>
          <a:xfrm>
            <a:off x="8638990" y="3469978"/>
            <a:ext cx="21156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2BDC3"/>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s-E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423" name="Google Shape;423;g3a328efa89a_0_314"/>
          <p:cNvSpPr txBox="1"/>
          <p:nvPr>
            <p:ph idx="1" type="body"/>
          </p:nvPr>
        </p:nvSpPr>
        <p:spPr>
          <a:xfrm>
            <a:off x="1693650" y="750500"/>
            <a:ext cx="6695700" cy="923400"/>
          </a:xfrm>
          <a:prstGeom prst="rect">
            <a:avLst/>
          </a:prstGeom>
          <a:noFill/>
          <a:ln>
            <a:noFill/>
          </a:ln>
        </p:spPr>
        <p:txBody>
          <a:bodyPr anchorCtr="0" anchor="t" bIns="45700" lIns="91425" spcFirstLastPara="1" rIns="91425" wrap="square" tIns="45700">
            <a:noAutofit/>
          </a:bodyPr>
          <a:lstStyle/>
          <a:p>
            <a:pPr indent="-127000" lvl="0" marL="228600" rtl="0" algn="l">
              <a:lnSpc>
                <a:spcPct val="70000"/>
              </a:lnSpc>
              <a:spcBef>
                <a:spcPts val="0"/>
              </a:spcBef>
              <a:spcAft>
                <a:spcPts val="0"/>
              </a:spcAft>
              <a:buClr>
                <a:schemeClr val="dk1"/>
              </a:buClr>
              <a:buSzPts val="770"/>
              <a:buNone/>
            </a:pPr>
            <a:r>
              <a:t/>
            </a:r>
            <a:endParaRPr b="1" sz="1785">
              <a:solidFill>
                <a:srgbClr val="52BDC3"/>
              </a:solidFill>
            </a:endParaRPr>
          </a:p>
          <a:p>
            <a:pPr indent="0" lvl="0" marL="0" rtl="0" algn="l">
              <a:lnSpc>
                <a:spcPct val="180000"/>
              </a:lnSpc>
              <a:spcBef>
                <a:spcPts val="0"/>
              </a:spcBef>
              <a:spcAft>
                <a:spcPts val="0"/>
              </a:spcAft>
              <a:buSzPts val="1120"/>
              <a:buNone/>
            </a:pPr>
            <a:r>
              <a:rPr b="1" lang="es-ES" sz="2170">
                <a:solidFill>
                  <a:srgbClr val="52BDC3"/>
                </a:solidFill>
              </a:rPr>
              <a:t>:</a:t>
            </a:r>
            <a:endParaRPr b="1" sz="2506">
              <a:solidFill>
                <a:srgbClr val="52BDC3"/>
              </a:solidFill>
            </a:endParaRPr>
          </a:p>
          <a:p>
            <a:pPr indent="-127000" lvl="0" marL="228600" rtl="0" algn="l">
              <a:lnSpc>
                <a:spcPct val="70000"/>
              </a:lnSpc>
              <a:spcBef>
                <a:spcPts val="0"/>
              </a:spcBef>
              <a:spcAft>
                <a:spcPts val="0"/>
              </a:spcAft>
              <a:buClr>
                <a:schemeClr val="dk1"/>
              </a:buClr>
              <a:buSzPts val="1120"/>
              <a:buNone/>
            </a:pPr>
            <a:r>
              <a:t/>
            </a:r>
            <a:endParaRPr sz="1260"/>
          </a:p>
        </p:txBody>
      </p:sp>
      <p:sp>
        <p:nvSpPr>
          <p:cNvPr id="424" name="Google Shape;424;g3a328efa89a_0_314"/>
          <p:cNvSpPr txBox="1"/>
          <p:nvPr>
            <p:ph idx="1" type="body"/>
          </p:nvPr>
        </p:nvSpPr>
        <p:spPr>
          <a:xfrm>
            <a:off x="3293817" y="1254125"/>
            <a:ext cx="4978500" cy="3710100"/>
          </a:xfrm>
          <a:prstGeom prst="rect">
            <a:avLst/>
          </a:prstGeom>
          <a:noFill/>
          <a:ln>
            <a:noFill/>
          </a:ln>
        </p:spPr>
        <p:txBody>
          <a:bodyPr anchorCtr="0" anchor="t" bIns="45700" lIns="91425" spcFirstLastPara="1" rIns="91425" wrap="square" tIns="45700">
            <a:noAutofit/>
          </a:bodyPr>
          <a:lstStyle/>
          <a:p>
            <a:pPr indent="-127000" lvl="0" marL="228600" marR="0" rtl="0" algn="l">
              <a:lnSpc>
                <a:spcPct val="70000"/>
              </a:lnSpc>
              <a:spcBef>
                <a:spcPts val="0"/>
              </a:spcBef>
              <a:spcAft>
                <a:spcPts val="0"/>
              </a:spcAft>
              <a:buClr>
                <a:schemeClr val="dk1"/>
              </a:buClr>
              <a:buSzPts val="522"/>
              <a:buFont typeface="Arial"/>
              <a:buNone/>
            </a:pPr>
            <a:r>
              <a:t/>
            </a:r>
            <a:endParaRPr b="1" i="0" sz="855" u="none" cap="none" strike="noStrike">
              <a:solidFill>
                <a:srgbClr val="52BDC3"/>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1600"/>
              <a:buFont typeface="Arial"/>
              <a:buNone/>
            </a:pPr>
            <a:r>
              <a:rPr b="1" lang="es-ES" sz="4280">
                <a:solidFill>
                  <a:srgbClr val="2A3768"/>
                </a:solidFill>
              </a:rPr>
              <a:t>THANK YOU!</a:t>
            </a:r>
            <a:endParaRPr b="1" i="0" sz="4280" u="none" cap="none" strike="noStrike">
              <a:solidFill>
                <a:srgbClr val="2A3768"/>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1600"/>
              <a:buFont typeface="Arial"/>
              <a:buNone/>
            </a:pPr>
            <a:r>
              <a:rPr lang="es-ES" sz="2233">
                <a:solidFill>
                  <a:srgbClr val="222D59"/>
                </a:solidFill>
                <a:latin typeface="Arial Black"/>
                <a:ea typeface="Arial Black"/>
                <a:cs typeface="Arial Black"/>
                <a:sym typeface="Arial Black"/>
              </a:rPr>
              <a:t>www.fpsanturtzilh.eus</a:t>
            </a:r>
            <a:endParaRPr b="0" i="0" sz="2233" u="none" cap="none" strike="noStrike">
              <a:solidFill>
                <a:srgbClr val="222D59"/>
              </a:solidFill>
              <a:latin typeface="Arial Black"/>
              <a:ea typeface="Arial Black"/>
              <a:cs typeface="Arial Black"/>
              <a:sym typeface="Arial Black"/>
            </a:endParaRPr>
          </a:p>
          <a:p>
            <a:pPr indent="0" lvl="0" marL="0" marR="0" rtl="0" algn="r">
              <a:lnSpc>
                <a:spcPct val="80000"/>
              </a:lnSpc>
              <a:spcBef>
                <a:spcPts val="0"/>
              </a:spcBef>
              <a:spcAft>
                <a:spcPts val="0"/>
              </a:spcAft>
              <a:buClr>
                <a:srgbClr val="000000"/>
              </a:buClr>
              <a:buSzPts val="1600"/>
              <a:buFont typeface="Arial"/>
              <a:buNone/>
            </a:pPr>
            <a:r>
              <a:t/>
            </a:r>
            <a:endParaRPr b="0" i="0" sz="1533" u="none" cap="none" strike="noStrike">
              <a:solidFill>
                <a:srgbClr val="222D59"/>
              </a:solidFill>
              <a:latin typeface="Arial Black"/>
              <a:ea typeface="Arial Black"/>
              <a:cs typeface="Arial Black"/>
              <a:sym typeface="Arial Black"/>
            </a:endParaRPr>
          </a:p>
          <a:p>
            <a:pPr indent="0" lvl="0" marL="0" marR="0" rtl="0" algn="r">
              <a:lnSpc>
                <a:spcPct val="70000"/>
              </a:lnSpc>
              <a:spcBef>
                <a:spcPts val="0"/>
              </a:spcBef>
              <a:spcAft>
                <a:spcPts val="0"/>
              </a:spcAft>
              <a:buClr>
                <a:srgbClr val="000000"/>
              </a:buClr>
              <a:buSzPts val="1600"/>
              <a:buFont typeface="Arial"/>
              <a:buNone/>
            </a:pPr>
            <a:r>
              <a:t/>
            </a:r>
            <a:endParaRPr b="0" i="0" sz="1330" u="none" cap="none" strike="noStrike">
              <a:solidFill>
                <a:srgbClr val="222D59"/>
              </a:solidFill>
              <a:latin typeface="Arial Black"/>
              <a:ea typeface="Arial Black"/>
              <a:cs typeface="Arial Black"/>
              <a:sym typeface="Arial Black"/>
            </a:endParaRPr>
          </a:p>
          <a:p>
            <a:pPr indent="0" lvl="0" marL="0" marR="0" rtl="0" algn="r">
              <a:lnSpc>
                <a:spcPct val="70000"/>
              </a:lnSpc>
              <a:spcBef>
                <a:spcPts val="0"/>
              </a:spcBef>
              <a:spcAft>
                <a:spcPts val="0"/>
              </a:spcAft>
              <a:buClr>
                <a:srgbClr val="000000"/>
              </a:buClr>
              <a:buSzPts val="1600"/>
              <a:buFont typeface="Arial"/>
              <a:buNone/>
            </a:pPr>
            <a:r>
              <a:rPr lang="es-ES" sz="2133">
                <a:solidFill>
                  <a:srgbClr val="222D59"/>
                </a:solidFill>
                <a:latin typeface="Arial Black"/>
                <a:ea typeface="Arial Black"/>
                <a:cs typeface="Arial Black"/>
                <a:sym typeface="Arial Black"/>
              </a:rPr>
              <a:t>Mikel Iturraspe Eguia</a:t>
            </a:r>
            <a:endParaRPr b="0" i="0" sz="2133" u="none" cap="none" strike="noStrike">
              <a:solidFill>
                <a:srgbClr val="222D59"/>
              </a:solidFill>
              <a:latin typeface="Arial Black"/>
              <a:ea typeface="Arial Black"/>
              <a:cs typeface="Arial Black"/>
              <a:sym typeface="Arial Black"/>
            </a:endParaRPr>
          </a:p>
          <a:p>
            <a:pPr indent="0" lvl="0" marL="0" marR="0" rtl="0" algn="r">
              <a:lnSpc>
                <a:spcPct val="70000"/>
              </a:lnSpc>
              <a:spcBef>
                <a:spcPts val="0"/>
              </a:spcBef>
              <a:spcAft>
                <a:spcPts val="0"/>
              </a:spcAft>
              <a:buClr>
                <a:srgbClr val="000000"/>
              </a:buClr>
              <a:buSzPts val="1600"/>
              <a:buFont typeface="Arial"/>
              <a:buNone/>
            </a:pPr>
            <a:r>
              <a:t/>
            </a:r>
            <a:endParaRPr b="0" i="0" sz="1729" u="none" cap="none" strike="noStrike">
              <a:solidFill>
                <a:srgbClr val="222D59"/>
              </a:solidFill>
              <a:latin typeface="Arial Black"/>
              <a:ea typeface="Arial Black"/>
              <a:cs typeface="Arial Black"/>
              <a:sym typeface="Arial Black"/>
            </a:endParaRPr>
          </a:p>
          <a:p>
            <a:pPr indent="0" lvl="0" marL="0" marR="0" rtl="0" algn="r">
              <a:lnSpc>
                <a:spcPct val="80000"/>
              </a:lnSpc>
              <a:spcBef>
                <a:spcPts val="0"/>
              </a:spcBef>
              <a:spcAft>
                <a:spcPts val="0"/>
              </a:spcAft>
              <a:buClr>
                <a:schemeClr val="dk1"/>
              </a:buClr>
              <a:buSzPts val="1600"/>
              <a:buFont typeface="Arial"/>
              <a:buNone/>
            </a:pPr>
            <a:r>
              <a:rPr lang="es-ES" sz="2042">
                <a:solidFill>
                  <a:srgbClr val="1F5C99"/>
                </a:solidFill>
              </a:rPr>
              <a:t>miturraspee@fpsanturtzilh.eus </a:t>
            </a:r>
            <a:endParaRPr b="0" i="0" sz="764"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ts val="1600"/>
              <a:buFont typeface="Arial"/>
              <a:buNone/>
            </a:pPr>
            <a:r>
              <a:t/>
            </a:r>
            <a:endParaRPr b="0" i="0" sz="1429" u="none" cap="none" strike="noStrike">
              <a:solidFill>
                <a:srgbClr val="222D59"/>
              </a:solidFill>
              <a:latin typeface="Arial Black"/>
              <a:ea typeface="Arial Black"/>
              <a:cs typeface="Arial Black"/>
              <a:sym typeface="Arial Black"/>
            </a:endParaRPr>
          </a:p>
          <a:p>
            <a:pPr indent="0" lvl="0" marL="0" marR="0" rtl="0" algn="r">
              <a:lnSpc>
                <a:spcPct val="180000"/>
              </a:lnSpc>
              <a:spcBef>
                <a:spcPts val="0"/>
              </a:spcBef>
              <a:spcAft>
                <a:spcPts val="0"/>
              </a:spcAft>
              <a:buClr>
                <a:schemeClr val="dk1"/>
              </a:buClr>
              <a:buSzPts val="522"/>
              <a:buFont typeface="Arial"/>
              <a:buNone/>
            </a:pPr>
            <a:r>
              <a:t/>
            </a:r>
            <a:endParaRPr b="0" i="0" sz="1330" u="none" cap="none" strike="noStrike">
              <a:solidFill>
                <a:srgbClr val="222D59"/>
              </a:solidFill>
              <a:latin typeface="Arial Black"/>
              <a:ea typeface="Arial Black"/>
              <a:cs typeface="Arial Black"/>
              <a:sym typeface="Arial Black"/>
            </a:endParaRPr>
          </a:p>
          <a:p>
            <a:pPr indent="0" lvl="0" marL="0" marR="0" rtl="0" algn="l">
              <a:lnSpc>
                <a:spcPct val="70000"/>
              </a:lnSpc>
              <a:spcBef>
                <a:spcPts val="0"/>
              </a:spcBef>
              <a:spcAft>
                <a:spcPts val="0"/>
              </a:spcAft>
              <a:buClr>
                <a:srgbClr val="222D59"/>
              </a:buClr>
              <a:buSzPts val="1710"/>
              <a:buFont typeface="Arial Black"/>
              <a:buNone/>
            </a:pPr>
            <a:r>
              <a:t/>
            </a:r>
            <a:endParaRPr b="0" i="0" sz="1330" u="none" cap="none" strike="noStrike">
              <a:solidFill>
                <a:srgbClr val="222D59"/>
              </a:solidFill>
              <a:latin typeface="Arial Black"/>
              <a:ea typeface="Arial Black"/>
              <a:cs typeface="Arial Black"/>
              <a:sym typeface="Arial Black"/>
            </a:endParaRPr>
          </a:p>
          <a:p>
            <a:pPr indent="0" lvl="0" marL="457200" marR="0" rtl="0" algn="l">
              <a:lnSpc>
                <a:spcPct val="180000"/>
              </a:lnSpc>
              <a:spcBef>
                <a:spcPts val="0"/>
              </a:spcBef>
              <a:spcAft>
                <a:spcPts val="0"/>
              </a:spcAft>
              <a:buClr>
                <a:srgbClr val="000000"/>
              </a:buClr>
              <a:buSzPts val="1600"/>
              <a:buFont typeface="Arial"/>
              <a:buNone/>
            </a:pPr>
            <a:r>
              <a:t/>
            </a:r>
            <a:endParaRPr b="1" i="0" sz="855" u="none" cap="none" strike="noStrike">
              <a:solidFill>
                <a:srgbClr val="2A3768"/>
              </a:solidFill>
              <a:latin typeface="Arial"/>
              <a:ea typeface="Arial"/>
              <a:cs typeface="Arial"/>
              <a:sym typeface="Arial"/>
            </a:endParaRPr>
          </a:p>
          <a:p>
            <a:pPr indent="0" lvl="0" marL="0" marR="0" rtl="0" algn="l">
              <a:lnSpc>
                <a:spcPct val="180000"/>
              </a:lnSpc>
              <a:spcBef>
                <a:spcPts val="0"/>
              </a:spcBef>
              <a:spcAft>
                <a:spcPts val="0"/>
              </a:spcAft>
              <a:buClr>
                <a:srgbClr val="000000"/>
              </a:buClr>
              <a:buSzPts val="1600"/>
              <a:buFont typeface="Arial"/>
              <a:buNone/>
            </a:pPr>
            <a:r>
              <a:t/>
            </a:r>
            <a:endParaRPr b="0" i="0" sz="807" u="none" cap="none" strike="noStrike">
              <a:solidFill>
                <a:srgbClr val="2A3768"/>
              </a:solidFill>
              <a:latin typeface="Arial"/>
              <a:ea typeface="Arial"/>
              <a:cs typeface="Arial"/>
              <a:sym typeface="Arial"/>
            </a:endParaRPr>
          </a:p>
          <a:p>
            <a:pPr indent="-127000" lvl="0" marL="228600" marR="0" rtl="0" algn="l">
              <a:lnSpc>
                <a:spcPct val="70000"/>
              </a:lnSpc>
              <a:spcBef>
                <a:spcPts val="0"/>
              </a:spcBef>
              <a:spcAft>
                <a:spcPts val="0"/>
              </a:spcAft>
              <a:buClr>
                <a:schemeClr val="dk1"/>
              </a:buClr>
              <a:buSzPts val="665"/>
              <a:buFont typeface="Arial"/>
              <a:buNone/>
            </a:pPr>
            <a:r>
              <a:t/>
            </a:r>
            <a:endParaRPr b="0" i="0" sz="665" u="none" cap="none" strike="noStrike">
              <a:solidFill>
                <a:srgbClr val="000000"/>
              </a:solidFill>
              <a:latin typeface="Arial"/>
              <a:ea typeface="Arial"/>
              <a:cs typeface="Arial"/>
              <a:sym typeface="Arial"/>
            </a:endParaRPr>
          </a:p>
        </p:txBody>
      </p:sp>
      <p:pic>
        <p:nvPicPr>
          <p:cNvPr id="425" name="Google Shape;425;g3a328efa89a_0_31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4"/>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UD4: FDM PRINTING ELEMENTS</a:t>
            </a:r>
            <a:endParaRPr/>
          </a:p>
        </p:txBody>
      </p:sp>
      <p:sp>
        <p:nvSpPr>
          <p:cNvPr id="71" name="Google Shape;71;p4"/>
          <p:cNvSpPr txBox="1"/>
          <p:nvPr/>
        </p:nvSpPr>
        <p:spPr>
          <a:xfrm>
            <a:off x="1464825" y="1057950"/>
            <a:ext cx="9157800" cy="3828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4.2 SLICERS</a:t>
            </a:r>
            <a:endParaRPr b="1" i="0" sz="2400" u="none" cap="none" strike="noStrike">
              <a:solidFill>
                <a:srgbClr val="002060"/>
              </a:solidFill>
              <a:latin typeface="Arial Black"/>
              <a:ea typeface="Arial Black"/>
              <a:cs typeface="Arial Black"/>
              <a:sym typeface="Arial Black"/>
            </a:endParaRPr>
          </a:p>
        </p:txBody>
      </p:sp>
      <p:pic>
        <p:nvPicPr>
          <p:cNvPr id="72" name="Google Shape;72;p4"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73" name="Google Shape;73;p4"/>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74" name="Google Shape;74;p4"/>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They are used to cool the hotend and the printed part, improving the quality of the layers and preventing overheating.</a:t>
            </a:r>
            <a:endParaRPr b="0" i="0" sz="950" u="none" cap="none" strike="noStrike">
              <a:solidFill>
                <a:srgbClr val="000000"/>
              </a:solidFill>
              <a:latin typeface="Arial"/>
              <a:ea typeface="Arial"/>
              <a:cs typeface="Arial"/>
              <a:sym typeface="Arial"/>
            </a:endParaRPr>
          </a:p>
        </p:txBody>
      </p:sp>
      <p:sp>
        <p:nvSpPr>
          <p:cNvPr id="75" name="Google Shape;75;p4"/>
          <p:cNvSpPr txBox="1"/>
          <p:nvPr/>
        </p:nvSpPr>
        <p:spPr>
          <a:xfrm>
            <a:off x="1236950" y="1596500"/>
            <a:ext cx="10235100" cy="52128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A slicer works by analyzing the 3D model and "slicing" it into horizontal layers. For each of these layers, the program generates detailed instructions that indicate:</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Nozzle Path: The slicer calculates the precise path the extruder nozzle must follow to draw each layer of the model, defining outer and inner contours and fill patterns.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Travel speed: Determines the speed at which the nozzle will move, differentiating between printing movements (when it extrudes material) and empty movements (when it moves without extruding).</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Material Extrusion: Defines the exact amount of filament to be extruded in each section, adjusting to the printing speed and layer thickness.</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Print Temperature: Sets the optimal extruder temperature based on the material used, as well as the temperature of the bed and hot chamber to ensure proper adhesion of the first layer.</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2000"/>
              </a:spcBef>
              <a:spcAft>
                <a:spcPts val="20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5"/>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UD4: FDM PRINTING ELEMENTS</a:t>
            </a:r>
            <a:endParaRPr/>
          </a:p>
        </p:txBody>
      </p:sp>
      <p:sp>
        <p:nvSpPr>
          <p:cNvPr id="81" name="Google Shape;81;p5"/>
          <p:cNvSpPr txBox="1"/>
          <p:nvPr/>
        </p:nvSpPr>
        <p:spPr>
          <a:xfrm>
            <a:off x="1464825" y="1057950"/>
            <a:ext cx="9157800" cy="3828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4.2 SLICERS</a:t>
            </a:r>
            <a:endParaRPr b="1" i="0" sz="2400" u="none" cap="none" strike="noStrike">
              <a:solidFill>
                <a:srgbClr val="002060"/>
              </a:solidFill>
              <a:latin typeface="Arial Black"/>
              <a:ea typeface="Arial Black"/>
              <a:cs typeface="Arial Black"/>
              <a:sym typeface="Arial Black"/>
            </a:endParaRPr>
          </a:p>
        </p:txBody>
      </p:sp>
      <p:pic>
        <p:nvPicPr>
          <p:cNvPr id="82" name="Google Shape;82;p5"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83" name="Google Shape;83;p5"/>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84" name="Google Shape;84;p5"/>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They are used to cool the hotend and the printed part, improving the quality of the layers and preventing overheating.</a:t>
            </a:r>
            <a:endParaRPr b="0" i="0" sz="950" u="none" cap="none" strike="noStrike">
              <a:solidFill>
                <a:srgbClr val="000000"/>
              </a:solidFill>
              <a:latin typeface="Arial"/>
              <a:ea typeface="Arial"/>
              <a:cs typeface="Arial"/>
              <a:sym typeface="Arial"/>
            </a:endParaRPr>
          </a:p>
        </p:txBody>
      </p:sp>
      <p:sp>
        <p:nvSpPr>
          <p:cNvPr id="85" name="Google Shape;85;p5"/>
          <p:cNvSpPr txBox="1"/>
          <p:nvPr/>
        </p:nvSpPr>
        <p:spPr>
          <a:xfrm>
            <a:off x="1236950" y="1596500"/>
            <a:ext cx="6845400" cy="52128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There are different slicer options, both free and paid:</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Free software: A free slicer is software available at no cost. These programs are typically compatible with a wide variety of printers and materials.</a:t>
            </a:r>
            <a:endParaRPr b="0" i="0" sz="1800" u="none" cap="none" strike="noStrike">
              <a:solidFill>
                <a:schemeClr val="dk1"/>
              </a:solidFill>
              <a:latin typeface="Arial"/>
              <a:ea typeface="Arial"/>
              <a:cs typeface="Arial"/>
              <a:sym typeface="Arial"/>
            </a:endParaRPr>
          </a:p>
          <a:p>
            <a:pPr indent="-342900" lvl="2" marL="1371600" marR="0" rtl="0" algn="l">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Examples: Cura, Orca, BambuLab, PrusaSlicer, SuperSlicer…</a:t>
            </a:r>
            <a:endParaRPr b="0" i="0" sz="1800" u="none" cap="none" strike="noStrike">
              <a:solidFill>
                <a:schemeClr val="dk1"/>
              </a:solidFill>
              <a:latin typeface="Arial"/>
              <a:ea typeface="Arial"/>
              <a:cs typeface="Arial"/>
              <a:sym typeface="Arial"/>
            </a:endParaRPr>
          </a:p>
          <a:p>
            <a:pPr indent="-342900" lvl="1" marL="914400" marR="0" rtl="0" algn="just">
              <a:lnSpc>
                <a:spcPct val="100000"/>
              </a:lnSpc>
              <a:spcBef>
                <a:spcPts val="12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Paid software: These often include more precise customization options, improved printing efficiency, and optimization of final part quality.</a:t>
            </a:r>
            <a:endParaRPr b="0" i="0" sz="1800" u="none" cap="none" strike="noStrike">
              <a:solidFill>
                <a:schemeClr val="dk1"/>
              </a:solidFill>
              <a:latin typeface="Arial"/>
              <a:ea typeface="Arial"/>
              <a:cs typeface="Arial"/>
              <a:sym typeface="Arial"/>
            </a:endParaRPr>
          </a:p>
          <a:p>
            <a:pPr indent="-342900" lvl="2" marL="1371600" marR="0" rtl="0" algn="l">
              <a:lnSpc>
                <a:spcPct val="100000"/>
              </a:lnSpc>
              <a:spcBef>
                <a:spcPts val="12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Examples: Simplify3D, IdeaMaker Pro, Repetier-Host Pro…</a:t>
            </a:r>
            <a:endParaRPr b="1" i="0" sz="1800" u="none" cap="none" strike="noStrike">
              <a:solidFill>
                <a:schemeClr val="dk1"/>
              </a:solidFill>
              <a:latin typeface="Arial"/>
              <a:ea typeface="Arial"/>
              <a:cs typeface="Arial"/>
              <a:sym typeface="Arial"/>
            </a:endParaRPr>
          </a:p>
          <a:p>
            <a:pPr indent="0" lvl="0" marL="0" marR="0" rtl="0" algn="just">
              <a:lnSpc>
                <a:spcPct val="150000"/>
              </a:lnSpc>
              <a:spcBef>
                <a:spcPts val="2000"/>
              </a:spcBef>
              <a:spcAft>
                <a:spcPts val="20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86" name="Google Shape;86;p5"/>
          <p:cNvPicPr preferRelativeResize="0"/>
          <p:nvPr/>
        </p:nvPicPr>
        <p:blipFill rotWithShape="1">
          <a:blip r:embed="rId4">
            <a:alphaModFix/>
          </a:blip>
          <a:srcRect b="17965" l="30728" r="38312" t="21666"/>
          <a:stretch/>
        </p:blipFill>
        <p:spPr>
          <a:xfrm>
            <a:off x="8544200" y="1348794"/>
            <a:ext cx="2196575" cy="2409205"/>
          </a:xfrm>
          <a:prstGeom prst="rect">
            <a:avLst/>
          </a:prstGeom>
          <a:noFill/>
          <a:ln>
            <a:noFill/>
          </a:ln>
        </p:spPr>
      </p:pic>
      <p:pic>
        <p:nvPicPr>
          <p:cNvPr id="87" name="Google Shape;87;p5"/>
          <p:cNvPicPr preferRelativeResize="0"/>
          <p:nvPr/>
        </p:nvPicPr>
        <p:blipFill rotWithShape="1">
          <a:blip r:embed="rId4">
            <a:alphaModFix/>
          </a:blip>
          <a:srcRect b="17965" l="61753" r="6621" t="21666"/>
          <a:stretch/>
        </p:blipFill>
        <p:spPr>
          <a:xfrm>
            <a:off x="9098550" y="3836850"/>
            <a:ext cx="2244050" cy="240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UD4: FDM PRINTING ELEMENTS</a:t>
            </a:r>
            <a:endParaRPr/>
          </a:p>
        </p:txBody>
      </p:sp>
      <p:sp>
        <p:nvSpPr>
          <p:cNvPr id="93" name="Google Shape;93;p6"/>
          <p:cNvSpPr txBox="1"/>
          <p:nvPr/>
        </p:nvSpPr>
        <p:spPr>
          <a:xfrm>
            <a:off x="1464825" y="1057950"/>
            <a:ext cx="9157800" cy="3828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4.3 PRINTING PROJECT</a:t>
            </a:r>
            <a:endParaRPr b="1" i="0" sz="2400" u="none" cap="none" strike="noStrike">
              <a:solidFill>
                <a:srgbClr val="002060"/>
              </a:solidFill>
              <a:latin typeface="Arial Black"/>
              <a:ea typeface="Arial Black"/>
              <a:cs typeface="Arial Black"/>
              <a:sym typeface="Arial Black"/>
            </a:endParaRPr>
          </a:p>
        </p:txBody>
      </p:sp>
      <p:pic>
        <p:nvPicPr>
          <p:cNvPr id="94" name="Google Shape;94;p6"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95" name="Google Shape;95;p6"/>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96" name="Google Shape;96;p6"/>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They are used to cool the hotend and the printed part, improving the quality of the layers and preventing overheating.</a:t>
            </a:r>
            <a:endParaRPr b="0" i="0" sz="950" u="none" cap="none" strike="noStrike">
              <a:solidFill>
                <a:srgbClr val="000000"/>
              </a:solidFill>
              <a:latin typeface="Arial"/>
              <a:ea typeface="Arial"/>
              <a:cs typeface="Arial"/>
              <a:sym typeface="Arial"/>
            </a:endParaRPr>
          </a:p>
        </p:txBody>
      </p:sp>
      <p:sp>
        <p:nvSpPr>
          <p:cNvPr id="97" name="Google Shape;97;p6"/>
          <p:cNvSpPr txBox="1"/>
          <p:nvPr/>
        </p:nvSpPr>
        <p:spPr>
          <a:xfrm>
            <a:off x="1236950" y="1596500"/>
            <a:ext cx="10591500" cy="4258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Before printing, it is essential to create a project within the slicer that includes the basic data of the additive manufacturing environment.</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The project brings together information from:</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STL File</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Printer parameters: Nozzle diameter, bed type....</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Slicer printing parameters</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Type of material</a:t>
            </a:r>
            <a:endParaRPr b="0"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Printer Profile: This is a file that informs the Slicer about the printer's inherent characteristics, such as the relationship between motor steps and carriage travel, maximum print volume, etc.</a:t>
            </a:r>
            <a:endParaRPr b="0" i="0" sz="1800" u="none" cap="none" strike="noStrike">
              <a:solidFill>
                <a:schemeClr val="dk1"/>
              </a:solidFill>
              <a:latin typeface="Arial"/>
              <a:ea typeface="Arial"/>
              <a:cs typeface="Arial"/>
              <a:sym typeface="Arial"/>
            </a:endParaRPr>
          </a:p>
          <a:p>
            <a:pPr indent="0" lvl="0" marL="0" marR="0" rtl="0" algn="just">
              <a:lnSpc>
                <a:spcPct val="150000"/>
              </a:lnSpc>
              <a:spcBef>
                <a:spcPts val="2000"/>
              </a:spcBef>
              <a:spcAft>
                <a:spcPts val="20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UD4: FDM PRINTING ELEMENTS</a:t>
            </a:r>
            <a:endParaRPr/>
          </a:p>
        </p:txBody>
      </p:sp>
      <p:sp>
        <p:nvSpPr>
          <p:cNvPr id="103" name="Google Shape;103;p7"/>
          <p:cNvSpPr txBox="1"/>
          <p:nvPr/>
        </p:nvSpPr>
        <p:spPr>
          <a:xfrm>
            <a:off x="1464825" y="1057950"/>
            <a:ext cx="9157800" cy="3828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p:txBody>
      </p:sp>
      <p:pic>
        <p:nvPicPr>
          <p:cNvPr id="104" name="Google Shape;104;p7"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05" name="Google Shape;105;p7"/>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106" name="Google Shape;106;p7"/>
          <p:cNvSpPr txBox="1"/>
          <p:nvPr/>
        </p:nvSpPr>
        <p:spPr>
          <a:xfrm>
            <a:off x="1308300" y="1596500"/>
            <a:ext cx="6795600" cy="5325600"/>
          </a:xfrm>
          <a:prstGeom prst="rect">
            <a:avLst/>
          </a:prstGeom>
          <a:noFill/>
          <a:ln>
            <a:noFill/>
          </a:ln>
        </p:spPr>
        <p:txBody>
          <a:bodyPr anchorCtr="0" anchor="t" bIns="91425" lIns="91425" spcFirstLastPara="1" rIns="91425" wrap="square" tIns="91425">
            <a:noAutofit/>
          </a:bodyPr>
          <a:lstStyle/>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Temperatures (Hotend and bed)</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Layer height</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Number of upper and lower covers</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Number of sidewall loops</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Filling: Type and density</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Supports</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Bed adhesion (Raft/skirt/wing)</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Print speed</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Retraction</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Flow</a:t>
            </a:r>
            <a:endParaRPr b="1" i="0" sz="1800" u="none" cap="none" strike="noStrike">
              <a:solidFill>
                <a:schemeClr val="dk1"/>
              </a:solidFill>
              <a:latin typeface="Arial"/>
              <a:ea typeface="Arial"/>
              <a:cs typeface="Arial"/>
              <a:sym typeface="Arial"/>
            </a:endParaRPr>
          </a:p>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Seam alignment</a:t>
            </a:r>
            <a:endParaRPr b="1" i="0" sz="1800" u="none" cap="none" strike="noStrike">
              <a:solidFill>
                <a:schemeClr val="dk1"/>
              </a:solidFill>
              <a:latin typeface="Arial"/>
              <a:ea typeface="Arial"/>
              <a:cs typeface="Arial"/>
              <a:sym typeface="Arial"/>
            </a:endParaRPr>
          </a:p>
          <a:p>
            <a:pPr indent="0" lvl="0" marL="914400" marR="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914400" marR="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 name="Google Shape;107;p7"/>
          <p:cNvSpPr/>
          <p:nvPr/>
        </p:nvSpPr>
        <p:spPr>
          <a:xfrm>
            <a:off x="6201400" y="1735700"/>
            <a:ext cx="424200" cy="40623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7"/>
          <p:cNvSpPr txBox="1"/>
          <p:nvPr/>
        </p:nvSpPr>
        <p:spPr>
          <a:xfrm>
            <a:off x="6201400" y="3429525"/>
            <a:ext cx="4090800" cy="503400"/>
          </a:xfrm>
          <a:prstGeom prst="rect">
            <a:avLst/>
          </a:prstGeom>
          <a:noFill/>
          <a:ln>
            <a:noFill/>
          </a:ln>
        </p:spPr>
        <p:txBody>
          <a:bodyPr anchorCtr="0" anchor="t" bIns="91425" lIns="91425" spcFirstLastPara="1" rIns="91425" wrap="square" tIns="91425">
            <a:noAutofit/>
          </a:bodyPr>
          <a:lstStyle/>
          <a:p>
            <a:pPr indent="-342900" lvl="1" marL="914400" marR="0" rtl="0" algn="l">
              <a:lnSpc>
                <a:spcPct val="100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Print time</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8"/>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UD4: FDM PRINTING ELEMENTS</a:t>
            </a:r>
            <a:endParaRPr/>
          </a:p>
        </p:txBody>
      </p:sp>
      <p:pic>
        <p:nvPicPr>
          <p:cNvPr id="114" name="Google Shape;114;p8" title="Logo horizontal principal.jpg"/>
          <p:cNvPicPr preferRelativeResize="0"/>
          <p:nvPr/>
        </p:nvPicPr>
        <p:blipFill rotWithShape="1">
          <a:blip r:embed="rId3">
            <a:alphaModFix/>
          </a:blip>
          <a:srcRect b="0" l="0" r="0" t="0"/>
          <a:stretch/>
        </p:blipFill>
        <p:spPr>
          <a:xfrm>
            <a:off x="5456800" y="6044425"/>
            <a:ext cx="1908566" cy="752125"/>
          </a:xfrm>
          <a:prstGeom prst="rect">
            <a:avLst/>
          </a:prstGeom>
          <a:noFill/>
          <a:ln>
            <a:noFill/>
          </a:ln>
        </p:spPr>
      </p:pic>
      <p:sp>
        <p:nvSpPr>
          <p:cNvPr id="115" name="Google Shape;115;p8"/>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116" name="Google Shape;116;p8"/>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They are used to cool the hotend and the printed part, improving the quality of the layers and preventing overheating.</a:t>
            </a:r>
            <a:endParaRPr b="0" i="0" sz="950" u="none" cap="none" strike="noStrike">
              <a:solidFill>
                <a:srgbClr val="000000"/>
              </a:solidFill>
              <a:latin typeface="Arial"/>
              <a:ea typeface="Arial"/>
              <a:cs typeface="Arial"/>
              <a:sym typeface="Arial"/>
            </a:endParaRPr>
          </a:p>
        </p:txBody>
      </p:sp>
      <p:sp>
        <p:nvSpPr>
          <p:cNvPr id="117" name="Google Shape;117;p8"/>
          <p:cNvSpPr txBox="1"/>
          <p:nvPr/>
        </p:nvSpPr>
        <p:spPr>
          <a:xfrm>
            <a:off x="1236950" y="1901300"/>
            <a:ext cx="6845400" cy="32673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HOTEND: Specifies the temperature to which the nozzle should heat up to melt the material and deposit it on the bed. Each material has an ideal melting temperature.</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1000"/>
              </a:spcBef>
              <a:spcAft>
                <a:spcPts val="0"/>
              </a:spcAft>
              <a:buClr>
                <a:srgbClr val="FF0000"/>
              </a:buClr>
              <a:buSzPts val="1800"/>
              <a:buFont typeface="Arial"/>
              <a:buChar char="●"/>
            </a:pPr>
            <a:r>
              <a:rPr b="0" i="0" lang="es-ES" sz="1800" u="none" cap="none" strike="noStrike">
                <a:solidFill>
                  <a:srgbClr val="FF0000"/>
                </a:solidFill>
                <a:latin typeface="Arial"/>
                <a:ea typeface="Arial"/>
                <a:cs typeface="Arial"/>
                <a:sym typeface="Arial"/>
              </a:rPr>
              <a:t>IMPORTANT: When inserting new material into the printer, check whether the previous material used in the print has a higher melting temperature than the current one to avoid blockages in the component.</a:t>
            </a:r>
            <a:endParaRPr b="0" i="0" sz="1800" u="none" cap="none" strike="noStrike">
              <a:solidFill>
                <a:srgbClr val="FF0000"/>
              </a:solidFill>
              <a:latin typeface="Arial"/>
              <a:ea typeface="Arial"/>
              <a:cs typeface="Arial"/>
              <a:sym typeface="Arial"/>
            </a:endParaRPr>
          </a:p>
          <a:p>
            <a:pPr indent="-342900" lvl="1" marL="914400" marR="0" rtl="0" algn="just">
              <a:lnSpc>
                <a:spcPct val="115000"/>
              </a:lnSpc>
              <a:spcBef>
                <a:spcPts val="100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Not:</a:t>
            </a:r>
            <a:endParaRPr b="0" i="0" sz="1100" u="none" cap="none" strike="noStrike">
              <a:solidFill>
                <a:schemeClr val="dk1"/>
              </a:solidFill>
              <a:latin typeface="Arial"/>
              <a:ea typeface="Arial"/>
              <a:cs typeface="Arial"/>
              <a:sym typeface="Arial"/>
            </a:endParaRPr>
          </a:p>
        </p:txBody>
      </p:sp>
      <p:sp>
        <p:nvSpPr>
          <p:cNvPr id="118" name="Google Shape;118;p8"/>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4.4.1 TEMPERATURES</a:t>
            </a:r>
            <a:endParaRPr b="1" i="0" sz="2400" u="none" cap="none" strike="noStrike">
              <a:solidFill>
                <a:srgbClr val="002060"/>
              </a:solidFill>
              <a:latin typeface="Arial Black"/>
              <a:ea typeface="Arial Black"/>
              <a:cs typeface="Arial Black"/>
              <a:sym typeface="Arial Black"/>
            </a:endParaRPr>
          </a:p>
        </p:txBody>
      </p:sp>
      <p:sp>
        <p:nvSpPr>
          <p:cNvPr id="119" name="Google Shape;119;p8"/>
          <p:cNvSpPr/>
          <p:nvPr/>
        </p:nvSpPr>
        <p:spPr>
          <a:xfrm>
            <a:off x="3011650" y="4807775"/>
            <a:ext cx="1908600" cy="954300"/>
          </a:xfrm>
          <a:prstGeom prst="flowChartAlternate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8"/>
          <p:cNvSpPr txBox="1"/>
          <p:nvPr/>
        </p:nvSpPr>
        <p:spPr>
          <a:xfrm>
            <a:off x="3062200" y="4785550"/>
            <a:ext cx="1908600" cy="104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1200"/>
              <a:buFont typeface="Arial"/>
              <a:buNone/>
            </a:pPr>
            <a:r>
              <a:rPr b="1" i="0" lang="es-ES" sz="1200" u="none" cap="none" strike="noStrike">
                <a:solidFill>
                  <a:schemeClr val="dk1"/>
                </a:solidFill>
                <a:latin typeface="Arial"/>
                <a:ea typeface="Arial"/>
                <a:cs typeface="Arial"/>
                <a:sym typeface="Arial"/>
              </a:rPr>
              <a:t>PLA</a:t>
            </a:r>
            <a:endParaRPr b="1" i="0" sz="1200" u="none" cap="none" strike="noStrike">
              <a:solidFill>
                <a:schemeClr val="dk1"/>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200"/>
              <a:buFont typeface="Arial"/>
              <a:buNone/>
            </a:pPr>
            <a:r>
              <a:rPr b="1" i="0" lang="es-ES" sz="1200" u="none" cap="none" strike="noStrike">
                <a:solidFill>
                  <a:schemeClr val="dk1"/>
                </a:solidFill>
                <a:latin typeface="Arial"/>
                <a:ea typeface="Arial"/>
                <a:cs typeface="Arial"/>
                <a:sym typeface="Arial"/>
              </a:rPr>
              <a:t>Tº Hotend : 120º-220º</a:t>
            </a:r>
            <a:endParaRPr b="1" i="0" sz="1200" u="none" cap="none" strike="noStrike">
              <a:solidFill>
                <a:schemeClr val="dk1"/>
              </a:solidFill>
              <a:latin typeface="Arial"/>
              <a:ea typeface="Arial"/>
              <a:cs typeface="Arial"/>
              <a:sym typeface="Arial"/>
            </a:endParaRPr>
          </a:p>
          <a:p>
            <a:pPr indent="0" lvl="0" marL="0" marR="0" rtl="0" algn="just">
              <a:lnSpc>
                <a:spcPct val="100000"/>
              </a:lnSpc>
              <a:spcBef>
                <a:spcPts val="1200"/>
              </a:spcBef>
              <a:spcAft>
                <a:spcPts val="1200"/>
              </a:spcAft>
              <a:buClr>
                <a:srgbClr val="000000"/>
              </a:buClr>
              <a:buSzPts val="1200"/>
              <a:buFont typeface="Arial"/>
              <a:buNone/>
            </a:pPr>
            <a:r>
              <a:rPr b="1" i="0" lang="es-ES" sz="1200" u="none" cap="none" strike="noStrike">
                <a:solidFill>
                  <a:schemeClr val="dk1"/>
                </a:solidFill>
                <a:latin typeface="Arial"/>
                <a:ea typeface="Arial"/>
                <a:cs typeface="Arial"/>
                <a:sym typeface="Arial"/>
              </a:rPr>
              <a:t>Bed temperature: 0º-55º</a:t>
            </a:r>
            <a:endParaRPr b="1" i="0" sz="1200" u="none" cap="none" strike="noStrike">
              <a:solidFill>
                <a:schemeClr val="dk1"/>
              </a:solidFill>
              <a:latin typeface="Arial"/>
              <a:ea typeface="Arial"/>
              <a:cs typeface="Arial"/>
              <a:sym typeface="Arial"/>
            </a:endParaRPr>
          </a:p>
        </p:txBody>
      </p:sp>
      <p:sp>
        <p:nvSpPr>
          <p:cNvPr id="121" name="Google Shape;121;p8"/>
          <p:cNvSpPr/>
          <p:nvPr/>
        </p:nvSpPr>
        <p:spPr>
          <a:xfrm>
            <a:off x="6170525" y="4731550"/>
            <a:ext cx="1908600" cy="954300"/>
          </a:xfrm>
          <a:prstGeom prst="flowChartAlternate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8"/>
          <p:cNvSpPr txBox="1"/>
          <p:nvPr/>
        </p:nvSpPr>
        <p:spPr>
          <a:xfrm>
            <a:off x="6262600" y="4709350"/>
            <a:ext cx="1908600" cy="104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000"/>
              </a:spcBef>
              <a:spcAft>
                <a:spcPts val="0"/>
              </a:spcAft>
              <a:buClr>
                <a:srgbClr val="000000"/>
              </a:buClr>
              <a:buSzPts val="1200"/>
              <a:buFont typeface="Arial"/>
              <a:buNone/>
            </a:pPr>
            <a:r>
              <a:rPr b="1" i="0" lang="es-ES" sz="1200" u="none" cap="none" strike="noStrike">
                <a:solidFill>
                  <a:schemeClr val="dk1"/>
                </a:solidFill>
                <a:latin typeface="Arial"/>
                <a:ea typeface="Arial"/>
                <a:cs typeface="Arial"/>
                <a:sym typeface="Arial"/>
              </a:rPr>
              <a:t>ABS</a:t>
            </a:r>
            <a:endParaRPr b="1" i="0" sz="1200" u="none" cap="none" strike="noStrike">
              <a:solidFill>
                <a:schemeClr val="dk1"/>
              </a:solidFill>
              <a:latin typeface="Arial"/>
              <a:ea typeface="Arial"/>
              <a:cs typeface="Arial"/>
              <a:sym typeface="Arial"/>
            </a:endParaRPr>
          </a:p>
          <a:p>
            <a:pPr indent="0" lvl="0" marL="0" marR="0" rtl="0" algn="just">
              <a:lnSpc>
                <a:spcPct val="100000"/>
              </a:lnSpc>
              <a:spcBef>
                <a:spcPts val="1200"/>
              </a:spcBef>
              <a:spcAft>
                <a:spcPts val="0"/>
              </a:spcAft>
              <a:buClr>
                <a:srgbClr val="000000"/>
              </a:buClr>
              <a:buSzPts val="1200"/>
              <a:buFont typeface="Arial"/>
              <a:buNone/>
            </a:pPr>
            <a:r>
              <a:rPr b="1" i="0" lang="es-ES" sz="1200" u="none" cap="none" strike="noStrike">
                <a:solidFill>
                  <a:schemeClr val="dk1"/>
                </a:solidFill>
                <a:latin typeface="Arial"/>
                <a:ea typeface="Arial"/>
                <a:cs typeface="Arial"/>
                <a:sym typeface="Arial"/>
              </a:rPr>
              <a:t>Tº Hotend : 230º-260º</a:t>
            </a:r>
            <a:endParaRPr b="1" i="0" sz="1200" u="none" cap="none" strike="noStrike">
              <a:solidFill>
                <a:schemeClr val="dk1"/>
              </a:solidFill>
              <a:latin typeface="Arial"/>
              <a:ea typeface="Arial"/>
              <a:cs typeface="Arial"/>
              <a:sym typeface="Arial"/>
            </a:endParaRPr>
          </a:p>
          <a:p>
            <a:pPr indent="0" lvl="0" marL="0" marR="0" rtl="0" algn="just">
              <a:lnSpc>
                <a:spcPct val="100000"/>
              </a:lnSpc>
              <a:spcBef>
                <a:spcPts val="1200"/>
              </a:spcBef>
              <a:spcAft>
                <a:spcPts val="1200"/>
              </a:spcAft>
              <a:buClr>
                <a:srgbClr val="000000"/>
              </a:buClr>
              <a:buSzPts val="1200"/>
              <a:buFont typeface="Arial"/>
              <a:buNone/>
            </a:pPr>
            <a:r>
              <a:rPr b="1" i="0" lang="es-ES" sz="1200" u="none" cap="none" strike="noStrike">
                <a:solidFill>
                  <a:schemeClr val="dk1"/>
                </a:solidFill>
                <a:latin typeface="Arial"/>
                <a:ea typeface="Arial"/>
                <a:cs typeface="Arial"/>
                <a:sym typeface="Arial"/>
              </a:rPr>
              <a:t>Bed temperature: 60º-100º</a:t>
            </a:r>
            <a:endParaRPr b="1" i="0" sz="1200" u="none" cap="none" strike="noStrike">
              <a:solidFill>
                <a:schemeClr val="dk1"/>
              </a:solidFill>
              <a:latin typeface="Arial"/>
              <a:ea typeface="Arial"/>
              <a:cs typeface="Arial"/>
              <a:sym typeface="Arial"/>
            </a:endParaRPr>
          </a:p>
        </p:txBody>
      </p:sp>
      <p:pic>
        <p:nvPicPr>
          <p:cNvPr id="123" name="Google Shape;123;p8"/>
          <p:cNvPicPr preferRelativeResize="0"/>
          <p:nvPr/>
        </p:nvPicPr>
        <p:blipFill rotWithShape="1">
          <a:blip r:embed="rId4">
            <a:alphaModFix/>
          </a:blip>
          <a:srcRect b="0" l="0" r="0" t="0"/>
          <a:stretch/>
        </p:blipFill>
        <p:spPr>
          <a:xfrm>
            <a:off x="7960525" y="5045492"/>
            <a:ext cx="1501474" cy="1306483"/>
          </a:xfrm>
          <a:prstGeom prst="rect">
            <a:avLst/>
          </a:prstGeom>
          <a:noFill/>
          <a:ln>
            <a:noFill/>
          </a:ln>
        </p:spPr>
      </p:pic>
      <p:pic>
        <p:nvPicPr>
          <p:cNvPr id="124" name="Google Shape;124;p8"/>
          <p:cNvPicPr preferRelativeResize="0"/>
          <p:nvPr/>
        </p:nvPicPr>
        <p:blipFill rotWithShape="1">
          <a:blip r:embed="rId5">
            <a:alphaModFix/>
          </a:blip>
          <a:srcRect b="0" l="0" r="0" t="0"/>
          <a:stretch/>
        </p:blipFill>
        <p:spPr>
          <a:xfrm>
            <a:off x="4882811" y="5168600"/>
            <a:ext cx="1416265" cy="1232350"/>
          </a:xfrm>
          <a:prstGeom prst="rect">
            <a:avLst/>
          </a:prstGeom>
          <a:noFill/>
          <a:ln>
            <a:noFill/>
          </a:ln>
        </p:spPr>
      </p:pic>
      <p:pic>
        <p:nvPicPr>
          <p:cNvPr id="125" name="Google Shape;125;p8"/>
          <p:cNvPicPr preferRelativeResize="0"/>
          <p:nvPr/>
        </p:nvPicPr>
        <p:blipFill rotWithShape="1">
          <a:blip r:embed="rId6">
            <a:alphaModFix/>
          </a:blip>
          <a:srcRect b="0" l="0" r="0" t="0"/>
          <a:stretch/>
        </p:blipFill>
        <p:spPr>
          <a:xfrm>
            <a:off x="8842799" y="1798850"/>
            <a:ext cx="3287627" cy="32083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ph type="title"/>
          </p:nvPr>
        </p:nvSpPr>
        <p:spPr>
          <a:xfrm>
            <a:off x="1308301" y="150100"/>
            <a:ext cx="7772700" cy="752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400"/>
              <a:buFont typeface="Arial Black"/>
              <a:buNone/>
            </a:pPr>
            <a:r>
              <a:rPr lang="es-ES"/>
              <a:t>UD4: FDM PRINTING ELEMENTS</a:t>
            </a:r>
            <a:endParaRPr/>
          </a:p>
        </p:txBody>
      </p:sp>
      <p:sp>
        <p:nvSpPr>
          <p:cNvPr id="131" name="Google Shape;131;p9"/>
          <p:cNvSpPr/>
          <p:nvPr/>
        </p:nvSpPr>
        <p:spPr>
          <a:xfrm>
            <a:off x="4399002" y="7120890"/>
            <a:ext cx="1440900" cy="1800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3A3630"/>
              </a:buClr>
              <a:buSzPts val="1100"/>
              <a:buFont typeface="Lora"/>
              <a:buNone/>
            </a:pPr>
            <a:r>
              <a:rPr b="0" i="0" lang="es-ES" sz="1100" u="none" cap="none" strike="noStrike">
                <a:solidFill>
                  <a:srgbClr val="3A3630"/>
                </a:solidFill>
                <a:latin typeface="Lora"/>
                <a:ea typeface="Lora"/>
                <a:cs typeface="Lora"/>
                <a:sym typeface="Lora"/>
              </a:rPr>
              <a:t>Fans</a:t>
            </a:r>
            <a:endParaRPr b="0" i="0" sz="1100" u="none" cap="none" strike="noStrike">
              <a:solidFill>
                <a:srgbClr val="000000"/>
              </a:solidFill>
              <a:latin typeface="Arial"/>
              <a:ea typeface="Arial"/>
              <a:cs typeface="Arial"/>
              <a:sym typeface="Arial"/>
            </a:endParaRPr>
          </a:p>
        </p:txBody>
      </p:sp>
      <p:sp>
        <p:nvSpPr>
          <p:cNvPr id="132" name="Google Shape;132;p9"/>
          <p:cNvSpPr/>
          <p:nvPr/>
        </p:nvSpPr>
        <p:spPr>
          <a:xfrm>
            <a:off x="4399002" y="7374374"/>
            <a:ext cx="3423300" cy="392100"/>
          </a:xfrm>
          <a:prstGeom prst="rect">
            <a:avLst/>
          </a:prstGeom>
          <a:noFill/>
          <a:ln>
            <a:noFill/>
          </a:ln>
        </p:spPr>
        <p:txBody>
          <a:bodyPr anchorCtr="0" anchor="t" bIns="0" lIns="0" spcFirstLastPara="1" rIns="0" wrap="square" tIns="0">
            <a:noAutofit/>
          </a:bodyPr>
          <a:lstStyle/>
          <a:p>
            <a:pPr indent="0" lvl="0" marL="0" marR="0" rtl="0" algn="l">
              <a:lnSpc>
                <a:spcPct val="157894"/>
              </a:lnSpc>
              <a:spcBef>
                <a:spcPts val="0"/>
              </a:spcBef>
              <a:spcAft>
                <a:spcPts val="0"/>
              </a:spcAft>
              <a:buClr>
                <a:srgbClr val="3A3630"/>
              </a:buClr>
              <a:buSzPts val="950"/>
              <a:buFont typeface="Arial"/>
              <a:buNone/>
            </a:pPr>
            <a:r>
              <a:rPr b="0" i="0" lang="es-ES" sz="950" u="none" cap="none" strike="noStrike">
                <a:solidFill>
                  <a:srgbClr val="3A3630"/>
                </a:solidFill>
                <a:latin typeface="Arial"/>
                <a:ea typeface="Arial"/>
                <a:cs typeface="Arial"/>
                <a:sym typeface="Arial"/>
              </a:rPr>
              <a:t>They are used to cool the hotend and the printed part, improving the quality of the layers and preventing overheating.</a:t>
            </a:r>
            <a:endParaRPr b="0" i="0" sz="950" u="none" cap="none" strike="noStrike">
              <a:solidFill>
                <a:srgbClr val="000000"/>
              </a:solidFill>
              <a:latin typeface="Arial"/>
              <a:ea typeface="Arial"/>
              <a:cs typeface="Arial"/>
              <a:sym typeface="Arial"/>
            </a:endParaRPr>
          </a:p>
        </p:txBody>
      </p:sp>
      <p:sp>
        <p:nvSpPr>
          <p:cNvPr id="133" name="Google Shape;133;p9"/>
          <p:cNvSpPr txBox="1"/>
          <p:nvPr/>
        </p:nvSpPr>
        <p:spPr>
          <a:xfrm>
            <a:off x="1236950" y="1901300"/>
            <a:ext cx="6181200" cy="36480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15000"/>
              </a:lnSpc>
              <a:spcBef>
                <a:spcPts val="100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HEATED BED: It is the platform on which the molten material is deposited.</a:t>
            </a:r>
            <a:endParaRPr b="0" i="0" sz="1800" u="none" cap="none" strike="noStrike">
              <a:solidFill>
                <a:schemeClr val="dk1"/>
              </a:solidFill>
              <a:latin typeface="Arial"/>
              <a:ea typeface="Arial"/>
              <a:cs typeface="Arial"/>
              <a:sym typeface="Arial"/>
            </a:endParaRPr>
          </a:p>
          <a:p>
            <a:pPr indent="-342900" lvl="1" marL="914400" marR="0" rtl="0" algn="just">
              <a:lnSpc>
                <a:spcPct val="115000"/>
              </a:lnSpc>
              <a:spcBef>
                <a:spcPts val="0"/>
              </a:spcBef>
              <a:spcAft>
                <a:spcPts val="0"/>
              </a:spcAft>
              <a:buClr>
                <a:schemeClr val="dk1"/>
              </a:buClr>
              <a:buSzPts val="1800"/>
              <a:buFont typeface="Arial"/>
              <a:buChar char="○"/>
            </a:pPr>
            <a:r>
              <a:rPr b="0" i="0" lang="es-ES" sz="1800" u="none" cap="none" strike="noStrike">
                <a:solidFill>
                  <a:schemeClr val="dk1"/>
                </a:solidFill>
                <a:latin typeface="Arial"/>
                <a:ea typeface="Arial"/>
                <a:cs typeface="Arial"/>
                <a:sym typeface="Arial"/>
              </a:rPr>
              <a:t>Helps improve the adhesion of the material to the surface during printing and prevent deformations</a:t>
            </a:r>
            <a:endParaRPr b="1" i="0" sz="1800" u="none" cap="none" strike="noStrike">
              <a:solidFill>
                <a:schemeClr val="dk1"/>
              </a:solidFill>
              <a:latin typeface="Arial"/>
              <a:ea typeface="Arial"/>
              <a:cs typeface="Arial"/>
              <a:sym typeface="Arial"/>
            </a:endParaRPr>
          </a:p>
          <a:p>
            <a:pPr indent="-228600" lvl="1" marL="914400" marR="0" rtl="0" algn="just">
              <a:lnSpc>
                <a:spcPct val="115000"/>
              </a:lnSpc>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a:p>
            <a:pPr indent="-342900" lvl="0" marL="457200" marR="0" rtl="0" algn="just">
              <a:lnSpc>
                <a:spcPct val="115000"/>
              </a:lnSpc>
              <a:spcBef>
                <a:spcPts val="0"/>
              </a:spcBef>
              <a:spcAft>
                <a:spcPts val="0"/>
              </a:spcAft>
              <a:buClr>
                <a:schemeClr val="dk1"/>
              </a:buClr>
              <a:buSzPts val="1800"/>
              <a:buFont typeface="Arial"/>
              <a:buChar char="●"/>
            </a:pPr>
            <a:r>
              <a:rPr b="1" i="0" lang="es-ES" sz="1800" u="none" cap="none" strike="noStrike">
                <a:solidFill>
                  <a:schemeClr val="dk1"/>
                </a:solidFill>
                <a:latin typeface="Arial"/>
                <a:ea typeface="Arial"/>
                <a:cs typeface="Arial"/>
                <a:sym typeface="Arial"/>
              </a:rPr>
              <a:t>CHAMBER: Controlled temperature within the printing space. This is crucial to prevent warping and improve adhesion between layers. Maintaining a constant temperature in the chamber improves the stability and quality of the final part.</a:t>
            </a:r>
            <a:endParaRPr b="0" i="0" sz="1100" u="none" cap="none" strike="noStrike">
              <a:solidFill>
                <a:schemeClr val="dk1"/>
              </a:solidFill>
              <a:latin typeface="Arial"/>
              <a:ea typeface="Arial"/>
              <a:cs typeface="Arial"/>
              <a:sym typeface="Arial"/>
            </a:endParaRPr>
          </a:p>
        </p:txBody>
      </p:sp>
      <p:sp>
        <p:nvSpPr>
          <p:cNvPr id="134" name="Google Shape;134;p9"/>
          <p:cNvSpPr txBox="1"/>
          <p:nvPr/>
        </p:nvSpPr>
        <p:spPr>
          <a:xfrm>
            <a:off x="1464825" y="1057950"/>
            <a:ext cx="9157800" cy="765900"/>
          </a:xfrm>
          <a:prstGeom prst="rect">
            <a:avLst/>
          </a:prstGeom>
          <a:noFill/>
          <a:ln>
            <a:noFill/>
          </a:ln>
        </p:spPr>
        <p:txBody>
          <a:bodyPr anchorCtr="0" anchor="ctr" bIns="0" lIns="0" spcFirstLastPara="1" rIns="0" wrap="square" tIns="13325">
            <a:noAutofit/>
          </a:bodyPr>
          <a:lstStyle/>
          <a:p>
            <a:pPr indent="-342900" lvl="0" marL="355600" marR="0" rtl="0" algn="l">
              <a:lnSpc>
                <a:spcPct val="100000"/>
              </a:lnSpc>
              <a:spcBef>
                <a:spcPts val="105"/>
              </a:spcBef>
              <a:spcAft>
                <a:spcPts val="0"/>
              </a:spcAft>
              <a:buClr>
                <a:srgbClr val="002060"/>
              </a:buClr>
              <a:buSzPts val="2400"/>
              <a:buFont typeface="Noto Sans Symbols"/>
              <a:buChar char="❑"/>
            </a:pPr>
            <a:r>
              <a:rPr b="1" i="0" lang="es-ES" sz="2400" u="none" cap="none" strike="noStrike">
                <a:solidFill>
                  <a:srgbClr val="002060"/>
                </a:solidFill>
                <a:latin typeface="Arial Black"/>
                <a:ea typeface="Arial Black"/>
                <a:cs typeface="Arial Black"/>
                <a:sym typeface="Arial Black"/>
              </a:rPr>
              <a:t>4.4 SLICER PRINTING PARAMETERS</a:t>
            </a:r>
            <a:endParaRPr b="1" i="0" sz="2400" u="none" cap="none" strike="noStrike">
              <a:solidFill>
                <a:srgbClr val="002060"/>
              </a:solidFill>
              <a:latin typeface="Arial Black"/>
              <a:ea typeface="Arial Black"/>
              <a:cs typeface="Arial Black"/>
              <a:sym typeface="Arial Black"/>
            </a:endParaRPr>
          </a:p>
          <a:p>
            <a:pPr indent="-342900" lvl="0" marL="355600" marR="0" rtl="0" algn="l">
              <a:lnSpc>
                <a:spcPct val="100000"/>
              </a:lnSpc>
              <a:spcBef>
                <a:spcPts val="105"/>
              </a:spcBef>
              <a:spcAft>
                <a:spcPts val="0"/>
              </a:spcAft>
              <a:buClr>
                <a:srgbClr val="002060"/>
              </a:buClr>
              <a:buSzPts val="2400"/>
              <a:buFont typeface="Arial Black"/>
              <a:buChar char="❑"/>
            </a:pPr>
            <a:r>
              <a:rPr b="1" i="0" lang="es-ES" sz="2400" u="none" cap="none" strike="noStrike">
                <a:solidFill>
                  <a:srgbClr val="002060"/>
                </a:solidFill>
                <a:latin typeface="Arial Black"/>
                <a:ea typeface="Arial Black"/>
                <a:cs typeface="Arial Black"/>
                <a:sym typeface="Arial Black"/>
              </a:rPr>
              <a:t>4.4.1 TEMPERATURES</a:t>
            </a:r>
            <a:endParaRPr b="1" i="0" sz="2400" u="none" cap="none" strike="noStrike">
              <a:solidFill>
                <a:srgbClr val="002060"/>
              </a:solidFill>
              <a:latin typeface="Arial Black"/>
              <a:ea typeface="Arial Black"/>
              <a:cs typeface="Arial Black"/>
              <a:sym typeface="Arial Black"/>
            </a:endParaRPr>
          </a:p>
        </p:txBody>
      </p:sp>
      <p:pic>
        <p:nvPicPr>
          <p:cNvPr id="135" name="Google Shape;135;p9"/>
          <p:cNvPicPr preferRelativeResize="0"/>
          <p:nvPr/>
        </p:nvPicPr>
        <p:blipFill rotWithShape="1">
          <a:blip r:embed="rId3">
            <a:alphaModFix/>
          </a:blip>
          <a:srcRect b="0" l="0" r="0" t="0"/>
          <a:stretch/>
        </p:blipFill>
        <p:spPr>
          <a:xfrm>
            <a:off x="9130423" y="2457419"/>
            <a:ext cx="3146202" cy="2724476"/>
          </a:xfrm>
          <a:prstGeom prst="rect">
            <a:avLst/>
          </a:prstGeom>
          <a:noFill/>
          <a:ln>
            <a:noFill/>
          </a:ln>
        </p:spPr>
      </p:pic>
      <p:pic>
        <p:nvPicPr>
          <p:cNvPr id="136" name="Google Shape;136;p9"/>
          <p:cNvPicPr preferRelativeResize="0"/>
          <p:nvPr/>
        </p:nvPicPr>
        <p:blipFill rotWithShape="1">
          <a:blip r:embed="rId4">
            <a:alphaModFix/>
          </a:blip>
          <a:srcRect b="0" l="0" r="0" t="0"/>
          <a:stretch/>
        </p:blipFill>
        <p:spPr>
          <a:xfrm>
            <a:off x="8234761" y="2126522"/>
            <a:ext cx="967139" cy="1231900"/>
          </a:xfrm>
          <a:prstGeom prst="rect">
            <a:avLst/>
          </a:prstGeom>
          <a:noFill/>
          <a:ln>
            <a:noFill/>
          </a:ln>
        </p:spPr>
      </p:pic>
      <p:sp>
        <p:nvSpPr>
          <p:cNvPr id="137" name="Google Shape;137;p9"/>
          <p:cNvSpPr txBox="1"/>
          <p:nvPr/>
        </p:nvSpPr>
        <p:spPr>
          <a:xfrm>
            <a:off x="9281817" y="2050315"/>
            <a:ext cx="2538600" cy="3516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700"/>
              <a:buFont typeface="Arial"/>
              <a:buNone/>
            </a:pPr>
            <a:r>
              <a:rPr b="0" i="0" lang="es-ES" sz="1700" u="none" cap="none" strike="noStrike">
                <a:solidFill>
                  <a:srgbClr val="000000"/>
                </a:solidFill>
                <a:latin typeface="Trebuchet MS"/>
                <a:ea typeface="Trebuchet MS"/>
                <a:cs typeface="Trebuchet MS"/>
                <a:sym typeface="Trebuchet MS"/>
              </a:rPr>
              <a:t>Thermal resistance</a:t>
            </a:r>
            <a:endParaRPr b="0" i="0" sz="2200" u="none" cap="none" strike="noStrike">
              <a:solidFill>
                <a:srgbClr val="000000"/>
              </a:solidFill>
              <a:latin typeface="Trebuchet MS"/>
              <a:ea typeface="Trebuchet MS"/>
              <a:cs typeface="Trebuchet MS"/>
              <a:sym typeface="Trebuchet MS"/>
            </a:endParaRPr>
          </a:p>
        </p:txBody>
      </p:sp>
      <p:cxnSp>
        <p:nvCxnSpPr>
          <p:cNvPr id="138" name="Google Shape;138;p9"/>
          <p:cNvCxnSpPr/>
          <p:nvPr/>
        </p:nvCxnSpPr>
        <p:spPr>
          <a:xfrm>
            <a:off x="11182600" y="2371600"/>
            <a:ext cx="391500" cy="720300"/>
          </a:xfrm>
          <a:prstGeom prst="straightConnector1">
            <a:avLst/>
          </a:prstGeom>
          <a:noFill/>
          <a:ln cap="flat" cmpd="sng" w="28575">
            <a:solidFill>
              <a:srgbClr val="00FF00"/>
            </a:solidFill>
            <a:prstDash val="solid"/>
            <a:round/>
            <a:headEnd len="sm" w="sm" type="none"/>
            <a:tailEnd len="sm" w="sm" type="none"/>
          </a:ln>
        </p:spPr>
      </p:cxnSp>
      <p:sp>
        <p:nvSpPr>
          <p:cNvPr id="139" name="Google Shape;139;p9"/>
          <p:cNvSpPr txBox="1"/>
          <p:nvPr/>
        </p:nvSpPr>
        <p:spPr>
          <a:xfrm>
            <a:off x="7826617" y="3659265"/>
            <a:ext cx="2538600" cy="274500"/>
          </a:xfrm>
          <a:prstGeom prst="rect">
            <a:avLst/>
          </a:prstGeom>
          <a:noFill/>
          <a:ln>
            <a:noFill/>
          </a:ln>
        </p:spPr>
        <p:txBody>
          <a:bodyPr anchorCtr="0" anchor="t" bIns="0" lIns="0" spcFirstLastPara="1" rIns="0" wrap="square" tIns="12700">
            <a:noAutofit/>
          </a:bodyPr>
          <a:lstStyle/>
          <a:p>
            <a:pPr indent="0" lvl="0" marL="0" marR="0" rtl="0" algn="l">
              <a:lnSpc>
                <a:spcPct val="100000"/>
              </a:lnSpc>
              <a:spcBef>
                <a:spcPts val="0"/>
              </a:spcBef>
              <a:spcAft>
                <a:spcPts val="0"/>
              </a:spcAft>
              <a:buClr>
                <a:srgbClr val="000000"/>
              </a:buClr>
              <a:buSzPts val="1700"/>
              <a:buFont typeface="Arial"/>
              <a:buNone/>
            </a:pPr>
            <a:r>
              <a:rPr b="0" i="0" lang="es-ES" sz="1700" u="none" cap="none" strike="noStrike">
                <a:solidFill>
                  <a:srgbClr val="000000"/>
                </a:solidFill>
                <a:latin typeface="Trebuchet MS"/>
                <a:ea typeface="Trebuchet MS"/>
                <a:cs typeface="Trebuchet MS"/>
                <a:sym typeface="Trebuchet MS"/>
              </a:rPr>
              <a:t>Temperature sensor</a:t>
            </a:r>
            <a:endParaRPr b="0" i="0" sz="2200" u="none" cap="none" strike="noStrike">
              <a:solidFill>
                <a:srgbClr val="000000"/>
              </a:solidFill>
              <a:latin typeface="Trebuchet MS"/>
              <a:ea typeface="Trebuchet MS"/>
              <a:cs typeface="Trebuchet MS"/>
              <a:sym typeface="Trebuchet MS"/>
            </a:endParaRPr>
          </a:p>
        </p:txBody>
      </p:sp>
      <p:cxnSp>
        <p:nvCxnSpPr>
          <p:cNvPr id="140" name="Google Shape;140;p9"/>
          <p:cNvCxnSpPr/>
          <p:nvPr/>
        </p:nvCxnSpPr>
        <p:spPr>
          <a:xfrm>
            <a:off x="9172117" y="3811665"/>
            <a:ext cx="1269300" cy="137400"/>
          </a:xfrm>
          <a:prstGeom prst="straightConnector1">
            <a:avLst/>
          </a:prstGeom>
          <a:noFill/>
          <a:ln cap="flat" cmpd="sng" w="28575">
            <a:solidFill>
              <a:srgbClr val="00FF00"/>
            </a:solidFill>
            <a:prstDash val="solid"/>
            <a:round/>
            <a:headEnd len="sm" w="sm" type="none"/>
            <a:tailEnd len="sm" w="sm" type="none"/>
          </a:ln>
        </p:spPr>
      </p:cxnSp>
      <p:sp>
        <p:nvSpPr>
          <p:cNvPr id="141" name="Google Shape;141;p9"/>
          <p:cNvSpPr/>
          <p:nvPr/>
        </p:nvSpPr>
        <p:spPr>
          <a:xfrm>
            <a:off x="7749425" y="1901875"/>
            <a:ext cx="4321500" cy="3507300"/>
          </a:xfrm>
          <a:prstGeom prst="roundRect">
            <a:avLst>
              <a:gd fmla="val 16667" name="adj"/>
            </a:avLst>
          </a:prstGeom>
          <a:noFill/>
          <a:ln cap="flat" cmpd="sng" w="381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2" name="Google Shape;142;p9" title="Logo horizontal principal.jpg"/>
          <p:cNvPicPr preferRelativeResize="0"/>
          <p:nvPr/>
        </p:nvPicPr>
        <p:blipFill rotWithShape="1">
          <a:blip r:embed="rId5">
            <a:alphaModFix/>
          </a:blip>
          <a:srcRect b="0" l="0" r="0" t="0"/>
          <a:stretch/>
        </p:blipFill>
        <p:spPr>
          <a:xfrm>
            <a:off x="5456800" y="6044425"/>
            <a:ext cx="1908566" cy="752125"/>
          </a:xfrm>
          <a:prstGeom prst="rect">
            <a:avLst/>
          </a:prstGeom>
          <a:noFill/>
          <a:ln>
            <a:noFill/>
          </a:ln>
        </p:spPr>
      </p:pic>
      <p:sp>
        <p:nvSpPr>
          <p:cNvPr id="143" name="Google Shape;143;p9"/>
          <p:cNvSpPr/>
          <p:nvPr/>
        </p:nvSpPr>
        <p:spPr>
          <a:xfrm rot="440466">
            <a:off x="5530745" y="3903169"/>
            <a:ext cx="3315174" cy="376869"/>
          </a:xfrm>
          <a:prstGeom prst="curvedUpArrow">
            <a:avLst>
              <a:gd fmla="val 25000" name="adj1"/>
              <a:gd fmla="val 50000" name="adj2"/>
              <a:gd fmla="val 25000" name="adj3"/>
            </a:avLst>
          </a:prstGeom>
          <a:solidFill>
            <a:srgbClr val="9FC5E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XABIER ATEKA LOPEZ DE ABERASTURI</dc:creator>
</cp:coreProperties>
</file>