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12192000"/>
  <p:notesSz cx="6858000" cy="9144000"/>
  <p:embeddedFontLst>
    <p:embeddedFont>
      <p:font typeface="Lora"/>
      <p:regular r:id="rId29"/>
      <p:bold r:id="rId30"/>
      <p:italic r:id="rId31"/>
      <p:boldItalic r:id="rId32"/>
    </p:embeddedFont>
    <p:embeddedFont>
      <p:font typeface="Arial Black"/>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4" roundtripDataSignature="AMtx7mipCnjqDersDAEMisaU39YmFxBC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ora-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ora-italic.fntdata"/><Relationship Id="rId30" Type="http://schemas.openxmlformats.org/officeDocument/2006/relationships/font" Target="fonts/Lora-bold.fntdata"/><Relationship Id="rId11" Type="http://schemas.openxmlformats.org/officeDocument/2006/relationships/slide" Target="slides/slide6.xml"/><Relationship Id="rId33" Type="http://schemas.openxmlformats.org/officeDocument/2006/relationships/font" Target="fonts/ArialBlack-regular.fntdata"/><Relationship Id="rId10" Type="http://schemas.openxmlformats.org/officeDocument/2006/relationships/slide" Target="slides/slide5.xml"/><Relationship Id="rId32" Type="http://schemas.openxmlformats.org/officeDocument/2006/relationships/font" Target="fonts/Lora-boldItalic.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 name="Google Shape;3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acb30a553b_1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g3acb30a553b_1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acb30a553b_1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g3acb30a553b_1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acb30a553b_1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 name="Google Shape;196;g3acb30a553b_1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acb30a553b_1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 name="Google Shape;205;g3acb30a553b_1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acb30a553b_1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 name="Google Shape;221;g3acb30a553b_1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acb30a553b_1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 name="Google Shape;232;g3acb30a553b_1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acb30a553b_1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g3acb30a553b_1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acb30a553b_1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g3acb30a553b_1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acb30a553b_1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g3acb30a553b_1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acb30a553b_1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g3acb30a553b_1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 name="Google Shape;4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acb30a553b_1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g3acb30a553b_1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acb30a553b_1_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g3acb30a553b_1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acb30a553b_1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5" name="Google Shape;325;g3acb30a553b_1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acb30a553b_1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3acb30a553b_1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s-ES" sz="1200">
                <a:solidFill>
                  <a:srgbClr val="7F7F7F"/>
                </a:solidFill>
                <a:latin typeface="Arial"/>
                <a:ea typeface="Arial"/>
                <a:cs typeface="Arial"/>
                <a:sym typeface="Arial"/>
              </a:rPr>
              <a:t>The </a:t>
            </a:r>
            <a:r>
              <a:rPr b="1" i="0" lang="es-ES" sz="1200">
                <a:solidFill>
                  <a:srgbClr val="7F7F7F"/>
                </a:solidFill>
                <a:latin typeface="Arial"/>
                <a:ea typeface="Arial"/>
                <a:cs typeface="Arial"/>
                <a:sym typeface="Arial"/>
              </a:rPr>
              <a:t>alliance</a:t>
            </a:r>
            <a:r>
              <a:rPr b="0" i="0" lang="es-ES" sz="1200">
                <a:solidFill>
                  <a:srgbClr val="7F7F7F"/>
                </a:solidFill>
                <a:latin typeface="Arial"/>
                <a:ea typeface="Arial"/>
                <a:cs typeface="Arial"/>
                <a:sym typeface="Arial"/>
              </a:rPr>
              <a:t> will establish an Open Innovation Community to promote applied research and development projects, mainly between Centres of Vocational Excellence and Small and Medium Enterprises. To achieve this cooperation, the role of Vocational Education and Training in Advanced Manufacturing Research and Development activities and its contribution to Regional Smart Specialisation Strategies will be clarified.</a:t>
            </a:r>
            <a:endParaRPr/>
          </a:p>
        </p:txBody>
      </p:sp>
      <p:sp>
        <p:nvSpPr>
          <p:cNvPr id="336" name="Google Shape;336;g3acb30a553b_1_1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 name="Google Shape;5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 name="Google Shape;6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 name="Google Shape;8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 name="Google Shape;9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 name="Google Shape;10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 name="Google Shape;12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acb30a553b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 name="Google Shape;147;g3acb30a553b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16" name="Shape 1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OVER">
    <p:spTree>
      <p:nvGrpSpPr>
        <p:cNvPr id="17" name="Shape 1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ulua eta edukia" type="obj">
  <p:cSld name="OBJECT">
    <p:spTree>
      <p:nvGrpSpPr>
        <p:cNvPr id="23" name="Shape 23"/>
        <p:cNvGrpSpPr/>
        <p:nvPr/>
      </p:nvGrpSpPr>
      <p:grpSpPr>
        <a:xfrm>
          <a:off x="0" y="0"/>
          <a:ext cx="0" cy="0"/>
          <a:chOff x="0" y="0"/>
          <a:chExt cx="0" cy="0"/>
        </a:xfrm>
      </p:grpSpPr>
      <p:sp>
        <p:nvSpPr>
          <p:cNvPr id="24" name="Google Shape;24;p13"/>
          <p:cNvSpPr txBox="1"/>
          <p:nvPr>
            <p:ph type="title"/>
          </p:nvPr>
        </p:nvSpPr>
        <p:spPr>
          <a:xfrm>
            <a:off x="3534335" y="248584"/>
            <a:ext cx="5814712" cy="75211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060"/>
              </a:buClr>
              <a:buSzPts val="2400"/>
              <a:buFont typeface="Arial Black"/>
              <a:buNone/>
              <a:defRPr b="1" sz="2400">
                <a:solidFill>
                  <a:srgbClr val="00206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9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04800" lvl="2" marL="13716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298450" lvl="3" marL="1828800"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26" name="Shape 26"/>
        <p:cNvGrpSpPr/>
        <p:nvPr/>
      </p:nvGrpSpPr>
      <p:grpSpPr>
        <a:xfrm>
          <a:off x="0" y="0"/>
          <a:ext cx="0" cy="0"/>
          <a:chOff x="0" y="0"/>
          <a:chExt cx="0" cy="0"/>
        </a:xfrm>
      </p:grpSpPr>
      <p:sp>
        <p:nvSpPr>
          <p:cNvPr id="27" name="Google Shape;27;p1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8" name="Google Shape;28;p1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9" name="Google Shape;29;p1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ES"/>
              <a:t>‹#›</a:t>
            </a:fld>
            <a:endParaRPr/>
          </a:p>
        </p:txBody>
      </p:sp>
      <p:sp>
        <p:nvSpPr>
          <p:cNvPr id="30" name="Google Shape;30;p15"/>
          <p:cNvSpPr txBox="1"/>
          <p:nvPr>
            <p:ph type="title"/>
          </p:nvPr>
        </p:nvSpPr>
        <p:spPr>
          <a:xfrm>
            <a:off x="1183640" y="15979"/>
            <a:ext cx="8102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22D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31" name="Shape 3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7.jpg"/><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9.png"/><Relationship Id="rId3" Type="http://schemas.openxmlformats.org/officeDocument/2006/relationships/image" Target="../media/image24.png"/><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A picture containing text, clipart&#10;&#10;Description automatically generated" id="10" name="Google Shape;10;p10"/>
          <p:cNvPicPr preferRelativeResize="0"/>
          <p:nvPr/>
        </p:nvPicPr>
        <p:blipFill rotWithShape="1">
          <a:blip r:embed="rId1">
            <a:alphaModFix/>
          </a:blip>
          <a:srcRect b="0" l="0" r="0" t="0"/>
          <a:stretch/>
        </p:blipFill>
        <p:spPr>
          <a:xfrm>
            <a:off x="0" y="0"/>
            <a:ext cx="12192000" cy="6858000"/>
          </a:xfrm>
          <a:prstGeom prst="rect">
            <a:avLst/>
          </a:prstGeom>
          <a:noFill/>
          <a:ln>
            <a:noFill/>
          </a:ln>
        </p:spPr>
      </p:pic>
      <p:pic>
        <p:nvPicPr>
          <p:cNvPr descr="Imagen que contiene Logotipo&#10;&#10;Descripción generada automáticamente" id="11" name="Google Shape;11;p10"/>
          <p:cNvPicPr preferRelativeResize="0"/>
          <p:nvPr/>
        </p:nvPicPr>
        <p:blipFill rotWithShape="1">
          <a:blip r:embed="rId2">
            <a:alphaModFix/>
          </a:blip>
          <a:srcRect b="0" l="0" r="0" t="0"/>
          <a:stretch/>
        </p:blipFill>
        <p:spPr>
          <a:xfrm>
            <a:off x="605741" y="317550"/>
            <a:ext cx="4082006" cy="1530752"/>
          </a:xfrm>
          <a:prstGeom prst="rect">
            <a:avLst/>
          </a:prstGeom>
          <a:noFill/>
          <a:ln>
            <a:noFill/>
          </a:ln>
        </p:spPr>
      </p:pic>
      <p:grpSp>
        <p:nvGrpSpPr>
          <p:cNvPr id="12" name="Google Shape;12;p10"/>
          <p:cNvGrpSpPr/>
          <p:nvPr/>
        </p:nvGrpSpPr>
        <p:grpSpPr>
          <a:xfrm>
            <a:off x="179295" y="6057247"/>
            <a:ext cx="1955918" cy="548655"/>
            <a:chOff x="754017" y="3871464"/>
            <a:chExt cx="3958319" cy="1110348"/>
          </a:xfrm>
        </p:grpSpPr>
        <p:sp>
          <p:nvSpPr>
            <p:cNvPr id="13" name="Google Shape;13;p10"/>
            <p:cNvSpPr/>
            <p:nvPr/>
          </p:nvSpPr>
          <p:spPr>
            <a:xfrm>
              <a:off x="827314" y="3987080"/>
              <a:ext cx="3846107" cy="8984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Graphical user interface, text&#10;&#10;Description automatically generated" id="14" name="Google Shape;14;p10"/>
            <p:cNvPicPr preferRelativeResize="0"/>
            <p:nvPr/>
          </p:nvPicPr>
          <p:blipFill rotWithShape="1">
            <a:blip r:embed="rId3">
              <a:alphaModFix/>
            </a:blip>
            <a:srcRect b="0" l="0" r="0" t="0"/>
            <a:stretch/>
          </p:blipFill>
          <p:spPr>
            <a:xfrm>
              <a:off x="754017" y="3871464"/>
              <a:ext cx="3958319" cy="1110348"/>
            </a:xfrm>
            <a:prstGeom prst="rect">
              <a:avLst/>
            </a:prstGeom>
            <a:noFill/>
            <a:ln>
              <a:noFill/>
            </a:ln>
          </p:spPr>
        </p:pic>
      </p:grpSp>
      <p:sp>
        <p:nvSpPr>
          <p:cNvPr id="15" name="Google Shape;15;p10"/>
          <p:cNvSpPr txBox="1"/>
          <p:nvPr/>
        </p:nvSpPr>
        <p:spPr>
          <a:xfrm>
            <a:off x="2015639" y="5944690"/>
            <a:ext cx="4170007" cy="77376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900"/>
              <a:buFont typeface="Arial"/>
              <a:buNone/>
            </a:pPr>
            <a:r>
              <a:rPr b="0" i="0" lang="es-ES" sz="900" u="none" cap="none" strike="noStrike">
                <a:solidFill>
                  <a:srgbClr val="2A3768"/>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900" u="none" cap="none" strike="noStrike">
              <a:solidFill>
                <a:srgbClr val="2A3768"/>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 name="Shape 18"/>
        <p:cNvGrpSpPr/>
        <p:nvPr/>
      </p:nvGrpSpPr>
      <p:grpSpPr>
        <a:xfrm>
          <a:off x="0" y="0"/>
          <a:ext cx="0" cy="0"/>
          <a:chOff x="0" y="0"/>
          <a:chExt cx="0" cy="0"/>
        </a:xfrm>
      </p:grpSpPr>
      <p:sp>
        <p:nvSpPr>
          <p:cNvPr id="19" name="Google Shape;19;p12"/>
          <p:cNvSpPr txBox="1"/>
          <p:nvPr>
            <p:ph type="title"/>
          </p:nvPr>
        </p:nvSpPr>
        <p:spPr>
          <a:xfrm>
            <a:off x="1183640" y="15979"/>
            <a:ext cx="8102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22D59"/>
              </a:buClr>
              <a:buSzPts val="3000"/>
              <a:buFont typeface="Arial Black"/>
              <a:buNone/>
              <a:defRPr b="0" i="0" sz="3000" u="none" cap="none" strike="noStrike">
                <a:solidFill>
                  <a:srgbClr val="222D59"/>
                </a:solidFill>
                <a:latin typeface="Arial Black"/>
                <a:ea typeface="Arial Black"/>
                <a:cs typeface="Arial Black"/>
                <a:sym typeface="Arial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descr="Icono&#10;&#10;Descripción generada automáticamente" id="20" name="Google Shape;20;p12"/>
          <p:cNvPicPr preferRelativeResize="0"/>
          <p:nvPr/>
        </p:nvPicPr>
        <p:blipFill rotWithShape="1">
          <a:blip r:embed="rId1">
            <a:alphaModFix/>
          </a:blip>
          <a:srcRect b="0" l="0" r="0" t="0"/>
          <a:stretch/>
        </p:blipFill>
        <p:spPr>
          <a:xfrm rot="-5400000">
            <a:off x="13302" y="2677"/>
            <a:ext cx="1080835" cy="1107440"/>
          </a:xfrm>
          <a:prstGeom prst="rect">
            <a:avLst/>
          </a:prstGeom>
          <a:noFill/>
          <a:ln>
            <a:noFill/>
          </a:ln>
        </p:spPr>
      </p:pic>
      <p:pic>
        <p:nvPicPr>
          <p:cNvPr descr="Imagen que contiene Logotipo&#10;&#10;Descripción generada automáticamente" id="21" name="Google Shape;21;p12"/>
          <p:cNvPicPr preferRelativeResize="0"/>
          <p:nvPr/>
        </p:nvPicPr>
        <p:blipFill rotWithShape="1">
          <a:blip r:embed="rId2">
            <a:alphaModFix/>
          </a:blip>
          <a:srcRect b="0" l="0" r="0" t="0"/>
          <a:stretch/>
        </p:blipFill>
        <p:spPr>
          <a:xfrm>
            <a:off x="9539549" y="146812"/>
            <a:ext cx="2332218" cy="874582"/>
          </a:xfrm>
          <a:prstGeom prst="rect">
            <a:avLst/>
          </a:prstGeom>
          <a:noFill/>
          <a:ln>
            <a:noFill/>
          </a:ln>
        </p:spPr>
      </p:pic>
      <p:pic>
        <p:nvPicPr>
          <p:cNvPr id="22" name="Google Shape;22;p12"/>
          <p:cNvPicPr preferRelativeResize="0"/>
          <p:nvPr/>
        </p:nvPicPr>
        <p:blipFill rotWithShape="1">
          <a:blip r:embed="rId3">
            <a:alphaModFix/>
          </a:blip>
          <a:srcRect b="0" l="0" r="0" t="0"/>
          <a:stretch/>
        </p:blipFill>
        <p:spPr>
          <a:xfrm>
            <a:off x="0" y="6395185"/>
            <a:ext cx="12192000" cy="4628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jpg"/><Relationship Id="rId4" Type="http://schemas.openxmlformats.org/officeDocument/2006/relationships/image" Target="../media/image31.png"/><Relationship Id="rId5"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jpg"/><Relationship Id="rId4" Type="http://schemas.openxmlformats.org/officeDocument/2006/relationships/image" Target="../media/image37.png"/><Relationship Id="rId5" Type="http://schemas.openxmlformats.org/officeDocument/2006/relationships/image" Target="../media/image30.png"/><Relationship Id="rId6"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jp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jpg"/><Relationship Id="rId4" Type="http://schemas.openxmlformats.org/officeDocument/2006/relationships/image" Target="../media/image35.png"/><Relationship Id="rId5" Type="http://schemas.openxmlformats.org/officeDocument/2006/relationships/image" Target="../media/image45.png"/><Relationship Id="rId6"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jpg"/><Relationship Id="rId4" Type="http://schemas.openxmlformats.org/officeDocument/2006/relationships/image" Target="../media/image32.png"/><Relationship Id="rId5"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jpg"/><Relationship Id="rId4" Type="http://schemas.openxmlformats.org/officeDocument/2006/relationships/image" Target="../media/image42.png"/><Relationship Id="rId5"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9.jpg"/><Relationship Id="rId4" Type="http://schemas.openxmlformats.org/officeDocument/2006/relationships/image" Target="../media/image32.png"/><Relationship Id="rId5"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9.jpg"/><Relationship Id="rId4" Type="http://schemas.openxmlformats.org/officeDocument/2006/relationships/image" Target="../media/image2.png"/><Relationship Id="rId5"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jpg"/><Relationship Id="rId4" Type="http://schemas.openxmlformats.org/officeDocument/2006/relationships/image" Target="../media/image42.png"/><Relationship Id="rId5"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jp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jpg"/><Relationship Id="rId4" Type="http://schemas.openxmlformats.org/officeDocument/2006/relationships/image" Target="../media/image46.png"/><Relationship Id="rId5"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jp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6.png"/><Relationship Id="rId7" Type="http://schemas.openxmlformats.org/officeDocument/2006/relationships/image" Target="../media/image8.png"/><Relationship Id="rId8"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jpg"/><Relationship Id="rId4" Type="http://schemas.openxmlformats.org/officeDocument/2006/relationships/image" Target="../media/image10.png"/><Relationship Id="rId5" Type="http://schemas.openxmlformats.org/officeDocument/2006/relationships/image" Target="../media/image39.png"/><Relationship Id="rId6"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jpg"/><Relationship Id="rId4" Type="http://schemas.openxmlformats.org/officeDocument/2006/relationships/image" Target="../media/image14.png"/><Relationship Id="rId5" Type="http://schemas.openxmlformats.org/officeDocument/2006/relationships/image" Target="../media/image18.png"/><Relationship Id="rId6"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27.png"/><Relationship Id="rId5" Type="http://schemas.openxmlformats.org/officeDocument/2006/relationships/image" Target="../media/image17.jpg"/><Relationship Id="rId6" Type="http://schemas.openxmlformats.org/officeDocument/2006/relationships/image" Target="../media/image22.png"/><Relationship Id="rId7" Type="http://schemas.openxmlformats.org/officeDocument/2006/relationships/image" Target="../media/image25.png"/><Relationship Id="rId8"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41.png"/><Relationship Id="rId5"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 name="Shape 35"/>
        <p:cNvGrpSpPr/>
        <p:nvPr/>
      </p:nvGrpSpPr>
      <p:grpSpPr>
        <a:xfrm>
          <a:off x="0" y="0"/>
          <a:ext cx="0" cy="0"/>
          <a:chOff x="0" y="0"/>
          <a:chExt cx="0" cy="0"/>
        </a:xfrm>
      </p:grpSpPr>
      <p:sp>
        <p:nvSpPr>
          <p:cNvPr id="36" name="Google Shape;36;p1"/>
          <p:cNvSpPr txBox="1"/>
          <p:nvPr>
            <p:ph type="ctrTitle"/>
          </p:nvPr>
        </p:nvSpPr>
        <p:spPr>
          <a:xfrm>
            <a:off x="1014726" y="2964400"/>
            <a:ext cx="6396727" cy="570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D59"/>
              </a:buClr>
              <a:buSzPts val="3600"/>
              <a:buFont typeface="Arial Black"/>
              <a:buNone/>
            </a:pPr>
            <a:r>
              <a:rPr b="0" i="0" lang="es-ES" sz="3600" u="none" cap="none" strike="noStrike">
                <a:solidFill>
                  <a:srgbClr val="222D59"/>
                </a:solidFill>
                <a:latin typeface="Arial Black"/>
                <a:ea typeface="Arial Black"/>
                <a:cs typeface="Arial Black"/>
                <a:sym typeface="Arial Black"/>
              </a:rPr>
              <a:t>Unit 3: Components of FDM 3D Printer.</a:t>
            </a:r>
            <a:endParaRPr b="0" i="0" sz="36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t/>
            </a:r>
            <a:endParaRPr b="0" i="0" sz="3600" u="none" cap="none" strike="noStrike">
              <a:solidFill>
                <a:srgbClr val="222D59"/>
              </a:solidFill>
              <a:latin typeface="Arial Black"/>
              <a:ea typeface="Arial Black"/>
              <a:cs typeface="Arial Black"/>
              <a:sym typeface="Arial Black"/>
            </a:endParaRPr>
          </a:p>
        </p:txBody>
      </p:sp>
      <p:pic>
        <p:nvPicPr>
          <p:cNvPr id="37" name="Google Shape;37;p1" title="Logo horizontal principal.png"/>
          <p:cNvPicPr preferRelativeResize="0"/>
          <p:nvPr/>
        </p:nvPicPr>
        <p:blipFill rotWithShape="1">
          <a:blip r:embed="rId3">
            <a:alphaModFix/>
          </a:blip>
          <a:srcRect b="0" l="0" r="0" t="0"/>
          <a:stretch/>
        </p:blipFill>
        <p:spPr>
          <a:xfrm>
            <a:off x="4394314" y="192507"/>
            <a:ext cx="4051595" cy="16452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3acb30a553b_1_13"/>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164" name="Google Shape;164;g3acb30a553b_1_13"/>
          <p:cNvSpPr txBox="1"/>
          <p:nvPr/>
        </p:nvSpPr>
        <p:spPr>
          <a:xfrm>
            <a:off x="1464825" y="1057950"/>
            <a:ext cx="101874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3.3 HEATED PARTS AND EXTRUSION SYSTEM</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3.3.2 HOT END</a:t>
            </a:r>
            <a:endParaRPr b="1" i="0" sz="2400" u="none" cap="none" strike="noStrike">
              <a:solidFill>
                <a:srgbClr val="002060"/>
              </a:solidFill>
              <a:latin typeface="Arial Black"/>
              <a:ea typeface="Arial Black"/>
              <a:cs typeface="Arial Black"/>
              <a:sym typeface="Arial Black"/>
            </a:endParaRPr>
          </a:p>
        </p:txBody>
      </p:sp>
      <p:sp>
        <p:nvSpPr>
          <p:cNvPr id="165" name="Google Shape;165;g3acb30a553b_1_13"/>
          <p:cNvSpPr txBox="1"/>
          <p:nvPr/>
        </p:nvSpPr>
        <p:spPr>
          <a:xfrm>
            <a:off x="1236950" y="1901300"/>
            <a:ext cx="5968800" cy="45561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The hotend is the heart of extrusion, where the filament is melted.</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Key Components:</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Barrel (Guide Tube): Guides the filament, prevents premature heating.</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Heat sink: Prevents heat from rising through the barrel and causing jams.</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Heating Block: Heats the filament to the melting point.</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Thermistor: Temperature sensor for precise control.</a:t>
            </a:r>
            <a:endParaRPr b="0" i="0" sz="1200" u="none" cap="none" strike="noStrike">
              <a:solidFill>
                <a:srgbClr val="1B1C1D"/>
              </a:solidFill>
              <a:latin typeface="Arial"/>
              <a:ea typeface="Arial"/>
              <a:cs typeface="Arial"/>
              <a:sym typeface="Arial"/>
            </a:endParaRPr>
          </a:p>
          <a:p>
            <a:pPr indent="-304800" lvl="1" marL="914400" marR="0" rtl="0" algn="l">
              <a:lnSpc>
                <a:spcPct val="100000"/>
              </a:lnSpc>
              <a:spcBef>
                <a:spcPts val="1000"/>
              </a:spcBef>
              <a:spcAft>
                <a:spcPts val="0"/>
              </a:spcAft>
              <a:buClr>
                <a:srgbClr val="1B1C1D"/>
              </a:buClr>
              <a:buSzPts val="1200"/>
              <a:buFont typeface="Arial"/>
              <a:buChar char="○"/>
            </a:pPr>
            <a:r>
              <a:rPr b="1" i="0" lang="es-ES" sz="1800" u="none" cap="none" strike="noStrike">
                <a:solidFill>
                  <a:schemeClr val="dk1"/>
                </a:solidFill>
                <a:latin typeface="Arial"/>
                <a:ea typeface="Arial"/>
                <a:cs typeface="Arial"/>
                <a:sym typeface="Arial"/>
              </a:rPr>
              <a:t>Nozzle: It is the final part of the hotend through which the molten filament is extruded.</a:t>
            </a:r>
            <a:endParaRPr b="0" i="0" sz="1800" u="none" cap="none" strike="noStrike">
              <a:solidFill>
                <a:schemeClr val="dk1"/>
              </a:solidFill>
              <a:latin typeface="Arial"/>
              <a:ea typeface="Arial"/>
              <a:cs typeface="Arial"/>
              <a:sym typeface="Arial"/>
            </a:endParaRPr>
          </a:p>
        </p:txBody>
      </p:sp>
      <p:pic>
        <p:nvPicPr>
          <p:cNvPr id="166" name="Google Shape;166;g3acb30a553b_1_13"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pic>
        <p:nvPicPr>
          <p:cNvPr id="167" name="Google Shape;167;g3acb30a553b_1_13"/>
          <p:cNvPicPr preferRelativeResize="0"/>
          <p:nvPr/>
        </p:nvPicPr>
        <p:blipFill rotWithShape="1">
          <a:blip r:embed="rId4">
            <a:alphaModFix/>
          </a:blip>
          <a:srcRect b="0" l="0" r="0" t="0"/>
          <a:stretch/>
        </p:blipFill>
        <p:spPr>
          <a:xfrm>
            <a:off x="8358749" y="1730250"/>
            <a:ext cx="2465800" cy="3174850"/>
          </a:xfrm>
          <a:prstGeom prst="rect">
            <a:avLst/>
          </a:prstGeom>
          <a:noFill/>
          <a:ln>
            <a:noFill/>
          </a:ln>
        </p:spPr>
      </p:pic>
      <p:sp>
        <p:nvSpPr>
          <p:cNvPr id="168" name="Google Shape;168;g3acb30a553b_1_13"/>
          <p:cNvSpPr txBox="1"/>
          <p:nvPr/>
        </p:nvSpPr>
        <p:spPr>
          <a:xfrm>
            <a:off x="10632071" y="1901291"/>
            <a:ext cx="1971000" cy="2745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Clr>
                <a:srgbClr val="000000"/>
              </a:buClr>
              <a:buSzPts val="1700"/>
              <a:buFont typeface="Arial"/>
              <a:buNone/>
            </a:pPr>
            <a:r>
              <a:rPr b="0" i="0" lang="es-ES" sz="1700" u="none" cap="none" strike="noStrike">
                <a:solidFill>
                  <a:srgbClr val="000000"/>
                </a:solidFill>
                <a:latin typeface="Trebuchet MS"/>
                <a:ea typeface="Trebuchet MS"/>
                <a:cs typeface="Trebuchet MS"/>
                <a:sym typeface="Trebuchet MS"/>
              </a:rPr>
              <a:t>Heatsink</a:t>
            </a:r>
            <a:endParaRPr b="0" i="0" sz="1700" u="none" cap="none" strike="noStrike">
              <a:solidFill>
                <a:srgbClr val="000000"/>
              </a:solidFill>
              <a:latin typeface="Trebuchet MS"/>
              <a:ea typeface="Trebuchet MS"/>
              <a:cs typeface="Trebuchet MS"/>
              <a:sym typeface="Trebuchet MS"/>
            </a:endParaRPr>
          </a:p>
        </p:txBody>
      </p:sp>
      <p:cxnSp>
        <p:nvCxnSpPr>
          <p:cNvPr id="169" name="Google Shape;169;g3acb30a553b_1_13"/>
          <p:cNvCxnSpPr/>
          <p:nvPr/>
        </p:nvCxnSpPr>
        <p:spPr>
          <a:xfrm flipH="1">
            <a:off x="9972500" y="2233575"/>
            <a:ext cx="618600" cy="1248000"/>
          </a:xfrm>
          <a:prstGeom prst="straightConnector1">
            <a:avLst/>
          </a:prstGeom>
          <a:noFill/>
          <a:ln cap="flat" cmpd="sng" w="9525">
            <a:solidFill>
              <a:srgbClr val="0000FF"/>
            </a:solidFill>
            <a:prstDash val="solid"/>
            <a:round/>
            <a:headEnd len="sm" w="sm" type="none"/>
            <a:tailEnd len="med" w="med" type="triangle"/>
          </a:ln>
        </p:spPr>
      </p:cxnSp>
      <p:sp>
        <p:nvSpPr>
          <p:cNvPr id="170" name="Google Shape;170;g3acb30a553b_1_13"/>
          <p:cNvSpPr txBox="1"/>
          <p:nvPr/>
        </p:nvSpPr>
        <p:spPr>
          <a:xfrm>
            <a:off x="10879831" y="4113384"/>
            <a:ext cx="1989600" cy="2745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Clr>
                <a:srgbClr val="000000"/>
              </a:buClr>
              <a:buSzPts val="1700"/>
              <a:buFont typeface="Arial"/>
              <a:buNone/>
            </a:pPr>
            <a:r>
              <a:rPr b="0" i="0" lang="es-ES" sz="1700" u="none" cap="none" strike="noStrike">
                <a:solidFill>
                  <a:srgbClr val="000000"/>
                </a:solidFill>
                <a:latin typeface="Trebuchet MS"/>
                <a:ea typeface="Trebuchet MS"/>
                <a:cs typeface="Trebuchet MS"/>
                <a:sym typeface="Trebuchet MS"/>
              </a:rPr>
              <a:t>Thermistor</a:t>
            </a:r>
            <a:endParaRPr b="0" i="0" sz="1700" u="none" cap="none" strike="noStrike">
              <a:solidFill>
                <a:srgbClr val="000000"/>
              </a:solidFill>
              <a:latin typeface="Trebuchet MS"/>
              <a:ea typeface="Trebuchet MS"/>
              <a:cs typeface="Trebuchet MS"/>
              <a:sym typeface="Trebuchet MS"/>
            </a:endParaRPr>
          </a:p>
        </p:txBody>
      </p:sp>
      <p:cxnSp>
        <p:nvCxnSpPr>
          <p:cNvPr id="171" name="Google Shape;171;g3acb30a553b_1_13"/>
          <p:cNvCxnSpPr/>
          <p:nvPr/>
        </p:nvCxnSpPr>
        <p:spPr>
          <a:xfrm rot="10800000">
            <a:off x="8525175" y="3995400"/>
            <a:ext cx="1027800" cy="125700"/>
          </a:xfrm>
          <a:prstGeom prst="straightConnector1">
            <a:avLst/>
          </a:prstGeom>
          <a:noFill/>
          <a:ln cap="flat" cmpd="sng" w="9525">
            <a:solidFill>
              <a:srgbClr val="0000FF"/>
            </a:solidFill>
            <a:prstDash val="solid"/>
            <a:round/>
            <a:headEnd len="med" w="med" type="triangle"/>
            <a:tailEnd len="sm" w="sm" type="none"/>
          </a:ln>
        </p:spPr>
      </p:cxnSp>
      <p:sp>
        <p:nvSpPr>
          <p:cNvPr id="172" name="Google Shape;172;g3acb30a553b_1_13"/>
          <p:cNvSpPr txBox="1"/>
          <p:nvPr/>
        </p:nvSpPr>
        <p:spPr>
          <a:xfrm>
            <a:off x="9972505" y="5219743"/>
            <a:ext cx="1367100" cy="2898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Clr>
                <a:srgbClr val="000000"/>
              </a:buClr>
              <a:buSzPts val="1800"/>
              <a:buFont typeface="Arial"/>
              <a:buNone/>
            </a:pPr>
            <a:r>
              <a:rPr b="0" i="0" lang="es-ES" sz="1800" u="none" cap="none" strike="noStrike">
                <a:solidFill>
                  <a:srgbClr val="000000"/>
                </a:solidFill>
                <a:latin typeface="Trebuchet MS"/>
                <a:ea typeface="Trebuchet MS"/>
                <a:cs typeface="Trebuchet MS"/>
                <a:sym typeface="Trebuchet MS"/>
              </a:rPr>
              <a:t>Nozzle</a:t>
            </a:r>
            <a:endParaRPr b="0" i="0" sz="1800" u="none" cap="none" strike="noStrike">
              <a:solidFill>
                <a:srgbClr val="000000"/>
              </a:solidFill>
              <a:latin typeface="Trebuchet MS"/>
              <a:ea typeface="Trebuchet MS"/>
              <a:cs typeface="Trebuchet MS"/>
              <a:sym typeface="Trebuchet MS"/>
            </a:endParaRPr>
          </a:p>
        </p:txBody>
      </p:sp>
      <p:cxnSp>
        <p:nvCxnSpPr>
          <p:cNvPr id="173" name="Google Shape;173;g3acb30a553b_1_13"/>
          <p:cNvCxnSpPr/>
          <p:nvPr/>
        </p:nvCxnSpPr>
        <p:spPr>
          <a:xfrm rot="10800000">
            <a:off x="9838925" y="4781850"/>
            <a:ext cx="209700" cy="366900"/>
          </a:xfrm>
          <a:prstGeom prst="straightConnector1">
            <a:avLst/>
          </a:prstGeom>
          <a:noFill/>
          <a:ln cap="flat" cmpd="sng" w="19050">
            <a:solidFill>
              <a:srgbClr val="0000FF"/>
            </a:solidFill>
            <a:prstDash val="solid"/>
            <a:round/>
            <a:headEnd len="sm" w="sm" type="none"/>
            <a:tailEnd len="sm" w="sm" type="none"/>
          </a:ln>
        </p:spPr>
      </p:cxnSp>
      <p:sp>
        <p:nvSpPr>
          <p:cNvPr id="174" name="Google Shape;174;g3acb30a553b_1_13"/>
          <p:cNvSpPr txBox="1"/>
          <p:nvPr/>
        </p:nvSpPr>
        <p:spPr>
          <a:xfrm>
            <a:off x="8336774" y="4828050"/>
            <a:ext cx="1367100" cy="5361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Clr>
                <a:srgbClr val="000000"/>
              </a:buClr>
              <a:buSzPts val="1700"/>
              <a:buFont typeface="Arial"/>
              <a:buNone/>
            </a:pPr>
            <a:r>
              <a:rPr b="0" i="0" lang="es-ES" sz="1700" u="none" cap="none" strike="noStrike">
                <a:solidFill>
                  <a:srgbClr val="000000"/>
                </a:solidFill>
                <a:latin typeface="Trebuchet MS"/>
                <a:ea typeface="Trebuchet MS"/>
                <a:cs typeface="Trebuchet MS"/>
                <a:sym typeface="Trebuchet MS"/>
              </a:rPr>
              <a:t>heating block</a:t>
            </a:r>
            <a:endParaRPr b="0" i="0" sz="1700" u="none" cap="none" strike="noStrike">
              <a:solidFill>
                <a:srgbClr val="000000"/>
              </a:solidFill>
              <a:latin typeface="Trebuchet MS"/>
              <a:ea typeface="Trebuchet MS"/>
              <a:cs typeface="Trebuchet MS"/>
              <a:sym typeface="Trebuchet MS"/>
            </a:endParaRPr>
          </a:p>
        </p:txBody>
      </p:sp>
      <p:cxnSp>
        <p:nvCxnSpPr>
          <p:cNvPr id="175" name="Google Shape;175;g3acb30a553b_1_13"/>
          <p:cNvCxnSpPr/>
          <p:nvPr/>
        </p:nvCxnSpPr>
        <p:spPr>
          <a:xfrm flipH="1" rot="10800000">
            <a:off x="9115264" y="4469845"/>
            <a:ext cx="524400" cy="556500"/>
          </a:xfrm>
          <a:prstGeom prst="straightConnector1">
            <a:avLst/>
          </a:prstGeom>
          <a:noFill/>
          <a:ln cap="flat" cmpd="sng" w="19050">
            <a:solidFill>
              <a:srgbClr val="4A86E8"/>
            </a:solidFill>
            <a:prstDash val="solid"/>
            <a:round/>
            <a:headEnd len="sm" w="sm" type="none"/>
            <a:tailEnd len="med" w="med" type="triangle"/>
          </a:ln>
        </p:spPr>
      </p:cxnSp>
      <p:cxnSp>
        <p:nvCxnSpPr>
          <p:cNvPr id="176" name="Google Shape;176;g3acb30a553b_1_13"/>
          <p:cNvCxnSpPr/>
          <p:nvPr/>
        </p:nvCxnSpPr>
        <p:spPr>
          <a:xfrm flipH="1">
            <a:off x="9944431" y="4250634"/>
            <a:ext cx="1011600" cy="219300"/>
          </a:xfrm>
          <a:prstGeom prst="straightConnector1">
            <a:avLst/>
          </a:prstGeom>
          <a:noFill/>
          <a:ln cap="flat" cmpd="sng" w="19050">
            <a:solidFill>
              <a:srgbClr val="4A86E8"/>
            </a:solidFill>
            <a:prstDash val="solid"/>
            <a:round/>
            <a:headEnd len="sm" w="sm" type="none"/>
            <a:tailEnd len="med" w="med" type="triangle"/>
          </a:ln>
        </p:spPr>
      </p:cxnSp>
      <p:sp>
        <p:nvSpPr>
          <p:cNvPr id="177" name="Google Shape;177;g3acb30a553b_1_13"/>
          <p:cNvSpPr txBox="1"/>
          <p:nvPr/>
        </p:nvSpPr>
        <p:spPr>
          <a:xfrm>
            <a:off x="7668671" y="3797091"/>
            <a:ext cx="1971000" cy="274500"/>
          </a:xfrm>
          <a:prstGeom prst="rect">
            <a:avLst/>
          </a:prstGeom>
          <a:noFill/>
          <a:ln>
            <a:noFill/>
          </a:ln>
        </p:spPr>
        <p:txBody>
          <a:bodyPr anchorCtr="0" anchor="t" bIns="0" lIns="0" spcFirstLastPara="1" rIns="0" wrap="square" tIns="12700">
            <a:noAutofit/>
          </a:bodyPr>
          <a:lstStyle/>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rgbClr val="000000"/>
                </a:solidFill>
                <a:latin typeface="Trebuchet MS"/>
                <a:ea typeface="Trebuchet MS"/>
                <a:cs typeface="Trebuchet MS"/>
                <a:sym typeface="Trebuchet MS"/>
              </a:rPr>
              <a:t>Barrell</a:t>
            </a:r>
            <a:endParaRPr b="0" i="0" sz="1700" u="none" cap="none" strike="noStrike">
              <a:solidFill>
                <a:srgbClr val="000000"/>
              </a:solidFill>
              <a:latin typeface="Trebuchet MS"/>
              <a:ea typeface="Trebuchet MS"/>
              <a:cs typeface="Trebuchet MS"/>
              <a:sym typeface="Trebuchet MS"/>
            </a:endParaRPr>
          </a:p>
        </p:txBody>
      </p:sp>
      <p:sp>
        <p:nvSpPr>
          <p:cNvPr id="178" name="Google Shape;178;g3acb30a553b_1_13"/>
          <p:cNvSpPr/>
          <p:nvPr/>
        </p:nvSpPr>
        <p:spPr>
          <a:xfrm>
            <a:off x="7500450" y="1746300"/>
            <a:ext cx="4551000" cy="43413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3acb30a553b_1_32"/>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184" name="Google Shape;184;g3acb30a553b_1_32"/>
          <p:cNvSpPr txBox="1"/>
          <p:nvPr/>
        </p:nvSpPr>
        <p:spPr>
          <a:xfrm>
            <a:off x="1464825" y="1057950"/>
            <a:ext cx="101874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3.3 HEATED PARTS AND EXTRUSION SYSTEM</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3.3.2.1 BARRELL</a:t>
            </a:r>
            <a:endParaRPr b="1" i="0" sz="2400" u="none" cap="none" strike="noStrike">
              <a:solidFill>
                <a:srgbClr val="002060"/>
              </a:solidFill>
              <a:latin typeface="Arial Black"/>
              <a:ea typeface="Arial Black"/>
              <a:cs typeface="Arial Black"/>
              <a:sym typeface="Arial Black"/>
            </a:endParaRPr>
          </a:p>
        </p:txBody>
      </p:sp>
      <p:sp>
        <p:nvSpPr>
          <p:cNvPr id="185" name="Google Shape;185;g3acb30a553b_1_32"/>
          <p:cNvSpPr txBox="1"/>
          <p:nvPr/>
        </p:nvSpPr>
        <p:spPr>
          <a:xfrm>
            <a:off x="1236950" y="1901300"/>
            <a:ext cx="5968800" cy="20550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Arial"/>
              <a:buChar char="●"/>
            </a:pPr>
            <a:r>
              <a:rPr b="0" i="0" lang="es-ES" sz="1200" u="none" cap="none" strike="noStrike">
                <a:solidFill>
                  <a:srgbClr val="1B1C1D"/>
                </a:solidFill>
                <a:latin typeface="Arial"/>
                <a:ea typeface="Arial"/>
                <a:cs typeface="Arial"/>
                <a:sym typeface="Arial"/>
              </a:rPr>
              <a:t>A metal tube that carries the filament from the extruder to the nozzle.</a:t>
            </a:r>
            <a:endParaRPr b="0" i="0" sz="1800" u="none" cap="none" strike="noStrike">
              <a:solidFill>
                <a:schemeClr val="dk1"/>
              </a:solidFill>
              <a:latin typeface="Arial"/>
              <a:ea typeface="Arial"/>
              <a:cs typeface="Arial"/>
              <a:sym typeface="Arial"/>
            </a:endParaRPr>
          </a:p>
          <a:p>
            <a:pPr indent="-342900" lvl="0" marL="457200" marR="0" rtl="0" algn="l">
              <a:lnSpc>
                <a:spcPct val="115000"/>
              </a:lnSpc>
              <a:spcBef>
                <a:spcPts val="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Its main function is to ensure that the material does not heat up prematurely and remains cool at the top to prevent jams. The molten filament is extruded.</a:t>
            </a:r>
            <a:endParaRPr b="0" i="0" sz="1800" u="none" cap="none" strike="noStrike">
              <a:solidFill>
                <a:schemeClr val="dk1"/>
              </a:solidFill>
              <a:latin typeface="Arial"/>
              <a:ea typeface="Arial"/>
              <a:cs typeface="Arial"/>
              <a:sym typeface="Arial"/>
            </a:endParaRPr>
          </a:p>
        </p:txBody>
      </p:sp>
      <p:pic>
        <p:nvPicPr>
          <p:cNvPr id="186" name="Google Shape;186;g3acb30a553b_1_32"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pic>
        <p:nvPicPr>
          <p:cNvPr id="187" name="Google Shape;187;g3acb30a553b_1_32"/>
          <p:cNvPicPr preferRelativeResize="0"/>
          <p:nvPr/>
        </p:nvPicPr>
        <p:blipFill rotWithShape="1">
          <a:blip r:embed="rId4">
            <a:alphaModFix/>
          </a:blip>
          <a:srcRect b="0" l="0" r="5481" t="0"/>
          <a:stretch/>
        </p:blipFill>
        <p:spPr>
          <a:xfrm>
            <a:off x="8348275" y="2044800"/>
            <a:ext cx="1655600" cy="2139499"/>
          </a:xfrm>
          <a:prstGeom prst="rect">
            <a:avLst/>
          </a:prstGeom>
          <a:noFill/>
          <a:ln>
            <a:noFill/>
          </a:ln>
        </p:spPr>
      </p:pic>
      <p:pic>
        <p:nvPicPr>
          <p:cNvPr id="188" name="Google Shape;188;g3acb30a553b_1_32" title="1111.png"/>
          <p:cNvPicPr preferRelativeResize="0"/>
          <p:nvPr/>
        </p:nvPicPr>
        <p:blipFill rotWithShape="1">
          <a:blip r:embed="rId5">
            <a:alphaModFix/>
          </a:blip>
          <a:srcRect b="0" l="0" r="0" t="0"/>
          <a:stretch/>
        </p:blipFill>
        <p:spPr>
          <a:xfrm>
            <a:off x="8348270" y="4405250"/>
            <a:ext cx="3533905" cy="1700275"/>
          </a:xfrm>
          <a:prstGeom prst="rect">
            <a:avLst/>
          </a:prstGeom>
          <a:noFill/>
          <a:ln>
            <a:noFill/>
          </a:ln>
        </p:spPr>
      </p:pic>
      <p:sp>
        <p:nvSpPr>
          <p:cNvPr id="189" name="Google Shape;189;g3acb30a553b_1_32"/>
          <p:cNvSpPr/>
          <p:nvPr/>
        </p:nvSpPr>
        <p:spPr>
          <a:xfrm>
            <a:off x="8391100" y="2485250"/>
            <a:ext cx="891300" cy="3777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3acb30a553b_1_32"/>
          <p:cNvSpPr/>
          <p:nvPr/>
        </p:nvSpPr>
        <p:spPr>
          <a:xfrm>
            <a:off x="8797950" y="3552050"/>
            <a:ext cx="408900" cy="6843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g3acb30a553b_1_32"/>
          <p:cNvSpPr txBox="1"/>
          <p:nvPr/>
        </p:nvSpPr>
        <p:spPr>
          <a:xfrm>
            <a:off x="9918575" y="2364300"/>
            <a:ext cx="2338500" cy="50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Mainly</a:t>
            </a:r>
            <a:endParaRPr b="0" i="0" sz="1400" u="none" cap="none" strike="noStrike">
              <a:solidFill>
                <a:srgbClr val="000000"/>
              </a:solidFill>
              <a:latin typeface="Arial"/>
              <a:ea typeface="Arial"/>
              <a:cs typeface="Arial"/>
              <a:sym typeface="Arial"/>
            </a:endParaRPr>
          </a:p>
        </p:txBody>
      </p:sp>
      <p:cxnSp>
        <p:nvCxnSpPr>
          <p:cNvPr id="192" name="Google Shape;192;g3acb30a553b_1_32"/>
          <p:cNvCxnSpPr/>
          <p:nvPr/>
        </p:nvCxnSpPr>
        <p:spPr>
          <a:xfrm flipH="1">
            <a:off x="9316625" y="2556550"/>
            <a:ext cx="492900" cy="84000"/>
          </a:xfrm>
          <a:prstGeom prst="straightConnector1">
            <a:avLst/>
          </a:prstGeom>
          <a:noFill/>
          <a:ln cap="flat" cmpd="sng" w="9525">
            <a:solidFill>
              <a:schemeClr val="dk2"/>
            </a:solidFill>
            <a:prstDash val="solid"/>
            <a:round/>
            <a:headEnd len="sm" w="sm" type="none"/>
            <a:tailEnd len="med" w="med" type="triangle"/>
          </a:ln>
        </p:spPr>
      </p:cxnSp>
      <p:cxnSp>
        <p:nvCxnSpPr>
          <p:cNvPr id="193" name="Google Shape;193;g3acb30a553b_1_32"/>
          <p:cNvCxnSpPr/>
          <p:nvPr/>
        </p:nvCxnSpPr>
        <p:spPr>
          <a:xfrm flipH="1">
            <a:off x="9154775" y="2616000"/>
            <a:ext cx="763800" cy="936000"/>
          </a:xfrm>
          <a:prstGeom prst="straightConnector1">
            <a:avLst/>
          </a:prstGeom>
          <a:noFill/>
          <a:ln cap="flat" cmpd="sng" w="9525">
            <a:solidFill>
              <a:schemeClr val="dk2"/>
            </a:solidFill>
            <a:prstDash val="solid"/>
            <a:round/>
            <a:headEnd len="sm" w="sm"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3acb30a553b_1_46"/>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199" name="Google Shape;199;g3acb30a553b_1_46"/>
          <p:cNvSpPr txBox="1"/>
          <p:nvPr/>
        </p:nvSpPr>
        <p:spPr>
          <a:xfrm>
            <a:off x="1464825" y="1057950"/>
            <a:ext cx="101874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3.3 HEATED PARTS AND EXTRUSION SYSTEM</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3.3.2.2 HEAT SINK</a:t>
            </a:r>
            <a:endParaRPr b="1" i="0" sz="2400" u="none" cap="none" strike="noStrike">
              <a:solidFill>
                <a:srgbClr val="002060"/>
              </a:solidFill>
              <a:latin typeface="Arial Black"/>
              <a:ea typeface="Arial Black"/>
              <a:cs typeface="Arial Black"/>
              <a:sym typeface="Arial Black"/>
            </a:endParaRPr>
          </a:p>
        </p:txBody>
      </p:sp>
      <p:sp>
        <p:nvSpPr>
          <p:cNvPr id="200" name="Google Shape;200;g3acb30a553b_1_46"/>
          <p:cNvSpPr txBox="1"/>
          <p:nvPr/>
        </p:nvSpPr>
        <p:spPr>
          <a:xfrm>
            <a:off x="1236950" y="1901300"/>
            <a:ext cx="5968800" cy="2103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A piece with metal fins (usually aluminum) that is responsible for dissipating the heat generated in the heating block.</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It prevents this heat from rising through the barrel and causing premature filament jams.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A good heatsink is vital for smooth extrusion.</a:t>
            </a:r>
            <a:endParaRPr b="0" i="0" sz="1800" u="none" cap="none" strike="noStrike">
              <a:solidFill>
                <a:schemeClr val="dk1"/>
              </a:solidFill>
              <a:latin typeface="Arial"/>
              <a:ea typeface="Arial"/>
              <a:cs typeface="Arial"/>
              <a:sym typeface="Arial"/>
            </a:endParaRPr>
          </a:p>
        </p:txBody>
      </p:sp>
      <p:pic>
        <p:nvPicPr>
          <p:cNvPr id="201" name="Google Shape;201;g3acb30a553b_1_46"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pic>
        <p:nvPicPr>
          <p:cNvPr id="202" name="Google Shape;202;g3acb30a553b_1_46"/>
          <p:cNvPicPr preferRelativeResize="0"/>
          <p:nvPr/>
        </p:nvPicPr>
        <p:blipFill rotWithShape="1">
          <a:blip r:embed="rId4">
            <a:alphaModFix/>
          </a:blip>
          <a:srcRect b="0" l="0" r="0" t="0"/>
          <a:stretch/>
        </p:blipFill>
        <p:spPr>
          <a:xfrm>
            <a:off x="8179175" y="2114628"/>
            <a:ext cx="2958599" cy="24525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3acb30a553b_1_54"/>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208" name="Google Shape;208;g3acb30a553b_1_54"/>
          <p:cNvSpPr txBox="1"/>
          <p:nvPr/>
        </p:nvSpPr>
        <p:spPr>
          <a:xfrm>
            <a:off x="1464825" y="1057950"/>
            <a:ext cx="101874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3.3 HEATED PARTS AND EXTRUSION SYSTEM</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3.3.2.3/4 HEATING BLOCK</a:t>
            </a:r>
            <a:endParaRPr b="1" i="0" sz="2400" u="none" cap="none" strike="noStrike">
              <a:solidFill>
                <a:srgbClr val="002060"/>
              </a:solidFill>
              <a:latin typeface="Arial Black"/>
              <a:ea typeface="Arial Black"/>
              <a:cs typeface="Arial Black"/>
              <a:sym typeface="Arial Black"/>
            </a:endParaRPr>
          </a:p>
        </p:txBody>
      </p:sp>
      <p:sp>
        <p:nvSpPr>
          <p:cNvPr id="209" name="Google Shape;209;g3acb30a553b_1_54"/>
          <p:cNvSpPr txBox="1"/>
          <p:nvPr/>
        </p:nvSpPr>
        <p:spPr>
          <a:xfrm>
            <a:off x="1236950" y="1901300"/>
            <a:ext cx="6417900" cy="4527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Heating block: It is a metal block (usually aluminum) where the heating cartridge and thermistor are inserted.</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Its function is to heat the filament to its melting point uniformly, allowing it to be deposited smoothly and in a controlled manner on the printing surface.</a:t>
            </a:r>
            <a:endParaRPr b="0" i="0" sz="1800" u="none" cap="none" strike="noStrike">
              <a:solidFill>
                <a:schemeClr val="dk1"/>
              </a:solidFill>
              <a:latin typeface="Arial"/>
              <a:ea typeface="Arial"/>
              <a:cs typeface="Arial"/>
              <a:sym typeface="Arial"/>
            </a:endParaRPr>
          </a:p>
          <a:p>
            <a:pPr indent="-228600" lvl="1" marL="914400" marR="0" rtl="0" algn="l">
              <a:lnSpc>
                <a:spcPct val="100000"/>
              </a:lnSpc>
              <a:spcBef>
                <a:spcPts val="100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457200" marR="0" rtl="0" algn="l">
              <a:lnSpc>
                <a:spcPct val="115000"/>
              </a:lnSpc>
              <a:spcBef>
                <a:spcPts val="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Thermistor: A small temperature sensor that is inserted into the heater block.</a:t>
            </a:r>
            <a:endParaRPr b="0" i="0" sz="1800" u="none" cap="none" strike="noStrike">
              <a:solidFill>
                <a:schemeClr val="dk1"/>
              </a:solidFill>
              <a:latin typeface="Arial"/>
              <a:ea typeface="Arial"/>
              <a:cs typeface="Arial"/>
              <a:sym typeface="Arial"/>
            </a:endParaRPr>
          </a:p>
          <a:p>
            <a:pPr indent="-342900" lvl="1" marL="914400" marR="0" rtl="0" algn="l">
              <a:lnSpc>
                <a:spcPct val="115000"/>
              </a:lnSpc>
              <a:spcBef>
                <a:spcPts val="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It accurately measures the heat in the block and allows the printer to adjust and maintain the desired temperature consistently, which is critical for uniform extrusion.</a:t>
            </a:r>
            <a:endParaRPr b="0" i="0" sz="1800" u="none" cap="none" strike="noStrike">
              <a:solidFill>
                <a:schemeClr val="dk1"/>
              </a:solidFill>
              <a:latin typeface="Arial"/>
              <a:ea typeface="Arial"/>
              <a:cs typeface="Arial"/>
              <a:sym typeface="Arial"/>
            </a:endParaRPr>
          </a:p>
        </p:txBody>
      </p:sp>
      <p:pic>
        <p:nvPicPr>
          <p:cNvPr id="210" name="Google Shape;210;g3acb30a553b_1_54"/>
          <p:cNvPicPr preferRelativeResize="0"/>
          <p:nvPr/>
        </p:nvPicPr>
        <p:blipFill rotWithShape="1">
          <a:blip r:embed="rId3">
            <a:alphaModFix/>
          </a:blip>
          <a:srcRect b="0" l="0" r="0" t="0"/>
          <a:stretch/>
        </p:blipFill>
        <p:spPr>
          <a:xfrm>
            <a:off x="8284150" y="1729325"/>
            <a:ext cx="2689225" cy="2149200"/>
          </a:xfrm>
          <a:prstGeom prst="rect">
            <a:avLst/>
          </a:prstGeom>
          <a:noFill/>
          <a:ln>
            <a:noFill/>
          </a:ln>
        </p:spPr>
      </p:pic>
      <p:sp>
        <p:nvSpPr>
          <p:cNvPr id="211" name="Google Shape;211;g3acb30a553b_1_54"/>
          <p:cNvSpPr txBox="1"/>
          <p:nvPr/>
        </p:nvSpPr>
        <p:spPr>
          <a:xfrm>
            <a:off x="10761675" y="3922550"/>
            <a:ext cx="1553400" cy="31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Resistance cartridge</a:t>
            </a:r>
            <a:endParaRPr b="0" i="0" sz="1400" u="none" cap="none" strike="noStrike">
              <a:solidFill>
                <a:srgbClr val="000000"/>
              </a:solidFill>
              <a:latin typeface="Arial"/>
              <a:ea typeface="Arial"/>
              <a:cs typeface="Arial"/>
              <a:sym typeface="Arial"/>
            </a:endParaRPr>
          </a:p>
        </p:txBody>
      </p:sp>
      <p:cxnSp>
        <p:nvCxnSpPr>
          <p:cNvPr id="212" name="Google Shape;212;g3acb30a553b_1_54"/>
          <p:cNvCxnSpPr/>
          <p:nvPr/>
        </p:nvCxnSpPr>
        <p:spPr>
          <a:xfrm rot="10800000">
            <a:off x="9636900" y="3112200"/>
            <a:ext cx="1111500" cy="998400"/>
          </a:xfrm>
          <a:prstGeom prst="straightConnector1">
            <a:avLst/>
          </a:prstGeom>
          <a:noFill/>
          <a:ln cap="flat" cmpd="sng" w="19050">
            <a:solidFill>
              <a:schemeClr val="accent1"/>
            </a:solidFill>
            <a:prstDash val="solid"/>
            <a:round/>
            <a:headEnd len="sm" w="sm" type="none"/>
            <a:tailEnd len="med" w="med" type="triangle"/>
          </a:ln>
        </p:spPr>
      </p:cxnSp>
      <p:sp>
        <p:nvSpPr>
          <p:cNvPr id="213" name="Google Shape;213;g3acb30a553b_1_54"/>
          <p:cNvSpPr txBox="1"/>
          <p:nvPr/>
        </p:nvSpPr>
        <p:spPr>
          <a:xfrm>
            <a:off x="7789875" y="1560350"/>
            <a:ext cx="1185000" cy="31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Barrel</a:t>
            </a:r>
            <a:endParaRPr b="0" i="0" sz="1400" u="none" cap="none" strike="noStrike">
              <a:solidFill>
                <a:srgbClr val="000000"/>
              </a:solidFill>
              <a:latin typeface="Arial"/>
              <a:ea typeface="Arial"/>
              <a:cs typeface="Arial"/>
              <a:sym typeface="Arial"/>
            </a:endParaRPr>
          </a:p>
        </p:txBody>
      </p:sp>
      <p:cxnSp>
        <p:nvCxnSpPr>
          <p:cNvPr id="214" name="Google Shape;214;g3acb30a553b_1_54"/>
          <p:cNvCxnSpPr/>
          <p:nvPr/>
        </p:nvCxnSpPr>
        <p:spPr>
          <a:xfrm>
            <a:off x="8389000" y="1772175"/>
            <a:ext cx="933300" cy="620100"/>
          </a:xfrm>
          <a:prstGeom prst="straightConnector1">
            <a:avLst/>
          </a:prstGeom>
          <a:noFill/>
          <a:ln cap="flat" cmpd="sng" w="19050">
            <a:solidFill>
              <a:schemeClr val="accent1"/>
            </a:solidFill>
            <a:prstDash val="solid"/>
            <a:round/>
            <a:headEnd len="sm" w="sm" type="none"/>
            <a:tailEnd len="med" w="med" type="triangle"/>
          </a:ln>
        </p:spPr>
      </p:cxnSp>
      <p:sp>
        <p:nvSpPr>
          <p:cNvPr id="215" name="Google Shape;215;g3acb30a553b_1_54"/>
          <p:cNvSpPr txBox="1"/>
          <p:nvPr/>
        </p:nvSpPr>
        <p:spPr>
          <a:xfrm>
            <a:off x="7561275" y="3617750"/>
            <a:ext cx="1185000" cy="31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Temperature probe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(Thermistor)</a:t>
            </a:r>
            <a:endParaRPr b="0" i="0" sz="1400" u="none" cap="none" strike="noStrike">
              <a:solidFill>
                <a:srgbClr val="000000"/>
              </a:solidFill>
              <a:latin typeface="Arial"/>
              <a:ea typeface="Arial"/>
              <a:cs typeface="Arial"/>
              <a:sym typeface="Arial"/>
            </a:endParaRPr>
          </a:p>
        </p:txBody>
      </p:sp>
      <p:cxnSp>
        <p:nvCxnSpPr>
          <p:cNvPr id="216" name="Google Shape;216;g3acb30a553b_1_54"/>
          <p:cNvCxnSpPr/>
          <p:nvPr/>
        </p:nvCxnSpPr>
        <p:spPr>
          <a:xfrm flipH="1" rot="10800000">
            <a:off x="8350525" y="3023575"/>
            <a:ext cx="414000" cy="571800"/>
          </a:xfrm>
          <a:prstGeom prst="straightConnector1">
            <a:avLst/>
          </a:prstGeom>
          <a:noFill/>
          <a:ln cap="flat" cmpd="sng" w="19050">
            <a:solidFill>
              <a:schemeClr val="accent1"/>
            </a:solidFill>
            <a:prstDash val="solid"/>
            <a:round/>
            <a:headEnd len="sm" w="sm" type="none"/>
            <a:tailEnd len="med" w="med" type="triangle"/>
          </a:ln>
        </p:spPr>
      </p:cxnSp>
      <p:pic>
        <p:nvPicPr>
          <p:cNvPr id="217" name="Google Shape;217;g3acb30a553b_1_54"/>
          <p:cNvPicPr preferRelativeResize="0"/>
          <p:nvPr/>
        </p:nvPicPr>
        <p:blipFill rotWithShape="1">
          <a:blip r:embed="rId4">
            <a:alphaModFix/>
          </a:blip>
          <a:srcRect b="5311" l="0" r="0" t="0"/>
          <a:stretch/>
        </p:blipFill>
        <p:spPr>
          <a:xfrm>
            <a:off x="8646150" y="4632200"/>
            <a:ext cx="2689224" cy="1575338"/>
          </a:xfrm>
          <a:prstGeom prst="rect">
            <a:avLst/>
          </a:prstGeom>
          <a:noFill/>
          <a:ln>
            <a:noFill/>
          </a:ln>
        </p:spPr>
      </p:pic>
      <p:cxnSp>
        <p:nvCxnSpPr>
          <p:cNvPr id="218" name="Google Shape;218;g3acb30a553b_1_54"/>
          <p:cNvCxnSpPr/>
          <p:nvPr/>
        </p:nvCxnSpPr>
        <p:spPr>
          <a:xfrm>
            <a:off x="8619700" y="4047700"/>
            <a:ext cx="1530900" cy="870300"/>
          </a:xfrm>
          <a:prstGeom prst="straightConnector1">
            <a:avLst/>
          </a:prstGeom>
          <a:noFill/>
          <a:ln cap="flat" cmpd="sng" w="19050">
            <a:solidFill>
              <a:schemeClr val="accent1"/>
            </a:solidFill>
            <a:prstDash val="solid"/>
            <a:round/>
            <a:headEnd len="sm" w="sm"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3acb30a553b_1_69"/>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224" name="Google Shape;224;g3acb30a553b_1_69"/>
          <p:cNvSpPr txBox="1"/>
          <p:nvPr/>
        </p:nvSpPr>
        <p:spPr>
          <a:xfrm>
            <a:off x="1236950" y="1901300"/>
            <a:ext cx="7414200" cy="4587000"/>
          </a:xfrm>
          <a:prstGeom prst="rect">
            <a:avLst/>
          </a:prstGeom>
          <a:noFill/>
          <a:ln>
            <a:noFill/>
          </a:ln>
        </p:spPr>
        <p:txBody>
          <a:bodyPr anchorCtr="0" anchor="t" bIns="91425" lIns="91425" spcFirstLastPara="1" rIns="91425" wrap="square" tIns="91425">
            <a:noAutofit/>
          </a:bodyPr>
          <a:lstStyle/>
          <a:p>
            <a:pPr indent="-342900" lvl="0" marL="457200" marR="0" rtl="0" algn="just">
              <a:lnSpc>
                <a:spcPct val="15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It is the final part of the hotend through which the molten filament is extruded.</a:t>
            </a:r>
            <a:endParaRPr b="0" i="0" sz="1800" u="none" cap="none" strike="noStrike">
              <a:solidFill>
                <a:schemeClr val="dk1"/>
              </a:solidFill>
              <a:latin typeface="Arial"/>
              <a:ea typeface="Arial"/>
              <a:cs typeface="Arial"/>
              <a:sym typeface="Arial"/>
            </a:endParaRPr>
          </a:p>
          <a:p>
            <a:pPr indent="-342900" lvl="0" marL="457200" marR="0" rtl="0" algn="l">
              <a:lnSpc>
                <a:spcPct val="15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Materials:</a:t>
            </a:r>
            <a:endParaRPr b="0" i="0" sz="1800" u="none" cap="none" strike="noStrike">
              <a:solidFill>
                <a:schemeClr val="dk1"/>
              </a:solidFill>
              <a:latin typeface="Arial"/>
              <a:ea typeface="Arial"/>
              <a:cs typeface="Arial"/>
              <a:sym typeface="Arial"/>
            </a:endParaRPr>
          </a:p>
          <a:p>
            <a:pPr indent="-342900" lvl="1" marL="914400" marR="0" rtl="0" algn="l">
              <a:lnSpc>
                <a:spcPct val="150000"/>
              </a:lnSpc>
              <a:spcBef>
                <a:spcPts val="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Brass: Common for PLA, ABS, PETG. Good conductor, economical, wears down with abrasive filaments.</a:t>
            </a:r>
            <a:endParaRPr b="0" i="0" sz="1800" u="none" cap="none" strike="noStrike">
              <a:solidFill>
                <a:schemeClr val="dk1"/>
              </a:solidFill>
              <a:latin typeface="Arial"/>
              <a:ea typeface="Arial"/>
              <a:cs typeface="Arial"/>
              <a:sym typeface="Arial"/>
            </a:endParaRPr>
          </a:p>
          <a:p>
            <a:pPr indent="-342900" lvl="1" marL="914400" marR="0" rtl="0" algn="l">
              <a:lnSpc>
                <a:spcPct val="150000"/>
              </a:lnSpc>
              <a:spcBef>
                <a:spcPts val="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Hardened steel: For abrasive filaments (carbon fiber, metallic). High wear resistance</a:t>
            </a:r>
            <a:endParaRPr b="0" i="0" sz="1800" u="none" cap="none" strike="noStrike">
              <a:solidFill>
                <a:schemeClr val="dk1"/>
              </a:solidFill>
              <a:latin typeface="Arial"/>
              <a:ea typeface="Arial"/>
              <a:cs typeface="Arial"/>
              <a:sym typeface="Arial"/>
            </a:endParaRPr>
          </a:p>
          <a:p>
            <a:pPr indent="-317500" lvl="1" marL="914400" marR="0" rtl="0" algn="l">
              <a:lnSpc>
                <a:spcPct val="150000"/>
              </a:lnSpc>
              <a:spcBef>
                <a:spcPts val="0"/>
              </a:spcBef>
              <a:spcAft>
                <a:spcPts val="0"/>
              </a:spcAft>
              <a:buClr>
                <a:srgbClr val="000000"/>
              </a:buClr>
              <a:buSzPts val="1400"/>
              <a:buFont typeface="Arial"/>
              <a:buChar char="○"/>
            </a:pPr>
            <a:r>
              <a:rPr b="1" i="0" lang="es-ES" sz="1800" u="none" cap="none" strike="noStrike">
                <a:solidFill>
                  <a:schemeClr val="dk1"/>
                </a:solidFill>
                <a:latin typeface="Arial"/>
                <a:ea typeface="Arial"/>
                <a:cs typeface="Arial"/>
                <a:sym typeface="Arial"/>
              </a:rPr>
              <a:t>Ruby/Diamond Point:</a:t>
            </a:r>
            <a:endParaRPr b="0" i="0" sz="1800" u="none" cap="none" strike="noStrike">
              <a:solidFill>
                <a:schemeClr val="dk1"/>
              </a:solidFill>
              <a:latin typeface="Arial"/>
              <a:ea typeface="Arial"/>
              <a:cs typeface="Arial"/>
              <a:sym typeface="Arial"/>
            </a:endParaRPr>
          </a:p>
          <a:p>
            <a:pPr indent="-317500" lvl="1" marL="914400" marR="0" rtl="0" algn="l">
              <a:lnSpc>
                <a:spcPct val="150000"/>
              </a:lnSpc>
              <a:spcBef>
                <a:spcPts val="0"/>
              </a:spcBef>
              <a:spcAft>
                <a:spcPts val="0"/>
              </a:spcAft>
              <a:buClr>
                <a:srgbClr val="000000"/>
              </a:buClr>
              <a:buSzPts val="1400"/>
              <a:buFont typeface="Arial"/>
              <a:buChar char="○"/>
            </a:pPr>
            <a:r>
              <a:rPr b="0" i="0" lang="es-ES" sz="1800" u="none" cap="none" strike="noStrike">
                <a:solidFill>
                  <a:schemeClr val="dk1"/>
                </a:solidFill>
                <a:latin typeface="Arial"/>
                <a:ea typeface="Arial"/>
                <a:cs typeface="Arial"/>
                <a:sym typeface="Arial"/>
              </a:rPr>
              <a:t>Extreme durability, superior quality, more expensive.</a:t>
            </a:r>
            <a:endParaRPr b="1"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25" name="Google Shape;225;g3acb30a553b_1_69"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26" name="Google Shape;226;g3acb30a553b_1_69"/>
          <p:cNvSpPr txBox="1"/>
          <p:nvPr/>
        </p:nvSpPr>
        <p:spPr>
          <a:xfrm>
            <a:off x="1464825" y="1057950"/>
            <a:ext cx="101874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3.3 HEATED PARTS AND EXTRUSION SYSTEM</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3.3.2.5 NOZZLE (NOZZLES)</a:t>
            </a:r>
            <a:endParaRPr b="1" i="0" sz="2400" u="none" cap="none" strike="noStrike">
              <a:solidFill>
                <a:srgbClr val="002060"/>
              </a:solidFill>
              <a:latin typeface="Arial Black"/>
              <a:ea typeface="Arial Black"/>
              <a:cs typeface="Arial Black"/>
              <a:sym typeface="Arial Black"/>
            </a:endParaRPr>
          </a:p>
        </p:txBody>
      </p:sp>
      <p:pic>
        <p:nvPicPr>
          <p:cNvPr id="227" name="Google Shape;227;g3acb30a553b_1_69"/>
          <p:cNvPicPr preferRelativeResize="0"/>
          <p:nvPr/>
        </p:nvPicPr>
        <p:blipFill rotWithShape="1">
          <a:blip r:embed="rId4">
            <a:alphaModFix/>
          </a:blip>
          <a:srcRect b="4579" l="6014" r="0" t="0"/>
          <a:stretch/>
        </p:blipFill>
        <p:spPr>
          <a:xfrm>
            <a:off x="8965725" y="2795600"/>
            <a:ext cx="761075" cy="1063325"/>
          </a:xfrm>
          <a:prstGeom prst="rect">
            <a:avLst/>
          </a:prstGeom>
          <a:noFill/>
          <a:ln>
            <a:noFill/>
          </a:ln>
        </p:spPr>
      </p:pic>
      <p:pic>
        <p:nvPicPr>
          <p:cNvPr id="228" name="Google Shape;228;g3acb30a553b_1_69"/>
          <p:cNvPicPr preferRelativeResize="0"/>
          <p:nvPr/>
        </p:nvPicPr>
        <p:blipFill rotWithShape="1">
          <a:blip r:embed="rId5">
            <a:alphaModFix/>
          </a:blip>
          <a:srcRect b="0" l="0" r="0" t="0"/>
          <a:stretch/>
        </p:blipFill>
        <p:spPr>
          <a:xfrm>
            <a:off x="9847725" y="4002000"/>
            <a:ext cx="857250" cy="1114425"/>
          </a:xfrm>
          <a:prstGeom prst="rect">
            <a:avLst/>
          </a:prstGeom>
          <a:noFill/>
          <a:ln>
            <a:noFill/>
          </a:ln>
        </p:spPr>
      </p:pic>
      <p:pic>
        <p:nvPicPr>
          <p:cNvPr id="229" name="Google Shape;229;g3acb30a553b_1_69"/>
          <p:cNvPicPr preferRelativeResize="0"/>
          <p:nvPr/>
        </p:nvPicPr>
        <p:blipFill rotWithShape="1">
          <a:blip r:embed="rId6">
            <a:alphaModFix/>
          </a:blip>
          <a:srcRect b="0" l="8036" r="0" t="6261"/>
          <a:stretch/>
        </p:blipFill>
        <p:spPr>
          <a:xfrm>
            <a:off x="10827850" y="5242251"/>
            <a:ext cx="761075" cy="9279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3acb30a553b_1_79"/>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235" name="Google Shape;235;g3acb30a553b_1_79"/>
          <p:cNvSpPr txBox="1"/>
          <p:nvPr/>
        </p:nvSpPr>
        <p:spPr>
          <a:xfrm>
            <a:off x="1236950" y="1901300"/>
            <a:ext cx="10056600" cy="5131200"/>
          </a:xfrm>
          <a:prstGeom prst="rect">
            <a:avLst/>
          </a:prstGeom>
          <a:noFill/>
          <a:ln>
            <a:noFill/>
          </a:ln>
        </p:spPr>
        <p:txBody>
          <a:bodyPr anchorCtr="0" anchor="t" bIns="91425" lIns="91425" spcFirstLastPara="1" rIns="91425" wrap="square" tIns="91425">
            <a:noAutofit/>
          </a:bodyPr>
          <a:lstStyle/>
          <a:p>
            <a:pPr indent="-342900" lvl="0" marL="457200" marR="0" rtl="0" algn="just">
              <a:lnSpc>
                <a:spcPct val="15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In addition, the nozzles come in different standard diameters:</a:t>
            </a:r>
            <a:endParaRPr b="1" i="0" sz="1800" u="none" cap="none" strike="noStrike">
              <a:solidFill>
                <a:schemeClr val="dk1"/>
              </a:solidFill>
              <a:latin typeface="Arial"/>
              <a:ea typeface="Arial"/>
              <a:cs typeface="Arial"/>
              <a:sym typeface="Arial"/>
            </a:endParaRPr>
          </a:p>
          <a:p>
            <a:pPr indent="-342900" lvl="1" marL="914400" marR="0" rtl="0" algn="just">
              <a:lnSpc>
                <a:spcPct val="15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0.2 mm: For high-resolution prints</a:t>
            </a:r>
            <a:endParaRPr b="0" i="0" sz="1800" u="none" cap="none" strike="noStrike">
              <a:solidFill>
                <a:schemeClr val="dk1"/>
              </a:solidFill>
              <a:latin typeface="Arial"/>
              <a:ea typeface="Arial"/>
              <a:cs typeface="Arial"/>
              <a:sym typeface="Arial"/>
            </a:endParaRPr>
          </a:p>
          <a:p>
            <a:pPr indent="0" lvl="0" marL="914400" marR="0" rtl="0" algn="just">
              <a:lnSpc>
                <a:spcPct val="150000"/>
              </a:lnSpc>
              <a:spcBef>
                <a:spcPts val="100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precision and fine details, although with</a:t>
            </a:r>
            <a:endParaRPr b="0" i="0" sz="1800" u="none" cap="none" strike="noStrike">
              <a:solidFill>
                <a:schemeClr val="dk1"/>
              </a:solidFill>
              <a:latin typeface="Arial"/>
              <a:ea typeface="Arial"/>
              <a:cs typeface="Arial"/>
              <a:sym typeface="Arial"/>
            </a:endParaRPr>
          </a:p>
          <a:p>
            <a:pPr indent="0" lvl="0" marL="914400" marR="0" rtl="0" algn="just">
              <a:lnSpc>
                <a:spcPct val="150000"/>
              </a:lnSpc>
              <a:spcBef>
                <a:spcPts val="100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a slower printing speed.</a:t>
            </a:r>
            <a:endParaRPr b="0" i="0" sz="1800" u="none" cap="none" strike="noStrike">
              <a:solidFill>
                <a:schemeClr val="dk1"/>
              </a:solidFill>
              <a:latin typeface="Arial"/>
              <a:ea typeface="Arial"/>
              <a:cs typeface="Arial"/>
              <a:sym typeface="Arial"/>
            </a:endParaRPr>
          </a:p>
          <a:p>
            <a:pPr indent="-342900" lvl="1" marL="914400" marR="0" rtl="0" algn="just">
              <a:lnSpc>
                <a:spcPct val="15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0.4 mm: The most common size, it offers a</a:t>
            </a:r>
            <a:endParaRPr b="0" i="0" sz="1800" u="none" cap="none" strike="noStrike">
              <a:solidFill>
                <a:schemeClr val="dk1"/>
              </a:solidFill>
              <a:latin typeface="Arial"/>
              <a:ea typeface="Arial"/>
              <a:cs typeface="Arial"/>
              <a:sym typeface="Arial"/>
            </a:endParaRPr>
          </a:p>
          <a:p>
            <a:pPr indent="0" lvl="0" marL="914400" marR="0" rtl="0" algn="just">
              <a:lnSpc>
                <a:spcPct val="150000"/>
              </a:lnSpc>
              <a:spcBef>
                <a:spcPts val="100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balance between speed and detail.</a:t>
            </a:r>
            <a:endParaRPr b="0" i="0" sz="1800" u="none" cap="none" strike="noStrike">
              <a:solidFill>
                <a:schemeClr val="dk1"/>
              </a:solidFill>
              <a:latin typeface="Arial"/>
              <a:ea typeface="Arial"/>
              <a:cs typeface="Arial"/>
              <a:sym typeface="Arial"/>
            </a:endParaRPr>
          </a:p>
          <a:p>
            <a:pPr indent="-342900" lvl="1" marL="914400" marR="0" rtl="0" algn="just">
              <a:lnSpc>
                <a:spcPct val="15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0.6 mm and 0.8 mm: Used for fast prints and larger parts, sacrificing some resolution.</a:t>
            </a:r>
            <a:endParaRPr b="0" i="0" sz="1800" u="none" cap="none" strike="noStrike">
              <a:solidFill>
                <a:schemeClr val="dk1"/>
              </a:solidFill>
              <a:latin typeface="Arial"/>
              <a:ea typeface="Arial"/>
              <a:cs typeface="Arial"/>
              <a:sym typeface="Arial"/>
            </a:endParaRPr>
          </a:p>
          <a:p>
            <a:pPr indent="-228600" lvl="0" marL="457200" marR="0" rtl="0" algn="l">
              <a:lnSpc>
                <a:spcPct val="115000"/>
              </a:lnSpc>
              <a:spcBef>
                <a:spcPts val="0"/>
              </a:spcBef>
              <a:spcAft>
                <a:spcPts val="0"/>
              </a:spcAft>
              <a:buClr>
                <a:schemeClr val="dk1"/>
              </a:buClr>
              <a:buSzPts val="1100"/>
              <a:buFont typeface="Arial"/>
              <a:buNone/>
            </a:pPr>
            <a:r>
              <a:t/>
            </a:r>
            <a:endParaRPr b="1"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36" name="Google Shape;236;g3acb30a553b_1_79"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37" name="Google Shape;237;g3acb30a553b_1_79"/>
          <p:cNvSpPr txBox="1"/>
          <p:nvPr/>
        </p:nvSpPr>
        <p:spPr>
          <a:xfrm>
            <a:off x="1464825" y="1057950"/>
            <a:ext cx="101874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3.3 HEATED PARTS AND EXTRUSION SYSTEM</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3.3.2.6 NOZZLE (NOZZLES)</a:t>
            </a:r>
            <a:endParaRPr b="1" i="0" sz="2400" u="none" cap="none" strike="noStrike">
              <a:solidFill>
                <a:srgbClr val="002060"/>
              </a:solidFill>
              <a:latin typeface="Arial Black"/>
              <a:ea typeface="Arial Black"/>
              <a:cs typeface="Arial Black"/>
              <a:sym typeface="Arial Black"/>
            </a:endParaRPr>
          </a:p>
        </p:txBody>
      </p:sp>
      <p:pic>
        <p:nvPicPr>
          <p:cNvPr id="238" name="Google Shape;238;g3acb30a553b_1_79"/>
          <p:cNvPicPr preferRelativeResize="0"/>
          <p:nvPr/>
        </p:nvPicPr>
        <p:blipFill rotWithShape="1">
          <a:blip r:embed="rId4">
            <a:alphaModFix/>
          </a:blip>
          <a:srcRect b="0" l="-1740" r="1740" t="4489"/>
          <a:stretch/>
        </p:blipFill>
        <p:spPr>
          <a:xfrm>
            <a:off x="6842275" y="2621550"/>
            <a:ext cx="4590600" cy="1877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3acb30a553b_1_87"/>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244" name="Google Shape;244;g3acb30a553b_1_87"/>
          <p:cNvSpPr txBox="1"/>
          <p:nvPr/>
        </p:nvSpPr>
        <p:spPr>
          <a:xfrm>
            <a:off x="1464825" y="1057950"/>
            <a:ext cx="101874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3.3 HEATED PARTS AND EXTRUSION SYSTEM</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3.3.3 EXTRUSION SYSTEM</a:t>
            </a:r>
            <a:endParaRPr b="1" i="0" sz="2400" u="none" cap="none" strike="noStrike">
              <a:solidFill>
                <a:srgbClr val="002060"/>
              </a:solidFill>
              <a:latin typeface="Arial Black"/>
              <a:ea typeface="Arial Black"/>
              <a:cs typeface="Arial Black"/>
              <a:sym typeface="Arial Black"/>
            </a:endParaRPr>
          </a:p>
        </p:txBody>
      </p:sp>
      <p:pic>
        <p:nvPicPr>
          <p:cNvPr id="245" name="Google Shape;245;g3acb30a553b_1_87"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46" name="Google Shape;246;g3acb30a553b_1_87"/>
          <p:cNvSpPr txBox="1"/>
          <p:nvPr/>
        </p:nvSpPr>
        <p:spPr>
          <a:xfrm>
            <a:off x="1236950" y="1901300"/>
            <a:ext cx="7435200" cy="46053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Extruder: It is a motor directly responsible for pushing the plastic filament towards the hotend, where it will be melted.</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It is usually a stepper motor, like those of the axes, but with a reduction system (gears) that allows it to apply the necessary force to move the filament in a constant and controlled manner.</a:t>
            </a:r>
            <a:endParaRPr b="0" i="0" sz="1200" u="none" cap="none" strike="noStrike">
              <a:solidFill>
                <a:srgbClr val="1B1C1D"/>
              </a:solidFill>
              <a:latin typeface="Arial"/>
              <a:ea typeface="Arial"/>
              <a:cs typeface="Arial"/>
              <a:sym typeface="Arial"/>
            </a:endParaRPr>
          </a:p>
          <a:p>
            <a:pPr indent="-228600" lvl="1" marL="914400" marR="0" rtl="0" algn="l">
              <a:lnSpc>
                <a:spcPct val="100000"/>
              </a:lnSpc>
              <a:spcBef>
                <a:spcPts val="1000"/>
              </a:spcBef>
              <a:spcAft>
                <a:spcPts val="0"/>
              </a:spcAft>
              <a:buClr>
                <a:srgbClr val="1B1C1D"/>
              </a:buClr>
              <a:buSzPts val="1200"/>
              <a:buFont typeface="Arial"/>
              <a:buNone/>
            </a:pPr>
            <a:r>
              <a:t/>
            </a:r>
            <a:endParaRPr b="0" i="0" sz="1200" u="none" cap="none" strike="noStrike">
              <a:solidFill>
                <a:srgbClr val="1B1C1D"/>
              </a:solidFill>
              <a:latin typeface="Arial"/>
              <a:ea typeface="Arial"/>
              <a:cs typeface="Arial"/>
              <a:sym typeface="Arial"/>
            </a:endParaRPr>
          </a:p>
          <a:p>
            <a:pPr indent="-342900" lvl="0" marL="457200" marR="0" rtl="0" algn="l">
              <a:lnSpc>
                <a:spcPct val="115000"/>
              </a:lnSpc>
              <a:spcBef>
                <a:spcPts val="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Toothed Pulley (or Drive Gear): It is a small wheel with teeth that meshes firmly with the filament and continuously drives it towards the hotend.</a:t>
            </a:r>
            <a:endParaRPr b="0" i="0" sz="1800" u="none" cap="none" strike="noStrike">
              <a:solidFill>
                <a:schemeClr val="dk1"/>
              </a:solidFill>
              <a:latin typeface="Arial"/>
              <a:ea typeface="Arial"/>
              <a:cs typeface="Arial"/>
              <a:sym typeface="Arial"/>
            </a:endParaRPr>
          </a:p>
          <a:p>
            <a:pPr indent="-342900" lvl="1" marL="914400" marR="0" rtl="0" algn="l">
              <a:lnSpc>
                <a:spcPct val="115000"/>
              </a:lnSpc>
              <a:spcBef>
                <a:spcPts val="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Its design ensures a firm grip and constant movement of the material, preventing slippage and under-extrusion problems.</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47" name="Google Shape;247;g3acb30a553b_1_87"/>
          <p:cNvPicPr preferRelativeResize="0"/>
          <p:nvPr/>
        </p:nvPicPr>
        <p:blipFill rotWithShape="1">
          <a:blip r:embed="rId4">
            <a:alphaModFix/>
          </a:blip>
          <a:srcRect b="0" l="0" r="0" t="0"/>
          <a:stretch/>
        </p:blipFill>
        <p:spPr>
          <a:xfrm>
            <a:off x="9699635" y="1686550"/>
            <a:ext cx="1480715" cy="1178124"/>
          </a:xfrm>
          <a:prstGeom prst="rect">
            <a:avLst/>
          </a:prstGeom>
          <a:noFill/>
          <a:ln>
            <a:noFill/>
          </a:ln>
        </p:spPr>
      </p:pic>
      <p:pic>
        <p:nvPicPr>
          <p:cNvPr id="248" name="Google Shape;248;g3acb30a553b_1_87"/>
          <p:cNvPicPr preferRelativeResize="0"/>
          <p:nvPr/>
        </p:nvPicPr>
        <p:blipFill rotWithShape="1">
          <a:blip r:embed="rId5">
            <a:alphaModFix/>
          </a:blip>
          <a:srcRect b="-9669" l="-25460" r="25460" t="9669"/>
          <a:stretch/>
        </p:blipFill>
        <p:spPr>
          <a:xfrm>
            <a:off x="9453550" y="3067599"/>
            <a:ext cx="1435450" cy="1243050"/>
          </a:xfrm>
          <a:prstGeom prst="rect">
            <a:avLst/>
          </a:prstGeom>
          <a:noFill/>
          <a:ln>
            <a:noFill/>
          </a:ln>
        </p:spPr>
      </p:pic>
      <p:pic>
        <p:nvPicPr>
          <p:cNvPr id="249" name="Google Shape;249;g3acb30a553b_1_87"/>
          <p:cNvPicPr preferRelativeResize="0"/>
          <p:nvPr/>
        </p:nvPicPr>
        <p:blipFill rotWithShape="1">
          <a:blip r:embed="rId6">
            <a:alphaModFix/>
          </a:blip>
          <a:srcRect b="0" l="0" r="5132" t="7433"/>
          <a:stretch/>
        </p:blipFill>
        <p:spPr>
          <a:xfrm>
            <a:off x="9377350" y="4589775"/>
            <a:ext cx="2362501" cy="1996126"/>
          </a:xfrm>
          <a:prstGeom prst="rect">
            <a:avLst/>
          </a:prstGeom>
          <a:noFill/>
          <a:ln>
            <a:noFill/>
          </a:ln>
        </p:spPr>
      </p:pic>
      <p:sp>
        <p:nvSpPr>
          <p:cNvPr id="250" name="Google Shape;250;g3acb30a553b_1_87"/>
          <p:cNvSpPr txBox="1"/>
          <p:nvPr/>
        </p:nvSpPr>
        <p:spPr>
          <a:xfrm>
            <a:off x="8900750" y="1510400"/>
            <a:ext cx="1185000" cy="31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Extrusor</a:t>
            </a:r>
            <a:endParaRPr b="0" i="0" sz="1400" u="none" cap="none" strike="noStrike">
              <a:solidFill>
                <a:srgbClr val="000000"/>
              </a:solidFill>
              <a:latin typeface="Arial"/>
              <a:ea typeface="Arial"/>
              <a:cs typeface="Arial"/>
              <a:sym typeface="Arial"/>
            </a:endParaRPr>
          </a:p>
        </p:txBody>
      </p:sp>
      <p:cxnSp>
        <p:nvCxnSpPr>
          <p:cNvPr id="251" name="Google Shape;251;g3acb30a553b_1_87"/>
          <p:cNvCxnSpPr/>
          <p:nvPr/>
        </p:nvCxnSpPr>
        <p:spPr>
          <a:xfrm>
            <a:off x="9569450" y="1825100"/>
            <a:ext cx="584100" cy="227400"/>
          </a:xfrm>
          <a:prstGeom prst="straightConnector1">
            <a:avLst/>
          </a:prstGeom>
          <a:noFill/>
          <a:ln cap="flat" cmpd="sng" w="19050">
            <a:solidFill>
              <a:schemeClr val="accent1"/>
            </a:solidFill>
            <a:prstDash val="solid"/>
            <a:round/>
            <a:headEnd len="sm" w="sm" type="none"/>
            <a:tailEnd len="med" w="med" type="triangle"/>
          </a:ln>
        </p:spPr>
      </p:cxnSp>
      <p:sp>
        <p:nvSpPr>
          <p:cNvPr id="252" name="Google Shape;252;g3acb30a553b_1_87"/>
          <p:cNvSpPr txBox="1"/>
          <p:nvPr/>
        </p:nvSpPr>
        <p:spPr>
          <a:xfrm>
            <a:off x="9053150" y="2729600"/>
            <a:ext cx="1185000" cy="31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Stepper motor</a:t>
            </a:r>
            <a:endParaRPr b="0" i="0" sz="1400" u="none" cap="none" strike="noStrike">
              <a:solidFill>
                <a:srgbClr val="000000"/>
              </a:solidFill>
              <a:latin typeface="Arial"/>
              <a:ea typeface="Arial"/>
              <a:cs typeface="Arial"/>
              <a:sym typeface="Arial"/>
            </a:endParaRPr>
          </a:p>
        </p:txBody>
      </p:sp>
      <p:cxnSp>
        <p:nvCxnSpPr>
          <p:cNvPr id="253" name="Google Shape;253;g3acb30a553b_1_87"/>
          <p:cNvCxnSpPr/>
          <p:nvPr/>
        </p:nvCxnSpPr>
        <p:spPr>
          <a:xfrm>
            <a:off x="9493250" y="3272900"/>
            <a:ext cx="584100" cy="227400"/>
          </a:xfrm>
          <a:prstGeom prst="straightConnector1">
            <a:avLst/>
          </a:prstGeom>
          <a:noFill/>
          <a:ln cap="flat" cmpd="sng" w="19050">
            <a:solidFill>
              <a:schemeClr val="accent1"/>
            </a:solidFill>
            <a:prstDash val="solid"/>
            <a:round/>
            <a:headEnd len="sm" w="sm" type="none"/>
            <a:tailEnd len="med" w="med" type="triangle"/>
          </a:ln>
        </p:spPr>
      </p:cxnSp>
      <p:sp>
        <p:nvSpPr>
          <p:cNvPr id="254" name="Google Shape;254;g3acb30a553b_1_87"/>
          <p:cNvSpPr txBox="1"/>
          <p:nvPr/>
        </p:nvSpPr>
        <p:spPr>
          <a:xfrm>
            <a:off x="8727650" y="4728975"/>
            <a:ext cx="1316100" cy="31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Filament input</a:t>
            </a:r>
            <a:endParaRPr b="0" i="0" sz="1400" u="none" cap="none" strike="noStrike">
              <a:solidFill>
                <a:srgbClr val="000000"/>
              </a:solidFill>
              <a:latin typeface="Arial"/>
              <a:ea typeface="Arial"/>
              <a:cs typeface="Arial"/>
              <a:sym typeface="Arial"/>
            </a:endParaRPr>
          </a:p>
        </p:txBody>
      </p:sp>
      <p:sp>
        <p:nvSpPr>
          <p:cNvPr id="255" name="Google Shape;255;g3acb30a553b_1_87"/>
          <p:cNvSpPr txBox="1"/>
          <p:nvPr/>
        </p:nvSpPr>
        <p:spPr>
          <a:xfrm>
            <a:off x="11186750" y="4253600"/>
            <a:ext cx="1185000" cy="31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Housing</a:t>
            </a:r>
            <a:endParaRPr b="0" i="0" sz="1400" u="none" cap="none" strike="noStrike">
              <a:solidFill>
                <a:srgbClr val="000000"/>
              </a:solidFill>
              <a:latin typeface="Arial"/>
              <a:ea typeface="Arial"/>
              <a:cs typeface="Arial"/>
              <a:sym typeface="Arial"/>
            </a:endParaRPr>
          </a:p>
        </p:txBody>
      </p:sp>
      <p:sp>
        <p:nvSpPr>
          <p:cNvPr id="256" name="Google Shape;256;g3acb30a553b_1_87"/>
          <p:cNvSpPr txBox="1"/>
          <p:nvPr/>
        </p:nvSpPr>
        <p:spPr>
          <a:xfrm>
            <a:off x="8291150" y="6006200"/>
            <a:ext cx="1185000" cy="31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Pressure mechanism</a:t>
            </a:r>
            <a:endParaRPr b="0" i="0" sz="1400" u="none" cap="none" strike="noStrike">
              <a:solidFill>
                <a:srgbClr val="000000"/>
              </a:solidFill>
              <a:latin typeface="Arial"/>
              <a:ea typeface="Arial"/>
              <a:cs typeface="Arial"/>
              <a:sym typeface="Arial"/>
            </a:endParaRPr>
          </a:p>
        </p:txBody>
      </p:sp>
      <p:sp>
        <p:nvSpPr>
          <p:cNvPr id="257" name="Google Shape;257;g3acb30a553b_1_87"/>
          <p:cNvSpPr txBox="1"/>
          <p:nvPr/>
        </p:nvSpPr>
        <p:spPr>
          <a:xfrm>
            <a:off x="9130750" y="4136625"/>
            <a:ext cx="1185000" cy="31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Drive gear</a:t>
            </a:r>
            <a:endParaRPr b="0" i="0" sz="1400" u="none" cap="none" strike="noStrike">
              <a:solidFill>
                <a:srgbClr val="000000"/>
              </a:solidFill>
              <a:latin typeface="Arial"/>
              <a:ea typeface="Arial"/>
              <a:cs typeface="Arial"/>
              <a:sym typeface="Arial"/>
            </a:endParaRPr>
          </a:p>
        </p:txBody>
      </p:sp>
      <p:cxnSp>
        <p:nvCxnSpPr>
          <p:cNvPr id="258" name="Google Shape;258;g3acb30a553b_1_87"/>
          <p:cNvCxnSpPr/>
          <p:nvPr/>
        </p:nvCxnSpPr>
        <p:spPr>
          <a:xfrm flipH="1">
            <a:off x="11021000" y="4589775"/>
            <a:ext cx="466200" cy="475200"/>
          </a:xfrm>
          <a:prstGeom prst="straightConnector1">
            <a:avLst/>
          </a:prstGeom>
          <a:noFill/>
          <a:ln cap="flat" cmpd="sng" w="19050">
            <a:solidFill>
              <a:schemeClr val="accent1"/>
            </a:solidFill>
            <a:prstDash val="solid"/>
            <a:round/>
            <a:headEnd len="sm" w="sm" type="none"/>
            <a:tailEnd len="med" w="med" type="triangle"/>
          </a:ln>
        </p:spPr>
      </p:cxnSp>
      <p:cxnSp>
        <p:nvCxnSpPr>
          <p:cNvPr id="259" name="Google Shape;259;g3acb30a553b_1_87"/>
          <p:cNvCxnSpPr/>
          <p:nvPr/>
        </p:nvCxnSpPr>
        <p:spPr>
          <a:xfrm>
            <a:off x="9196425" y="5347975"/>
            <a:ext cx="267000" cy="254400"/>
          </a:xfrm>
          <a:prstGeom prst="straightConnector1">
            <a:avLst/>
          </a:prstGeom>
          <a:noFill/>
          <a:ln cap="flat" cmpd="sng" w="19050">
            <a:solidFill>
              <a:schemeClr val="accent1"/>
            </a:solidFill>
            <a:prstDash val="solid"/>
            <a:round/>
            <a:headEnd len="sm" w="sm" type="none"/>
            <a:tailEnd len="med" w="med" type="triangle"/>
          </a:ln>
        </p:spPr>
      </p:cxnSp>
      <p:cxnSp>
        <p:nvCxnSpPr>
          <p:cNvPr id="260" name="Google Shape;260;g3acb30a553b_1_87"/>
          <p:cNvCxnSpPr/>
          <p:nvPr/>
        </p:nvCxnSpPr>
        <p:spPr>
          <a:xfrm>
            <a:off x="10003875" y="4697825"/>
            <a:ext cx="566400" cy="534900"/>
          </a:xfrm>
          <a:prstGeom prst="straightConnector1">
            <a:avLst/>
          </a:prstGeom>
          <a:noFill/>
          <a:ln cap="flat" cmpd="sng" w="19050">
            <a:solidFill>
              <a:schemeClr val="accent1"/>
            </a:solidFill>
            <a:prstDash val="solid"/>
            <a:round/>
            <a:headEnd len="sm" w="sm" type="none"/>
            <a:tailEnd len="med" w="med" type="triangle"/>
          </a:ln>
        </p:spPr>
      </p:cxnSp>
      <p:cxnSp>
        <p:nvCxnSpPr>
          <p:cNvPr id="261" name="Google Shape;261;g3acb30a553b_1_87"/>
          <p:cNvCxnSpPr/>
          <p:nvPr/>
        </p:nvCxnSpPr>
        <p:spPr>
          <a:xfrm flipH="1" rot="10800000">
            <a:off x="9364250" y="5909425"/>
            <a:ext cx="1551900" cy="333300"/>
          </a:xfrm>
          <a:prstGeom prst="straightConnector1">
            <a:avLst/>
          </a:prstGeom>
          <a:noFill/>
          <a:ln cap="flat" cmpd="sng" w="19050">
            <a:solidFill>
              <a:schemeClr val="accent1"/>
            </a:solidFill>
            <a:prstDash val="solid"/>
            <a:round/>
            <a:headEnd len="sm" w="sm"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3acb30a553b_1_109"/>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267" name="Google Shape;267;g3acb30a553b_1_109"/>
          <p:cNvSpPr txBox="1"/>
          <p:nvPr/>
        </p:nvSpPr>
        <p:spPr>
          <a:xfrm>
            <a:off x="1464825" y="1057950"/>
            <a:ext cx="101874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3.3 HEATED PARTS AND EXTRUSION SYSTEM</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3.3.3 EXTRUSION SYSTEM</a:t>
            </a:r>
            <a:endParaRPr b="1" i="0" sz="2400" u="none" cap="none" strike="noStrike">
              <a:solidFill>
                <a:srgbClr val="002060"/>
              </a:solidFill>
              <a:latin typeface="Arial Black"/>
              <a:ea typeface="Arial Black"/>
              <a:cs typeface="Arial Black"/>
              <a:sym typeface="Arial Black"/>
            </a:endParaRPr>
          </a:p>
        </p:txBody>
      </p:sp>
      <p:pic>
        <p:nvPicPr>
          <p:cNvPr id="268" name="Google Shape;268;g3acb30a553b_1_109"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69" name="Google Shape;269;g3acb30a553b_1_109"/>
          <p:cNvSpPr txBox="1"/>
          <p:nvPr/>
        </p:nvSpPr>
        <p:spPr>
          <a:xfrm>
            <a:off x="1236950" y="1901300"/>
            <a:ext cx="7435200" cy="3552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Direct System: The motor is mounted directly on the hotend.</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Advantages: It offers greater precision in filament retraction and extrusion.</a:t>
            </a:r>
            <a:endParaRPr b="0" i="0" sz="1800" u="none" cap="none" strike="noStrike">
              <a:solidFill>
                <a:schemeClr val="dk1"/>
              </a:solidFill>
              <a:latin typeface="Arial"/>
              <a:ea typeface="Arial"/>
              <a:cs typeface="Arial"/>
              <a:sym typeface="Arial"/>
            </a:endParaRPr>
          </a:p>
          <a:p>
            <a:pPr indent="-342900" lvl="2" marL="13716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Ideal for flexible filaments such as TPU, as the filament path is very short and direct.</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Disadvantages: The greater weight on the printhead can limit printing speed and increase "ghosting" if not managed properly.</a:t>
            </a:r>
            <a:endParaRPr b="0" i="0" sz="1800" u="none" cap="none" strike="noStrike">
              <a:solidFill>
                <a:schemeClr val="dk1"/>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1B1C1D"/>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70" name="Google Shape;270;g3acb30a553b_1_109"/>
          <p:cNvPicPr preferRelativeResize="0"/>
          <p:nvPr/>
        </p:nvPicPr>
        <p:blipFill rotWithShape="1">
          <a:blip r:embed="rId4">
            <a:alphaModFix/>
          </a:blip>
          <a:srcRect b="0" l="0" r="0" t="0"/>
          <a:stretch/>
        </p:blipFill>
        <p:spPr>
          <a:xfrm>
            <a:off x="8887450" y="4413950"/>
            <a:ext cx="3215051" cy="1920358"/>
          </a:xfrm>
          <a:prstGeom prst="rect">
            <a:avLst/>
          </a:prstGeom>
          <a:noFill/>
          <a:ln>
            <a:noFill/>
          </a:ln>
        </p:spPr>
      </p:pic>
      <p:pic>
        <p:nvPicPr>
          <p:cNvPr id="271" name="Google Shape;271;g3acb30a553b_1_109"/>
          <p:cNvPicPr preferRelativeResize="0"/>
          <p:nvPr/>
        </p:nvPicPr>
        <p:blipFill rotWithShape="1">
          <a:blip r:embed="rId5">
            <a:alphaModFix/>
          </a:blip>
          <a:srcRect b="0" l="0" r="0" t="0"/>
          <a:stretch/>
        </p:blipFill>
        <p:spPr>
          <a:xfrm>
            <a:off x="9053150" y="1595250"/>
            <a:ext cx="2827675" cy="2580254"/>
          </a:xfrm>
          <a:prstGeom prst="rect">
            <a:avLst/>
          </a:prstGeom>
          <a:noFill/>
          <a:ln>
            <a:noFill/>
          </a:ln>
        </p:spPr>
      </p:pic>
      <p:sp>
        <p:nvSpPr>
          <p:cNvPr id="272" name="Google Shape;272;g3acb30a553b_1_109"/>
          <p:cNvSpPr txBox="1"/>
          <p:nvPr/>
        </p:nvSpPr>
        <p:spPr>
          <a:xfrm>
            <a:off x="10321275" y="2278325"/>
            <a:ext cx="1454700" cy="5445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76A5AF"/>
                </a:solidFill>
                <a:latin typeface="Arial"/>
                <a:ea typeface="Arial"/>
                <a:cs typeface="Arial"/>
                <a:sym typeface="Arial"/>
              </a:rPr>
              <a:t>Filament feed</a:t>
            </a:r>
            <a:endParaRPr b="0" i="0" sz="1400" u="none" cap="none" strike="noStrike">
              <a:solidFill>
                <a:srgbClr val="76A5AF"/>
              </a:solidFill>
              <a:latin typeface="Arial"/>
              <a:ea typeface="Arial"/>
              <a:cs typeface="Arial"/>
              <a:sym typeface="Arial"/>
            </a:endParaRPr>
          </a:p>
        </p:txBody>
      </p:sp>
      <p:sp>
        <p:nvSpPr>
          <p:cNvPr id="273" name="Google Shape;273;g3acb30a553b_1_109"/>
          <p:cNvSpPr txBox="1"/>
          <p:nvPr/>
        </p:nvSpPr>
        <p:spPr>
          <a:xfrm>
            <a:off x="10482050" y="3697450"/>
            <a:ext cx="843000" cy="4026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76A5AF"/>
                </a:solidFill>
                <a:latin typeface="Arial"/>
                <a:ea typeface="Arial"/>
                <a:cs typeface="Arial"/>
                <a:sym typeface="Arial"/>
              </a:rPr>
              <a:t>Hot-end</a:t>
            </a:r>
            <a:endParaRPr b="0" i="0" sz="1400" u="none" cap="none" strike="noStrike">
              <a:solidFill>
                <a:srgbClr val="76A5A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3acb30a553b_1_120"/>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279" name="Google Shape;279;g3acb30a553b_1_120"/>
          <p:cNvSpPr txBox="1"/>
          <p:nvPr/>
        </p:nvSpPr>
        <p:spPr>
          <a:xfrm>
            <a:off x="1464825" y="1057950"/>
            <a:ext cx="101874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3.3 HEATED PARTS AND EXTRUSION SYSTEM</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3.3.3 EXTRUSION SYSTEM</a:t>
            </a:r>
            <a:endParaRPr b="1" i="0" sz="2400" u="none" cap="none" strike="noStrike">
              <a:solidFill>
                <a:srgbClr val="002060"/>
              </a:solidFill>
              <a:latin typeface="Arial Black"/>
              <a:ea typeface="Arial Black"/>
              <a:cs typeface="Arial Black"/>
              <a:sym typeface="Arial Black"/>
            </a:endParaRPr>
          </a:p>
        </p:txBody>
      </p:sp>
      <p:pic>
        <p:nvPicPr>
          <p:cNvPr id="280" name="Google Shape;280;g3acb30a553b_1_120"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81" name="Google Shape;281;g3acb30a553b_1_120"/>
          <p:cNvSpPr txBox="1"/>
          <p:nvPr/>
        </p:nvSpPr>
        <p:spPr>
          <a:xfrm>
            <a:off x="1236950" y="1901300"/>
            <a:ext cx="7435200" cy="43074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15000"/>
              </a:lnSpc>
              <a:spcBef>
                <a:spcPts val="0"/>
              </a:spcBef>
              <a:spcAft>
                <a:spcPts val="0"/>
              </a:spcAft>
              <a:buClr>
                <a:schemeClr val="dk1"/>
              </a:buClr>
              <a:buSzPts val="1100"/>
              <a:buFont typeface="Arial"/>
              <a:buChar char="●"/>
            </a:pPr>
            <a:r>
              <a:rPr b="1" i="0" lang="es-ES" sz="1800" u="none" cap="none" strike="noStrike">
                <a:solidFill>
                  <a:schemeClr val="dk1"/>
                </a:solidFill>
                <a:latin typeface="Arial"/>
                <a:ea typeface="Arial"/>
                <a:cs typeface="Arial"/>
                <a:sym typeface="Arial"/>
              </a:rPr>
              <a:t>Bowden or Direct Drive System: These two systems describe the configuration of the extruder and hotend, impacting the printer's performance.</a:t>
            </a:r>
            <a:endParaRPr b="0" i="0" sz="1200" u="none" cap="none" strike="noStrike">
              <a:solidFill>
                <a:srgbClr val="1B1C1D"/>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1B1C1D"/>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s-ES" sz="1800" u="none" cap="none" strike="noStrike">
                <a:solidFill>
                  <a:schemeClr val="dk1"/>
                </a:solidFill>
                <a:latin typeface="Arial"/>
                <a:ea typeface="Arial"/>
                <a:cs typeface="Arial"/>
                <a:sym typeface="Arial"/>
              </a:rPr>
              <a:t>Bowden system: The extrusion motor is separate from the hotend, and the filament travels through a flexible PTFE (Teflon) tube.</a:t>
            </a:r>
            <a:endParaRPr b="0" i="0" sz="1800" u="none" cap="none" strike="noStrike">
              <a:solidFill>
                <a:schemeClr val="dk1"/>
              </a:solidFill>
              <a:latin typeface="Arial"/>
              <a:ea typeface="Arial"/>
              <a:cs typeface="Arial"/>
              <a:sym typeface="Arial"/>
            </a:endParaRPr>
          </a:p>
          <a:p>
            <a:pPr indent="-298450" lvl="1" marL="914400" marR="0" rtl="0" algn="l">
              <a:lnSpc>
                <a:spcPct val="115000"/>
              </a:lnSpc>
              <a:spcBef>
                <a:spcPts val="0"/>
              </a:spcBef>
              <a:spcAft>
                <a:spcPts val="0"/>
              </a:spcAft>
              <a:buClr>
                <a:schemeClr val="dk1"/>
              </a:buClr>
              <a:buSzPts val="1100"/>
              <a:buFont typeface="Arial"/>
              <a:buChar char="○"/>
            </a:pPr>
            <a:r>
              <a:rPr b="1" i="0" lang="es-ES" sz="1800" u="none" cap="none" strike="noStrike">
                <a:solidFill>
                  <a:schemeClr val="dk1"/>
                </a:solidFill>
                <a:latin typeface="Arial"/>
                <a:ea typeface="Arial"/>
                <a:cs typeface="Arial"/>
                <a:sym typeface="Arial"/>
              </a:rPr>
              <a:t>Advantages: It significantly reduces the weight on the print head, allowing faster movements, reducing inertia and also reducing ghosting.</a:t>
            </a:r>
            <a:endParaRPr b="0" i="0" sz="1800" u="none" cap="none" strike="noStrike">
              <a:solidFill>
                <a:schemeClr val="dk1"/>
              </a:solidFill>
              <a:latin typeface="Arial"/>
              <a:ea typeface="Arial"/>
              <a:cs typeface="Arial"/>
              <a:sym typeface="Arial"/>
            </a:endParaRPr>
          </a:p>
          <a:p>
            <a:pPr indent="-298450" lvl="1" marL="914400" marR="0" rtl="0" algn="l">
              <a:lnSpc>
                <a:spcPct val="115000"/>
              </a:lnSpc>
              <a:spcBef>
                <a:spcPts val="0"/>
              </a:spcBef>
              <a:spcAft>
                <a:spcPts val="0"/>
              </a:spcAft>
              <a:buClr>
                <a:schemeClr val="dk1"/>
              </a:buClr>
              <a:buSzPts val="1100"/>
              <a:buFont typeface="Arial"/>
              <a:buChar char="○"/>
            </a:pPr>
            <a:r>
              <a:rPr b="1" i="0" lang="es-ES" sz="1800" u="none" cap="none" strike="noStrike">
                <a:solidFill>
                  <a:schemeClr val="dk1"/>
                </a:solidFill>
                <a:latin typeface="Arial"/>
                <a:ea typeface="Arial"/>
                <a:cs typeface="Arial"/>
                <a:sym typeface="Arial"/>
              </a:rPr>
              <a:t>Disadvantages: it may have more retraction delay and is less ideal for very flexible filaments.</a:t>
            </a:r>
            <a:endParaRPr b="1" i="0" sz="1800" u="none" cap="none" strike="noStrike">
              <a:solidFill>
                <a:schemeClr val="dk1"/>
              </a:solidFill>
              <a:latin typeface="Arial"/>
              <a:ea typeface="Arial"/>
              <a:cs typeface="Arial"/>
              <a:sym typeface="Arial"/>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82" name="Google Shape;282;g3acb30a553b_1_120"/>
          <p:cNvPicPr preferRelativeResize="0"/>
          <p:nvPr/>
        </p:nvPicPr>
        <p:blipFill rotWithShape="1">
          <a:blip r:embed="rId4">
            <a:alphaModFix/>
          </a:blip>
          <a:srcRect b="0" l="0" r="0" t="0"/>
          <a:stretch/>
        </p:blipFill>
        <p:spPr>
          <a:xfrm>
            <a:off x="9282425" y="4419799"/>
            <a:ext cx="2643924" cy="1959150"/>
          </a:xfrm>
          <a:prstGeom prst="rect">
            <a:avLst/>
          </a:prstGeom>
          <a:noFill/>
          <a:ln>
            <a:noFill/>
          </a:ln>
        </p:spPr>
      </p:pic>
      <p:pic>
        <p:nvPicPr>
          <p:cNvPr id="283" name="Google Shape;283;g3acb30a553b_1_120"/>
          <p:cNvPicPr preferRelativeResize="0"/>
          <p:nvPr/>
        </p:nvPicPr>
        <p:blipFill rotWithShape="1">
          <a:blip r:embed="rId5">
            <a:alphaModFix/>
          </a:blip>
          <a:srcRect b="0" l="0" r="0" t="0"/>
          <a:stretch/>
        </p:blipFill>
        <p:spPr>
          <a:xfrm>
            <a:off x="9129350" y="1557575"/>
            <a:ext cx="2762750" cy="2709825"/>
          </a:xfrm>
          <a:prstGeom prst="rect">
            <a:avLst/>
          </a:prstGeom>
          <a:noFill/>
          <a:ln>
            <a:noFill/>
          </a:ln>
        </p:spPr>
      </p:pic>
      <p:sp>
        <p:nvSpPr>
          <p:cNvPr id="284" name="Google Shape;284;g3acb30a553b_1_120"/>
          <p:cNvSpPr txBox="1"/>
          <p:nvPr/>
        </p:nvSpPr>
        <p:spPr>
          <a:xfrm>
            <a:off x="10482050" y="1640050"/>
            <a:ext cx="1170300" cy="3363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76A5AF"/>
                </a:solidFill>
                <a:latin typeface="Arial"/>
                <a:ea typeface="Arial"/>
                <a:cs typeface="Arial"/>
                <a:sym typeface="Arial"/>
              </a:rPr>
              <a:t>PTFE tube</a:t>
            </a:r>
            <a:endParaRPr b="0" i="0" sz="1400" u="none" cap="none" strike="noStrike">
              <a:solidFill>
                <a:srgbClr val="76A5AF"/>
              </a:solidFill>
              <a:latin typeface="Arial"/>
              <a:ea typeface="Arial"/>
              <a:cs typeface="Arial"/>
              <a:sym typeface="Arial"/>
            </a:endParaRPr>
          </a:p>
        </p:txBody>
      </p:sp>
      <p:sp>
        <p:nvSpPr>
          <p:cNvPr id="285" name="Google Shape;285;g3acb30a553b_1_120"/>
          <p:cNvSpPr txBox="1"/>
          <p:nvPr/>
        </p:nvSpPr>
        <p:spPr>
          <a:xfrm>
            <a:off x="10863050" y="3316450"/>
            <a:ext cx="1063200" cy="3852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s-ES" sz="1300" u="none" cap="none" strike="noStrike">
                <a:solidFill>
                  <a:srgbClr val="76A5AF"/>
                </a:solidFill>
                <a:latin typeface="Arial"/>
                <a:ea typeface="Arial"/>
                <a:cs typeface="Arial"/>
                <a:sym typeface="Arial"/>
              </a:rPr>
              <a:t>Hot-end</a:t>
            </a:r>
            <a:endParaRPr b="0" i="0" sz="1300" u="none" cap="none" strike="noStrike">
              <a:solidFill>
                <a:srgbClr val="76A5AF"/>
              </a:solidFill>
              <a:latin typeface="Arial"/>
              <a:ea typeface="Arial"/>
              <a:cs typeface="Arial"/>
              <a:sym typeface="Arial"/>
            </a:endParaRPr>
          </a:p>
        </p:txBody>
      </p:sp>
      <p:sp>
        <p:nvSpPr>
          <p:cNvPr id="286" name="Google Shape;286;g3acb30a553b_1_120"/>
          <p:cNvSpPr txBox="1"/>
          <p:nvPr/>
        </p:nvSpPr>
        <p:spPr>
          <a:xfrm>
            <a:off x="10558250" y="1716250"/>
            <a:ext cx="1170300" cy="3363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76A5AF"/>
                </a:solidFill>
                <a:latin typeface="Arial"/>
                <a:ea typeface="Arial"/>
                <a:cs typeface="Arial"/>
                <a:sym typeface="Arial"/>
              </a:rPr>
              <a:t>PTFE tube</a:t>
            </a:r>
            <a:endParaRPr b="0" i="0" sz="1200" u="none" cap="none" strike="noStrike">
              <a:solidFill>
                <a:srgbClr val="76A5AF"/>
              </a:solidFill>
              <a:latin typeface="Arial"/>
              <a:ea typeface="Arial"/>
              <a:cs typeface="Arial"/>
              <a:sym typeface="Arial"/>
            </a:endParaRPr>
          </a:p>
        </p:txBody>
      </p:sp>
      <p:sp>
        <p:nvSpPr>
          <p:cNvPr id="287" name="Google Shape;287;g3acb30a553b_1_120"/>
          <p:cNvSpPr txBox="1"/>
          <p:nvPr/>
        </p:nvSpPr>
        <p:spPr>
          <a:xfrm>
            <a:off x="10101050" y="2249650"/>
            <a:ext cx="1170300" cy="4872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76A5AF"/>
                </a:solidFill>
                <a:latin typeface="Arial"/>
                <a:ea typeface="Arial"/>
                <a:cs typeface="Arial"/>
                <a:sym typeface="Arial"/>
              </a:rPr>
              <a:t>Filament Feeding</a:t>
            </a:r>
            <a:endParaRPr b="0" i="0" sz="1200" u="none" cap="none" strike="noStrike">
              <a:solidFill>
                <a:srgbClr val="76A5A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3acb30a553b_1_147"/>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293" name="Google Shape;293;g3acb30a553b_1_147"/>
          <p:cNvSpPr txBox="1"/>
          <p:nvPr/>
        </p:nvSpPr>
        <p:spPr>
          <a:xfrm>
            <a:off x="1464825" y="1057950"/>
            <a:ext cx="101874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3.3 HEATED PARTS AND EXTRUSION SYSTEM</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3.3.3 EXTRUSION SYSTEM</a:t>
            </a:r>
            <a:endParaRPr b="1" i="0" sz="2400" u="none" cap="none" strike="noStrike">
              <a:solidFill>
                <a:srgbClr val="002060"/>
              </a:solidFill>
              <a:latin typeface="Arial Black"/>
              <a:ea typeface="Arial Black"/>
              <a:cs typeface="Arial Black"/>
              <a:sym typeface="Arial Black"/>
            </a:endParaRPr>
          </a:p>
        </p:txBody>
      </p:sp>
      <p:pic>
        <p:nvPicPr>
          <p:cNvPr id="294" name="Google Shape;294;g3acb30a553b_1_147"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95" name="Google Shape;295;g3acb30a553b_1_147"/>
          <p:cNvSpPr txBox="1"/>
          <p:nvPr/>
        </p:nvSpPr>
        <p:spPr>
          <a:xfrm>
            <a:off x="1236950" y="1901300"/>
            <a:ext cx="7435200" cy="3552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Direct System: The motor is mounted directly on the hotend.</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Advantages: It offers greater precision in filament retraction and extrusion.</a:t>
            </a:r>
            <a:endParaRPr b="0" i="0" sz="1800" u="none" cap="none" strike="noStrike">
              <a:solidFill>
                <a:schemeClr val="dk1"/>
              </a:solidFill>
              <a:latin typeface="Arial"/>
              <a:ea typeface="Arial"/>
              <a:cs typeface="Arial"/>
              <a:sym typeface="Arial"/>
            </a:endParaRPr>
          </a:p>
          <a:p>
            <a:pPr indent="-342900" lvl="2" marL="13716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Ideal for flexible filaments such as TPU, as the filament path is very short and direct.</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Disadvantages: The greater weight on the printhead can limit printing speed and increase "ghosting" if not managed properly.</a:t>
            </a:r>
            <a:endParaRPr b="0" i="0" sz="1800" u="none" cap="none" strike="noStrike">
              <a:solidFill>
                <a:schemeClr val="dk1"/>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1B1C1D"/>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96" name="Google Shape;296;g3acb30a553b_1_147"/>
          <p:cNvPicPr preferRelativeResize="0"/>
          <p:nvPr/>
        </p:nvPicPr>
        <p:blipFill rotWithShape="1">
          <a:blip r:embed="rId4">
            <a:alphaModFix/>
          </a:blip>
          <a:srcRect b="0" l="0" r="0" t="0"/>
          <a:stretch/>
        </p:blipFill>
        <p:spPr>
          <a:xfrm>
            <a:off x="8887450" y="4413950"/>
            <a:ext cx="3215051" cy="1920358"/>
          </a:xfrm>
          <a:prstGeom prst="rect">
            <a:avLst/>
          </a:prstGeom>
          <a:noFill/>
          <a:ln>
            <a:noFill/>
          </a:ln>
        </p:spPr>
      </p:pic>
      <p:pic>
        <p:nvPicPr>
          <p:cNvPr id="297" name="Google Shape;297;g3acb30a553b_1_147"/>
          <p:cNvPicPr preferRelativeResize="0"/>
          <p:nvPr/>
        </p:nvPicPr>
        <p:blipFill rotWithShape="1">
          <a:blip r:embed="rId5">
            <a:alphaModFix/>
          </a:blip>
          <a:srcRect b="0" l="0" r="0" t="0"/>
          <a:stretch/>
        </p:blipFill>
        <p:spPr>
          <a:xfrm>
            <a:off x="9053150" y="1595250"/>
            <a:ext cx="2827675" cy="2580254"/>
          </a:xfrm>
          <a:prstGeom prst="rect">
            <a:avLst/>
          </a:prstGeom>
          <a:noFill/>
          <a:ln>
            <a:noFill/>
          </a:ln>
        </p:spPr>
      </p:pic>
      <p:sp>
        <p:nvSpPr>
          <p:cNvPr id="298" name="Google Shape;298;g3acb30a553b_1_147"/>
          <p:cNvSpPr txBox="1"/>
          <p:nvPr/>
        </p:nvSpPr>
        <p:spPr>
          <a:xfrm>
            <a:off x="10321275" y="2278325"/>
            <a:ext cx="1454700" cy="5445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76A5AF"/>
                </a:solidFill>
                <a:latin typeface="Arial"/>
                <a:ea typeface="Arial"/>
                <a:cs typeface="Arial"/>
                <a:sym typeface="Arial"/>
              </a:rPr>
              <a:t>Filament feed</a:t>
            </a:r>
            <a:endParaRPr b="0" i="0" sz="1400" u="none" cap="none" strike="noStrike">
              <a:solidFill>
                <a:srgbClr val="76A5AF"/>
              </a:solidFill>
              <a:latin typeface="Arial"/>
              <a:ea typeface="Arial"/>
              <a:cs typeface="Arial"/>
              <a:sym typeface="Arial"/>
            </a:endParaRPr>
          </a:p>
        </p:txBody>
      </p:sp>
      <p:sp>
        <p:nvSpPr>
          <p:cNvPr id="299" name="Google Shape;299;g3acb30a553b_1_147"/>
          <p:cNvSpPr txBox="1"/>
          <p:nvPr/>
        </p:nvSpPr>
        <p:spPr>
          <a:xfrm>
            <a:off x="10482050" y="3697450"/>
            <a:ext cx="843000" cy="4026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76A5AF"/>
                </a:solidFill>
                <a:latin typeface="Arial"/>
                <a:ea typeface="Arial"/>
                <a:cs typeface="Arial"/>
                <a:sym typeface="Arial"/>
              </a:rPr>
              <a:t>Hot-end</a:t>
            </a:r>
            <a:endParaRPr b="0" i="0" sz="1400" u="none" cap="none" strike="noStrike">
              <a:solidFill>
                <a:srgbClr val="76A5A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 name="Shape 41"/>
        <p:cNvGrpSpPr/>
        <p:nvPr/>
      </p:nvGrpSpPr>
      <p:grpSpPr>
        <a:xfrm>
          <a:off x="0" y="0"/>
          <a:ext cx="0" cy="0"/>
          <a:chOff x="0" y="0"/>
          <a:chExt cx="0" cy="0"/>
        </a:xfrm>
      </p:grpSpPr>
      <p:sp>
        <p:nvSpPr>
          <p:cNvPr id="42" name="Google Shape;42;p2"/>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43" name="Google Shape;43;p2"/>
          <p:cNvSpPr txBox="1"/>
          <p:nvPr/>
        </p:nvSpPr>
        <p:spPr>
          <a:xfrm>
            <a:off x="1464825" y="1057950"/>
            <a:ext cx="9157800" cy="3828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3.1 PARTS OF AN FDM 3D PRINTER.GENERAL</a:t>
            </a:r>
            <a:endParaRPr b="1" i="0" sz="2400" u="none" cap="none" strike="noStrike">
              <a:solidFill>
                <a:srgbClr val="002060"/>
              </a:solidFill>
              <a:latin typeface="Arial Black"/>
              <a:ea typeface="Arial Black"/>
              <a:cs typeface="Arial Black"/>
              <a:sym typeface="Arial Black"/>
            </a:endParaRPr>
          </a:p>
        </p:txBody>
      </p:sp>
      <p:pic>
        <p:nvPicPr>
          <p:cNvPr id="44" name="Google Shape;44;p2"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pic>
        <p:nvPicPr>
          <p:cNvPr descr="preencoded.png" id="45" name="Google Shape;45;p2"/>
          <p:cNvPicPr preferRelativeResize="0"/>
          <p:nvPr/>
        </p:nvPicPr>
        <p:blipFill rotWithShape="1">
          <a:blip r:embed="rId4">
            <a:alphaModFix/>
          </a:blip>
          <a:srcRect b="21730" l="-4957" r="-4954" t="29062"/>
          <a:stretch/>
        </p:blipFill>
        <p:spPr>
          <a:xfrm>
            <a:off x="8865300" y="1706625"/>
            <a:ext cx="3085350" cy="3867425"/>
          </a:xfrm>
          <a:prstGeom prst="rect">
            <a:avLst/>
          </a:prstGeom>
          <a:noFill/>
          <a:ln>
            <a:noFill/>
          </a:ln>
        </p:spPr>
      </p:pic>
      <p:sp>
        <p:nvSpPr>
          <p:cNvPr id="46" name="Google Shape;46;p2"/>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Fans</a:t>
            </a:r>
            <a:endParaRPr b="0" i="0" sz="1100" u="none" cap="none" strike="noStrike">
              <a:solidFill>
                <a:srgbClr val="000000"/>
              </a:solidFill>
              <a:latin typeface="Arial"/>
              <a:ea typeface="Arial"/>
              <a:cs typeface="Arial"/>
              <a:sym typeface="Arial"/>
            </a:endParaRPr>
          </a:p>
        </p:txBody>
      </p:sp>
      <p:sp>
        <p:nvSpPr>
          <p:cNvPr id="47" name="Google Shape;47;p2"/>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They are used to cool the hotend and the printed part, improving layer quality and preventing overheating.</a:t>
            </a:r>
            <a:endParaRPr b="0" i="0" sz="950" u="none" cap="none" strike="noStrike">
              <a:solidFill>
                <a:srgbClr val="000000"/>
              </a:solidFill>
              <a:latin typeface="Arial"/>
              <a:ea typeface="Arial"/>
              <a:cs typeface="Arial"/>
              <a:sym typeface="Arial"/>
            </a:endParaRPr>
          </a:p>
        </p:txBody>
      </p:sp>
      <p:pic>
        <p:nvPicPr>
          <p:cNvPr descr="preencoded.png" id="48" name="Google Shape;48;p2"/>
          <p:cNvPicPr preferRelativeResize="0"/>
          <p:nvPr/>
        </p:nvPicPr>
        <p:blipFill rotWithShape="1">
          <a:blip r:embed="rId5">
            <a:alphaModFix/>
          </a:blip>
          <a:srcRect b="14359" l="0" r="0" t="12853"/>
          <a:stretch/>
        </p:blipFill>
        <p:spPr>
          <a:xfrm>
            <a:off x="8323175" y="1706624"/>
            <a:ext cx="3627475" cy="3960095"/>
          </a:xfrm>
          <a:prstGeom prst="rect">
            <a:avLst/>
          </a:prstGeom>
          <a:noFill/>
          <a:ln>
            <a:noFill/>
          </a:ln>
        </p:spPr>
      </p:pic>
      <p:sp>
        <p:nvSpPr>
          <p:cNvPr id="49" name="Google Shape;49;p2"/>
          <p:cNvSpPr txBox="1"/>
          <p:nvPr/>
        </p:nvSpPr>
        <p:spPr>
          <a:xfrm>
            <a:off x="1236950" y="1596500"/>
            <a:ext cx="6845400" cy="5974939"/>
          </a:xfrm>
          <a:prstGeom prst="rect">
            <a:avLst/>
          </a:prstGeom>
          <a:noFill/>
          <a:ln>
            <a:noFill/>
          </a:ln>
        </p:spPr>
        <p:txBody>
          <a:bodyPr anchorCtr="0" anchor="t" bIns="91425" lIns="91425" spcFirstLastPara="1" rIns="91425" wrap="square" tIns="91425">
            <a:noAutofit/>
          </a:bodyPr>
          <a:lstStyle/>
          <a:p>
            <a:pPr indent="-342900" lvl="0" marL="457200" marR="0" rtl="0" algn="just">
              <a:lnSpc>
                <a:spcPct val="115000"/>
              </a:lnSpc>
              <a:spcBef>
                <a:spcPts val="1000"/>
              </a:spcBef>
              <a:spcAft>
                <a:spcPts val="0"/>
              </a:spcAft>
              <a:buClr>
                <a:schemeClr val="dk1"/>
              </a:buClr>
              <a:buSzPts val="1800"/>
              <a:buFont typeface="Arial"/>
              <a:buChar char="●"/>
            </a:pPr>
            <a:r>
              <a:rPr b="1" i="0" lang="es-ES" sz="1600" u="none" cap="none" strike="noStrike">
                <a:solidFill>
                  <a:schemeClr val="dk1"/>
                </a:solidFill>
                <a:latin typeface="Arial"/>
                <a:ea typeface="Arial"/>
                <a:cs typeface="Arial"/>
                <a:sym typeface="Arial"/>
              </a:rPr>
              <a:t>Frame and structure: Provides the stability and rigidity needed for precise movements and a consistent impression</a:t>
            </a:r>
            <a:endParaRPr b="0" i="0" sz="1600" u="none" cap="none" strike="noStrike">
              <a:solidFill>
                <a:schemeClr val="dk1"/>
              </a:solidFill>
              <a:latin typeface="Arial"/>
              <a:ea typeface="Arial"/>
              <a:cs typeface="Arial"/>
              <a:sym typeface="Arial"/>
            </a:endParaRPr>
          </a:p>
          <a:p>
            <a:pPr indent="-342900" lvl="0" marL="457200" marR="0" rtl="0" algn="just">
              <a:lnSpc>
                <a:spcPct val="115000"/>
              </a:lnSpc>
              <a:spcBef>
                <a:spcPts val="1000"/>
              </a:spcBef>
              <a:spcAft>
                <a:spcPts val="0"/>
              </a:spcAft>
              <a:buClr>
                <a:schemeClr val="dk1"/>
              </a:buClr>
              <a:buSzPts val="1800"/>
              <a:buFont typeface="Arial"/>
              <a:buChar char="●"/>
            </a:pPr>
            <a:r>
              <a:rPr b="1" i="0" lang="es-ES" sz="1600" u="none" cap="none" strike="noStrike">
                <a:solidFill>
                  <a:schemeClr val="dk1"/>
                </a:solidFill>
                <a:latin typeface="Arial"/>
                <a:ea typeface="Arial"/>
                <a:cs typeface="Arial"/>
                <a:sym typeface="Arial"/>
              </a:rPr>
              <a:t>Movement system: Stepper motors, belts and shafts that allow precise movement in X, Y and Z.</a:t>
            </a:r>
            <a:endParaRPr b="0" i="0" sz="1600" u="none" cap="none" strike="noStrike">
              <a:solidFill>
                <a:schemeClr val="dk1"/>
              </a:solidFill>
              <a:latin typeface="Arial"/>
              <a:ea typeface="Arial"/>
              <a:cs typeface="Arial"/>
              <a:sym typeface="Arial"/>
            </a:endParaRPr>
          </a:p>
          <a:p>
            <a:pPr indent="-342900" lvl="0" marL="457200" marR="0" rtl="0" algn="just">
              <a:lnSpc>
                <a:spcPct val="115000"/>
              </a:lnSpc>
              <a:spcBef>
                <a:spcPts val="1000"/>
              </a:spcBef>
              <a:spcAft>
                <a:spcPts val="0"/>
              </a:spcAft>
              <a:buClr>
                <a:schemeClr val="dk1"/>
              </a:buClr>
              <a:buSzPts val="1800"/>
              <a:buFont typeface="Arial"/>
              <a:buChar char="●"/>
            </a:pPr>
            <a:r>
              <a:rPr b="1" i="0" lang="es-ES" sz="1600" u="none" cap="none" strike="noStrike">
                <a:solidFill>
                  <a:schemeClr val="dk1"/>
                </a:solidFill>
                <a:latin typeface="Arial"/>
                <a:ea typeface="Arial"/>
                <a:cs typeface="Arial"/>
                <a:sym typeface="Arial"/>
              </a:rPr>
              <a:t>Extrusion system: Composed of the feed motor, hotend, and nozzle. It melts and deposits the filament with precision.</a:t>
            </a:r>
            <a:endParaRPr b="0" i="0" sz="1600" u="none" cap="none" strike="noStrike">
              <a:solidFill>
                <a:schemeClr val="dk1"/>
              </a:solidFill>
              <a:latin typeface="Arial"/>
              <a:ea typeface="Arial"/>
              <a:cs typeface="Arial"/>
              <a:sym typeface="Arial"/>
            </a:endParaRPr>
          </a:p>
          <a:p>
            <a:pPr indent="-342900" lvl="0" marL="457200" marR="0" rtl="0" algn="just">
              <a:lnSpc>
                <a:spcPct val="115000"/>
              </a:lnSpc>
              <a:spcBef>
                <a:spcPts val="1000"/>
              </a:spcBef>
              <a:spcAft>
                <a:spcPts val="0"/>
              </a:spcAft>
              <a:buClr>
                <a:schemeClr val="dk1"/>
              </a:buClr>
              <a:buSzPts val="1800"/>
              <a:buFont typeface="Arial"/>
              <a:buChar char="●"/>
            </a:pPr>
            <a:r>
              <a:rPr b="1" i="0" lang="es-ES" sz="1600" u="none" cap="none" strike="noStrike">
                <a:solidFill>
                  <a:schemeClr val="dk1"/>
                </a:solidFill>
                <a:latin typeface="Arial"/>
                <a:ea typeface="Arial"/>
                <a:cs typeface="Arial"/>
                <a:sym typeface="Arial"/>
              </a:rPr>
              <a:t>Heated bed: The surface where the part is built. It maintains initial adhesion and prevents warping during printing.</a:t>
            </a:r>
            <a:endParaRPr b="0" i="0" sz="1400" u="none" cap="none" strike="noStrike">
              <a:solidFill>
                <a:srgbClr val="000000"/>
              </a:solidFill>
              <a:latin typeface="Arial"/>
              <a:ea typeface="Arial"/>
              <a:cs typeface="Arial"/>
              <a:sym typeface="Arial"/>
            </a:endParaRPr>
          </a:p>
          <a:p>
            <a:pPr indent="-342900" lvl="0" marL="457200" marR="0" rtl="0" algn="just">
              <a:lnSpc>
                <a:spcPct val="115000"/>
              </a:lnSpc>
              <a:spcBef>
                <a:spcPts val="1000"/>
              </a:spcBef>
              <a:spcAft>
                <a:spcPts val="0"/>
              </a:spcAft>
              <a:buClr>
                <a:schemeClr val="dk1"/>
              </a:buClr>
              <a:buSzPts val="1800"/>
              <a:buFont typeface="Arial"/>
              <a:buChar char="●"/>
            </a:pPr>
            <a:r>
              <a:rPr b="1" i="0" lang="es-ES" sz="1600" u="none" cap="none" strike="noStrike">
                <a:solidFill>
                  <a:schemeClr val="dk1"/>
                </a:solidFill>
                <a:latin typeface="Arial"/>
                <a:ea typeface="Arial"/>
                <a:cs typeface="Arial"/>
                <a:sym typeface="Arial"/>
              </a:rPr>
              <a:t>Electronics and firmware: Controller board, screen, sensors and software that manage and coordinate the entire printing process</a:t>
            </a:r>
            <a:endParaRPr b="0" i="0" sz="1600" u="none" cap="none" strike="noStrike">
              <a:solidFill>
                <a:schemeClr val="dk1"/>
              </a:solidFill>
              <a:latin typeface="Arial"/>
              <a:ea typeface="Arial"/>
              <a:cs typeface="Arial"/>
              <a:sym typeface="Arial"/>
            </a:endParaRPr>
          </a:p>
          <a:p>
            <a:pPr indent="-342900" lvl="0" marL="457200" marR="0" rtl="0" algn="just">
              <a:lnSpc>
                <a:spcPct val="115000"/>
              </a:lnSpc>
              <a:spcBef>
                <a:spcPts val="1000"/>
              </a:spcBef>
              <a:spcAft>
                <a:spcPts val="0"/>
              </a:spcAft>
              <a:buClr>
                <a:schemeClr val="dk1"/>
              </a:buClr>
              <a:buSzPts val="1800"/>
              <a:buFont typeface="Arial"/>
              <a:buChar char="●"/>
            </a:pPr>
            <a:r>
              <a:rPr b="1" i="0" lang="es-ES" sz="1600" u="none" cap="none" strike="noStrike">
                <a:solidFill>
                  <a:schemeClr val="dk1"/>
                </a:solidFill>
                <a:latin typeface="Arial"/>
                <a:ea typeface="Arial"/>
                <a:cs typeface="Arial"/>
                <a:sym typeface="Arial"/>
              </a:rPr>
              <a:t>Layer fans: These are used to cool the hotend and the printed part, improving layer quality and preventing overheating.</a:t>
            </a:r>
            <a:endParaRPr b="0" i="0" sz="1600" u="none" cap="none" strike="noStrike">
              <a:solidFill>
                <a:schemeClr val="dk1"/>
              </a:solidFill>
              <a:latin typeface="Arial"/>
              <a:ea typeface="Arial"/>
              <a:cs typeface="Arial"/>
              <a:sym typeface="Arial"/>
            </a:endParaRPr>
          </a:p>
          <a:p>
            <a:pPr indent="-228600" lvl="0" marL="457200" marR="0" rtl="0" algn="just">
              <a:lnSpc>
                <a:spcPct val="115000"/>
              </a:lnSpc>
              <a:spcBef>
                <a:spcPts val="1000"/>
              </a:spcBef>
              <a:spcAft>
                <a:spcPts val="0"/>
              </a:spcAft>
              <a:buClr>
                <a:schemeClr val="dk1"/>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3acb30a553b_1_158"/>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305" name="Google Shape;305;g3acb30a553b_1_158"/>
          <p:cNvSpPr txBox="1"/>
          <p:nvPr/>
        </p:nvSpPr>
        <p:spPr>
          <a:xfrm>
            <a:off x="1464825" y="1057950"/>
            <a:ext cx="101874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3.3 HEATED PARTS AND EXTRUSION SYSTEM</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3.3.3 EXTRUSION SYSTEM</a:t>
            </a:r>
            <a:endParaRPr b="1" i="0" sz="2400" u="none" cap="none" strike="noStrike">
              <a:solidFill>
                <a:srgbClr val="002060"/>
              </a:solidFill>
              <a:latin typeface="Arial Black"/>
              <a:ea typeface="Arial Black"/>
              <a:cs typeface="Arial Black"/>
              <a:sym typeface="Arial Black"/>
            </a:endParaRPr>
          </a:p>
        </p:txBody>
      </p:sp>
      <p:pic>
        <p:nvPicPr>
          <p:cNvPr id="306" name="Google Shape;306;g3acb30a553b_1_158"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07" name="Google Shape;307;g3acb30a553b_1_158"/>
          <p:cNvSpPr txBox="1"/>
          <p:nvPr/>
        </p:nvSpPr>
        <p:spPr>
          <a:xfrm>
            <a:off x="1236950" y="1901300"/>
            <a:ext cx="7435200" cy="43074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15000"/>
              </a:lnSpc>
              <a:spcBef>
                <a:spcPts val="0"/>
              </a:spcBef>
              <a:spcAft>
                <a:spcPts val="0"/>
              </a:spcAft>
              <a:buClr>
                <a:schemeClr val="dk1"/>
              </a:buClr>
              <a:buSzPts val="1100"/>
              <a:buFont typeface="Arial"/>
              <a:buChar char="●"/>
            </a:pPr>
            <a:r>
              <a:rPr b="1" i="0" lang="es-ES" sz="1800" u="none" cap="none" strike="noStrike">
                <a:solidFill>
                  <a:schemeClr val="dk1"/>
                </a:solidFill>
                <a:latin typeface="Arial"/>
                <a:ea typeface="Arial"/>
                <a:cs typeface="Arial"/>
                <a:sym typeface="Arial"/>
              </a:rPr>
              <a:t>Bowden or Direct Drive System: These two systems describe the configuration of the extruder and hotend, impacting the printer's performance.</a:t>
            </a:r>
            <a:endParaRPr b="0" i="0" sz="1200" u="none" cap="none" strike="noStrike">
              <a:solidFill>
                <a:srgbClr val="1B1C1D"/>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1B1C1D"/>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s-ES" sz="1800" u="none" cap="none" strike="noStrike">
                <a:solidFill>
                  <a:schemeClr val="dk1"/>
                </a:solidFill>
                <a:latin typeface="Arial"/>
                <a:ea typeface="Arial"/>
                <a:cs typeface="Arial"/>
                <a:sym typeface="Arial"/>
              </a:rPr>
              <a:t>Bowden system: The extrusion motor is separate from the hotend, and the filament travels through a flexible PTFE (Teflon) tube.</a:t>
            </a:r>
            <a:endParaRPr b="0" i="0" sz="1800" u="none" cap="none" strike="noStrike">
              <a:solidFill>
                <a:schemeClr val="dk1"/>
              </a:solidFill>
              <a:latin typeface="Arial"/>
              <a:ea typeface="Arial"/>
              <a:cs typeface="Arial"/>
              <a:sym typeface="Arial"/>
            </a:endParaRPr>
          </a:p>
          <a:p>
            <a:pPr indent="-298450" lvl="1" marL="914400" marR="0" rtl="0" algn="l">
              <a:lnSpc>
                <a:spcPct val="115000"/>
              </a:lnSpc>
              <a:spcBef>
                <a:spcPts val="0"/>
              </a:spcBef>
              <a:spcAft>
                <a:spcPts val="0"/>
              </a:spcAft>
              <a:buClr>
                <a:schemeClr val="dk1"/>
              </a:buClr>
              <a:buSzPts val="1100"/>
              <a:buFont typeface="Arial"/>
              <a:buChar char="○"/>
            </a:pPr>
            <a:r>
              <a:rPr b="1" i="0" lang="es-ES" sz="1800" u="none" cap="none" strike="noStrike">
                <a:solidFill>
                  <a:schemeClr val="dk1"/>
                </a:solidFill>
                <a:latin typeface="Arial"/>
                <a:ea typeface="Arial"/>
                <a:cs typeface="Arial"/>
                <a:sym typeface="Arial"/>
              </a:rPr>
              <a:t>Advantages: It significantly reduces the weight on the print head, allowing faster movements, reducing inertia and also reducing ghosting.</a:t>
            </a:r>
            <a:endParaRPr b="0" i="0" sz="1800" u="none" cap="none" strike="noStrike">
              <a:solidFill>
                <a:schemeClr val="dk1"/>
              </a:solidFill>
              <a:latin typeface="Arial"/>
              <a:ea typeface="Arial"/>
              <a:cs typeface="Arial"/>
              <a:sym typeface="Arial"/>
            </a:endParaRPr>
          </a:p>
          <a:p>
            <a:pPr indent="-298450" lvl="1" marL="914400" marR="0" rtl="0" algn="l">
              <a:lnSpc>
                <a:spcPct val="115000"/>
              </a:lnSpc>
              <a:spcBef>
                <a:spcPts val="0"/>
              </a:spcBef>
              <a:spcAft>
                <a:spcPts val="0"/>
              </a:spcAft>
              <a:buClr>
                <a:schemeClr val="dk1"/>
              </a:buClr>
              <a:buSzPts val="1100"/>
              <a:buFont typeface="Arial"/>
              <a:buChar char="○"/>
            </a:pPr>
            <a:r>
              <a:rPr b="1" i="0" lang="es-ES" sz="1800" u="none" cap="none" strike="noStrike">
                <a:solidFill>
                  <a:schemeClr val="dk1"/>
                </a:solidFill>
                <a:latin typeface="Arial"/>
                <a:ea typeface="Arial"/>
                <a:cs typeface="Arial"/>
                <a:sym typeface="Arial"/>
              </a:rPr>
              <a:t>Disadvantages: it may have more retraction delay and is less ideal for very flexible filaments.</a:t>
            </a:r>
            <a:endParaRPr b="1" i="0" sz="1800" u="none" cap="none" strike="noStrike">
              <a:solidFill>
                <a:schemeClr val="dk1"/>
              </a:solidFill>
              <a:latin typeface="Arial"/>
              <a:ea typeface="Arial"/>
              <a:cs typeface="Arial"/>
              <a:sym typeface="Arial"/>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308" name="Google Shape;308;g3acb30a553b_1_158"/>
          <p:cNvPicPr preferRelativeResize="0"/>
          <p:nvPr/>
        </p:nvPicPr>
        <p:blipFill rotWithShape="1">
          <a:blip r:embed="rId4">
            <a:alphaModFix/>
          </a:blip>
          <a:srcRect b="0" l="0" r="0" t="0"/>
          <a:stretch/>
        </p:blipFill>
        <p:spPr>
          <a:xfrm>
            <a:off x="9282425" y="4419799"/>
            <a:ext cx="2643924" cy="1959150"/>
          </a:xfrm>
          <a:prstGeom prst="rect">
            <a:avLst/>
          </a:prstGeom>
          <a:noFill/>
          <a:ln>
            <a:noFill/>
          </a:ln>
        </p:spPr>
      </p:pic>
      <p:pic>
        <p:nvPicPr>
          <p:cNvPr id="309" name="Google Shape;309;g3acb30a553b_1_158"/>
          <p:cNvPicPr preferRelativeResize="0"/>
          <p:nvPr/>
        </p:nvPicPr>
        <p:blipFill rotWithShape="1">
          <a:blip r:embed="rId5">
            <a:alphaModFix/>
          </a:blip>
          <a:srcRect b="0" l="0" r="0" t="0"/>
          <a:stretch/>
        </p:blipFill>
        <p:spPr>
          <a:xfrm>
            <a:off x="9129350" y="1557575"/>
            <a:ext cx="2762750" cy="2709825"/>
          </a:xfrm>
          <a:prstGeom prst="rect">
            <a:avLst/>
          </a:prstGeom>
          <a:noFill/>
          <a:ln>
            <a:noFill/>
          </a:ln>
        </p:spPr>
      </p:pic>
      <p:sp>
        <p:nvSpPr>
          <p:cNvPr id="310" name="Google Shape;310;g3acb30a553b_1_158"/>
          <p:cNvSpPr txBox="1"/>
          <p:nvPr/>
        </p:nvSpPr>
        <p:spPr>
          <a:xfrm>
            <a:off x="10482050" y="1640050"/>
            <a:ext cx="1170300" cy="3363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76A5AF"/>
                </a:solidFill>
                <a:latin typeface="Arial"/>
                <a:ea typeface="Arial"/>
                <a:cs typeface="Arial"/>
                <a:sym typeface="Arial"/>
              </a:rPr>
              <a:t>PTFE tube</a:t>
            </a:r>
            <a:endParaRPr b="0" i="0" sz="1400" u="none" cap="none" strike="noStrike">
              <a:solidFill>
                <a:srgbClr val="76A5AF"/>
              </a:solidFill>
              <a:latin typeface="Arial"/>
              <a:ea typeface="Arial"/>
              <a:cs typeface="Arial"/>
              <a:sym typeface="Arial"/>
            </a:endParaRPr>
          </a:p>
        </p:txBody>
      </p:sp>
      <p:sp>
        <p:nvSpPr>
          <p:cNvPr id="311" name="Google Shape;311;g3acb30a553b_1_158"/>
          <p:cNvSpPr txBox="1"/>
          <p:nvPr/>
        </p:nvSpPr>
        <p:spPr>
          <a:xfrm>
            <a:off x="10863050" y="3316450"/>
            <a:ext cx="1063200" cy="3852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s-ES" sz="1300" u="none" cap="none" strike="noStrike">
                <a:solidFill>
                  <a:srgbClr val="76A5AF"/>
                </a:solidFill>
                <a:latin typeface="Arial"/>
                <a:ea typeface="Arial"/>
                <a:cs typeface="Arial"/>
                <a:sym typeface="Arial"/>
              </a:rPr>
              <a:t>Hot-end</a:t>
            </a:r>
            <a:endParaRPr b="0" i="0" sz="1300" u="none" cap="none" strike="noStrike">
              <a:solidFill>
                <a:srgbClr val="76A5AF"/>
              </a:solidFill>
              <a:latin typeface="Arial"/>
              <a:ea typeface="Arial"/>
              <a:cs typeface="Arial"/>
              <a:sym typeface="Arial"/>
            </a:endParaRPr>
          </a:p>
        </p:txBody>
      </p:sp>
      <p:sp>
        <p:nvSpPr>
          <p:cNvPr id="312" name="Google Shape;312;g3acb30a553b_1_158"/>
          <p:cNvSpPr txBox="1"/>
          <p:nvPr/>
        </p:nvSpPr>
        <p:spPr>
          <a:xfrm>
            <a:off x="10558250" y="1716250"/>
            <a:ext cx="1170300" cy="3363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76A5AF"/>
                </a:solidFill>
                <a:latin typeface="Arial"/>
                <a:ea typeface="Arial"/>
                <a:cs typeface="Arial"/>
                <a:sym typeface="Arial"/>
              </a:rPr>
              <a:t>PTFE tube</a:t>
            </a:r>
            <a:endParaRPr b="0" i="0" sz="1200" u="none" cap="none" strike="noStrike">
              <a:solidFill>
                <a:srgbClr val="76A5AF"/>
              </a:solidFill>
              <a:latin typeface="Arial"/>
              <a:ea typeface="Arial"/>
              <a:cs typeface="Arial"/>
              <a:sym typeface="Arial"/>
            </a:endParaRPr>
          </a:p>
        </p:txBody>
      </p:sp>
      <p:sp>
        <p:nvSpPr>
          <p:cNvPr id="313" name="Google Shape;313;g3acb30a553b_1_158"/>
          <p:cNvSpPr txBox="1"/>
          <p:nvPr/>
        </p:nvSpPr>
        <p:spPr>
          <a:xfrm>
            <a:off x="10101050" y="2249650"/>
            <a:ext cx="1170300" cy="4872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76A5AF"/>
                </a:solidFill>
                <a:latin typeface="Arial"/>
                <a:ea typeface="Arial"/>
                <a:cs typeface="Arial"/>
                <a:sym typeface="Arial"/>
              </a:rPr>
              <a:t>Filament Feeding</a:t>
            </a:r>
            <a:endParaRPr b="0" i="0" sz="1200" u="none" cap="none" strike="noStrike">
              <a:solidFill>
                <a:srgbClr val="76A5AF"/>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3acb30a553b_1_171"/>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319" name="Google Shape;319;g3acb30a553b_1_171"/>
          <p:cNvSpPr txBox="1"/>
          <p:nvPr/>
        </p:nvSpPr>
        <p:spPr>
          <a:xfrm>
            <a:off x="1464825" y="1057950"/>
            <a:ext cx="101874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3.3 HEATED PARTS AND EXTRUSION SYSTEM</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3.3.4 LAYER FAN</a:t>
            </a:r>
            <a:endParaRPr b="1" i="0" sz="2400" u="none" cap="none" strike="noStrike">
              <a:solidFill>
                <a:srgbClr val="002060"/>
              </a:solidFill>
              <a:latin typeface="Arial Black"/>
              <a:ea typeface="Arial Black"/>
              <a:cs typeface="Arial Black"/>
              <a:sym typeface="Arial Black"/>
            </a:endParaRPr>
          </a:p>
        </p:txBody>
      </p:sp>
      <p:pic>
        <p:nvPicPr>
          <p:cNvPr id="320" name="Google Shape;320;g3acb30a553b_1_171"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21" name="Google Shape;321;g3acb30a553b_1_171"/>
          <p:cNvSpPr txBox="1"/>
          <p:nvPr/>
        </p:nvSpPr>
        <p:spPr>
          <a:xfrm>
            <a:off x="1236950" y="1901300"/>
            <a:ext cx="7435200" cy="4704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Main function: The layer fan rapidly cools the freshly extruded filament, helping it solidify immediately. This improves print quality by preventing warping, unwanted stringing, and layer adhesion problems.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Location: It is usually mounted near the hotend, directing the airflow directly onto the nozzle or material deposition zone.</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Adjustable speed: The fan speed can be controlled from the printing software. Materials like PLA require more ventilation, while others like ABS or PETG need less to avoid sudden contractions.</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100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322" name="Google Shape;322;g3acb30a553b_1_171"/>
          <p:cNvPicPr preferRelativeResize="0"/>
          <p:nvPr/>
        </p:nvPicPr>
        <p:blipFill rotWithShape="1">
          <a:blip r:embed="rId4">
            <a:alphaModFix/>
          </a:blip>
          <a:srcRect b="0" l="0" r="0" t="0"/>
          <a:stretch/>
        </p:blipFill>
        <p:spPr>
          <a:xfrm>
            <a:off x="8824550" y="1976250"/>
            <a:ext cx="3215050" cy="29368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3acb30a553b_1_179"/>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328" name="Google Shape;328;g3acb30a553b_1_179"/>
          <p:cNvSpPr txBox="1"/>
          <p:nvPr/>
        </p:nvSpPr>
        <p:spPr>
          <a:xfrm>
            <a:off x="1464825" y="1057950"/>
            <a:ext cx="101874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3.3 HEATED PARTS AND EXTRUSION SYSTEM</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3.3.4 LAYER FAN</a:t>
            </a:r>
            <a:endParaRPr b="1" i="0" sz="2400" u="none" cap="none" strike="noStrike">
              <a:solidFill>
                <a:srgbClr val="002060"/>
              </a:solidFill>
              <a:latin typeface="Arial Black"/>
              <a:ea typeface="Arial Black"/>
              <a:cs typeface="Arial Black"/>
              <a:sym typeface="Arial Black"/>
            </a:endParaRPr>
          </a:p>
        </p:txBody>
      </p:sp>
      <p:pic>
        <p:nvPicPr>
          <p:cNvPr id="329" name="Google Shape;329;g3acb30a553b_1_179"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30" name="Google Shape;330;g3acb30a553b_1_179"/>
          <p:cNvSpPr txBox="1"/>
          <p:nvPr/>
        </p:nvSpPr>
        <p:spPr>
          <a:xfrm>
            <a:off x="1236950" y="1901300"/>
            <a:ext cx="6753600" cy="41922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Types of fans:</a:t>
            </a:r>
            <a:endParaRPr b="1"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Radial (blowers): They are usually more efficient at directing air precisely in a concentrated flow.</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Axial: Similar to computer fans, they move a large volume of air but with less directional pressure.</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Importance in fine details: It is crucial when printing small parts, thin structures or bridges, as rapid cooling helps to maintain the shape and stability of these structures.</a:t>
            </a:r>
            <a:endParaRPr b="0" i="0" sz="1800" u="none" cap="none" strike="noStrike">
              <a:solidFill>
                <a:schemeClr val="dk1"/>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331" name="Google Shape;331;g3acb30a553b_1_179"/>
          <p:cNvPicPr preferRelativeResize="0"/>
          <p:nvPr/>
        </p:nvPicPr>
        <p:blipFill rotWithShape="1">
          <a:blip r:embed="rId4">
            <a:alphaModFix/>
          </a:blip>
          <a:srcRect b="0" l="0" r="0" t="0"/>
          <a:stretch/>
        </p:blipFill>
        <p:spPr>
          <a:xfrm>
            <a:off x="8740650" y="1823850"/>
            <a:ext cx="2746635" cy="2253000"/>
          </a:xfrm>
          <a:prstGeom prst="rect">
            <a:avLst/>
          </a:prstGeom>
          <a:noFill/>
          <a:ln>
            <a:noFill/>
          </a:ln>
        </p:spPr>
      </p:pic>
      <p:pic>
        <p:nvPicPr>
          <p:cNvPr id="332" name="Google Shape;332;g3acb30a553b_1_179"/>
          <p:cNvPicPr preferRelativeResize="0"/>
          <p:nvPr/>
        </p:nvPicPr>
        <p:blipFill rotWithShape="1">
          <a:blip r:embed="rId5">
            <a:alphaModFix/>
          </a:blip>
          <a:srcRect b="0" l="0" r="0" t="0"/>
          <a:stretch/>
        </p:blipFill>
        <p:spPr>
          <a:xfrm>
            <a:off x="9464225" y="4622475"/>
            <a:ext cx="1756050" cy="1520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3acb30a553b_1_188"/>
          <p:cNvSpPr txBox="1"/>
          <p:nvPr/>
        </p:nvSpPr>
        <p:spPr>
          <a:xfrm>
            <a:off x="8638990" y="3469978"/>
            <a:ext cx="21156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2BDC3"/>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39" name="Google Shape;339;g3acb30a553b_1_188"/>
          <p:cNvSpPr txBox="1"/>
          <p:nvPr>
            <p:ph idx="1" type="body"/>
          </p:nvPr>
        </p:nvSpPr>
        <p:spPr>
          <a:xfrm>
            <a:off x="1693650" y="750500"/>
            <a:ext cx="6695700" cy="923400"/>
          </a:xfrm>
          <a:prstGeom prst="rect">
            <a:avLst/>
          </a:prstGeom>
          <a:noFill/>
          <a:ln>
            <a:noFill/>
          </a:ln>
        </p:spPr>
        <p:txBody>
          <a:bodyPr anchorCtr="0" anchor="t" bIns="45700" lIns="91425" spcFirstLastPara="1" rIns="91425" wrap="square" tIns="45700">
            <a:noAutofit/>
          </a:bodyPr>
          <a:lstStyle/>
          <a:p>
            <a:pPr indent="-127000" lvl="0" marL="228600" rtl="0" algn="l">
              <a:lnSpc>
                <a:spcPct val="70000"/>
              </a:lnSpc>
              <a:spcBef>
                <a:spcPts val="0"/>
              </a:spcBef>
              <a:spcAft>
                <a:spcPts val="0"/>
              </a:spcAft>
              <a:buClr>
                <a:schemeClr val="dk1"/>
              </a:buClr>
              <a:buSzPts val="770"/>
              <a:buNone/>
            </a:pPr>
            <a:r>
              <a:t/>
            </a:r>
            <a:endParaRPr b="1" sz="1785">
              <a:solidFill>
                <a:srgbClr val="52BDC3"/>
              </a:solidFill>
            </a:endParaRPr>
          </a:p>
          <a:p>
            <a:pPr indent="0" lvl="0" marL="0" rtl="0" algn="l">
              <a:lnSpc>
                <a:spcPct val="180000"/>
              </a:lnSpc>
              <a:spcBef>
                <a:spcPts val="0"/>
              </a:spcBef>
              <a:spcAft>
                <a:spcPts val="0"/>
              </a:spcAft>
              <a:buSzPts val="1120"/>
              <a:buNone/>
            </a:pPr>
            <a:r>
              <a:rPr b="1" lang="es-ES" sz="2170">
                <a:solidFill>
                  <a:srgbClr val="52BDC3"/>
                </a:solidFill>
              </a:rPr>
              <a:t>:</a:t>
            </a:r>
            <a:endParaRPr b="1" sz="2506">
              <a:solidFill>
                <a:srgbClr val="52BDC3"/>
              </a:solidFill>
            </a:endParaRPr>
          </a:p>
          <a:p>
            <a:pPr indent="-127000" lvl="0" marL="228600" rtl="0" algn="l">
              <a:lnSpc>
                <a:spcPct val="70000"/>
              </a:lnSpc>
              <a:spcBef>
                <a:spcPts val="0"/>
              </a:spcBef>
              <a:spcAft>
                <a:spcPts val="0"/>
              </a:spcAft>
              <a:buClr>
                <a:schemeClr val="dk1"/>
              </a:buClr>
              <a:buSzPts val="1120"/>
              <a:buNone/>
            </a:pPr>
            <a:r>
              <a:t/>
            </a:r>
            <a:endParaRPr sz="1260"/>
          </a:p>
        </p:txBody>
      </p:sp>
      <p:sp>
        <p:nvSpPr>
          <p:cNvPr id="340" name="Google Shape;340;g3acb30a553b_1_188"/>
          <p:cNvSpPr txBox="1"/>
          <p:nvPr>
            <p:ph idx="1" type="body"/>
          </p:nvPr>
        </p:nvSpPr>
        <p:spPr>
          <a:xfrm>
            <a:off x="3293817" y="1254125"/>
            <a:ext cx="4978500" cy="3710100"/>
          </a:xfrm>
          <a:prstGeom prst="rect">
            <a:avLst/>
          </a:prstGeom>
          <a:noFill/>
          <a:ln>
            <a:noFill/>
          </a:ln>
        </p:spPr>
        <p:txBody>
          <a:bodyPr anchorCtr="0" anchor="t" bIns="45700" lIns="91425" spcFirstLastPara="1" rIns="91425" wrap="square" tIns="45700">
            <a:noAutofit/>
          </a:bodyPr>
          <a:lstStyle/>
          <a:p>
            <a:pPr indent="-127000" lvl="0" marL="228600" marR="0" rtl="0" algn="l">
              <a:lnSpc>
                <a:spcPct val="70000"/>
              </a:lnSpc>
              <a:spcBef>
                <a:spcPts val="0"/>
              </a:spcBef>
              <a:spcAft>
                <a:spcPts val="0"/>
              </a:spcAft>
              <a:buClr>
                <a:schemeClr val="dk1"/>
              </a:buClr>
              <a:buSzPts val="522"/>
              <a:buFont typeface="Arial"/>
              <a:buNone/>
            </a:pPr>
            <a:r>
              <a:t/>
            </a:r>
            <a:endParaRPr b="1" i="0" sz="855" u="none" cap="none" strike="noStrike">
              <a:solidFill>
                <a:srgbClr val="52BDC3"/>
              </a:solidFill>
              <a:latin typeface="Arial"/>
              <a:ea typeface="Arial"/>
              <a:cs typeface="Arial"/>
              <a:sym typeface="Arial"/>
            </a:endParaRPr>
          </a:p>
          <a:p>
            <a:pPr indent="0" lvl="0" marL="0" marR="0" rtl="0" algn="r">
              <a:lnSpc>
                <a:spcPct val="130000"/>
              </a:lnSpc>
              <a:spcBef>
                <a:spcPts val="0"/>
              </a:spcBef>
              <a:spcAft>
                <a:spcPts val="0"/>
              </a:spcAft>
              <a:buClr>
                <a:srgbClr val="000000"/>
              </a:buClr>
              <a:buSzPts val="1600"/>
              <a:buFont typeface="Arial"/>
              <a:buNone/>
            </a:pPr>
            <a:r>
              <a:rPr b="1" lang="es-ES" sz="4280">
                <a:solidFill>
                  <a:srgbClr val="2A3768"/>
                </a:solidFill>
              </a:rPr>
              <a:t>THANK YOU!</a:t>
            </a:r>
            <a:endParaRPr b="1" i="0" sz="4280" u="none" cap="none" strike="noStrike">
              <a:solidFill>
                <a:srgbClr val="2A3768"/>
              </a:solidFill>
              <a:latin typeface="Arial"/>
              <a:ea typeface="Arial"/>
              <a:cs typeface="Arial"/>
              <a:sym typeface="Arial"/>
            </a:endParaRPr>
          </a:p>
          <a:p>
            <a:pPr indent="0" lvl="0" marL="0" marR="0" rtl="0" algn="r">
              <a:lnSpc>
                <a:spcPct val="130000"/>
              </a:lnSpc>
              <a:spcBef>
                <a:spcPts val="0"/>
              </a:spcBef>
              <a:spcAft>
                <a:spcPts val="0"/>
              </a:spcAft>
              <a:buClr>
                <a:srgbClr val="000000"/>
              </a:buClr>
              <a:buSzPts val="1600"/>
              <a:buFont typeface="Arial"/>
              <a:buNone/>
            </a:pPr>
            <a:r>
              <a:rPr lang="es-ES" sz="2233">
                <a:solidFill>
                  <a:srgbClr val="222D59"/>
                </a:solidFill>
                <a:latin typeface="Arial Black"/>
                <a:ea typeface="Arial Black"/>
                <a:cs typeface="Arial Black"/>
                <a:sym typeface="Arial Black"/>
              </a:rPr>
              <a:t>www.fpsanturtzilh.eus</a:t>
            </a:r>
            <a:endParaRPr b="0" i="0" sz="2233" u="none" cap="none" strike="noStrike">
              <a:solidFill>
                <a:srgbClr val="222D59"/>
              </a:solidFill>
              <a:latin typeface="Arial Black"/>
              <a:ea typeface="Arial Black"/>
              <a:cs typeface="Arial Black"/>
              <a:sym typeface="Arial Black"/>
            </a:endParaRPr>
          </a:p>
          <a:p>
            <a:pPr indent="0" lvl="0" marL="0" marR="0" rtl="0" algn="r">
              <a:lnSpc>
                <a:spcPct val="80000"/>
              </a:lnSpc>
              <a:spcBef>
                <a:spcPts val="0"/>
              </a:spcBef>
              <a:spcAft>
                <a:spcPts val="0"/>
              </a:spcAft>
              <a:buClr>
                <a:srgbClr val="000000"/>
              </a:buClr>
              <a:buSzPts val="1600"/>
              <a:buFont typeface="Arial"/>
              <a:buNone/>
            </a:pPr>
            <a:r>
              <a:t/>
            </a:r>
            <a:endParaRPr b="0" i="0" sz="1533" u="none" cap="none" strike="noStrike">
              <a:solidFill>
                <a:srgbClr val="222D59"/>
              </a:solidFill>
              <a:latin typeface="Arial Black"/>
              <a:ea typeface="Arial Black"/>
              <a:cs typeface="Arial Black"/>
              <a:sym typeface="Arial Black"/>
            </a:endParaRPr>
          </a:p>
          <a:p>
            <a:pPr indent="0" lvl="0" marL="0" marR="0" rtl="0" algn="r">
              <a:lnSpc>
                <a:spcPct val="70000"/>
              </a:lnSpc>
              <a:spcBef>
                <a:spcPts val="0"/>
              </a:spcBef>
              <a:spcAft>
                <a:spcPts val="0"/>
              </a:spcAft>
              <a:buClr>
                <a:srgbClr val="000000"/>
              </a:buClr>
              <a:buSzPts val="1600"/>
              <a:buFont typeface="Arial"/>
              <a:buNone/>
            </a:pPr>
            <a:r>
              <a:t/>
            </a:r>
            <a:endParaRPr b="0" i="0" sz="1330" u="none" cap="none" strike="noStrike">
              <a:solidFill>
                <a:srgbClr val="222D59"/>
              </a:solidFill>
              <a:latin typeface="Arial Black"/>
              <a:ea typeface="Arial Black"/>
              <a:cs typeface="Arial Black"/>
              <a:sym typeface="Arial Black"/>
            </a:endParaRPr>
          </a:p>
          <a:p>
            <a:pPr indent="0" lvl="0" marL="0" marR="0" rtl="0" algn="r">
              <a:lnSpc>
                <a:spcPct val="70000"/>
              </a:lnSpc>
              <a:spcBef>
                <a:spcPts val="0"/>
              </a:spcBef>
              <a:spcAft>
                <a:spcPts val="0"/>
              </a:spcAft>
              <a:buClr>
                <a:srgbClr val="000000"/>
              </a:buClr>
              <a:buSzPts val="1600"/>
              <a:buFont typeface="Arial"/>
              <a:buNone/>
            </a:pPr>
            <a:r>
              <a:rPr lang="es-ES" sz="2133">
                <a:solidFill>
                  <a:srgbClr val="222D59"/>
                </a:solidFill>
                <a:latin typeface="Arial Black"/>
                <a:ea typeface="Arial Black"/>
                <a:cs typeface="Arial Black"/>
                <a:sym typeface="Arial Black"/>
              </a:rPr>
              <a:t>Mikel Iturraspe Eguia</a:t>
            </a:r>
            <a:endParaRPr b="0" i="0" sz="2133" u="none" cap="none" strike="noStrike">
              <a:solidFill>
                <a:srgbClr val="222D59"/>
              </a:solidFill>
              <a:latin typeface="Arial Black"/>
              <a:ea typeface="Arial Black"/>
              <a:cs typeface="Arial Black"/>
              <a:sym typeface="Arial Black"/>
            </a:endParaRPr>
          </a:p>
          <a:p>
            <a:pPr indent="0" lvl="0" marL="0" marR="0" rtl="0" algn="r">
              <a:lnSpc>
                <a:spcPct val="70000"/>
              </a:lnSpc>
              <a:spcBef>
                <a:spcPts val="0"/>
              </a:spcBef>
              <a:spcAft>
                <a:spcPts val="0"/>
              </a:spcAft>
              <a:buClr>
                <a:srgbClr val="000000"/>
              </a:buClr>
              <a:buSzPts val="1600"/>
              <a:buFont typeface="Arial"/>
              <a:buNone/>
            </a:pPr>
            <a:r>
              <a:t/>
            </a:r>
            <a:endParaRPr b="0" i="0" sz="1729" u="none" cap="none" strike="noStrike">
              <a:solidFill>
                <a:srgbClr val="222D59"/>
              </a:solidFill>
              <a:latin typeface="Arial Black"/>
              <a:ea typeface="Arial Black"/>
              <a:cs typeface="Arial Black"/>
              <a:sym typeface="Arial Black"/>
            </a:endParaRPr>
          </a:p>
          <a:p>
            <a:pPr indent="0" lvl="0" marL="0" marR="0" rtl="0" algn="r">
              <a:lnSpc>
                <a:spcPct val="80000"/>
              </a:lnSpc>
              <a:spcBef>
                <a:spcPts val="0"/>
              </a:spcBef>
              <a:spcAft>
                <a:spcPts val="0"/>
              </a:spcAft>
              <a:buClr>
                <a:schemeClr val="dk1"/>
              </a:buClr>
              <a:buSzPts val="1600"/>
              <a:buFont typeface="Arial"/>
              <a:buNone/>
            </a:pPr>
            <a:r>
              <a:rPr lang="es-ES" sz="2042">
                <a:solidFill>
                  <a:srgbClr val="1F5C99"/>
                </a:solidFill>
              </a:rPr>
              <a:t>miturraspee@fpsanturtzilh.eus </a:t>
            </a:r>
            <a:endParaRPr b="0" i="0" sz="764" u="none" cap="none" strike="noStrike">
              <a:solidFill>
                <a:srgbClr val="000000"/>
              </a:solidFill>
              <a:latin typeface="Arial"/>
              <a:ea typeface="Arial"/>
              <a:cs typeface="Arial"/>
              <a:sym typeface="Arial"/>
            </a:endParaRPr>
          </a:p>
          <a:p>
            <a:pPr indent="0" lvl="0" marL="0" marR="0" rtl="0" algn="l">
              <a:lnSpc>
                <a:spcPct val="70000"/>
              </a:lnSpc>
              <a:spcBef>
                <a:spcPts val="0"/>
              </a:spcBef>
              <a:spcAft>
                <a:spcPts val="0"/>
              </a:spcAft>
              <a:buClr>
                <a:srgbClr val="000000"/>
              </a:buClr>
              <a:buSzPts val="1600"/>
              <a:buFont typeface="Arial"/>
              <a:buNone/>
            </a:pPr>
            <a:r>
              <a:t/>
            </a:r>
            <a:endParaRPr b="0" i="0" sz="1429" u="none" cap="none" strike="noStrike">
              <a:solidFill>
                <a:srgbClr val="222D59"/>
              </a:solidFill>
              <a:latin typeface="Arial Black"/>
              <a:ea typeface="Arial Black"/>
              <a:cs typeface="Arial Black"/>
              <a:sym typeface="Arial Black"/>
            </a:endParaRPr>
          </a:p>
          <a:p>
            <a:pPr indent="0" lvl="0" marL="0" marR="0" rtl="0" algn="r">
              <a:lnSpc>
                <a:spcPct val="180000"/>
              </a:lnSpc>
              <a:spcBef>
                <a:spcPts val="0"/>
              </a:spcBef>
              <a:spcAft>
                <a:spcPts val="0"/>
              </a:spcAft>
              <a:buClr>
                <a:schemeClr val="dk1"/>
              </a:buClr>
              <a:buSzPts val="522"/>
              <a:buFont typeface="Arial"/>
              <a:buNone/>
            </a:pPr>
            <a:r>
              <a:t/>
            </a:r>
            <a:endParaRPr b="0" i="0" sz="1330" u="none" cap="none" strike="noStrike">
              <a:solidFill>
                <a:srgbClr val="222D59"/>
              </a:solidFill>
              <a:latin typeface="Arial Black"/>
              <a:ea typeface="Arial Black"/>
              <a:cs typeface="Arial Black"/>
              <a:sym typeface="Arial Black"/>
            </a:endParaRPr>
          </a:p>
          <a:p>
            <a:pPr indent="0" lvl="0" marL="0" marR="0" rtl="0" algn="l">
              <a:lnSpc>
                <a:spcPct val="70000"/>
              </a:lnSpc>
              <a:spcBef>
                <a:spcPts val="0"/>
              </a:spcBef>
              <a:spcAft>
                <a:spcPts val="0"/>
              </a:spcAft>
              <a:buClr>
                <a:srgbClr val="222D59"/>
              </a:buClr>
              <a:buSzPts val="1710"/>
              <a:buFont typeface="Arial Black"/>
              <a:buNone/>
            </a:pPr>
            <a:r>
              <a:t/>
            </a:r>
            <a:endParaRPr b="0" i="0" sz="1330" u="none" cap="none" strike="noStrike">
              <a:solidFill>
                <a:srgbClr val="222D59"/>
              </a:solidFill>
              <a:latin typeface="Arial Black"/>
              <a:ea typeface="Arial Black"/>
              <a:cs typeface="Arial Black"/>
              <a:sym typeface="Arial Black"/>
            </a:endParaRPr>
          </a:p>
          <a:p>
            <a:pPr indent="0" lvl="0" marL="457200" marR="0" rtl="0" algn="l">
              <a:lnSpc>
                <a:spcPct val="180000"/>
              </a:lnSpc>
              <a:spcBef>
                <a:spcPts val="0"/>
              </a:spcBef>
              <a:spcAft>
                <a:spcPts val="0"/>
              </a:spcAft>
              <a:buClr>
                <a:srgbClr val="000000"/>
              </a:buClr>
              <a:buSzPts val="1600"/>
              <a:buFont typeface="Arial"/>
              <a:buNone/>
            </a:pPr>
            <a:r>
              <a:t/>
            </a:r>
            <a:endParaRPr b="1" i="0" sz="855" u="none" cap="none" strike="noStrike">
              <a:solidFill>
                <a:srgbClr val="2A3768"/>
              </a:solidFill>
              <a:latin typeface="Arial"/>
              <a:ea typeface="Arial"/>
              <a:cs typeface="Arial"/>
              <a:sym typeface="Arial"/>
            </a:endParaRPr>
          </a:p>
          <a:p>
            <a:pPr indent="0" lvl="0" marL="0" marR="0" rtl="0" algn="l">
              <a:lnSpc>
                <a:spcPct val="180000"/>
              </a:lnSpc>
              <a:spcBef>
                <a:spcPts val="0"/>
              </a:spcBef>
              <a:spcAft>
                <a:spcPts val="0"/>
              </a:spcAft>
              <a:buClr>
                <a:srgbClr val="000000"/>
              </a:buClr>
              <a:buSzPts val="1600"/>
              <a:buFont typeface="Arial"/>
              <a:buNone/>
            </a:pPr>
            <a:r>
              <a:t/>
            </a:r>
            <a:endParaRPr b="0" i="0" sz="807" u="none" cap="none" strike="noStrike">
              <a:solidFill>
                <a:srgbClr val="2A3768"/>
              </a:solidFill>
              <a:latin typeface="Arial"/>
              <a:ea typeface="Arial"/>
              <a:cs typeface="Arial"/>
              <a:sym typeface="Arial"/>
            </a:endParaRPr>
          </a:p>
          <a:p>
            <a:pPr indent="-127000" lvl="0" marL="228600" marR="0" rtl="0" algn="l">
              <a:lnSpc>
                <a:spcPct val="70000"/>
              </a:lnSpc>
              <a:spcBef>
                <a:spcPts val="0"/>
              </a:spcBef>
              <a:spcAft>
                <a:spcPts val="0"/>
              </a:spcAft>
              <a:buClr>
                <a:schemeClr val="dk1"/>
              </a:buClr>
              <a:buSzPts val="665"/>
              <a:buFont typeface="Arial"/>
              <a:buNone/>
            </a:pPr>
            <a:r>
              <a:t/>
            </a:r>
            <a:endParaRPr b="0" i="0" sz="665" u="none" cap="none" strike="noStrike">
              <a:solidFill>
                <a:srgbClr val="000000"/>
              </a:solidFill>
              <a:latin typeface="Arial"/>
              <a:ea typeface="Arial"/>
              <a:cs typeface="Arial"/>
              <a:sym typeface="Arial"/>
            </a:endParaRPr>
          </a:p>
        </p:txBody>
      </p:sp>
      <p:pic>
        <p:nvPicPr>
          <p:cNvPr id="341" name="Google Shape;341;g3acb30a553b_1_188"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3"/>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55" name="Google Shape;55;p3"/>
          <p:cNvSpPr txBox="1"/>
          <p:nvPr/>
        </p:nvSpPr>
        <p:spPr>
          <a:xfrm>
            <a:off x="1464825" y="1057950"/>
            <a:ext cx="9968400" cy="3828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3.2 MECHANICAL PARTS OF AN FDM 3D PRINTER.</a:t>
            </a:r>
            <a:endParaRPr b="1" i="0" sz="2400" u="none" cap="none" strike="noStrike">
              <a:solidFill>
                <a:srgbClr val="002060"/>
              </a:solidFill>
              <a:latin typeface="Arial Black"/>
              <a:ea typeface="Arial Black"/>
              <a:cs typeface="Arial Black"/>
              <a:sym typeface="Arial Black"/>
            </a:endParaRPr>
          </a:p>
        </p:txBody>
      </p:sp>
      <p:pic>
        <p:nvPicPr>
          <p:cNvPr id="56" name="Google Shape;56;p3"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57" name="Google Shape;57;p3"/>
          <p:cNvSpPr/>
          <p:nvPr/>
        </p:nvSpPr>
        <p:spPr>
          <a:xfrm>
            <a:off x="3445747" y="1730686"/>
            <a:ext cx="5027453" cy="954722"/>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568AB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3"/>
          <p:cNvSpPr/>
          <p:nvPr/>
        </p:nvSpPr>
        <p:spPr>
          <a:xfrm>
            <a:off x="3371020" y="3141221"/>
            <a:ext cx="5064016" cy="9929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3"/>
          <p:cNvSpPr/>
          <p:nvPr/>
        </p:nvSpPr>
        <p:spPr>
          <a:xfrm>
            <a:off x="3467717" y="4586553"/>
            <a:ext cx="5100580" cy="954722"/>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BED0E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3"/>
          <p:cNvSpPr txBox="1"/>
          <p:nvPr/>
        </p:nvSpPr>
        <p:spPr>
          <a:xfrm>
            <a:off x="3473664" y="1972750"/>
            <a:ext cx="4696500" cy="648900"/>
          </a:xfrm>
          <a:prstGeom prst="rect">
            <a:avLst/>
          </a:prstGeom>
          <a:noFill/>
          <a:ln>
            <a:noFill/>
          </a:ln>
        </p:spPr>
        <p:txBody>
          <a:bodyPr anchorCtr="0" anchor="t" bIns="0" lIns="0" spcFirstLastPara="1" rIns="0" wrap="square" tIns="16500">
            <a:no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012033"/>
                </a:solidFill>
                <a:latin typeface="Arial"/>
                <a:ea typeface="Arial"/>
                <a:cs typeface="Arial"/>
                <a:sym typeface="Arial"/>
              </a:rPr>
              <a:t>3.3.1 STRUCTURE AND BASE</a:t>
            </a:r>
            <a:endParaRPr b="1" i="0" sz="2000" u="none" cap="none" strike="noStrike">
              <a:solidFill>
                <a:srgbClr val="012033"/>
              </a:solidFill>
              <a:latin typeface="Arial"/>
              <a:ea typeface="Arial"/>
              <a:cs typeface="Arial"/>
              <a:sym typeface="Arial"/>
            </a:endParaRPr>
          </a:p>
          <a:p>
            <a:pPr indent="0" lvl="0" marL="0" marR="0" rtl="0" algn="ctr">
              <a:lnSpc>
                <a:spcPct val="100000"/>
              </a:lnSpc>
              <a:spcBef>
                <a:spcPts val="130"/>
              </a:spcBef>
              <a:spcAft>
                <a:spcPts val="0"/>
              </a:spcAft>
              <a:buClr>
                <a:srgbClr val="000000"/>
              </a:buClr>
              <a:buSzPts val="2000"/>
              <a:buFont typeface="Arial"/>
              <a:buNone/>
            </a:pPr>
            <a:r>
              <a:t/>
            </a:r>
            <a:endParaRPr b="0" i="0" sz="2000" u="none" cap="none" strike="noStrike">
              <a:solidFill>
                <a:srgbClr val="012033"/>
              </a:solidFill>
              <a:latin typeface="Arial"/>
              <a:ea typeface="Arial"/>
              <a:cs typeface="Arial"/>
              <a:sym typeface="Arial"/>
            </a:endParaRPr>
          </a:p>
        </p:txBody>
      </p:sp>
      <p:sp>
        <p:nvSpPr>
          <p:cNvPr id="61" name="Google Shape;61;p3"/>
          <p:cNvSpPr txBox="1"/>
          <p:nvPr/>
        </p:nvSpPr>
        <p:spPr>
          <a:xfrm>
            <a:off x="3702264" y="3420550"/>
            <a:ext cx="4696500" cy="648900"/>
          </a:xfrm>
          <a:prstGeom prst="rect">
            <a:avLst/>
          </a:prstGeom>
          <a:noFill/>
          <a:ln>
            <a:noFill/>
          </a:ln>
        </p:spPr>
        <p:txBody>
          <a:bodyPr anchorCtr="0" anchor="t" bIns="0" lIns="0" spcFirstLastPara="1" rIns="0" wrap="square" tIns="16500">
            <a:no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012033"/>
                </a:solidFill>
                <a:latin typeface="Arial"/>
                <a:ea typeface="Arial"/>
                <a:cs typeface="Arial"/>
                <a:sym typeface="Arial"/>
              </a:rPr>
              <a:t>3.3.2 MOVEMENT SYSTEM</a:t>
            </a:r>
            <a:endParaRPr b="1" i="0" sz="2000" u="none" cap="none" strike="noStrike">
              <a:solidFill>
                <a:srgbClr val="012033"/>
              </a:solidFill>
              <a:latin typeface="Arial"/>
              <a:ea typeface="Arial"/>
              <a:cs typeface="Arial"/>
              <a:sym typeface="Arial"/>
            </a:endParaRPr>
          </a:p>
          <a:p>
            <a:pPr indent="0" lvl="0" marL="0" marR="0" rtl="0" algn="ctr">
              <a:lnSpc>
                <a:spcPct val="100000"/>
              </a:lnSpc>
              <a:spcBef>
                <a:spcPts val="130"/>
              </a:spcBef>
              <a:spcAft>
                <a:spcPts val="0"/>
              </a:spcAft>
              <a:buClr>
                <a:srgbClr val="000000"/>
              </a:buClr>
              <a:buSzPts val="2000"/>
              <a:buFont typeface="Arial"/>
              <a:buNone/>
            </a:pPr>
            <a:r>
              <a:t/>
            </a:r>
            <a:endParaRPr b="0" i="0" sz="2000" u="none" cap="none" strike="noStrike">
              <a:solidFill>
                <a:srgbClr val="012033"/>
              </a:solidFill>
              <a:latin typeface="Arial"/>
              <a:ea typeface="Arial"/>
              <a:cs typeface="Arial"/>
              <a:sym typeface="Arial"/>
            </a:endParaRPr>
          </a:p>
        </p:txBody>
      </p:sp>
      <p:sp>
        <p:nvSpPr>
          <p:cNvPr id="62" name="Google Shape;62;p3"/>
          <p:cNvSpPr txBox="1"/>
          <p:nvPr/>
        </p:nvSpPr>
        <p:spPr>
          <a:xfrm>
            <a:off x="3702264" y="4868350"/>
            <a:ext cx="4696500" cy="648900"/>
          </a:xfrm>
          <a:prstGeom prst="rect">
            <a:avLst/>
          </a:prstGeom>
          <a:noFill/>
          <a:ln>
            <a:noFill/>
          </a:ln>
        </p:spPr>
        <p:txBody>
          <a:bodyPr anchorCtr="0" anchor="t" bIns="0" lIns="0" spcFirstLastPara="1" rIns="0" wrap="square" tIns="16500">
            <a:no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012033"/>
                </a:solidFill>
                <a:latin typeface="Arial"/>
                <a:ea typeface="Arial"/>
                <a:cs typeface="Arial"/>
                <a:sym typeface="Arial"/>
              </a:rPr>
              <a:t>3.3.2 BELTS AND MOTORS</a:t>
            </a:r>
            <a:endParaRPr b="1" i="0" sz="2000" u="none" cap="none" strike="noStrike">
              <a:solidFill>
                <a:srgbClr val="012033"/>
              </a:solidFill>
              <a:latin typeface="Arial"/>
              <a:ea typeface="Arial"/>
              <a:cs typeface="Arial"/>
              <a:sym typeface="Arial"/>
            </a:endParaRPr>
          </a:p>
          <a:p>
            <a:pPr indent="0" lvl="0" marL="0" marR="0" rtl="0" algn="ctr">
              <a:lnSpc>
                <a:spcPct val="100000"/>
              </a:lnSpc>
              <a:spcBef>
                <a:spcPts val="130"/>
              </a:spcBef>
              <a:spcAft>
                <a:spcPts val="0"/>
              </a:spcAft>
              <a:buClr>
                <a:srgbClr val="000000"/>
              </a:buClr>
              <a:buSzPts val="2000"/>
              <a:buFont typeface="Arial"/>
              <a:buNone/>
            </a:pPr>
            <a:r>
              <a:t/>
            </a:r>
            <a:endParaRPr b="0" i="0" sz="2000" u="none" cap="none" strike="noStrike">
              <a:solidFill>
                <a:srgbClr val="012033"/>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4"/>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68" name="Google Shape;68;p4"/>
          <p:cNvSpPr txBox="1"/>
          <p:nvPr/>
        </p:nvSpPr>
        <p:spPr>
          <a:xfrm>
            <a:off x="1464825" y="1057950"/>
            <a:ext cx="91578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3.2 MECHANICAL PARTS OF AN FDM 3D PRINTER.</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3.2.1 STRUCTURE AND BASE</a:t>
            </a:r>
            <a:endParaRPr b="1" i="0" sz="2400" u="none" cap="none" strike="noStrike">
              <a:solidFill>
                <a:srgbClr val="002060"/>
              </a:solidFill>
              <a:latin typeface="Arial Black"/>
              <a:ea typeface="Arial Black"/>
              <a:cs typeface="Arial Black"/>
              <a:sym typeface="Arial Black"/>
            </a:endParaRPr>
          </a:p>
        </p:txBody>
      </p:sp>
      <p:pic>
        <p:nvPicPr>
          <p:cNvPr id="69" name="Google Shape;69;p4"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70" name="Google Shape;70;p4"/>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Fans</a:t>
            </a:r>
            <a:endParaRPr b="0" i="0" sz="1100" u="none" cap="none" strike="noStrike">
              <a:solidFill>
                <a:srgbClr val="000000"/>
              </a:solidFill>
              <a:latin typeface="Arial"/>
              <a:ea typeface="Arial"/>
              <a:cs typeface="Arial"/>
              <a:sym typeface="Arial"/>
            </a:endParaRPr>
          </a:p>
        </p:txBody>
      </p:sp>
      <p:sp>
        <p:nvSpPr>
          <p:cNvPr id="71" name="Google Shape;71;p4"/>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They are used to cool the hotend and the printed part, improving layer quality and preventing overheating.</a:t>
            </a:r>
            <a:endParaRPr b="0" i="0" sz="950" u="none" cap="none" strike="noStrike">
              <a:solidFill>
                <a:srgbClr val="000000"/>
              </a:solidFill>
              <a:latin typeface="Arial"/>
              <a:ea typeface="Arial"/>
              <a:cs typeface="Arial"/>
              <a:sym typeface="Arial"/>
            </a:endParaRPr>
          </a:p>
        </p:txBody>
      </p:sp>
      <p:sp>
        <p:nvSpPr>
          <p:cNvPr id="72" name="Google Shape;72;p4"/>
          <p:cNvSpPr txBox="1"/>
          <p:nvPr/>
        </p:nvSpPr>
        <p:spPr>
          <a:xfrm>
            <a:off x="1236950" y="1901300"/>
            <a:ext cx="6845400" cy="45252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Frame: The printer's skeleton, key to stability and precision.</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Constructed of aluminum or steel.</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Types: Cartesian, Delta, CoreXY</a:t>
            </a:r>
            <a:endParaRPr b="1"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Types of Structure:</a:t>
            </a:r>
            <a:endParaRPr b="1"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Open: Lightweight, economical, easy to maintain. Sensitive to ambient temperature, more noise/odor.</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Enclosed: Stable temperature, greater precision (ABS), reduced noise/odors. More expensive, limited access</a:t>
            </a:r>
            <a:endParaRPr b="1"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73" name="Google Shape;73;p4"/>
          <p:cNvPicPr preferRelativeResize="0"/>
          <p:nvPr/>
        </p:nvPicPr>
        <p:blipFill rotWithShape="1">
          <a:blip r:embed="rId4">
            <a:alphaModFix/>
          </a:blip>
          <a:srcRect b="0" l="0" r="0" t="0"/>
          <a:stretch/>
        </p:blipFill>
        <p:spPr>
          <a:xfrm>
            <a:off x="7920150" y="4127874"/>
            <a:ext cx="2350325" cy="2234900"/>
          </a:xfrm>
          <a:prstGeom prst="rect">
            <a:avLst/>
          </a:prstGeom>
          <a:noFill/>
          <a:ln>
            <a:noFill/>
          </a:ln>
        </p:spPr>
      </p:pic>
      <p:pic>
        <p:nvPicPr>
          <p:cNvPr id="74" name="Google Shape;74;p4"/>
          <p:cNvPicPr preferRelativeResize="0"/>
          <p:nvPr/>
        </p:nvPicPr>
        <p:blipFill rotWithShape="1">
          <a:blip r:embed="rId5">
            <a:alphaModFix/>
          </a:blip>
          <a:srcRect b="0" l="0" r="0" t="0"/>
          <a:stretch/>
        </p:blipFill>
        <p:spPr>
          <a:xfrm>
            <a:off x="2197225" y="5182725"/>
            <a:ext cx="3046725" cy="1243775"/>
          </a:xfrm>
          <a:prstGeom prst="rect">
            <a:avLst/>
          </a:prstGeom>
          <a:noFill/>
          <a:ln>
            <a:noFill/>
          </a:ln>
        </p:spPr>
      </p:pic>
      <p:pic>
        <p:nvPicPr>
          <p:cNvPr id="75" name="Google Shape;75;p4"/>
          <p:cNvPicPr preferRelativeResize="0"/>
          <p:nvPr/>
        </p:nvPicPr>
        <p:blipFill rotWithShape="1">
          <a:blip r:embed="rId6">
            <a:alphaModFix/>
          </a:blip>
          <a:srcRect b="0" l="0" r="0" t="0"/>
          <a:stretch/>
        </p:blipFill>
        <p:spPr>
          <a:xfrm>
            <a:off x="9999274" y="3499988"/>
            <a:ext cx="2052200" cy="1911325"/>
          </a:xfrm>
          <a:prstGeom prst="rect">
            <a:avLst/>
          </a:prstGeom>
          <a:noFill/>
          <a:ln>
            <a:noFill/>
          </a:ln>
        </p:spPr>
      </p:pic>
      <p:pic>
        <p:nvPicPr>
          <p:cNvPr id="76" name="Google Shape;76;p4"/>
          <p:cNvPicPr preferRelativeResize="0"/>
          <p:nvPr/>
        </p:nvPicPr>
        <p:blipFill rotWithShape="1">
          <a:blip r:embed="rId7">
            <a:alphaModFix/>
          </a:blip>
          <a:srcRect b="0" l="0" r="0" t="0"/>
          <a:stretch/>
        </p:blipFill>
        <p:spPr>
          <a:xfrm>
            <a:off x="10038397" y="1451950"/>
            <a:ext cx="1578645" cy="1685350"/>
          </a:xfrm>
          <a:prstGeom prst="rect">
            <a:avLst/>
          </a:prstGeom>
          <a:noFill/>
          <a:ln>
            <a:noFill/>
          </a:ln>
        </p:spPr>
      </p:pic>
      <p:pic>
        <p:nvPicPr>
          <p:cNvPr id="77" name="Google Shape;77;p4"/>
          <p:cNvPicPr preferRelativeResize="0"/>
          <p:nvPr/>
        </p:nvPicPr>
        <p:blipFill rotWithShape="1">
          <a:blip r:embed="rId8">
            <a:alphaModFix/>
          </a:blip>
          <a:srcRect b="0" l="0" r="0" t="0"/>
          <a:stretch/>
        </p:blipFill>
        <p:spPr>
          <a:xfrm>
            <a:off x="7996351" y="1721808"/>
            <a:ext cx="1440900" cy="18635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5"/>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83" name="Google Shape;83;p5"/>
          <p:cNvSpPr txBox="1"/>
          <p:nvPr/>
        </p:nvSpPr>
        <p:spPr>
          <a:xfrm>
            <a:off x="1464825" y="1057950"/>
            <a:ext cx="91578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3.2 MECHANICAL PARTS OF AN FDM 3D PRINTER</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3.2.2 MOVEMENT SYSTEM</a:t>
            </a:r>
            <a:endParaRPr b="1" i="0" sz="2400" u="none" cap="none" strike="noStrike">
              <a:solidFill>
                <a:srgbClr val="002060"/>
              </a:solidFill>
              <a:latin typeface="Arial Black"/>
              <a:ea typeface="Arial Black"/>
              <a:cs typeface="Arial Black"/>
              <a:sym typeface="Arial Black"/>
            </a:endParaRPr>
          </a:p>
        </p:txBody>
      </p:sp>
      <p:pic>
        <p:nvPicPr>
          <p:cNvPr id="84" name="Google Shape;84;p5"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85" name="Google Shape;85;p5"/>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Fans</a:t>
            </a:r>
            <a:endParaRPr b="0" i="0" sz="1100" u="none" cap="none" strike="noStrike">
              <a:solidFill>
                <a:srgbClr val="000000"/>
              </a:solidFill>
              <a:latin typeface="Arial"/>
              <a:ea typeface="Arial"/>
              <a:cs typeface="Arial"/>
              <a:sym typeface="Arial"/>
            </a:endParaRPr>
          </a:p>
        </p:txBody>
      </p:sp>
      <p:sp>
        <p:nvSpPr>
          <p:cNvPr id="86" name="Google Shape;86;p5"/>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They are used to cool the hotend and the printed part, improving layer quality and preventing overheating.</a:t>
            </a:r>
            <a:endParaRPr b="0" i="0" sz="950" u="none" cap="none" strike="noStrike">
              <a:solidFill>
                <a:srgbClr val="000000"/>
              </a:solidFill>
              <a:latin typeface="Arial"/>
              <a:ea typeface="Arial"/>
              <a:cs typeface="Arial"/>
              <a:sym typeface="Arial"/>
            </a:endParaRPr>
          </a:p>
        </p:txBody>
      </p:sp>
      <p:sp>
        <p:nvSpPr>
          <p:cNvPr id="87" name="Google Shape;87;p5"/>
          <p:cNvSpPr txBox="1"/>
          <p:nvPr/>
        </p:nvSpPr>
        <p:spPr>
          <a:xfrm>
            <a:off x="1236950" y="1901300"/>
            <a:ext cx="6845400" cy="42483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X, Y, Z axes:</a:t>
            </a:r>
            <a:endParaRPr b="1"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They define the head movement (X and Y) and the height (Z).</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Crucial for dimensional accuracy.</a:t>
            </a:r>
            <a:endParaRPr b="1"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Linear Guides:</a:t>
            </a:r>
            <a:endParaRPr b="1"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Bars or rails that ensure smooth and precise movements.</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They can be smooth rods with bearings, aluminum profiles, or industrial linear rails.</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88" name="Google Shape;88;p5"/>
          <p:cNvPicPr preferRelativeResize="0"/>
          <p:nvPr/>
        </p:nvPicPr>
        <p:blipFill rotWithShape="1">
          <a:blip r:embed="rId4">
            <a:alphaModFix/>
          </a:blip>
          <a:srcRect b="0" l="0" r="0" t="0"/>
          <a:stretch/>
        </p:blipFill>
        <p:spPr>
          <a:xfrm>
            <a:off x="10355025" y="2860525"/>
            <a:ext cx="1660025" cy="1628700"/>
          </a:xfrm>
          <a:prstGeom prst="rect">
            <a:avLst/>
          </a:prstGeom>
          <a:noFill/>
          <a:ln>
            <a:noFill/>
          </a:ln>
        </p:spPr>
      </p:pic>
      <p:pic>
        <p:nvPicPr>
          <p:cNvPr id="89" name="Google Shape;89;p5"/>
          <p:cNvPicPr preferRelativeResize="0"/>
          <p:nvPr/>
        </p:nvPicPr>
        <p:blipFill rotWithShape="1">
          <a:blip r:embed="rId5">
            <a:alphaModFix/>
          </a:blip>
          <a:srcRect b="0" l="0" r="0" t="0"/>
          <a:stretch/>
        </p:blipFill>
        <p:spPr>
          <a:xfrm>
            <a:off x="8852400" y="4929471"/>
            <a:ext cx="2332375" cy="1554530"/>
          </a:xfrm>
          <a:prstGeom prst="rect">
            <a:avLst/>
          </a:prstGeom>
          <a:noFill/>
          <a:ln>
            <a:noFill/>
          </a:ln>
        </p:spPr>
      </p:pic>
      <p:pic>
        <p:nvPicPr>
          <p:cNvPr id="90" name="Google Shape;90;p5"/>
          <p:cNvPicPr preferRelativeResize="0"/>
          <p:nvPr/>
        </p:nvPicPr>
        <p:blipFill rotWithShape="1">
          <a:blip r:embed="rId6">
            <a:alphaModFix/>
          </a:blip>
          <a:srcRect b="0" l="0" r="0" t="0"/>
          <a:stretch/>
        </p:blipFill>
        <p:spPr>
          <a:xfrm>
            <a:off x="8143225" y="1584288"/>
            <a:ext cx="2440401" cy="1777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6"/>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96" name="Google Shape;96;p6"/>
          <p:cNvSpPr txBox="1"/>
          <p:nvPr/>
        </p:nvSpPr>
        <p:spPr>
          <a:xfrm>
            <a:off x="1464825" y="1057950"/>
            <a:ext cx="91578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3.2 MECHANICAL PARTS OF AN FDM 3D PRINTER</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3.2.2 BELTS AND MOTORS</a:t>
            </a:r>
            <a:endParaRPr b="1" i="0" sz="2400" u="none" cap="none" strike="noStrike">
              <a:solidFill>
                <a:srgbClr val="002060"/>
              </a:solidFill>
              <a:latin typeface="Arial Black"/>
              <a:ea typeface="Arial Black"/>
              <a:cs typeface="Arial Black"/>
              <a:sym typeface="Arial Black"/>
            </a:endParaRPr>
          </a:p>
        </p:txBody>
      </p:sp>
      <p:pic>
        <p:nvPicPr>
          <p:cNvPr id="97" name="Google Shape;97;p6"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98" name="Google Shape;98;p6"/>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Fans</a:t>
            </a:r>
            <a:endParaRPr b="0" i="0" sz="1100" u="none" cap="none" strike="noStrike">
              <a:solidFill>
                <a:srgbClr val="000000"/>
              </a:solidFill>
              <a:latin typeface="Arial"/>
              <a:ea typeface="Arial"/>
              <a:cs typeface="Arial"/>
              <a:sym typeface="Arial"/>
            </a:endParaRPr>
          </a:p>
        </p:txBody>
      </p:sp>
      <p:sp>
        <p:nvSpPr>
          <p:cNvPr id="99" name="Google Shape;99;p6"/>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They are used to cool the hotend and the printed part, improving layer quality and preventing overheating.</a:t>
            </a:r>
            <a:endParaRPr b="0" i="0" sz="950" u="none" cap="none" strike="noStrike">
              <a:solidFill>
                <a:srgbClr val="000000"/>
              </a:solidFill>
              <a:latin typeface="Arial"/>
              <a:ea typeface="Arial"/>
              <a:cs typeface="Arial"/>
              <a:sym typeface="Arial"/>
            </a:endParaRPr>
          </a:p>
        </p:txBody>
      </p:sp>
      <p:sp>
        <p:nvSpPr>
          <p:cNvPr id="100" name="Google Shape;100;p6"/>
          <p:cNvSpPr txBox="1"/>
          <p:nvPr/>
        </p:nvSpPr>
        <p:spPr>
          <a:xfrm>
            <a:off x="1236950" y="1901300"/>
            <a:ext cx="6845400" cy="4386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Straps:</a:t>
            </a:r>
            <a:endParaRPr b="1"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Transmission of motion from the motors to the X and Y axes.</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Materials: fiberglass reinforced rubber or steel.</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Correct voltage is essential to avoid errors.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Stepper Motors:</a:t>
            </a:r>
            <a:endParaRPr b="1"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They control the movement of each axis with great precision.</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They divide their turns into small steps, allowing for precise positioning.</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Commonly NEMA 17</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01" name="Google Shape;101;p6"/>
          <p:cNvPicPr preferRelativeResize="0"/>
          <p:nvPr/>
        </p:nvPicPr>
        <p:blipFill rotWithShape="1">
          <a:blip r:embed="rId4">
            <a:alphaModFix/>
          </a:blip>
          <a:srcRect b="0" l="0" r="0" t="0"/>
          <a:stretch/>
        </p:blipFill>
        <p:spPr>
          <a:xfrm>
            <a:off x="10077675" y="1667455"/>
            <a:ext cx="1862249" cy="1108775"/>
          </a:xfrm>
          <a:prstGeom prst="rect">
            <a:avLst/>
          </a:prstGeom>
          <a:noFill/>
          <a:ln>
            <a:noFill/>
          </a:ln>
        </p:spPr>
      </p:pic>
      <p:pic>
        <p:nvPicPr>
          <p:cNvPr id="102" name="Google Shape;102;p6"/>
          <p:cNvPicPr preferRelativeResize="0"/>
          <p:nvPr/>
        </p:nvPicPr>
        <p:blipFill rotWithShape="1">
          <a:blip r:embed="rId5">
            <a:alphaModFix/>
          </a:blip>
          <a:srcRect b="0" l="0" r="0" t="0"/>
          <a:stretch/>
        </p:blipFill>
        <p:spPr>
          <a:xfrm>
            <a:off x="8512676" y="4520625"/>
            <a:ext cx="1656776" cy="1634950"/>
          </a:xfrm>
          <a:prstGeom prst="rect">
            <a:avLst/>
          </a:prstGeom>
          <a:noFill/>
          <a:ln>
            <a:noFill/>
          </a:ln>
        </p:spPr>
      </p:pic>
      <p:pic>
        <p:nvPicPr>
          <p:cNvPr id="103" name="Google Shape;103;p6"/>
          <p:cNvPicPr preferRelativeResize="0"/>
          <p:nvPr/>
        </p:nvPicPr>
        <p:blipFill rotWithShape="1">
          <a:blip r:embed="rId6">
            <a:alphaModFix/>
          </a:blip>
          <a:srcRect b="0" l="0" r="0" t="0"/>
          <a:stretch/>
        </p:blipFill>
        <p:spPr>
          <a:xfrm>
            <a:off x="8761900" y="2741599"/>
            <a:ext cx="2201175" cy="1306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7"/>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109" name="Google Shape;109;p7"/>
          <p:cNvSpPr/>
          <p:nvPr/>
        </p:nvSpPr>
        <p:spPr>
          <a:xfrm>
            <a:off x="3445747" y="1730686"/>
            <a:ext cx="5027453" cy="954722"/>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568AB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7"/>
          <p:cNvSpPr/>
          <p:nvPr/>
        </p:nvSpPr>
        <p:spPr>
          <a:xfrm>
            <a:off x="3371020" y="2836421"/>
            <a:ext cx="5064016" cy="9929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7"/>
          <p:cNvSpPr/>
          <p:nvPr/>
        </p:nvSpPr>
        <p:spPr>
          <a:xfrm>
            <a:off x="3467717" y="3976953"/>
            <a:ext cx="5100580" cy="954722"/>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BED0E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7"/>
          <p:cNvSpPr txBox="1"/>
          <p:nvPr/>
        </p:nvSpPr>
        <p:spPr>
          <a:xfrm>
            <a:off x="3626064" y="1972750"/>
            <a:ext cx="4696500" cy="648900"/>
          </a:xfrm>
          <a:prstGeom prst="rect">
            <a:avLst/>
          </a:prstGeom>
          <a:noFill/>
          <a:ln>
            <a:noFill/>
          </a:ln>
        </p:spPr>
        <p:txBody>
          <a:bodyPr anchorCtr="0" anchor="t" bIns="0" lIns="0" spcFirstLastPara="1" rIns="0" wrap="square" tIns="16500">
            <a:no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012033"/>
                </a:solidFill>
                <a:latin typeface="Arial"/>
                <a:ea typeface="Arial"/>
                <a:cs typeface="Arial"/>
                <a:sym typeface="Arial"/>
              </a:rPr>
              <a:t>3.4.1 HEATED BED</a:t>
            </a:r>
            <a:endParaRPr b="1" i="0" sz="2000" u="none" cap="none" strike="noStrike">
              <a:solidFill>
                <a:srgbClr val="012033"/>
              </a:solidFill>
              <a:latin typeface="Arial"/>
              <a:ea typeface="Arial"/>
              <a:cs typeface="Arial"/>
              <a:sym typeface="Arial"/>
            </a:endParaRPr>
          </a:p>
          <a:p>
            <a:pPr indent="0" lvl="0" marL="0" marR="0" rtl="0" algn="ctr">
              <a:lnSpc>
                <a:spcPct val="100000"/>
              </a:lnSpc>
              <a:spcBef>
                <a:spcPts val="130"/>
              </a:spcBef>
              <a:spcAft>
                <a:spcPts val="0"/>
              </a:spcAft>
              <a:buClr>
                <a:srgbClr val="000000"/>
              </a:buClr>
              <a:buSzPts val="2000"/>
              <a:buFont typeface="Arial"/>
              <a:buNone/>
            </a:pPr>
            <a:r>
              <a:t/>
            </a:r>
            <a:endParaRPr b="0" i="0" sz="2000" u="none" cap="none" strike="noStrike">
              <a:solidFill>
                <a:srgbClr val="012033"/>
              </a:solidFill>
              <a:latin typeface="Arial"/>
              <a:ea typeface="Arial"/>
              <a:cs typeface="Arial"/>
              <a:sym typeface="Arial"/>
            </a:endParaRPr>
          </a:p>
        </p:txBody>
      </p:sp>
      <p:sp>
        <p:nvSpPr>
          <p:cNvPr id="113" name="Google Shape;113;p7"/>
          <p:cNvSpPr txBox="1"/>
          <p:nvPr/>
        </p:nvSpPr>
        <p:spPr>
          <a:xfrm>
            <a:off x="2787864" y="3115750"/>
            <a:ext cx="4696500" cy="648900"/>
          </a:xfrm>
          <a:prstGeom prst="rect">
            <a:avLst/>
          </a:prstGeom>
          <a:noFill/>
          <a:ln>
            <a:noFill/>
          </a:ln>
        </p:spPr>
        <p:txBody>
          <a:bodyPr anchorCtr="0" anchor="t" bIns="0" lIns="0" spcFirstLastPara="1" rIns="0" wrap="square" tIns="16500">
            <a:no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012033"/>
                </a:solidFill>
                <a:latin typeface="Arial"/>
                <a:ea typeface="Arial"/>
                <a:cs typeface="Arial"/>
                <a:sym typeface="Arial"/>
              </a:rPr>
              <a:t>3.4.2 HOTEND</a:t>
            </a:r>
            <a:endParaRPr b="1" i="0" sz="2000" u="none" cap="none" strike="noStrike">
              <a:solidFill>
                <a:srgbClr val="012033"/>
              </a:solidFill>
              <a:latin typeface="Arial"/>
              <a:ea typeface="Arial"/>
              <a:cs typeface="Arial"/>
              <a:sym typeface="Arial"/>
            </a:endParaRPr>
          </a:p>
          <a:p>
            <a:pPr indent="0" lvl="0" marL="0" marR="0" rtl="0" algn="ctr">
              <a:lnSpc>
                <a:spcPct val="100000"/>
              </a:lnSpc>
              <a:spcBef>
                <a:spcPts val="130"/>
              </a:spcBef>
              <a:spcAft>
                <a:spcPts val="0"/>
              </a:spcAft>
              <a:buClr>
                <a:srgbClr val="000000"/>
              </a:buClr>
              <a:buSzPts val="2000"/>
              <a:buFont typeface="Arial"/>
              <a:buNone/>
            </a:pPr>
            <a:r>
              <a:t/>
            </a:r>
            <a:endParaRPr b="0" i="0" sz="2000" u="none" cap="none" strike="noStrike">
              <a:solidFill>
                <a:srgbClr val="012033"/>
              </a:solidFill>
              <a:latin typeface="Arial"/>
              <a:ea typeface="Arial"/>
              <a:cs typeface="Arial"/>
              <a:sym typeface="Arial"/>
            </a:endParaRPr>
          </a:p>
        </p:txBody>
      </p:sp>
      <p:sp>
        <p:nvSpPr>
          <p:cNvPr id="114" name="Google Shape;114;p7"/>
          <p:cNvSpPr txBox="1"/>
          <p:nvPr/>
        </p:nvSpPr>
        <p:spPr>
          <a:xfrm>
            <a:off x="2864064" y="4258750"/>
            <a:ext cx="4696500" cy="648900"/>
          </a:xfrm>
          <a:prstGeom prst="rect">
            <a:avLst/>
          </a:prstGeom>
          <a:noFill/>
          <a:ln>
            <a:noFill/>
          </a:ln>
        </p:spPr>
        <p:txBody>
          <a:bodyPr anchorCtr="0" anchor="t" bIns="0" lIns="0" spcFirstLastPara="1" rIns="0" wrap="square" tIns="16500">
            <a:no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012033"/>
                </a:solidFill>
                <a:latin typeface="Arial"/>
                <a:ea typeface="Arial"/>
                <a:cs typeface="Arial"/>
                <a:sym typeface="Arial"/>
              </a:rPr>
              <a:t>3.4.3 EXTRUSOR </a:t>
            </a:r>
            <a:endParaRPr b="1" i="0" sz="2000" u="none" cap="none" strike="noStrike">
              <a:solidFill>
                <a:srgbClr val="012033"/>
              </a:solidFill>
              <a:latin typeface="Arial"/>
              <a:ea typeface="Arial"/>
              <a:cs typeface="Arial"/>
              <a:sym typeface="Arial"/>
            </a:endParaRPr>
          </a:p>
          <a:p>
            <a:pPr indent="0" lvl="0" marL="0" marR="0" rtl="0" algn="ctr">
              <a:lnSpc>
                <a:spcPct val="100000"/>
              </a:lnSpc>
              <a:spcBef>
                <a:spcPts val="130"/>
              </a:spcBef>
              <a:spcAft>
                <a:spcPts val="0"/>
              </a:spcAft>
              <a:buClr>
                <a:srgbClr val="000000"/>
              </a:buClr>
              <a:buSzPts val="2000"/>
              <a:buFont typeface="Arial"/>
              <a:buNone/>
            </a:pPr>
            <a:r>
              <a:t/>
            </a:r>
            <a:endParaRPr b="0" i="0" sz="2000" u="none" cap="none" strike="noStrike">
              <a:solidFill>
                <a:srgbClr val="012033"/>
              </a:solidFill>
              <a:latin typeface="Arial"/>
              <a:ea typeface="Arial"/>
              <a:cs typeface="Arial"/>
              <a:sym typeface="Arial"/>
            </a:endParaRPr>
          </a:p>
        </p:txBody>
      </p:sp>
      <p:sp>
        <p:nvSpPr>
          <p:cNvPr id="115" name="Google Shape;115;p7"/>
          <p:cNvSpPr/>
          <p:nvPr/>
        </p:nvSpPr>
        <p:spPr>
          <a:xfrm>
            <a:off x="3445747" y="5083486"/>
            <a:ext cx="5027453" cy="954722"/>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568AB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7"/>
          <p:cNvSpPr txBox="1"/>
          <p:nvPr/>
        </p:nvSpPr>
        <p:spPr>
          <a:xfrm>
            <a:off x="3626064" y="5401750"/>
            <a:ext cx="4696500" cy="648900"/>
          </a:xfrm>
          <a:prstGeom prst="rect">
            <a:avLst/>
          </a:prstGeom>
          <a:noFill/>
          <a:ln>
            <a:noFill/>
          </a:ln>
        </p:spPr>
        <p:txBody>
          <a:bodyPr anchorCtr="0" anchor="t" bIns="0" lIns="0" spcFirstLastPara="1" rIns="0" wrap="square" tIns="16500">
            <a:no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012033"/>
                </a:solidFill>
                <a:latin typeface="Arial"/>
                <a:ea typeface="Arial"/>
                <a:cs typeface="Arial"/>
                <a:sym typeface="Arial"/>
              </a:rPr>
              <a:t>3.4.4 LAYER FAN</a:t>
            </a:r>
            <a:endParaRPr b="1" i="0" sz="2000" u="none" cap="none" strike="noStrike">
              <a:solidFill>
                <a:srgbClr val="012033"/>
              </a:solidFill>
              <a:latin typeface="Arial"/>
              <a:ea typeface="Arial"/>
              <a:cs typeface="Arial"/>
              <a:sym typeface="Arial"/>
            </a:endParaRPr>
          </a:p>
          <a:p>
            <a:pPr indent="0" lvl="0" marL="0" marR="0" rtl="0" algn="ctr">
              <a:lnSpc>
                <a:spcPct val="100000"/>
              </a:lnSpc>
              <a:spcBef>
                <a:spcPts val="130"/>
              </a:spcBef>
              <a:spcAft>
                <a:spcPts val="0"/>
              </a:spcAft>
              <a:buClr>
                <a:srgbClr val="000000"/>
              </a:buClr>
              <a:buSzPts val="2000"/>
              <a:buFont typeface="Arial"/>
              <a:buNone/>
            </a:pPr>
            <a:r>
              <a:t/>
            </a:r>
            <a:endParaRPr b="0" i="0" sz="2000" u="none" cap="none" strike="noStrike">
              <a:solidFill>
                <a:srgbClr val="012033"/>
              </a:solidFill>
              <a:latin typeface="Arial"/>
              <a:ea typeface="Arial"/>
              <a:cs typeface="Arial"/>
              <a:sym typeface="Arial"/>
            </a:endParaRPr>
          </a:p>
        </p:txBody>
      </p:sp>
      <p:sp>
        <p:nvSpPr>
          <p:cNvPr id="117" name="Google Shape;117;p7"/>
          <p:cNvSpPr txBox="1"/>
          <p:nvPr/>
        </p:nvSpPr>
        <p:spPr>
          <a:xfrm>
            <a:off x="1464825" y="1057950"/>
            <a:ext cx="101874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3.3 HEATED PARTS AND EXTRUSION SYSTEM</a:t>
            </a:r>
            <a:endParaRPr b="1" i="0" sz="2400" u="none" cap="none" strike="noStrike">
              <a:solidFill>
                <a:srgbClr val="002060"/>
              </a:solidFill>
              <a:latin typeface="Arial Black"/>
              <a:ea typeface="Arial Black"/>
              <a:cs typeface="Arial Black"/>
              <a:sym typeface="Arial Black"/>
            </a:endParaRPr>
          </a:p>
          <a:p>
            <a:pPr indent="0" lvl="0" marL="457200" marR="0" rtl="0" algn="l">
              <a:lnSpc>
                <a:spcPct val="100000"/>
              </a:lnSpc>
              <a:spcBef>
                <a:spcPts val="105"/>
              </a:spcBef>
              <a:spcAft>
                <a:spcPts val="0"/>
              </a:spcAft>
              <a:buClr>
                <a:srgbClr val="000000"/>
              </a:buClr>
              <a:buSzPts val="2400"/>
              <a:buFont typeface="Arial"/>
              <a:buNone/>
            </a:pPr>
            <a:r>
              <a:t/>
            </a:r>
            <a:endParaRPr b="1" i="0" sz="2400" u="none" cap="none" strike="noStrike">
              <a:solidFill>
                <a:srgbClr val="002060"/>
              </a:solidFill>
              <a:latin typeface="Arial Black"/>
              <a:ea typeface="Arial Black"/>
              <a:cs typeface="Arial Black"/>
              <a:sym typeface="Arial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8"/>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123" name="Google Shape;123;p8"/>
          <p:cNvSpPr txBox="1"/>
          <p:nvPr/>
        </p:nvSpPr>
        <p:spPr>
          <a:xfrm>
            <a:off x="1464825" y="1057950"/>
            <a:ext cx="101874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3.3 HEATED PARTS AND EXTRUSION SYSTEM</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3.3.1 HEATED BED</a:t>
            </a:r>
            <a:endParaRPr b="1" i="0" sz="2400" u="none" cap="none" strike="noStrike">
              <a:solidFill>
                <a:srgbClr val="002060"/>
              </a:solidFill>
              <a:latin typeface="Arial Black"/>
              <a:ea typeface="Arial Black"/>
              <a:cs typeface="Arial Black"/>
              <a:sym typeface="Arial Black"/>
            </a:endParaRPr>
          </a:p>
        </p:txBody>
      </p:sp>
      <p:sp>
        <p:nvSpPr>
          <p:cNvPr id="124" name="Google Shape;124;p8"/>
          <p:cNvSpPr txBox="1"/>
          <p:nvPr/>
        </p:nvSpPr>
        <p:spPr>
          <a:xfrm>
            <a:off x="1236950" y="1901300"/>
            <a:ext cx="9779700" cy="2616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It is the platform on which the molten material is deposited. Between 30 and 100ºC.</a:t>
            </a:r>
            <a:endParaRPr b="1"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It is composed of 3 key elements:</a:t>
            </a:r>
            <a:endParaRPr b="1"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printing surface</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Heat transmitting layer</a:t>
            </a:r>
            <a:endParaRPr b="0" i="0" sz="1800" u="none" cap="none" strike="noStrike">
              <a:solidFill>
                <a:schemeClr val="dk1"/>
              </a:solidFill>
              <a:latin typeface="Arial"/>
              <a:ea typeface="Arial"/>
              <a:cs typeface="Arial"/>
              <a:sym typeface="Arial"/>
            </a:endParaRPr>
          </a:p>
          <a:p>
            <a:pPr indent="-342900" lvl="1" marL="914400" marR="0" rtl="0" algn="l">
              <a:lnSpc>
                <a:spcPct val="10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Heated layer</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25" name="Google Shape;125;p8"/>
          <p:cNvGrpSpPr/>
          <p:nvPr/>
        </p:nvGrpSpPr>
        <p:grpSpPr>
          <a:xfrm>
            <a:off x="2101222" y="4359109"/>
            <a:ext cx="1800496" cy="1951560"/>
            <a:chOff x="1203836" y="4958941"/>
            <a:chExt cx="4337500" cy="3223588"/>
          </a:xfrm>
        </p:grpSpPr>
        <p:pic>
          <p:nvPicPr>
            <p:cNvPr id="126" name="Google Shape;126;p8"/>
            <p:cNvPicPr preferRelativeResize="0"/>
            <p:nvPr/>
          </p:nvPicPr>
          <p:blipFill rotWithShape="1">
            <a:blip r:embed="rId3">
              <a:alphaModFix/>
            </a:blip>
            <a:srcRect b="0" l="0" r="0" t="0"/>
            <a:stretch/>
          </p:blipFill>
          <p:spPr>
            <a:xfrm>
              <a:off x="1203836" y="4958941"/>
              <a:ext cx="4128940" cy="1949362"/>
            </a:xfrm>
            <a:prstGeom prst="rect">
              <a:avLst/>
            </a:prstGeom>
            <a:noFill/>
            <a:ln>
              <a:noFill/>
            </a:ln>
          </p:spPr>
        </p:pic>
        <p:pic>
          <p:nvPicPr>
            <p:cNvPr id="127" name="Google Shape;127;p8"/>
            <p:cNvPicPr preferRelativeResize="0"/>
            <p:nvPr/>
          </p:nvPicPr>
          <p:blipFill rotWithShape="1">
            <a:blip r:embed="rId4">
              <a:alphaModFix/>
            </a:blip>
            <a:srcRect b="0" l="0" r="0" t="0"/>
            <a:stretch/>
          </p:blipFill>
          <p:spPr>
            <a:xfrm>
              <a:off x="4795301" y="5325100"/>
              <a:ext cx="138500" cy="138500"/>
            </a:xfrm>
            <a:prstGeom prst="rect">
              <a:avLst/>
            </a:prstGeom>
            <a:noFill/>
            <a:ln>
              <a:noFill/>
            </a:ln>
          </p:spPr>
        </p:pic>
        <p:sp>
          <p:nvSpPr>
            <p:cNvPr id="128" name="Google Shape;128;p8"/>
            <p:cNvSpPr/>
            <p:nvPr/>
          </p:nvSpPr>
          <p:spPr>
            <a:xfrm>
              <a:off x="4864527" y="5113378"/>
              <a:ext cx="584835" cy="276225"/>
            </a:xfrm>
            <a:custGeom>
              <a:rect b="b" l="l" r="r" t="t"/>
              <a:pathLst>
                <a:path extrusionOk="0" h="276225" w="584835">
                  <a:moveTo>
                    <a:pt x="0" y="275907"/>
                  </a:moveTo>
                  <a:lnTo>
                    <a:pt x="584397" y="0"/>
                  </a:lnTo>
                </a:path>
              </a:pathLst>
            </a:custGeom>
            <a:noFill/>
            <a:ln cap="flat" cmpd="sng" w="38075">
              <a:solidFill>
                <a:srgbClr val="7DD95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8"/>
            <p:cNvSpPr/>
            <p:nvPr/>
          </p:nvSpPr>
          <p:spPr>
            <a:xfrm>
              <a:off x="4872655" y="5765618"/>
              <a:ext cx="556260" cy="258445"/>
            </a:xfrm>
            <a:custGeom>
              <a:rect b="b" l="l" r="r" t="t"/>
              <a:pathLst>
                <a:path extrusionOk="0" h="258445" w="556260">
                  <a:moveTo>
                    <a:pt x="0" y="257843"/>
                  </a:moveTo>
                  <a:lnTo>
                    <a:pt x="555822" y="0"/>
                  </a:lnTo>
                </a:path>
              </a:pathLst>
            </a:custGeom>
            <a:noFill/>
            <a:ln cap="flat" cmpd="sng" w="38075">
              <a:solidFill>
                <a:srgbClr val="7DD95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0" name="Google Shape;130;p8"/>
            <p:cNvPicPr preferRelativeResize="0"/>
            <p:nvPr/>
          </p:nvPicPr>
          <p:blipFill rotWithShape="1">
            <a:blip r:embed="rId4">
              <a:alphaModFix/>
            </a:blip>
            <a:srcRect b="0" l="0" r="0" t="0"/>
            <a:stretch/>
          </p:blipFill>
          <p:spPr>
            <a:xfrm>
              <a:off x="4803433" y="5954206"/>
              <a:ext cx="138500" cy="138500"/>
            </a:xfrm>
            <a:prstGeom prst="rect">
              <a:avLst/>
            </a:prstGeom>
            <a:noFill/>
            <a:ln>
              <a:noFill/>
            </a:ln>
          </p:spPr>
        </p:pic>
        <p:pic>
          <p:nvPicPr>
            <p:cNvPr id="131" name="Google Shape;131;p8"/>
            <p:cNvPicPr preferRelativeResize="0"/>
            <p:nvPr/>
          </p:nvPicPr>
          <p:blipFill rotWithShape="1">
            <a:blip r:embed="rId5">
              <a:alphaModFix/>
            </a:blip>
            <a:srcRect b="0" l="0" r="0" t="0"/>
            <a:stretch/>
          </p:blipFill>
          <p:spPr>
            <a:xfrm>
              <a:off x="1241649" y="6906040"/>
              <a:ext cx="4010024" cy="1276489"/>
            </a:xfrm>
            <a:prstGeom prst="rect">
              <a:avLst/>
            </a:prstGeom>
            <a:noFill/>
            <a:ln>
              <a:noFill/>
            </a:ln>
          </p:spPr>
        </p:pic>
        <p:pic>
          <p:nvPicPr>
            <p:cNvPr id="132" name="Google Shape;132;p8"/>
            <p:cNvPicPr preferRelativeResize="0"/>
            <p:nvPr/>
          </p:nvPicPr>
          <p:blipFill rotWithShape="1">
            <a:blip r:embed="rId4">
              <a:alphaModFix/>
            </a:blip>
            <a:srcRect b="0" l="0" r="0" t="0"/>
            <a:stretch/>
          </p:blipFill>
          <p:spPr>
            <a:xfrm>
              <a:off x="4887274" y="7289964"/>
              <a:ext cx="138500" cy="138500"/>
            </a:xfrm>
            <a:prstGeom prst="rect">
              <a:avLst/>
            </a:prstGeom>
            <a:noFill/>
            <a:ln>
              <a:noFill/>
            </a:ln>
          </p:spPr>
        </p:pic>
        <p:sp>
          <p:nvSpPr>
            <p:cNvPr id="133" name="Google Shape;133;p8"/>
            <p:cNvSpPr/>
            <p:nvPr/>
          </p:nvSpPr>
          <p:spPr>
            <a:xfrm>
              <a:off x="4956501" y="7078241"/>
              <a:ext cx="584835" cy="276225"/>
            </a:xfrm>
            <a:custGeom>
              <a:rect b="b" l="l" r="r" t="t"/>
              <a:pathLst>
                <a:path extrusionOk="0" h="276225" w="584835">
                  <a:moveTo>
                    <a:pt x="0" y="275907"/>
                  </a:moveTo>
                  <a:lnTo>
                    <a:pt x="584397" y="0"/>
                  </a:lnTo>
                </a:path>
              </a:pathLst>
            </a:custGeom>
            <a:noFill/>
            <a:ln cap="flat" cmpd="sng" w="38075">
              <a:solidFill>
                <a:srgbClr val="7DD95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4" name="Google Shape;134;p8"/>
          <p:cNvSpPr txBox="1"/>
          <p:nvPr/>
        </p:nvSpPr>
        <p:spPr>
          <a:xfrm>
            <a:off x="3901725" y="5516997"/>
            <a:ext cx="2307600" cy="2745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Clr>
                <a:srgbClr val="000000"/>
              </a:buClr>
              <a:buSzPts val="1700"/>
              <a:buFont typeface="Arial"/>
              <a:buNone/>
            </a:pPr>
            <a:r>
              <a:rPr b="0" i="0" lang="es-ES" sz="1700" u="sng" cap="none" strike="noStrike">
                <a:solidFill>
                  <a:srgbClr val="000000"/>
                </a:solidFill>
                <a:latin typeface="Trebuchet MS"/>
                <a:ea typeface="Trebuchet MS"/>
                <a:cs typeface="Trebuchet MS"/>
                <a:sym typeface="Trebuchet MS"/>
              </a:rPr>
              <a:t>Heated layer</a:t>
            </a:r>
            <a:endParaRPr b="0" i="0" sz="1700" u="none" cap="none" strike="noStrike">
              <a:solidFill>
                <a:srgbClr val="000000"/>
              </a:solidFill>
              <a:latin typeface="Trebuchet MS"/>
              <a:ea typeface="Trebuchet MS"/>
              <a:cs typeface="Trebuchet MS"/>
              <a:sym typeface="Trebuchet MS"/>
            </a:endParaRPr>
          </a:p>
        </p:txBody>
      </p:sp>
      <p:sp>
        <p:nvSpPr>
          <p:cNvPr id="135" name="Google Shape;135;p8"/>
          <p:cNvSpPr txBox="1"/>
          <p:nvPr/>
        </p:nvSpPr>
        <p:spPr>
          <a:xfrm>
            <a:off x="3977929" y="4267384"/>
            <a:ext cx="3315300" cy="5361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Clr>
                <a:srgbClr val="000000"/>
              </a:buClr>
              <a:buSzPts val="1700"/>
              <a:buFont typeface="Arial"/>
              <a:buNone/>
            </a:pPr>
            <a:r>
              <a:rPr b="0" i="0" lang="es-ES" sz="1700" u="none" cap="none" strike="noStrike">
                <a:solidFill>
                  <a:srgbClr val="000000"/>
                </a:solidFill>
                <a:latin typeface="Trebuchet MS"/>
                <a:ea typeface="Trebuchet MS"/>
                <a:cs typeface="Trebuchet MS"/>
                <a:sym typeface="Trebuchet MS"/>
              </a:rPr>
              <a:t>Print surface</a:t>
            </a:r>
            <a:endParaRPr b="0" i="0" sz="1700" u="none" cap="none" strike="noStrike">
              <a:solidFill>
                <a:srgbClr val="000000"/>
              </a:solidFill>
              <a:latin typeface="Trebuchet MS"/>
              <a:ea typeface="Trebuchet MS"/>
              <a:cs typeface="Trebuchet MS"/>
              <a:sym typeface="Trebuchet MS"/>
            </a:endParaRPr>
          </a:p>
          <a:p>
            <a:pPr indent="0" lvl="0" marL="12700" marR="0" rtl="0" algn="l">
              <a:lnSpc>
                <a:spcPct val="100000"/>
              </a:lnSpc>
              <a:spcBef>
                <a:spcPts val="0"/>
              </a:spcBef>
              <a:spcAft>
                <a:spcPts val="0"/>
              </a:spcAft>
              <a:buClr>
                <a:srgbClr val="000000"/>
              </a:buClr>
              <a:buSzPts val="1700"/>
              <a:buFont typeface="Arial"/>
              <a:buNone/>
            </a:pPr>
            <a:r>
              <a:rPr b="0" i="0" lang="es-ES" sz="1700" u="none" cap="none" strike="noStrike">
                <a:solidFill>
                  <a:srgbClr val="000000"/>
                </a:solidFill>
                <a:latin typeface="Trebuchet MS"/>
                <a:ea typeface="Trebuchet MS"/>
                <a:cs typeface="Trebuchet MS"/>
                <a:sym typeface="Trebuchet MS"/>
              </a:rPr>
              <a:t>Heat transmitting layer</a:t>
            </a:r>
            <a:endParaRPr b="0" i="0" sz="1700" u="none" cap="none" strike="noStrike">
              <a:solidFill>
                <a:srgbClr val="000000"/>
              </a:solidFill>
              <a:latin typeface="Trebuchet MS"/>
              <a:ea typeface="Trebuchet MS"/>
              <a:cs typeface="Trebuchet MS"/>
              <a:sym typeface="Trebuchet MS"/>
            </a:endParaRPr>
          </a:p>
        </p:txBody>
      </p:sp>
      <p:pic>
        <p:nvPicPr>
          <p:cNvPr id="136" name="Google Shape;136;p8"/>
          <p:cNvPicPr preferRelativeResize="0"/>
          <p:nvPr/>
        </p:nvPicPr>
        <p:blipFill rotWithShape="1">
          <a:blip r:embed="rId6">
            <a:alphaModFix/>
          </a:blip>
          <a:srcRect b="0" l="0" r="0" t="0"/>
          <a:stretch/>
        </p:blipFill>
        <p:spPr>
          <a:xfrm>
            <a:off x="8901823" y="3067019"/>
            <a:ext cx="3146202" cy="2724476"/>
          </a:xfrm>
          <a:prstGeom prst="rect">
            <a:avLst/>
          </a:prstGeom>
          <a:noFill/>
          <a:ln>
            <a:noFill/>
          </a:ln>
        </p:spPr>
      </p:pic>
      <p:pic>
        <p:nvPicPr>
          <p:cNvPr id="137" name="Google Shape;137;p8"/>
          <p:cNvPicPr preferRelativeResize="0"/>
          <p:nvPr/>
        </p:nvPicPr>
        <p:blipFill rotWithShape="1">
          <a:blip r:embed="rId7">
            <a:alphaModFix/>
          </a:blip>
          <a:srcRect b="0" l="0" r="0" t="0"/>
          <a:stretch/>
        </p:blipFill>
        <p:spPr>
          <a:xfrm>
            <a:off x="8006161" y="2736122"/>
            <a:ext cx="967139" cy="1231900"/>
          </a:xfrm>
          <a:prstGeom prst="rect">
            <a:avLst/>
          </a:prstGeom>
          <a:noFill/>
          <a:ln>
            <a:noFill/>
          </a:ln>
        </p:spPr>
      </p:pic>
      <p:sp>
        <p:nvSpPr>
          <p:cNvPr id="138" name="Google Shape;138;p8"/>
          <p:cNvSpPr txBox="1"/>
          <p:nvPr/>
        </p:nvSpPr>
        <p:spPr>
          <a:xfrm>
            <a:off x="9053217" y="2659915"/>
            <a:ext cx="2538600" cy="3516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Clr>
                <a:srgbClr val="000000"/>
              </a:buClr>
              <a:buSzPts val="1700"/>
              <a:buFont typeface="Arial"/>
              <a:buNone/>
            </a:pPr>
            <a:r>
              <a:rPr b="0" i="0" lang="es-ES" sz="1700" u="none" cap="none" strike="noStrike">
                <a:solidFill>
                  <a:srgbClr val="000000"/>
                </a:solidFill>
                <a:latin typeface="Trebuchet MS"/>
                <a:ea typeface="Trebuchet MS"/>
                <a:cs typeface="Trebuchet MS"/>
                <a:sym typeface="Trebuchet MS"/>
              </a:rPr>
              <a:t>Thermal resistance</a:t>
            </a:r>
            <a:endParaRPr b="0" i="0" sz="2200" u="none" cap="none" strike="noStrike">
              <a:solidFill>
                <a:srgbClr val="000000"/>
              </a:solidFill>
              <a:latin typeface="Trebuchet MS"/>
              <a:ea typeface="Trebuchet MS"/>
              <a:cs typeface="Trebuchet MS"/>
              <a:sym typeface="Trebuchet MS"/>
            </a:endParaRPr>
          </a:p>
        </p:txBody>
      </p:sp>
      <p:cxnSp>
        <p:nvCxnSpPr>
          <p:cNvPr id="139" name="Google Shape;139;p8"/>
          <p:cNvCxnSpPr/>
          <p:nvPr/>
        </p:nvCxnSpPr>
        <p:spPr>
          <a:xfrm>
            <a:off x="10954000" y="2981200"/>
            <a:ext cx="391500" cy="720300"/>
          </a:xfrm>
          <a:prstGeom prst="straightConnector1">
            <a:avLst/>
          </a:prstGeom>
          <a:noFill/>
          <a:ln cap="flat" cmpd="sng" w="28575">
            <a:solidFill>
              <a:srgbClr val="00FF00"/>
            </a:solidFill>
            <a:prstDash val="solid"/>
            <a:round/>
            <a:headEnd len="sm" w="sm" type="none"/>
            <a:tailEnd len="sm" w="sm" type="none"/>
          </a:ln>
        </p:spPr>
      </p:cxnSp>
      <p:sp>
        <p:nvSpPr>
          <p:cNvPr id="140" name="Google Shape;140;p8"/>
          <p:cNvSpPr txBox="1"/>
          <p:nvPr/>
        </p:nvSpPr>
        <p:spPr>
          <a:xfrm>
            <a:off x="7598017" y="4268865"/>
            <a:ext cx="2538600" cy="274500"/>
          </a:xfrm>
          <a:prstGeom prst="rect">
            <a:avLst/>
          </a:prstGeom>
          <a:noFill/>
          <a:ln>
            <a:noFill/>
          </a:ln>
        </p:spPr>
        <p:txBody>
          <a:bodyPr anchorCtr="0" anchor="t" bIns="0" lIns="0" spcFirstLastPara="1" rIns="0" wrap="square" tIns="12700">
            <a:noAutofit/>
          </a:bodyPr>
          <a:lstStyle/>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rgbClr val="000000"/>
                </a:solidFill>
                <a:latin typeface="Trebuchet MS"/>
                <a:ea typeface="Trebuchet MS"/>
                <a:cs typeface="Trebuchet MS"/>
                <a:sym typeface="Trebuchet MS"/>
              </a:rPr>
              <a:t>Temperature sensor</a:t>
            </a:r>
            <a:endParaRPr b="0" i="0" sz="2200" u="none" cap="none" strike="noStrike">
              <a:solidFill>
                <a:srgbClr val="000000"/>
              </a:solidFill>
              <a:latin typeface="Trebuchet MS"/>
              <a:ea typeface="Trebuchet MS"/>
              <a:cs typeface="Trebuchet MS"/>
              <a:sym typeface="Trebuchet MS"/>
            </a:endParaRPr>
          </a:p>
        </p:txBody>
      </p:sp>
      <p:cxnSp>
        <p:nvCxnSpPr>
          <p:cNvPr id="141" name="Google Shape;141;p8"/>
          <p:cNvCxnSpPr/>
          <p:nvPr/>
        </p:nvCxnSpPr>
        <p:spPr>
          <a:xfrm>
            <a:off x="8943517" y="4421265"/>
            <a:ext cx="1269300" cy="137400"/>
          </a:xfrm>
          <a:prstGeom prst="straightConnector1">
            <a:avLst/>
          </a:prstGeom>
          <a:noFill/>
          <a:ln cap="flat" cmpd="sng" w="28575">
            <a:solidFill>
              <a:srgbClr val="00FF00"/>
            </a:solidFill>
            <a:prstDash val="solid"/>
            <a:round/>
            <a:headEnd len="sm" w="sm" type="none"/>
            <a:tailEnd len="sm" w="sm" type="none"/>
          </a:ln>
        </p:spPr>
      </p:cxnSp>
      <p:sp>
        <p:nvSpPr>
          <p:cNvPr id="142" name="Google Shape;142;p8"/>
          <p:cNvSpPr/>
          <p:nvPr/>
        </p:nvSpPr>
        <p:spPr>
          <a:xfrm rot="-547026">
            <a:off x="6109616" y="5455043"/>
            <a:ext cx="3315182" cy="845601"/>
          </a:xfrm>
          <a:prstGeom prst="curvedUpArrow">
            <a:avLst>
              <a:gd fmla="val 25000" name="adj1"/>
              <a:gd fmla="val 50000" name="adj2"/>
              <a:gd fmla="val 25000" name="adj3"/>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8"/>
          <p:cNvSpPr/>
          <p:nvPr/>
        </p:nvSpPr>
        <p:spPr>
          <a:xfrm>
            <a:off x="7520825" y="2511475"/>
            <a:ext cx="4321500" cy="3507300"/>
          </a:xfrm>
          <a:prstGeom prst="roundRect">
            <a:avLst>
              <a:gd fmla="val 16667" name="adj"/>
            </a:avLst>
          </a:prstGeom>
          <a:noFill/>
          <a:ln cap="flat" cmpd="sng"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4" name="Google Shape;144;p8" title="Logo horizontal principal.jpg"/>
          <p:cNvPicPr preferRelativeResize="0"/>
          <p:nvPr/>
        </p:nvPicPr>
        <p:blipFill rotWithShape="1">
          <a:blip r:embed="rId8">
            <a:alphaModFix/>
          </a:blip>
          <a:srcRect b="0" l="0" r="0" t="0"/>
          <a:stretch/>
        </p:blipFill>
        <p:spPr>
          <a:xfrm>
            <a:off x="5456800" y="6044425"/>
            <a:ext cx="1908566" cy="752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3acb30a553b_1_0"/>
          <p:cNvSpPr txBox="1"/>
          <p:nvPr>
            <p:ph type="title"/>
          </p:nvPr>
        </p:nvSpPr>
        <p:spPr>
          <a:xfrm>
            <a:off x="1308301" y="150100"/>
            <a:ext cx="7772700" cy="75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Arial Black"/>
              <a:buNone/>
            </a:pPr>
            <a:r>
              <a:rPr lang="es-ES"/>
              <a:t>Unit 3: Components of an FDM 3D Printer.</a:t>
            </a:r>
            <a:endParaRPr/>
          </a:p>
        </p:txBody>
      </p:sp>
      <p:sp>
        <p:nvSpPr>
          <p:cNvPr id="150" name="Google Shape;150;g3acb30a553b_1_0"/>
          <p:cNvSpPr txBox="1"/>
          <p:nvPr/>
        </p:nvSpPr>
        <p:spPr>
          <a:xfrm>
            <a:off x="1464825" y="1057950"/>
            <a:ext cx="10187400" cy="765900"/>
          </a:xfrm>
          <a:prstGeom prst="rect">
            <a:avLst/>
          </a:prstGeom>
          <a:noFill/>
          <a:ln>
            <a:noFill/>
          </a:ln>
        </p:spPr>
        <p:txBody>
          <a:bodyPr anchorCtr="0" anchor="ctr" bIns="0" lIns="0" spcFirstLastPara="1" rIns="0" wrap="square" tIns="13325">
            <a:no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3.3 HEATED PARTS AND EXTRUSION SYSTEM</a:t>
            </a:r>
            <a:endParaRPr b="1" i="0" sz="2400" u="none" cap="none" strike="noStrike">
              <a:solidFill>
                <a:srgbClr val="002060"/>
              </a:solidFill>
              <a:latin typeface="Arial Black"/>
              <a:ea typeface="Arial Black"/>
              <a:cs typeface="Arial Black"/>
              <a:sym typeface="Arial Black"/>
            </a:endParaRPr>
          </a:p>
          <a:p>
            <a:pPr indent="-342900" lvl="0" marL="355600" marR="0" rtl="0" algn="l">
              <a:lnSpc>
                <a:spcPct val="100000"/>
              </a:lnSpc>
              <a:spcBef>
                <a:spcPts val="105"/>
              </a:spcBef>
              <a:spcAft>
                <a:spcPts val="0"/>
              </a:spcAft>
              <a:buClr>
                <a:srgbClr val="002060"/>
              </a:buClr>
              <a:buSzPts val="2400"/>
              <a:buFont typeface="Arial Black"/>
              <a:buChar char="❑"/>
            </a:pPr>
            <a:r>
              <a:rPr b="1" i="0" lang="es-ES" sz="2400" u="none" cap="none" strike="noStrike">
                <a:solidFill>
                  <a:srgbClr val="002060"/>
                </a:solidFill>
                <a:latin typeface="Arial Black"/>
                <a:ea typeface="Arial Black"/>
                <a:cs typeface="Arial Black"/>
                <a:sym typeface="Arial Black"/>
              </a:rPr>
              <a:t>3.3.1.1 PRINTING SURFACE</a:t>
            </a:r>
            <a:endParaRPr b="1" i="0" sz="2400" u="none" cap="none" strike="noStrike">
              <a:solidFill>
                <a:srgbClr val="002060"/>
              </a:solidFill>
              <a:latin typeface="Arial Black"/>
              <a:ea typeface="Arial Black"/>
              <a:cs typeface="Arial Black"/>
              <a:sym typeface="Arial Black"/>
            </a:endParaRPr>
          </a:p>
        </p:txBody>
      </p:sp>
      <p:sp>
        <p:nvSpPr>
          <p:cNvPr id="151" name="Google Shape;151;g3acb30a553b_1_0"/>
          <p:cNvSpPr txBox="1"/>
          <p:nvPr/>
        </p:nvSpPr>
        <p:spPr>
          <a:xfrm>
            <a:off x="1236950" y="1901300"/>
            <a:ext cx="5968800" cy="66150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It is placed on the heated bed and is the direct medium where the filament adheres.</a:t>
            </a:r>
            <a:endParaRPr b="0" i="0" sz="1800" u="none" cap="none" strike="noStrike">
              <a:solidFill>
                <a:schemeClr val="dk1"/>
              </a:solidFill>
              <a:latin typeface="Arial"/>
              <a:ea typeface="Arial"/>
              <a:cs typeface="Arial"/>
              <a:sym typeface="Arial"/>
            </a:endParaRPr>
          </a:p>
          <a:p>
            <a:pPr indent="-342900" lvl="0" marL="457200" marR="0" rtl="0" algn="l">
              <a:lnSpc>
                <a:spcPct val="115000"/>
              </a:lnSpc>
              <a:spcBef>
                <a:spcPts val="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Improved material adhesion: Helps the material adhere better during the first layers of printing.</a:t>
            </a:r>
            <a:endParaRPr b="0" i="0" sz="1800" u="none" cap="none" strike="noStrike">
              <a:solidFill>
                <a:schemeClr val="dk1"/>
              </a:solidFill>
              <a:latin typeface="Arial"/>
              <a:ea typeface="Arial"/>
              <a:cs typeface="Arial"/>
              <a:sym typeface="Arial"/>
            </a:endParaRPr>
          </a:p>
          <a:p>
            <a:pPr indent="-342900" lvl="0" marL="457200" marR="0" rtl="0" algn="l">
              <a:lnSpc>
                <a:spcPct val="115000"/>
              </a:lnSpc>
              <a:spcBef>
                <a:spcPts val="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The choice of surface material is crucial for the adhesion and ease of removal of the model once finished.</a:t>
            </a:r>
            <a:endParaRPr b="0" i="0" sz="1800" u="none" cap="none" strike="noStrike">
              <a:solidFill>
                <a:schemeClr val="dk1"/>
              </a:solidFill>
              <a:latin typeface="Arial"/>
              <a:ea typeface="Arial"/>
              <a:cs typeface="Arial"/>
              <a:sym typeface="Arial"/>
            </a:endParaRPr>
          </a:p>
          <a:p>
            <a:pPr indent="-342900" lvl="0" marL="457200" marR="5080" rtl="0" algn="l">
              <a:lnSpc>
                <a:spcPct val="115000"/>
              </a:lnSpc>
              <a:spcBef>
                <a:spcPts val="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Reduction of deformations: Reduces the possibility of “warping” (corner lifting)</a:t>
            </a:r>
            <a:endParaRPr b="0" i="0" sz="1400" u="none" cap="none" strike="noStrike">
              <a:solidFill>
                <a:srgbClr val="000000"/>
              </a:solidFill>
              <a:latin typeface="Arial"/>
              <a:ea typeface="Arial"/>
              <a:cs typeface="Arial"/>
              <a:sym typeface="Arial"/>
            </a:endParaRPr>
          </a:p>
          <a:p>
            <a:pPr indent="-342900" lvl="0" marL="457200" marR="5080" rtl="0" algn="l">
              <a:lnSpc>
                <a:spcPct val="115000"/>
              </a:lnSpc>
              <a:spcBef>
                <a:spcPts val="0"/>
              </a:spcBef>
              <a:spcAft>
                <a:spcPts val="0"/>
              </a:spcAft>
              <a:buClr>
                <a:schemeClr val="dk1"/>
              </a:buClr>
              <a:buSzPts val="1800"/>
              <a:buFont typeface="Arial"/>
              <a:buChar char="●"/>
            </a:pPr>
            <a:r>
              <a:rPr b="1" i="0" lang="es-ES" sz="1800" u="none" cap="none" strike="noStrike">
                <a:solidFill>
                  <a:schemeClr val="dk1"/>
                </a:solidFill>
                <a:latin typeface="Arial"/>
                <a:ea typeface="Arial"/>
                <a:cs typeface="Arial"/>
                <a:sym typeface="Arial"/>
              </a:rPr>
              <a:t>Special surfaces (PEI): Improved adhesion without the need for additional adhesives. Easy removal from the object. Durable.</a:t>
            </a:r>
            <a:endParaRPr b="0" i="0" sz="1400" u="none" cap="none" strike="noStrike">
              <a:solidFill>
                <a:srgbClr val="000000"/>
              </a:solidFill>
              <a:latin typeface="Arial"/>
              <a:ea typeface="Arial"/>
              <a:cs typeface="Arial"/>
              <a:sym typeface="Arial"/>
            </a:endParaRPr>
          </a:p>
          <a:p>
            <a:pPr indent="-228600" lvl="0" marL="457200" marR="5080" rtl="0" algn="l">
              <a:lnSpc>
                <a:spcPct val="115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508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91440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52" name="Google Shape;152;g3acb30a553b_1_0"/>
          <p:cNvPicPr preferRelativeResize="0"/>
          <p:nvPr/>
        </p:nvPicPr>
        <p:blipFill rotWithShape="1">
          <a:blip r:embed="rId3">
            <a:alphaModFix/>
          </a:blip>
          <a:srcRect b="0" l="0" r="0" t="0"/>
          <a:stretch/>
        </p:blipFill>
        <p:spPr>
          <a:xfrm>
            <a:off x="8018450" y="1734674"/>
            <a:ext cx="2809385" cy="1868351"/>
          </a:xfrm>
          <a:prstGeom prst="rect">
            <a:avLst/>
          </a:prstGeom>
          <a:noFill/>
          <a:ln>
            <a:noFill/>
          </a:ln>
        </p:spPr>
      </p:pic>
      <p:pic>
        <p:nvPicPr>
          <p:cNvPr id="153" name="Google Shape;153;g3acb30a553b_1_0"/>
          <p:cNvPicPr preferRelativeResize="0"/>
          <p:nvPr/>
        </p:nvPicPr>
        <p:blipFill rotWithShape="1">
          <a:blip r:embed="rId4">
            <a:alphaModFix/>
          </a:blip>
          <a:srcRect b="0" l="0" r="0" t="0"/>
          <a:stretch/>
        </p:blipFill>
        <p:spPr>
          <a:xfrm>
            <a:off x="7953900" y="3603025"/>
            <a:ext cx="2809374" cy="2809376"/>
          </a:xfrm>
          <a:prstGeom prst="rect">
            <a:avLst/>
          </a:prstGeom>
          <a:noFill/>
          <a:ln>
            <a:noFill/>
          </a:ln>
        </p:spPr>
      </p:pic>
      <p:sp>
        <p:nvSpPr>
          <p:cNvPr id="154" name="Google Shape;154;g3acb30a553b_1_0"/>
          <p:cNvSpPr txBox="1"/>
          <p:nvPr/>
        </p:nvSpPr>
        <p:spPr>
          <a:xfrm>
            <a:off x="9615875" y="1619775"/>
            <a:ext cx="912300" cy="1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glass</a:t>
            </a:r>
            <a:endParaRPr b="0" i="0" sz="1400" u="none" cap="none" strike="noStrike">
              <a:solidFill>
                <a:srgbClr val="000000"/>
              </a:solidFill>
              <a:latin typeface="Arial"/>
              <a:ea typeface="Arial"/>
              <a:cs typeface="Arial"/>
              <a:sym typeface="Arial"/>
            </a:endParaRPr>
          </a:p>
        </p:txBody>
      </p:sp>
      <p:sp>
        <p:nvSpPr>
          <p:cNvPr id="155" name="Google Shape;155;g3acb30a553b_1_0"/>
          <p:cNvSpPr txBox="1"/>
          <p:nvPr/>
        </p:nvSpPr>
        <p:spPr>
          <a:xfrm>
            <a:off x="9850975" y="3533875"/>
            <a:ext cx="1296000" cy="1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Magnetic</a:t>
            </a:r>
            <a:endParaRPr b="0" i="0" sz="1400" u="none" cap="none" strike="noStrike">
              <a:solidFill>
                <a:srgbClr val="000000"/>
              </a:solidFill>
              <a:latin typeface="Arial"/>
              <a:ea typeface="Arial"/>
              <a:cs typeface="Arial"/>
              <a:sym typeface="Arial"/>
            </a:endParaRPr>
          </a:p>
        </p:txBody>
      </p:sp>
      <p:cxnSp>
        <p:nvCxnSpPr>
          <p:cNvPr id="156" name="Google Shape;156;g3acb30a553b_1_0"/>
          <p:cNvCxnSpPr/>
          <p:nvPr/>
        </p:nvCxnSpPr>
        <p:spPr>
          <a:xfrm flipH="1">
            <a:off x="9164975" y="1856025"/>
            <a:ext cx="450900" cy="440400"/>
          </a:xfrm>
          <a:prstGeom prst="straightConnector1">
            <a:avLst/>
          </a:prstGeom>
          <a:noFill/>
          <a:ln cap="flat" cmpd="sng" w="9525">
            <a:solidFill>
              <a:schemeClr val="accent6"/>
            </a:solidFill>
            <a:prstDash val="solid"/>
            <a:round/>
            <a:headEnd len="sm" w="sm" type="none"/>
            <a:tailEnd len="sm" w="sm" type="none"/>
          </a:ln>
        </p:spPr>
      </p:cxnSp>
      <p:cxnSp>
        <p:nvCxnSpPr>
          <p:cNvPr id="157" name="Google Shape;157;g3acb30a553b_1_0"/>
          <p:cNvCxnSpPr/>
          <p:nvPr/>
        </p:nvCxnSpPr>
        <p:spPr>
          <a:xfrm flipH="1" rot="10800000">
            <a:off x="9660475" y="3770125"/>
            <a:ext cx="266700" cy="416700"/>
          </a:xfrm>
          <a:prstGeom prst="straightConnector1">
            <a:avLst/>
          </a:prstGeom>
          <a:noFill/>
          <a:ln cap="flat" cmpd="sng" w="9525">
            <a:solidFill>
              <a:schemeClr val="accent6"/>
            </a:solidFill>
            <a:prstDash val="solid"/>
            <a:round/>
            <a:headEnd len="sm" w="sm" type="none"/>
            <a:tailEnd len="sm" w="sm" type="none"/>
          </a:ln>
        </p:spPr>
      </p:cxnSp>
      <p:pic>
        <p:nvPicPr>
          <p:cNvPr id="158" name="Google Shape;158;g3acb30a553b_1_0" title="Logo horizontal principal.jpg"/>
          <p:cNvPicPr preferRelativeResize="0"/>
          <p:nvPr/>
        </p:nvPicPr>
        <p:blipFill rotWithShape="1">
          <a:blip r:embed="rId5">
            <a:alphaModFix/>
          </a:blip>
          <a:srcRect b="0" l="0" r="0" t="0"/>
          <a:stretch/>
        </p:blipFill>
        <p:spPr>
          <a:xfrm>
            <a:off x="5456800" y="6044425"/>
            <a:ext cx="1908566" cy="752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ONTENT">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VER">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