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Arial Black"/>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5whGRMbh+cO2wH7YJOdYSMQD0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rialBlack-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 name="Google Shape;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af8f884d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3af8f884d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af8f884d03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3af8f884d03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af8f884d03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3af8f884d03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af8f884d03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3af8f884d03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s-ES" sz="1200">
                <a:solidFill>
                  <a:srgbClr val="7F7F7F"/>
                </a:solidFill>
                <a:latin typeface="Arial"/>
                <a:ea typeface="Arial"/>
                <a:cs typeface="Arial"/>
                <a:sym typeface="Arial"/>
              </a:rPr>
              <a:t>The </a:t>
            </a:r>
            <a:r>
              <a:rPr b="1" i="0" lang="es-ES" sz="1200">
                <a:solidFill>
                  <a:srgbClr val="7F7F7F"/>
                </a:solidFill>
                <a:latin typeface="Arial"/>
                <a:ea typeface="Arial"/>
                <a:cs typeface="Arial"/>
                <a:sym typeface="Arial"/>
              </a:rPr>
              <a:t>alliance</a:t>
            </a:r>
            <a:r>
              <a:rPr b="0" i="0" lang="es-ES" sz="1200">
                <a:solidFill>
                  <a:srgbClr val="7F7F7F"/>
                </a:solidFill>
                <a:latin typeface="Arial"/>
                <a:ea typeface="Arial"/>
                <a:cs typeface="Arial"/>
                <a:sym typeface="Arial"/>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a:p>
        </p:txBody>
      </p:sp>
      <p:sp>
        <p:nvSpPr>
          <p:cNvPr id="355" name="Google Shape;355;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22"/>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 name="Google Shape;28;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9" name="Google Shape;29;p2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ES"/>
              <a:t>‹#›</a:t>
            </a:fld>
            <a:endParaRPr/>
          </a:p>
        </p:txBody>
      </p:sp>
      <p:sp>
        <p:nvSpPr>
          <p:cNvPr id="30" name="Google Shape;30;p24"/>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19"/>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19"/>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19"/>
          <p:cNvGrpSpPr/>
          <p:nvPr/>
        </p:nvGrpSpPr>
        <p:grpSpPr>
          <a:xfrm>
            <a:off x="179295" y="6057247"/>
            <a:ext cx="1955918" cy="548655"/>
            <a:chOff x="754017" y="3871464"/>
            <a:chExt cx="3958319" cy="1110348"/>
          </a:xfrm>
        </p:grpSpPr>
        <p:sp>
          <p:nvSpPr>
            <p:cNvPr id="13" name="Google Shape;13;p19"/>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19"/>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19"/>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900"/>
              <a:buFont typeface="Arial"/>
              <a:buNone/>
            </a:pPr>
            <a:r>
              <a:rPr b="0" i="0" lang="es-ES"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21"/>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Icono&#10;&#10;Descripción generada automáticamente" id="20" name="Google Shape;20;p21"/>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21"/>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21"/>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image" Target="../media/image16.jpg"/><Relationship Id="rId5" Type="http://schemas.openxmlformats.org/officeDocument/2006/relationships/image" Target="../media/image23.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20.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image" Target="../media/image16.jpg"/><Relationship Id="rId5" Type="http://schemas.openxmlformats.org/officeDocument/2006/relationships/image" Target="../media/image23.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
          <p:cNvSpPr txBox="1"/>
          <p:nvPr>
            <p:ph type="ctrTitle"/>
          </p:nvPr>
        </p:nvSpPr>
        <p:spPr>
          <a:xfrm>
            <a:off x="1014726" y="2964400"/>
            <a:ext cx="6396600"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b="0" i="0" lang="es-ES" sz="3600" u="none" cap="none" strike="noStrike">
                <a:solidFill>
                  <a:srgbClr val="222D59"/>
                </a:solidFill>
                <a:latin typeface="Arial Black"/>
                <a:ea typeface="Arial Black"/>
                <a:cs typeface="Arial Black"/>
                <a:sym typeface="Arial Black"/>
              </a:rPr>
              <a:t>Unit 2: FDM Technology and materials</a:t>
            </a:r>
            <a:endParaRPr b="0" i="0" sz="3600" u="none" cap="none" strike="noStrike">
              <a:solidFill>
                <a:srgbClr val="222D59"/>
              </a:solidFill>
              <a:latin typeface="Arial Black"/>
              <a:ea typeface="Arial Black"/>
              <a:cs typeface="Arial Black"/>
              <a:sym typeface="Arial Black"/>
            </a:endParaRPr>
          </a:p>
          <a:p>
            <a:pPr indent="0" lvl="0" marL="0" marR="0" rtl="0" algn="l">
              <a:lnSpc>
                <a:spcPct val="90000"/>
              </a:lnSpc>
              <a:spcBef>
                <a:spcPts val="0"/>
              </a:spcBef>
              <a:spcAft>
                <a:spcPts val="0"/>
              </a:spcAft>
              <a:buClr>
                <a:srgbClr val="222D59"/>
              </a:buClr>
              <a:buSzPts val="3600"/>
              <a:buFont typeface="Arial Black"/>
              <a:buNone/>
            </a:pPr>
            <a:r>
              <a:t/>
            </a:r>
            <a:endParaRPr b="0" i="0" sz="3600" u="none" cap="none" strike="noStrike">
              <a:solidFill>
                <a:srgbClr val="222D59"/>
              </a:solidFill>
              <a:latin typeface="Arial Black"/>
              <a:ea typeface="Arial Black"/>
              <a:cs typeface="Arial Black"/>
              <a:sym typeface="Arial Black"/>
            </a:endParaRPr>
          </a:p>
        </p:txBody>
      </p:sp>
      <p:pic>
        <p:nvPicPr>
          <p:cNvPr id="37" name="Google Shape;37;p1" title="Logo horizontal principal.png"/>
          <p:cNvPicPr preferRelativeResize="0"/>
          <p:nvPr/>
        </p:nvPicPr>
        <p:blipFill rotWithShape="1">
          <a:blip r:embed="rId3">
            <a:alphaModFix/>
          </a:blip>
          <a:srcRect b="0" l="0" r="0" t="0"/>
          <a:stretch/>
        </p:blipFill>
        <p:spPr>
          <a:xfrm>
            <a:off x="4394314" y="192507"/>
            <a:ext cx="4051595" cy="16452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UD2: FDM TECHNOLOGY</a:t>
            </a:r>
            <a:endParaRPr/>
          </a:p>
        </p:txBody>
      </p:sp>
      <p:sp>
        <p:nvSpPr>
          <p:cNvPr id="171" name="Google Shape;171;p10"/>
          <p:cNvSpPr txBox="1"/>
          <p:nvPr/>
        </p:nvSpPr>
        <p:spPr>
          <a:xfrm>
            <a:off x="1464827" y="1057961"/>
            <a:ext cx="8485500" cy="765900"/>
          </a:xfrm>
          <a:prstGeom prst="rect">
            <a:avLst/>
          </a:prstGeom>
          <a:noFill/>
          <a:ln>
            <a:noFill/>
          </a:ln>
        </p:spPr>
        <p:txBody>
          <a:bodyPr anchorCtr="0" anchor="ctr" bIns="0" lIns="0" spcFirstLastPara="1" rIns="0" wrap="square" tIns="13325">
            <a:no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SPECIAL FEATURES</a:t>
            </a:r>
            <a:endParaRPr b="1" i="0" sz="2400" u="none" cap="none" strike="noStrike">
              <a:solidFill>
                <a:srgbClr val="002060"/>
              </a:solidFill>
              <a:latin typeface="Arial Black"/>
              <a:ea typeface="Arial Black"/>
              <a:cs typeface="Arial Black"/>
              <a:sym typeface="Arial Black"/>
            </a:endParaRPr>
          </a:p>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2.4.3 MOST COMMON MATERIALS</a:t>
            </a:r>
            <a:endParaRPr b="1" i="0" sz="2400" u="none" cap="none" strike="noStrike">
              <a:solidFill>
                <a:srgbClr val="002060"/>
              </a:solidFill>
              <a:latin typeface="Arial Black"/>
              <a:ea typeface="Arial Black"/>
              <a:cs typeface="Arial Black"/>
              <a:sym typeface="Arial Black"/>
            </a:endParaRPr>
          </a:p>
        </p:txBody>
      </p:sp>
      <p:sp>
        <p:nvSpPr>
          <p:cNvPr id="172" name="Google Shape;172;p10"/>
          <p:cNvSpPr/>
          <p:nvPr/>
        </p:nvSpPr>
        <p:spPr>
          <a:xfrm>
            <a:off x="2296001" y="2111675"/>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0"/>
          <p:cNvSpPr/>
          <p:nvPr/>
        </p:nvSpPr>
        <p:spPr>
          <a:xfrm>
            <a:off x="6949850" y="2093600"/>
            <a:ext cx="3290697"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0"/>
          <p:cNvSpPr/>
          <p:nvPr/>
        </p:nvSpPr>
        <p:spPr>
          <a:xfrm>
            <a:off x="2296000" y="2836425"/>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0"/>
          <p:cNvSpPr/>
          <p:nvPr/>
        </p:nvSpPr>
        <p:spPr>
          <a:xfrm>
            <a:off x="6948575" y="2834950"/>
            <a:ext cx="3290697"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0"/>
          <p:cNvSpPr/>
          <p:nvPr/>
        </p:nvSpPr>
        <p:spPr>
          <a:xfrm>
            <a:off x="2296000" y="3672150"/>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0"/>
          <p:cNvSpPr/>
          <p:nvPr/>
        </p:nvSpPr>
        <p:spPr>
          <a:xfrm>
            <a:off x="6948575" y="3666000"/>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0"/>
          <p:cNvSpPr txBox="1"/>
          <p:nvPr/>
        </p:nvSpPr>
        <p:spPr>
          <a:xfrm>
            <a:off x="1644864" y="2201350"/>
            <a:ext cx="46965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PLA</a:t>
            </a:r>
            <a:endParaRPr b="1" i="0" sz="2000" u="none" cap="none" strike="noStrike">
              <a:solidFill>
                <a:srgbClr val="012033"/>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79" name="Google Shape;179;p10"/>
          <p:cNvSpPr txBox="1"/>
          <p:nvPr/>
        </p:nvSpPr>
        <p:spPr>
          <a:xfrm>
            <a:off x="6163005" y="2159301"/>
            <a:ext cx="46965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PVA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80" name="Google Shape;180;p10"/>
          <p:cNvSpPr txBox="1"/>
          <p:nvPr/>
        </p:nvSpPr>
        <p:spPr>
          <a:xfrm>
            <a:off x="1569857" y="2936741"/>
            <a:ext cx="46965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ABS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81" name="Google Shape;181;p10"/>
          <p:cNvSpPr txBox="1"/>
          <p:nvPr/>
        </p:nvSpPr>
        <p:spPr>
          <a:xfrm>
            <a:off x="7271475" y="2904350"/>
            <a:ext cx="25140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TPU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82" name="Google Shape;182;p10"/>
          <p:cNvSpPr txBox="1"/>
          <p:nvPr/>
        </p:nvSpPr>
        <p:spPr>
          <a:xfrm>
            <a:off x="1659611" y="3786805"/>
            <a:ext cx="4696500" cy="5568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PETG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0"/>
          <p:cNvSpPr txBox="1"/>
          <p:nvPr/>
        </p:nvSpPr>
        <p:spPr>
          <a:xfrm>
            <a:off x="6320663" y="3805560"/>
            <a:ext cx="46965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NYLON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184" name="Google Shape;184;p10"/>
          <p:cNvSpPr/>
          <p:nvPr/>
        </p:nvSpPr>
        <p:spPr>
          <a:xfrm>
            <a:off x="2296001" y="4550075"/>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0"/>
          <p:cNvSpPr txBox="1"/>
          <p:nvPr/>
        </p:nvSpPr>
        <p:spPr>
          <a:xfrm>
            <a:off x="1644864" y="4639750"/>
            <a:ext cx="46965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PC</a:t>
            </a:r>
            <a:endParaRPr b="1" i="0" sz="2000" u="none" cap="none" strike="noStrike">
              <a:solidFill>
                <a:srgbClr val="012033"/>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pic>
        <p:nvPicPr>
          <p:cNvPr id="186" name="Google Shape;186;p1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nvSpPr>
        <p:spPr>
          <a:xfrm>
            <a:off x="1464827" y="1057961"/>
            <a:ext cx="8485500" cy="1148700"/>
          </a:xfrm>
          <a:prstGeom prst="rect">
            <a:avLst/>
          </a:prstGeom>
          <a:noFill/>
          <a:ln>
            <a:noFill/>
          </a:ln>
        </p:spPr>
        <p:txBody>
          <a:bodyPr anchorCtr="0" anchor="ctr" bIns="0" lIns="0" spcFirstLastPara="1" rIns="0" wrap="square" tIns="13325">
            <a:no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SPECIAL FEATURES</a:t>
            </a:r>
            <a:endParaRPr b="1" i="0" sz="2400" u="none" cap="none" strike="noStrike">
              <a:solidFill>
                <a:srgbClr val="002060"/>
              </a:solidFill>
              <a:latin typeface="Arial Black"/>
              <a:ea typeface="Arial Black"/>
              <a:cs typeface="Arial Black"/>
              <a:sym typeface="Arial Black"/>
            </a:endParaRPr>
          </a:p>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2.4.3.1 PLA (Polylactic Acid)</a:t>
            </a:r>
            <a:endParaRPr b="1" i="0" sz="2400" u="none" cap="none" strike="noStrike">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Clr>
                <a:srgbClr val="000000"/>
              </a:buClr>
              <a:buSzPts val="2400"/>
              <a:buFont typeface="Arial"/>
              <a:buNone/>
            </a:pPr>
            <a:r>
              <a:t/>
            </a:r>
            <a:endParaRPr b="1" i="0" sz="2400" u="none" cap="none" strike="noStrike">
              <a:solidFill>
                <a:srgbClr val="002060"/>
              </a:solidFill>
              <a:latin typeface="Arial Black"/>
              <a:ea typeface="Arial Black"/>
              <a:cs typeface="Arial Black"/>
              <a:sym typeface="Arial Black"/>
            </a:endParaRPr>
          </a:p>
        </p:txBody>
      </p:sp>
      <p:sp>
        <p:nvSpPr>
          <p:cNvPr id="192" name="Google Shape;192;p11"/>
          <p:cNvSpPr txBox="1"/>
          <p:nvPr/>
        </p:nvSpPr>
        <p:spPr>
          <a:xfrm>
            <a:off x="1208700" y="1905000"/>
            <a:ext cx="4892100" cy="21858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Advantages over others: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Ease of use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Produced from vegetable starches.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BIODEGRADABLE.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Melts at low temperatures.</a:t>
            </a:r>
            <a:endParaRPr b="0" i="0" sz="2000" u="none" cap="none" strike="noStrike">
              <a:solidFill>
                <a:schemeClr val="dk1"/>
              </a:solidFill>
              <a:latin typeface="Arial"/>
              <a:ea typeface="Arial"/>
              <a:cs typeface="Arial"/>
              <a:sym typeface="Arial"/>
            </a:endParaRPr>
          </a:p>
        </p:txBody>
      </p:sp>
      <p:sp>
        <p:nvSpPr>
          <p:cNvPr id="193" name="Google Shape;193;p11"/>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1"/>
          <p:cNvSpPr txBox="1"/>
          <p:nvPr/>
        </p:nvSpPr>
        <p:spPr>
          <a:xfrm>
            <a:off x="1208750" y="3806300"/>
            <a:ext cx="8208000" cy="27810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Disadvantages compared to others: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It is fragile.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It has low thermal resistance.</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95" name="Google Shape;195;p11"/>
          <p:cNvSpPr/>
          <p:nvPr/>
        </p:nvSpPr>
        <p:spPr>
          <a:xfrm>
            <a:off x="671022" y="48059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2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6" name="Google Shape;196;p11"/>
          <p:cNvPicPr preferRelativeResize="0"/>
          <p:nvPr/>
        </p:nvPicPr>
        <p:blipFill rotWithShape="1">
          <a:blip r:embed="rId3">
            <a:alphaModFix/>
          </a:blip>
          <a:srcRect b="0" l="0" r="0" t="0"/>
          <a:stretch/>
        </p:blipFill>
        <p:spPr>
          <a:xfrm>
            <a:off x="10064275" y="4800399"/>
            <a:ext cx="2006549" cy="1745976"/>
          </a:xfrm>
          <a:prstGeom prst="rect">
            <a:avLst/>
          </a:prstGeom>
          <a:noFill/>
          <a:ln>
            <a:noFill/>
          </a:ln>
        </p:spPr>
      </p:pic>
      <p:sp>
        <p:nvSpPr>
          <p:cNvPr id="197" name="Google Shape;197;p11"/>
          <p:cNvSpPr txBox="1"/>
          <p:nvPr/>
        </p:nvSpPr>
        <p:spPr>
          <a:xfrm>
            <a:off x="6875025" y="1572900"/>
            <a:ext cx="4892100" cy="4004700"/>
          </a:xfrm>
          <a:prstGeom prst="rect">
            <a:avLst/>
          </a:prstGeom>
          <a:noFill/>
          <a:ln>
            <a:noFill/>
          </a:ln>
        </p:spPr>
        <p:txBody>
          <a:bodyPr anchorCtr="0" anchor="t" bIns="91425" lIns="91425" spcFirstLastPara="1" rIns="91425" wrap="square" tIns="91425">
            <a:noAutofit/>
          </a:bodyPr>
          <a:lstStyle/>
          <a:p>
            <a:pPr indent="0" lvl="0" marL="457200" marR="0" rtl="0" algn="just">
              <a:lnSpc>
                <a:spcPct val="100000"/>
              </a:lnSpc>
              <a:spcBef>
                <a:spcPts val="12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Common applications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Prototypes (without excessive mechanical characteristics)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Decorative and visual parts..</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12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98" name="Google Shape;198;p11"/>
          <p:cNvSpPr txBox="1"/>
          <p:nvPr/>
        </p:nvSpPr>
        <p:spPr>
          <a:xfrm>
            <a:off x="6875025" y="3120000"/>
            <a:ext cx="4892100" cy="2457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Key printing temperatures.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Hotend temperature: 120º-220º</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Bed temperature: 0º-55º.</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199" name="Google Shape;199;p11"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sp>
        <p:nvSpPr>
          <p:cNvPr id="200" name="Google Shape;200;p11"/>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UD2: FDM TECHNOLOGY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nvSpPr>
        <p:spPr>
          <a:xfrm>
            <a:off x="1464827" y="1057961"/>
            <a:ext cx="8485500" cy="765900"/>
          </a:xfrm>
          <a:prstGeom prst="rect">
            <a:avLst/>
          </a:prstGeom>
          <a:noFill/>
          <a:ln>
            <a:noFill/>
          </a:ln>
        </p:spPr>
        <p:txBody>
          <a:bodyPr anchorCtr="0" anchor="ctr" bIns="0" lIns="0" spcFirstLastPara="1" rIns="0" wrap="square" tIns="13325">
            <a:no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SPECIAL FEATURES</a:t>
            </a:r>
            <a:endParaRPr b="1" i="0" sz="2400" u="none" cap="none" strike="noStrike">
              <a:solidFill>
                <a:srgbClr val="002060"/>
              </a:solidFill>
              <a:latin typeface="Arial Black"/>
              <a:ea typeface="Arial Black"/>
              <a:cs typeface="Arial Black"/>
              <a:sym typeface="Arial Black"/>
            </a:endParaRPr>
          </a:p>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2.4.3.1 ABS (Acrylonitrile Butadiene Styrene)</a:t>
            </a:r>
            <a:endParaRPr b="1" i="0" sz="2400" u="none" cap="none" strike="noStrike">
              <a:solidFill>
                <a:srgbClr val="002060"/>
              </a:solidFill>
              <a:latin typeface="Arial Black"/>
              <a:ea typeface="Arial Black"/>
              <a:cs typeface="Arial Black"/>
              <a:sym typeface="Arial Black"/>
            </a:endParaRPr>
          </a:p>
        </p:txBody>
      </p:sp>
      <p:sp>
        <p:nvSpPr>
          <p:cNvPr id="206" name="Google Shape;206;p12"/>
          <p:cNvSpPr txBox="1"/>
          <p:nvPr/>
        </p:nvSpPr>
        <p:spPr>
          <a:xfrm>
            <a:off x="1208700" y="1965150"/>
            <a:ext cx="5829900" cy="17547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Advantages over others: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Resistant material</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Withstands higher temperatures than PLA</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Can be sanded and painted easily</a:t>
            </a:r>
            <a:endParaRPr b="1" i="0" sz="1800" u="none" cap="none" strike="noStrike">
              <a:solidFill>
                <a:schemeClr val="dk1"/>
              </a:solidFill>
              <a:latin typeface="Arial"/>
              <a:ea typeface="Arial"/>
              <a:cs typeface="Arial"/>
              <a:sym typeface="Arial"/>
            </a:endParaRPr>
          </a:p>
        </p:txBody>
      </p:sp>
      <p:sp>
        <p:nvSpPr>
          <p:cNvPr id="207" name="Google Shape;207;p12"/>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2"/>
          <p:cNvSpPr txBox="1"/>
          <p:nvPr/>
        </p:nvSpPr>
        <p:spPr>
          <a:xfrm>
            <a:off x="1208750" y="3897000"/>
            <a:ext cx="5666400" cy="17547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Disadvantages over others: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Emits vapors during printing</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Prone to warping</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Prone to cracking</a:t>
            </a:r>
            <a:endParaRPr b="0" i="0" sz="1800" u="none" cap="none" strike="noStrike">
              <a:solidFill>
                <a:schemeClr val="dk1"/>
              </a:solidFill>
              <a:latin typeface="Arial"/>
              <a:ea typeface="Arial"/>
              <a:cs typeface="Arial"/>
              <a:sym typeface="Arial"/>
            </a:endParaRPr>
          </a:p>
        </p:txBody>
      </p:sp>
      <p:sp>
        <p:nvSpPr>
          <p:cNvPr id="209" name="Google Shape;209;p12"/>
          <p:cNvSpPr/>
          <p:nvPr/>
        </p:nvSpPr>
        <p:spPr>
          <a:xfrm>
            <a:off x="671022" y="45011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2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2"/>
          <p:cNvSpPr txBox="1"/>
          <p:nvPr/>
        </p:nvSpPr>
        <p:spPr>
          <a:xfrm>
            <a:off x="6875025" y="1983075"/>
            <a:ext cx="4892100" cy="17547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Common applications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Functional parts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Housings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Mechanical components</a:t>
            </a:r>
            <a:endParaRPr b="0" i="0" sz="1800" u="none" cap="none" strike="noStrike">
              <a:solidFill>
                <a:schemeClr val="dk1"/>
              </a:solidFill>
              <a:latin typeface="Arial"/>
              <a:ea typeface="Arial"/>
              <a:cs typeface="Arial"/>
              <a:sym typeface="Arial"/>
            </a:endParaRPr>
          </a:p>
        </p:txBody>
      </p:sp>
      <p:sp>
        <p:nvSpPr>
          <p:cNvPr id="211" name="Google Shape;211;p12"/>
          <p:cNvSpPr txBox="1"/>
          <p:nvPr/>
        </p:nvSpPr>
        <p:spPr>
          <a:xfrm>
            <a:off x="6875025" y="3897000"/>
            <a:ext cx="4892100" cy="13236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Key printing temperatures.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Hotend temperature: 230º-260º</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Bed temperature: 60º-100º</a:t>
            </a:r>
            <a:endParaRPr b="0" i="0" sz="1800" u="none" cap="none" strike="noStrike">
              <a:solidFill>
                <a:schemeClr val="dk1"/>
              </a:solidFill>
              <a:latin typeface="Arial"/>
              <a:ea typeface="Arial"/>
              <a:cs typeface="Arial"/>
              <a:sym typeface="Arial"/>
            </a:endParaRPr>
          </a:p>
        </p:txBody>
      </p:sp>
      <p:pic>
        <p:nvPicPr>
          <p:cNvPr id="212" name="Google Shape;212;p1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pic>
        <p:nvPicPr>
          <p:cNvPr id="213" name="Google Shape;213;p12"/>
          <p:cNvPicPr preferRelativeResize="0"/>
          <p:nvPr/>
        </p:nvPicPr>
        <p:blipFill rotWithShape="1">
          <a:blip r:embed="rId4">
            <a:alphaModFix/>
          </a:blip>
          <a:srcRect b="11710" l="0" r="0" t="16840"/>
          <a:stretch/>
        </p:blipFill>
        <p:spPr>
          <a:xfrm>
            <a:off x="5131813" y="4591925"/>
            <a:ext cx="2128875" cy="1323601"/>
          </a:xfrm>
          <a:prstGeom prst="rect">
            <a:avLst/>
          </a:prstGeom>
          <a:noFill/>
          <a:ln>
            <a:noFill/>
          </a:ln>
        </p:spPr>
      </p:pic>
      <p:sp>
        <p:nvSpPr>
          <p:cNvPr id="214" name="Google Shape;214;p12"/>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UD2: FDM TECHNOLOGY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af8f884d03_0_0"/>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2: FDM Technology</a:t>
            </a:r>
            <a:endParaRPr/>
          </a:p>
        </p:txBody>
      </p:sp>
      <p:pic>
        <p:nvPicPr>
          <p:cNvPr id="220" name="Google Shape;220;g3af8f884d03_0_0"/>
          <p:cNvPicPr preferRelativeResize="0"/>
          <p:nvPr/>
        </p:nvPicPr>
        <p:blipFill rotWithShape="1">
          <a:blip r:embed="rId3">
            <a:alphaModFix/>
          </a:blip>
          <a:srcRect b="0" l="0" r="0" t="0"/>
          <a:stretch/>
        </p:blipFill>
        <p:spPr>
          <a:xfrm>
            <a:off x="2665672" y="3824276"/>
            <a:ext cx="631800" cy="542950"/>
          </a:xfrm>
          <a:prstGeom prst="rect">
            <a:avLst/>
          </a:prstGeom>
          <a:noFill/>
          <a:ln>
            <a:noFill/>
          </a:ln>
        </p:spPr>
      </p:pic>
      <p:sp>
        <p:nvSpPr>
          <p:cNvPr id="221" name="Google Shape;221;g3af8f884d03_0_0"/>
          <p:cNvSpPr txBox="1"/>
          <p:nvPr/>
        </p:nvSpPr>
        <p:spPr>
          <a:xfrm>
            <a:off x="1464827" y="1057961"/>
            <a:ext cx="84855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PARTICULARITIES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2.4.2 PROPERTIES</a:t>
            </a:r>
            <a:endParaRPr b="1" i="0" sz="2400" u="none" cap="none" strike="noStrike">
              <a:solidFill>
                <a:srgbClr val="002060"/>
              </a:solidFill>
              <a:latin typeface="Arial Black"/>
              <a:ea typeface="Arial Black"/>
              <a:cs typeface="Arial Black"/>
              <a:sym typeface="Arial Black"/>
            </a:endParaRPr>
          </a:p>
        </p:txBody>
      </p:sp>
      <p:grpSp>
        <p:nvGrpSpPr>
          <p:cNvPr id="222" name="Google Shape;222;g3af8f884d03_0_0"/>
          <p:cNvGrpSpPr/>
          <p:nvPr/>
        </p:nvGrpSpPr>
        <p:grpSpPr>
          <a:xfrm>
            <a:off x="889678" y="3884021"/>
            <a:ext cx="10014435" cy="633145"/>
            <a:chOff x="464399" y="5366012"/>
            <a:chExt cx="17587698" cy="969891"/>
          </a:xfrm>
        </p:grpSpPr>
        <p:sp>
          <p:nvSpPr>
            <p:cNvPr id="223" name="Google Shape;223;g3af8f884d03_0_0"/>
            <p:cNvSpPr/>
            <p:nvPr/>
          </p:nvSpPr>
          <p:spPr>
            <a:xfrm>
              <a:off x="508317" y="5400153"/>
              <a:ext cx="17543780" cy="901700"/>
            </a:xfrm>
            <a:custGeom>
              <a:rect b="b" l="l" r="r" t="t"/>
              <a:pathLst>
                <a:path extrusionOk="0" h="901700" w="17543780">
                  <a:moveTo>
                    <a:pt x="1040752" y="450646"/>
                  </a:moveTo>
                  <a:lnTo>
                    <a:pt x="780542" y="0"/>
                  </a:lnTo>
                  <a:lnTo>
                    <a:pt x="260172" y="0"/>
                  </a:lnTo>
                  <a:lnTo>
                    <a:pt x="0" y="450646"/>
                  </a:lnTo>
                  <a:lnTo>
                    <a:pt x="260172" y="901306"/>
                  </a:lnTo>
                  <a:lnTo>
                    <a:pt x="780580" y="901306"/>
                  </a:lnTo>
                  <a:lnTo>
                    <a:pt x="1040752" y="450646"/>
                  </a:lnTo>
                  <a:close/>
                </a:path>
                <a:path extrusionOk="0" h="901700" w="17543780">
                  <a:moveTo>
                    <a:pt x="10477843" y="450659"/>
                  </a:moveTo>
                  <a:lnTo>
                    <a:pt x="10382783" y="286029"/>
                  </a:lnTo>
                  <a:lnTo>
                    <a:pt x="10192690" y="286029"/>
                  </a:lnTo>
                  <a:lnTo>
                    <a:pt x="10097643" y="450659"/>
                  </a:lnTo>
                  <a:lnTo>
                    <a:pt x="10192690" y="615276"/>
                  </a:lnTo>
                  <a:lnTo>
                    <a:pt x="10382796" y="615276"/>
                  </a:lnTo>
                  <a:lnTo>
                    <a:pt x="10477843" y="450659"/>
                  </a:lnTo>
                  <a:close/>
                </a:path>
                <a:path extrusionOk="0" h="901700" w="17543780">
                  <a:moveTo>
                    <a:pt x="13863650" y="450659"/>
                  </a:moveTo>
                  <a:lnTo>
                    <a:pt x="13768578" y="286029"/>
                  </a:lnTo>
                  <a:lnTo>
                    <a:pt x="13578485" y="286029"/>
                  </a:lnTo>
                  <a:lnTo>
                    <a:pt x="13483438" y="450659"/>
                  </a:lnTo>
                  <a:lnTo>
                    <a:pt x="13578485" y="615276"/>
                  </a:lnTo>
                  <a:lnTo>
                    <a:pt x="13768591" y="615276"/>
                  </a:lnTo>
                  <a:lnTo>
                    <a:pt x="13863650" y="450659"/>
                  </a:lnTo>
                  <a:close/>
                </a:path>
                <a:path extrusionOk="0" h="901700" w="17543780">
                  <a:moveTo>
                    <a:pt x="17543387" y="450659"/>
                  </a:moveTo>
                  <a:lnTo>
                    <a:pt x="17448327" y="286029"/>
                  </a:lnTo>
                  <a:lnTo>
                    <a:pt x="17258221" y="286029"/>
                  </a:lnTo>
                  <a:lnTo>
                    <a:pt x="17163174" y="450659"/>
                  </a:lnTo>
                  <a:lnTo>
                    <a:pt x="17258221" y="615276"/>
                  </a:lnTo>
                  <a:lnTo>
                    <a:pt x="17448340" y="615276"/>
                  </a:lnTo>
                  <a:lnTo>
                    <a:pt x="17543387" y="450659"/>
                  </a:lnTo>
                  <a:close/>
                </a:path>
              </a:pathLst>
            </a:custGeom>
            <a:solidFill>
              <a:srgbClr val="0045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3af8f884d03_0_0"/>
            <p:cNvSpPr/>
            <p:nvPr/>
          </p:nvSpPr>
          <p:spPr>
            <a:xfrm>
              <a:off x="3686238" y="5400153"/>
              <a:ext cx="14360525" cy="901700"/>
            </a:xfrm>
            <a:custGeom>
              <a:rect b="b" l="l" r="r" t="t"/>
              <a:pathLst>
                <a:path extrusionOk="0" h="901700" w="14360525">
                  <a:moveTo>
                    <a:pt x="1040765" y="450646"/>
                  </a:moveTo>
                  <a:lnTo>
                    <a:pt x="780542" y="0"/>
                  </a:lnTo>
                  <a:lnTo>
                    <a:pt x="260184" y="0"/>
                  </a:lnTo>
                  <a:lnTo>
                    <a:pt x="0" y="450646"/>
                  </a:lnTo>
                  <a:lnTo>
                    <a:pt x="260184" y="901306"/>
                  </a:lnTo>
                  <a:lnTo>
                    <a:pt x="780580" y="901306"/>
                  </a:lnTo>
                  <a:lnTo>
                    <a:pt x="1040765" y="450646"/>
                  </a:lnTo>
                  <a:close/>
                </a:path>
                <a:path extrusionOk="0" h="901700" w="14360525">
                  <a:moveTo>
                    <a:pt x="4244403" y="450646"/>
                  </a:moveTo>
                  <a:lnTo>
                    <a:pt x="3984180" y="0"/>
                  </a:lnTo>
                  <a:lnTo>
                    <a:pt x="3463823" y="0"/>
                  </a:lnTo>
                  <a:lnTo>
                    <a:pt x="3203651" y="450646"/>
                  </a:lnTo>
                  <a:lnTo>
                    <a:pt x="3463823" y="901306"/>
                  </a:lnTo>
                  <a:lnTo>
                    <a:pt x="3984218" y="901306"/>
                  </a:lnTo>
                  <a:lnTo>
                    <a:pt x="4244403" y="450646"/>
                  </a:lnTo>
                  <a:close/>
                </a:path>
                <a:path extrusionOk="0" h="901700" w="14360525">
                  <a:moveTo>
                    <a:pt x="7630198" y="450646"/>
                  </a:moveTo>
                  <a:lnTo>
                    <a:pt x="7369988" y="0"/>
                  </a:lnTo>
                  <a:lnTo>
                    <a:pt x="6849618" y="0"/>
                  </a:lnTo>
                  <a:lnTo>
                    <a:pt x="6589446" y="450646"/>
                  </a:lnTo>
                  <a:lnTo>
                    <a:pt x="6849618" y="901306"/>
                  </a:lnTo>
                  <a:lnTo>
                    <a:pt x="7370026" y="901306"/>
                  </a:lnTo>
                  <a:lnTo>
                    <a:pt x="7630198" y="450646"/>
                  </a:lnTo>
                  <a:close/>
                </a:path>
                <a:path extrusionOk="0" h="901700" w="14360525">
                  <a:moveTo>
                    <a:pt x="11014113" y="450646"/>
                  </a:moveTo>
                  <a:lnTo>
                    <a:pt x="10753890" y="0"/>
                  </a:lnTo>
                  <a:lnTo>
                    <a:pt x="10233533" y="0"/>
                  </a:lnTo>
                  <a:lnTo>
                    <a:pt x="9973348" y="450646"/>
                  </a:lnTo>
                  <a:lnTo>
                    <a:pt x="10233533" y="901306"/>
                  </a:lnTo>
                  <a:lnTo>
                    <a:pt x="10753928" y="901306"/>
                  </a:lnTo>
                  <a:lnTo>
                    <a:pt x="11014113" y="450646"/>
                  </a:lnTo>
                  <a:close/>
                </a:path>
                <a:path extrusionOk="0" h="901700" w="14360525">
                  <a:moveTo>
                    <a:pt x="14359916" y="450646"/>
                  </a:moveTo>
                  <a:lnTo>
                    <a:pt x="14099705" y="0"/>
                  </a:lnTo>
                  <a:lnTo>
                    <a:pt x="13579335" y="0"/>
                  </a:lnTo>
                  <a:lnTo>
                    <a:pt x="13319163" y="450646"/>
                  </a:lnTo>
                  <a:lnTo>
                    <a:pt x="13579335" y="901306"/>
                  </a:lnTo>
                  <a:lnTo>
                    <a:pt x="14099731" y="901306"/>
                  </a:lnTo>
                  <a:lnTo>
                    <a:pt x="14359916" y="450646"/>
                  </a:lnTo>
                  <a:close/>
                </a:path>
              </a:pathLst>
            </a:custGeom>
            <a:solidFill>
              <a:srgbClr val="0045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5" name="Google Shape;225;g3af8f884d03_0_0"/>
            <p:cNvPicPr preferRelativeResize="0"/>
            <p:nvPr/>
          </p:nvPicPr>
          <p:blipFill rotWithShape="1">
            <a:blip r:embed="rId4">
              <a:alphaModFix/>
            </a:blip>
            <a:srcRect b="0" l="0" r="0" t="0"/>
            <a:stretch/>
          </p:blipFill>
          <p:spPr>
            <a:xfrm>
              <a:off x="464399" y="5366012"/>
              <a:ext cx="1128601" cy="969891"/>
            </a:xfrm>
            <a:prstGeom prst="rect">
              <a:avLst/>
            </a:prstGeom>
            <a:noFill/>
            <a:ln>
              <a:noFill/>
            </a:ln>
          </p:spPr>
        </p:pic>
      </p:grpSp>
      <p:sp>
        <p:nvSpPr>
          <p:cNvPr id="226" name="Google Shape;226;g3af8f884d03_0_0"/>
          <p:cNvSpPr txBox="1"/>
          <p:nvPr/>
        </p:nvSpPr>
        <p:spPr>
          <a:xfrm>
            <a:off x="1312427" y="2444375"/>
            <a:ext cx="2152200" cy="12441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Mechanical resistance.</a:t>
            </a:r>
            <a:endParaRPr b="0" i="0" sz="1700" u="none" cap="none" strike="noStrike">
              <a:solidFill>
                <a:srgbClr val="1F497D"/>
              </a:solidFill>
              <a:latin typeface="Trebuchet MS"/>
              <a:ea typeface="Trebuchet MS"/>
              <a:cs typeface="Trebuchet MS"/>
              <a:sym typeface="Trebuchet MS"/>
            </a:endParaRPr>
          </a:p>
          <a:p>
            <a:pPr indent="0" lvl="0" marL="1270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Trebuchet MS"/>
                <a:ea typeface="Trebuchet MS"/>
                <a:cs typeface="Trebuchet MS"/>
                <a:sym typeface="Trebuchet MS"/>
              </a:rPr>
              <a:t>Material's ability to withstand external forces</a:t>
            </a:r>
            <a:endParaRPr b="0" i="0" sz="1400" u="none" cap="none" strike="noStrike">
              <a:solidFill>
                <a:srgbClr val="000000"/>
              </a:solidFill>
              <a:latin typeface="Trebuchet MS"/>
              <a:ea typeface="Trebuchet MS"/>
              <a:cs typeface="Trebuchet MS"/>
              <a:sym typeface="Trebuchet MS"/>
            </a:endParaRPr>
          </a:p>
        </p:txBody>
      </p:sp>
      <p:cxnSp>
        <p:nvCxnSpPr>
          <p:cNvPr id="227" name="Google Shape;227;g3af8f884d03_0_0"/>
          <p:cNvCxnSpPr/>
          <p:nvPr/>
        </p:nvCxnSpPr>
        <p:spPr>
          <a:xfrm rot="10800000">
            <a:off x="1166025" y="2709775"/>
            <a:ext cx="15600" cy="1221300"/>
          </a:xfrm>
          <a:prstGeom prst="straightConnector1">
            <a:avLst/>
          </a:prstGeom>
          <a:noFill/>
          <a:ln cap="flat" cmpd="sng" w="19050">
            <a:solidFill>
              <a:schemeClr val="dk2"/>
            </a:solidFill>
            <a:prstDash val="solid"/>
            <a:round/>
            <a:headEnd len="sm" w="sm" type="none"/>
            <a:tailEnd len="sm" w="sm" type="none"/>
          </a:ln>
        </p:spPr>
      </p:cxnSp>
      <p:sp>
        <p:nvSpPr>
          <p:cNvPr id="228" name="Google Shape;228;g3af8f884d03_0_0"/>
          <p:cNvSpPr txBox="1"/>
          <p:nvPr/>
        </p:nvSpPr>
        <p:spPr>
          <a:xfrm>
            <a:off x="634471" y="4935650"/>
            <a:ext cx="3612000" cy="3054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Flexibility and rigidity</a:t>
            </a:r>
            <a:endParaRPr b="0" i="0" sz="1900" u="none" cap="none" strike="noStrike">
              <a:solidFill>
                <a:srgbClr val="1F497D"/>
              </a:solidFill>
              <a:latin typeface="Trebuchet MS"/>
              <a:ea typeface="Trebuchet MS"/>
              <a:cs typeface="Trebuchet MS"/>
              <a:sym typeface="Trebuchet MS"/>
            </a:endParaRPr>
          </a:p>
        </p:txBody>
      </p:sp>
      <p:cxnSp>
        <p:nvCxnSpPr>
          <p:cNvPr id="229" name="Google Shape;229;g3af8f884d03_0_0"/>
          <p:cNvCxnSpPr/>
          <p:nvPr/>
        </p:nvCxnSpPr>
        <p:spPr>
          <a:xfrm flipH="1" rot="10800000">
            <a:off x="1379904" y="4140294"/>
            <a:ext cx="9460200" cy="60300"/>
          </a:xfrm>
          <a:prstGeom prst="straightConnector1">
            <a:avLst/>
          </a:prstGeom>
          <a:noFill/>
          <a:ln cap="flat" cmpd="sng" w="19050">
            <a:solidFill>
              <a:schemeClr val="dk2"/>
            </a:solidFill>
            <a:prstDash val="solid"/>
            <a:round/>
            <a:headEnd len="sm" w="sm" type="none"/>
            <a:tailEnd len="sm" w="sm" type="none"/>
          </a:ln>
        </p:spPr>
      </p:cxnSp>
      <p:sp>
        <p:nvSpPr>
          <p:cNvPr id="230" name="Google Shape;230;g3af8f884d03_0_0"/>
          <p:cNvSpPr txBox="1"/>
          <p:nvPr/>
        </p:nvSpPr>
        <p:spPr>
          <a:xfrm>
            <a:off x="634475" y="5322875"/>
            <a:ext cx="3120000" cy="975600"/>
          </a:xfrm>
          <a:prstGeom prst="rect">
            <a:avLst/>
          </a:prstGeom>
          <a:noFill/>
          <a:ln>
            <a:noFill/>
          </a:ln>
        </p:spPr>
        <p:txBody>
          <a:bodyPr anchorCtr="0" anchor="t" bIns="0" lIns="0" spcFirstLastPara="1" rIns="0" wrap="square" tIns="12700">
            <a:noAutofit/>
          </a:bodyPr>
          <a:lstStyle/>
          <a:p>
            <a:pPr indent="0" lvl="0" marL="12700" marR="5080" rtl="0" algn="just">
              <a:lnSpc>
                <a:spcPct val="115599"/>
              </a:lnSpc>
              <a:spcBef>
                <a:spcPts val="0"/>
              </a:spcBef>
              <a:spcAft>
                <a:spcPts val="0"/>
              </a:spcAft>
              <a:buClr>
                <a:srgbClr val="000000"/>
              </a:buClr>
              <a:buSzPts val="1400"/>
              <a:buFont typeface="Arial"/>
              <a:buNone/>
            </a:pPr>
            <a:r>
              <a:rPr b="0" i="0" lang="es-ES" sz="1400" u="none" cap="none" strike="noStrike">
                <a:solidFill>
                  <a:srgbClr val="000000"/>
                </a:solidFill>
                <a:latin typeface="Trebuchet MS"/>
                <a:ea typeface="Trebuchet MS"/>
                <a:cs typeface="Trebuchet MS"/>
                <a:sym typeface="Trebuchet MS"/>
              </a:rPr>
              <a:t>Flexibility allows a piece to bend without breaking, while rigidity ensures that it maintains its shape under pressure.</a:t>
            </a:r>
            <a:endParaRPr b="0" i="0" sz="1400" u="none" cap="none" strike="noStrike">
              <a:solidFill>
                <a:srgbClr val="000000"/>
              </a:solidFill>
              <a:latin typeface="Trebuchet MS"/>
              <a:ea typeface="Trebuchet MS"/>
              <a:cs typeface="Trebuchet MS"/>
              <a:sym typeface="Trebuchet MS"/>
            </a:endParaRPr>
          </a:p>
        </p:txBody>
      </p:sp>
      <p:cxnSp>
        <p:nvCxnSpPr>
          <p:cNvPr id="231" name="Google Shape;231;g3af8f884d03_0_0"/>
          <p:cNvCxnSpPr>
            <a:endCxn id="232" idx="2"/>
          </p:cNvCxnSpPr>
          <p:nvPr/>
        </p:nvCxnSpPr>
        <p:spPr>
          <a:xfrm rot="10800000">
            <a:off x="3027055" y="4568701"/>
            <a:ext cx="9000" cy="668400"/>
          </a:xfrm>
          <a:prstGeom prst="straightConnector1">
            <a:avLst/>
          </a:prstGeom>
          <a:noFill/>
          <a:ln cap="flat" cmpd="sng" w="19050">
            <a:solidFill>
              <a:schemeClr val="dk2"/>
            </a:solidFill>
            <a:prstDash val="solid"/>
            <a:round/>
            <a:headEnd len="sm" w="sm" type="none"/>
            <a:tailEnd len="sm" w="sm" type="none"/>
          </a:ln>
        </p:spPr>
      </p:cxnSp>
      <p:pic>
        <p:nvPicPr>
          <p:cNvPr id="233" name="Google Shape;233;g3af8f884d03_0_0"/>
          <p:cNvPicPr preferRelativeResize="0"/>
          <p:nvPr/>
        </p:nvPicPr>
        <p:blipFill rotWithShape="1">
          <a:blip r:embed="rId5">
            <a:alphaModFix/>
          </a:blip>
          <a:srcRect b="0" l="0" r="0" t="0"/>
          <a:stretch/>
        </p:blipFill>
        <p:spPr>
          <a:xfrm>
            <a:off x="10255877" y="3823799"/>
            <a:ext cx="736750" cy="633151"/>
          </a:xfrm>
          <a:prstGeom prst="rect">
            <a:avLst/>
          </a:prstGeom>
          <a:noFill/>
          <a:ln>
            <a:noFill/>
          </a:ln>
        </p:spPr>
      </p:pic>
      <p:pic>
        <p:nvPicPr>
          <p:cNvPr id="234" name="Google Shape;234;g3af8f884d03_0_0"/>
          <p:cNvPicPr preferRelativeResize="0"/>
          <p:nvPr/>
        </p:nvPicPr>
        <p:blipFill rotWithShape="1">
          <a:blip r:embed="rId6">
            <a:alphaModFix/>
          </a:blip>
          <a:srcRect b="0" l="0" r="0" t="0"/>
          <a:stretch/>
        </p:blipFill>
        <p:spPr>
          <a:xfrm>
            <a:off x="8354750" y="3815840"/>
            <a:ext cx="736750" cy="633160"/>
          </a:xfrm>
          <a:prstGeom prst="rect">
            <a:avLst/>
          </a:prstGeom>
          <a:noFill/>
          <a:ln>
            <a:noFill/>
          </a:ln>
        </p:spPr>
      </p:pic>
      <p:pic>
        <p:nvPicPr>
          <p:cNvPr id="235" name="Google Shape;235;g3af8f884d03_0_0"/>
          <p:cNvPicPr preferRelativeResize="0"/>
          <p:nvPr/>
        </p:nvPicPr>
        <p:blipFill rotWithShape="1">
          <a:blip r:embed="rId7">
            <a:alphaModFix/>
          </a:blip>
          <a:srcRect b="0" l="0" r="0" t="0"/>
          <a:stretch/>
        </p:blipFill>
        <p:spPr>
          <a:xfrm>
            <a:off x="6426198" y="3823799"/>
            <a:ext cx="736750" cy="633151"/>
          </a:xfrm>
          <a:prstGeom prst="rect">
            <a:avLst/>
          </a:prstGeom>
          <a:noFill/>
          <a:ln>
            <a:noFill/>
          </a:ln>
        </p:spPr>
      </p:pic>
      <p:pic>
        <p:nvPicPr>
          <p:cNvPr id="236" name="Google Shape;236;g3af8f884d03_0_0"/>
          <p:cNvPicPr preferRelativeResize="0"/>
          <p:nvPr/>
        </p:nvPicPr>
        <p:blipFill rotWithShape="1">
          <a:blip r:embed="rId8">
            <a:alphaModFix/>
          </a:blip>
          <a:srcRect b="0" l="0" r="0" t="0"/>
          <a:stretch/>
        </p:blipFill>
        <p:spPr>
          <a:xfrm>
            <a:off x="4491347" y="3795149"/>
            <a:ext cx="736749" cy="633150"/>
          </a:xfrm>
          <a:prstGeom prst="rect">
            <a:avLst/>
          </a:prstGeom>
          <a:noFill/>
          <a:ln>
            <a:noFill/>
          </a:ln>
        </p:spPr>
      </p:pic>
      <p:pic>
        <p:nvPicPr>
          <p:cNvPr id="232" name="Google Shape;232;g3af8f884d03_0_0"/>
          <p:cNvPicPr preferRelativeResize="0"/>
          <p:nvPr/>
        </p:nvPicPr>
        <p:blipFill rotWithShape="1">
          <a:blip r:embed="rId3">
            <a:alphaModFix/>
          </a:blip>
          <a:srcRect b="0" l="0" r="0" t="0"/>
          <a:stretch/>
        </p:blipFill>
        <p:spPr>
          <a:xfrm>
            <a:off x="2589474" y="3816601"/>
            <a:ext cx="875162" cy="752100"/>
          </a:xfrm>
          <a:prstGeom prst="rect">
            <a:avLst/>
          </a:prstGeom>
          <a:noFill/>
          <a:ln>
            <a:noFill/>
          </a:ln>
        </p:spPr>
      </p:pic>
      <p:sp>
        <p:nvSpPr>
          <p:cNvPr id="237" name="Google Shape;237;g3af8f884d03_0_0"/>
          <p:cNvSpPr txBox="1"/>
          <p:nvPr/>
        </p:nvSpPr>
        <p:spPr>
          <a:xfrm>
            <a:off x="5008476" y="1900250"/>
            <a:ext cx="4088100" cy="1957800"/>
          </a:xfrm>
          <a:prstGeom prst="rect">
            <a:avLst/>
          </a:prstGeom>
          <a:noFill/>
          <a:ln>
            <a:noFill/>
          </a:ln>
        </p:spPr>
        <p:txBody>
          <a:bodyPr anchorCtr="0" anchor="t" bIns="0" lIns="0" spcFirstLastPara="1" rIns="0" wrap="square" tIns="12700">
            <a:noAutofit/>
          </a:bodyPr>
          <a:lstStyle/>
          <a:p>
            <a:pPr indent="0" lvl="0" marL="12700" marR="158623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Melting point and thermal resistance</a:t>
            </a:r>
            <a:endParaRPr b="0" i="0" sz="1900" u="none" cap="none" strike="noStrike">
              <a:solidFill>
                <a:srgbClr val="1F497D"/>
              </a:solidFill>
              <a:latin typeface="Trebuchet MS"/>
              <a:ea typeface="Trebuchet MS"/>
              <a:cs typeface="Trebuchet MS"/>
              <a:sym typeface="Trebuchet MS"/>
            </a:endParaRPr>
          </a:p>
          <a:p>
            <a:pPr indent="0" lvl="0" marL="12700" marR="158623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Trebuchet MS"/>
                <a:ea typeface="Trebuchet MS"/>
                <a:cs typeface="Trebuchet MS"/>
                <a:sym typeface="Trebuchet MS"/>
              </a:rPr>
              <a:t>Melting temperature: range of temperature required to extrude the filament</a:t>
            </a:r>
            <a:endParaRPr b="0" i="0" sz="1400" u="none" cap="none" strike="noStrike">
              <a:solidFill>
                <a:srgbClr val="000000"/>
              </a:solidFill>
              <a:latin typeface="Trebuchet MS"/>
              <a:ea typeface="Trebuchet MS"/>
              <a:cs typeface="Trebuchet MS"/>
              <a:sym typeface="Trebuchet MS"/>
            </a:endParaRPr>
          </a:p>
          <a:p>
            <a:pPr indent="0" lvl="0" marL="0" marR="5080" rtl="0" algn="just">
              <a:lnSpc>
                <a:spcPct val="115599"/>
              </a:lnSpc>
              <a:spcBef>
                <a:spcPts val="0"/>
              </a:spcBef>
              <a:spcAft>
                <a:spcPts val="0"/>
              </a:spcAft>
              <a:buClr>
                <a:srgbClr val="000000"/>
              </a:buClr>
              <a:buSzPts val="1400"/>
              <a:buFont typeface="Arial"/>
              <a:buNone/>
            </a:pPr>
            <a:r>
              <a:rPr b="0" i="0" lang="es-ES" sz="1400" u="none" cap="none" strike="noStrike">
                <a:solidFill>
                  <a:srgbClr val="000000"/>
                </a:solidFill>
                <a:latin typeface="Trebuchet MS"/>
                <a:ea typeface="Trebuchet MS"/>
                <a:cs typeface="Trebuchet MS"/>
                <a:sym typeface="Trebuchet MS"/>
              </a:rPr>
              <a:t>Thermal resistance: determines the ability of the part to maintain its shape and properties at high temperatures</a:t>
            </a:r>
            <a:endParaRPr b="0" i="0" sz="1400" u="none" cap="none" strike="noStrike">
              <a:solidFill>
                <a:srgbClr val="000000"/>
              </a:solidFill>
              <a:latin typeface="Trebuchet MS"/>
              <a:ea typeface="Trebuchet MS"/>
              <a:cs typeface="Trebuchet MS"/>
              <a:sym typeface="Trebuchet MS"/>
            </a:endParaRPr>
          </a:p>
        </p:txBody>
      </p:sp>
      <p:cxnSp>
        <p:nvCxnSpPr>
          <p:cNvPr id="238" name="Google Shape;238;g3af8f884d03_0_0"/>
          <p:cNvCxnSpPr>
            <a:endCxn id="236" idx="0"/>
          </p:cNvCxnSpPr>
          <p:nvPr/>
        </p:nvCxnSpPr>
        <p:spPr>
          <a:xfrm flipH="1">
            <a:off x="4859721" y="2095649"/>
            <a:ext cx="3300" cy="1699500"/>
          </a:xfrm>
          <a:prstGeom prst="straightConnector1">
            <a:avLst/>
          </a:prstGeom>
          <a:noFill/>
          <a:ln cap="flat" cmpd="sng" w="19050">
            <a:solidFill>
              <a:schemeClr val="dk2"/>
            </a:solidFill>
            <a:prstDash val="solid"/>
            <a:round/>
            <a:headEnd len="sm" w="sm" type="none"/>
            <a:tailEnd len="sm" w="sm" type="none"/>
          </a:ln>
        </p:spPr>
      </p:cxnSp>
      <p:sp>
        <p:nvSpPr>
          <p:cNvPr id="239" name="Google Shape;239;g3af8f884d03_0_0"/>
          <p:cNvSpPr txBox="1"/>
          <p:nvPr/>
        </p:nvSpPr>
        <p:spPr>
          <a:xfrm>
            <a:off x="4055163" y="4988300"/>
            <a:ext cx="3000000" cy="1123500"/>
          </a:xfrm>
          <a:prstGeom prst="rect">
            <a:avLst/>
          </a:prstGeom>
          <a:noFill/>
          <a:ln>
            <a:noFill/>
          </a:ln>
        </p:spPr>
        <p:txBody>
          <a:bodyPr anchorCtr="0" anchor="t" bIns="91425" lIns="91425" spcFirstLastPara="1" rIns="91425" wrap="square" tIns="91425">
            <a:noAutofit/>
          </a:bodyPr>
          <a:lstStyle/>
          <a:p>
            <a:pPr indent="0" lvl="0" marL="12700" marR="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Adhesion between layers</a:t>
            </a:r>
            <a:endParaRPr b="0" i="0" sz="1900" u="none" cap="none" strike="noStrike">
              <a:solidFill>
                <a:srgbClr val="1F497D"/>
              </a:solidFill>
              <a:latin typeface="Trebuchet MS"/>
              <a:ea typeface="Trebuchet MS"/>
              <a:cs typeface="Trebuchet MS"/>
              <a:sym typeface="Trebuchet MS"/>
            </a:endParaRPr>
          </a:p>
          <a:p>
            <a:pPr indent="0" lvl="0" marL="1270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Trebuchet MS"/>
                <a:ea typeface="Trebuchet MS"/>
                <a:cs typeface="Trebuchet MS"/>
                <a:sym typeface="Trebuchet MS"/>
              </a:rPr>
              <a:t>Good adhesion between layers ensures the cohesion and strength of the final piece</a:t>
            </a:r>
            <a:endParaRPr b="0" i="0" sz="800" u="none" cap="none" strike="noStrike">
              <a:solidFill>
                <a:srgbClr val="000000"/>
              </a:solidFill>
              <a:latin typeface="Arial"/>
              <a:ea typeface="Arial"/>
              <a:cs typeface="Arial"/>
              <a:sym typeface="Arial"/>
            </a:endParaRPr>
          </a:p>
        </p:txBody>
      </p:sp>
      <p:cxnSp>
        <p:nvCxnSpPr>
          <p:cNvPr id="240" name="Google Shape;240;g3af8f884d03_0_0"/>
          <p:cNvCxnSpPr/>
          <p:nvPr/>
        </p:nvCxnSpPr>
        <p:spPr>
          <a:xfrm rot="10800000">
            <a:off x="6837055" y="4644901"/>
            <a:ext cx="9000" cy="668400"/>
          </a:xfrm>
          <a:prstGeom prst="straightConnector1">
            <a:avLst/>
          </a:prstGeom>
          <a:noFill/>
          <a:ln cap="flat" cmpd="sng" w="19050">
            <a:solidFill>
              <a:schemeClr val="dk2"/>
            </a:solidFill>
            <a:prstDash val="solid"/>
            <a:round/>
            <a:headEnd len="sm" w="sm" type="none"/>
            <a:tailEnd len="sm" w="sm" type="none"/>
          </a:ln>
        </p:spPr>
      </p:cxnSp>
      <p:sp>
        <p:nvSpPr>
          <p:cNvPr id="241" name="Google Shape;241;g3af8f884d03_0_0"/>
          <p:cNvSpPr txBox="1"/>
          <p:nvPr/>
        </p:nvSpPr>
        <p:spPr>
          <a:xfrm>
            <a:off x="7687700" y="5245400"/>
            <a:ext cx="3905400" cy="908100"/>
          </a:xfrm>
          <a:prstGeom prst="rect">
            <a:avLst/>
          </a:prstGeom>
          <a:noFill/>
          <a:ln>
            <a:noFill/>
          </a:ln>
        </p:spPr>
        <p:txBody>
          <a:bodyPr anchorCtr="0" anchor="t" bIns="91425" lIns="91425" spcFirstLastPara="1" rIns="91425" wrap="square" tIns="91425">
            <a:noAutofit/>
          </a:bodyPr>
          <a:lstStyle/>
          <a:p>
            <a:pPr indent="0" lvl="0" marL="12700" marR="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Durability and degradation</a:t>
            </a:r>
            <a:endParaRPr b="0" i="0" sz="1900" u="none" cap="none" strike="noStrike">
              <a:solidFill>
                <a:srgbClr val="1F497D"/>
              </a:solidFill>
              <a:latin typeface="Trebuchet MS"/>
              <a:ea typeface="Trebuchet MS"/>
              <a:cs typeface="Trebuchet MS"/>
              <a:sym typeface="Trebuchet MS"/>
            </a:endParaRPr>
          </a:p>
          <a:p>
            <a:pPr indent="0" lvl="0" marL="1270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Trebuchet MS"/>
                <a:ea typeface="Trebuchet MS"/>
                <a:cs typeface="Trebuchet MS"/>
                <a:sym typeface="Trebuchet MS"/>
              </a:rPr>
              <a:t>Material resistance to environmental factors such as humidity and UV rays</a:t>
            </a:r>
            <a:endParaRPr b="0" i="0" sz="1400" u="none" cap="none" strike="noStrike">
              <a:solidFill>
                <a:srgbClr val="000000"/>
              </a:solidFill>
              <a:latin typeface="Arial"/>
              <a:ea typeface="Arial"/>
              <a:cs typeface="Arial"/>
              <a:sym typeface="Arial"/>
            </a:endParaRPr>
          </a:p>
        </p:txBody>
      </p:sp>
      <p:cxnSp>
        <p:nvCxnSpPr>
          <p:cNvPr id="242" name="Google Shape;242;g3af8f884d03_0_0"/>
          <p:cNvCxnSpPr/>
          <p:nvPr/>
        </p:nvCxnSpPr>
        <p:spPr>
          <a:xfrm rot="10800000">
            <a:off x="8659555" y="4642601"/>
            <a:ext cx="9000" cy="668400"/>
          </a:xfrm>
          <a:prstGeom prst="straightConnector1">
            <a:avLst/>
          </a:prstGeom>
          <a:noFill/>
          <a:ln cap="flat" cmpd="sng" w="19050">
            <a:solidFill>
              <a:schemeClr val="dk2"/>
            </a:solidFill>
            <a:prstDash val="solid"/>
            <a:round/>
            <a:headEnd len="sm" w="sm" type="none"/>
            <a:tailEnd len="sm" w="sm" type="none"/>
          </a:ln>
        </p:spPr>
      </p:cxnSp>
      <p:sp>
        <p:nvSpPr>
          <p:cNvPr id="243" name="Google Shape;243;g3af8f884d03_0_0"/>
          <p:cNvSpPr txBox="1"/>
          <p:nvPr/>
        </p:nvSpPr>
        <p:spPr>
          <a:xfrm>
            <a:off x="8693189" y="1981932"/>
            <a:ext cx="3744000" cy="597600"/>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Surface finishing and post-processing</a:t>
            </a:r>
            <a:endParaRPr b="0" i="0" sz="1900" u="none" cap="none" strike="noStrike">
              <a:solidFill>
                <a:srgbClr val="1F497D"/>
              </a:solidFill>
              <a:latin typeface="Trebuchet MS"/>
              <a:ea typeface="Trebuchet MS"/>
              <a:cs typeface="Trebuchet MS"/>
              <a:sym typeface="Trebuchet MS"/>
            </a:endParaRPr>
          </a:p>
        </p:txBody>
      </p:sp>
      <p:sp>
        <p:nvSpPr>
          <p:cNvPr id="244" name="Google Shape;244;g3af8f884d03_0_0"/>
          <p:cNvSpPr txBox="1"/>
          <p:nvPr/>
        </p:nvSpPr>
        <p:spPr>
          <a:xfrm>
            <a:off x="8705939" y="2650824"/>
            <a:ext cx="3909600" cy="243600"/>
          </a:xfrm>
          <a:prstGeom prst="rect">
            <a:avLst/>
          </a:prstGeom>
          <a:noFill/>
          <a:ln>
            <a:noFill/>
          </a:ln>
        </p:spPr>
        <p:txBody>
          <a:bodyPr anchorCtr="0" anchor="t" bIns="0" lIns="0" spcFirstLastPara="1" rIns="0" wrap="square" tIns="12700">
            <a:noAutofit/>
          </a:bodyPr>
          <a:lstStyle/>
          <a:p>
            <a:pPr indent="0" lvl="0" marL="0" marR="0" rtl="0" algn="l">
              <a:lnSpc>
                <a:spcPct val="100000"/>
              </a:lnSpc>
              <a:spcBef>
                <a:spcPts val="0"/>
              </a:spcBef>
              <a:spcAft>
                <a:spcPts val="0"/>
              </a:spcAft>
              <a:buClr>
                <a:srgbClr val="000000"/>
              </a:buClr>
              <a:buSzPts val="1500"/>
              <a:buFont typeface="Arial"/>
              <a:buNone/>
            </a:pPr>
            <a:r>
              <a:rPr b="0" i="0" lang="es-ES" sz="1500" u="none" cap="none" strike="noStrike">
                <a:solidFill>
                  <a:srgbClr val="000000"/>
                </a:solidFill>
                <a:latin typeface="Trebuchet MS"/>
                <a:ea typeface="Trebuchet MS"/>
                <a:cs typeface="Trebuchet MS"/>
                <a:sym typeface="Trebuchet MS"/>
              </a:rPr>
              <a:t>The texture and appearance of the piece</a:t>
            </a:r>
            <a:endParaRPr b="0" i="0" sz="1500" u="none" cap="none" strike="noStrike">
              <a:solidFill>
                <a:srgbClr val="000000"/>
              </a:solidFill>
              <a:latin typeface="Trebuchet MS"/>
              <a:ea typeface="Trebuchet MS"/>
              <a:cs typeface="Trebuchet MS"/>
              <a:sym typeface="Trebuchet MS"/>
            </a:endParaRPr>
          </a:p>
        </p:txBody>
      </p:sp>
      <p:cxnSp>
        <p:nvCxnSpPr>
          <p:cNvPr id="245" name="Google Shape;245;g3af8f884d03_0_0"/>
          <p:cNvCxnSpPr/>
          <p:nvPr/>
        </p:nvCxnSpPr>
        <p:spPr>
          <a:xfrm rot="10800000">
            <a:off x="10640755" y="3042401"/>
            <a:ext cx="9000" cy="668400"/>
          </a:xfrm>
          <a:prstGeom prst="straightConnector1">
            <a:avLst/>
          </a:prstGeom>
          <a:noFill/>
          <a:ln cap="flat" cmpd="sng" w="19050">
            <a:solidFill>
              <a:schemeClr val="dk2"/>
            </a:solidFill>
            <a:prstDash val="solid"/>
            <a:round/>
            <a:headEnd len="sm" w="sm" type="none"/>
            <a:tailEnd len="sm" w="sm" type="none"/>
          </a:ln>
        </p:spPr>
      </p:cxnSp>
      <p:pic>
        <p:nvPicPr>
          <p:cNvPr id="246" name="Google Shape;246;g3af8f884d03_0_0" title="Logo horizontal principal.jpg"/>
          <p:cNvPicPr preferRelativeResize="0"/>
          <p:nvPr/>
        </p:nvPicPr>
        <p:blipFill rotWithShape="1">
          <a:blip r:embed="rId9">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3af8f884d03_0_31"/>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UD2: FDM TECHNOLOGY</a:t>
            </a:r>
            <a:endParaRPr/>
          </a:p>
        </p:txBody>
      </p:sp>
      <p:sp>
        <p:nvSpPr>
          <p:cNvPr id="252" name="Google Shape;252;g3af8f884d03_0_31"/>
          <p:cNvSpPr txBox="1"/>
          <p:nvPr/>
        </p:nvSpPr>
        <p:spPr>
          <a:xfrm>
            <a:off x="1464827" y="1057961"/>
            <a:ext cx="8485500" cy="765900"/>
          </a:xfrm>
          <a:prstGeom prst="rect">
            <a:avLst/>
          </a:prstGeom>
          <a:noFill/>
          <a:ln>
            <a:noFill/>
          </a:ln>
        </p:spPr>
        <p:txBody>
          <a:bodyPr anchorCtr="0" anchor="ctr" bIns="0" lIns="0" spcFirstLastPara="1" rIns="0" wrap="square" tIns="13325">
            <a:no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SPECIAL FEATURES</a:t>
            </a:r>
            <a:endParaRPr b="1" i="0" sz="2400" u="none" cap="none" strike="noStrike">
              <a:solidFill>
                <a:srgbClr val="002060"/>
              </a:solidFill>
              <a:latin typeface="Arial Black"/>
              <a:ea typeface="Arial Black"/>
              <a:cs typeface="Arial Black"/>
              <a:sym typeface="Arial Black"/>
            </a:endParaRPr>
          </a:p>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2.4.3 MOST COMMON MATERIALS</a:t>
            </a:r>
            <a:endParaRPr b="1" i="0" sz="2400" u="none" cap="none" strike="noStrike">
              <a:solidFill>
                <a:srgbClr val="002060"/>
              </a:solidFill>
              <a:latin typeface="Arial Black"/>
              <a:ea typeface="Arial Black"/>
              <a:cs typeface="Arial Black"/>
              <a:sym typeface="Arial Black"/>
            </a:endParaRPr>
          </a:p>
        </p:txBody>
      </p:sp>
      <p:sp>
        <p:nvSpPr>
          <p:cNvPr id="253" name="Google Shape;253;g3af8f884d03_0_31"/>
          <p:cNvSpPr/>
          <p:nvPr/>
        </p:nvSpPr>
        <p:spPr>
          <a:xfrm>
            <a:off x="2296001" y="2111675"/>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g3af8f884d03_0_31"/>
          <p:cNvSpPr/>
          <p:nvPr/>
        </p:nvSpPr>
        <p:spPr>
          <a:xfrm>
            <a:off x="6949850" y="2093600"/>
            <a:ext cx="3290697"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3af8f884d03_0_31"/>
          <p:cNvSpPr/>
          <p:nvPr/>
        </p:nvSpPr>
        <p:spPr>
          <a:xfrm>
            <a:off x="2296000" y="2836425"/>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3af8f884d03_0_31"/>
          <p:cNvSpPr/>
          <p:nvPr/>
        </p:nvSpPr>
        <p:spPr>
          <a:xfrm>
            <a:off x="6948575" y="2834950"/>
            <a:ext cx="3290697"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3af8f884d03_0_31"/>
          <p:cNvSpPr/>
          <p:nvPr/>
        </p:nvSpPr>
        <p:spPr>
          <a:xfrm>
            <a:off x="2296000" y="3672150"/>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3af8f884d03_0_31"/>
          <p:cNvSpPr/>
          <p:nvPr/>
        </p:nvSpPr>
        <p:spPr>
          <a:xfrm>
            <a:off x="6948575" y="3666000"/>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3af8f884d03_0_31"/>
          <p:cNvSpPr txBox="1"/>
          <p:nvPr/>
        </p:nvSpPr>
        <p:spPr>
          <a:xfrm>
            <a:off x="1644864" y="2201350"/>
            <a:ext cx="46965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PLA</a:t>
            </a:r>
            <a:endParaRPr b="1" i="0" sz="2000" u="none" cap="none" strike="noStrike">
              <a:solidFill>
                <a:srgbClr val="012033"/>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260" name="Google Shape;260;g3af8f884d03_0_31"/>
          <p:cNvSpPr txBox="1"/>
          <p:nvPr/>
        </p:nvSpPr>
        <p:spPr>
          <a:xfrm>
            <a:off x="6163005" y="2159301"/>
            <a:ext cx="46965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PVA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261" name="Google Shape;261;g3af8f884d03_0_31"/>
          <p:cNvSpPr txBox="1"/>
          <p:nvPr/>
        </p:nvSpPr>
        <p:spPr>
          <a:xfrm>
            <a:off x="1569857" y="2936741"/>
            <a:ext cx="46965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ABS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262" name="Google Shape;262;g3af8f884d03_0_31"/>
          <p:cNvSpPr txBox="1"/>
          <p:nvPr/>
        </p:nvSpPr>
        <p:spPr>
          <a:xfrm>
            <a:off x="7271475" y="2904350"/>
            <a:ext cx="25140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TPU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263" name="Google Shape;263;g3af8f884d03_0_31"/>
          <p:cNvSpPr txBox="1"/>
          <p:nvPr/>
        </p:nvSpPr>
        <p:spPr>
          <a:xfrm>
            <a:off x="1659611" y="3786805"/>
            <a:ext cx="4696500" cy="5568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PETG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3af8f884d03_0_31"/>
          <p:cNvSpPr txBox="1"/>
          <p:nvPr/>
        </p:nvSpPr>
        <p:spPr>
          <a:xfrm>
            <a:off x="6320663" y="3805560"/>
            <a:ext cx="46965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NYLON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265" name="Google Shape;265;g3af8f884d03_0_31"/>
          <p:cNvSpPr/>
          <p:nvPr/>
        </p:nvSpPr>
        <p:spPr>
          <a:xfrm>
            <a:off x="2296001" y="4550075"/>
            <a:ext cx="3436950"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3af8f884d03_0_31"/>
          <p:cNvSpPr txBox="1"/>
          <p:nvPr/>
        </p:nvSpPr>
        <p:spPr>
          <a:xfrm>
            <a:off x="1644864" y="4639750"/>
            <a:ext cx="4696500" cy="6489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PC</a:t>
            </a:r>
            <a:endParaRPr b="1" i="0" sz="2000" u="none" cap="none" strike="noStrike">
              <a:solidFill>
                <a:srgbClr val="012033"/>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pic>
        <p:nvPicPr>
          <p:cNvPr id="267" name="Google Shape;267;g3af8f884d03_0_31"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af8f884d03_0_51"/>
          <p:cNvSpPr txBox="1"/>
          <p:nvPr/>
        </p:nvSpPr>
        <p:spPr>
          <a:xfrm>
            <a:off x="1464827" y="1057961"/>
            <a:ext cx="8485500" cy="1148700"/>
          </a:xfrm>
          <a:prstGeom prst="rect">
            <a:avLst/>
          </a:prstGeom>
          <a:noFill/>
          <a:ln>
            <a:noFill/>
          </a:ln>
        </p:spPr>
        <p:txBody>
          <a:bodyPr anchorCtr="0" anchor="ctr" bIns="0" lIns="0" spcFirstLastPara="1" rIns="0" wrap="square" tIns="13325">
            <a:no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SPECIAL FEATURES</a:t>
            </a:r>
            <a:endParaRPr b="1" i="0" sz="2400" u="none" cap="none" strike="noStrike">
              <a:solidFill>
                <a:srgbClr val="002060"/>
              </a:solidFill>
              <a:latin typeface="Arial Black"/>
              <a:ea typeface="Arial Black"/>
              <a:cs typeface="Arial Black"/>
              <a:sym typeface="Arial Black"/>
            </a:endParaRPr>
          </a:p>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2.4.3.1 PLA (Polylactic Acid)</a:t>
            </a:r>
            <a:endParaRPr b="1" i="0" sz="2400" u="none" cap="none" strike="noStrike">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Clr>
                <a:srgbClr val="000000"/>
              </a:buClr>
              <a:buSzPts val="2400"/>
              <a:buFont typeface="Arial"/>
              <a:buNone/>
            </a:pPr>
            <a:r>
              <a:t/>
            </a:r>
            <a:endParaRPr b="1" i="0" sz="2400" u="none" cap="none" strike="noStrike">
              <a:solidFill>
                <a:srgbClr val="002060"/>
              </a:solidFill>
              <a:latin typeface="Arial Black"/>
              <a:ea typeface="Arial Black"/>
              <a:cs typeface="Arial Black"/>
              <a:sym typeface="Arial Black"/>
            </a:endParaRPr>
          </a:p>
        </p:txBody>
      </p:sp>
      <p:sp>
        <p:nvSpPr>
          <p:cNvPr id="273" name="Google Shape;273;g3af8f884d03_0_51"/>
          <p:cNvSpPr txBox="1"/>
          <p:nvPr/>
        </p:nvSpPr>
        <p:spPr>
          <a:xfrm>
            <a:off x="1208700" y="1905000"/>
            <a:ext cx="4892100" cy="21858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Advantages over others: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Ease of use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Produced from vegetable starches.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BIODEGRADABLE.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Melts at low temperatures.</a:t>
            </a:r>
            <a:endParaRPr b="0" i="0" sz="2000" u="none" cap="none" strike="noStrike">
              <a:solidFill>
                <a:schemeClr val="dk1"/>
              </a:solidFill>
              <a:latin typeface="Arial"/>
              <a:ea typeface="Arial"/>
              <a:cs typeface="Arial"/>
              <a:sym typeface="Arial"/>
            </a:endParaRPr>
          </a:p>
        </p:txBody>
      </p:sp>
      <p:sp>
        <p:nvSpPr>
          <p:cNvPr id="274" name="Google Shape;274;g3af8f884d03_0_51"/>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863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3af8f884d03_0_51"/>
          <p:cNvSpPr txBox="1"/>
          <p:nvPr/>
        </p:nvSpPr>
        <p:spPr>
          <a:xfrm>
            <a:off x="1208750" y="3806300"/>
            <a:ext cx="8208000" cy="27810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Disadvantages compared to others: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It is fragile.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It has low thermal resistance.</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76" name="Google Shape;276;g3af8f884d03_0_51"/>
          <p:cNvSpPr/>
          <p:nvPr/>
        </p:nvSpPr>
        <p:spPr>
          <a:xfrm>
            <a:off x="671022" y="48059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2940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7" name="Google Shape;277;g3af8f884d03_0_51"/>
          <p:cNvPicPr preferRelativeResize="0"/>
          <p:nvPr/>
        </p:nvPicPr>
        <p:blipFill rotWithShape="1">
          <a:blip r:embed="rId3">
            <a:alphaModFix/>
          </a:blip>
          <a:srcRect b="0" l="0" r="0" t="0"/>
          <a:stretch/>
        </p:blipFill>
        <p:spPr>
          <a:xfrm>
            <a:off x="10064275" y="4800399"/>
            <a:ext cx="2006549" cy="1745976"/>
          </a:xfrm>
          <a:prstGeom prst="rect">
            <a:avLst/>
          </a:prstGeom>
          <a:noFill/>
          <a:ln>
            <a:noFill/>
          </a:ln>
        </p:spPr>
      </p:pic>
      <p:sp>
        <p:nvSpPr>
          <p:cNvPr id="278" name="Google Shape;278;g3af8f884d03_0_51"/>
          <p:cNvSpPr txBox="1"/>
          <p:nvPr/>
        </p:nvSpPr>
        <p:spPr>
          <a:xfrm>
            <a:off x="6875025" y="1572900"/>
            <a:ext cx="4892100" cy="4004700"/>
          </a:xfrm>
          <a:prstGeom prst="rect">
            <a:avLst/>
          </a:prstGeom>
          <a:noFill/>
          <a:ln>
            <a:noFill/>
          </a:ln>
        </p:spPr>
        <p:txBody>
          <a:bodyPr anchorCtr="0" anchor="t" bIns="91425" lIns="91425" spcFirstLastPara="1" rIns="91425" wrap="square" tIns="91425">
            <a:noAutofit/>
          </a:bodyPr>
          <a:lstStyle/>
          <a:p>
            <a:pPr indent="0" lvl="0" marL="457200" marR="0" rtl="0" algn="just">
              <a:lnSpc>
                <a:spcPct val="100000"/>
              </a:lnSpc>
              <a:spcBef>
                <a:spcPts val="12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Common applications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Prototypes (without excessive mechanical characteristics)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Decorative and visual parts..</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12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79" name="Google Shape;279;g3af8f884d03_0_51"/>
          <p:cNvSpPr txBox="1"/>
          <p:nvPr/>
        </p:nvSpPr>
        <p:spPr>
          <a:xfrm>
            <a:off x="6875025" y="3120000"/>
            <a:ext cx="4892100" cy="2457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Key printing temperatures.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Hotend temperature: 120º-220º</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Bed temperature: 0º-55º.</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280" name="Google Shape;280;g3af8f884d03_0_51"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sp>
        <p:nvSpPr>
          <p:cNvPr id="281" name="Google Shape;281;g3af8f884d03_0_51"/>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UD2: FDM TECHNOLOGY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3af8f884d03_0_64"/>
          <p:cNvSpPr txBox="1"/>
          <p:nvPr/>
        </p:nvSpPr>
        <p:spPr>
          <a:xfrm>
            <a:off x="1464827" y="1057961"/>
            <a:ext cx="8485500" cy="765900"/>
          </a:xfrm>
          <a:prstGeom prst="rect">
            <a:avLst/>
          </a:prstGeom>
          <a:noFill/>
          <a:ln>
            <a:noFill/>
          </a:ln>
        </p:spPr>
        <p:txBody>
          <a:bodyPr anchorCtr="0" anchor="ctr" bIns="0" lIns="0" spcFirstLastPara="1" rIns="0" wrap="square" tIns="13325">
            <a:no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SPECIAL FEATURES</a:t>
            </a:r>
            <a:endParaRPr b="1" i="0" sz="2400" u="none" cap="none" strike="noStrike">
              <a:solidFill>
                <a:srgbClr val="002060"/>
              </a:solidFill>
              <a:latin typeface="Arial Black"/>
              <a:ea typeface="Arial Black"/>
              <a:cs typeface="Arial Black"/>
              <a:sym typeface="Arial Black"/>
            </a:endParaRPr>
          </a:p>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2.4.3.1 ABS (Acrylonitrile Butadiene Styrene)</a:t>
            </a:r>
            <a:endParaRPr b="1" i="0" sz="2400" u="none" cap="none" strike="noStrike">
              <a:solidFill>
                <a:srgbClr val="002060"/>
              </a:solidFill>
              <a:latin typeface="Arial Black"/>
              <a:ea typeface="Arial Black"/>
              <a:cs typeface="Arial Black"/>
              <a:sym typeface="Arial Black"/>
            </a:endParaRPr>
          </a:p>
        </p:txBody>
      </p:sp>
      <p:sp>
        <p:nvSpPr>
          <p:cNvPr id="287" name="Google Shape;287;g3af8f884d03_0_64"/>
          <p:cNvSpPr txBox="1"/>
          <p:nvPr/>
        </p:nvSpPr>
        <p:spPr>
          <a:xfrm>
            <a:off x="1208700" y="1965150"/>
            <a:ext cx="5829900" cy="17547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Advantages over others: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Resistant material</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Withstands higher temperatures than PLA</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Can be sanded and painted easily</a:t>
            </a:r>
            <a:endParaRPr b="1" i="0" sz="1800" u="none" cap="none" strike="noStrike">
              <a:solidFill>
                <a:schemeClr val="dk1"/>
              </a:solidFill>
              <a:latin typeface="Arial"/>
              <a:ea typeface="Arial"/>
              <a:cs typeface="Arial"/>
              <a:sym typeface="Arial"/>
            </a:endParaRPr>
          </a:p>
        </p:txBody>
      </p:sp>
      <p:sp>
        <p:nvSpPr>
          <p:cNvPr id="288" name="Google Shape;288;g3af8f884d03_0_64"/>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863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3af8f884d03_0_64"/>
          <p:cNvSpPr txBox="1"/>
          <p:nvPr/>
        </p:nvSpPr>
        <p:spPr>
          <a:xfrm>
            <a:off x="1208750" y="3897000"/>
            <a:ext cx="5666400" cy="17547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Disadvantages over others: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Emits vapors during printing</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Prone to warping</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Prone to cracking</a:t>
            </a:r>
            <a:endParaRPr b="0" i="0" sz="1800" u="none" cap="none" strike="noStrike">
              <a:solidFill>
                <a:schemeClr val="dk1"/>
              </a:solidFill>
              <a:latin typeface="Arial"/>
              <a:ea typeface="Arial"/>
              <a:cs typeface="Arial"/>
              <a:sym typeface="Arial"/>
            </a:endParaRPr>
          </a:p>
        </p:txBody>
      </p:sp>
      <p:sp>
        <p:nvSpPr>
          <p:cNvPr id="290" name="Google Shape;290;g3af8f884d03_0_64"/>
          <p:cNvSpPr/>
          <p:nvPr/>
        </p:nvSpPr>
        <p:spPr>
          <a:xfrm>
            <a:off x="671022" y="45011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2940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3af8f884d03_0_64"/>
          <p:cNvSpPr txBox="1"/>
          <p:nvPr/>
        </p:nvSpPr>
        <p:spPr>
          <a:xfrm>
            <a:off x="6875025" y="1983075"/>
            <a:ext cx="4892100" cy="17547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Common applications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Functional parts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Housings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Mechanical components</a:t>
            </a:r>
            <a:endParaRPr b="0" i="0" sz="1800" u="none" cap="none" strike="noStrike">
              <a:solidFill>
                <a:schemeClr val="dk1"/>
              </a:solidFill>
              <a:latin typeface="Arial"/>
              <a:ea typeface="Arial"/>
              <a:cs typeface="Arial"/>
              <a:sym typeface="Arial"/>
            </a:endParaRPr>
          </a:p>
        </p:txBody>
      </p:sp>
      <p:sp>
        <p:nvSpPr>
          <p:cNvPr id="292" name="Google Shape;292;g3af8f884d03_0_64"/>
          <p:cNvSpPr txBox="1"/>
          <p:nvPr/>
        </p:nvSpPr>
        <p:spPr>
          <a:xfrm>
            <a:off x="6875025" y="3897000"/>
            <a:ext cx="4892100" cy="13236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Key printing temperatures.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Hotend temperature: 230º-260º</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Bed temperature: 60º-100º</a:t>
            </a:r>
            <a:endParaRPr b="0" i="0" sz="1800" u="none" cap="none" strike="noStrike">
              <a:solidFill>
                <a:schemeClr val="dk1"/>
              </a:solidFill>
              <a:latin typeface="Arial"/>
              <a:ea typeface="Arial"/>
              <a:cs typeface="Arial"/>
              <a:sym typeface="Arial"/>
            </a:endParaRPr>
          </a:p>
        </p:txBody>
      </p:sp>
      <p:pic>
        <p:nvPicPr>
          <p:cNvPr id="293" name="Google Shape;293;g3af8f884d03_0_6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pic>
        <p:nvPicPr>
          <p:cNvPr id="294" name="Google Shape;294;g3af8f884d03_0_64"/>
          <p:cNvPicPr preferRelativeResize="0"/>
          <p:nvPr/>
        </p:nvPicPr>
        <p:blipFill rotWithShape="1">
          <a:blip r:embed="rId4">
            <a:alphaModFix/>
          </a:blip>
          <a:srcRect b="11710" l="0" r="0" t="16840"/>
          <a:stretch/>
        </p:blipFill>
        <p:spPr>
          <a:xfrm>
            <a:off x="5131813" y="4591925"/>
            <a:ext cx="2128875" cy="1323601"/>
          </a:xfrm>
          <a:prstGeom prst="rect">
            <a:avLst/>
          </a:prstGeom>
          <a:noFill/>
          <a:ln>
            <a:noFill/>
          </a:ln>
        </p:spPr>
      </p:pic>
      <p:sp>
        <p:nvSpPr>
          <p:cNvPr id="295" name="Google Shape;295;g3af8f884d03_0_64"/>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UD2: FDM TECHNOLOGY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3"/>
          <p:cNvSpPr txBox="1"/>
          <p:nvPr/>
        </p:nvSpPr>
        <p:spPr>
          <a:xfrm>
            <a:off x="1464825" y="1057950"/>
            <a:ext cx="10514700" cy="765900"/>
          </a:xfrm>
          <a:prstGeom prst="rect">
            <a:avLst/>
          </a:prstGeom>
          <a:noFill/>
          <a:ln>
            <a:noFill/>
          </a:ln>
        </p:spPr>
        <p:txBody>
          <a:bodyPr anchorCtr="0" anchor="ctr" bIns="0" lIns="0" spcFirstLastPara="1" rIns="0" wrap="square" tIns="13325">
            <a:noAutofit/>
          </a:bodyPr>
          <a:lstStyle/>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SPECIAL FEATURES</a:t>
            </a:r>
            <a:endParaRPr b="1" i="0" sz="2400" u="none" cap="none" strike="noStrike">
              <a:solidFill>
                <a:srgbClr val="002060"/>
              </a:solidFill>
              <a:latin typeface="Arial Black"/>
              <a:ea typeface="Arial Black"/>
              <a:cs typeface="Arial Black"/>
              <a:sym typeface="Arial Black"/>
            </a:endParaRPr>
          </a:p>
          <a:p>
            <a:pPr indent="-381000" lvl="0" marL="4572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2.4.3.1 PLA vs ABS. PRINTING RECOMMENDATIONS.</a:t>
            </a:r>
            <a:endParaRPr b="1" i="0" sz="2400" u="none" cap="none" strike="noStrike">
              <a:solidFill>
                <a:srgbClr val="002060"/>
              </a:solidFill>
              <a:latin typeface="Arial Black"/>
              <a:ea typeface="Arial Black"/>
              <a:cs typeface="Arial Black"/>
              <a:sym typeface="Arial Black"/>
            </a:endParaRPr>
          </a:p>
        </p:txBody>
      </p:sp>
      <p:sp>
        <p:nvSpPr>
          <p:cNvPr id="301" name="Google Shape;301;p13"/>
          <p:cNvSpPr txBox="1"/>
          <p:nvPr/>
        </p:nvSpPr>
        <p:spPr>
          <a:xfrm>
            <a:off x="1208700" y="1823850"/>
            <a:ext cx="10983300" cy="50487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ABS</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Preheat the bed before leveling.</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Perform proper bed leveling before each print.</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Constant chamber temperature to prevent cracking.</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Layer fan at 0° to prevent cracking.</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If necessary, use DIMAFIX lacquer.</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PLA</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Perform proper bed leveling before each print.</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Preheat the bed before leveling.</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If necessary, use NELLY lacquer (may not be necessary if the above steps are performed correctly).</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t/>
            </a:r>
            <a:endParaRPr b="1" i="0" sz="1800" u="none" cap="none" strike="noStrike">
              <a:solidFill>
                <a:schemeClr val="dk1"/>
              </a:solidFill>
              <a:latin typeface="Arial"/>
              <a:ea typeface="Arial"/>
              <a:cs typeface="Arial"/>
              <a:sym typeface="Arial"/>
            </a:endParaRPr>
          </a:p>
        </p:txBody>
      </p:sp>
      <p:pic>
        <p:nvPicPr>
          <p:cNvPr id="302" name="Google Shape;302;p13" title="Logo horizontal principal.jpg"/>
          <p:cNvPicPr preferRelativeResize="0"/>
          <p:nvPr/>
        </p:nvPicPr>
        <p:blipFill rotWithShape="1">
          <a:blip r:embed="rId3">
            <a:alphaModFix/>
          </a:blip>
          <a:srcRect b="0" l="0" r="0" t="0"/>
          <a:stretch/>
        </p:blipFill>
        <p:spPr>
          <a:xfrm>
            <a:off x="5456800" y="6133750"/>
            <a:ext cx="1681925" cy="662799"/>
          </a:xfrm>
          <a:prstGeom prst="rect">
            <a:avLst/>
          </a:prstGeom>
          <a:noFill/>
          <a:ln>
            <a:noFill/>
          </a:ln>
        </p:spPr>
      </p:pic>
      <p:sp>
        <p:nvSpPr>
          <p:cNvPr id="303" name="Google Shape;303;p13"/>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UD2: FDM TECHNOLOGY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4"/>
          <p:cNvSpPr txBox="1"/>
          <p:nvPr/>
        </p:nvSpPr>
        <p:spPr>
          <a:xfrm>
            <a:off x="1464825" y="1057950"/>
            <a:ext cx="10514700" cy="11487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PARTICULARITIES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2.4.3.1 PETG (Polyethylene Terephthalate Glycol).</a:t>
            </a:r>
            <a:endParaRPr b="1" i="0" sz="2400" u="none" cap="none" strike="noStrike">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Clr>
                <a:srgbClr val="000000"/>
              </a:buClr>
              <a:buSzPts val="2400"/>
              <a:buFont typeface="Arial"/>
              <a:buNone/>
            </a:pPr>
            <a:r>
              <a:t/>
            </a:r>
            <a:endParaRPr b="1" i="0" sz="2400" u="none" cap="none" strike="noStrike">
              <a:solidFill>
                <a:srgbClr val="002060"/>
              </a:solidFill>
              <a:latin typeface="Arial Black"/>
              <a:ea typeface="Arial Black"/>
              <a:cs typeface="Arial Black"/>
              <a:sym typeface="Arial Black"/>
            </a:endParaRPr>
          </a:p>
        </p:txBody>
      </p:sp>
      <p:pic>
        <p:nvPicPr>
          <p:cNvPr id="309" name="Google Shape;309;p1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10" name="Google Shape;310;p14"/>
          <p:cNvSpPr txBox="1"/>
          <p:nvPr/>
        </p:nvSpPr>
        <p:spPr>
          <a:xfrm>
            <a:off x="1208700" y="1509150"/>
            <a:ext cx="8208000" cy="32964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Advantages compared to others: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Good mechanical resistance.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Good thermal resistance.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Impact resistant.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11" name="Google Shape;311;p14"/>
          <p:cNvSpPr txBox="1"/>
          <p:nvPr/>
        </p:nvSpPr>
        <p:spPr>
          <a:xfrm>
            <a:off x="1208750" y="3425300"/>
            <a:ext cx="8208000" cy="3866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Disadvantages compared to others: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It may have stringing.</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It needs fine-tuning of parameters.</a:t>
            </a:r>
            <a:endParaRPr b="0" i="0" sz="1800" u="none" cap="none" strike="noStrike">
              <a:solidFill>
                <a:schemeClr val="dk1"/>
              </a:solidFill>
              <a:latin typeface="Arial"/>
              <a:ea typeface="Arial"/>
              <a:cs typeface="Arial"/>
              <a:sym typeface="Arial"/>
            </a:endParaRPr>
          </a:p>
          <a:p>
            <a:pPr indent="0" lvl="0" marL="914400" marR="0" rtl="0" algn="just">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12" name="Google Shape;312;p14"/>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4"/>
          <p:cNvSpPr/>
          <p:nvPr/>
        </p:nvSpPr>
        <p:spPr>
          <a:xfrm>
            <a:off x="671022" y="48059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2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4"/>
          <p:cNvSpPr txBox="1"/>
          <p:nvPr/>
        </p:nvSpPr>
        <p:spPr>
          <a:xfrm>
            <a:off x="6875025" y="1572900"/>
            <a:ext cx="4892100" cy="38403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Common applications</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Functional parts</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Components exposed to</a:t>
            </a:r>
            <a:endParaRPr b="0" i="0" sz="1800" u="none" cap="none" strike="noStrike">
              <a:solidFill>
                <a:schemeClr val="dk1"/>
              </a:solidFill>
              <a:latin typeface="Arial"/>
              <a:ea typeface="Arial"/>
              <a:cs typeface="Arial"/>
              <a:sym typeface="Arial"/>
            </a:endParaRPr>
          </a:p>
          <a:p>
            <a:pPr indent="0" lvl="0" marL="914400" marR="0" rtl="0" algn="l">
              <a:lnSpc>
                <a:spcPct val="10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efforts</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15" name="Google Shape;315;p14"/>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UD2: FDM TECHNOLOGY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5"/>
          <p:cNvSpPr txBox="1"/>
          <p:nvPr/>
        </p:nvSpPr>
        <p:spPr>
          <a:xfrm>
            <a:off x="1464825" y="1057950"/>
            <a:ext cx="10514700" cy="11487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PARTICULARITIES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2.4.3.1 TPU (Thermoplastic Polyurethane).</a:t>
            </a:r>
            <a:endParaRPr b="1" i="0" sz="2400" u="none" cap="none" strike="noStrike">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Clr>
                <a:srgbClr val="000000"/>
              </a:buClr>
              <a:buSzPts val="2400"/>
              <a:buFont typeface="Arial"/>
              <a:buNone/>
            </a:pPr>
            <a:r>
              <a:t/>
            </a:r>
            <a:endParaRPr b="1" i="0" sz="2400" u="none" cap="none" strike="noStrike">
              <a:solidFill>
                <a:srgbClr val="002060"/>
              </a:solidFill>
              <a:latin typeface="Arial Black"/>
              <a:ea typeface="Arial Black"/>
              <a:cs typeface="Arial Black"/>
              <a:sym typeface="Arial Black"/>
            </a:endParaRPr>
          </a:p>
        </p:txBody>
      </p:sp>
      <p:pic>
        <p:nvPicPr>
          <p:cNvPr id="321" name="Google Shape;321;p1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22" name="Google Shape;322;p15"/>
          <p:cNvSpPr txBox="1"/>
          <p:nvPr/>
        </p:nvSpPr>
        <p:spPr>
          <a:xfrm>
            <a:off x="1208700" y="1509150"/>
            <a:ext cx="8208000" cy="32964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Advantages compared to others: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Very flexible.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Wear resistant.</a:t>
            </a:r>
            <a:endParaRPr b="0" i="0" sz="1800" u="none" cap="none" strike="noStrike">
              <a:solidFill>
                <a:schemeClr val="dk1"/>
              </a:solidFill>
              <a:latin typeface="Arial"/>
              <a:ea typeface="Arial"/>
              <a:cs typeface="Arial"/>
              <a:sym typeface="Arial"/>
            </a:endParaRPr>
          </a:p>
          <a:p>
            <a:pPr indent="0" lvl="0" marL="914400" marR="0" rtl="0" algn="just">
              <a:lnSpc>
                <a:spcPct val="10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23" name="Google Shape;323;p15"/>
          <p:cNvSpPr txBox="1"/>
          <p:nvPr/>
        </p:nvSpPr>
        <p:spPr>
          <a:xfrm>
            <a:off x="1208750" y="3425300"/>
            <a:ext cx="8208000" cy="34350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Disadvantages compared to others: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Difficult to print due to its elasticity.</a:t>
            </a:r>
            <a:endParaRPr b="0" i="0" sz="1800" u="none" cap="none" strike="noStrike">
              <a:solidFill>
                <a:schemeClr val="dk1"/>
              </a:solidFill>
              <a:latin typeface="Arial"/>
              <a:ea typeface="Arial"/>
              <a:cs typeface="Arial"/>
              <a:sym typeface="Arial"/>
            </a:endParaRPr>
          </a:p>
          <a:p>
            <a:pPr indent="0" lvl="0" marL="914400" marR="0" rtl="0" algn="just">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24" name="Google Shape;324;p15"/>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5"/>
          <p:cNvSpPr/>
          <p:nvPr/>
        </p:nvSpPr>
        <p:spPr>
          <a:xfrm>
            <a:off x="671022" y="48059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2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5"/>
          <p:cNvSpPr txBox="1"/>
          <p:nvPr/>
        </p:nvSpPr>
        <p:spPr>
          <a:xfrm>
            <a:off x="6875025" y="1572900"/>
            <a:ext cx="4892100" cy="35583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Common applications</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Elastic pieces.</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Protectors.</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Together.</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27" name="Google Shape;327;p15"/>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UD2: FDM TECHNOLOGY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2"/>
          <p:cNvSpPr txBox="1"/>
          <p:nvPr>
            <p:ph type="title"/>
          </p:nvPr>
        </p:nvSpPr>
        <p:spPr>
          <a:xfrm>
            <a:off x="1308295" y="150110"/>
            <a:ext cx="64230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2: FDM Technology</a:t>
            </a:r>
            <a:endParaRPr/>
          </a:p>
        </p:txBody>
      </p:sp>
      <p:pic>
        <p:nvPicPr>
          <p:cNvPr id="43" name="Google Shape;43;p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44" name="Google Shape;44;p2"/>
          <p:cNvSpPr/>
          <p:nvPr/>
        </p:nvSpPr>
        <p:spPr>
          <a:xfrm>
            <a:off x="2641550" y="3341575"/>
            <a:ext cx="7236993"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95B4D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
          <p:cNvSpPr txBox="1"/>
          <p:nvPr/>
        </p:nvSpPr>
        <p:spPr>
          <a:xfrm>
            <a:off x="4501479" y="1681075"/>
            <a:ext cx="2922900" cy="324600"/>
          </a:xfrm>
          <a:prstGeom prst="rect">
            <a:avLst/>
          </a:prstGeom>
          <a:noFill/>
          <a:ln>
            <a:noFill/>
          </a:ln>
        </p:spPr>
        <p:txBody>
          <a:bodyPr anchorCtr="0" anchor="t" bIns="0" lIns="0" spcFirstLastPara="1" rIns="0" wrap="square" tIns="16500">
            <a:no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2.1 OPERATION</a:t>
            </a:r>
            <a:endParaRPr b="0" i="0" sz="2400" u="none" cap="none" strike="noStrike">
              <a:solidFill>
                <a:srgbClr val="000000"/>
              </a:solidFill>
              <a:latin typeface="Trebuchet MS"/>
              <a:ea typeface="Trebuchet MS"/>
              <a:cs typeface="Trebuchet MS"/>
              <a:sym typeface="Trebuchet MS"/>
            </a:endParaRPr>
          </a:p>
        </p:txBody>
      </p:sp>
      <p:sp>
        <p:nvSpPr>
          <p:cNvPr id="46" name="Google Shape;46;p2"/>
          <p:cNvSpPr txBox="1"/>
          <p:nvPr/>
        </p:nvSpPr>
        <p:spPr>
          <a:xfrm>
            <a:off x="1464828" y="1057961"/>
            <a:ext cx="7415462" cy="395621"/>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SUMMARY OF CONTENTS</a:t>
            </a:r>
            <a:endParaRPr b="1" i="0" sz="2400" u="none" cap="none" strike="noStrike">
              <a:solidFill>
                <a:srgbClr val="002060"/>
              </a:solidFill>
              <a:latin typeface="Arial Black"/>
              <a:ea typeface="Arial Black"/>
              <a:cs typeface="Arial Black"/>
              <a:sym typeface="Arial Black"/>
            </a:endParaRPr>
          </a:p>
        </p:txBody>
      </p:sp>
      <p:sp>
        <p:nvSpPr>
          <p:cNvPr id="47" name="Google Shape;47;p2"/>
          <p:cNvSpPr/>
          <p:nvPr/>
        </p:nvSpPr>
        <p:spPr>
          <a:xfrm>
            <a:off x="2665730" y="4255983"/>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
          <p:cNvSpPr txBox="1"/>
          <p:nvPr/>
        </p:nvSpPr>
        <p:spPr>
          <a:xfrm>
            <a:off x="4701050" y="4467889"/>
            <a:ext cx="3774300" cy="324600"/>
          </a:xfrm>
          <a:prstGeom prst="rect">
            <a:avLst/>
          </a:prstGeom>
          <a:noFill/>
          <a:ln>
            <a:noFill/>
          </a:ln>
        </p:spPr>
        <p:txBody>
          <a:bodyPr anchorCtr="0" anchor="t" bIns="0" lIns="0" spcFirstLastPara="1" rIns="0" wrap="square" tIns="16500">
            <a:no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2.4 STRUCTURE</a:t>
            </a:r>
            <a:endParaRPr b="1" i="0" sz="2000" u="none" cap="none" strike="noStrike">
              <a:solidFill>
                <a:srgbClr val="000000"/>
              </a:solidFill>
              <a:latin typeface="Arial"/>
              <a:ea typeface="Arial"/>
              <a:cs typeface="Arial"/>
              <a:sym typeface="Arial"/>
            </a:endParaRPr>
          </a:p>
        </p:txBody>
      </p:sp>
      <p:sp>
        <p:nvSpPr>
          <p:cNvPr id="49" name="Google Shape;49;p2"/>
          <p:cNvSpPr/>
          <p:nvPr/>
        </p:nvSpPr>
        <p:spPr>
          <a:xfrm>
            <a:off x="2641549" y="5188302"/>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
          <p:cNvSpPr txBox="1"/>
          <p:nvPr/>
        </p:nvSpPr>
        <p:spPr>
          <a:xfrm>
            <a:off x="2748875" y="5419950"/>
            <a:ext cx="7415400" cy="324600"/>
          </a:xfrm>
          <a:prstGeom prst="rect">
            <a:avLst/>
          </a:prstGeom>
          <a:noFill/>
          <a:ln>
            <a:noFill/>
          </a:ln>
        </p:spPr>
        <p:txBody>
          <a:bodyPr anchorCtr="0" anchor="t" bIns="0" lIns="0" spcFirstLastPara="1" rIns="0" wrap="square" tIns="16500">
            <a:no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2.5 PRINTING MATERIALS AND PARTICULARITIES</a:t>
            </a:r>
            <a:endParaRPr b="1" i="0" sz="2000" u="none" cap="none" strike="noStrike">
              <a:solidFill>
                <a:srgbClr val="000000"/>
              </a:solidFill>
              <a:latin typeface="Arial"/>
              <a:ea typeface="Arial"/>
              <a:cs typeface="Arial"/>
              <a:sym typeface="Arial"/>
            </a:endParaRPr>
          </a:p>
        </p:txBody>
      </p:sp>
      <p:sp>
        <p:nvSpPr>
          <p:cNvPr id="51" name="Google Shape;51;p2"/>
          <p:cNvSpPr/>
          <p:nvPr/>
        </p:nvSpPr>
        <p:spPr>
          <a:xfrm>
            <a:off x="2641549" y="1454502"/>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
          <p:cNvSpPr txBox="1"/>
          <p:nvPr/>
        </p:nvSpPr>
        <p:spPr>
          <a:xfrm>
            <a:off x="4730075" y="1686150"/>
            <a:ext cx="7415400" cy="324600"/>
          </a:xfrm>
          <a:prstGeom prst="rect">
            <a:avLst/>
          </a:prstGeom>
          <a:noFill/>
          <a:ln>
            <a:noFill/>
          </a:ln>
        </p:spPr>
        <p:txBody>
          <a:bodyPr anchorCtr="0" anchor="t" bIns="0" lIns="0" spcFirstLastPara="1" rIns="0" wrap="square" tIns="16500">
            <a:no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2.1 OPERATION</a:t>
            </a:r>
            <a:endParaRPr b="1" i="0" sz="2000" u="none" cap="none" strike="noStrike">
              <a:solidFill>
                <a:srgbClr val="000000"/>
              </a:solidFill>
              <a:latin typeface="Arial"/>
              <a:ea typeface="Arial"/>
              <a:cs typeface="Arial"/>
              <a:sym typeface="Arial"/>
            </a:endParaRPr>
          </a:p>
        </p:txBody>
      </p:sp>
      <p:sp>
        <p:nvSpPr>
          <p:cNvPr id="53" name="Google Shape;53;p2"/>
          <p:cNvSpPr/>
          <p:nvPr/>
        </p:nvSpPr>
        <p:spPr>
          <a:xfrm>
            <a:off x="2665730" y="2350983"/>
            <a:ext cx="7165340" cy="828675"/>
          </a:xfrm>
          <a:custGeom>
            <a:rect b="b" l="l" r="r" t="t"/>
            <a:pathLst>
              <a:path extrusionOk="0" h="828675" w="7165340">
                <a:moveTo>
                  <a:pt x="6944788" y="828562"/>
                </a:moveTo>
                <a:lnTo>
                  <a:pt x="184414" y="825737"/>
                </a:lnTo>
                <a:lnTo>
                  <a:pt x="103916" y="795441"/>
                </a:lnTo>
                <a:lnTo>
                  <a:pt x="41139" y="736645"/>
                </a:lnTo>
                <a:lnTo>
                  <a:pt x="5641" y="658302"/>
                </a:lnTo>
                <a:lnTo>
                  <a:pt x="0" y="608243"/>
                </a:lnTo>
                <a:lnTo>
                  <a:pt x="5641" y="170260"/>
                </a:lnTo>
                <a:lnTo>
                  <a:pt x="41139" y="91916"/>
                </a:lnTo>
                <a:lnTo>
                  <a:pt x="103916" y="33121"/>
                </a:lnTo>
                <a:lnTo>
                  <a:pt x="184414" y="2825"/>
                </a:lnTo>
                <a:lnTo>
                  <a:pt x="220319" y="0"/>
                </a:lnTo>
                <a:lnTo>
                  <a:pt x="6980693" y="2825"/>
                </a:lnTo>
                <a:lnTo>
                  <a:pt x="7061190" y="33121"/>
                </a:lnTo>
                <a:lnTo>
                  <a:pt x="7123968" y="91916"/>
                </a:lnTo>
                <a:lnTo>
                  <a:pt x="7159465" y="170260"/>
                </a:lnTo>
                <a:lnTo>
                  <a:pt x="7165107" y="220319"/>
                </a:lnTo>
                <a:lnTo>
                  <a:pt x="7159465" y="658302"/>
                </a:lnTo>
                <a:lnTo>
                  <a:pt x="7123968" y="736645"/>
                </a:lnTo>
                <a:lnTo>
                  <a:pt x="7061190" y="795440"/>
                </a:lnTo>
                <a:lnTo>
                  <a:pt x="6980693" y="825737"/>
                </a:lnTo>
                <a:lnTo>
                  <a:pt x="6944788" y="828562"/>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
          <p:cNvSpPr txBox="1"/>
          <p:nvPr/>
        </p:nvSpPr>
        <p:spPr>
          <a:xfrm>
            <a:off x="4091450" y="2562900"/>
            <a:ext cx="4649700" cy="324600"/>
          </a:xfrm>
          <a:prstGeom prst="rect">
            <a:avLst/>
          </a:prstGeom>
          <a:noFill/>
          <a:ln>
            <a:noFill/>
          </a:ln>
        </p:spPr>
        <p:txBody>
          <a:bodyPr anchorCtr="0" anchor="t" bIns="0" lIns="0" spcFirstLastPara="1" rIns="0" wrap="square" tIns="16500">
            <a:no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2.2 DESIGN PREPARATION</a:t>
            </a:r>
            <a:endParaRPr b="1" i="0" sz="2000" u="none" cap="none" strike="noStrike">
              <a:solidFill>
                <a:srgbClr val="000000"/>
              </a:solidFill>
              <a:latin typeface="Arial"/>
              <a:ea typeface="Arial"/>
              <a:cs typeface="Arial"/>
              <a:sym typeface="Arial"/>
            </a:endParaRPr>
          </a:p>
        </p:txBody>
      </p:sp>
      <p:sp>
        <p:nvSpPr>
          <p:cNvPr id="55" name="Google Shape;55;p2"/>
          <p:cNvSpPr txBox="1"/>
          <p:nvPr/>
        </p:nvSpPr>
        <p:spPr>
          <a:xfrm>
            <a:off x="4091450" y="3553500"/>
            <a:ext cx="4649700" cy="324600"/>
          </a:xfrm>
          <a:prstGeom prst="rect">
            <a:avLst/>
          </a:prstGeom>
          <a:noFill/>
          <a:ln>
            <a:noFill/>
          </a:ln>
        </p:spPr>
        <p:txBody>
          <a:bodyPr anchorCtr="0" anchor="t" bIns="0" lIns="0" spcFirstLastPara="1" rIns="0" wrap="square" tIns="16500">
            <a:no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2.3 FDM PRINTING PHASE</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6"/>
          <p:cNvSpPr txBox="1"/>
          <p:nvPr/>
        </p:nvSpPr>
        <p:spPr>
          <a:xfrm>
            <a:off x="1464825" y="1057950"/>
            <a:ext cx="10514700" cy="11487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PARTICULARITIES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2.4.3.1 NYLON.</a:t>
            </a:r>
            <a:endParaRPr b="1" i="0" sz="2400" u="none" cap="none" strike="noStrike">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Clr>
                <a:srgbClr val="000000"/>
              </a:buClr>
              <a:buSzPts val="2400"/>
              <a:buFont typeface="Arial"/>
              <a:buNone/>
            </a:pPr>
            <a:r>
              <a:t/>
            </a:r>
            <a:endParaRPr b="1" i="0" sz="2400" u="none" cap="none" strike="noStrike">
              <a:solidFill>
                <a:srgbClr val="002060"/>
              </a:solidFill>
              <a:latin typeface="Arial Black"/>
              <a:ea typeface="Arial Black"/>
              <a:cs typeface="Arial Black"/>
              <a:sym typeface="Arial Black"/>
            </a:endParaRPr>
          </a:p>
        </p:txBody>
      </p:sp>
      <p:pic>
        <p:nvPicPr>
          <p:cNvPr id="333" name="Google Shape;333;p1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34" name="Google Shape;334;p16"/>
          <p:cNvSpPr txBox="1"/>
          <p:nvPr/>
        </p:nvSpPr>
        <p:spPr>
          <a:xfrm>
            <a:off x="1208700" y="1509150"/>
            <a:ext cx="8208000" cy="37275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Advantages compared to others: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High mechanical resistance.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Flexible.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Durable.</a:t>
            </a:r>
            <a:endParaRPr b="0" i="0" sz="1800" u="none" cap="none" strike="noStrike">
              <a:solidFill>
                <a:schemeClr val="dk1"/>
              </a:solidFill>
              <a:latin typeface="Arial"/>
              <a:ea typeface="Arial"/>
              <a:cs typeface="Arial"/>
              <a:sym typeface="Arial"/>
            </a:endParaRPr>
          </a:p>
          <a:p>
            <a:pPr indent="0" lvl="0" marL="914400" marR="0" rtl="0" algn="just">
              <a:lnSpc>
                <a:spcPct val="10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35" name="Google Shape;335;p16"/>
          <p:cNvSpPr txBox="1"/>
          <p:nvPr/>
        </p:nvSpPr>
        <p:spPr>
          <a:xfrm>
            <a:off x="1208750" y="3425300"/>
            <a:ext cx="8208000" cy="3866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Disadvantages compared to others: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It absorbs moisture easily.</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Requires special storage.</a:t>
            </a:r>
            <a:endParaRPr b="0" i="0" sz="1800" u="none" cap="none" strike="noStrike">
              <a:solidFill>
                <a:schemeClr val="dk1"/>
              </a:solidFill>
              <a:latin typeface="Arial"/>
              <a:ea typeface="Arial"/>
              <a:cs typeface="Arial"/>
              <a:sym typeface="Arial"/>
            </a:endParaRPr>
          </a:p>
          <a:p>
            <a:pPr indent="0" lvl="0" marL="914400" marR="0" rtl="0" algn="just">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36" name="Google Shape;336;p16"/>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6"/>
          <p:cNvSpPr/>
          <p:nvPr/>
        </p:nvSpPr>
        <p:spPr>
          <a:xfrm>
            <a:off x="671022" y="48059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2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6"/>
          <p:cNvSpPr txBox="1"/>
          <p:nvPr/>
        </p:nvSpPr>
        <p:spPr>
          <a:xfrm>
            <a:off x="6875025" y="1572900"/>
            <a:ext cx="4892100" cy="3281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Common applications</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Mechanical parts subjected to friction.</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39" name="Google Shape;339;p16"/>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UD2: FDM TECHNOLOGY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7"/>
          <p:cNvSpPr txBox="1"/>
          <p:nvPr/>
        </p:nvSpPr>
        <p:spPr>
          <a:xfrm>
            <a:off x="1464825" y="1057950"/>
            <a:ext cx="10514700" cy="11487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PARTICULARITIES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2.4.3.1 PC (POLYCARBONATE)</a:t>
            </a:r>
            <a:endParaRPr b="1" i="0" sz="2400" u="none" cap="none" strike="noStrike">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Clr>
                <a:srgbClr val="000000"/>
              </a:buClr>
              <a:buSzPts val="2400"/>
              <a:buFont typeface="Arial"/>
              <a:buNone/>
            </a:pPr>
            <a:r>
              <a:t/>
            </a:r>
            <a:endParaRPr b="1" i="0" sz="2400" u="none" cap="none" strike="noStrike">
              <a:solidFill>
                <a:srgbClr val="002060"/>
              </a:solidFill>
              <a:latin typeface="Arial Black"/>
              <a:ea typeface="Arial Black"/>
              <a:cs typeface="Arial Black"/>
              <a:sym typeface="Arial Black"/>
            </a:endParaRPr>
          </a:p>
        </p:txBody>
      </p:sp>
      <p:pic>
        <p:nvPicPr>
          <p:cNvPr id="345" name="Google Shape;345;p1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46" name="Google Shape;346;p17"/>
          <p:cNvSpPr txBox="1"/>
          <p:nvPr/>
        </p:nvSpPr>
        <p:spPr>
          <a:xfrm>
            <a:off x="1208700" y="1509150"/>
            <a:ext cx="8208000" cy="32964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Advantages compared to others: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Very high thermal resistance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Very high mechanical resistance</a:t>
            </a:r>
            <a:endParaRPr b="0" i="0" sz="1800" u="none" cap="none" strike="noStrike">
              <a:solidFill>
                <a:schemeClr val="dk1"/>
              </a:solidFill>
              <a:latin typeface="Arial"/>
              <a:ea typeface="Arial"/>
              <a:cs typeface="Arial"/>
              <a:sym typeface="Arial"/>
            </a:endParaRPr>
          </a:p>
          <a:p>
            <a:pPr indent="0" lvl="0" marL="914400" marR="0" rtl="0" algn="just">
              <a:lnSpc>
                <a:spcPct val="10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47" name="Google Shape;347;p17"/>
          <p:cNvSpPr txBox="1"/>
          <p:nvPr/>
        </p:nvSpPr>
        <p:spPr>
          <a:xfrm>
            <a:off x="1208750" y="3425300"/>
            <a:ext cx="8208000" cy="3866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Disadvantages compared to others: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It requires high printing temperatures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Prone to deformation.</a:t>
            </a:r>
            <a:endParaRPr b="0" i="0" sz="1800" u="none" cap="none" strike="noStrike">
              <a:solidFill>
                <a:schemeClr val="dk1"/>
              </a:solidFill>
              <a:latin typeface="Arial"/>
              <a:ea typeface="Arial"/>
              <a:cs typeface="Arial"/>
              <a:sym typeface="Arial"/>
            </a:endParaRPr>
          </a:p>
          <a:p>
            <a:pPr indent="0" lvl="0" marL="914400" marR="0" rtl="0" algn="just">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48" name="Google Shape;348;p17"/>
          <p:cNvSpPr/>
          <p:nvPr/>
        </p:nvSpPr>
        <p:spPr>
          <a:xfrm>
            <a:off x="530750" y="2559742"/>
            <a:ext cx="1006150" cy="842010"/>
          </a:xfrm>
          <a:custGeom>
            <a:rect b="b" l="l" r="r" t="t"/>
            <a:pathLst>
              <a:path extrusionOk="0" h="2590800" w="2854325">
                <a:moveTo>
                  <a:pt x="1507924" y="12699"/>
                </a:moveTo>
                <a:lnTo>
                  <a:pt x="1114347" y="12699"/>
                </a:lnTo>
                <a:lnTo>
                  <a:pt x="1159288" y="0"/>
                </a:lnTo>
                <a:lnTo>
                  <a:pt x="1477979" y="0"/>
                </a:lnTo>
                <a:lnTo>
                  <a:pt x="1507924" y="12699"/>
                </a:lnTo>
                <a:close/>
              </a:path>
              <a:path extrusionOk="0" h="2590800" w="2854325">
                <a:moveTo>
                  <a:pt x="1626421" y="38099"/>
                </a:moveTo>
                <a:lnTo>
                  <a:pt x="982557" y="38099"/>
                </a:lnTo>
                <a:lnTo>
                  <a:pt x="1069893" y="12699"/>
                </a:lnTo>
                <a:lnTo>
                  <a:pt x="1537770" y="12699"/>
                </a:lnTo>
                <a:lnTo>
                  <a:pt x="1567484" y="25399"/>
                </a:lnTo>
                <a:lnTo>
                  <a:pt x="1597035" y="25399"/>
                </a:lnTo>
                <a:lnTo>
                  <a:pt x="1626421" y="38099"/>
                </a:lnTo>
                <a:close/>
              </a:path>
              <a:path extrusionOk="0" h="2590800" w="2854325">
                <a:moveTo>
                  <a:pt x="1446443" y="2578099"/>
                </a:moveTo>
                <a:lnTo>
                  <a:pt x="1121131" y="2578099"/>
                </a:lnTo>
                <a:lnTo>
                  <a:pt x="1025264" y="2552699"/>
                </a:lnTo>
                <a:lnTo>
                  <a:pt x="981367" y="2552699"/>
                </a:lnTo>
                <a:lnTo>
                  <a:pt x="893894" y="2527299"/>
                </a:lnTo>
                <a:lnTo>
                  <a:pt x="850463" y="2501899"/>
                </a:lnTo>
                <a:lnTo>
                  <a:pt x="807332" y="2489199"/>
                </a:lnTo>
                <a:lnTo>
                  <a:pt x="722256" y="2438399"/>
                </a:lnTo>
                <a:lnTo>
                  <a:pt x="680457" y="2425699"/>
                </a:lnTo>
                <a:lnTo>
                  <a:pt x="639246" y="2400299"/>
                </a:lnTo>
                <a:lnTo>
                  <a:pt x="598695" y="2362199"/>
                </a:lnTo>
                <a:lnTo>
                  <a:pt x="558877" y="2336799"/>
                </a:lnTo>
                <a:lnTo>
                  <a:pt x="519864" y="2311399"/>
                </a:lnTo>
                <a:lnTo>
                  <a:pt x="481727" y="2273299"/>
                </a:lnTo>
                <a:lnTo>
                  <a:pt x="444540" y="2247899"/>
                </a:lnTo>
                <a:lnTo>
                  <a:pt x="408374" y="2209799"/>
                </a:lnTo>
                <a:lnTo>
                  <a:pt x="373302" y="2171699"/>
                </a:lnTo>
                <a:lnTo>
                  <a:pt x="339395" y="2146299"/>
                </a:lnTo>
                <a:lnTo>
                  <a:pt x="306726" y="2108199"/>
                </a:lnTo>
                <a:lnTo>
                  <a:pt x="275366" y="2070099"/>
                </a:lnTo>
                <a:lnTo>
                  <a:pt x="245389" y="2031999"/>
                </a:lnTo>
                <a:lnTo>
                  <a:pt x="216866" y="1981199"/>
                </a:lnTo>
                <a:lnTo>
                  <a:pt x="189870" y="1943099"/>
                </a:lnTo>
                <a:lnTo>
                  <a:pt x="164472" y="1904999"/>
                </a:lnTo>
                <a:lnTo>
                  <a:pt x="140744" y="1866899"/>
                </a:lnTo>
                <a:lnTo>
                  <a:pt x="118760" y="1816099"/>
                </a:lnTo>
                <a:lnTo>
                  <a:pt x="98590" y="1777999"/>
                </a:lnTo>
                <a:lnTo>
                  <a:pt x="80308" y="1739899"/>
                </a:lnTo>
                <a:lnTo>
                  <a:pt x="63985" y="1689099"/>
                </a:lnTo>
                <a:lnTo>
                  <a:pt x="49693" y="1650999"/>
                </a:lnTo>
                <a:lnTo>
                  <a:pt x="37506" y="1600199"/>
                </a:lnTo>
                <a:lnTo>
                  <a:pt x="27493" y="1562099"/>
                </a:lnTo>
                <a:lnTo>
                  <a:pt x="18615" y="1511299"/>
                </a:lnTo>
                <a:lnTo>
                  <a:pt x="11490" y="1460499"/>
                </a:lnTo>
                <a:lnTo>
                  <a:pt x="6093" y="1422399"/>
                </a:lnTo>
                <a:lnTo>
                  <a:pt x="2397" y="1371599"/>
                </a:lnTo>
                <a:lnTo>
                  <a:pt x="375" y="1320799"/>
                </a:lnTo>
                <a:lnTo>
                  <a:pt x="250" y="1308099"/>
                </a:lnTo>
                <a:lnTo>
                  <a:pt x="125" y="1295399"/>
                </a:lnTo>
                <a:lnTo>
                  <a:pt x="1244" y="1231899"/>
                </a:lnTo>
                <a:lnTo>
                  <a:pt x="4081" y="1181099"/>
                </a:lnTo>
                <a:lnTo>
                  <a:pt x="8484" y="1142999"/>
                </a:lnTo>
                <a:lnTo>
                  <a:pt x="14426" y="1092199"/>
                </a:lnTo>
                <a:lnTo>
                  <a:pt x="21880" y="1054099"/>
                </a:lnTo>
                <a:lnTo>
                  <a:pt x="30819" y="1003299"/>
                </a:lnTo>
                <a:lnTo>
                  <a:pt x="41217" y="965199"/>
                </a:lnTo>
                <a:lnTo>
                  <a:pt x="53045" y="927099"/>
                </a:lnTo>
                <a:lnTo>
                  <a:pt x="66278" y="876299"/>
                </a:lnTo>
                <a:lnTo>
                  <a:pt x="80888" y="838199"/>
                </a:lnTo>
                <a:lnTo>
                  <a:pt x="96848" y="800099"/>
                </a:lnTo>
                <a:lnTo>
                  <a:pt x="114132" y="761999"/>
                </a:lnTo>
                <a:lnTo>
                  <a:pt x="132712" y="711199"/>
                </a:lnTo>
                <a:lnTo>
                  <a:pt x="152562" y="673099"/>
                </a:lnTo>
                <a:lnTo>
                  <a:pt x="173654" y="634999"/>
                </a:lnTo>
                <a:lnTo>
                  <a:pt x="195962" y="609599"/>
                </a:lnTo>
                <a:lnTo>
                  <a:pt x="219458" y="571499"/>
                </a:lnTo>
                <a:lnTo>
                  <a:pt x="244116" y="533399"/>
                </a:lnTo>
                <a:lnTo>
                  <a:pt x="269909" y="495299"/>
                </a:lnTo>
                <a:lnTo>
                  <a:pt x="296810" y="469899"/>
                </a:lnTo>
                <a:lnTo>
                  <a:pt x="324791" y="431799"/>
                </a:lnTo>
                <a:lnTo>
                  <a:pt x="353826" y="393699"/>
                </a:lnTo>
                <a:lnTo>
                  <a:pt x="383889" y="368299"/>
                </a:lnTo>
                <a:lnTo>
                  <a:pt x="414951" y="342899"/>
                </a:lnTo>
                <a:lnTo>
                  <a:pt x="446986" y="304799"/>
                </a:lnTo>
                <a:lnTo>
                  <a:pt x="479968" y="279399"/>
                </a:lnTo>
                <a:lnTo>
                  <a:pt x="513868" y="253999"/>
                </a:lnTo>
                <a:lnTo>
                  <a:pt x="548661" y="228599"/>
                </a:lnTo>
                <a:lnTo>
                  <a:pt x="584319" y="203199"/>
                </a:lnTo>
                <a:lnTo>
                  <a:pt x="620815" y="177799"/>
                </a:lnTo>
                <a:lnTo>
                  <a:pt x="658123" y="165099"/>
                </a:lnTo>
                <a:lnTo>
                  <a:pt x="696215" y="139699"/>
                </a:lnTo>
                <a:lnTo>
                  <a:pt x="735064" y="126999"/>
                </a:lnTo>
                <a:lnTo>
                  <a:pt x="774644" y="101599"/>
                </a:lnTo>
                <a:lnTo>
                  <a:pt x="855887" y="76199"/>
                </a:lnTo>
                <a:lnTo>
                  <a:pt x="897497" y="50799"/>
                </a:lnTo>
                <a:lnTo>
                  <a:pt x="939729" y="38099"/>
                </a:lnTo>
                <a:lnTo>
                  <a:pt x="1655643" y="38099"/>
                </a:lnTo>
                <a:lnTo>
                  <a:pt x="1770378" y="88899"/>
                </a:lnTo>
                <a:lnTo>
                  <a:pt x="1798461" y="88899"/>
                </a:lnTo>
                <a:lnTo>
                  <a:pt x="1880967" y="126999"/>
                </a:lnTo>
                <a:lnTo>
                  <a:pt x="1907859" y="152399"/>
                </a:lnTo>
                <a:lnTo>
                  <a:pt x="1986438" y="190499"/>
                </a:lnTo>
                <a:lnTo>
                  <a:pt x="2011903" y="203199"/>
                </a:lnTo>
                <a:lnTo>
                  <a:pt x="2036963" y="228599"/>
                </a:lnTo>
                <a:lnTo>
                  <a:pt x="2061616" y="241299"/>
                </a:lnTo>
                <a:lnTo>
                  <a:pt x="2085863" y="266699"/>
                </a:lnTo>
                <a:lnTo>
                  <a:pt x="1206728" y="266699"/>
                </a:lnTo>
                <a:lnTo>
                  <a:pt x="1159366" y="279399"/>
                </a:lnTo>
                <a:lnTo>
                  <a:pt x="1112663" y="279399"/>
                </a:lnTo>
                <a:lnTo>
                  <a:pt x="977022" y="317499"/>
                </a:lnTo>
                <a:lnTo>
                  <a:pt x="933470" y="330199"/>
                </a:lnTo>
                <a:lnTo>
                  <a:pt x="890835" y="355599"/>
                </a:lnTo>
                <a:lnTo>
                  <a:pt x="849168" y="368299"/>
                </a:lnTo>
                <a:lnTo>
                  <a:pt x="808521" y="393699"/>
                </a:lnTo>
                <a:lnTo>
                  <a:pt x="768946" y="419099"/>
                </a:lnTo>
                <a:lnTo>
                  <a:pt x="730495" y="444499"/>
                </a:lnTo>
                <a:lnTo>
                  <a:pt x="693218" y="469899"/>
                </a:lnTo>
                <a:lnTo>
                  <a:pt x="657168" y="495299"/>
                </a:lnTo>
                <a:lnTo>
                  <a:pt x="622396" y="520699"/>
                </a:lnTo>
                <a:lnTo>
                  <a:pt x="588954" y="558799"/>
                </a:lnTo>
                <a:lnTo>
                  <a:pt x="556894" y="584199"/>
                </a:lnTo>
                <a:lnTo>
                  <a:pt x="526266" y="622299"/>
                </a:lnTo>
                <a:lnTo>
                  <a:pt x="497124" y="647699"/>
                </a:lnTo>
                <a:lnTo>
                  <a:pt x="469517" y="685799"/>
                </a:lnTo>
                <a:lnTo>
                  <a:pt x="443499" y="723899"/>
                </a:lnTo>
                <a:lnTo>
                  <a:pt x="419120" y="761999"/>
                </a:lnTo>
                <a:lnTo>
                  <a:pt x="396433" y="800099"/>
                </a:lnTo>
                <a:lnTo>
                  <a:pt x="375488" y="850899"/>
                </a:lnTo>
                <a:lnTo>
                  <a:pt x="356338" y="888999"/>
                </a:lnTo>
                <a:lnTo>
                  <a:pt x="339033" y="927099"/>
                </a:lnTo>
                <a:lnTo>
                  <a:pt x="323627" y="977899"/>
                </a:lnTo>
                <a:lnTo>
                  <a:pt x="310170" y="1015999"/>
                </a:lnTo>
                <a:lnTo>
                  <a:pt x="298714" y="1066799"/>
                </a:lnTo>
                <a:lnTo>
                  <a:pt x="289310" y="1104899"/>
                </a:lnTo>
                <a:lnTo>
                  <a:pt x="282011" y="1155699"/>
                </a:lnTo>
                <a:lnTo>
                  <a:pt x="276867" y="1206499"/>
                </a:lnTo>
                <a:lnTo>
                  <a:pt x="273931" y="1244599"/>
                </a:lnTo>
                <a:lnTo>
                  <a:pt x="273254" y="1295399"/>
                </a:lnTo>
                <a:lnTo>
                  <a:pt x="274838" y="1346199"/>
                </a:lnTo>
                <a:lnTo>
                  <a:pt x="278580" y="1396999"/>
                </a:lnTo>
                <a:lnTo>
                  <a:pt x="284430" y="1435099"/>
                </a:lnTo>
                <a:lnTo>
                  <a:pt x="292342" y="1485899"/>
                </a:lnTo>
                <a:lnTo>
                  <a:pt x="302267" y="1536699"/>
                </a:lnTo>
                <a:lnTo>
                  <a:pt x="314156" y="1574799"/>
                </a:lnTo>
                <a:lnTo>
                  <a:pt x="327962" y="1625599"/>
                </a:lnTo>
                <a:lnTo>
                  <a:pt x="343636" y="1663699"/>
                </a:lnTo>
                <a:lnTo>
                  <a:pt x="361130" y="1701799"/>
                </a:lnTo>
                <a:lnTo>
                  <a:pt x="380396" y="1739899"/>
                </a:lnTo>
                <a:lnTo>
                  <a:pt x="401386" y="1790699"/>
                </a:lnTo>
                <a:lnTo>
                  <a:pt x="424051" y="1828799"/>
                </a:lnTo>
                <a:lnTo>
                  <a:pt x="448344" y="1866899"/>
                </a:lnTo>
                <a:lnTo>
                  <a:pt x="474216" y="1892299"/>
                </a:lnTo>
                <a:lnTo>
                  <a:pt x="501619" y="1930399"/>
                </a:lnTo>
                <a:lnTo>
                  <a:pt x="530505" y="1968499"/>
                </a:lnTo>
                <a:lnTo>
                  <a:pt x="560825" y="1993899"/>
                </a:lnTo>
                <a:lnTo>
                  <a:pt x="592533" y="2031999"/>
                </a:lnTo>
                <a:lnTo>
                  <a:pt x="625578" y="2057399"/>
                </a:lnTo>
                <a:lnTo>
                  <a:pt x="659913" y="2095499"/>
                </a:lnTo>
                <a:lnTo>
                  <a:pt x="695491" y="2120899"/>
                </a:lnTo>
                <a:lnTo>
                  <a:pt x="732262" y="2146299"/>
                </a:lnTo>
                <a:lnTo>
                  <a:pt x="770179" y="2171699"/>
                </a:lnTo>
                <a:lnTo>
                  <a:pt x="809193" y="2184399"/>
                </a:lnTo>
                <a:lnTo>
                  <a:pt x="849257" y="2209799"/>
                </a:lnTo>
                <a:lnTo>
                  <a:pt x="890321" y="2222499"/>
                </a:lnTo>
                <a:lnTo>
                  <a:pt x="932339" y="2247899"/>
                </a:lnTo>
                <a:lnTo>
                  <a:pt x="1063626" y="2285999"/>
                </a:lnTo>
                <a:lnTo>
                  <a:pt x="1108974" y="2298699"/>
                </a:lnTo>
                <a:lnTo>
                  <a:pt x="1155033" y="2298699"/>
                </a:lnTo>
                <a:lnTo>
                  <a:pt x="1201755" y="2311399"/>
                </a:lnTo>
                <a:lnTo>
                  <a:pt x="2088967" y="2311399"/>
                </a:lnTo>
                <a:lnTo>
                  <a:pt x="2054410" y="2336799"/>
                </a:lnTo>
                <a:lnTo>
                  <a:pt x="2018981" y="2362199"/>
                </a:lnTo>
                <a:lnTo>
                  <a:pt x="1982706" y="2387599"/>
                </a:lnTo>
                <a:lnTo>
                  <a:pt x="1945612" y="2412999"/>
                </a:lnTo>
                <a:lnTo>
                  <a:pt x="1907727" y="2438399"/>
                </a:lnTo>
                <a:lnTo>
                  <a:pt x="1869077" y="2451099"/>
                </a:lnTo>
                <a:lnTo>
                  <a:pt x="1829689" y="2476499"/>
                </a:lnTo>
                <a:lnTo>
                  <a:pt x="1665298" y="2527299"/>
                </a:lnTo>
                <a:lnTo>
                  <a:pt x="1535578" y="2565399"/>
                </a:lnTo>
                <a:lnTo>
                  <a:pt x="1491258" y="2565399"/>
                </a:lnTo>
                <a:lnTo>
                  <a:pt x="1446443" y="2578099"/>
                </a:lnTo>
                <a:close/>
              </a:path>
              <a:path extrusionOk="0" h="2590800" w="2854325">
                <a:moveTo>
                  <a:pt x="2658574" y="126999"/>
                </a:moveTo>
                <a:lnTo>
                  <a:pt x="2599515" y="126999"/>
                </a:lnTo>
                <a:lnTo>
                  <a:pt x="2614173" y="114299"/>
                </a:lnTo>
                <a:lnTo>
                  <a:pt x="2643917" y="114299"/>
                </a:lnTo>
                <a:lnTo>
                  <a:pt x="2658574" y="126999"/>
                </a:lnTo>
                <a:close/>
              </a:path>
              <a:path extrusionOk="0" h="2590800" w="2854325">
                <a:moveTo>
                  <a:pt x="2698510" y="139699"/>
                </a:moveTo>
                <a:lnTo>
                  <a:pt x="2559579" y="139699"/>
                </a:lnTo>
                <a:lnTo>
                  <a:pt x="2572020" y="126999"/>
                </a:lnTo>
                <a:lnTo>
                  <a:pt x="2686069" y="126999"/>
                </a:lnTo>
                <a:lnTo>
                  <a:pt x="2698510" y="139699"/>
                </a:lnTo>
                <a:close/>
              </a:path>
              <a:path extrusionOk="0" h="2590800" w="2854325">
                <a:moveTo>
                  <a:pt x="1944415" y="1295399"/>
                </a:moveTo>
                <a:lnTo>
                  <a:pt x="1376157" y="1295399"/>
                </a:lnTo>
                <a:lnTo>
                  <a:pt x="1390819" y="1282699"/>
                </a:lnTo>
                <a:lnTo>
                  <a:pt x="1411748" y="1282699"/>
                </a:lnTo>
                <a:lnTo>
                  <a:pt x="1418308" y="1269999"/>
                </a:lnTo>
                <a:lnTo>
                  <a:pt x="1430738" y="1269999"/>
                </a:lnTo>
                <a:lnTo>
                  <a:pt x="1436488" y="1257299"/>
                </a:lnTo>
                <a:lnTo>
                  <a:pt x="2548523" y="152399"/>
                </a:lnTo>
                <a:lnTo>
                  <a:pt x="2553820" y="139699"/>
                </a:lnTo>
                <a:lnTo>
                  <a:pt x="2704269" y="139699"/>
                </a:lnTo>
                <a:lnTo>
                  <a:pt x="2709566" y="152399"/>
                </a:lnTo>
                <a:lnTo>
                  <a:pt x="2820886" y="266699"/>
                </a:lnTo>
                <a:lnTo>
                  <a:pt x="2826156" y="266699"/>
                </a:lnTo>
                <a:lnTo>
                  <a:pt x="2830860" y="279399"/>
                </a:lnTo>
                <a:lnTo>
                  <a:pt x="2839137" y="279399"/>
                </a:lnTo>
                <a:lnTo>
                  <a:pt x="2842632" y="292099"/>
                </a:lnTo>
                <a:lnTo>
                  <a:pt x="2848332" y="304799"/>
                </a:lnTo>
                <a:lnTo>
                  <a:pt x="2850484" y="317499"/>
                </a:lnTo>
                <a:lnTo>
                  <a:pt x="2853389" y="330199"/>
                </a:lnTo>
                <a:lnTo>
                  <a:pt x="2854116" y="330199"/>
                </a:lnTo>
                <a:lnTo>
                  <a:pt x="2854116" y="355599"/>
                </a:lnTo>
                <a:lnTo>
                  <a:pt x="2853389" y="355599"/>
                </a:lnTo>
                <a:lnTo>
                  <a:pt x="2850484" y="368299"/>
                </a:lnTo>
                <a:lnTo>
                  <a:pt x="2848332" y="380999"/>
                </a:lnTo>
                <a:lnTo>
                  <a:pt x="2842632" y="393699"/>
                </a:lnTo>
                <a:lnTo>
                  <a:pt x="2839137" y="393699"/>
                </a:lnTo>
                <a:lnTo>
                  <a:pt x="2830860" y="406399"/>
                </a:lnTo>
                <a:lnTo>
                  <a:pt x="2826156" y="419099"/>
                </a:lnTo>
                <a:lnTo>
                  <a:pt x="2820886" y="419099"/>
                </a:lnTo>
                <a:lnTo>
                  <a:pt x="1944415" y="1295399"/>
                </a:lnTo>
                <a:close/>
              </a:path>
              <a:path extrusionOk="0" h="2590800" w="2854325">
                <a:moveTo>
                  <a:pt x="2070053" y="533399"/>
                </a:moveTo>
                <a:lnTo>
                  <a:pt x="1988269" y="533399"/>
                </a:lnTo>
                <a:lnTo>
                  <a:pt x="1952869" y="507999"/>
                </a:lnTo>
                <a:lnTo>
                  <a:pt x="1916150" y="469899"/>
                </a:lnTo>
                <a:lnTo>
                  <a:pt x="1878113" y="444499"/>
                </a:lnTo>
                <a:lnTo>
                  <a:pt x="1838757" y="419099"/>
                </a:lnTo>
                <a:lnTo>
                  <a:pt x="1798253" y="393699"/>
                </a:lnTo>
                <a:lnTo>
                  <a:pt x="1756770" y="380999"/>
                </a:lnTo>
                <a:lnTo>
                  <a:pt x="1714308" y="355599"/>
                </a:lnTo>
                <a:lnTo>
                  <a:pt x="1670868" y="342899"/>
                </a:lnTo>
                <a:lnTo>
                  <a:pt x="1626636" y="317499"/>
                </a:lnTo>
                <a:lnTo>
                  <a:pt x="1490310" y="279399"/>
                </a:lnTo>
                <a:lnTo>
                  <a:pt x="1443854" y="279399"/>
                </a:lnTo>
                <a:lnTo>
                  <a:pt x="1397188" y="266699"/>
                </a:lnTo>
                <a:lnTo>
                  <a:pt x="2085863" y="266699"/>
                </a:lnTo>
                <a:lnTo>
                  <a:pt x="2109678" y="279399"/>
                </a:lnTo>
                <a:lnTo>
                  <a:pt x="2133034" y="304799"/>
                </a:lnTo>
                <a:lnTo>
                  <a:pt x="2155931" y="317499"/>
                </a:lnTo>
                <a:lnTo>
                  <a:pt x="2178369" y="342899"/>
                </a:lnTo>
                <a:lnTo>
                  <a:pt x="2184080" y="342899"/>
                </a:lnTo>
                <a:lnTo>
                  <a:pt x="2188862" y="355599"/>
                </a:lnTo>
                <a:lnTo>
                  <a:pt x="2190895" y="355599"/>
                </a:lnTo>
                <a:lnTo>
                  <a:pt x="2194247" y="368299"/>
                </a:lnTo>
                <a:lnTo>
                  <a:pt x="2197318" y="368299"/>
                </a:lnTo>
                <a:lnTo>
                  <a:pt x="2197951" y="380999"/>
                </a:lnTo>
                <a:lnTo>
                  <a:pt x="2197615" y="393699"/>
                </a:lnTo>
                <a:lnTo>
                  <a:pt x="2196121" y="393699"/>
                </a:lnTo>
                <a:lnTo>
                  <a:pt x="2194978" y="406399"/>
                </a:lnTo>
                <a:lnTo>
                  <a:pt x="2191901" y="406399"/>
                </a:lnTo>
                <a:lnTo>
                  <a:pt x="2189998" y="419099"/>
                </a:lnTo>
                <a:lnTo>
                  <a:pt x="2182874" y="419099"/>
                </a:lnTo>
                <a:lnTo>
                  <a:pt x="2070053" y="533399"/>
                </a:lnTo>
                <a:close/>
              </a:path>
              <a:path extrusionOk="0" h="2590800" w="2854325">
                <a:moveTo>
                  <a:pt x="2060583" y="546099"/>
                </a:moveTo>
                <a:lnTo>
                  <a:pt x="1994237" y="546099"/>
                </a:lnTo>
                <a:lnTo>
                  <a:pt x="1991140" y="533399"/>
                </a:lnTo>
                <a:lnTo>
                  <a:pt x="2067054" y="533399"/>
                </a:lnTo>
                <a:lnTo>
                  <a:pt x="2060583" y="546099"/>
                </a:lnTo>
                <a:close/>
              </a:path>
              <a:path extrusionOk="0" h="2590800" w="2854325">
                <a:moveTo>
                  <a:pt x="814924" y="812799"/>
                </a:moveTo>
                <a:lnTo>
                  <a:pt x="741629" y="812799"/>
                </a:lnTo>
                <a:lnTo>
                  <a:pt x="748746" y="800099"/>
                </a:lnTo>
                <a:lnTo>
                  <a:pt x="807806" y="800099"/>
                </a:lnTo>
                <a:lnTo>
                  <a:pt x="814924" y="812799"/>
                </a:lnTo>
                <a:close/>
              </a:path>
              <a:path extrusionOk="0" h="2590800" w="2854325">
                <a:moveTo>
                  <a:pt x="847742" y="825499"/>
                </a:moveTo>
                <a:lnTo>
                  <a:pt x="708811" y="825499"/>
                </a:lnTo>
                <a:lnTo>
                  <a:pt x="721252" y="812799"/>
                </a:lnTo>
                <a:lnTo>
                  <a:pt x="835301" y="812799"/>
                </a:lnTo>
                <a:lnTo>
                  <a:pt x="847742" y="825499"/>
                </a:lnTo>
                <a:close/>
              </a:path>
              <a:path extrusionOk="0" h="2590800" w="2854325">
                <a:moveTo>
                  <a:pt x="1430566" y="1816099"/>
                </a:moveTo>
                <a:lnTo>
                  <a:pt x="1291651" y="1816099"/>
                </a:lnTo>
                <a:lnTo>
                  <a:pt x="1285901" y="1803399"/>
                </a:lnTo>
                <a:lnTo>
                  <a:pt x="586378" y="1104899"/>
                </a:lnTo>
                <a:lnTo>
                  <a:pt x="581108" y="1104899"/>
                </a:lnTo>
                <a:lnTo>
                  <a:pt x="576404" y="1092199"/>
                </a:lnTo>
                <a:lnTo>
                  <a:pt x="568127" y="1079499"/>
                </a:lnTo>
                <a:lnTo>
                  <a:pt x="564632" y="1079499"/>
                </a:lnTo>
                <a:lnTo>
                  <a:pt x="558932" y="1066799"/>
                </a:lnTo>
                <a:lnTo>
                  <a:pt x="556780" y="1054099"/>
                </a:lnTo>
                <a:lnTo>
                  <a:pt x="553875" y="1041399"/>
                </a:lnTo>
                <a:lnTo>
                  <a:pt x="553148" y="1028699"/>
                </a:lnTo>
                <a:lnTo>
                  <a:pt x="553148" y="1015999"/>
                </a:lnTo>
                <a:lnTo>
                  <a:pt x="553875" y="1015999"/>
                </a:lnTo>
                <a:lnTo>
                  <a:pt x="556780" y="1003299"/>
                </a:lnTo>
                <a:lnTo>
                  <a:pt x="558932" y="990599"/>
                </a:lnTo>
                <a:lnTo>
                  <a:pt x="564632" y="977899"/>
                </a:lnTo>
                <a:lnTo>
                  <a:pt x="568127" y="965199"/>
                </a:lnTo>
                <a:lnTo>
                  <a:pt x="576404" y="952499"/>
                </a:lnTo>
                <a:lnTo>
                  <a:pt x="586378" y="952499"/>
                </a:lnTo>
                <a:lnTo>
                  <a:pt x="697755" y="838199"/>
                </a:lnTo>
                <a:lnTo>
                  <a:pt x="703052" y="825499"/>
                </a:lnTo>
                <a:lnTo>
                  <a:pt x="853501" y="825499"/>
                </a:lnTo>
                <a:lnTo>
                  <a:pt x="858798" y="838199"/>
                </a:lnTo>
                <a:lnTo>
                  <a:pt x="1280673" y="1257299"/>
                </a:lnTo>
                <a:lnTo>
                  <a:pt x="1286072" y="1257299"/>
                </a:lnTo>
                <a:lnTo>
                  <a:pt x="1291822" y="1269999"/>
                </a:lnTo>
                <a:lnTo>
                  <a:pt x="1304251" y="1269999"/>
                </a:lnTo>
                <a:lnTo>
                  <a:pt x="1310812" y="1282699"/>
                </a:lnTo>
                <a:lnTo>
                  <a:pt x="1331741" y="1282699"/>
                </a:lnTo>
                <a:lnTo>
                  <a:pt x="1346402" y="1295399"/>
                </a:lnTo>
                <a:lnTo>
                  <a:pt x="1944415" y="1295399"/>
                </a:lnTo>
                <a:lnTo>
                  <a:pt x="1436316" y="1803399"/>
                </a:lnTo>
                <a:lnTo>
                  <a:pt x="1430566" y="1816099"/>
                </a:lnTo>
                <a:close/>
              </a:path>
              <a:path extrusionOk="0" h="2590800" w="2854325">
                <a:moveTo>
                  <a:pt x="2491611" y="876299"/>
                </a:moveTo>
                <a:lnTo>
                  <a:pt x="2468176" y="876299"/>
                </a:lnTo>
                <a:lnTo>
                  <a:pt x="2473364" y="863599"/>
                </a:lnTo>
                <a:lnTo>
                  <a:pt x="2489036" y="863599"/>
                </a:lnTo>
                <a:lnTo>
                  <a:pt x="2491611" y="876299"/>
                </a:lnTo>
                <a:close/>
              </a:path>
              <a:path extrusionOk="0" h="2590800" w="2854325">
                <a:moveTo>
                  <a:pt x="2519525" y="888999"/>
                </a:moveTo>
                <a:lnTo>
                  <a:pt x="2440100" y="888999"/>
                </a:lnTo>
                <a:lnTo>
                  <a:pt x="2444246" y="876299"/>
                </a:lnTo>
                <a:lnTo>
                  <a:pt x="2517511" y="876299"/>
                </a:lnTo>
                <a:lnTo>
                  <a:pt x="2519525" y="888999"/>
                </a:lnTo>
                <a:close/>
              </a:path>
              <a:path extrusionOk="0" h="2590800" w="2854325">
                <a:moveTo>
                  <a:pt x="2088967" y="2311399"/>
                </a:moveTo>
                <a:lnTo>
                  <a:pt x="1393448" y="2311399"/>
                </a:lnTo>
                <a:lnTo>
                  <a:pt x="1440813" y="2298699"/>
                </a:lnTo>
                <a:lnTo>
                  <a:pt x="1487533" y="2298699"/>
                </a:lnTo>
                <a:lnTo>
                  <a:pt x="1666878" y="2247899"/>
                </a:lnTo>
                <a:lnTo>
                  <a:pt x="1709558" y="2222499"/>
                </a:lnTo>
                <a:lnTo>
                  <a:pt x="1751267" y="2209799"/>
                </a:lnTo>
                <a:lnTo>
                  <a:pt x="1791950" y="2184399"/>
                </a:lnTo>
                <a:lnTo>
                  <a:pt x="1831554" y="2158999"/>
                </a:lnTo>
                <a:lnTo>
                  <a:pt x="1870023" y="2133599"/>
                </a:lnTo>
                <a:lnTo>
                  <a:pt x="1907304" y="2108199"/>
                </a:lnTo>
                <a:lnTo>
                  <a:pt x="1943341" y="2082799"/>
                </a:lnTo>
                <a:lnTo>
                  <a:pt x="1978082" y="2057399"/>
                </a:lnTo>
                <a:lnTo>
                  <a:pt x="2011470" y="2019299"/>
                </a:lnTo>
                <a:lnTo>
                  <a:pt x="2043453" y="1981199"/>
                </a:lnTo>
                <a:lnTo>
                  <a:pt x="2073975" y="1955799"/>
                </a:lnTo>
                <a:lnTo>
                  <a:pt x="2102982" y="1917699"/>
                </a:lnTo>
                <a:lnTo>
                  <a:pt x="2130420" y="1879599"/>
                </a:lnTo>
                <a:lnTo>
                  <a:pt x="2156234" y="1841499"/>
                </a:lnTo>
                <a:lnTo>
                  <a:pt x="2180371" y="1803399"/>
                </a:lnTo>
                <a:lnTo>
                  <a:pt x="2202775" y="1765299"/>
                </a:lnTo>
                <a:lnTo>
                  <a:pt x="2223393" y="1727199"/>
                </a:lnTo>
                <a:lnTo>
                  <a:pt x="2242170" y="1676399"/>
                </a:lnTo>
                <a:lnTo>
                  <a:pt x="2259051" y="1638299"/>
                </a:lnTo>
                <a:lnTo>
                  <a:pt x="2273982" y="1587499"/>
                </a:lnTo>
                <a:lnTo>
                  <a:pt x="2286910" y="1549399"/>
                </a:lnTo>
                <a:lnTo>
                  <a:pt x="2297779" y="1498599"/>
                </a:lnTo>
                <a:lnTo>
                  <a:pt x="2306535" y="1460499"/>
                </a:lnTo>
                <a:lnTo>
                  <a:pt x="2313124" y="1409699"/>
                </a:lnTo>
                <a:lnTo>
                  <a:pt x="2317491" y="1358899"/>
                </a:lnTo>
                <a:lnTo>
                  <a:pt x="2319718" y="1308099"/>
                </a:lnTo>
                <a:lnTo>
                  <a:pt x="2319612" y="1257299"/>
                </a:lnTo>
                <a:lnTo>
                  <a:pt x="2317172" y="1206499"/>
                </a:lnTo>
                <a:lnTo>
                  <a:pt x="2312400" y="1168399"/>
                </a:lnTo>
                <a:lnTo>
                  <a:pt x="2305294" y="1117599"/>
                </a:lnTo>
                <a:lnTo>
                  <a:pt x="2295855" y="1066799"/>
                </a:lnTo>
                <a:lnTo>
                  <a:pt x="2294664" y="1054099"/>
                </a:lnTo>
                <a:lnTo>
                  <a:pt x="2294439" y="1054099"/>
                </a:lnTo>
                <a:lnTo>
                  <a:pt x="2295180" y="1041399"/>
                </a:lnTo>
                <a:lnTo>
                  <a:pt x="2296886" y="1041399"/>
                </a:lnTo>
                <a:lnTo>
                  <a:pt x="2299492" y="1028699"/>
                </a:lnTo>
                <a:lnTo>
                  <a:pt x="2302928" y="1028699"/>
                </a:lnTo>
                <a:lnTo>
                  <a:pt x="2307196" y="1015999"/>
                </a:lnTo>
                <a:lnTo>
                  <a:pt x="2312296" y="1015999"/>
                </a:lnTo>
                <a:lnTo>
                  <a:pt x="2438139" y="888999"/>
                </a:lnTo>
                <a:lnTo>
                  <a:pt x="2528438" y="888999"/>
                </a:lnTo>
                <a:lnTo>
                  <a:pt x="2529960" y="901699"/>
                </a:lnTo>
                <a:lnTo>
                  <a:pt x="2536144" y="901699"/>
                </a:lnTo>
                <a:lnTo>
                  <a:pt x="2537075" y="914399"/>
                </a:lnTo>
                <a:lnTo>
                  <a:pt x="2537848" y="914399"/>
                </a:lnTo>
                <a:lnTo>
                  <a:pt x="2550978" y="952499"/>
                </a:lnTo>
                <a:lnTo>
                  <a:pt x="2562351" y="1003299"/>
                </a:lnTo>
                <a:lnTo>
                  <a:pt x="2571966" y="1054099"/>
                </a:lnTo>
                <a:lnTo>
                  <a:pt x="2579823" y="1104899"/>
                </a:lnTo>
                <a:lnTo>
                  <a:pt x="2585924" y="1142999"/>
                </a:lnTo>
                <a:lnTo>
                  <a:pt x="2590266" y="1193799"/>
                </a:lnTo>
                <a:lnTo>
                  <a:pt x="2592851" y="1244599"/>
                </a:lnTo>
                <a:lnTo>
                  <a:pt x="2593679" y="1295399"/>
                </a:lnTo>
                <a:lnTo>
                  <a:pt x="2592870" y="1333499"/>
                </a:lnTo>
                <a:lnTo>
                  <a:pt x="2590461" y="1384299"/>
                </a:lnTo>
                <a:lnTo>
                  <a:pt x="2586478" y="1422399"/>
                </a:lnTo>
                <a:lnTo>
                  <a:pt x="2580949" y="1473199"/>
                </a:lnTo>
                <a:lnTo>
                  <a:pt x="2573900" y="1511299"/>
                </a:lnTo>
                <a:lnTo>
                  <a:pt x="2565359" y="1562099"/>
                </a:lnTo>
                <a:lnTo>
                  <a:pt x="2555352" y="1600199"/>
                </a:lnTo>
                <a:lnTo>
                  <a:pt x="2543907" y="1650999"/>
                </a:lnTo>
                <a:lnTo>
                  <a:pt x="2531051" y="1689099"/>
                </a:lnTo>
                <a:lnTo>
                  <a:pt x="2516809" y="1727199"/>
                </a:lnTo>
                <a:lnTo>
                  <a:pt x="2501210" y="1765299"/>
                </a:lnTo>
                <a:lnTo>
                  <a:pt x="2484280" y="1816099"/>
                </a:lnTo>
                <a:lnTo>
                  <a:pt x="2466046" y="1854199"/>
                </a:lnTo>
                <a:lnTo>
                  <a:pt x="2446536" y="1892299"/>
                </a:lnTo>
                <a:lnTo>
                  <a:pt x="2425775" y="1930399"/>
                </a:lnTo>
                <a:lnTo>
                  <a:pt x="2403792" y="1968499"/>
                </a:lnTo>
                <a:lnTo>
                  <a:pt x="2380612" y="2006599"/>
                </a:lnTo>
                <a:lnTo>
                  <a:pt x="2356264" y="2031999"/>
                </a:lnTo>
                <a:lnTo>
                  <a:pt x="2330773" y="2070099"/>
                </a:lnTo>
                <a:lnTo>
                  <a:pt x="2304167" y="2108199"/>
                </a:lnTo>
                <a:lnTo>
                  <a:pt x="2276473" y="2133599"/>
                </a:lnTo>
                <a:lnTo>
                  <a:pt x="2247718" y="2171699"/>
                </a:lnTo>
                <a:lnTo>
                  <a:pt x="2217929" y="2197099"/>
                </a:lnTo>
                <a:lnTo>
                  <a:pt x="2187132" y="2235199"/>
                </a:lnTo>
                <a:lnTo>
                  <a:pt x="2155354" y="2260599"/>
                </a:lnTo>
                <a:lnTo>
                  <a:pt x="2122624" y="2285999"/>
                </a:lnTo>
                <a:lnTo>
                  <a:pt x="2088967" y="2311399"/>
                </a:lnTo>
                <a:close/>
              </a:path>
              <a:path extrusionOk="0" h="2590800" w="2854325">
                <a:moveTo>
                  <a:pt x="1411577" y="1828799"/>
                </a:moveTo>
                <a:lnTo>
                  <a:pt x="1310640" y="1828799"/>
                </a:lnTo>
                <a:lnTo>
                  <a:pt x="1304080" y="1816099"/>
                </a:lnTo>
                <a:lnTo>
                  <a:pt x="1418137" y="1816099"/>
                </a:lnTo>
                <a:lnTo>
                  <a:pt x="1411577" y="1828799"/>
                </a:lnTo>
                <a:close/>
              </a:path>
              <a:path extrusionOk="0" h="2590800" w="2854325">
                <a:moveTo>
                  <a:pt x="1309294" y="2590799"/>
                </a:moveTo>
                <a:lnTo>
                  <a:pt x="1262767" y="2590799"/>
                </a:lnTo>
                <a:lnTo>
                  <a:pt x="1215880" y="2578099"/>
                </a:lnTo>
                <a:lnTo>
                  <a:pt x="1355434" y="2578099"/>
                </a:lnTo>
                <a:lnTo>
                  <a:pt x="1309294" y="2590799"/>
                </a:lnTo>
                <a:close/>
              </a:path>
            </a:pathLst>
          </a:custGeom>
          <a:solidFill>
            <a:srgbClr val="00BE15">
              <a:alpha val="2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7"/>
          <p:cNvSpPr/>
          <p:nvPr/>
        </p:nvSpPr>
        <p:spPr>
          <a:xfrm>
            <a:off x="671022" y="4805932"/>
            <a:ext cx="853021" cy="842010"/>
          </a:xfrm>
          <a:custGeom>
            <a:rect b="b" l="l" r="r" t="t"/>
            <a:pathLst>
              <a:path extrusionOk="0" h="2476500" w="2508885">
                <a:moveTo>
                  <a:pt x="1459071" y="12700"/>
                </a:moveTo>
                <a:lnTo>
                  <a:pt x="1056966" y="12700"/>
                </a:lnTo>
                <a:lnTo>
                  <a:pt x="1106695" y="0"/>
                </a:lnTo>
                <a:lnTo>
                  <a:pt x="1409054" y="0"/>
                </a:lnTo>
                <a:lnTo>
                  <a:pt x="1459071" y="12700"/>
                </a:lnTo>
                <a:close/>
              </a:path>
              <a:path extrusionOk="0" h="2476500" w="2508885">
                <a:moveTo>
                  <a:pt x="1424879" y="2463800"/>
                </a:moveTo>
                <a:lnTo>
                  <a:pt x="1050835" y="2463800"/>
                </a:lnTo>
                <a:lnTo>
                  <a:pt x="960655" y="2438400"/>
                </a:lnTo>
                <a:lnTo>
                  <a:pt x="744652" y="2374900"/>
                </a:lnTo>
                <a:lnTo>
                  <a:pt x="703401" y="2349500"/>
                </a:lnTo>
                <a:lnTo>
                  <a:pt x="662897" y="2336800"/>
                </a:lnTo>
                <a:lnTo>
                  <a:pt x="623181" y="2311400"/>
                </a:lnTo>
                <a:lnTo>
                  <a:pt x="584294" y="2286000"/>
                </a:lnTo>
                <a:lnTo>
                  <a:pt x="546277" y="2260600"/>
                </a:lnTo>
                <a:lnTo>
                  <a:pt x="509173" y="2235200"/>
                </a:lnTo>
                <a:lnTo>
                  <a:pt x="473021" y="2209800"/>
                </a:lnTo>
                <a:lnTo>
                  <a:pt x="437864" y="2184400"/>
                </a:lnTo>
                <a:lnTo>
                  <a:pt x="403743" y="2146300"/>
                </a:lnTo>
                <a:lnTo>
                  <a:pt x="370700" y="2120900"/>
                </a:lnTo>
                <a:lnTo>
                  <a:pt x="338774" y="2082800"/>
                </a:lnTo>
                <a:lnTo>
                  <a:pt x="308009" y="2057400"/>
                </a:lnTo>
                <a:lnTo>
                  <a:pt x="278445" y="2019300"/>
                </a:lnTo>
                <a:lnTo>
                  <a:pt x="250124" y="1981200"/>
                </a:lnTo>
                <a:lnTo>
                  <a:pt x="223086" y="1943100"/>
                </a:lnTo>
                <a:lnTo>
                  <a:pt x="197374" y="1905000"/>
                </a:lnTo>
                <a:lnTo>
                  <a:pt x="173028" y="1866900"/>
                </a:lnTo>
                <a:lnTo>
                  <a:pt x="150090" y="1828800"/>
                </a:lnTo>
                <a:lnTo>
                  <a:pt x="128602" y="1778000"/>
                </a:lnTo>
                <a:lnTo>
                  <a:pt x="108604" y="1739900"/>
                </a:lnTo>
                <a:lnTo>
                  <a:pt x="90138" y="1701800"/>
                </a:lnTo>
                <a:lnTo>
                  <a:pt x="73246" y="1651000"/>
                </a:lnTo>
                <a:lnTo>
                  <a:pt x="57968" y="1612900"/>
                </a:lnTo>
                <a:lnTo>
                  <a:pt x="44346" y="1562100"/>
                </a:lnTo>
                <a:lnTo>
                  <a:pt x="32421" y="1511300"/>
                </a:lnTo>
                <a:lnTo>
                  <a:pt x="22324" y="1473200"/>
                </a:lnTo>
                <a:lnTo>
                  <a:pt x="14138" y="1422400"/>
                </a:lnTo>
                <a:lnTo>
                  <a:pt x="7838" y="1371600"/>
                </a:lnTo>
                <a:lnTo>
                  <a:pt x="3399" y="1320800"/>
                </a:lnTo>
                <a:lnTo>
                  <a:pt x="795" y="1282700"/>
                </a:lnTo>
                <a:lnTo>
                  <a:pt x="0" y="1231900"/>
                </a:lnTo>
                <a:lnTo>
                  <a:pt x="987" y="1181100"/>
                </a:lnTo>
                <a:lnTo>
                  <a:pt x="3733" y="1143000"/>
                </a:lnTo>
                <a:lnTo>
                  <a:pt x="8210" y="1092200"/>
                </a:lnTo>
                <a:lnTo>
                  <a:pt x="14393" y="1041400"/>
                </a:lnTo>
                <a:lnTo>
                  <a:pt x="22256" y="1003300"/>
                </a:lnTo>
                <a:lnTo>
                  <a:pt x="31775" y="952500"/>
                </a:lnTo>
                <a:lnTo>
                  <a:pt x="42922" y="914400"/>
                </a:lnTo>
                <a:lnTo>
                  <a:pt x="55672" y="863600"/>
                </a:lnTo>
                <a:lnTo>
                  <a:pt x="69999" y="825500"/>
                </a:lnTo>
                <a:lnTo>
                  <a:pt x="85878" y="787400"/>
                </a:lnTo>
                <a:lnTo>
                  <a:pt x="103284" y="736600"/>
                </a:lnTo>
                <a:lnTo>
                  <a:pt x="122189" y="698500"/>
                </a:lnTo>
                <a:lnTo>
                  <a:pt x="142569" y="660400"/>
                </a:lnTo>
                <a:lnTo>
                  <a:pt x="164397" y="622300"/>
                </a:lnTo>
                <a:lnTo>
                  <a:pt x="187649" y="584200"/>
                </a:lnTo>
                <a:lnTo>
                  <a:pt x="212298" y="546100"/>
                </a:lnTo>
                <a:lnTo>
                  <a:pt x="238318" y="508000"/>
                </a:lnTo>
                <a:lnTo>
                  <a:pt x="265685" y="469900"/>
                </a:lnTo>
                <a:lnTo>
                  <a:pt x="294371" y="431800"/>
                </a:lnTo>
                <a:lnTo>
                  <a:pt x="324352" y="393700"/>
                </a:lnTo>
                <a:lnTo>
                  <a:pt x="355601" y="368300"/>
                </a:lnTo>
                <a:lnTo>
                  <a:pt x="388094" y="330200"/>
                </a:lnTo>
                <a:lnTo>
                  <a:pt x="421803" y="304800"/>
                </a:lnTo>
                <a:lnTo>
                  <a:pt x="456704" y="279400"/>
                </a:lnTo>
                <a:lnTo>
                  <a:pt x="492771" y="241300"/>
                </a:lnTo>
                <a:lnTo>
                  <a:pt x="529978" y="215900"/>
                </a:lnTo>
                <a:lnTo>
                  <a:pt x="568299" y="190500"/>
                </a:lnTo>
                <a:lnTo>
                  <a:pt x="607708" y="165100"/>
                </a:lnTo>
                <a:lnTo>
                  <a:pt x="648181" y="139700"/>
                </a:lnTo>
                <a:lnTo>
                  <a:pt x="689690" y="127000"/>
                </a:lnTo>
                <a:lnTo>
                  <a:pt x="732211" y="101600"/>
                </a:lnTo>
                <a:lnTo>
                  <a:pt x="775717" y="88900"/>
                </a:lnTo>
                <a:lnTo>
                  <a:pt x="820183" y="63500"/>
                </a:lnTo>
                <a:lnTo>
                  <a:pt x="865584" y="50800"/>
                </a:lnTo>
                <a:lnTo>
                  <a:pt x="1007726" y="12700"/>
                </a:lnTo>
                <a:lnTo>
                  <a:pt x="1508683" y="12700"/>
                </a:lnTo>
                <a:lnTo>
                  <a:pt x="1653973" y="50800"/>
                </a:lnTo>
                <a:lnTo>
                  <a:pt x="1700850" y="76200"/>
                </a:lnTo>
                <a:lnTo>
                  <a:pt x="1746764" y="88900"/>
                </a:lnTo>
                <a:lnTo>
                  <a:pt x="1791604" y="114300"/>
                </a:lnTo>
                <a:lnTo>
                  <a:pt x="1835258" y="139700"/>
                </a:lnTo>
                <a:lnTo>
                  <a:pt x="1877614" y="165100"/>
                </a:lnTo>
                <a:lnTo>
                  <a:pt x="1918562" y="190500"/>
                </a:lnTo>
                <a:lnTo>
                  <a:pt x="1957989" y="215900"/>
                </a:lnTo>
                <a:lnTo>
                  <a:pt x="1920011" y="254000"/>
                </a:lnTo>
                <a:lnTo>
                  <a:pt x="1163065" y="254000"/>
                </a:lnTo>
                <a:lnTo>
                  <a:pt x="1138750" y="266700"/>
                </a:lnTo>
                <a:lnTo>
                  <a:pt x="1066214" y="266700"/>
                </a:lnTo>
                <a:lnTo>
                  <a:pt x="1042244" y="279400"/>
                </a:lnTo>
                <a:lnTo>
                  <a:pt x="1018383" y="279400"/>
                </a:lnTo>
                <a:lnTo>
                  <a:pt x="924963" y="304800"/>
                </a:lnTo>
                <a:lnTo>
                  <a:pt x="880001" y="330200"/>
                </a:lnTo>
                <a:lnTo>
                  <a:pt x="836259" y="342900"/>
                </a:lnTo>
                <a:lnTo>
                  <a:pt x="793781" y="368300"/>
                </a:lnTo>
                <a:lnTo>
                  <a:pt x="752607" y="381000"/>
                </a:lnTo>
                <a:lnTo>
                  <a:pt x="712780" y="406400"/>
                </a:lnTo>
                <a:lnTo>
                  <a:pt x="674342" y="431800"/>
                </a:lnTo>
                <a:lnTo>
                  <a:pt x="637333" y="469900"/>
                </a:lnTo>
                <a:lnTo>
                  <a:pt x="601797" y="495300"/>
                </a:lnTo>
                <a:lnTo>
                  <a:pt x="567775" y="520700"/>
                </a:lnTo>
                <a:lnTo>
                  <a:pt x="535309" y="558800"/>
                </a:lnTo>
                <a:lnTo>
                  <a:pt x="504441" y="584200"/>
                </a:lnTo>
                <a:lnTo>
                  <a:pt x="475212" y="622300"/>
                </a:lnTo>
                <a:lnTo>
                  <a:pt x="447665" y="660400"/>
                </a:lnTo>
                <a:lnTo>
                  <a:pt x="421841" y="698500"/>
                </a:lnTo>
                <a:lnTo>
                  <a:pt x="397782" y="736600"/>
                </a:lnTo>
                <a:lnTo>
                  <a:pt x="375531" y="774700"/>
                </a:lnTo>
                <a:lnTo>
                  <a:pt x="355128" y="812800"/>
                </a:lnTo>
                <a:lnTo>
                  <a:pt x="336616" y="863600"/>
                </a:lnTo>
                <a:lnTo>
                  <a:pt x="320037" y="901700"/>
                </a:lnTo>
                <a:lnTo>
                  <a:pt x="305433" y="939800"/>
                </a:lnTo>
                <a:lnTo>
                  <a:pt x="292845" y="990600"/>
                </a:lnTo>
                <a:lnTo>
                  <a:pt x="282315" y="1028700"/>
                </a:lnTo>
                <a:lnTo>
                  <a:pt x="273885" y="1079500"/>
                </a:lnTo>
                <a:lnTo>
                  <a:pt x="267598" y="1130300"/>
                </a:lnTo>
                <a:lnTo>
                  <a:pt x="263494" y="1168400"/>
                </a:lnTo>
                <a:lnTo>
                  <a:pt x="261616" y="1219200"/>
                </a:lnTo>
                <a:lnTo>
                  <a:pt x="261713" y="1231900"/>
                </a:lnTo>
                <a:lnTo>
                  <a:pt x="261811" y="1244600"/>
                </a:lnTo>
                <a:lnTo>
                  <a:pt x="264704" y="1308100"/>
                </a:lnTo>
                <a:lnTo>
                  <a:pt x="269755" y="1358900"/>
                </a:lnTo>
                <a:lnTo>
                  <a:pt x="277198" y="1409700"/>
                </a:lnTo>
                <a:lnTo>
                  <a:pt x="287077" y="1460500"/>
                </a:lnTo>
                <a:lnTo>
                  <a:pt x="299287" y="1498600"/>
                </a:lnTo>
                <a:lnTo>
                  <a:pt x="313651" y="1549400"/>
                </a:lnTo>
                <a:lnTo>
                  <a:pt x="330104" y="1600200"/>
                </a:lnTo>
                <a:lnTo>
                  <a:pt x="348576" y="1638300"/>
                </a:lnTo>
                <a:lnTo>
                  <a:pt x="369002" y="1676400"/>
                </a:lnTo>
                <a:lnTo>
                  <a:pt x="391314" y="1727200"/>
                </a:lnTo>
                <a:lnTo>
                  <a:pt x="415445" y="1765300"/>
                </a:lnTo>
                <a:lnTo>
                  <a:pt x="441327" y="1803400"/>
                </a:lnTo>
                <a:lnTo>
                  <a:pt x="468894" y="1841500"/>
                </a:lnTo>
                <a:lnTo>
                  <a:pt x="498077" y="1866900"/>
                </a:lnTo>
                <a:lnTo>
                  <a:pt x="528811" y="1905000"/>
                </a:lnTo>
                <a:lnTo>
                  <a:pt x="561027" y="1943100"/>
                </a:lnTo>
                <a:lnTo>
                  <a:pt x="594659" y="1968500"/>
                </a:lnTo>
                <a:lnTo>
                  <a:pt x="629639" y="1993900"/>
                </a:lnTo>
                <a:lnTo>
                  <a:pt x="665899" y="2032000"/>
                </a:lnTo>
                <a:lnTo>
                  <a:pt x="703374" y="2057400"/>
                </a:lnTo>
                <a:lnTo>
                  <a:pt x="741995" y="2070100"/>
                </a:lnTo>
                <a:lnTo>
                  <a:pt x="781696" y="2095500"/>
                </a:lnTo>
                <a:lnTo>
                  <a:pt x="822409" y="2120900"/>
                </a:lnTo>
                <a:lnTo>
                  <a:pt x="864066" y="2133600"/>
                </a:lnTo>
                <a:lnTo>
                  <a:pt x="906602" y="2159000"/>
                </a:lnTo>
                <a:lnTo>
                  <a:pt x="1038802" y="2197100"/>
                </a:lnTo>
                <a:lnTo>
                  <a:pt x="1084176" y="2197100"/>
                </a:lnTo>
                <a:lnTo>
                  <a:pt x="1130092" y="2209800"/>
                </a:lnTo>
                <a:lnTo>
                  <a:pt x="2004441" y="2209800"/>
                </a:lnTo>
                <a:lnTo>
                  <a:pt x="1986406" y="2222500"/>
                </a:lnTo>
                <a:lnTo>
                  <a:pt x="1949195" y="2247900"/>
                </a:lnTo>
                <a:lnTo>
                  <a:pt x="1910870" y="2273300"/>
                </a:lnTo>
                <a:lnTo>
                  <a:pt x="1871458" y="2298700"/>
                </a:lnTo>
                <a:lnTo>
                  <a:pt x="1830982" y="2324100"/>
                </a:lnTo>
                <a:lnTo>
                  <a:pt x="1789470" y="2349500"/>
                </a:lnTo>
                <a:lnTo>
                  <a:pt x="1746947" y="2362200"/>
                </a:lnTo>
                <a:lnTo>
                  <a:pt x="1703439" y="2387600"/>
                </a:lnTo>
                <a:lnTo>
                  <a:pt x="1567260" y="2425700"/>
                </a:lnTo>
                <a:lnTo>
                  <a:pt x="1424879" y="2463800"/>
                </a:lnTo>
                <a:close/>
              </a:path>
              <a:path extrusionOk="0" h="2476500" w="2508885">
                <a:moveTo>
                  <a:pt x="2366964" y="114300"/>
                </a:moveTo>
                <a:lnTo>
                  <a:pt x="2218979" y="114300"/>
                </a:lnTo>
                <a:lnTo>
                  <a:pt x="2226242" y="101600"/>
                </a:lnTo>
                <a:lnTo>
                  <a:pt x="2359690" y="101600"/>
                </a:lnTo>
                <a:lnTo>
                  <a:pt x="2366964" y="114300"/>
                </a:lnTo>
                <a:close/>
              </a:path>
              <a:path extrusionOk="0" h="2476500" w="2508885">
                <a:moveTo>
                  <a:pt x="2409535" y="127000"/>
                </a:moveTo>
                <a:lnTo>
                  <a:pt x="2183423" y="127000"/>
                </a:lnTo>
                <a:lnTo>
                  <a:pt x="2190415" y="114300"/>
                </a:lnTo>
                <a:lnTo>
                  <a:pt x="2402589" y="114300"/>
                </a:lnTo>
                <a:lnTo>
                  <a:pt x="2409535" y="127000"/>
                </a:lnTo>
                <a:close/>
              </a:path>
              <a:path extrusionOk="0" h="2476500" w="2508885">
                <a:moveTo>
                  <a:pt x="2436570" y="139700"/>
                </a:moveTo>
                <a:lnTo>
                  <a:pt x="2149536" y="139700"/>
                </a:lnTo>
                <a:lnTo>
                  <a:pt x="2156156" y="127000"/>
                </a:lnTo>
                <a:lnTo>
                  <a:pt x="2429929" y="127000"/>
                </a:lnTo>
                <a:lnTo>
                  <a:pt x="2436570" y="139700"/>
                </a:lnTo>
                <a:close/>
              </a:path>
              <a:path extrusionOk="0" h="2476500" w="2508885">
                <a:moveTo>
                  <a:pt x="2455949" y="152400"/>
                </a:moveTo>
                <a:lnTo>
                  <a:pt x="2130225" y="152400"/>
                </a:lnTo>
                <a:lnTo>
                  <a:pt x="2136566" y="139700"/>
                </a:lnTo>
                <a:lnTo>
                  <a:pt x="2449584" y="139700"/>
                </a:lnTo>
                <a:lnTo>
                  <a:pt x="2455949" y="152400"/>
                </a:lnTo>
                <a:close/>
              </a:path>
              <a:path extrusionOk="0" h="2476500" w="2508885">
                <a:moveTo>
                  <a:pt x="2474448" y="165100"/>
                </a:moveTo>
                <a:lnTo>
                  <a:pt x="2111804" y="165100"/>
                </a:lnTo>
                <a:lnTo>
                  <a:pt x="2117836" y="152400"/>
                </a:lnTo>
                <a:lnTo>
                  <a:pt x="2468389" y="152400"/>
                </a:lnTo>
                <a:lnTo>
                  <a:pt x="2474448" y="165100"/>
                </a:lnTo>
                <a:close/>
              </a:path>
              <a:path extrusionOk="0" h="2476500" w="2508885">
                <a:moveTo>
                  <a:pt x="2491960" y="177800"/>
                </a:moveTo>
                <a:lnTo>
                  <a:pt x="2094377" y="177800"/>
                </a:lnTo>
                <a:lnTo>
                  <a:pt x="2100071" y="165100"/>
                </a:lnTo>
                <a:lnTo>
                  <a:pt x="2486237" y="165100"/>
                </a:lnTo>
                <a:lnTo>
                  <a:pt x="2491960" y="177800"/>
                </a:lnTo>
                <a:close/>
              </a:path>
              <a:path extrusionOk="0" h="2476500" w="2508885">
                <a:moveTo>
                  <a:pt x="1724870" y="977900"/>
                </a:moveTo>
                <a:lnTo>
                  <a:pt x="1294310" y="977900"/>
                </a:lnTo>
                <a:lnTo>
                  <a:pt x="2078042" y="190500"/>
                </a:lnTo>
                <a:lnTo>
                  <a:pt x="2083362" y="190500"/>
                </a:lnTo>
                <a:lnTo>
                  <a:pt x="2088807" y="177800"/>
                </a:lnTo>
                <a:lnTo>
                  <a:pt x="2503036" y="177800"/>
                </a:lnTo>
                <a:lnTo>
                  <a:pt x="2508388" y="190500"/>
                </a:lnTo>
                <a:lnTo>
                  <a:pt x="1724870" y="977900"/>
                </a:lnTo>
                <a:close/>
              </a:path>
              <a:path extrusionOk="0" h="2476500" w="2508885">
                <a:moveTo>
                  <a:pt x="1768101" y="406400"/>
                </a:moveTo>
                <a:lnTo>
                  <a:pt x="1726389" y="381000"/>
                </a:lnTo>
                <a:lnTo>
                  <a:pt x="1705075" y="381000"/>
                </a:lnTo>
                <a:lnTo>
                  <a:pt x="1661557" y="355600"/>
                </a:lnTo>
                <a:lnTo>
                  <a:pt x="1594359" y="317500"/>
                </a:lnTo>
                <a:lnTo>
                  <a:pt x="1571487" y="317500"/>
                </a:lnTo>
                <a:lnTo>
                  <a:pt x="1548421" y="304800"/>
                </a:lnTo>
                <a:lnTo>
                  <a:pt x="1525161" y="304800"/>
                </a:lnTo>
                <a:lnTo>
                  <a:pt x="1501708" y="292100"/>
                </a:lnTo>
                <a:lnTo>
                  <a:pt x="1478091" y="292100"/>
                </a:lnTo>
                <a:lnTo>
                  <a:pt x="1454339" y="279400"/>
                </a:lnTo>
                <a:lnTo>
                  <a:pt x="1430452" y="279400"/>
                </a:lnTo>
                <a:lnTo>
                  <a:pt x="1406431" y="266700"/>
                </a:lnTo>
                <a:lnTo>
                  <a:pt x="1333833" y="266700"/>
                </a:lnTo>
                <a:lnTo>
                  <a:pt x="1309485" y="254000"/>
                </a:lnTo>
                <a:lnTo>
                  <a:pt x="1920011" y="254000"/>
                </a:lnTo>
                <a:lnTo>
                  <a:pt x="1768101" y="406400"/>
                </a:lnTo>
                <a:close/>
              </a:path>
              <a:path extrusionOk="0" h="2476500" w="2508885">
                <a:moveTo>
                  <a:pt x="2004441" y="2209800"/>
                </a:moveTo>
                <a:lnTo>
                  <a:pt x="1365441" y="2209800"/>
                </a:lnTo>
                <a:lnTo>
                  <a:pt x="1508302" y="2171700"/>
                </a:lnTo>
                <a:lnTo>
                  <a:pt x="1599410" y="2146300"/>
                </a:lnTo>
                <a:lnTo>
                  <a:pt x="1643152" y="2120900"/>
                </a:lnTo>
                <a:lnTo>
                  <a:pt x="1685630" y="2108200"/>
                </a:lnTo>
                <a:lnTo>
                  <a:pt x="1726802" y="2082800"/>
                </a:lnTo>
                <a:lnTo>
                  <a:pt x="1766626" y="2057400"/>
                </a:lnTo>
                <a:lnTo>
                  <a:pt x="1805062" y="2032000"/>
                </a:lnTo>
                <a:lnTo>
                  <a:pt x="1842067" y="2006600"/>
                </a:lnTo>
                <a:lnTo>
                  <a:pt x="1877599" y="1981200"/>
                </a:lnTo>
                <a:lnTo>
                  <a:pt x="1911617" y="1943100"/>
                </a:lnTo>
                <a:lnTo>
                  <a:pt x="1944078" y="1917700"/>
                </a:lnTo>
                <a:lnTo>
                  <a:pt x="1974942" y="1879600"/>
                </a:lnTo>
                <a:lnTo>
                  <a:pt x="2004165" y="1841500"/>
                </a:lnTo>
                <a:lnTo>
                  <a:pt x="2031708" y="1803400"/>
                </a:lnTo>
                <a:lnTo>
                  <a:pt x="2057527" y="1765300"/>
                </a:lnTo>
                <a:lnTo>
                  <a:pt x="2081581" y="1727200"/>
                </a:lnTo>
                <a:lnTo>
                  <a:pt x="2103828" y="1689100"/>
                </a:lnTo>
                <a:lnTo>
                  <a:pt x="2124227" y="1651000"/>
                </a:lnTo>
                <a:lnTo>
                  <a:pt x="2142735" y="1612900"/>
                </a:lnTo>
                <a:lnTo>
                  <a:pt x="2159312" y="1562100"/>
                </a:lnTo>
                <a:lnTo>
                  <a:pt x="2173914" y="1524000"/>
                </a:lnTo>
                <a:lnTo>
                  <a:pt x="2186501" y="1485900"/>
                </a:lnTo>
                <a:lnTo>
                  <a:pt x="2197031" y="1435100"/>
                </a:lnTo>
                <a:lnTo>
                  <a:pt x="2205461" y="1384300"/>
                </a:lnTo>
                <a:lnTo>
                  <a:pt x="2211751" y="1346200"/>
                </a:lnTo>
                <a:lnTo>
                  <a:pt x="2215858" y="1295400"/>
                </a:lnTo>
                <a:lnTo>
                  <a:pt x="2217741" y="1257300"/>
                </a:lnTo>
                <a:lnTo>
                  <a:pt x="2217645" y="1244600"/>
                </a:lnTo>
                <a:lnTo>
                  <a:pt x="2217549" y="1231900"/>
                </a:lnTo>
                <a:lnTo>
                  <a:pt x="2217453" y="1219200"/>
                </a:lnTo>
                <a:lnTo>
                  <a:pt x="2217357" y="1206500"/>
                </a:lnTo>
                <a:lnTo>
                  <a:pt x="2214666" y="1155700"/>
                </a:lnTo>
                <a:lnTo>
                  <a:pt x="2209624" y="1104900"/>
                </a:lnTo>
                <a:lnTo>
                  <a:pt x="2202192" y="1066800"/>
                </a:lnTo>
                <a:lnTo>
                  <a:pt x="2192326" y="1016000"/>
                </a:lnTo>
                <a:lnTo>
                  <a:pt x="2180045" y="965200"/>
                </a:lnTo>
                <a:lnTo>
                  <a:pt x="2163189" y="914400"/>
                </a:lnTo>
                <a:lnTo>
                  <a:pt x="2143299" y="863600"/>
                </a:lnTo>
                <a:lnTo>
                  <a:pt x="2100566" y="762000"/>
                </a:lnTo>
                <a:lnTo>
                  <a:pt x="2080801" y="723900"/>
                </a:lnTo>
                <a:lnTo>
                  <a:pt x="2262562" y="533400"/>
                </a:lnTo>
                <a:lnTo>
                  <a:pt x="2290858" y="571500"/>
                </a:lnTo>
                <a:lnTo>
                  <a:pt x="2317199" y="622300"/>
                </a:lnTo>
                <a:lnTo>
                  <a:pt x="2341584" y="673100"/>
                </a:lnTo>
                <a:lnTo>
                  <a:pt x="2364014" y="711200"/>
                </a:lnTo>
                <a:lnTo>
                  <a:pt x="2384488" y="762000"/>
                </a:lnTo>
                <a:lnTo>
                  <a:pt x="2403007" y="812800"/>
                </a:lnTo>
                <a:lnTo>
                  <a:pt x="2419571" y="850900"/>
                </a:lnTo>
                <a:lnTo>
                  <a:pt x="2434179" y="901700"/>
                </a:lnTo>
                <a:lnTo>
                  <a:pt x="2446831" y="952500"/>
                </a:lnTo>
                <a:lnTo>
                  <a:pt x="2456932" y="1003300"/>
                </a:lnTo>
                <a:lnTo>
                  <a:pt x="2465120" y="1054100"/>
                </a:lnTo>
                <a:lnTo>
                  <a:pt x="2471422" y="1092200"/>
                </a:lnTo>
                <a:lnTo>
                  <a:pt x="2475862" y="1143000"/>
                </a:lnTo>
                <a:lnTo>
                  <a:pt x="2478467" y="1193800"/>
                </a:lnTo>
                <a:lnTo>
                  <a:pt x="2479263" y="1244600"/>
                </a:lnTo>
                <a:lnTo>
                  <a:pt x="2478275" y="1282700"/>
                </a:lnTo>
                <a:lnTo>
                  <a:pt x="2475529" y="1333500"/>
                </a:lnTo>
                <a:lnTo>
                  <a:pt x="2471051" y="1371600"/>
                </a:lnTo>
                <a:lnTo>
                  <a:pt x="2464866" y="1422400"/>
                </a:lnTo>
                <a:lnTo>
                  <a:pt x="2457000" y="1473200"/>
                </a:lnTo>
                <a:lnTo>
                  <a:pt x="2447480" y="1511300"/>
                </a:lnTo>
                <a:lnTo>
                  <a:pt x="2436330" y="1562100"/>
                </a:lnTo>
                <a:lnTo>
                  <a:pt x="2423577" y="1600200"/>
                </a:lnTo>
                <a:lnTo>
                  <a:pt x="2409246" y="1651000"/>
                </a:lnTo>
                <a:lnTo>
                  <a:pt x="2393363" y="1689100"/>
                </a:lnTo>
                <a:lnTo>
                  <a:pt x="2375954" y="1727200"/>
                </a:lnTo>
                <a:lnTo>
                  <a:pt x="2357045" y="1765300"/>
                </a:lnTo>
                <a:lnTo>
                  <a:pt x="2336661" y="1816100"/>
                </a:lnTo>
                <a:lnTo>
                  <a:pt x="2314828" y="1854200"/>
                </a:lnTo>
                <a:lnTo>
                  <a:pt x="2291572" y="1892300"/>
                </a:lnTo>
                <a:lnTo>
                  <a:pt x="2266918" y="1930400"/>
                </a:lnTo>
                <a:lnTo>
                  <a:pt x="2240893" y="1968500"/>
                </a:lnTo>
                <a:lnTo>
                  <a:pt x="2213522" y="2006600"/>
                </a:lnTo>
                <a:lnTo>
                  <a:pt x="2184831" y="2032000"/>
                </a:lnTo>
                <a:lnTo>
                  <a:pt x="2154846" y="2070100"/>
                </a:lnTo>
                <a:lnTo>
                  <a:pt x="2123592" y="2108200"/>
                </a:lnTo>
                <a:lnTo>
                  <a:pt x="2091095" y="2133600"/>
                </a:lnTo>
                <a:lnTo>
                  <a:pt x="2057381" y="2171700"/>
                </a:lnTo>
                <a:lnTo>
                  <a:pt x="2022476" y="2197100"/>
                </a:lnTo>
                <a:lnTo>
                  <a:pt x="2004441" y="2209800"/>
                </a:lnTo>
                <a:close/>
              </a:path>
              <a:path extrusionOk="0" h="2476500" w="2508885">
                <a:moveTo>
                  <a:pt x="914989" y="660400"/>
                </a:moveTo>
                <a:lnTo>
                  <a:pt x="737888" y="660400"/>
                </a:lnTo>
                <a:lnTo>
                  <a:pt x="745081" y="647700"/>
                </a:lnTo>
                <a:lnTo>
                  <a:pt x="907796" y="647700"/>
                </a:lnTo>
                <a:lnTo>
                  <a:pt x="914989" y="660400"/>
                </a:lnTo>
                <a:close/>
              </a:path>
              <a:path extrusionOk="0" h="2476500" w="2508885">
                <a:moveTo>
                  <a:pt x="950060" y="673100"/>
                </a:moveTo>
                <a:lnTo>
                  <a:pt x="702817" y="673100"/>
                </a:lnTo>
                <a:lnTo>
                  <a:pt x="709700" y="660400"/>
                </a:lnTo>
                <a:lnTo>
                  <a:pt x="943176" y="660400"/>
                </a:lnTo>
                <a:lnTo>
                  <a:pt x="950060" y="673100"/>
                </a:lnTo>
                <a:close/>
              </a:path>
              <a:path extrusionOk="0" h="2476500" w="2508885">
                <a:moveTo>
                  <a:pt x="976803" y="685800"/>
                </a:moveTo>
                <a:lnTo>
                  <a:pt x="676074" y="685800"/>
                </a:lnTo>
                <a:lnTo>
                  <a:pt x="682636" y="673100"/>
                </a:lnTo>
                <a:lnTo>
                  <a:pt x="970241" y="673100"/>
                </a:lnTo>
                <a:lnTo>
                  <a:pt x="976803" y="685800"/>
                </a:lnTo>
                <a:close/>
              </a:path>
              <a:path extrusionOk="0" h="2476500" w="2508885">
                <a:moveTo>
                  <a:pt x="995922" y="698500"/>
                </a:moveTo>
                <a:lnTo>
                  <a:pt x="656954" y="698500"/>
                </a:lnTo>
                <a:lnTo>
                  <a:pt x="663233" y="685800"/>
                </a:lnTo>
                <a:lnTo>
                  <a:pt x="989643" y="685800"/>
                </a:lnTo>
                <a:lnTo>
                  <a:pt x="995922" y="698500"/>
                </a:lnTo>
                <a:close/>
              </a:path>
              <a:path extrusionOk="0" h="2476500" w="2508885">
                <a:moveTo>
                  <a:pt x="1014125" y="711200"/>
                </a:moveTo>
                <a:lnTo>
                  <a:pt x="638752" y="711200"/>
                </a:lnTo>
                <a:lnTo>
                  <a:pt x="644710" y="698500"/>
                </a:lnTo>
                <a:lnTo>
                  <a:pt x="1008167" y="698500"/>
                </a:lnTo>
                <a:lnTo>
                  <a:pt x="1014125" y="711200"/>
                </a:lnTo>
                <a:close/>
              </a:path>
              <a:path extrusionOk="0" h="2476500" w="2508885">
                <a:moveTo>
                  <a:pt x="1031315" y="723900"/>
                </a:moveTo>
                <a:lnTo>
                  <a:pt x="621562" y="723900"/>
                </a:lnTo>
                <a:lnTo>
                  <a:pt x="627171" y="711200"/>
                </a:lnTo>
                <a:lnTo>
                  <a:pt x="1025706" y="711200"/>
                </a:lnTo>
                <a:lnTo>
                  <a:pt x="1031315" y="723900"/>
                </a:lnTo>
                <a:close/>
              </a:path>
              <a:path extrusionOk="0" h="2476500" w="2508885">
                <a:moveTo>
                  <a:pt x="1041109" y="1676400"/>
                </a:moveTo>
                <a:lnTo>
                  <a:pt x="610714" y="1676400"/>
                </a:lnTo>
                <a:lnTo>
                  <a:pt x="1078786" y="1193800"/>
                </a:lnTo>
                <a:lnTo>
                  <a:pt x="610714" y="736600"/>
                </a:lnTo>
                <a:lnTo>
                  <a:pt x="616076" y="723900"/>
                </a:lnTo>
                <a:lnTo>
                  <a:pt x="1036801" y="723900"/>
                </a:lnTo>
                <a:lnTo>
                  <a:pt x="1042163" y="736600"/>
                </a:lnTo>
                <a:lnTo>
                  <a:pt x="1294310" y="977900"/>
                </a:lnTo>
                <a:lnTo>
                  <a:pt x="1724870" y="977900"/>
                </a:lnTo>
                <a:lnTo>
                  <a:pt x="1510034" y="1193800"/>
                </a:lnTo>
                <a:lnTo>
                  <a:pt x="1721635" y="1409700"/>
                </a:lnTo>
                <a:lnTo>
                  <a:pt x="1295715" y="1409700"/>
                </a:lnTo>
                <a:lnTo>
                  <a:pt x="1041109" y="1676400"/>
                </a:lnTo>
                <a:close/>
              </a:path>
              <a:path extrusionOk="0" h="2476500" w="2508885">
                <a:moveTo>
                  <a:pt x="1983023" y="1676400"/>
                </a:moveTo>
                <a:lnTo>
                  <a:pt x="1552326" y="1676400"/>
                </a:lnTo>
                <a:lnTo>
                  <a:pt x="1295715" y="1409700"/>
                </a:lnTo>
                <a:lnTo>
                  <a:pt x="1721635" y="1409700"/>
                </a:lnTo>
                <a:lnTo>
                  <a:pt x="1983023" y="1676400"/>
                </a:lnTo>
                <a:close/>
              </a:path>
              <a:path extrusionOk="0" h="2476500" w="2508885">
                <a:moveTo>
                  <a:pt x="1030340" y="1689100"/>
                </a:moveTo>
                <a:lnTo>
                  <a:pt x="621541" y="1689100"/>
                </a:lnTo>
                <a:lnTo>
                  <a:pt x="616065" y="1676400"/>
                </a:lnTo>
                <a:lnTo>
                  <a:pt x="1035787" y="1676400"/>
                </a:lnTo>
                <a:lnTo>
                  <a:pt x="1030340" y="1689100"/>
                </a:lnTo>
                <a:close/>
              </a:path>
              <a:path extrusionOk="0" h="2476500" w="2508885">
                <a:moveTo>
                  <a:pt x="1966657" y="1689100"/>
                </a:moveTo>
                <a:lnTo>
                  <a:pt x="1568760" y="1689100"/>
                </a:lnTo>
                <a:lnTo>
                  <a:pt x="1563158" y="1676400"/>
                </a:lnTo>
                <a:lnTo>
                  <a:pt x="1972237" y="1676400"/>
                </a:lnTo>
                <a:lnTo>
                  <a:pt x="1966657" y="1689100"/>
                </a:lnTo>
                <a:close/>
              </a:path>
              <a:path extrusionOk="0" h="2476500" w="2508885">
                <a:moveTo>
                  <a:pt x="1013260" y="1701800"/>
                </a:moveTo>
                <a:lnTo>
                  <a:pt x="638702" y="1701800"/>
                </a:lnTo>
                <a:lnTo>
                  <a:pt x="632863" y="1689100"/>
                </a:lnTo>
                <a:lnTo>
                  <a:pt x="1019073" y="1689100"/>
                </a:lnTo>
                <a:lnTo>
                  <a:pt x="1013260" y="1701800"/>
                </a:lnTo>
                <a:close/>
              </a:path>
              <a:path extrusionOk="0" h="2476500" w="2508885">
                <a:moveTo>
                  <a:pt x="1955132" y="1701800"/>
                </a:moveTo>
                <a:lnTo>
                  <a:pt x="1580327" y="1701800"/>
                </a:lnTo>
                <a:lnTo>
                  <a:pt x="1574485" y="1689100"/>
                </a:lnTo>
                <a:lnTo>
                  <a:pt x="1960954" y="1689100"/>
                </a:lnTo>
                <a:lnTo>
                  <a:pt x="1955132" y="1701800"/>
                </a:lnTo>
                <a:close/>
              </a:path>
              <a:path extrusionOk="0" h="2476500" w="2508885">
                <a:moveTo>
                  <a:pt x="995157" y="1714500"/>
                </a:moveTo>
                <a:lnTo>
                  <a:pt x="656879" y="1714500"/>
                </a:lnTo>
                <a:lnTo>
                  <a:pt x="650710" y="1701800"/>
                </a:lnTo>
                <a:lnTo>
                  <a:pt x="1001302" y="1701800"/>
                </a:lnTo>
                <a:lnTo>
                  <a:pt x="995157" y="1714500"/>
                </a:lnTo>
                <a:close/>
              </a:path>
              <a:path extrusionOk="0" h="2476500" w="2508885">
                <a:moveTo>
                  <a:pt x="1937007" y="1714500"/>
                </a:moveTo>
                <a:lnTo>
                  <a:pt x="1598511" y="1714500"/>
                </a:lnTo>
                <a:lnTo>
                  <a:pt x="1592340" y="1701800"/>
                </a:lnTo>
                <a:lnTo>
                  <a:pt x="1943159" y="1701800"/>
                </a:lnTo>
                <a:lnTo>
                  <a:pt x="1937007" y="1714500"/>
                </a:lnTo>
                <a:close/>
              </a:path>
              <a:path extrusionOk="0" h="2476500" w="2508885">
                <a:moveTo>
                  <a:pt x="976128" y="1727200"/>
                </a:moveTo>
                <a:lnTo>
                  <a:pt x="675974" y="1727200"/>
                </a:lnTo>
                <a:lnTo>
                  <a:pt x="669514" y="1714500"/>
                </a:lnTo>
                <a:lnTo>
                  <a:pt x="982566" y="1714500"/>
                </a:lnTo>
                <a:lnTo>
                  <a:pt x="976128" y="1727200"/>
                </a:lnTo>
                <a:close/>
              </a:path>
              <a:path extrusionOk="0" h="2476500" w="2508885">
                <a:moveTo>
                  <a:pt x="1917956" y="1727200"/>
                </a:moveTo>
                <a:lnTo>
                  <a:pt x="1617614" y="1727200"/>
                </a:lnTo>
                <a:lnTo>
                  <a:pt x="1611152" y="1714500"/>
                </a:lnTo>
                <a:lnTo>
                  <a:pt x="1924401" y="1714500"/>
                </a:lnTo>
                <a:lnTo>
                  <a:pt x="1917956" y="1727200"/>
                </a:lnTo>
                <a:close/>
              </a:path>
              <a:path extrusionOk="0" h="2476500" w="2508885">
                <a:moveTo>
                  <a:pt x="949490" y="1739900"/>
                </a:moveTo>
                <a:lnTo>
                  <a:pt x="695889" y="1739900"/>
                </a:lnTo>
                <a:lnTo>
                  <a:pt x="689169" y="1727200"/>
                </a:lnTo>
                <a:lnTo>
                  <a:pt x="956271" y="1727200"/>
                </a:lnTo>
                <a:lnTo>
                  <a:pt x="949490" y="1739900"/>
                </a:lnTo>
                <a:close/>
              </a:path>
              <a:path extrusionOk="0" h="2476500" w="2508885">
                <a:moveTo>
                  <a:pt x="1891291" y="1739900"/>
                </a:moveTo>
                <a:lnTo>
                  <a:pt x="1644338" y="1739900"/>
                </a:lnTo>
                <a:lnTo>
                  <a:pt x="1637537" y="1727200"/>
                </a:lnTo>
                <a:lnTo>
                  <a:pt x="1898078" y="1727200"/>
                </a:lnTo>
                <a:lnTo>
                  <a:pt x="1891291" y="1739900"/>
                </a:lnTo>
                <a:close/>
              </a:path>
              <a:path extrusionOk="0" h="2476500" w="2508885">
                <a:moveTo>
                  <a:pt x="921649" y="1752600"/>
                </a:moveTo>
                <a:lnTo>
                  <a:pt x="730589" y="1752600"/>
                </a:lnTo>
                <a:lnTo>
                  <a:pt x="723519" y="1739900"/>
                </a:lnTo>
                <a:lnTo>
                  <a:pt x="928705" y="1739900"/>
                </a:lnTo>
                <a:lnTo>
                  <a:pt x="921649" y="1752600"/>
                </a:lnTo>
                <a:close/>
              </a:path>
              <a:path extrusionOk="0" h="2476500" w="2508885">
                <a:moveTo>
                  <a:pt x="1856300" y="1752600"/>
                </a:moveTo>
                <a:lnTo>
                  <a:pt x="1679388" y="1752600"/>
                </a:lnTo>
                <a:lnTo>
                  <a:pt x="1672252" y="1739900"/>
                </a:lnTo>
                <a:lnTo>
                  <a:pt x="1863425" y="1739900"/>
                </a:lnTo>
                <a:lnTo>
                  <a:pt x="1856300" y="1752600"/>
                </a:lnTo>
                <a:close/>
              </a:path>
              <a:path extrusionOk="0" h="2476500" w="2508885">
                <a:moveTo>
                  <a:pt x="870842" y="1765300"/>
                </a:moveTo>
                <a:lnTo>
                  <a:pt x="781463" y="1765300"/>
                </a:lnTo>
                <a:lnTo>
                  <a:pt x="774083" y="1752600"/>
                </a:lnTo>
                <a:lnTo>
                  <a:pt x="878216" y="1752600"/>
                </a:lnTo>
                <a:lnTo>
                  <a:pt x="870842" y="1765300"/>
                </a:lnTo>
                <a:close/>
              </a:path>
              <a:path extrusionOk="0" h="2476500" w="2508885">
                <a:moveTo>
                  <a:pt x="1797740" y="1765300"/>
                </a:moveTo>
                <a:lnTo>
                  <a:pt x="1730561" y="1765300"/>
                </a:lnTo>
                <a:lnTo>
                  <a:pt x="1723150" y="1752600"/>
                </a:lnTo>
                <a:lnTo>
                  <a:pt x="1805174" y="1752600"/>
                </a:lnTo>
                <a:lnTo>
                  <a:pt x="1797740" y="1765300"/>
                </a:lnTo>
                <a:close/>
              </a:path>
              <a:path extrusionOk="0" h="2476500" w="2508885">
                <a:moveTo>
                  <a:pt x="1282838" y="2476500"/>
                </a:moveTo>
                <a:lnTo>
                  <a:pt x="1189120" y="2476500"/>
                </a:lnTo>
                <a:lnTo>
                  <a:pt x="1142678" y="2463800"/>
                </a:lnTo>
                <a:lnTo>
                  <a:pt x="1330031" y="2463800"/>
                </a:lnTo>
                <a:lnTo>
                  <a:pt x="1282838" y="2476500"/>
                </a:lnTo>
                <a:close/>
              </a:path>
            </a:pathLst>
          </a:custGeom>
          <a:solidFill>
            <a:srgbClr val="BE1D2D">
              <a:alpha val="2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7"/>
          <p:cNvSpPr txBox="1"/>
          <p:nvPr/>
        </p:nvSpPr>
        <p:spPr>
          <a:xfrm>
            <a:off x="6875025" y="1572900"/>
            <a:ext cx="4892100" cy="3281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Common applications</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Parts subjected to high temperatures or stress</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51" name="Google Shape;351;p17"/>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UD2: FDM TECHNOLOGY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8"/>
          <p:cNvSpPr txBox="1"/>
          <p:nvPr/>
        </p:nvSpPr>
        <p:spPr>
          <a:xfrm>
            <a:off x="8638990" y="3469978"/>
            <a:ext cx="21156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2BDC3"/>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s-E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358" name="Google Shape;358;p18"/>
          <p:cNvSpPr txBox="1"/>
          <p:nvPr>
            <p:ph idx="1" type="body"/>
          </p:nvPr>
        </p:nvSpPr>
        <p:spPr>
          <a:xfrm>
            <a:off x="1693650" y="750500"/>
            <a:ext cx="6695700" cy="923400"/>
          </a:xfrm>
          <a:prstGeom prst="rect">
            <a:avLst/>
          </a:prstGeom>
          <a:noFill/>
          <a:ln>
            <a:noFill/>
          </a:ln>
        </p:spPr>
        <p:txBody>
          <a:bodyPr anchorCtr="0" anchor="t" bIns="45700" lIns="91425" spcFirstLastPara="1" rIns="91425" wrap="square" tIns="45700">
            <a:noAutofit/>
          </a:bodyPr>
          <a:lstStyle/>
          <a:p>
            <a:pPr indent="-127000" lvl="0" marL="228600" rtl="0" algn="l">
              <a:lnSpc>
                <a:spcPct val="70000"/>
              </a:lnSpc>
              <a:spcBef>
                <a:spcPts val="0"/>
              </a:spcBef>
              <a:spcAft>
                <a:spcPts val="0"/>
              </a:spcAft>
              <a:buClr>
                <a:schemeClr val="dk1"/>
              </a:buClr>
              <a:buSzPts val="770"/>
              <a:buNone/>
            </a:pPr>
            <a:r>
              <a:t/>
            </a:r>
            <a:endParaRPr b="1" sz="1785">
              <a:solidFill>
                <a:srgbClr val="52BDC3"/>
              </a:solidFill>
            </a:endParaRPr>
          </a:p>
          <a:p>
            <a:pPr indent="0" lvl="0" marL="0" rtl="0" algn="l">
              <a:lnSpc>
                <a:spcPct val="180000"/>
              </a:lnSpc>
              <a:spcBef>
                <a:spcPts val="0"/>
              </a:spcBef>
              <a:spcAft>
                <a:spcPts val="0"/>
              </a:spcAft>
              <a:buSzPts val="1120"/>
              <a:buNone/>
            </a:pPr>
            <a:r>
              <a:rPr b="1" lang="es-ES" sz="2170">
                <a:solidFill>
                  <a:srgbClr val="52BDC3"/>
                </a:solidFill>
              </a:rPr>
              <a:t>:</a:t>
            </a:r>
            <a:endParaRPr b="1" sz="2506">
              <a:solidFill>
                <a:srgbClr val="52BDC3"/>
              </a:solidFill>
            </a:endParaRPr>
          </a:p>
          <a:p>
            <a:pPr indent="-127000" lvl="0" marL="228600" rtl="0" algn="l">
              <a:lnSpc>
                <a:spcPct val="70000"/>
              </a:lnSpc>
              <a:spcBef>
                <a:spcPts val="0"/>
              </a:spcBef>
              <a:spcAft>
                <a:spcPts val="0"/>
              </a:spcAft>
              <a:buClr>
                <a:schemeClr val="dk1"/>
              </a:buClr>
              <a:buSzPts val="1120"/>
              <a:buNone/>
            </a:pPr>
            <a:r>
              <a:t/>
            </a:r>
            <a:endParaRPr sz="1260"/>
          </a:p>
        </p:txBody>
      </p:sp>
      <p:sp>
        <p:nvSpPr>
          <p:cNvPr id="359" name="Google Shape;359;p18"/>
          <p:cNvSpPr txBox="1"/>
          <p:nvPr>
            <p:ph idx="1" type="body"/>
          </p:nvPr>
        </p:nvSpPr>
        <p:spPr>
          <a:xfrm>
            <a:off x="3293817" y="1254125"/>
            <a:ext cx="4978500" cy="3710100"/>
          </a:xfrm>
          <a:prstGeom prst="rect">
            <a:avLst/>
          </a:prstGeom>
          <a:noFill/>
          <a:ln>
            <a:noFill/>
          </a:ln>
        </p:spPr>
        <p:txBody>
          <a:bodyPr anchorCtr="0" anchor="t" bIns="45700" lIns="91425" spcFirstLastPara="1" rIns="91425" wrap="square" tIns="45700">
            <a:noAutofit/>
          </a:bodyPr>
          <a:lstStyle/>
          <a:p>
            <a:pPr indent="-127000" lvl="0" marL="228600" marR="0" rtl="0" algn="l">
              <a:lnSpc>
                <a:spcPct val="70000"/>
              </a:lnSpc>
              <a:spcBef>
                <a:spcPts val="0"/>
              </a:spcBef>
              <a:spcAft>
                <a:spcPts val="0"/>
              </a:spcAft>
              <a:buClr>
                <a:schemeClr val="dk1"/>
              </a:buClr>
              <a:buSzPts val="522"/>
              <a:buFont typeface="Arial"/>
              <a:buNone/>
            </a:pPr>
            <a:r>
              <a:t/>
            </a:r>
            <a:endParaRPr b="1" i="0" sz="855" u="none" cap="none" strike="noStrike">
              <a:solidFill>
                <a:srgbClr val="52BDC3"/>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1600"/>
              <a:buFont typeface="Arial"/>
              <a:buNone/>
            </a:pPr>
            <a:r>
              <a:rPr b="1" lang="es-ES" sz="4280">
                <a:solidFill>
                  <a:srgbClr val="2A3768"/>
                </a:solidFill>
              </a:rPr>
              <a:t>THANK YOU!</a:t>
            </a:r>
            <a:endParaRPr b="1" i="0" sz="4280" u="none" cap="none" strike="noStrike">
              <a:solidFill>
                <a:srgbClr val="2A3768"/>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1600"/>
              <a:buFont typeface="Arial"/>
              <a:buNone/>
            </a:pPr>
            <a:r>
              <a:rPr lang="es-ES" sz="2233">
                <a:solidFill>
                  <a:srgbClr val="222D59"/>
                </a:solidFill>
                <a:latin typeface="Arial Black"/>
                <a:ea typeface="Arial Black"/>
                <a:cs typeface="Arial Black"/>
                <a:sym typeface="Arial Black"/>
              </a:rPr>
              <a:t>www.fpsanturtzilh.eus</a:t>
            </a:r>
            <a:endParaRPr b="0" i="0" sz="2233" u="none" cap="none" strike="noStrike">
              <a:solidFill>
                <a:srgbClr val="222D59"/>
              </a:solidFill>
              <a:latin typeface="Arial Black"/>
              <a:ea typeface="Arial Black"/>
              <a:cs typeface="Arial Black"/>
              <a:sym typeface="Arial Black"/>
            </a:endParaRPr>
          </a:p>
          <a:p>
            <a:pPr indent="0" lvl="0" marL="0" marR="0" rtl="0" algn="r">
              <a:lnSpc>
                <a:spcPct val="80000"/>
              </a:lnSpc>
              <a:spcBef>
                <a:spcPts val="0"/>
              </a:spcBef>
              <a:spcAft>
                <a:spcPts val="0"/>
              </a:spcAft>
              <a:buClr>
                <a:srgbClr val="000000"/>
              </a:buClr>
              <a:buSzPts val="1600"/>
              <a:buFont typeface="Arial"/>
              <a:buNone/>
            </a:pPr>
            <a:r>
              <a:t/>
            </a:r>
            <a:endParaRPr b="0" i="0" sz="1533" u="none" cap="none" strike="noStrike">
              <a:solidFill>
                <a:srgbClr val="222D59"/>
              </a:solidFill>
              <a:latin typeface="Arial Black"/>
              <a:ea typeface="Arial Black"/>
              <a:cs typeface="Arial Black"/>
              <a:sym typeface="Arial Black"/>
            </a:endParaRPr>
          </a:p>
          <a:p>
            <a:pPr indent="0" lvl="0" marL="0" marR="0" rtl="0" algn="r">
              <a:lnSpc>
                <a:spcPct val="70000"/>
              </a:lnSpc>
              <a:spcBef>
                <a:spcPts val="0"/>
              </a:spcBef>
              <a:spcAft>
                <a:spcPts val="0"/>
              </a:spcAft>
              <a:buClr>
                <a:srgbClr val="000000"/>
              </a:buClr>
              <a:buSzPts val="1600"/>
              <a:buFont typeface="Arial"/>
              <a:buNone/>
            </a:pPr>
            <a:r>
              <a:t/>
            </a:r>
            <a:endParaRPr b="0" i="0" sz="1330" u="none" cap="none" strike="noStrike">
              <a:solidFill>
                <a:srgbClr val="222D59"/>
              </a:solidFill>
              <a:latin typeface="Arial Black"/>
              <a:ea typeface="Arial Black"/>
              <a:cs typeface="Arial Black"/>
              <a:sym typeface="Arial Black"/>
            </a:endParaRPr>
          </a:p>
          <a:p>
            <a:pPr indent="0" lvl="0" marL="0" marR="0" rtl="0" algn="r">
              <a:lnSpc>
                <a:spcPct val="70000"/>
              </a:lnSpc>
              <a:spcBef>
                <a:spcPts val="0"/>
              </a:spcBef>
              <a:spcAft>
                <a:spcPts val="0"/>
              </a:spcAft>
              <a:buClr>
                <a:srgbClr val="000000"/>
              </a:buClr>
              <a:buSzPts val="1600"/>
              <a:buFont typeface="Arial"/>
              <a:buNone/>
            </a:pPr>
            <a:r>
              <a:rPr lang="es-ES" sz="2133">
                <a:solidFill>
                  <a:srgbClr val="222D59"/>
                </a:solidFill>
                <a:latin typeface="Arial Black"/>
                <a:ea typeface="Arial Black"/>
                <a:cs typeface="Arial Black"/>
                <a:sym typeface="Arial Black"/>
              </a:rPr>
              <a:t>Mikel Iturraspe Eguia</a:t>
            </a:r>
            <a:endParaRPr b="0" i="0" sz="2133" u="none" cap="none" strike="noStrike">
              <a:solidFill>
                <a:srgbClr val="222D59"/>
              </a:solidFill>
              <a:latin typeface="Arial Black"/>
              <a:ea typeface="Arial Black"/>
              <a:cs typeface="Arial Black"/>
              <a:sym typeface="Arial Black"/>
            </a:endParaRPr>
          </a:p>
          <a:p>
            <a:pPr indent="0" lvl="0" marL="0" marR="0" rtl="0" algn="r">
              <a:lnSpc>
                <a:spcPct val="70000"/>
              </a:lnSpc>
              <a:spcBef>
                <a:spcPts val="0"/>
              </a:spcBef>
              <a:spcAft>
                <a:spcPts val="0"/>
              </a:spcAft>
              <a:buClr>
                <a:srgbClr val="000000"/>
              </a:buClr>
              <a:buSzPts val="1600"/>
              <a:buFont typeface="Arial"/>
              <a:buNone/>
            </a:pPr>
            <a:r>
              <a:t/>
            </a:r>
            <a:endParaRPr b="0" i="0" sz="1729" u="none" cap="none" strike="noStrike">
              <a:solidFill>
                <a:srgbClr val="222D59"/>
              </a:solidFill>
              <a:latin typeface="Arial Black"/>
              <a:ea typeface="Arial Black"/>
              <a:cs typeface="Arial Black"/>
              <a:sym typeface="Arial Black"/>
            </a:endParaRPr>
          </a:p>
          <a:p>
            <a:pPr indent="0" lvl="0" marL="0" marR="0" rtl="0" algn="r">
              <a:lnSpc>
                <a:spcPct val="80000"/>
              </a:lnSpc>
              <a:spcBef>
                <a:spcPts val="0"/>
              </a:spcBef>
              <a:spcAft>
                <a:spcPts val="0"/>
              </a:spcAft>
              <a:buClr>
                <a:schemeClr val="dk1"/>
              </a:buClr>
              <a:buSzPts val="1600"/>
              <a:buFont typeface="Arial"/>
              <a:buNone/>
            </a:pPr>
            <a:r>
              <a:rPr lang="es-ES" sz="2042">
                <a:solidFill>
                  <a:srgbClr val="1F5C99"/>
                </a:solidFill>
              </a:rPr>
              <a:t>miturraspee@fpsanturtzilh.eus </a:t>
            </a:r>
            <a:endParaRPr b="0" i="0" sz="764"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1600"/>
              <a:buFont typeface="Arial"/>
              <a:buNone/>
            </a:pPr>
            <a:r>
              <a:t/>
            </a:r>
            <a:endParaRPr b="0" i="0" sz="1429" u="none" cap="none" strike="noStrike">
              <a:solidFill>
                <a:srgbClr val="222D59"/>
              </a:solidFill>
              <a:latin typeface="Arial Black"/>
              <a:ea typeface="Arial Black"/>
              <a:cs typeface="Arial Black"/>
              <a:sym typeface="Arial Black"/>
            </a:endParaRPr>
          </a:p>
          <a:p>
            <a:pPr indent="0" lvl="0" marL="0" marR="0" rtl="0" algn="r">
              <a:lnSpc>
                <a:spcPct val="180000"/>
              </a:lnSpc>
              <a:spcBef>
                <a:spcPts val="0"/>
              </a:spcBef>
              <a:spcAft>
                <a:spcPts val="0"/>
              </a:spcAft>
              <a:buClr>
                <a:schemeClr val="dk1"/>
              </a:buClr>
              <a:buSzPts val="522"/>
              <a:buFont typeface="Arial"/>
              <a:buNone/>
            </a:pPr>
            <a:r>
              <a:t/>
            </a:r>
            <a:endParaRPr b="0" i="0" sz="1330" u="none" cap="none" strike="noStrike">
              <a:solidFill>
                <a:srgbClr val="222D59"/>
              </a:solidFill>
              <a:latin typeface="Arial Black"/>
              <a:ea typeface="Arial Black"/>
              <a:cs typeface="Arial Black"/>
              <a:sym typeface="Arial Black"/>
            </a:endParaRPr>
          </a:p>
          <a:p>
            <a:pPr indent="0" lvl="0" marL="0" marR="0" rtl="0" algn="l">
              <a:lnSpc>
                <a:spcPct val="70000"/>
              </a:lnSpc>
              <a:spcBef>
                <a:spcPts val="0"/>
              </a:spcBef>
              <a:spcAft>
                <a:spcPts val="0"/>
              </a:spcAft>
              <a:buClr>
                <a:srgbClr val="222D59"/>
              </a:buClr>
              <a:buSzPts val="1710"/>
              <a:buFont typeface="Arial Black"/>
              <a:buNone/>
            </a:pPr>
            <a:r>
              <a:t/>
            </a:r>
            <a:endParaRPr b="0" i="0" sz="1330" u="none" cap="none" strike="noStrike">
              <a:solidFill>
                <a:srgbClr val="222D59"/>
              </a:solidFill>
              <a:latin typeface="Arial Black"/>
              <a:ea typeface="Arial Black"/>
              <a:cs typeface="Arial Black"/>
              <a:sym typeface="Arial Black"/>
            </a:endParaRPr>
          </a:p>
          <a:p>
            <a:pPr indent="0" lvl="0" marL="457200" marR="0" rtl="0" algn="l">
              <a:lnSpc>
                <a:spcPct val="180000"/>
              </a:lnSpc>
              <a:spcBef>
                <a:spcPts val="0"/>
              </a:spcBef>
              <a:spcAft>
                <a:spcPts val="0"/>
              </a:spcAft>
              <a:buClr>
                <a:srgbClr val="000000"/>
              </a:buClr>
              <a:buSzPts val="1600"/>
              <a:buFont typeface="Arial"/>
              <a:buNone/>
            </a:pPr>
            <a:r>
              <a:t/>
            </a:r>
            <a:endParaRPr b="1" i="0" sz="855" u="none" cap="none" strike="noStrike">
              <a:solidFill>
                <a:srgbClr val="2A3768"/>
              </a:solidFill>
              <a:latin typeface="Arial"/>
              <a:ea typeface="Arial"/>
              <a:cs typeface="Arial"/>
              <a:sym typeface="Arial"/>
            </a:endParaRPr>
          </a:p>
          <a:p>
            <a:pPr indent="0" lvl="0" marL="0" marR="0" rtl="0" algn="l">
              <a:lnSpc>
                <a:spcPct val="180000"/>
              </a:lnSpc>
              <a:spcBef>
                <a:spcPts val="0"/>
              </a:spcBef>
              <a:spcAft>
                <a:spcPts val="0"/>
              </a:spcAft>
              <a:buClr>
                <a:srgbClr val="000000"/>
              </a:buClr>
              <a:buSzPts val="1600"/>
              <a:buFont typeface="Arial"/>
              <a:buNone/>
            </a:pPr>
            <a:r>
              <a:t/>
            </a:r>
            <a:endParaRPr b="0" i="0" sz="807" u="none" cap="none" strike="noStrike">
              <a:solidFill>
                <a:srgbClr val="2A3768"/>
              </a:solidFill>
              <a:latin typeface="Arial"/>
              <a:ea typeface="Arial"/>
              <a:cs typeface="Arial"/>
              <a:sym typeface="Arial"/>
            </a:endParaRPr>
          </a:p>
          <a:p>
            <a:pPr indent="-127000" lvl="0" marL="228600" marR="0" rtl="0" algn="l">
              <a:lnSpc>
                <a:spcPct val="70000"/>
              </a:lnSpc>
              <a:spcBef>
                <a:spcPts val="0"/>
              </a:spcBef>
              <a:spcAft>
                <a:spcPts val="0"/>
              </a:spcAft>
              <a:buClr>
                <a:schemeClr val="dk1"/>
              </a:buClr>
              <a:buSzPts val="665"/>
              <a:buFont typeface="Arial"/>
              <a:buNone/>
            </a:pPr>
            <a:r>
              <a:t/>
            </a:r>
            <a:endParaRPr b="0" i="0" sz="665" u="none" cap="none" strike="noStrike">
              <a:solidFill>
                <a:srgbClr val="000000"/>
              </a:solidFill>
              <a:latin typeface="Arial"/>
              <a:ea typeface="Arial"/>
              <a:cs typeface="Arial"/>
              <a:sym typeface="Arial"/>
            </a:endParaRPr>
          </a:p>
        </p:txBody>
      </p:sp>
      <p:pic>
        <p:nvPicPr>
          <p:cNvPr id="360" name="Google Shape;360;p18"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3"/>
          <p:cNvSpPr txBox="1"/>
          <p:nvPr>
            <p:ph type="title"/>
          </p:nvPr>
        </p:nvSpPr>
        <p:spPr>
          <a:xfrm>
            <a:off x="1308300" y="150100"/>
            <a:ext cx="93039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2: FDM Technology</a:t>
            </a:r>
            <a:endParaRPr/>
          </a:p>
        </p:txBody>
      </p:sp>
      <p:sp>
        <p:nvSpPr>
          <p:cNvPr id="61" name="Google Shape;61;p3"/>
          <p:cNvSpPr txBox="1"/>
          <p:nvPr/>
        </p:nvSpPr>
        <p:spPr>
          <a:xfrm>
            <a:off x="1464827" y="1057961"/>
            <a:ext cx="8485500" cy="3828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2.1 OPERATION</a:t>
            </a:r>
            <a:endParaRPr b="1" i="0" sz="2400" u="none" cap="none" strike="noStrike">
              <a:solidFill>
                <a:srgbClr val="002060"/>
              </a:solidFill>
              <a:latin typeface="Arial Black"/>
              <a:ea typeface="Arial Black"/>
              <a:cs typeface="Arial Black"/>
              <a:sym typeface="Arial Black"/>
            </a:endParaRPr>
          </a:p>
        </p:txBody>
      </p:sp>
      <p:sp>
        <p:nvSpPr>
          <p:cNvPr id="62" name="Google Shape;62;p3"/>
          <p:cNvSpPr txBox="1"/>
          <p:nvPr/>
        </p:nvSpPr>
        <p:spPr>
          <a:xfrm>
            <a:off x="1208750" y="1596500"/>
            <a:ext cx="8580300" cy="2355000"/>
          </a:xfrm>
          <a:prstGeom prst="rect">
            <a:avLst/>
          </a:prstGeom>
          <a:noFill/>
          <a:ln>
            <a:noFill/>
          </a:ln>
        </p:spPr>
        <p:txBody>
          <a:bodyPr anchorCtr="0" anchor="t" bIns="91425" lIns="91425" spcFirstLastPara="1" rIns="91425" wrap="square" tIns="91425">
            <a:noAutofit/>
          </a:bodyPr>
          <a:lstStyle/>
          <a:p>
            <a:pPr indent="-355600" lvl="0" marL="457200" marR="0" rtl="0" algn="just">
              <a:lnSpc>
                <a:spcPct val="150000"/>
              </a:lnSpc>
              <a:spcBef>
                <a:spcPts val="1000"/>
              </a:spcBef>
              <a:spcAft>
                <a:spcPts val="0"/>
              </a:spcAft>
              <a:buClr>
                <a:schemeClr val="dk1"/>
              </a:buClr>
              <a:buSzPts val="2000"/>
              <a:buFont typeface="Arial"/>
              <a:buChar char="●"/>
            </a:pPr>
            <a:r>
              <a:rPr b="1" i="0" lang="es-ES" sz="1800" u="none" cap="none" strike="noStrike">
                <a:solidFill>
                  <a:srgbClr val="3A3630"/>
                </a:solidFill>
                <a:latin typeface="Arial"/>
                <a:ea typeface="Arial"/>
                <a:cs typeface="Arial"/>
                <a:sym typeface="Arial"/>
              </a:rPr>
              <a:t>FDM stands for Fused Deposition Modeling. It is an additive manufacturing process that builds objects layer by layer. It is a 3D printing method based on melting and extruding thermoplastic material to create 3D objects layer by layer.</a:t>
            </a:r>
            <a:endParaRPr b="0" i="0" sz="1800" u="none" cap="none" strike="noStrike">
              <a:solidFill>
                <a:srgbClr val="3A3630"/>
              </a:solidFill>
              <a:latin typeface="Arial"/>
              <a:ea typeface="Arial"/>
              <a:cs typeface="Arial"/>
              <a:sym typeface="Arial"/>
            </a:endParaRPr>
          </a:p>
          <a:p>
            <a:pPr indent="-228600" lvl="0" marL="457200" marR="0" rtl="0" algn="just">
              <a:lnSpc>
                <a:spcPct val="150000"/>
              </a:lnSpc>
              <a:spcBef>
                <a:spcPts val="1200"/>
              </a:spcBef>
              <a:spcAft>
                <a:spcPts val="120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63" name="Google Shape;63;p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pic>
        <p:nvPicPr>
          <p:cNvPr descr="preencoded.png" id="64" name="Google Shape;64;p3"/>
          <p:cNvPicPr preferRelativeResize="0"/>
          <p:nvPr/>
        </p:nvPicPr>
        <p:blipFill rotWithShape="1">
          <a:blip r:embed="rId4">
            <a:alphaModFix/>
          </a:blip>
          <a:srcRect b="0" l="0" r="0" t="0"/>
          <a:stretch/>
        </p:blipFill>
        <p:spPr>
          <a:xfrm>
            <a:off x="1882855" y="3450921"/>
            <a:ext cx="2599776" cy="2822326"/>
          </a:xfrm>
          <a:prstGeom prst="rect">
            <a:avLst/>
          </a:prstGeom>
          <a:noFill/>
          <a:ln>
            <a:noFill/>
          </a:ln>
        </p:spPr>
      </p:pic>
      <p:pic>
        <p:nvPicPr>
          <p:cNvPr descr="preencoded.png" id="65" name="Google Shape;65;p3"/>
          <p:cNvPicPr preferRelativeResize="0"/>
          <p:nvPr/>
        </p:nvPicPr>
        <p:blipFill rotWithShape="1">
          <a:blip r:embed="rId5">
            <a:alphaModFix/>
          </a:blip>
          <a:srcRect b="13398" l="0" r="0" t="23462"/>
          <a:stretch/>
        </p:blipFill>
        <p:spPr>
          <a:xfrm>
            <a:off x="7449450" y="3450925"/>
            <a:ext cx="2980024" cy="2822326"/>
          </a:xfrm>
          <a:prstGeom prst="rect">
            <a:avLst/>
          </a:prstGeom>
          <a:noFill/>
          <a:ln>
            <a:noFill/>
          </a:ln>
        </p:spPr>
      </p:pic>
      <p:pic>
        <p:nvPicPr>
          <p:cNvPr id="66" name="Google Shape;66;p3" title="-6fs2hh8kJnJFNQyeupdF.png"/>
          <p:cNvPicPr preferRelativeResize="0"/>
          <p:nvPr/>
        </p:nvPicPr>
        <p:blipFill rotWithShape="1">
          <a:blip r:embed="rId6">
            <a:alphaModFix/>
          </a:blip>
          <a:srcRect b="0" l="0" r="0" t="0"/>
          <a:stretch/>
        </p:blipFill>
        <p:spPr>
          <a:xfrm>
            <a:off x="4853274" y="3450925"/>
            <a:ext cx="2254199" cy="2898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4"/>
          <p:cNvSpPr txBox="1"/>
          <p:nvPr>
            <p:ph type="title"/>
          </p:nvPr>
        </p:nvSpPr>
        <p:spPr>
          <a:xfrm>
            <a:off x="1308300" y="150100"/>
            <a:ext cx="93039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2: FDM Technology</a:t>
            </a:r>
            <a:endParaRPr/>
          </a:p>
        </p:txBody>
      </p:sp>
      <p:sp>
        <p:nvSpPr>
          <p:cNvPr id="72" name="Google Shape;72;p4"/>
          <p:cNvSpPr txBox="1"/>
          <p:nvPr/>
        </p:nvSpPr>
        <p:spPr>
          <a:xfrm>
            <a:off x="1464827" y="1057961"/>
            <a:ext cx="8485500" cy="3828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2.2 FDM DESIGN PREPARATION</a:t>
            </a:r>
            <a:endParaRPr b="1" i="0" sz="2400" u="none" cap="none" strike="noStrike">
              <a:solidFill>
                <a:srgbClr val="002060"/>
              </a:solidFill>
              <a:latin typeface="Arial Black"/>
              <a:ea typeface="Arial Black"/>
              <a:cs typeface="Arial Black"/>
              <a:sym typeface="Arial Black"/>
            </a:endParaRPr>
          </a:p>
        </p:txBody>
      </p:sp>
      <p:sp>
        <p:nvSpPr>
          <p:cNvPr id="73" name="Google Shape;73;p4"/>
          <p:cNvSpPr txBox="1"/>
          <p:nvPr/>
        </p:nvSpPr>
        <p:spPr>
          <a:xfrm>
            <a:off x="1208750" y="1596500"/>
            <a:ext cx="5605500" cy="46023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50000"/>
              </a:lnSpc>
              <a:spcBef>
                <a:spcPts val="1000"/>
              </a:spcBef>
              <a:spcAft>
                <a:spcPts val="0"/>
              </a:spcAft>
              <a:buClr>
                <a:schemeClr val="dk1"/>
              </a:buClr>
              <a:buSzPts val="2000"/>
              <a:buFont typeface="Arial"/>
              <a:buChar char="●"/>
            </a:pPr>
            <a:r>
              <a:rPr b="1" i="0" lang="es-ES" sz="1800" u="none" cap="none" strike="noStrike">
                <a:solidFill>
                  <a:schemeClr val="dk1"/>
                </a:solidFill>
                <a:latin typeface="Arial"/>
                <a:ea typeface="Arial"/>
                <a:cs typeface="Arial"/>
                <a:sym typeface="Arial"/>
              </a:rPr>
              <a:t>3D model preparation: A digital model is designed and converted into printer instructions using slicing software.</a:t>
            </a:r>
            <a:endParaRPr b="0" i="0" sz="1800" u="none" cap="none" strike="noStrike">
              <a:solidFill>
                <a:schemeClr val="dk1"/>
              </a:solidFill>
              <a:latin typeface="Arial"/>
              <a:ea typeface="Arial"/>
              <a:cs typeface="Arial"/>
              <a:sym typeface="Arial"/>
            </a:endParaRPr>
          </a:p>
          <a:p>
            <a:pPr indent="-355600" lvl="0" marL="457200" marR="0" rtl="0" algn="l">
              <a:lnSpc>
                <a:spcPct val="150000"/>
              </a:lnSpc>
              <a:spcBef>
                <a:spcPts val="1200"/>
              </a:spcBef>
              <a:spcAft>
                <a:spcPts val="0"/>
              </a:spcAft>
              <a:buClr>
                <a:schemeClr val="dk1"/>
              </a:buClr>
              <a:buSzPts val="2000"/>
              <a:buFont typeface="Arial"/>
              <a:buChar char="●"/>
            </a:pPr>
            <a:r>
              <a:rPr b="1" i="0" lang="es-ES" sz="1800" u="none" cap="none" strike="noStrike">
                <a:solidFill>
                  <a:srgbClr val="3A3630"/>
                </a:solidFill>
                <a:latin typeface="Arial"/>
                <a:ea typeface="Arial"/>
                <a:cs typeface="Arial"/>
                <a:sym typeface="Arial"/>
              </a:rPr>
              <a:t>Export the previous file to STL, a format compatible with the slicer.</a:t>
            </a:r>
            <a:endParaRPr b="0" i="0" sz="1800" u="none" cap="none" strike="noStrike">
              <a:solidFill>
                <a:srgbClr val="3A3630"/>
              </a:solidFill>
              <a:latin typeface="Arial"/>
              <a:ea typeface="Arial"/>
              <a:cs typeface="Arial"/>
              <a:sym typeface="Arial"/>
            </a:endParaRPr>
          </a:p>
          <a:p>
            <a:pPr indent="-342900" lvl="0" marL="457200" marR="0" rtl="0" algn="l">
              <a:lnSpc>
                <a:spcPct val="150000"/>
              </a:lnSpc>
              <a:spcBef>
                <a:spcPts val="1200"/>
              </a:spcBef>
              <a:spcAft>
                <a:spcPts val="1200"/>
              </a:spcAft>
              <a:buClr>
                <a:srgbClr val="3A3630"/>
              </a:buClr>
              <a:buSzPts val="1800"/>
              <a:buFont typeface="Arial"/>
              <a:buChar char="●"/>
            </a:pPr>
            <a:r>
              <a:rPr b="1" i="0" lang="es-ES" sz="1800" u="none" cap="none" strike="noStrike">
                <a:solidFill>
                  <a:srgbClr val="3A3630"/>
                </a:solidFill>
                <a:latin typeface="Arial"/>
                <a:ea typeface="Arial"/>
                <a:cs typeface="Arial"/>
                <a:sym typeface="Arial"/>
              </a:rPr>
              <a:t>Laminating software (BAMBU-CURA): Converts the STL file into printer instructions by configuring parameters and generating a GCODE file.</a:t>
            </a:r>
            <a:endParaRPr b="0" i="0" sz="1800" u="none" cap="none" strike="noStrike">
              <a:solidFill>
                <a:srgbClr val="3A3630"/>
              </a:solidFill>
              <a:latin typeface="Arial"/>
              <a:ea typeface="Arial"/>
              <a:cs typeface="Arial"/>
              <a:sym typeface="Arial"/>
            </a:endParaRPr>
          </a:p>
        </p:txBody>
      </p:sp>
      <p:pic>
        <p:nvPicPr>
          <p:cNvPr id="74" name="Google Shape;74;p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cxnSp>
        <p:nvCxnSpPr>
          <p:cNvPr id="75" name="Google Shape;75;p4"/>
          <p:cNvCxnSpPr/>
          <p:nvPr/>
        </p:nvCxnSpPr>
        <p:spPr>
          <a:xfrm>
            <a:off x="7928500" y="1727700"/>
            <a:ext cx="10500" cy="3858900"/>
          </a:xfrm>
          <a:prstGeom prst="straightConnector1">
            <a:avLst/>
          </a:prstGeom>
          <a:noFill/>
          <a:ln cap="flat" cmpd="sng" w="9525">
            <a:solidFill>
              <a:schemeClr val="dk2"/>
            </a:solidFill>
            <a:prstDash val="solid"/>
            <a:round/>
            <a:headEnd len="sm" w="sm" type="none"/>
            <a:tailEnd len="sm" w="sm" type="none"/>
          </a:ln>
        </p:spPr>
      </p:cxnSp>
      <p:sp>
        <p:nvSpPr>
          <p:cNvPr id="76" name="Google Shape;76;p4"/>
          <p:cNvSpPr txBox="1"/>
          <p:nvPr/>
        </p:nvSpPr>
        <p:spPr>
          <a:xfrm>
            <a:off x="8630700" y="1908625"/>
            <a:ext cx="2354700" cy="7521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s-ES" sz="2500" u="none" cap="none" strike="noStrike">
                <a:solidFill>
                  <a:srgbClr val="4F81BD"/>
                </a:solidFill>
                <a:latin typeface="Arial Black"/>
                <a:ea typeface="Arial Black"/>
                <a:cs typeface="Arial Black"/>
                <a:sym typeface="Arial Black"/>
              </a:rPr>
              <a:t>3D MODEL</a:t>
            </a:r>
            <a:endParaRPr b="1" i="0" sz="2500" u="none" cap="none" strike="noStrike">
              <a:solidFill>
                <a:srgbClr val="4F81BD"/>
              </a:solidFill>
              <a:latin typeface="Arial Black"/>
              <a:ea typeface="Arial Black"/>
              <a:cs typeface="Arial Black"/>
              <a:sym typeface="Arial Black"/>
            </a:endParaRPr>
          </a:p>
        </p:txBody>
      </p:sp>
      <p:sp>
        <p:nvSpPr>
          <p:cNvPr id="77" name="Google Shape;77;p4"/>
          <p:cNvSpPr txBox="1"/>
          <p:nvPr/>
        </p:nvSpPr>
        <p:spPr>
          <a:xfrm>
            <a:off x="8866700" y="3339338"/>
            <a:ext cx="2354700" cy="7521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s-ES" sz="2500" u="none" cap="none" strike="noStrike">
                <a:solidFill>
                  <a:srgbClr val="4F81BD"/>
                </a:solidFill>
                <a:latin typeface="Arial Black"/>
                <a:ea typeface="Arial Black"/>
                <a:cs typeface="Arial Black"/>
                <a:sym typeface="Arial Black"/>
              </a:rPr>
              <a:t>STL</a:t>
            </a:r>
            <a:endParaRPr b="1" i="0" sz="2500" u="none" cap="none" strike="noStrike">
              <a:solidFill>
                <a:srgbClr val="4F81BD"/>
              </a:solidFill>
              <a:latin typeface="Arial Black"/>
              <a:ea typeface="Arial Black"/>
              <a:cs typeface="Arial Black"/>
              <a:sym typeface="Arial Black"/>
            </a:endParaRPr>
          </a:p>
        </p:txBody>
      </p:sp>
      <p:sp>
        <p:nvSpPr>
          <p:cNvPr id="78" name="Google Shape;78;p4"/>
          <p:cNvSpPr txBox="1"/>
          <p:nvPr/>
        </p:nvSpPr>
        <p:spPr>
          <a:xfrm>
            <a:off x="8866700" y="4921450"/>
            <a:ext cx="2354700" cy="7521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s-ES" sz="2500" u="none" cap="none" strike="noStrike">
                <a:solidFill>
                  <a:srgbClr val="4F81BD"/>
                </a:solidFill>
                <a:latin typeface="Arial Black"/>
                <a:ea typeface="Arial Black"/>
                <a:cs typeface="Arial Black"/>
                <a:sym typeface="Arial Black"/>
              </a:rPr>
              <a:t>SLICER</a:t>
            </a:r>
            <a:endParaRPr b="1" i="0" sz="2500" u="none" cap="none" strike="noStrike">
              <a:solidFill>
                <a:srgbClr val="4F81BD"/>
              </a:solidFill>
              <a:latin typeface="Arial Black"/>
              <a:ea typeface="Arial Black"/>
              <a:cs typeface="Arial Black"/>
              <a:sym typeface="Arial Black"/>
            </a:endParaRPr>
          </a:p>
        </p:txBody>
      </p:sp>
      <p:pic>
        <p:nvPicPr>
          <p:cNvPr id="79" name="Google Shape;79;p4"/>
          <p:cNvPicPr preferRelativeResize="0"/>
          <p:nvPr/>
        </p:nvPicPr>
        <p:blipFill rotWithShape="1">
          <a:blip r:embed="rId4">
            <a:alphaModFix/>
          </a:blip>
          <a:srcRect b="0" l="0" r="0" t="0"/>
          <a:stretch/>
        </p:blipFill>
        <p:spPr>
          <a:xfrm>
            <a:off x="7543573" y="1656098"/>
            <a:ext cx="780350" cy="772379"/>
          </a:xfrm>
          <a:prstGeom prst="rect">
            <a:avLst/>
          </a:prstGeom>
          <a:noFill/>
          <a:ln>
            <a:noFill/>
          </a:ln>
        </p:spPr>
      </p:pic>
      <p:pic>
        <p:nvPicPr>
          <p:cNvPr id="80" name="Google Shape;80;p4"/>
          <p:cNvPicPr preferRelativeResize="0"/>
          <p:nvPr/>
        </p:nvPicPr>
        <p:blipFill rotWithShape="1">
          <a:blip r:embed="rId5">
            <a:alphaModFix/>
          </a:blip>
          <a:srcRect b="0" l="0" r="0" t="0"/>
          <a:stretch/>
        </p:blipFill>
        <p:spPr>
          <a:xfrm rot="10800000">
            <a:off x="7543575" y="3182364"/>
            <a:ext cx="780359" cy="752125"/>
          </a:xfrm>
          <a:prstGeom prst="rect">
            <a:avLst/>
          </a:prstGeom>
          <a:noFill/>
          <a:ln>
            <a:noFill/>
          </a:ln>
        </p:spPr>
      </p:pic>
      <p:pic>
        <p:nvPicPr>
          <p:cNvPr id="81" name="Google Shape;81;p4"/>
          <p:cNvPicPr preferRelativeResize="0"/>
          <p:nvPr/>
        </p:nvPicPr>
        <p:blipFill rotWithShape="1">
          <a:blip r:embed="rId6">
            <a:alphaModFix/>
          </a:blip>
          <a:srcRect b="0" l="0" r="0" t="0"/>
          <a:stretch/>
        </p:blipFill>
        <p:spPr>
          <a:xfrm>
            <a:off x="7469475" y="4815800"/>
            <a:ext cx="928550" cy="85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5"/>
          <p:cNvSpPr txBox="1"/>
          <p:nvPr>
            <p:ph type="title"/>
          </p:nvPr>
        </p:nvSpPr>
        <p:spPr>
          <a:xfrm>
            <a:off x="1308300" y="150100"/>
            <a:ext cx="93039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2: FDM Technology</a:t>
            </a:r>
            <a:endParaRPr/>
          </a:p>
        </p:txBody>
      </p:sp>
      <p:sp>
        <p:nvSpPr>
          <p:cNvPr id="87" name="Google Shape;87;p5"/>
          <p:cNvSpPr txBox="1"/>
          <p:nvPr/>
        </p:nvSpPr>
        <p:spPr>
          <a:xfrm>
            <a:off x="1464827" y="1057961"/>
            <a:ext cx="8485500" cy="3828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2.3 FDM PRINTING PHASE.</a:t>
            </a:r>
            <a:endParaRPr b="1" i="0" sz="2400" u="none" cap="none" strike="noStrike">
              <a:solidFill>
                <a:srgbClr val="002060"/>
              </a:solidFill>
              <a:latin typeface="Arial Black"/>
              <a:ea typeface="Arial Black"/>
              <a:cs typeface="Arial Black"/>
              <a:sym typeface="Arial Black"/>
            </a:endParaRPr>
          </a:p>
        </p:txBody>
      </p:sp>
      <p:sp>
        <p:nvSpPr>
          <p:cNvPr id="88" name="Google Shape;88;p5"/>
          <p:cNvSpPr txBox="1"/>
          <p:nvPr/>
        </p:nvSpPr>
        <p:spPr>
          <a:xfrm>
            <a:off x="1208750" y="1596500"/>
            <a:ext cx="5182500" cy="5171700"/>
          </a:xfrm>
          <a:prstGeom prst="rect">
            <a:avLst/>
          </a:prstGeom>
          <a:noFill/>
          <a:ln>
            <a:noFill/>
          </a:ln>
        </p:spPr>
        <p:txBody>
          <a:bodyPr anchorCtr="0" anchor="t" bIns="91425" lIns="91425" spcFirstLastPara="1" rIns="91425" wrap="square" tIns="91425">
            <a:noAutofit/>
          </a:bodyPr>
          <a:lstStyle/>
          <a:p>
            <a:pPr indent="-355600" lvl="0" marL="457200" marR="0" rtl="0" algn="just">
              <a:lnSpc>
                <a:spcPct val="115000"/>
              </a:lnSpc>
              <a:spcBef>
                <a:spcPts val="1000"/>
              </a:spcBef>
              <a:spcAft>
                <a:spcPts val="0"/>
              </a:spcAft>
              <a:buClr>
                <a:schemeClr val="dk1"/>
              </a:buClr>
              <a:buSzPts val="2000"/>
              <a:buFont typeface="Arial"/>
              <a:buChar char="●"/>
            </a:pPr>
            <a:r>
              <a:rPr b="1" i="0" lang="es-ES" sz="1800" u="none" cap="none" strike="noStrike">
                <a:solidFill>
                  <a:schemeClr val="dk1"/>
                </a:solidFill>
                <a:latin typeface="Arial"/>
                <a:ea typeface="Arial"/>
                <a:cs typeface="Arial"/>
                <a:sym typeface="Arial"/>
              </a:rPr>
              <a:t>Material: The extruder is correctly fed with thermoplastic materials (PLA…), after having properly cleaned said extruder of materials from previous prints.</a:t>
            </a:r>
            <a:endParaRPr b="0" i="0" sz="1800" u="none" cap="none" strike="noStrike">
              <a:solidFill>
                <a:schemeClr val="dk1"/>
              </a:solidFill>
              <a:latin typeface="Arial"/>
              <a:ea typeface="Arial"/>
              <a:cs typeface="Arial"/>
              <a:sym typeface="Arial"/>
            </a:endParaRPr>
          </a:p>
          <a:p>
            <a:pPr indent="-355600" lvl="0" marL="457200" marR="0" rtl="0" algn="just">
              <a:lnSpc>
                <a:spcPct val="115000"/>
              </a:lnSpc>
              <a:spcBef>
                <a:spcPts val="1200"/>
              </a:spcBef>
              <a:spcAft>
                <a:spcPts val="0"/>
              </a:spcAft>
              <a:buClr>
                <a:schemeClr val="dk1"/>
              </a:buClr>
              <a:buSzPts val="2000"/>
              <a:buFont typeface="Arial"/>
              <a:buChar char="●"/>
            </a:pPr>
            <a:r>
              <a:rPr b="1" i="0" lang="es-ES" sz="1800" u="none" cap="none" strike="noStrike">
                <a:solidFill>
                  <a:schemeClr val="dk1"/>
                </a:solidFill>
                <a:latin typeface="Arial"/>
                <a:ea typeface="Arial"/>
                <a:cs typeface="Arial"/>
                <a:sym typeface="Arial"/>
              </a:rPr>
              <a:t>Heating and extrusion: A filament of thermoplastic material (such as PLA, ABS or PETG) is heated in a nozzle until it reaches its melting point.</a:t>
            </a:r>
            <a:endParaRPr b="0" i="0" sz="1800" u="none" cap="none" strike="noStrike">
              <a:solidFill>
                <a:schemeClr val="dk1"/>
              </a:solidFill>
              <a:latin typeface="Arial"/>
              <a:ea typeface="Arial"/>
              <a:cs typeface="Arial"/>
              <a:sym typeface="Arial"/>
            </a:endParaRPr>
          </a:p>
          <a:p>
            <a:pPr indent="-355600" lvl="0" marL="457200" marR="0" rtl="0" algn="just">
              <a:lnSpc>
                <a:spcPct val="115000"/>
              </a:lnSpc>
              <a:spcBef>
                <a:spcPts val="1200"/>
              </a:spcBef>
              <a:spcAft>
                <a:spcPts val="0"/>
              </a:spcAft>
              <a:buClr>
                <a:schemeClr val="dk1"/>
              </a:buClr>
              <a:buSzPts val="2000"/>
              <a:buFont typeface="Arial"/>
              <a:buChar char="●"/>
            </a:pPr>
            <a:r>
              <a:rPr b="1" i="0" lang="es-ES" sz="1800" u="none" cap="none" strike="noStrike">
                <a:solidFill>
                  <a:schemeClr val="dk1"/>
                </a:solidFill>
                <a:latin typeface="Arial"/>
                <a:ea typeface="Arial"/>
                <a:cs typeface="Arial"/>
                <a:sym typeface="Arial"/>
              </a:rPr>
              <a:t>Material deposition: The nozzle moves over the printing base, extruding the molten material in successive layers according to the design.</a:t>
            </a:r>
            <a:endParaRPr b="1" i="0" sz="1800" u="none" cap="none" strike="noStrike">
              <a:solidFill>
                <a:schemeClr val="dk1"/>
              </a:solidFill>
              <a:latin typeface="Arial"/>
              <a:ea typeface="Arial"/>
              <a:cs typeface="Arial"/>
              <a:sym typeface="Arial"/>
            </a:endParaRPr>
          </a:p>
          <a:p>
            <a:pPr indent="0" lvl="0" marL="457200" marR="0" rtl="0" algn="just">
              <a:lnSpc>
                <a:spcPct val="115000"/>
              </a:lnSpc>
              <a:spcBef>
                <a:spcPts val="1200"/>
              </a:spcBef>
              <a:spcAft>
                <a:spcPts val="120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pic>
        <p:nvPicPr>
          <p:cNvPr id="89" name="Google Shape;89;p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pic>
        <p:nvPicPr>
          <p:cNvPr id="90" name="Google Shape;90;p5"/>
          <p:cNvPicPr preferRelativeResize="0"/>
          <p:nvPr/>
        </p:nvPicPr>
        <p:blipFill rotWithShape="1">
          <a:blip r:embed="rId4">
            <a:alphaModFix/>
          </a:blip>
          <a:srcRect b="0" l="0" r="0" t="0"/>
          <a:stretch/>
        </p:blipFill>
        <p:spPr>
          <a:xfrm>
            <a:off x="7203400" y="1666450"/>
            <a:ext cx="1117040" cy="942775"/>
          </a:xfrm>
          <a:prstGeom prst="rect">
            <a:avLst/>
          </a:prstGeom>
          <a:noFill/>
          <a:ln>
            <a:noFill/>
          </a:ln>
        </p:spPr>
      </p:pic>
      <p:sp>
        <p:nvSpPr>
          <p:cNvPr id="91" name="Google Shape;91;p5"/>
          <p:cNvSpPr txBox="1"/>
          <p:nvPr/>
        </p:nvSpPr>
        <p:spPr>
          <a:xfrm>
            <a:off x="8630700" y="1908625"/>
            <a:ext cx="2354700" cy="7521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s-ES" sz="2500" u="none" cap="none" strike="noStrike">
                <a:solidFill>
                  <a:srgbClr val="4F81BD"/>
                </a:solidFill>
                <a:latin typeface="Arial Black"/>
                <a:ea typeface="Arial Black"/>
                <a:cs typeface="Arial Black"/>
                <a:sym typeface="Arial Black"/>
              </a:rPr>
              <a:t>MATERIAL</a:t>
            </a:r>
            <a:endParaRPr b="1" i="0" sz="2500" u="none" cap="none" strike="noStrike">
              <a:solidFill>
                <a:srgbClr val="4F81BD"/>
              </a:solidFill>
              <a:latin typeface="Arial Black"/>
              <a:ea typeface="Arial Black"/>
              <a:cs typeface="Arial Black"/>
              <a:sym typeface="Arial Black"/>
            </a:endParaRPr>
          </a:p>
        </p:txBody>
      </p:sp>
      <p:sp>
        <p:nvSpPr>
          <p:cNvPr id="92" name="Google Shape;92;p5"/>
          <p:cNvSpPr txBox="1"/>
          <p:nvPr/>
        </p:nvSpPr>
        <p:spPr>
          <a:xfrm>
            <a:off x="8787200" y="3484025"/>
            <a:ext cx="2354700" cy="7521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s-ES" sz="2500" u="none" cap="none" strike="noStrike">
                <a:solidFill>
                  <a:srgbClr val="4F81BD"/>
                </a:solidFill>
                <a:latin typeface="Arial Black"/>
                <a:ea typeface="Arial Black"/>
                <a:cs typeface="Arial Black"/>
                <a:sym typeface="Arial Black"/>
              </a:rPr>
              <a:t>FUSION</a:t>
            </a:r>
            <a:endParaRPr b="1" i="0" sz="2500" u="none" cap="none" strike="noStrike">
              <a:solidFill>
                <a:srgbClr val="4F81BD"/>
              </a:solidFill>
              <a:latin typeface="Arial Black"/>
              <a:ea typeface="Arial Black"/>
              <a:cs typeface="Arial Black"/>
              <a:sym typeface="Arial Black"/>
            </a:endParaRPr>
          </a:p>
        </p:txBody>
      </p:sp>
      <p:sp>
        <p:nvSpPr>
          <p:cNvPr id="93" name="Google Shape;93;p5"/>
          <p:cNvSpPr txBox="1"/>
          <p:nvPr/>
        </p:nvSpPr>
        <p:spPr>
          <a:xfrm>
            <a:off x="8787200" y="5059425"/>
            <a:ext cx="2763900" cy="7521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s-ES" sz="2500" u="none" cap="none" strike="noStrike">
                <a:solidFill>
                  <a:srgbClr val="4F81BD"/>
                </a:solidFill>
                <a:latin typeface="Arial Black"/>
                <a:ea typeface="Arial Black"/>
                <a:cs typeface="Arial Black"/>
                <a:sym typeface="Arial Black"/>
              </a:rPr>
              <a:t>DEPOSITION</a:t>
            </a:r>
            <a:endParaRPr b="1" i="0" sz="2500" u="none" cap="none" strike="noStrike">
              <a:solidFill>
                <a:srgbClr val="4F81BD"/>
              </a:solidFill>
              <a:latin typeface="Arial Black"/>
              <a:ea typeface="Arial Black"/>
              <a:cs typeface="Arial Black"/>
              <a:sym typeface="Arial Black"/>
            </a:endParaRPr>
          </a:p>
        </p:txBody>
      </p:sp>
      <p:pic>
        <p:nvPicPr>
          <p:cNvPr id="94" name="Google Shape;94;p5"/>
          <p:cNvPicPr preferRelativeResize="0"/>
          <p:nvPr/>
        </p:nvPicPr>
        <p:blipFill rotWithShape="1">
          <a:blip r:embed="rId5">
            <a:alphaModFix/>
          </a:blip>
          <a:srcRect b="0" l="0" r="0" t="0"/>
          <a:stretch/>
        </p:blipFill>
        <p:spPr>
          <a:xfrm>
            <a:off x="7157088" y="5371350"/>
            <a:ext cx="1333175" cy="567000"/>
          </a:xfrm>
          <a:prstGeom prst="rect">
            <a:avLst/>
          </a:prstGeom>
          <a:noFill/>
          <a:ln>
            <a:noFill/>
          </a:ln>
        </p:spPr>
      </p:pic>
      <p:cxnSp>
        <p:nvCxnSpPr>
          <p:cNvPr id="95" name="Google Shape;95;p5"/>
          <p:cNvCxnSpPr>
            <a:stCxn id="90" idx="2"/>
          </p:cNvCxnSpPr>
          <p:nvPr/>
        </p:nvCxnSpPr>
        <p:spPr>
          <a:xfrm>
            <a:off x="7761920" y="2609225"/>
            <a:ext cx="30900" cy="550200"/>
          </a:xfrm>
          <a:prstGeom prst="straightConnector1">
            <a:avLst/>
          </a:prstGeom>
          <a:noFill/>
          <a:ln cap="flat" cmpd="sng" w="9525">
            <a:solidFill>
              <a:schemeClr val="dk2"/>
            </a:solidFill>
            <a:prstDash val="solid"/>
            <a:round/>
            <a:headEnd len="sm" w="sm" type="none"/>
            <a:tailEnd len="sm" w="sm" type="none"/>
          </a:ln>
        </p:spPr>
      </p:cxnSp>
      <p:cxnSp>
        <p:nvCxnSpPr>
          <p:cNvPr id="96" name="Google Shape;96;p5"/>
          <p:cNvCxnSpPr/>
          <p:nvPr/>
        </p:nvCxnSpPr>
        <p:spPr>
          <a:xfrm>
            <a:off x="7817375" y="4565988"/>
            <a:ext cx="12600" cy="715800"/>
          </a:xfrm>
          <a:prstGeom prst="straightConnector1">
            <a:avLst/>
          </a:prstGeom>
          <a:noFill/>
          <a:ln cap="flat" cmpd="sng" w="9525">
            <a:solidFill>
              <a:schemeClr val="dk2"/>
            </a:solidFill>
            <a:prstDash val="solid"/>
            <a:round/>
            <a:headEnd len="sm" w="sm" type="none"/>
            <a:tailEnd len="sm" w="sm" type="none"/>
          </a:ln>
        </p:spPr>
      </p:cxnSp>
      <p:pic>
        <p:nvPicPr>
          <p:cNvPr id="97" name="Google Shape;97;p5"/>
          <p:cNvPicPr preferRelativeResize="0"/>
          <p:nvPr/>
        </p:nvPicPr>
        <p:blipFill rotWithShape="1">
          <a:blip r:embed="rId6">
            <a:alphaModFix/>
          </a:blip>
          <a:srcRect b="0" l="0" r="0" t="0"/>
          <a:stretch/>
        </p:blipFill>
        <p:spPr>
          <a:xfrm>
            <a:off x="7435513" y="3350412"/>
            <a:ext cx="776325" cy="102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ph type="title"/>
          </p:nvPr>
        </p:nvSpPr>
        <p:spPr>
          <a:xfrm>
            <a:off x="1308300" y="150100"/>
            <a:ext cx="93039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2: FDM Technology</a:t>
            </a:r>
            <a:endParaRPr/>
          </a:p>
        </p:txBody>
      </p:sp>
      <p:sp>
        <p:nvSpPr>
          <p:cNvPr id="103" name="Google Shape;103;p6"/>
          <p:cNvSpPr txBox="1"/>
          <p:nvPr/>
        </p:nvSpPr>
        <p:spPr>
          <a:xfrm>
            <a:off x="1464827" y="1057961"/>
            <a:ext cx="8485500" cy="3828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2.3 PRINTING PHASE.</a:t>
            </a:r>
            <a:endParaRPr b="1" i="0" sz="2400" u="none" cap="none" strike="noStrike">
              <a:solidFill>
                <a:srgbClr val="002060"/>
              </a:solidFill>
              <a:latin typeface="Arial Black"/>
              <a:ea typeface="Arial Black"/>
              <a:cs typeface="Arial Black"/>
              <a:sym typeface="Arial Black"/>
            </a:endParaRPr>
          </a:p>
        </p:txBody>
      </p:sp>
      <p:sp>
        <p:nvSpPr>
          <p:cNvPr id="104" name="Google Shape;104;p6"/>
          <p:cNvSpPr txBox="1"/>
          <p:nvPr/>
        </p:nvSpPr>
        <p:spPr>
          <a:xfrm>
            <a:off x="1208750" y="1596500"/>
            <a:ext cx="5182500" cy="3861900"/>
          </a:xfrm>
          <a:prstGeom prst="rect">
            <a:avLst/>
          </a:prstGeom>
          <a:noFill/>
          <a:ln>
            <a:noFill/>
          </a:ln>
        </p:spPr>
        <p:txBody>
          <a:bodyPr anchorCtr="0" anchor="t" bIns="91425" lIns="91425" spcFirstLastPara="1" rIns="91425" wrap="square" tIns="91425">
            <a:noAutofit/>
          </a:bodyPr>
          <a:lstStyle/>
          <a:p>
            <a:pPr indent="-355600" lvl="0" marL="457200" marR="0" rtl="0" algn="just">
              <a:lnSpc>
                <a:spcPct val="115000"/>
              </a:lnSpc>
              <a:spcBef>
                <a:spcPts val="1000"/>
              </a:spcBef>
              <a:spcAft>
                <a:spcPts val="0"/>
              </a:spcAft>
              <a:buClr>
                <a:schemeClr val="dk1"/>
              </a:buClr>
              <a:buSzPts val="2000"/>
              <a:buFont typeface="Arial"/>
              <a:buChar char="●"/>
            </a:pPr>
            <a:r>
              <a:rPr b="1" i="0" lang="es-ES" sz="1800" u="none" cap="none" strike="noStrike">
                <a:solidFill>
                  <a:schemeClr val="dk1"/>
                </a:solidFill>
                <a:latin typeface="Arial"/>
                <a:ea typeface="Arial"/>
                <a:cs typeface="Arial"/>
                <a:sym typeface="Arial"/>
              </a:rPr>
              <a:t>Cooling and solidification: As the material is deposited, it cools and hardens to form the object's structure.</a:t>
            </a:r>
            <a:endParaRPr b="1" i="0" sz="1800" u="none" cap="none" strike="noStrike">
              <a:solidFill>
                <a:schemeClr val="dk1"/>
              </a:solidFill>
              <a:latin typeface="Arial"/>
              <a:ea typeface="Arial"/>
              <a:cs typeface="Arial"/>
              <a:sym typeface="Arial"/>
            </a:endParaRPr>
          </a:p>
          <a:p>
            <a:pPr indent="0" lvl="0" marL="457200" marR="0" rtl="0" algn="just">
              <a:lnSpc>
                <a:spcPct val="115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355600" lvl="0" marL="457200" marR="0" rtl="0" algn="just">
              <a:lnSpc>
                <a:spcPct val="115000"/>
              </a:lnSpc>
              <a:spcBef>
                <a:spcPts val="1200"/>
              </a:spcBef>
              <a:spcAft>
                <a:spcPts val="0"/>
              </a:spcAft>
              <a:buClr>
                <a:schemeClr val="dk1"/>
              </a:buClr>
              <a:buSzPts val="2000"/>
              <a:buFont typeface="Arial"/>
              <a:buChar char="●"/>
            </a:pPr>
            <a:r>
              <a:rPr b="1" i="0" lang="es-ES" sz="1800" u="none" cap="none" strike="noStrike">
                <a:solidFill>
                  <a:schemeClr val="dk1"/>
                </a:solidFill>
                <a:latin typeface="Arial"/>
                <a:ea typeface="Arial"/>
                <a:cs typeface="Arial"/>
                <a:sym typeface="Arial"/>
              </a:rPr>
              <a:t>Post-processing. Finishing the part: Once the printing is finished, the part may need post-processing, such as sanding or removing supports.</a:t>
            </a:r>
            <a:endParaRPr b="1" i="0" sz="1800" u="none" cap="none" strike="noStrike">
              <a:solidFill>
                <a:schemeClr val="dk1"/>
              </a:solidFill>
              <a:latin typeface="Arial"/>
              <a:ea typeface="Arial"/>
              <a:cs typeface="Arial"/>
              <a:sym typeface="Arial"/>
            </a:endParaRPr>
          </a:p>
          <a:p>
            <a:pPr indent="0" lvl="0" marL="457200" marR="0" rtl="0" algn="just">
              <a:lnSpc>
                <a:spcPct val="115000"/>
              </a:lnSpc>
              <a:spcBef>
                <a:spcPts val="12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457200" marR="0" rtl="0" algn="just">
              <a:lnSpc>
                <a:spcPct val="115000"/>
              </a:lnSpc>
              <a:spcBef>
                <a:spcPts val="1200"/>
              </a:spcBef>
              <a:spcAft>
                <a:spcPts val="120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pic>
        <p:nvPicPr>
          <p:cNvPr id="105" name="Google Shape;105;p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pic>
        <p:nvPicPr>
          <p:cNvPr id="106" name="Google Shape;106;p6"/>
          <p:cNvPicPr preferRelativeResize="0"/>
          <p:nvPr/>
        </p:nvPicPr>
        <p:blipFill rotWithShape="1">
          <a:blip r:embed="rId4">
            <a:alphaModFix/>
          </a:blip>
          <a:srcRect b="0" l="0" r="0" t="0"/>
          <a:stretch/>
        </p:blipFill>
        <p:spPr>
          <a:xfrm>
            <a:off x="7150428" y="1592596"/>
            <a:ext cx="470700" cy="1102978"/>
          </a:xfrm>
          <a:prstGeom prst="rect">
            <a:avLst/>
          </a:prstGeom>
          <a:noFill/>
          <a:ln>
            <a:noFill/>
          </a:ln>
        </p:spPr>
      </p:pic>
      <p:sp>
        <p:nvSpPr>
          <p:cNvPr id="107" name="Google Shape;107;p6"/>
          <p:cNvSpPr txBox="1"/>
          <p:nvPr/>
        </p:nvSpPr>
        <p:spPr>
          <a:xfrm>
            <a:off x="8380300" y="1908625"/>
            <a:ext cx="3243900" cy="7521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s-ES" sz="2500" u="none" cap="none" strike="noStrike">
                <a:solidFill>
                  <a:srgbClr val="4F81BD"/>
                </a:solidFill>
                <a:latin typeface="Arial Black"/>
                <a:ea typeface="Arial Black"/>
                <a:cs typeface="Arial Black"/>
                <a:sym typeface="Arial Black"/>
              </a:rPr>
              <a:t>SOLIDIFICATION</a:t>
            </a:r>
            <a:endParaRPr b="1" i="0" sz="2500" u="none" cap="none" strike="noStrike">
              <a:solidFill>
                <a:srgbClr val="4F81BD"/>
              </a:solidFill>
              <a:latin typeface="Arial Black"/>
              <a:ea typeface="Arial Black"/>
              <a:cs typeface="Arial Black"/>
              <a:sym typeface="Arial Black"/>
            </a:endParaRPr>
          </a:p>
        </p:txBody>
      </p:sp>
      <p:sp>
        <p:nvSpPr>
          <p:cNvPr id="108" name="Google Shape;108;p6"/>
          <p:cNvSpPr txBox="1"/>
          <p:nvPr/>
        </p:nvSpPr>
        <p:spPr>
          <a:xfrm>
            <a:off x="8136700" y="3667138"/>
            <a:ext cx="3731100" cy="7521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s-ES" sz="2500" u="none" cap="none" strike="noStrike">
                <a:solidFill>
                  <a:srgbClr val="4F81BD"/>
                </a:solidFill>
                <a:latin typeface="Arial Black"/>
                <a:ea typeface="Arial Black"/>
                <a:cs typeface="Arial Black"/>
                <a:sym typeface="Arial Black"/>
              </a:rPr>
              <a:t>POST-PROCESSING</a:t>
            </a:r>
            <a:endParaRPr b="1" i="0" sz="2500" u="none" cap="none" strike="noStrike">
              <a:solidFill>
                <a:srgbClr val="4F81BD"/>
              </a:solidFill>
              <a:latin typeface="Arial Black"/>
              <a:ea typeface="Arial Black"/>
              <a:cs typeface="Arial Black"/>
              <a:sym typeface="Arial Black"/>
            </a:endParaRPr>
          </a:p>
        </p:txBody>
      </p:sp>
      <p:pic>
        <p:nvPicPr>
          <p:cNvPr id="109" name="Google Shape;109;p6"/>
          <p:cNvPicPr preferRelativeResize="0"/>
          <p:nvPr/>
        </p:nvPicPr>
        <p:blipFill rotWithShape="1">
          <a:blip r:embed="rId5">
            <a:alphaModFix/>
          </a:blip>
          <a:srcRect b="0" l="0" r="0" t="0"/>
          <a:stretch/>
        </p:blipFill>
        <p:spPr>
          <a:xfrm>
            <a:off x="6775750" y="3393775"/>
            <a:ext cx="1203644" cy="1102975"/>
          </a:xfrm>
          <a:prstGeom prst="rect">
            <a:avLst/>
          </a:prstGeom>
          <a:noFill/>
          <a:ln>
            <a:noFill/>
          </a:ln>
        </p:spPr>
      </p:pic>
      <p:cxnSp>
        <p:nvCxnSpPr>
          <p:cNvPr id="110" name="Google Shape;110;p6"/>
          <p:cNvCxnSpPr/>
          <p:nvPr/>
        </p:nvCxnSpPr>
        <p:spPr>
          <a:xfrm>
            <a:off x="7364650" y="2819400"/>
            <a:ext cx="4200" cy="4662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2: FDM Technology</a:t>
            </a:r>
            <a:endParaRPr/>
          </a:p>
        </p:txBody>
      </p:sp>
      <p:sp>
        <p:nvSpPr>
          <p:cNvPr id="116" name="Google Shape;116;p7"/>
          <p:cNvSpPr txBox="1"/>
          <p:nvPr/>
        </p:nvSpPr>
        <p:spPr>
          <a:xfrm>
            <a:off x="1464827" y="1057961"/>
            <a:ext cx="84855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PARTICULARITIES</a:t>
            </a:r>
            <a:endParaRPr b="1" i="0" sz="2400" u="none" cap="none" strike="noStrike">
              <a:solidFill>
                <a:srgbClr val="002060"/>
              </a:solidFill>
              <a:latin typeface="Arial Black"/>
              <a:ea typeface="Arial Black"/>
              <a:cs typeface="Arial Black"/>
              <a:sym typeface="Arial Black"/>
            </a:endParaRPr>
          </a:p>
          <a:p>
            <a:pPr indent="0" lvl="0" marL="457200" marR="0" rtl="0" algn="l">
              <a:lnSpc>
                <a:spcPct val="100000"/>
              </a:lnSpc>
              <a:spcBef>
                <a:spcPts val="105"/>
              </a:spcBef>
              <a:spcAft>
                <a:spcPts val="0"/>
              </a:spcAft>
              <a:buClr>
                <a:srgbClr val="000000"/>
              </a:buClr>
              <a:buSzPts val="2400"/>
              <a:buFont typeface="Arial"/>
              <a:buNone/>
            </a:pPr>
            <a:r>
              <a:t/>
            </a:r>
            <a:endParaRPr b="1" i="0" sz="2400" u="none" cap="none" strike="noStrike">
              <a:solidFill>
                <a:srgbClr val="002060"/>
              </a:solidFill>
              <a:latin typeface="Arial Black"/>
              <a:ea typeface="Arial Black"/>
              <a:cs typeface="Arial Black"/>
              <a:sym typeface="Arial Black"/>
            </a:endParaRPr>
          </a:p>
        </p:txBody>
      </p:sp>
      <p:sp>
        <p:nvSpPr>
          <p:cNvPr id="117" name="Google Shape;117;p7"/>
          <p:cNvSpPr txBox="1"/>
          <p:nvPr/>
        </p:nvSpPr>
        <p:spPr>
          <a:xfrm>
            <a:off x="1208750" y="1596500"/>
            <a:ext cx="9612900" cy="4250700"/>
          </a:xfrm>
          <a:prstGeom prst="rect">
            <a:avLst/>
          </a:prstGeom>
          <a:noFill/>
          <a:ln>
            <a:noFill/>
          </a:ln>
        </p:spPr>
        <p:txBody>
          <a:bodyPr anchorCtr="0" anchor="t" bIns="91425" lIns="91425" spcFirstLastPara="1" rIns="91425" wrap="square" tIns="91425">
            <a:noAutofit/>
          </a:bodyPr>
          <a:lstStyle/>
          <a:p>
            <a:pPr indent="-355600" lvl="0" marL="457200" marR="0" rtl="0" algn="just">
              <a:lnSpc>
                <a:spcPct val="150000"/>
              </a:lnSpc>
              <a:spcBef>
                <a:spcPts val="1000"/>
              </a:spcBef>
              <a:spcAft>
                <a:spcPts val="0"/>
              </a:spcAft>
              <a:buClr>
                <a:schemeClr val="dk1"/>
              </a:buClr>
              <a:buSzPts val="2000"/>
              <a:buFont typeface="Arial"/>
              <a:buChar char="●"/>
            </a:pPr>
            <a:r>
              <a:rPr b="0" i="0" lang="es-ES" sz="1800" u="none" cap="none" strike="noStrike">
                <a:solidFill>
                  <a:schemeClr val="dk1"/>
                </a:solidFill>
                <a:latin typeface="Arial"/>
                <a:ea typeface="Arial"/>
                <a:cs typeface="Arial"/>
                <a:sym typeface="Arial"/>
              </a:rPr>
              <a:t>Choosing the right materials for FDM printing is essential to ensuring the success of any project.</a:t>
            </a:r>
            <a:endParaRPr b="0" i="0" sz="1800" u="none" cap="none" strike="noStrike">
              <a:solidFill>
                <a:schemeClr val="dk1"/>
              </a:solidFill>
              <a:latin typeface="Arial"/>
              <a:ea typeface="Arial"/>
              <a:cs typeface="Arial"/>
              <a:sym typeface="Arial"/>
            </a:endParaRPr>
          </a:p>
          <a:p>
            <a:pPr indent="-355600" lvl="0" marL="457200" marR="0" rtl="0" algn="just">
              <a:lnSpc>
                <a:spcPct val="150000"/>
              </a:lnSpc>
              <a:spcBef>
                <a:spcPts val="1200"/>
              </a:spcBef>
              <a:spcAft>
                <a:spcPts val="0"/>
              </a:spcAft>
              <a:buClr>
                <a:schemeClr val="dk1"/>
              </a:buClr>
              <a:buSzPts val="2000"/>
              <a:buFont typeface="Arial"/>
              <a:buChar char="●"/>
            </a:pPr>
            <a:r>
              <a:rPr b="0" i="0" lang="es-ES" sz="1800" u="none" cap="none" strike="noStrike">
                <a:solidFill>
                  <a:schemeClr val="dk1"/>
                </a:solidFill>
                <a:latin typeface="Arial"/>
                <a:ea typeface="Arial"/>
                <a:cs typeface="Arial"/>
                <a:sym typeface="Arial"/>
              </a:rPr>
              <a:t>Each material possesses unique properties that influence the strength, flexibility, finish, and durability of the printed parts.</a:t>
            </a:r>
            <a:endParaRPr b="0" i="0" sz="1800" u="none" cap="none" strike="noStrike">
              <a:solidFill>
                <a:schemeClr val="dk1"/>
              </a:solidFill>
              <a:latin typeface="Arial"/>
              <a:ea typeface="Arial"/>
              <a:cs typeface="Arial"/>
              <a:sym typeface="Arial"/>
            </a:endParaRPr>
          </a:p>
          <a:p>
            <a:pPr indent="-355600" lvl="0" marL="457200" marR="0" rtl="0" algn="just">
              <a:lnSpc>
                <a:spcPct val="150000"/>
              </a:lnSpc>
              <a:spcBef>
                <a:spcPts val="1200"/>
              </a:spcBef>
              <a:spcAft>
                <a:spcPts val="0"/>
              </a:spcAft>
              <a:buClr>
                <a:schemeClr val="dk1"/>
              </a:buClr>
              <a:buSzPts val="2000"/>
              <a:buFont typeface="Arial"/>
              <a:buChar char="●"/>
            </a:pPr>
            <a:r>
              <a:rPr b="0" i="0" lang="es-ES" sz="1800" u="none" cap="none" strike="noStrike">
                <a:solidFill>
                  <a:schemeClr val="dk1"/>
                </a:solidFill>
                <a:latin typeface="Arial"/>
                <a:ea typeface="Arial"/>
                <a:cs typeface="Arial"/>
                <a:sym typeface="Arial"/>
              </a:rPr>
              <a:t>Understanding its characteristics allows for optimizing both the process of</a:t>
            </a:r>
            <a:endParaRPr b="1" i="0" sz="1800" u="none" cap="none" strike="noStrike">
              <a:solidFill>
                <a:schemeClr val="dk1"/>
              </a:solidFill>
              <a:latin typeface="Arial"/>
              <a:ea typeface="Arial"/>
              <a:cs typeface="Arial"/>
              <a:sym typeface="Arial"/>
            </a:endParaRPr>
          </a:p>
          <a:p>
            <a:pPr indent="0" lvl="0" marL="457200" marR="0" rtl="0" algn="just">
              <a:lnSpc>
                <a:spcPct val="150000"/>
              </a:lnSpc>
              <a:spcBef>
                <a:spcPts val="1200"/>
              </a:spcBef>
              <a:spcAft>
                <a:spcPts val="0"/>
              </a:spcAft>
              <a:buClr>
                <a:srgbClr val="000000"/>
              </a:buClr>
              <a:buSzPts val="1800"/>
              <a:buFont typeface="Arial"/>
              <a:buNone/>
            </a:pPr>
            <a:r>
              <a:rPr b="1" i="0" lang="es-ES" sz="1800" u="none" cap="none" strike="noStrike">
                <a:solidFill>
                  <a:schemeClr val="dk1"/>
                </a:solidFill>
                <a:latin typeface="Arial"/>
                <a:ea typeface="Arial"/>
                <a:cs typeface="Arial"/>
                <a:sym typeface="Arial"/>
              </a:rPr>
              <a:t>printing as the performance of the final product</a:t>
            </a:r>
            <a:endParaRPr b="0" i="0" sz="1800" u="none" cap="none" strike="noStrike">
              <a:solidFill>
                <a:schemeClr val="dk1"/>
              </a:solidFill>
              <a:latin typeface="Arial"/>
              <a:ea typeface="Arial"/>
              <a:cs typeface="Arial"/>
              <a:sym typeface="Arial"/>
            </a:endParaRPr>
          </a:p>
          <a:p>
            <a:pPr indent="0" lvl="0" marL="914400" marR="0" rtl="0" algn="just">
              <a:lnSpc>
                <a:spcPct val="150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50000"/>
              </a:lnSpc>
              <a:spcBef>
                <a:spcPts val="2000"/>
              </a:spcBef>
              <a:spcAft>
                <a:spcPts val="200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118" name="Google Shape;118;p7"/>
          <p:cNvPicPr preferRelativeResize="0"/>
          <p:nvPr/>
        </p:nvPicPr>
        <p:blipFill rotWithShape="1">
          <a:blip r:embed="rId3">
            <a:alphaModFix/>
          </a:blip>
          <a:srcRect b="0" l="9845" r="7070" t="14420"/>
          <a:stretch/>
        </p:blipFill>
        <p:spPr>
          <a:xfrm>
            <a:off x="9019450" y="3644227"/>
            <a:ext cx="3021401" cy="2694972"/>
          </a:xfrm>
          <a:prstGeom prst="rect">
            <a:avLst/>
          </a:prstGeom>
          <a:noFill/>
          <a:ln>
            <a:noFill/>
          </a:ln>
        </p:spPr>
      </p:pic>
      <p:pic>
        <p:nvPicPr>
          <p:cNvPr id="119" name="Google Shape;119;p7"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8"/>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2: FDM Technology</a:t>
            </a:r>
            <a:endParaRPr/>
          </a:p>
        </p:txBody>
      </p:sp>
      <p:sp>
        <p:nvSpPr>
          <p:cNvPr id="125" name="Google Shape;125;p8"/>
          <p:cNvSpPr txBox="1"/>
          <p:nvPr/>
        </p:nvSpPr>
        <p:spPr>
          <a:xfrm>
            <a:off x="1464827" y="1057961"/>
            <a:ext cx="8485500" cy="15315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0" i="0" lang="es-ES" sz="2400" u="none" cap="none" strike="noStrike">
                <a:solidFill>
                  <a:srgbClr val="002060"/>
                </a:solidFill>
                <a:latin typeface="Arial Black"/>
                <a:ea typeface="Arial Black"/>
                <a:cs typeface="Arial Black"/>
                <a:sym typeface="Arial Black"/>
              </a:rPr>
              <a:t>2.4. MATERIALS AND PARTICULARITIES</a:t>
            </a:r>
            <a:endParaRPr b="0"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0" i="0" lang="es-ES" sz="2400" u="none" cap="none" strike="noStrike">
                <a:solidFill>
                  <a:srgbClr val="002060"/>
                </a:solidFill>
                <a:latin typeface="Arial Black"/>
                <a:ea typeface="Arial Black"/>
                <a:cs typeface="Arial Black"/>
                <a:sym typeface="Arial Black"/>
              </a:rPr>
              <a:t>2.4.1 CONSTRUCTION</a:t>
            </a:r>
            <a:endParaRPr b="0" i="0" sz="2400" u="none" cap="none" strike="noStrike">
              <a:solidFill>
                <a:srgbClr val="002060"/>
              </a:solidFill>
              <a:latin typeface="Arial Black"/>
              <a:ea typeface="Arial Black"/>
              <a:cs typeface="Arial Black"/>
              <a:sym typeface="Arial Black"/>
            </a:endParaRPr>
          </a:p>
          <a:p>
            <a:pPr indent="-381000" lvl="1" marL="914400" marR="0" rtl="0" algn="l">
              <a:lnSpc>
                <a:spcPct val="100000"/>
              </a:lnSpc>
              <a:spcBef>
                <a:spcPts val="105"/>
              </a:spcBef>
              <a:spcAft>
                <a:spcPts val="0"/>
              </a:spcAft>
              <a:buClr>
                <a:srgbClr val="002060"/>
              </a:buClr>
              <a:buSzPts val="2400"/>
              <a:buFont typeface="Noto Sans Symbols"/>
              <a:buChar char="❏"/>
            </a:pPr>
            <a:r>
              <a:rPr b="0" i="0" lang="es-ES" sz="2400" u="none" cap="none" strike="noStrike">
                <a:solidFill>
                  <a:srgbClr val="002060"/>
                </a:solidFill>
                <a:latin typeface="Arial Black"/>
                <a:ea typeface="Arial Black"/>
                <a:cs typeface="Arial Black"/>
                <a:sym typeface="Arial Black"/>
              </a:rPr>
              <a:t>COIL</a:t>
            </a:r>
            <a:endParaRPr b="0" i="0" sz="2400" u="none" cap="none" strike="noStrike">
              <a:solidFill>
                <a:srgbClr val="002060"/>
              </a:solidFill>
              <a:latin typeface="Arial Black"/>
              <a:ea typeface="Arial Black"/>
              <a:cs typeface="Arial Black"/>
              <a:sym typeface="Arial Black"/>
            </a:endParaRPr>
          </a:p>
          <a:p>
            <a:pPr indent="-381000" lvl="1" marL="914400" marR="0" rtl="0" algn="l">
              <a:lnSpc>
                <a:spcPct val="100000"/>
              </a:lnSpc>
              <a:spcBef>
                <a:spcPts val="105"/>
              </a:spcBef>
              <a:spcAft>
                <a:spcPts val="0"/>
              </a:spcAft>
              <a:buClr>
                <a:srgbClr val="002060"/>
              </a:buClr>
              <a:buSzPts val="2400"/>
              <a:buFont typeface="Noto Sans Symbols"/>
              <a:buChar char="❏"/>
            </a:pPr>
            <a:r>
              <a:rPr b="0" i="0" lang="es-ES" sz="2400" u="none" cap="none" strike="noStrike">
                <a:solidFill>
                  <a:srgbClr val="002060"/>
                </a:solidFill>
                <a:latin typeface="Arial Black"/>
                <a:ea typeface="Arial Black"/>
                <a:cs typeface="Arial Black"/>
                <a:sym typeface="Arial Black"/>
              </a:rPr>
              <a:t>FILAMENT</a:t>
            </a:r>
            <a:endParaRPr b="0" i="0" sz="2400" u="none" cap="none" strike="noStrike">
              <a:solidFill>
                <a:srgbClr val="002060"/>
              </a:solidFill>
              <a:latin typeface="Arial Black"/>
              <a:ea typeface="Arial Black"/>
              <a:cs typeface="Arial Black"/>
              <a:sym typeface="Arial Black"/>
            </a:endParaRPr>
          </a:p>
        </p:txBody>
      </p:sp>
      <p:pic>
        <p:nvPicPr>
          <p:cNvPr id="126" name="Google Shape;126;p8"/>
          <p:cNvPicPr preferRelativeResize="0"/>
          <p:nvPr/>
        </p:nvPicPr>
        <p:blipFill rotWithShape="1">
          <a:blip r:embed="rId3">
            <a:alphaModFix/>
          </a:blip>
          <a:srcRect b="0" l="0" r="0" t="0"/>
          <a:stretch/>
        </p:blipFill>
        <p:spPr>
          <a:xfrm>
            <a:off x="4393800" y="2986975"/>
            <a:ext cx="3128325" cy="3116175"/>
          </a:xfrm>
          <a:prstGeom prst="rect">
            <a:avLst/>
          </a:prstGeom>
          <a:noFill/>
          <a:ln>
            <a:noFill/>
          </a:ln>
        </p:spPr>
      </p:pic>
      <p:sp>
        <p:nvSpPr>
          <p:cNvPr id="127" name="Google Shape;127;p8"/>
          <p:cNvSpPr/>
          <p:nvPr/>
        </p:nvSpPr>
        <p:spPr>
          <a:xfrm>
            <a:off x="7773290" y="2373550"/>
            <a:ext cx="3402044" cy="1748061"/>
          </a:xfrm>
          <a:custGeom>
            <a:rect b="b" l="l" r="r" t="t"/>
            <a:pathLst>
              <a:path extrusionOk="0" h="4570095" w="4002405">
                <a:moveTo>
                  <a:pt x="1319190" y="0"/>
                </a:moveTo>
                <a:lnTo>
                  <a:pt x="3957758" y="0"/>
                </a:lnTo>
                <a:lnTo>
                  <a:pt x="4001999" y="76628"/>
                </a:lnTo>
                <a:lnTo>
                  <a:pt x="4001999" y="4493233"/>
                </a:lnTo>
                <a:lnTo>
                  <a:pt x="3957758" y="4569861"/>
                </a:lnTo>
                <a:lnTo>
                  <a:pt x="1319376" y="4569861"/>
                </a:lnTo>
                <a:lnTo>
                  <a:pt x="0" y="2284930"/>
                </a:lnTo>
                <a:lnTo>
                  <a:pt x="1319190" y="0"/>
                </a:lnTo>
                <a:close/>
              </a:path>
            </a:pathLst>
          </a:custGeom>
          <a:solidFill>
            <a:srgbClr val="4F81B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8"/>
          <p:cNvSpPr txBox="1"/>
          <p:nvPr/>
        </p:nvSpPr>
        <p:spPr>
          <a:xfrm>
            <a:off x="8774925" y="2472800"/>
            <a:ext cx="2400300" cy="1001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600"/>
              <a:buFont typeface="Arial"/>
              <a:buNone/>
            </a:pPr>
            <a:r>
              <a:rPr b="1" i="0" lang="es-ES" sz="1600" u="none" cap="none" strike="noStrike">
                <a:solidFill>
                  <a:schemeClr val="lt1"/>
                </a:solidFill>
                <a:latin typeface="Arial"/>
                <a:ea typeface="Arial"/>
                <a:cs typeface="Arial"/>
                <a:sym typeface="Arial"/>
              </a:rPr>
              <a:t>COIL:</a:t>
            </a:r>
            <a:endParaRPr b="1" i="0" sz="16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1" i="0" lang="es-ES" sz="1600" u="none" cap="none" strike="noStrike">
                <a:solidFill>
                  <a:schemeClr val="lt1"/>
                </a:solidFill>
                <a:latin typeface="Arial"/>
                <a:ea typeface="Arial"/>
                <a:cs typeface="Arial"/>
                <a:sym typeface="Arial"/>
              </a:rPr>
              <a:t>The width and diameter vary depending on the material manufacturer.</a:t>
            </a:r>
            <a:endParaRPr b="1" i="0" sz="1600" u="none" cap="none" strike="noStrike">
              <a:solidFill>
                <a:schemeClr val="lt1"/>
              </a:solidFill>
              <a:latin typeface="Arial"/>
              <a:ea typeface="Arial"/>
              <a:cs typeface="Arial"/>
              <a:sym typeface="Arial"/>
            </a:endParaRPr>
          </a:p>
        </p:txBody>
      </p:sp>
      <p:cxnSp>
        <p:nvCxnSpPr>
          <p:cNvPr id="129" name="Google Shape;129;p8"/>
          <p:cNvCxnSpPr/>
          <p:nvPr/>
        </p:nvCxnSpPr>
        <p:spPr>
          <a:xfrm flipH="1">
            <a:off x="6807100" y="3270575"/>
            <a:ext cx="1052700" cy="429300"/>
          </a:xfrm>
          <a:prstGeom prst="straightConnector1">
            <a:avLst/>
          </a:prstGeom>
          <a:noFill/>
          <a:ln cap="flat" cmpd="sng" w="9525">
            <a:solidFill>
              <a:schemeClr val="dk2"/>
            </a:solidFill>
            <a:prstDash val="solid"/>
            <a:round/>
            <a:headEnd len="sm" w="sm" type="none"/>
            <a:tailEnd len="med" w="med" type="triangle"/>
          </a:ln>
        </p:spPr>
      </p:cxnSp>
      <p:sp>
        <p:nvSpPr>
          <p:cNvPr id="130" name="Google Shape;130;p8"/>
          <p:cNvSpPr/>
          <p:nvPr/>
        </p:nvSpPr>
        <p:spPr>
          <a:xfrm>
            <a:off x="1236225" y="5022550"/>
            <a:ext cx="2903400" cy="1445400"/>
          </a:xfrm>
          <a:prstGeom prst="snip1Rect">
            <a:avLst>
              <a:gd fmla="val 16667" name="adj"/>
            </a:avLst>
          </a:prstGeom>
          <a:solidFill>
            <a:srgbClr val="4F81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8"/>
          <p:cNvSpPr txBox="1"/>
          <p:nvPr/>
        </p:nvSpPr>
        <p:spPr>
          <a:xfrm>
            <a:off x="1236225" y="5004400"/>
            <a:ext cx="2903400" cy="1329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i="0" lang="es-ES" sz="1600" u="none" cap="none" strike="noStrike">
                <a:solidFill>
                  <a:srgbClr val="F4F4F4"/>
                </a:solidFill>
                <a:latin typeface="Arial"/>
                <a:ea typeface="Arial"/>
                <a:cs typeface="Arial"/>
                <a:sym typeface="Arial"/>
              </a:rPr>
              <a:t>MATERIAL:</a:t>
            </a:r>
            <a:endParaRPr b="1" i="0" sz="1600" u="none" cap="none" strike="noStrike">
              <a:solidFill>
                <a:srgbClr val="F4F4F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1" i="0" lang="es-ES" sz="1600" u="none" cap="none" strike="noStrike">
                <a:solidFill>
                  <a:srgbClr val="F4F4F4"/>
                </a:solidFill>
                <a:latin typeface="Arial"/>
                <a:ea typeface="Arial"/>
                <a:cs typeface="Arial"/>
                <a:sym typeface="Arial"/>
              </a:rPr>
              <a:t>Two diameters: 1.75 mm and 2.85 mm</a:t>
            </a:r>
            <a:endParaRPr b="1" i="0" sz="1600" u="none" cap="none" strike="noStrike">
              <a:solidFill>
                <a:srgbClr val="F4F4F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1" i="0" lang="es-ES" sz="1600" u="none" cap="none" strike="noStrike">
                <a:solidFill>
                  <a:srgbClr val="F4F4F4"/>
                </a:solidFill>
                <a:latin typeface="Arial"/>
                <a:ea typeface="Arial"/>
                <a:cs typeface="Arial"/>
                <a:sym typeface="Arial"/>
              </a:rPr>
              <a:t>Units of measurement: KG</a:t>
            </a:r>
            <a:endParaRPr b="1" i="0" sz="1600" u="none" cap="none" strike="noStrike">
              <a:solidFill>
                <a:srgbClr val="F4F4F4"/>
              </a:solidFill>
              <a:latin typeface="Arial"/>
              <a:ea typeface="Arial"/>
              <a:cs typeface="Arial"/>
              <a:sym typeface="Arial"/>
            </a:endParaRPr>
          </a:p>
        </p:txBody>
      </p:sp>
      <p:cxnSp>
        <p:nvCxnSpPr>
          <p:cNvPr id="132" name="Google Shape;132;p8"/>
          <p:cNvCxnSpPr/>
          <p:nvPr/>
        </p:nvCxnSpPr>
        <p:spPr>
          <a:xfrm flipH="1" rot="10800000">
            <a:off x="4051500" y="4726875"/>
            <a:ext cx="1245000" cy="527400"/>
          </a:xfrm>
          <a:prstGeom prst="straightConnector1">
            <a:avLst/>
          </a:prstGeom>
          <a:noFill/>
          <a:ln cap="flat" cmpd="sng" w="9525">
            <a:solidFill>
              <a:schemeClr val="dk2"/>
            </a:solidFill>
            <a:prstDash val="solid"/>
            <a:round/>
            <a:headEnd len="sm" w="sm" type="none"/>
            <a:tailEnd len="med" w="med" type="triangle"/>
          </a:ln>
        </p:spPr>
      </p:cxnSp>
      <p:pic>
        <p:nvPicPr>
          <p:cNvPr id="133" name="Google Shape;133;p8"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1308301" y="150100"/>
            <a:ext cx="81084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2: FDM Technology</a:t>
            </a:r>
            <a:endParaRPr/>
          </a:p>
        </p:txBody>
      </p:sp>
      <p:pic>
        <p:nvPicPr>
          <p:cNvPr id="139" name="Google Shape;139;p9"/>
          <p:cNvPicPr preferRelativeResize="0"/>
          <p:nvPr/>
        </p:nvPicPr>
        <p:blipFill rotWithShape="1">
          <a:blip r:embed="rId3">
            <a:alphaModFix/>
          </a:blip>
          <a:srcRect b="0" l="0" r="0" t="0"/>
          <a:stretch/>
        </p:blipFill>
        <p:spPr>
          <a:xfrm>
            <a:off x="2665672" y="3824276"/>
            <a:ext cx="631800" cy="542950"/>
          </a:xfrm>
          <a:prstGeom prst="rect">
            <a:avLst/>
          </a:prstGeom>
          <a:noFill/>
          <a:ln>
            <a:noFill/>
          </a:ln>
        </p:spPr>
      </p:pic>
      <p:sp>
        <p:nvSpPr>
          <p:cNvPr id="140" name="Google Shape;140;p9"/>
          <p:cNvSpPr txBox="1"/>
          <p:nvPr/>
        </p:nvSpPr>
        <p:spPr>
          <a:xfrm>
            <a:off x="1464827" y="1057961"/>
            <a:ext cx="84855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 MATERIALS AND PARTICULARITIES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2.4.2 PROPERTIES</a:t>
            </a:r>
            <a:endParaRPr b="1" i="0" sz="2400" u="none" cap="none" strike="noStrike">
              <a:solidFill>
                <a:srgbClr val="002060"/>
              </a:solidFill>
              <a:latin typeface="Arial Black"/>
              <a:ea typeface="Arial Black"/>
              <a:cs typeface="Arial Black"/>
              <a:sym typeface="Arial Black"/>
            </a:endParaRPr>
          </a:p>
        </p:txBody>
      </p:sp>
      <p:grpSp>
        <p:nvGrpSpPr>
          <p:cNvPr id="141" name="Google Shape;141;p9"/>
          <p:cNvGrpSpPr/>
          <p:nvPr/>
        </p:nvGrpSpPr>
        <p:grpSpPr>
          <a:xfrm>
            <a:off x="889678" y="3884022"/>
            <a:ext cx="10014435" cy="633145"/>
            <a:chOff x="464399" y="5366012"/>
            <a:chExt cx="17587698" cy="969891"/>
          </a:xfrm>
        </p:grpSpPr>
        <p:sp>
          <p:nvSpPr>
            <p:cNvPr id="142" name="Google Shape;142;p9"/>
            <p:cNvSpPr/>
            <p:nvPr/>
          </p:nvSpPr>
          <p:spPr>
            <a:xfrm>
              <a:off x="508317" y="5400153"/>
              <a:ext cx="17543780" cy="901700"/>
            </a:xfrm>
            <a:custGeom>
              <a:rect b="b" l="l" r="r" t="t"/>
              <a:pathLst>
                <a:path extrusionOk="0" h="901700" w="17543780">
                  <a:moveTo>
                    <a:pt x="1040752" y="450646"/>
                  </a:moveTo>
                  <a:lnTo>
                    <a:pt x="780542" y="0"/>
                  </a:lnTo>
                  <a:lnTo>
                    <a:pt x="260172" y="0"/>
                  </a:lnTo>
                  <a:lnTo>
                    <a:pt x="0" y="450646"/>
                  </a:lnTo>
                  <a:lnTo>
                    <a:pt x="260172" y="901306"/>
                  </a:lnTo>
                  <a:lnTo>
                    <a:pt x="780580" y="901306"/>
                  </a:lnTo>
                  <a:lnTo>
                    <a:pt x="1040752" y="450646"/>
                  </a:lnTo>
                  <a:close/>
                </a:path>
                <a:path extrusionOk="0" h="901700" w="17543780">
                  <a:moveTo>
                    <a:pt x="10477843" y="450659"/>
                  </a:moveTo>
                  <a:lnTo>
                    <a:pt x="10382783" y="286029"/>
                  </a:lnTo>
                  <a:lnTo>
                    <a:pt x="10192690" y="286029"/>
                  </a:lnTo>
                  <a:lnTo>
                    <a:pt x="10097643" y="450659"/>
                  </a:lnTo>
                  <a:lnTo>
                    <a:pt x="10192690" y="615276"/>
                  </a:lnTo>
                  <a:lnTo>
                    <a:pt x="10382796" y="615276"/>
                  </a:lnTo>
                  <a:lnTo>
                    <a:pt x="10477843" y="450659"/>
                  </a:lnTo>
                  <a:close/>
                </a:path>
                <a:path extrusionOk="0" h="901700" w="17543780">
                  <a:moveTo>
                    <a:pt x="13863650" y="450659"/>
                  </a:moveTo>
                  <a:lnTo>
                    <a:pt x="13768578" y="286029"/>
                  </a:lnTo>
                  <a:lnTo>
                    <a:pt x="13578485" y="286029"/>
                  </a:lnTo>
                  <a:lnTo>
                    <a:pt x="13483438" y="450659"/>
                  </a:lnTo>
                  <a:lnTo>
                    <a:pt x="13578485" y="615276"/>
                  </a:lnTo>
                  <a:lnTo>
                    <a:pt x="13768591" y="615276"/>
                  </a:lnTo>
                  <a:lnTo>
                    <a:pt x="13863650" y="450659"/>
                  </a:lnTo>
                  <a:close/>
                </a:path>
                <a:path extrusionOk="0" h="901700" w="17543780">
                  <a:moveTo>
                    <a:pt x="17543387" y="450659"/>
                  </a:moveTo>
                  <a:lnTo>
                    <a:pt x="17448327" y="286029"/>
                  </a:lnTo>
                  <a:lnTo>
                    <a:pt x="17258221" y="286029"/>
                  </a:lnTo>
                  <a:lnTo>
                    <a:pt x="17163174" y="450659"/>
                  </a:lnTo>
                  <a:lnTo>
                    <a:pt x="17258221" y="615276"/>
                  </a:lnTo>
                  <a:lnTo>
                    <a:pt x="17448340" y="615276"/>
                  </a:lnTo>
                  <a:lnTo>
                    <a:pt x="17543387" y="450659"/>
                  </a:lnTo>
                  <a:close/>
                </a:path>
              </a:pathLst>
            </a:custGeom>
            <a:solidFill>
              <a:srgbClr val="0045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9"/>
            <p:cNvSpPr/>
            <p:nvPr/>
          </p:nvSpPr>
          <p:spPr>
            <a:xfrm>
              <a:off x="3686238" y="5400153"/>
              <a:ext cx="14360525" cy="901700"/>
            </a:xfrm>
            <a:custGeom>
              <a:rect b="b" l="l" r="r" t="t"/>
              <a:pathLst>
                <a:path extrusionOk="0" h="901700" w="14360525">
                  <a:moveTo>
                    <a:pt x="1040765" y="450646"/>
                  </a:moveTo>
                  <a:lnTo>
                    <a:pt x="780542" y="0"/>
                  </a:lnTo>
                  <a:lnTo>
                    <a:pt x="260184" y="0"/>
                  </a:lnTo>
                  <a:lnTo>
                    <a:pt x="0" y="450646"/>
                  </a:lnTo>
                  <a:lnTo>
                    <a:pt x="260184" y="901306"/>
                  </a:lnTo>
                  <a:lnTo>
                    <a:pt x="780580" y="901306"/>
                  </a:lnTo>
                  <a:lnTo>
                    <a:pt x="1040765" y="450646"/>
                  </a:lnTo>
                  <a:close/>
                </a:path>
                <a:path extrusionOk="0" h="901700" w="14360525">
                  <a:moveTo>
                    <a:pt x="4244403" y="450646"/>
                  </a:moveTo>
                  <a:lnTo>
                    <a:pt x="3984180" y="0"/>
                  </a:lnTo>
                  <a:lnTo>
                    <a:pt x="3463823" y="0"/>
                  </a:lnTo>
                  <a:lnTo>
                    <a:pt x="3203651" y="450646"/>
                  </a:lnTo>
                  <a:lnTo>
                    <a:pt x="3463823" y="901306"/>
                  </a:lnTo>
                  <a:lnTo>
                    <a:pt x="3984218" y="901306"/>
                  </a:lnTo>
                  <a:lnTo>
                    <a:pt x="4244403" y="450646"/>
                  </a:lnTo>
                  <a:close/>
                </a:path>
                <a:path extrusionOk="0" h="901700" w="14360525">
                  <a:moveTo>
                    <a:pt x="7630198" y="450646"/>
                  </a:moveTo>
                  <a:lnTo>
                    <a:pt x="7369988" y="0"/>
                  </a:lnTo>
                  <a:lnTo>
                    <a:pt x="6849618" y="0"/>
                  </a:lnTo>
                  <a:lnTo>
                    <a:pt x="6589446" y="450646"/>
                  </a:lnTo>
                  <a:lnTo>
                    <a:pt x="6849618" y="901306"/>
                  </a:lnTo>
                  <a:lnTo>
                    <a:pt x="7370026" y="901306"/>
                  </a:lnTo>
                  <a:lnTo>
                    <a:pt x="7630198" y="450646"/>
                  </a:lnTo>
                  <a:close/>
                </a:path>
                <a:path extrusionOk="0" h="901700" w="14360525">
                  <a:moveTo>
                    <a:pt x="11014113" y="450646"/>
                  </a:moveTo>
                  <a:lnTo>
                    <a:pt x="10753890" y="0"/>
                  </a:lnTo>
                  <a:lnTo>
                    <a:pt x="10233533" y="0"/>
                  </a:lnTo>
                  <a:lnTo>
                    <a:pt x="9973348" y="450646"/>
                  </a:lnTo>
                  <a:lnTo>
                    <a:pt x="10233533" y="901306"/>
                  </a:lnTo>
                  <a:lnTo>
                    <a:pt x="10753928" y="901306"/>
                  </a:lnTo>
                  <a:lnTo>
                    <a:pt x="11014113" y="450646"/>
                  </a:lnTo>
                  <a:close/>
                </a:path>
                <a:path extrusionOk="0" h="901700" w="14360525">
                  <a:moveTo>
                    <a:pt x="14359916" y="450646"/>
                  </a:moveTo>
                  <a:lnTo>
                    <a:pt x="14099705" y="0"/>
                  </a:lnTo>
                  <a:lnTo>
                    <a:pt x="13579335" y="0"/>
                  </a:lnTo>
                  <a:lnTo>
                    <a:pt x="13319163" y="450646"/>
                  </a:lnTo>
                  <a:lnTo>
                    <a:pt x="13579335" y="901306"/>
                  </a:lnTo>
                  <a:lnTo>
                    <a:pt x="14099731" y="901306"/>
                  </a:lnTo>
                  <a:lnTo>
                    <a:pt x="14359916" y="450646"/>
                  </a:lnTo>
                  <a:close/>
                </a:path>
              </a:pathLst>
            </a:custGeom>
            <a:solidFill>
              <a:srgbClr val="0045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4" name="Google Shape;144;p9"/>
            <p:cNvPicPr preferRelativeResize="0"/>
            <p:nvPr/>
          </p:nvPicPr>
          <p:blipFill rotWithShape="1">
            <a:blip r:embed="rId4">
              <a:alphaModFix/>
            </a:blip>
            <a:srcRect b="0" l="0" r="0" t="0"/>
            <a:stretch/>
          </p:blipFill>
          <p:spPr>
            <a:xfrm>
              <a:off x="464399" y="5366012"/>
              <a:ext cx="1128601" cy="969891"/>
            </a:xfrm>
            <a:prstGeom prst="rect">
              <a:avLst/>
            </a:prstGeom>
            <a:noFill/>
            <a:ln>
              <a:noFill/>
            </a:ln>
          </p:spPr>
        </p:pic>
      </p:grpSp>
      <p:sp>
        <p:nvSpPr>
          <p:cNvPr id="145" name="Google Shape;145;p9"/>
          <p:cNvSpPr txBox="1"/>
          <p:nvPr/>
        </p:nvSpPr>
        <p:spPr>
          <a:xfrm>
            <a:off x="1312427" y="2444375"/>
            <a:ext cx="2152200" cy="12441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Mechanical resistance.</a:t>
            </a:r>
            <a:endParaRPr b="0" i="0" sz="1700" u="none" cap="none" strike="noStrike">
              <a:solidFill>
                <a:srgbClr val="1F497D"/>
              </a:solidFill>
              <a:latin typeface="Trebuchet MS"/>
              <a:ea typeface="Trebuchet MS"/>
              <a:cs typeface="Trebuchet MS"/>
              <a:sym typeface="Trebuchet MS"/>
            </a:endParaRPr>
          </a:p>
          <a:p>
            <a:pPr indent="0" lvl="0" marL="1270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Trebuchet MS"/>
                <a:ea typeface="Trebuchet MS"/>
                <a:cs typeface="Trebuchet MS"/>
                <a:sym typeface="Trebuchet MS"/>
              </a:rPr>
              <a:t>Material's ability to withstand external forces</a:t>
            </a:r>
            <a:endParaRPr b="0" i="0" sz="1400" u="none" cap="none" strike="noStrike">
              <a:solidFill>
                <a:srgbClr val="000000"/>
              </a:solidFill>
              <a:latin typeface="Trebuchet MS"/>
              <a:ea typeface="Trebuchet MS"/>
              <a:cs typeface="Trebuchet MS"/>
              <a:sym typeface="Trebuchet MS"/>
            </a:endParaRPr>
          </a:p>
        </p:txBody>
      </p:sp>
      <p:cxnSp>
        <p:nvCxnSpPr>
          <p:cNvPr id="146" name="Google Shape;146;p9"/>
          <p:cNvCxnSpPr/>
          <p:nvPr/>
        </p:nvCxnSpPr>
        <p:spPr>
          <a:xfrm rot="10800000">
            <a:off x="1166025" y="2709775"/>
            <a:ext cx="15600" cy="1221300"/>
          </a:xfrm>
          <a:prstGeom prst="straightConnector1">
            <a:avLst/>
          </a:prstGeom>
          <a:noFill/>
          <a:ln cap="flat" cmpd="sng" w="19050">
            <a:solidFill>
              <a:schemeClr val="dk2"/>
            </a:solidFill>
            <a:prstDash val="solid"/>
            <a:round/>
            <a:headEnd len="sm" w="sm" type="none"/>
            <a:tailEnd len="sm" w="sm" type="none"/>
          </a:ln>
        </p:spPr>
      </p:cxnSp>
      <p:sp>
        <p:nvSpPr>
          <p:cNvPr id="147" name="Google Shape;147;p9"/>
          <p:cNvSpPr txBox="1"/>
          <p:nvPr/>
        </p:nvSpPr>
        <p:spPr>
          <a:xfrm>
            <a:off x="634471" y="4935650"/>
            <a:ext cx="3612000" cy="3054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Flexibility and rigidity</a:t>
            </a:r>
            <a:endParaRPr b="0" i="0" sz="1900" u="none" cap="none" strike="noStrike">
              <a:solidFill>
                <a:srgbClr val="1F497D"/>
              </a:solidFill>
              <a:latin typeface="Trebuchet MS"/>
              <a:ea typeface="Trebuchet MS"/>
              <a:cs typeface="Trebuchet MS"/>
              <a:sym typeface="Trebuchet MS"/>
            </a:endParaRPr>
          </a:p>
        </p:txBody>
      </p:sp>
      <p:cxnSp>
        <p:nvCxnSpPr>
          <p:cNvPr id="148" name="Google Shape;148;p9"/>
          <p:cNvCxnSpPr/>
          <p:nvPr/>
        </p:nvCxnSpPr>
        <p:spPr>
          <a:xfrm flipH="1" rot="10800000">
            <a:off x="1379904" y="4140294"/>
            <a:ext cx="9460200" cy="60300"/>
          </a:xfrm>
          <a:prstGeom prst="straightConnector1">
            <a:avLst/>
          </a:prstGeom>
          <a:noFill/>
          <a:ln cap="flat" cmpd="sng" w="19050">
            <a:solidFill>
              <a:schemeClr val="dk2"/>
            </a:solidFill>
            <a:prstDash val="solid"/>
            <a:round/>
            <a:headEnd len="sm" w="sm" type="none"/>
            <a:tailEnd len="sm" w="sm" type="none"/>
          </a:ln>
        </p:spPr>
      </p:cxnSp>
      <p:sp>
        <p:nvSpPr>
          <p:cNvPr id="149" name="Google Shape;149;p9"/>
          <p:cNvSpPr txBox="1"/>
          <p:nvPr/>
        </p:nvSpPr>
        <p:spPr>
          <a:xfrm>
            <a:off x="634475" y="5322875"/>
            <a:ext cx="3120000" cy="975600"/>
          </a:xfrm>
          <a:prstGeom prst="rect">
            <a:avLst/>
          </a:prstGeom>
          <a:noFill/>
          <a:ln>
            <a:noFill/>
          </a:ln>
        </p:spPr>
        <p:txBody>
          <a:bodyPr anchorCtr="0" anchor="t" bIns="0" lIns="0" spcFirstLastPara="1" rIns="0" wrap="square" tIns="12700">
            <a:noAutofit/>
          </a:bodyPr>
          <a:lstStyle/>
          <a:p>
            <a:pPr indent="0" lvl="0" marL="12700" marR="5080" rtl="0" algn="just">
              <a:lnSpc>
                <a:spcPct val="115599"/>
              </a:lnSpc>
              <a:spcBef>
                <a:spcPts val="0"/>
              </a:spcBef>
              <a:spcAft>
                <a:spcPts val="0"/>
              </a:spcAft>
              <a:buClr>
                <a:srgbClr val="000000"/>
              </a:buClr>
              <a:buSzPts val="1400"/>
              <a:buFont typeface="Arial"/>
              <a:buNone/>
            </a:pPr>
            <a:r>
              <a:rPr b="0" i="0" lang="es-ES" sz="1400" u="none" cap="none" strike="noStrike">
                <a:solidFill>
                  <a:srgbClr val="000000"/>
                </a:solidFill>
                <a:latin typeface="Trebuchet MS"/>
                <a:ea typeface="Trebuchet MS"/>
                <a:cs typeface="Trebuchet MS"/>
                <a:sym typeface="Trebuchet MS"/>
              </a:rPr>
              <a:t>Flexibility allows a piece to bend without breaking, while rigidity ensures that it maintains its shape under pressure.</a:t>
            </a:r>
            <a:endParaRPr b="0" i="0" sz="1400" u="none" cap="none" strike="noStrike">
              <a:solidFill>
                <a:srgbClr val="000000"/>
              </a:solidFill>
              <a:latin typeface="Trebuchet MS"/>
              <a:ea typeface="Trebuchet MS"/>
              <a:cs typeface="Trebuchet MS"/>
              <a:sym typeface="Trebuchet MS"/>
            </a:endParaRPr>
          </a:p>
        </p:txBody>
      </p:sp>
      <p:cxnSp>
        <p:nvCxnSpPr>
          <p:cNvPr id="150" name="Google Shape;150;p9"/>
          <p:cNvCxnSpPr>
            <a:endCxn id="151" idx="2"/>
          </p:cNvCxnSpPr>
          <p:nvPr/>
        </p:nvCxnSpPr>
        <p:spPr>
          <a:xfrm rot="10800000">
            <a:off x="3027055" y="4568701"/>
            <a:ext cx="9000" cy="668400"/>
          </a:xfrm>
          <a:prstGeom prst="straightConnector1">
            <a:avLst/>
          </a:prstGeom>
          <a:noFill/>
          <a:ln cap="flat" cmpd="sng" w="19050">
            <a:solidFill>
              <a:schemeClr val="dk2"/>
            </a:solidFill>
            <a:prstDash val="solid"/>
            <a:round/>
            <a:headEnd len="sm" w="sm" type="none"/>
            <a:tailEnd len="sm" w="sm" type="none"/>
          </a:ln>
        </p:spPr>
      </p:cxnSp>
      <p:pic>
        <p:nvPicPr>
          <p:cNvPr id="152" name="Google Shape;152;p9"/>
          <p:cNvPicPr preferRelativeResize="0"/>
          <p:nvPr/>
        </p:nvPicPr>
        <p:blipFill rotWithShape="1">
          <a:blip r:embed="rId5">
            <a:alphaModFix/>
          </a:blip>
          <a:srcRect b="0" l="0" r="0" t="0"/>
          <a:stretch/>
        </p:blipFill>
        <p:spPr>
          <a:xfrm>
            <a:off x="10255877" y="3823799"/>
            <a:ext cx="736750" cy="633151"/>
          </a:xfrm>
          <a:prstGeom prst="rect">
            <a:avLst/>
          </a:prstGeom>
          <a:noFill/>
          <a:ln>
            <a:noFill/>
          </a:ln>
        </p:spPr>
      </p:pic>
      <p:pic>
        <p:nvPicPr>
          <p:cNvPr id="153" name="Google Shape;153;p9"/>
          <p:cNvPicPr preferRelativeResize="0"/>
          <p:nvPr/>
        </p:nvPicPr>
        <p:blipFill rotWithShape="1">
          <a:blip r:embed="rId6">
            <a:alphaModFix/>
          </a:blip>
          <a:srcRect b="0" l="0" r="0" t="0"/>
          <a:stretch/>
        </p:blipFill>
        <p:spPr>
          <a:xfrm>
            <a:off x="8354750" y="3815840"/>
            <a:ext cx="736750" cy="633160"/>
          </a:xfrm>
          <a:prstGeom prst="rect">
            <a:avLst/>
          </a:prstGeom>
          <a:noFill/>
          <a:ln>
            <a:noFill/>
          </a:ln>
        </p:spPr>
      </p:pic>
      <p:pic>
        <p:nvPicPr>
          <p:cNvPr id="154" name="Google Shape;154;p9"/>
          <p:cNvPicPr preferRelativeResize="0"/>
          <p:nvPr/>
        </p:nvPicPr>
        <p:blipFill rotWithShape="1">
          <a:blip r:embed="rId7">
            <a:alphaModFix/>
          </a:blip>
          <a:srcRect b="0" l="0" r="0" t="0"/>
          <a:stretch/>
        </p:blipFill>
        <p:spPr>
          <a:xfrm>
            <a:off x="6426198" y="3823799"/>
            <a:ext cx="736750" cy="633151"/>
          </a:xfrm>
          <a:prstGeom prst="rect">
            <a:avLst/>
          </a:prstGeom>
          <a:noFill/>
          <a:ln>
            <a:noFill/>
          </a:ln>
        </p:spPr>
      </p:pic>
      <p:pic>
        <p:nvPicPr>
          <p:cNvPr id="155" name="Google Shape;155;p9"/>
          <p:cNvPicPr preferRelativeResize="0"/>
          <p:nvPr/>
        </p:nvPicPr>
        <p:blipFill rotWithShape="1">
          <a:blip r:embed="rId8">
            <a:alphaModFix/>
          </a:blip>
          <a:srcRect b="0" l="0" r="0" t="0"/>
          <a:stretch/>
        </p:blipFill>
        <p:spPr>
          <a:xfrm>
            <a:off x="4491347" y="3795149"/>
            <a:ext cx="736749" cy="633150"/>
          </a:xfrm>
          <a:prstGeom prst="rect">
            <a:avLst/>
          </a:prstGeom>
          <a:noFill/>
          <a:ln>
            <a:noFill/>
          </a:ln>
        </p:spPr>
      </p:pic>
      <p:pic>
        <p:nvPicPr>
          <p:cNvPr id="151" name="Google Shape;151;p9"/>
          <p:cNvPicPr preferRelativeResize="0"/>
          <p:nvPr/>
        </p:nvPicPr>
        <p:blipFill rotWithShape="1">
          <a:blip r:embed="rId3">
            <a:alphaModFix/>
          </a:blip>
          <a:srcRect b="0" l="0" r="0" t="0"/>
          <a:stretch/>
        </p:blipFill>
        <p:spPr>
          <a:xfrm>
            <a:off x="2589474" y="3816601"/>
            <a:ext cx="875162" cy="752100"/>
          </a:xfrm>
          <a:prstGeom prst="rect">
            <a:avLst/>
          </a:prstGeom>
          <a:noFill/>
          <a:ln>
            <a:noFill/>
          </a:ln>
        </p:spPr>
      </p:pic>
      <p:sp>
        <p:nvSpPr>
          <p:cNvPr id="156" name="Google Shape;156;p9"/>
          <p:cNvSpPr txBox="1"/>
          <p:nvPr/>
        </p:nvSpPr>
        <p:spPr>
          <a:xfrm>
            <a:off x="5008476" y="1900250"/>
            <a:ext cx="4088100" cy="1957800"/>
          </a:xfrm>
          <a:prstGeom prst="rect">
            <a:avLst/>
          </a:prstGeom>
          <a:noFill/>
          <a:ln>
            <a:noFill/>
          </a:ln>
        </p:spPr>
        <p:txBody>
          <a:bodyPr anchorCtr="0" anchor="t" bIns="0" lIns="0" spcFirstLastPara="1" rIns="0" wrap="square" tIns="12700">
            <a:noAutofit/>
          </a:bodyPr>
          <a:lstStyle/>
          <a:p>
            <a:pPr indent="0" lvl="0" marL="12700" marR="158623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Melting point and thermal resistance</a:t>
            </a:r>
            <a:endParaRPr b="0" i="0" sz="1900" u="none" cap="none" strike="noStrike">
              <a:solidFill>
                <a:srgbClr val="1F497D"/>
              </a:solidFill>
              <a:latin typeface="Trebuchet MS"/>
              <a:ea typeface="Trebuchet MS"/>
              <a:cs typeface="Trebuchet MS"/>
              <a:sym typeface="Trebuchet MS"/>
            </a:endParaRPr>
          </a:p>
          <a:p>
            <a:pPr indent="0" lvl="0" marL="12700" marR="158623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Trebuchet MS"/>
                <a:ea typeface="Trebuchet MS"/>
                <a:cs typeface="Trebuchet MS"/>
                <a:sym typeface="Trebuchet MS"/>
              </a:rPr>
              <a:t>Melting temperature: range of temperature required to extrude the filament</a:t>
            </a:r>
            <a:endParaRPr b="0" i="0" sz="1400" u="none" cap="none" strike="noStrike">
              <a:solidFill>
                <a:srgbClr val="000000"/>
              </a:solidFill>
              <a:latin typeface="Trebuchet MS"/>
              <a:ea typeface="Trebuchet MS"/>
              <a:cs typeface="Trebuchet MS"/>
              <a:sym typeface="Trebuchet MS"/>
            </a:endParaRPr>
          </a:p>
          <a:p>
            <a:pPr indent="0" lvl="0" marL="0" marR="5080" rtl="0" algn="just">
              <a:lnSpc>
                <a:spcPct val="115599"/>
              </a:lnSpc>
              <a:spcBef>
                <a:spcPts val="0"/>
              </a:spcBef>
              <a:spcAft>
                <a:spcPts val="0"/>
              </a:spcAft>
              <a:buClr>
                <a:srgbClr val="000000"/>
              </a:buClr>
              <a:buSzPts val="1400"/>
              <a:buFont typeface="Arial"/>
              <a:buNone/>
            </a:pPr>
            <a:r>
              <a:rPr b="0" i="0" lang="es-ES" sz="1400" u="none" cap="none" strike="noStrike">
                <a:solidFill>
                  <a:srgbClr val="000000"/>
                </a:solidFill>
                <a:latin typeface="Trebuchet MS"/>
                <a:ea typeface="Trebuchet MS"/>
                <a:cs typeface="Trebuchet MS"/>
                <a:sym typeface="Trebuchet MS"/>
              </a:rPr>
              <a:t>Thermal resistance: determines the ability of the part to maintain its shape and properties at high temperatures</a:t>
            </a:r>
            <a:endParaRPr b="0" i="0" sz="1400" u="none" cap="none" strike="noStrike">
              <a:solidFill>
                <a:srgbClr val="000000"/>
              </a:solidFill>
              <a:latin typeface="Trebuchet MS"/>
              <a:ea typeface="Trebuchet MS"/>
              <a:cs typeface="Trebuchet MS"/>
              <a:sym typeface="Trebuchet MS"/>
            </a:endParaRPr>
          </a:p>
        </p:txBody>
      </p:sp>
      <p:cxnSp>
        <p:nvCxnSpPr>
          <p:cNvPr id="157" name="Google Shape;157;p9"/>
          <p:cNvCxnSpPr>
            <a:endCxn id="155" idx="0"/>
          </p:cNvCxnSpPr>
          <p:nvPr/>
        </p:nvCxnSpPr>
        <p:spPr>
          <a:xfrm flipH="1">
            <a:off x="4859722" y="2095649"/>
            <a:ext cx="3300" cy="1699500"/>
          </a:xfrm>
          <a:prstGeom prst="straightConnector1">
            <a:avLst/>
          </a:prstGeom>
          <a:noFill/>
          <a:ln cap="flat" cmpd="sng" w="19050">
            <a:solidFill>
              <a:schemeClr val="dk2"/>
            </a:solidFill>
            <a:prstDash val="solid"/>
            <a:round/>
            <a:headEnd len="sm" w="sm" type="none"/>
            <a:tailEnd len="sm" w="sm" type="none"/>
          </a:ln>
        </p:spPr>
      </p:cxnSp>
      <p:sp>
        <p:nvSpPr>
          <p:cNvPr id="158" name="Google Shape;158;p9"/>
          <p:cNvSpPr txBox="1"/>
          <p:nvPr/>
        </p:nvSpPr>
        <p:spPr>
          <a:xfrm>
            <a:off x="4055163" y="4988300"/>
            <a:ext cx="3000000" cy="1123500"/>
          </a:xfrm>
          <a:prstGeom prst="rect">
            <a:avLst/>
          </a:prstGeom>
          <a:noFill/>
          <a:ln>
            <a:noFill/>
          </a:ln>
        </p:spPr>
        <p:txBody>
          <a:bodyPr anchorCtr="0" anchor="t" bIns="91425" lIns="91425" spcFirstLastPara="1" rIns="91425" wrap="square" tIns="91425">
            <a:noAutofit/>
          </a:bodyPr>
          <a:lstStyle/>
          <a:p>
            <a:pPr indent="0" lvl="0" marL="12700" marR="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Adhesion between layers</a:t>
            </a:r>
            <a:endParaRPr b="0" i="0" sz="1900" u="none" cap="none" strike="noStrike">
              <a:solidFill>
                <a:srgbClr val="1F497D"/>
              </a:solidFill>
              <a:latin typeface="Trebuchet MS"/>
              <a:ea typeface="Trebuchet MS"/>
              <a:cs typeface="Trebuchet MS"/>
              <a:sym typeface="Trebuchet MS"/>
            </a:endParaRPr>
          </a:p>
          <a:p>
            <a:pPr indent="0" lvl="0" marL="1270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Trebuchet MS"/>
                <a:ea typeface="Trebuchet MS"/>
                <a:cs typeface="Trebuchet MS"/>
                <a:sym typeface="Trebuchet MS"/>
              </a:rPr>
              <a:t>Good adhesion between layers ensures the cohesion and strength of the final piece</a:t>
            </a:r>
            <a:endParaRPr b="0" i="0" sz="800" u="none" cap="none" strike="noStrike">
              <a:solidFill>
                <a:srgbClr val="000000"/>
              </a:solidFill>
              <a:latin typeface="Arial"/>
              <a:ea typeface="Arial"/>
              <a:cs typeface="Arial"/>
              <a:sym typeface="Arial"/>
            </a:endParaRPr>
          </a:p>
        </p:txBody>
      </p:sp>
      <p:cxnSp>
        <p:nvCxnSpPr>
          <p:cNvPr id="159" name="Google Shape;159;p9"/>
          <p:cNvCxnSpPr/>
          <p:nvPr/>
        </p:nvCxnSpPr>
        <p:spPr>
          <a:xfrm rot="10800000">
            <a:off x="6837055" y="4644901"/>
            <a:ext cx="9000" cy="668400"/>
          </a:xfrm>
          <a:prstGeom prst="straightConnector1">
            <a:avLst/>
          </a:prstGeom>
          <a:noFill/>
          <a:ln cap="flat" cmpd="sng" w="19050">
            <a:solidFill>
              <a:schemeClr val="dk2"/>
            </a:solidFill>
            <a:prstDash val="solid"/>
            <a:round/>
            <a:headEnd len="sm" w="sm" type="none"/>
            <a:tailEnd len="sm" w="sm" type="none"/>
          </a:ln>
        </p:spPr>
      </p:cxnSp>
      <p:sp>
        <p:nvSpPr>
          <p:cNvPr id="160" name="Google Shape;160;p9"/>
          <p:cNvSpPr txBox="1"/>
          <p:nvPr/>
        </p:nvSpPr>
        <p:spPr>
          <a:xfrm>
            <a:off x="7687700" y="5245400"/>
            <a:ext cx="3905400" cy="908100"/>
          </a:xfrm>
          <a:prstGeom prst="rect">
            <a:avLst/>
          </a:prstGeom>
          <a:noFill/>
          <a:ln>
            <a:noFill/>
          </a:ln>
        </p:spPr>
        <p:txBody>
          <a:bodyPr anchorCtr="0" anchor="t" bIns="91425" lIns="91425" spcFirstLastPara="1" rIns="91425" wrap="square" tIns="91425">
            <a:noAutofit/>
          </a:bodyPr>
          <a:lstStyle/>
          <a:p>
            <a:pPr indent="0" lvl="0" marL="12700" marR="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Durability and degradation</a:t>
            </a:r>
            <a:endParaRPr b="0" i="0" sz="1900" u="none" cap="none" strike="noStrike">
              <a:solidFill>
                <a:srgbClr val="1F497D"/>
              </a:solidFill>
              <a:latin typeface="Trebuchet MS"/>
              <a:ea typeface="Trebuchet MS"/>
              <a:cs typeface="Trebuchet MS"/>
              <a:sym typeface="Trebuchet MS"/>
            </a:endParaRPr>
          </a:p>
          <a:p>
            <a:pPr indent="0" lvl="0" marL="1270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Trebuchet MS"/>
                <a:ea typeface="Trebuchet MS"/>
                <a:cs typeface="Trebuchet MS"/>
                <a:sym typeface="Trebuchet MS"/>
              </a:rPr>
              <a:t>Material resistance to environmental factors such as humidity and UV rays</a:t>
            </a:r>
            <a:endParaRPr b="0" i="0" sz="1400" u="none" cap="none" strike="noStrike">
              <a:solidFill>
                <a:srgbClr val="000000"/>
              </a:solidFill>
              <a:latin typeface="Arial"/>
              <a:ea typeface="Arial"/>
              <a:cs typeface="Arial"/>
              <a:sym typeface="Arial"/>
            </a:endParaRPr>
          </a:p>
        </p:txBody>
      </p:sp>
      <p:cxnSp>
        <p:nvCxnSpPr>
          <p:cNvPr id="161" name="Google Shape;161;p9"/>
          <p:cNvCxnSpPr/>
          <p:nvPr/>
        </p:nvCxnSpPr>
        <p:spPr>
          <a:xfrm rot="10800000">
            <a:off x="8659555" y="4642601"/>
            <a:ext cx="9000" cy="668400"/>
          </a:xfrm>
          <a:prstGeom prst="straightConnector1">
            <a:avLst/>
          </a:prstGeom>
          <a:noFill/>
          <a:ln cap="flat" cmpd="sng" w="19050">
            <a:solidFill>
              <a:schemeClr val="dk2"/>
            </a:solidFill>
            <a:prstDash val="solid"/>
            <a:round/>
            <a:headEnd len="sm" w="sm" type="none"/>
            <a:tailEnd len="sm" w="sm" type="none"/>
          </a:ln>
        </p:spPr>
      </p:cxnSp>
      <p:sp>
        <p:nvSpPr>
          <p:cNvPr id="162" name="Google Shape;162;p9"/>
          <p:cNvSpPr txBox="1"/>
          <p:nvPr/>
        </p:nvSpPr>
        <p:spPr>
          <a:xfrm>
            <a:off x="8693189" y="1981932"/>
            <a:ext cx="3744000" cy="597600"/>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Clr>
                <a:srgbClr val="000000"/>
              </a:buClr>
              <a:buSzPts val="1900"/>
              <a:buFont typeface="Arial"/>
              <a:buNone/>
            </a:pPr>
            <a:r>
              <a:rPr b="0" i="0" lang="es-ES" sz="1900" u="none" cap="none" strike="noStrike">
                <a:solidFill>
                  <a:srgbClr val="1F497D"/>
                </a:solidFill>
                <a:latin typeface="Trebuchet MS"/>
                <a:ea typeface="Trebuchet MS"/>
                <a:cs typeface="Trebuchet MS"/>
                <a:sym typeface="Trebuchet MS"/>
              </a:rPr>
              <a:t>Surface finishing and post-processing</a:t>
            </a:r>
            <a:endParaRPr b="0" i="0" sz="1900" u="none" cap="none" strike="noStrike">
              <a:solidFill>
                <a:srgbClr val="1F497D"/>
              </a:solidFill>
              <a:latin typeface="Trebuchet MS"/>
              <a:ea typeface="Trebuchet MS"/>
              <a:cs typeface="Trebuchet MS"/>
              <a:sym typeface="Trebuchet MS"/>
            </a:endParaRPr>
          </a:p>
        </p:txBody>
      </p:sp>
      <p:sp>
        <p:nvSpPr>
          <p:cNvPr id="163" name="Google Shape;163;p9"/>
          <p:cNvSpPr txBox="1"/>
          <p:nvPr/>
        </p:nvSpPr>
        <p:spPr>
          <a:xfrm>
            <a:off x="8705939" y="2650824"/>
            <a:ext cx="3909600" cy="243600"/>
          </a:xfrm>
          <a:prstGeom prst="rect">
            <a:avLst/>
          </a:prstGeom>
          <a:noFill/>
          <a:ln>
            <a:noFill/>
          </a:ln>
        </p:spPr>
        <p:txBody>
          <a:bodyPr anchorCtr="0" anchor="t" bIns="0" lIns="0" spcFirstLastPara="1" rIns="0" wrap="square" tIns="12700">
            <a:noAutofit/>
          </a:bodyPr>
          <a:lstStyle/>
          <a:p>
            <a:pPr indent="0" lvl="0" marL="0" marR="0" rtl="0" algn="l">
              <a:lnSpc>
                <a:spcPct val="100000"/>
              </a:lnSpc>
              <a:spcBef>
                <a:spcPts val="0"/>
              </a:spcBef>
              <a:spcAft>
                <a:spcPts val="0"/>
              </a:spcAft>
              <a:buClr>
                <a:srgbClr val="000000"/>
              </a:buClr>
              <a:buSzPts val="1500"/>
              <a:buFont typeface="Arial"/>
              <a:buNone/>
            </a:pPr>
            <a:r>
              <a:rPr b="0" i="0" lang="es-ES" sz="1500" u="none" cap="none" strike="noStrike">
                <a:solidFill>
                  <a:srgbClr val="000000"/>
                </a:solidFill>
                <a:latin typeface="Trebuchet MS"/>
                <a:ea typeface="Trebuchet MS"/>
                <a:cs typeface="Trebuchet MS"/>
                <a:sym typeface="Trebuchet MS"/>
              </a:rPr>
              <a:t>The texture and appearance of the piece</a:t>
            </a:r>
            <a:endParaRPr b="0" i="0" sz="1500" u="none" cap="none" strike="noStrike">
              <a:solidFill>
                <a:srgbClr val="000000"/>
              </a:solidFill>
              <a:latin typeface="Trebuchet MS"/>
              <a:ea typeface="Trebuchet MS"/>
              <a:cs typeface="Trebuchet MS"/>
              <a:sym typeface="Trebuchet MS"/>
            </a:endParaRPr>
          </a:p>
        </p:txBody>
      </p:sp>
      <p:cxnSp>
        <p:nvCxnSpPr>
          <p:cNvPr id="164" name="Google Shape;164;p9"/>
          <p:cNvCxnSpPr/>
          <p:nvPr/>
        </p:nvCxnSpPr>
        <p:spPr>
          <a:xfrm rot="10800000">
            <a:off x="10640755" y="3042401"/>
            <a:ext cx="9000" cy="668400"/>
          </a:xfrm>
          <a:prstGeom prst="straightConnector1">
            <a:avLst/>
          </a:prstGeom>
          <a:noFill/>
          <a:ln cap="flat" cmpd="sng" w="19050">
            <a:solidFill>
              <a:schemeClr val="dk2"/>
            </a:solidFill>
            <a:prstDash val="solid"/>
            <a:round/>
            <a:headEnd len="sm" w="sm" type="none"/>
            <a:tailEnd len="sm" w="sm" type="none"/>
          </a:ln>
        </p:spPr>
      </p:cxnSp>
      <p:pic>
        <p:nvPicPr>
          <p:cNvPr id="165" name="Google Shape;165;p9" title="Logo horizontal principal.jpg"/>
          <p:cNvPicPr preferRelativeResize="0"/>
          <p:nvPr/>
        </p:nvPicPr>
        <p:blipFill rotWithShape="1">
          <a:blip r:embed="rId9">
            <a:alphaModFix/>
          </a:blip>
          <a:srcRect b="0" l="0" r="0" t="0"/>
          <a:stretch/>
        </p:blipFill>
        <p:spPr>
          <a:xfrm>
            <a:off x="5456800" y="6044425"/>
            <a:ext cx="1908566" cy="752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