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1" r:id="rId5"/>
  </p:sldMasterIdLst>
  <p:notesMasterIdLst>
    <p:notesMasterId r:id="rId17"/>
  </p:notesMasterIdLst>
  <p:sldIdLst>
    <p:sldId id="256" r:id="rId6"/>
    <p:sldId id="257" r:id="rId7"/>
    <p:sldId id="258" r:id="rId8"/>
    <p:sldId id="273" r:id="rId9"/>
    <p:sldId id="274" r:id="rId10"/>
    <p:sldId id="275" r:id="rId11"/>
    <p:sldId id="276" r:id="rId12"/>
    <p:sldId id="277" r:id="rId13"/>
    <p:sldId id="278" r:id="rId14"/>
    <p:sldId id="279" r:id="rId15"/>
    <p:sldId id="272"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mbria Math" panose="02040503050406030204" pitchFamily="18" charset="0"/>
      <p:regular r:id="rId22"/>
    </p:embeddedFont>
    <p:embeddedFont>
      <p:font typeface="Arial Black" panose="020B0A0402010202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eKhSM2adxZwQUWq8q4Z27OerG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‹zk.›</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 name="Google Shape;3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620055db3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3620055db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2538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620055db3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3620055db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931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3426751a0b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 name="Google Shape;40;g3426751a0b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620055db3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3620055db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620055db3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3620055db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398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620055db3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3620055db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8032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620055db3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3620055db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96698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620055db3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3620055db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9191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620055db3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3620055db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7411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620055db3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g3620055db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00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ulua eta edukia" type="obj">
  <p:cSld name="OBJECT">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3534335" y="248584"/>
            <a:ext cx="5814712" cy="7521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2400"/>
              <a:buFont typeface="Arial Black"/>
              <a:buNone/>
              <a:defRPr sz="2400" b="1">
                <a:solidFill>
                  <a:srgbClr val="00206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6"/>
        <p:cNvGrpSpPr/>
        <p:nvPr/>
      </p:nvGrpSpPr>
      <p:grpSpPr>
        <a:xfrm>
          <a:off x="0" y="0"/>
          <a:ext cx="0" cy="0"/>
          <a:chOff x="0" y="0"/>
          <a:chExt cx="0" cy="0"/>
        </a:xfrm>
      </p:grpSpPr>
      <p:sp>
        <p:nvSpPr>
          <p:cNvPr id="27" name="Google Shape;2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8" name="Google Shape;2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9" name="Google Shape;2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ES"/>
              <a:t>‹zk.›</a:t>
            </a:fld>
            <a:endParaRPr/>
          </a:p>
        </p:txBody>
      </p:sp>
      <p:sp>
        <p:nvSpPr>
          <p:cNvPr id="30" name="Google Shape;30;p11"/>
          <p:cNvSpPr txBox="1">
            <a:spLocks noGrp="1"/>
          </p:cNvSpPr>
          <p:nvPr>
            <p:ph type="title"/>
          </p:nvPr>
        </p:nvSpPr>
        <p:spPr>
          <a:xfrm>
            <a:off x="1183640" y="15979"/>
            <a:ext cx="8102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22D59"/>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6" descr="A picture containing text, clipart&#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1" name="Google Shape;11;p6" descr="Imagen que contiene Logotipo&#10;&#10;Descripción generada automáticamente"/>
          <p:cNvPicPr preferRelativeResize="0"/>
          <p:nvPr/>
        </p:nvPicPr>
        <p:blipFill rotWithShape="1">
          <a:blip r:embed="rId5">
            <a:alphaModFix/>
          </a:blip>
          <a:srcRect/>
          <a:stretch/>
        </p:blipFill>
        <p:spPr>
          <a:xfrm>
            <a:off x="605741" y="317550"/>
            <a:ext cx="4082006" cy="1530752"/>
          </a:xfrm>
          <a:prstGeom prst="rect">
            <a:avLst/>
          </a:prstGeom>
          <a:noFill/>
          <a:ln>
            <a:noFill/>
          </a:ln>
        </p:spPr>
      </p:pic>
      <p:grpSp>
        <p:nvGrpSpPr>
          <p:cNvPr id="12" name="Google Shape;12;p6"/>
          <p:cNvGrpSpPr/>
          <p:nvPr/>
        </p:nvGrpSpPr>
        <p:grpSpPr>
          <a:xfrm>
            <a:off x="179295" y="6057247"/>
            <a:ext cx="1955918" cy="548655"/>
            <a:chOff x="754017" y="3871464"/>
            <a:chExt cx="3958319" cy="1110348"/>
          </a:xfrm>
        </p:grpSpPr>
        <p:sp>
          <p:nvSpPr>
            <p:cNvPr id="13" name="Google Shape;13;p6"/>
            <p:cNvSpPr/>
            <p:nvPr/>
          </p:nvSpPr>
          <p:spPr>
            <a:xfrm>
              <a:off x="827314" y="3987080"/>
              <a:ext cx="3846107" cy="8984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Google Shape;14;p6" descr="Graphical user interface, text&#10;&#10;Description automatically generated"/>
            <p:cNvPicPr preferRelativeResize="0"/>
            <p:nvPr/>
          </p:nvPicPr>
          <p:blipFill rotWithShape="1">
            <a:blip r:embed="rId6">
              <a:alphaModFix/>
            </a:blip>
            <a:srcRect/>
            <a:stretch/>
          </p:blipFill>
          <p:spPr>
            <a:xfrm>
              <a:off x="754017" y="3871464"/>
              <a:ext cx="3958319" cy="1110348"/>
            </a:xfrm>
            <a:prstGeom prst="rect">
              <a:avLst/>
            </a:prstGeom>
            <a:noFill/>
            <a:ln>
              <a:noFill/>
            </a:ln>
          </p:spPr>
        </p:pic>
      </p:grpSp>
      <p:sp>
        <p:nvSpPr>
          <p:cNvPr id="15" name="Google Shape;15;p6"/>
          <p:cNvSpPr txBox="1"/>
          <p:nvPr/>
        </p:nvSpPr>
        <p:spPr>
          <a:xfrm>
            <a:off x="2015639" y="5944690"/>
            <a:ext cx="4170007" cy="77376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900"/>
              <a:buFont typeface="Arial"/>
              <a:buNone/>
            </a:pPr>
            <a:r>
              <a:rPr lang="es-ES" sz="900" b="0" i="0" u="none" strike="noStrike" cap="non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2A376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8"/>
          <p:cNvSpPr txBox="1">
            <a:spLocks noGrp="1"/>
          </p:cNvSpPr>
          <p:nvPr>
            <p:ph type="title"/>
          </p:nvPr>
        </p:nvSpPr>
        <p:spPr>
          <a:xfrm>
            <a:off x="1183640" y="15979"/>
            <a:ext cx="8102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22D59"/>
              </a:buClr>
              <a:buSzPts val="3000"/>
              <a:buFont typeface="Arial Black"/>
              <a:buNone/>
              <a:defRPr sz="3000" b="0" i="0" u="none" strike="noStrike" cap="none">
                <a:solidFill>
                  <a:srgbClr val="222D59"/>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0" name="Google Shape;20;p8" descr="Icono&#10;&#10;Descripción generada automáticamente"/>
          <p:cNvPicPr preferRelativeResize="0"/>
          <p:nvPr/>
        </p:nvPicPr>
        <p:blipFill rotWithShape="1">
          <a:blip r:embed="rId5">
            <a:alphaModFix/>
          </a:blip>
          <a:srcRect/>
          <a:stretch/>
        </p:blipFill>
        <p:spPr>
          <a:xfrm rot="-5400000">
            <a:off x="13302" y="2677"/>
            <a:ext cx="1080835" cy="1107440"/>
          </a:xfrm>
          <a:prstGeom prst="rect">
            <a:avLst/>
          </a:prstGeom>
          <a:noFill/>
          <a:ln>
            <a:noFill/>
          </a:ln>
        </p:spPr>
      </p:pic>
      <p:pic>
        <p:nvPicPr>
          <p:cNvPr id="21" name="Google Shape;21;p8" descr="Imagen que contiene Logotipo&#10;&#10;Descripción generada automáticamente"/>
          <p:cNvPicPr preferRelativeResize="0"/>
          <p:nvPr/>
        </p:nvPicPr>
        <p:blipFill rotWithShape="1">
          <a:blip r:embed="rId6">
            <a:alphaModFix/>
          </a:blip>
          <a:srcRect/>
          <a:stretch/>
        </p:blipFill>
        <p:spPr>
          <a:xfrm>
            <a:off x="9539549" y="146812"/>
            <a:ext cx="2332218" cy="874582"/>
          </a:xfrm>
          <a:prstGeom prst="rect">
            <a:avLst/>
          </a:prstGeom>
          <a:noFill/>
          <a:ln>
            <a:noFill/>
          </a:ln>
        </p:spPr>
      </p:pic>
      <p:pic>
        <p:nvPicPr>
          <p:cNvPr id="22" name="Google Shape;22;p8"/>
          <p:cNvPicPr preferRelativeResize="0"/>
          <p:nvPr/>
        </p:nvPicPr>
        <p:blipFill rotWithShape="1">
          <a:blip r:embed="rId7">
            <a:alphaModFix/>
          </a:blip>
          <a:srcRect/>
          <a:stretch/>
        </p:blipFill>
        <p:spPr>
          <a:xfrm>
            <a:off x="0" y="6395185"/>
            <a:ext cx="12192000" cy="4628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maltuna.e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s://www.youtube.com/watch?v=1yaM68W2x1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1"/>
          <p:cNvSpPr txBox="1">
            <a:spLocks noGrp="1"/>
          </p:cNvSpPr>
          <p:nvPr>
            <p:ph type="ctrTitle"/>
          </p:nvPr>
        </p:nvSpPr>
        <p:spPr>
          <a:xfrm>
            <a:off x="895508" y="2947725"/>
            <a:ext cx="9148127" cy="570600"/>
          </a:xfrm>
          <a:prstGeom prst="rect">
            <a:avLst/>
          </a:prstGeom>
          <a:noFill/>
          <a:ln>
            <a:noFill/>
          </a:ln>
        </p:spPr>
        <p:txBody>
          <a:bodyPr spcFirstLastPara="1" wrap="square" lIns="91425" tIns="45700" rIns="91425" bIns="45700" anchor="t" anchorCtr="0">
            <a:noAutofit/>
          </a:bodyPr>
          <a:lstStyle/>
          <a:p>
            <a:pPr lvl="0">
              <a:lnSpc>
                <a:spcPct val="90000"/>
              </a:lnSpc>
              <a:buClr>
                <a:srgbClr val="222D59"/>
              </a:buClr>
              <a:buSzPts val="3600"/>
            </a:pPr>
            <a:r>
              <a:rPr lang="eu-ES" sz="3400" dirty="0" smtClean="0">
                <a:solidFill>
                  <a:srgbClr val="222D59"/>
                </a:solidFill>
                <a:latin typeface="Arial Black"/>
                <a:ea typeface="Arial Black"/>
                <a:cs typeface="Arial Black"/>
              </a:rPr>
              <a:t>Urratsez urratseko motorrak: </a:t>
            </a:r>
            <a:br>
              <a:rPr lang="eu-ES" sz="3400" dirty="0" smtClean="0">
                <a:solidFill>
                  <a:srgbClr val="222D59"/>
                </a:solidFill>
                <a:latin typeface="Arial Black"/>
                <a:ea typeface="Arial Black"/>
                <a:cs typeface="Arial Black"/>
              </a:rPr>
            </a:br>
            <a:r>
              <a:rPr lang="pt-BR" sz="3400" dirty="0" smtClean="0">
                <a:solidFill>
                  <a:srgbClr val="222D59"/>
                </a:solidFill>
                <a:latin typeface="Arial Black"/>
                <a:ea typeface="Arial Black"/>
                <a:cs typeface="Arial Black"/>
              </a:rPr>
              <a:t>A4988 </a:t>
            </a:r>
            <a:r>
              <a:rPr lang="pt-BR" sz="3400" dirty="0" err="1">
                <a:solidFill>
                  <a:srgbClr val="222D59"/>
                </a:solidFill>
                <a:latin typeface="Arial Black"/>
                <a:ea typeface="Arial Black"/>
                <a:cs typeface="Arial Black"/>
              </a:rPr>
              <a:t>eta</a:t>
            </a:r>
            <a:r>
              <a:rPr lang="pt-BR" sz="3400" dirty="0">
                <a:solidFill>
                  <a:srgbClr val="222D59"/>
                </a:solidFill>
                <a:latin typeface="Arial Black"/>
                <a:ea typeface="Arial Black"/>
                <a:cs typeface="Arial Black"/>
              </a:rPr>
              <a:t> </a:t>
            </a:r>
            <a:r>
              <a:rPr lang="pt-BR" sz="3400" dirty="0" smtClean="0">
                <a:solidFill>
                  <a:srgbClr val="222D59"/>
                </a:solidFill>
                <a:latin typeface="Arial Black"/>
                <a:ea typeface="Arial Black"/>
                <a:cs typeface="Arial Black"/>
              </a:rPr>
              <a:t>DRV8825-en </a:t>
            </a:r>
            <a:br>
              <a:rPr lang="pt-BR" sz="3400" dirty="0" smtClean="0">
                <a:solidFill>
                  <a:srgbClr val="222D59"/>
                </a:solidFill>
                <a:latin typeface="Arial Black"/>
                <a:ea typeface="Arial Black"/>
                <a:cs typeface="Arial Black"/>
              </a:rPr>
            </a:br>
            <a:r>
              <a:rPr lang="pt-BR" sz="3400" dirty="0" err="1" smtClean="0">
                <a:solidFill>
                  <a:srgbClr val="222D59"/>
                </a:solidFill>
                <a:latin typeface="Arial Black"/>
                <a:ea typeface="Arial Black"/>
                <a:cs typeface="Arial Black"/>
              </a:rPr>
              <a:t>korronte-erregulazioa</a:t>
            </a:r>
            <a:endParaRPr sz="3400" dirty="0">
              <a:solidFill>
                <a:srgbClr val="222D59"/>
              </a:solidFill>
              <a:latin typeface="Arial Black"/>
              <a:ea typeface="Arial Black"/>
              <a:cs typeface="Arial Black"/>
              <a:sym typeface="Arial Black"/>
            </a:endParaRPr>
          </a:p>
        </p:txBody>
      </p:sp>
      <p:pic>
        <p:nvPicPr>
          <p:cNvPr id="2" name="Irudi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343" y="410862"/>
            <a:ext cx="3163628" cy="18398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9" name="Irudi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35" y="6179882"/>
            <a:ext cx="1166037" cy="678118"/>
          </a:xfrm>
          <a:prstGeom prst="rect">
            <a:avLst/>
          </a:prstGeom>
        </p:spPr>
      </p:pic>
      <p:sp>
        <p:nvSpPr>
          <p:cNvPr id="5" name="Google Shape;67;p11"/>
          <p:cNvSpPr txBox="1">
            <a:spLocks/>
          </p:cNvSpPr>
          <p:nvPr/>
        </p:nvSpPr>
        <p:spPr>
          <a:xfrm>
            <a:off x="2223109" y="755284"/>
            <a:ext cx="8064900" cy="6939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Clr>
                <a:srgbClr val="002060"/>
              </a:buClr>
              <a:buSzPct val="100000"/>
              <a:buFont typeface="+mj-lt"/>
              <a:buAutoNum type="arabicPeriod" startAt="8"/>
            </a:pPr>
            <a:r>
              <a:rPr lang="eu-ES" sz="2400" b="1" dirty="0">
                <a:solidFill>
                  <a:srgbClr val="002060"/>
                </a:solidFill>
                <a:latin typeface="Arial Black"/>
                <a:ea typeface="Arial Black"/>
                <a:cs typeface="Arial Black"/>
              </a:rPr>
              <a:t>Ondorioak</a:t>
            </a:r>
            <a:endParaRPr lang="pt-BR" sz="2400" b="1" dirty="0">
              <a:solidFill>
                <a:srgbClr val="002060"/>
              </a:solidFill>
              <a:latin typeface="Arial Black"/>
              <a:ea typeface="Arial Black"/>
              <a:cs typeface="Arial Black"/>
            </a:endParaRPr>
          </a:p>
          <a:p>
            <a:pPr marL="514350" indent="-514350">
              <a:buSzPct val="100000"/>
              <a:buFont typeface="+mj-lt"/>
              <a:buAutoNum type="arabicPeriod" startAt="8"/>
            </a:pPr>
            <a:endParaRPr lang="pt-BR" sz="3200" dirty="0">
              <a:latin typeface="+mj-lt"/>
            </a:endParaRPr>
          </a:p>
        </p:txBody>
      </p:sp>
      <p:sp>
        <p:nvSpPr>
          <p:cNvPr id="8" name="Google Shape;67;p11"/>
          <p:cNvSpPr txBox="1">
            <a:spLocks/>
          </p:cNvSpPr>
          <p:nvPr/>
        </p:nvSpPr>
        <p:spPr>
          <a:xfrm>
            <a:off x="2223106" y="1449248"/>
            <a:ext cx="8064900" cy="1839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3A70"/>
              </a:buClr>
              <a:buSzPts val="1350"/>
              <a:buFont typeface="Calibri"/>
              <a:buNone/>
              <a:defRPr sz="1350" b="1" i="0" u="none" strike="noStrike" cap="none">
                <a:solidFill>
                  <a:srgbClr val="003A70"/>
                </a:solidFill>
                <a:latin typeface="Calibri"/>
                <a:ea typeface="Calibri"/>
                <a:cs typeface="Calibri"/>
                <a:sym typeface="Calibri"/>
              </a:defRPr>
            </a:lvl1pPr>
            <a:lvl2pPr marL="342900" marR="0" lvl="1"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pPr marL="285750" indent="-285750">
              <a:lnSpc>
                <a:spcPct val="150000"/>
              </a:lnSpc>
              <a:buSzPct val="100000"/>
              <a:buFont typeface="Arial" panose="020B0604020202020204" pitchFamily="34" charset="0"/>
              <a:buChar char="•"/>
            </a:pPr>
            <a:r>
              <a:rPr lang="eu-ES" sz="2000" b="0" dirty="0">
                <a:latin typeface="+mn-lt"/>
              </a:rPr>
              <a:t>Korrontea ondo erregulatzea funtsezkoa da sistemaren egonkortasunerako.</a:t>
            </a:r>
          </a:p>
          <a:p>
            <a:pPr marL="285750" indent="-285750">
              <a:lnSpc>
                <a:spcPct val="150000"/>
              </a:lnSpc>
              <a:buSzPct val="100000"/>
              <a:buFont typeface="Arial" panose="020B0604020202020204" pitchFamily="34" charset="0"/>
              <a:buChar char="•"/>
            </a:pPr>
            <a:r>
              <a:rPr lang="eu-ES" sz="2000" b="0" dirty="0">
                <a:latin typeface="+mn-lt"/>
              </a:rPr>
              <a:t>DRV8825 zehatzagoa eta indartsuagoa da.</a:t>
            </a:r>
          </a:p>
          <a:p>
            <a:pPr marL="285750" indent="-285750">
              <a:lnSpc>
                <a:spcPct val="150000"/>
              </a:lnSpc>
              <a:buSzPct val="100000"/>
              <a:buFont typeface="Arial" panose="020B0604020202020204" pitchFamily="34" charset="0"/>
              <a:buChar char="•"/>
            </a:pPr>
            <a:r>
              <a:rPr lang="eu-ES" sz="2000" b="0" dirty="0">
                <a:latin typeface="+mn-lt"/>
              </a:rPr>
              <a:t>Biak erraztasunez erregula daitezke </a:t>
            </a:r>
            <a:r>
              <a:rPr lang="eu-ES" sz="2000" b="0" dirty="0" err="1">
                <a:latin typeface="+mn-lt"/>
              </a:rPr>
              <a:t>V</a:t>
            </a:r>
            <a:r>
              <a:rPr lang="eu-ES" sz="2000" b="0" baseline="-25000" dirty="0" err="1">
                <a:latin typeface="+mn-lt"/>
              </a:rPr>
              <a:t>ref</a:t>
            </a:r>
            <a:r>
              <a:rPr lang="eu-ES" sz="2000" b="0" dirty="0">
                <a:latin typeface="+mn-lt"/>
              </a:rPr>
              <a:t> bidez.</a:t>
            </a:r>
            <a:r>
              <a:rPr lang="eu-ES" sz="2000" dirty="0"/>
              <a:t/>
            </a:r>
            <a:br>
              <a:rPr lang="eu-ES" sz="2000" dirty="0"/>
            </a:br>
            <a:r>
              <a:rPr lang="eu-ES" sz="2000" dirty="0"/>
              <a:t/>
            </a:r>
            <a:br>
              <a:rPr lang="eu-ES" sz="2000" dirty="0"/>
            </a:br>
            <a:r>
              <a:rPr lang="eu-ES" sz="2000" dirty="0"/>
              <a:t/>
            </a:r>
            <a:br>
              <a:rPr lang="eu-ES" sz="2000" dirty="0"/>
            </a:br>
            <a:r>
              <a:rPr lang="eu-ES" sz="2000" dirty="0"/>
              <a:t/>
            </a:r>
            <a:br>
              <a:rPr lang="eu-ES" sz="2000" dirty="0"/>
            </a:br>
            <a:endParaRPr lang="pt-BR" sz="2000" b="0" dirty="0">
              <a:latin typeface="+mn-lt"/>
            </a:endParaRPr>
          </a:p>
          <a:p>
            <a:pPr>
              <a:lnSpc>
                <a:spcPct val="150000"/>
              </a:lnSpc>
              <a:buSzPct val="100000"/>
            </a:pPr>
            <a:endParaRPr lang="pt-BR" sz="2000" b="0" dirty="0">
              <a:latin typeface="+mn-lt"/>
            </a:endParaRPr>
          </a:p>
        </p:txBody>
      </p:sp>
      <p:pic>
        <p:nvPicPr>
          <p:cNvPr id="10" name="Irudia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5021" y="3800562"/>
            <a:ext cx="2041071" cy="2041071"/>
          </a:xfrm>
          <a:prstGeom prst="rect">
            <a:avLst/>
          </a:prstGeom>
        </p:spPr>
      </p:pic>
    </p:spTree>
    <p:extLst>
      <p:ext uri="{BB962C8B-B14F-4D97-AF65-F5344CB8AC3E}">
        <p14:creationId xmlns:p14="http://schemas.microsoft.com/office/powerpoint/2010/main" val="444907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9" name="Irudi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35" y="6179882"/>
            <a:ext cx="1166037" cy="678118"/>
          </a:xfrm>
          <a:prstGeom prst="rect">
            <a:avLst/>
          </a:prstGeom>
        </p:spPr>
      </p:pic>
      <p:sp>
        <p:nvSpPr>
          <p:cNvPr id="10" name="Google Shape;219;g3567b1e46ab_0_3"/>
          <p:cNvSpPr txBox="1">
            <a:spLocks noGrp="1"/>
          </p:cNvSpPr>
          <p:nvPr>
            <p:ph type="body" idx="1"/>
          </p:nvPr>
        </p:nvSpPr>
        <p:spPr>
          <a:xfrm>
            <a:off x="2673331" y="1499054"/>
            <a:ext cx="6372698" cy="3709988"/>
          </a:xfrm>
          <a:prstGeom prst="rect">
            <a:avLst/>
          </a:prstGeom>
          <a:noFill/>
          <a:ln>
            <a:noFill/>
          </a:ln>
        </p:spPr>
        <p:txBody>
          <a:bodyPr spcFirstLastPara="1" wrap="square" lIns="91425" tIns="45700" rIns="91425" bIns="45700" anchor="t" anchorCtr="0">
            <a:normAutofit fontScale="55000" lnSpcReduction="20000"/>
          </a:bodyPr>
          <a:lstStyle/>
          <a:p>
            <a:pPr marL="228600" marR="0" lvl="0" indent="-127000" algn="l" rtl="0">
              <a:lnSpc>
                <a:spcPct val="90000"/>
              </a:lnSpc>
              <a:spcBef>
                <a:spcPts val="0"/>
              </a:spcBef>
              <a:spcAft>
                <a:spcPts val="0"/>
              </a:spcAft>
              <a:buClr>
                <a:schemeClr val="dk1"/>
              </a:buClr>
              <a:buSzPct val="61109"/>
              <a:buFont typeface="Arial"/>
              <a:buNone/>
            </a:pPr>
            <a:endParaRPr sz="1800" b="1" i="0" u="none" strike="noStrike" cap="none" dirty="0">
              <a:solidFill>
                <a:srgbClr val="52BDC3"/>
              </a:solidFill>
              <a:latin typeface="Arial"/>
              <a:ea typeface="Arial"/>
              <a:cs typeface="Arial"/>
              <a:sym typeface="Arial"/>
            </a:endParaRPr>
          </a:p>
          <a:p>
            <a:pPr marL="0" marR="0" lvl="0" indent="0" algn="r" rtl="0">
              <a:lnSpc>
                <a:spcPct val="150000"/>
              </a:lnSpc>
              <a:spcBef>
                <a:spcPts val="0"/>
              </a:spcBef>
              <a:spcAft>
                <a:spcPts val="0"/>
              </a:spcAft>
              <a:buClr>
                <a:srgbClr val="000000"/>
              </a:buClr>
              <a:buSzPct val="37381"/>
              <a:buFont typeface="Arial"/>
              <a:buNone/>
            </a:pPr>
            <a:r>
              <a:rPr lang="es-ES" sz="10100" b="1" i="0" u="none" strike="noStrike" cap="none" dirty="0">
                <a:solidFill>
                  <a:srgbClr val="2A3768"/>
                </a:solidFill>
                <a:latin typeface="Arial"/>
                <a:ea typeface="Arial"/>
                <a:cs typeface="Arial"/>
                <a:sym typeface="Arial"/>
              </a:rPr>
              <a:t>ESKERRIK ASKO!</a:t>
            </a:r>
            <a:endParaRPr sz="10100" b="1" i="0" u="none" strike="noStrike" cap="none" dirty="0">
              <a:solidFill>
                <a:srgbClr val="2A3768"/>
              </a:solidFill>
              <a:latin typeface="Arial"/>
              <a:ea typeface="Arial"/>
              <a:cs typeface="Arial"/>
              <a:sym typeface="Arial"/>
            </a:endParaRPr>
          </a:p>
          <a:p>
            <a:pPr marL="0" marR="0" lvl="0" indent="0" algn="ctr" rtl="0">
              <a:lnSpc>
                <a:spcPct val="150000"/>
              </a:lnSpc>
              <a:spcBef>
                <a:spcPts val="0"/>
              </a:spcBef>
              <a:spcAft>
                <a:spcPts val="0"/>
              </a:spcAft>
              <a:buClr>
                <a:srgbClr val="000000"/>
              </a:buClr>
              <a:buSzPct val="71638"/>
              <a:buFont typeface="Arial"/>
              <a:buNone/>
            </a:pPr>
            <a:r>
              <a:rPr lang="es-ES" sz="4702" b="0" i="0" u="sng" strike="noStrike" cap="none" dirty="0" smtClean="0">
                <a:solidFill>
                  <a:schemeClr val="hlink"/>
                </a:solidFill>
                <a:latin typeface="Arial Black"/>
                <a:ea typeface="Arial Black"/>
                <a:cs typeface="Arial Black"/>
                <a:sym typeface="Arial Black"/>
                <a:hlinkClick r:id="rId4"/>
              </a:rPr>
              <a:t>www.maltuna.eus</a:t>
            </a:r>
            <a:endParaRPr sz="4702" b="0" i="0" u="none" strike="noStrike" cap="none" dirty="0">
              <a:solidFill>
                <a:srgbClr val="222D59"/>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ct val="104349"/>
              <a:buFont typeface="Arial"/>
              <a:buNone/>
            </a:pPr>
            <a:endParaRPr sz="3228" b="0" i="0" u="none" strike="noStrike" cap="none" dirty="0">
              <a:solidFill>
                <a:srgbClr val="222D59"/>
              </a:solidFill>
              <a:latin typeface="Arial Black"/>
              <a:ea typeface="Arial Black"/>
              <a:cs typeface="Arial Black"/>
              <a:sym typeface="Arial Black"/>
            </a:endParaRPr>
          </a:p>
          <a:p>
            <a:pPr marL="0" marR="0" lvl="0" indent="0" algn="ctr" rtl="0">
              <a:lnSpc>
                <a:spcPct val="90000"/>
              </a:lnSpc>
              <a:spcBef>
                <a:spcPts val="0"/>
              </a:spcBef>
              <a:spcAft>
                <a:spcPts val="0"/>
              </a:spcAft>
              <a:buClr>
                <a:srgbClr val="000000"/>
              </a:buClr>
              <a:buSzPct val="120299"/>
              <a:buFont typeface="Arial"/>
              <a:buNone/>
            </a:pPr>
            <a:endParaRPr sz="2800" b="0" i="0" u="none" strike="noStrike" cap="none" dirty="0">
              <a:solidFill>
                <a:srgbClr val="222D59"/>
              </a:solidFill>
              <a:latin typeface="Arial Black"/>
              <a:ea typeface="Arial Black"/>
              <a:cs typeface="Arial Black"/>
              <a:sym typeface="Arial Black"/>
            </a:endParaRPr>
          </a:p>
          <a:p>
            <a:pPr marL="0" marR="0" lvl="0" indent="0" algn="ctr" rtl="0">
              <a:lnSpc>
                <a:spcPct val="90000"/>
              </a:lnSpc>
              <a:spcBef>
                <a:spcPts val="0"/>
              </a:spcBef>
              <a:spcAft>
                <a:spcPts val="0"/>
              </a:spcAft>
              <a:buClr>
                <a:srgbClr val="000000"/>
              </a:buClr>
              <a:buSzPct val="75003"/>
              <a:buFont typeface="Arial"/>
              <a:buNone/>
            </a:pPr>
            <a:r>
              <a:rPr lang="eu-ES" sz="4491" b="0" i="0" u="none" strike="noStrike" cap="none" dirty="0" smtClean="0">
                <a:solidFill>
                  <a:srgbClr val="222D59"/>
                </a:solidFill>
                <a:latin typeface="Arial Black"/>
                <a:ea typeface="Arial Black"/>
                <a:cs typeface="Arial Black"/>
                <a:sym typeface="Arial Black"/>
              </a:rPr>
              <a:t>Ane Albisua Goñi</a:t>
            </a:r>
            <a:endParaRPr sz="4491" b="0" i="0" u="none" strike="noStrike" cap="none" dirty="0">
              <a:solidFill>
                <a:srgbClr val="222D59"/>
              </a:solidFill>
              <a:latin typeface="Arial Black"/>
              <a:ea typeface="Arial Black"/>
              <a:cs typeface="Arial Black"/>
              <a:sym typeface="Arial Black"/>
            </a:endParaRPr>
          </a:p>
          <a:p>
            <a:pPr marL="0" marR="0" lvl="0" indent="0" algn="ctr" rtl="0">
              <a:lnSpc>
                <a:spcPct val="90000"/>
              </a:lnSpc>
              <a:spcBef>
                <a:spcPts val="0"/>
              </a:spcBef>
              <a:spcAft>
                <a:spcPts val="0"/>
              </a:spcAft>
              <a:buClr>
                <a:srgbClr val="000000"/>
              </a:buClr>
              <a:buSzPct val="92488"/>
              <a:buFont typeface="Arial"/>
              <a:buNone/>
            </a:pPr>
            <a:endParaRPr sz="3641" b="0" i="0" u="none" strike="noStrike" cap="none" dirty="0">
              <a:solidFill>
                <a:srgbClr val="222D59"/>
              </a:solidFill>
              <a:latin typeface="Arial Black"/>
              <a:ea typeface="Arial Black"/>
              <a:cs typeface="Arial Black"/>
              <a:sym typeface="Arial Black"/>
            </a:endParaRPr>
          </a:p>
          <a:p>
            <a:pPr marL="0" marR="0" lvl="0" indent="0" algn="ctr" rtl="0">
              <a:lnSpc>
                <a:spcPct val="100000"/>
              </a:lnSpc>
              <a:spcBef>
                <a:spcPts val="0"/>
              </a:spcBef>
              <a:spcAft>
                <a:spcPts val="0"/>
              </a:spcAft>
              <a:buClr>
                <a:schemeClr val="dk1"/>
              </a:buClr>
              <a:buSzPct val="78353"/>
              <a:buFont typeface="Arial"/>
              <a:buNone/>
            </a:pPr>
            <a:r>
              <a:rPr lang="es-ES" sz="4299" b="0" i="0" u="none" strike="noStrike" cap="none" dirty="0" err="1" smtClean="0">
                <a:solidFill>
                  <a:srgbClr val="1F5C99"/>
                </a:solidFill>
                <a:latin typeface="Arial"/>
                <a:ea typeface="Arial"/>
                <a:cs typeface="Arial"/>
                <a:sym typeface="Arial"/>
              </a:rPr>
              <a:t>aalbisua@maltuna.eu</a:t>
            </a:r>
            <a:r>
              <a:rPr lang="es-ES" sz="4156" b="0" i="0" u="none" strike="noStrike" cap="none" dirty="0" err="1" smtClean="0">
                <a:solidFill>
                  <a:srgbClr val="1F5C99"/>
                </a:solidFill>
                <a:latin typeface="Arial"/>
                <a:ea typeface="Arial"/>
                <a:cs typeface="Arial"/>
                <a:sym typeface="Arial"/>
              </a:rPr>
              <a:t>s</a:t>
            </a:r>
            <a:r>
              <a:rPr lang="es-ES" sz="1810" b="0" i="0" u="none" strike="noStrike" cap="none" dirty="0" smtClean="0">
                <a:solidFill>
                  <a:srgbClr val="1F5C99"/>
                </a:solidFill>
                <a:latin typeface="Arial"/>
                <a:ea typeface="Arial"/>
                <a:cs typeface="Arial"/>
                <a:sym typeface="Arial"/>
              </a:rPr>
              <a:t> </a:t>
            </a:r>
            <a:endParaRPr sz="161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ct val="111906"/>
              <a:buFont typeface="Arial"/>
              <a:buNone/>
            </a:pPr>
            <a:endParaRPr sz="3010" b="0" i="0" u="none" strike="noStrike" cap="none" dirty="0">
              <a:solidFill>
                <a:srgbClr val="222D59"/>
              </a:solidFill>
              <a:latin typeface="Arial Black"/>
              <a:ea typeface="Arial Black"/>
              <a:cs typeface="Arial Black"/>
              <a:sym typeface="Arial Black"/>
            </a:endParaRPr>
          </a:p>
          <a:p>
            <a:pPr marL="0" marR="0" lvl="0" indent="0" algn="r" rtl="0">
              <a:lnSpc>
                <a:spcPct val="200000"/>
              </a:lnSpc>
              <a:spcBef>
                <a:spcPts val="0"/>
              </a:spcBef>
              <a:spcAft>
                <a:spcPts val="0"/>
              </a:spcAft>
              <a:buClr>
                <a:schemeClr val="dk1"/>
              </a:buClr>
              <a:buSzPct val="39285"/>
              <a:buFont typeface="Arial"/>
              <a:buNone/>
            </a:pPr>
            <a:endParaRPr sz="2800" b="0" i="0" u="none" strike="noStrike" cap="none" dirty="0">
              <a:solidFill>
                <a:srgbClr val="222D59"/>
              </a:solidFill>
              <a:latin typeface="Arial Black"/>
              <a:ea typeface="Arial Black"/>
              <a:cs typeface="Arial Black"/>
              <a:sym typeface="Arial Black"/>
            </a:endParaRPr>
          </a:p>
          <a:p>
            <a:pPr marL="0" marR="0" lvl="0" indent="0" algn="l" rtl="0">
              <a:lnSpc>
                <a:spcPct val="90000"/>
              </a:lnSpc>
              <a:spcBef>
                <a:spcPts val="0"/>
              </a:spcBef>
              <a:spcAft>
                <a:spcPts val="0"/>
              </a:spcAft>
              <a:buClr>
                <a:srgbClr val="222D59"/>
              </a:buClr>
              <a:buSzPct val="128571"/>
              <a:buFont typeface="Arial Black"/>
              <a:buNone/>
            </a:pPr>
            <a:endParaRPr sz="2800" b="0" i="0" u="none" strike="noStrike" cap="none" dirty="0">
              <a:solidFill>
                <a:srgbClr val="222D59"/>
              </a:solidFill>
              <a:latin typeface="Arial Black"/>
              <a:ea typeface="Arial Black"/>
              <a:cs typeface="Arial Black"/>
              <a:sym typeface="Arial Black"/>
            </a:endParaRPr>
          </a:p>
          <a:p>
            <a:pPr marL="457200" marR="0" lvl="0" indent="0" algn="l" rtl="0">
              <a:lnSpc>
                <a:spcPct val="200000"/>
              </a:lnSpc>
              <a:spcBef>
                <a:spcPts val="0"/>
              </a:spcBef>
              <a:spcAft>
                <a:spcPts val="0"/>
              </a:spcAft>
              <a:buClr>
                <a:srgbClr val="000000"/>
              </a:buClr>
              <a:buSzPct val="187134"/>
              <a:buFont typeface="Arial"/>
              <a:buNone/>
            </a:pPr>
            <a:endParaRPr sz="1800" b="1" i="0" u="none" strike="noStrike" cap="none" dirty="0">
              <a:solidFill>
                <a:srgbClr val="2A3768"/>
              </a:solidFill>
              <a:latin typeface="Arial"/>
              <a:ea typeface="Arial"/>
              <a:cs typeface="Arial"/>
              <a:sym typeface="Arial"/>
            </a:endParaRPr>
          </a:p>
          <a:p>
            <a:pPr marL="0" marR="0" lvl="0" indent="0" algn="l" rtl="0">
              <a:lnSpc>
                <a:spcPct val="200000"/>
              </a:lnSpc>
              <a:spcBef>
                <a:spcPts val="0"/>
              </a:spcBef>
              <a:spcAft>
                <a:spcPts val="0"/>
              </a:spcAft>
              <a:buClr>
                <a:srgbClr val="000000"/>
              </a:buClr>
              <a:buSzPct val="198141"/>
              <a:buFont typeface="Arial"/>
              <a:buNone/>
            </a:pPr>
            <a:endParaRPr sz="1700" b="0" i="0" u="none" strike="noStrike" cap="none" dirty="0">
              <a:solidFill>
                <a:srgbClr val="2A3768"/>
              </a:solidFill>
              <a:latin typeface="Arial"/>
              <a:ea typeface="Arial"/>
              <a:cs typeface="Arial"/>
              <a:sym typeface="Arial"/>
            </a:endParaRPr>
          </a:p>
          <a:p>
            <a:pPr marL="228600" marR="0" lvl="0" indent="-127000" algn="l" rtl="0">
              <a:lnSpc>
                <a:spcPct val="90000"/>
              </a:lnSpc>
              <a:spcBef>
                <a:spcPts val="0"/>
              </a:spcBef>
              <a:spcAft>
                <a:spcPts val="0"/>
              </a:spcAft>
              <a:buClr>
                <a:schemeClr val="dk1"/>
              </a:buClr>
              <a:buSzPct val="100000"/>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75346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g3426751a0b2_0_2"/>
          <p:cNvSpPr txBox="1">
            <a:spLocks noGrp="1"/>
          </p:cNvSpPr>
          <p:nvPr>
            <p:ph type="title"/>
          </p:nvPr>
        </p:nvSpPr>
        <p:spPr>
          <a:xfrm>
            <a:off x="1308295" y="150110"/>
            <a:ext cx="64230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s-ES" dirty="0" smtClean="0"/>
              <a:t>AURKIBIDEA</a:t>
            </a:r>
            <a:endParaRPr dirty="0"/>
          </a:p>
        </p:txBody>
      </p:sp>
      <p:pic>
        <p:nvPicPr>
          <p:cNvPr id="3" name="Irudi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549" y="5788479"/>
            <a:ext cx="1825852" cy="1061839"/>
          </a:xfrm>
          <a:prstGeom prst="rect">
            <a:avLst/>
          </a:prstGeom>
        </p:spPr>
      </p:pic>
      <p:sp>
        <p:nvSpPr>
          <p:cNvPr id="5" name="Google Shape;67;p11"/>
          <p:cNvSpPr txBox="1">
            <a:spLocks/>
          </p:cNvSpPr>
          <p:nvPr/>
        </p:nvSpPr>
        <p:spPr>
          <a:xfrm>
            <a:off x="2424025" y="1056842"/>
            <a:ext cx="8064900" cy="6939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lnSpc>
                <a:spcPct val="150000"/>
              </a:lnSpc>
              <a:buClr>
                <a:srgbClr val="002060"/>
              </a:buClr>
              <a:buSzPct val="100000"/>
              <a:buFont typeface="+mj-lt"/>
              <a:buAutoNum type="arabicPeriod"/>
            </a:pPr>
            <a:r>
              <a:rPr lang="pt-BR" sz="2400" b="1" dirty="0" err="1">
                <a:solidFill>
                  <a:srgbClr val="002060"/>
                </a:solidFill>
                <a:latin typeface="Arial Black"/>
                <a:ea typeface="Arial Black"/>
                <a:cs typeface="Arial Black"/>
              </a:rPr>
              <a:t>Sarrera</a:t>
            </a:r>
            <a:endParaRPr lang="pt-BR" sz="2400" b="1" dirty="0">
              <a:solidFill>
                <a:srgbClr val="002060"/>
              </a:solidFill>
              <a:latin typeface="Arial Black"/>
              <a:ea typeface="Arial Black"/>
              <a:cs typeface="Arial Black"/>
            </a:endParaRPr>
          </a:p>
          <a:p>
            <a:pPr marL="514350" indent="-514350">
              <a:lnSpc>
                <a:spcPct val="150000"/>
              </a:lnSpc>
              <a:buClr>
                <a:srgbClr val="002060"/>
              </a:buClr>
              <a:buSzPct val="100000"/>
              <a:buFont typeface="+mj-lt"/>
              <a:buAutoNum type="arabicPeriod"/>
            </a:pPr>
            <a:r>
              <a:rPr lang="eu-ES" sz="2400" b="1" dirty="0">
                <a:solidFill>
                  <a:srgbClr val="002060"/>
                </a:solidFill>
                <a:latin typeface="Arial Black"/>
                <a:ea typeface="Arial Black"/>
                <a:cs typeface="Arial Black"/>
              </a:rPr>
              <a:t>Zergatik erregulatu korrontea?</a:t>
            </a:r>
            <a:endParaRPr lang="pt-BR" sz="2400" b="1" dirty="0">
              <a:solidFill>
                <a:srgbClr val="002060"/>
              </a:solidFill>
              <a:latin typeface="Arial Black"/>
              <a:ea typeface="Arial Black"/>
              <a:cs typeface="Arial Black"/>
            </a:endParaRPr>
          </a:p>
          <a:p>
            <a:pPr marL="514350" indent="-514350">
              <a:lnSpc>
                <a:spcPct val="150000"/>
              </a:lnSpc>
              <a:buClr>
                <a:srgbClr val="002060"/>
              </a:buClr>
              <a:buSzPct val="100000"/>
              <a:buFont typeface="+mj-lt"/>
              <a:buAutoNum type="arabicPeriod"/>
            </a:pPr>
            <a:r>
              <a:rPr lang="pt-BR" sz="2400" b="1" dirty="0">
                <a:solidFill>
                  <a:srgbClr val="002060"/>
                </a:solidFill>
                <a:latin typeface="Arial Black"/>
                <a:ea typeface="Arial Black"/>
                <a:cs typeface="Arial Black"/>
              </a:rPr>
              <a:t>A4988 – </a:t>
            </a:r>
            <a:r>
              <a:rPr lang="pt-BR" sz="2400" b="1" dirty="0" err="1">
                <a:solidFill>
                  <a:srgbClr val="002060"/>
                </a:solidFill>
                <a:latin typeface="Arial Black"/>
                <a:ea typeface="Arial Black"/>
                <a:cs typeface="Arial Black"/>
              </a:rPr>
              <a:t>Ezaugarri</a:t>
            </a:r>
            <a:r>
              <a:rPr lang="pt-BR" sz="2400" b="1" dirty="0">
                <a:solidFill>
                  <a:srgbClr val="002060"/>
                </a:solidFill>
                <a:latin typeface="Arial Black"/>
                <a:ea typeface="Arial Black"/>
                <a:cs typeface="Arial Black"/>
              </a:rPr>
              <a:t> </a:t>
            </a:r>
            <a:r>
              <a:rPr lang="pt-BR" sz="2400" b="1" dirty="0" err="1">
                <a:solidFill>
                  <a:srgbClr val="002060"/>
                </a:solidFill>
                <a:latin typeface="Arial Black"/>
                <a:ea typeface="Arial Black"/>
                <a:cs typeface="Arial Black"/>
              </a:rPr>
              <a:t>nagusiak</a:t>
            </a:r>
            <a:endParaRPr lang="pt-BR" sz="2400" b="1" dirty="0">
              <a:solidFill>
                <a:srgbClr val="002060"/>
              </a:solidFill>
              <a:latin typeface="Arial Black"/>
              <a:ea typeface="Arial Black"/>
              <a:cs typeface="Arial Black"/>
            </a:endParaRPr>
          </a:p>
          <a:p>
            <a:pPr marL="514350" indent="-514350">
              <a:lnSpc>
                <a:spcPct val="150000"/>
              </a:lnSpc>
              <a:buClr>
                <a:srgbClr val="002060"/>
              </a:buClr>
              <a:buSzPct val="100000"/>
              <a:buFont typeface="+mj-lt"/>
              <a:buAutoNum type="arabicPeriod"/>
            </a:pPr>
            <a:r>
              <a:rPr lang="pt-BR" sz="2400" b="1" dirty="0">
                <a:solidFill>
                  <a:srgbClr val="002060"/>
                </a:solidFill>
                <a:latin typeface="Arial Black"/>
                <a:ea typeface="Arial Black"/>
                <a:cs typeface="Arial Black"/>
              </a:rPr>
              <a:t>DRV8825 – </a:t>
            </a:r>
            <a:r>
              <a:rPr lang="pt-BR" sz="2400" b="1" dirty="0" err="1">
                <a:solidFill>
                  <a:srgbClr val="002060"/>
                </a:solidFill>
                <a:latin typeface="Arial Black"/>
                <a:ea typeface="Arial Black"/>
                <a:cs typeface="Arial Black"/>
              </a:rPr>
              <a:t>Ezaugarri</a:t>
            </a:r>
            <a:r>
              <a:rPr lang="pt-BR" sz="2400" b="1" dirty="0">
                <a:solidFill>
                  <a:srgbClr val="002060"/>
                </a:solidFill>
                <a:latin typeface="Arial Black"/>
                <a:ea typeface="Arial Black"/>
                <a:cs typeface="Arial Black"/>
              </a:rPr>
              <a:t> </a:t>
            </a:r>
            <a:r>
              <a:rPr lang="pt-BR" sz="2400" b="1" dirty="0" err="1">
                <a:solidFill>
                  <a:srgbClr val="002060"/>
                </a:solidFill>
                <a:latin typeface="Arial Black"/>
                <a:ea typeface="Arial Black"/>
                <a:cs typeface="Arial Black"/>
              </a:rPr>
              <a:t>nagusiak</a:t>
            </a:r>
            <a:endParaRPr lang="pt-BR" sz="2400" b="1" dirty="0">
              <a:solidFill>
                <a:srgbClr val="002060"/>
              </a:solidFill>
              <a:latin typeface="Arial Black"/>
              <a:ea typeface="Arial Black"/>
              <a:cs typeface="Arial Black"/>
            </a:endParaRPr>
          </a:p>
          <a:p>
            <a:pPr marL="514350" indent="-514350">
              <a:lnSpc>
                <a:spcPct val="150000"/>
              </a:lnSpc>
              <a:buClr>
                <a:srgbClr val="002060"/>
              </a:buClr>
              <a:buSzPct val="100000"/>
              <a:buFont typeface="+mj-lt"/>
              <a:buAutoNum type="arabicPeriod"/>
            </a:pPr>
            <a:r>
              <a:rPr lang="pt-BR" sz="2400" b="1" dirty="0" err="1">
                <a:solidFill>
                  <a:srgbClr val="002060"/>
                </a:solidFill>
                <a:latin typeface="Arial Black"/>
                <a:ea typeface="Arial Black"/>
                <a:cs typeface="Arial Black"/>
              </a:rPr>
              <a:t>Erregulazioen</a:t>
            </a:r>
            <a:r>
              <a:rPr lang="pt-BR" sz="2400" b="1" dirty="0">
                <a:solidFill>
                  <a:srgbClr val="002060"/>
                </a:solidFill>
                <a:latin typeface="Arial Black"/>
                <a:ea typeface="Arial Black"/>
                <a:cs typeface="Arial Black"/>
              </a:rPr>
              <a:t> </a:t>
            </a:r>
            <a:r>
              <a:rPr lang="pt-BR" sz="2400" b="1" dirty="0" err="1">
                <a:solidFill>
                  <a:srgbClr val="002060"/>
                </a:solidFill>
                <a:latin typeface="Arial Black"/>
                <a:ea typeface="Arial Black"/>
                <a:cs typeface="Arial Black"/>
              </a:rPr>
              <a:t>konparaketa</a:t>
            </a:r>
            <a:endParaRPr lang="pt-BR" sz="2400" b="1" dirty="0">
              <a:solidFill>
                <a:srgbClr val="002060"/>
              </a:solidFill>
              <a:latin typeface="Arial Black"/>
              <a:ea typeface="Arial Black"/>
              <a:cs typeface="Arial Black"/>
            </a:endParaRPr>
          </a:p>
          <a:p>
            <a:pPr marL="514350" indent="-514350">
              <a:lnSpc>
                <a:spcPct val="150000"/>
              </a:lnSpc>
              <a:buClr>
                <a:srgbClr val="002060"/>
              </a:buClr>
              <a:buSzPct val="100000"/>
              <a:buFont typeface="+mj-lt"/>
              <a:buAutoNum type="arabicPeriod"/>
            </a:pPr>
            <a:r>
              <a:rPr lang="pt-BR" sz="2400" b="1" dirty="0" err="1">
                <a:solidFill>
                  <a:srgbClr val="002060"/>
                </a:solidFill>
                <a:latin typeface="Arial Black"/>
                <a:ea typeface="Arial Black"/>
                <a:cs typeface="Arial Black"/>
              </a:rPr>
              <a:t>Nola</a:t>
            </a:r>
            <a:r>
              <a:rPr lang="pt-BR" sz="2400" b="1" dirty="0">
                <a:solidFill>
                  <a:srgbClr val="002060"/>
                </a:solidFill>
                <a:latin typeface="Arial Black"/>
                <a:ea typeface="Arial Black"/>
                <a:cs typeface="Arial Black"/>
              </a:rPr>
              <a:t> </a:t>
            </a:r>
            <a:r>
              <a:rPr lang="pt-BR" sz="2400" b="1" dirty="0" err="1">
                <a:solidFill>
                  <a:srgbClr val="002060"/>
                </a:solidFill>
                <a:latin typeface="Arial Black"/>
                <a:ea typeface="Arial Black"/>
                <a:cs typeface="Arial Black"/>
              </a:rPr>
              <a:t>doitu</a:t>
            </a:r>
            <a:r>
              <a:rPr lang="pt-BR" sz="2400" b="1" dirty="0">
                <a:solidFill>
                  <a:srgbClr val="002060"/>
                </a:solidFill>
                <a:latin typeface="Arial Black"/>
                <a:ea typeface="Arial Black"/>
                <a:cs typeface="Arial Black"/>
              </a:rPr>
              <a:t> </a:t>
            </a:r>
            <a:r>
              <a:rPr lang="pt-BR" sz="2400" b="1" dirty="0" err="1">
                <a:solidFill>
                  <a:srgbClr val="002060"/>
                </a:solidFill>
                <a:latin typeface="Arial Black"/>
                <a:ea typeface="Arial Black"/>
                <a:cs typeface="Arial Black"/>
              </a:rPr>
              <a:t>Vref</a:t>
            </a:r>
            <a:endParaRPr lang="pt-BR" sz="2400" b="1" dirty="0">
              <a:solidFill>
                <a:srgbClr val="002060"/>
              </a:solidFill>
              <a:latin typeface="Arial Black"/>
              <a:ea typeface="Arial Black"/>
              <a:cs typeface="Arial Black"/>
            </a:endParaRPr>
          </a:p>
          <a:p>
            <a:pPr marL="514350" indent="-514350">
              <a:lnSpc>
                <a:spcPct val="150000"/>
              </a:lnSpc>
              <a:buClr>
                <a:srgbClr val="002060"/>
              </a:buClr>
              <a:buSzPct val="100000"/>
              <a:buFont typeface="+mj-lt"/>
              <a:buAutoNum type="arabicPeriod"/>
            </a:pPr>
            <a:r>
              <a:rPr lang="pt-BR" sz="2400" b="1" dirty="0" err="1">
                <a:solidFill>
                  <a:srgbClr val="002060"/>
                </a:solidFill>
                <a:latin typeface="Arial Black"/>
                <a:ea typeface="Arial Black"/>
                <a:cs typeface="Arial Black"/>
              </a:rPr>
              <a:t>Gomendioak</a:t>
            </a:r>
            <a:endParaRPr lang="pt-BR" sz="2400" b="1" dirty="0">
              <a:solidFill>
                <a:srgbClr val="002060"/>
              </a:solidFill>
              <a:latin typeface="Arial Black"/>
              <a:ea typeface="Arial Black"/>
              <a:cs typeface="Arial Black"/>
            </a:endParaRPr>
          </a:p>
          <a:p>
            <a:pPr marL="514350" indent="-514350">
              <a:lnSpc>
                <a:spcPct val="150000"/>
              </a:lnSpc>
              <a:buClr>
                <a:srgbClr val="002060"/>
              </a:buClr>
              <a:buSzPct val="100000"/>
              <a:buFont typeface="+mj-lt"/>
              <a:buAutoNum type="arabicPeriod"/>
            </a:pPr>
            <a:r>
              <a:rPr lang="pt-BR" sz="2400" b="1" dirty="0" err="1">
                <a:solidFill>
                  <a:srgbClr val="002060"/>
                </a:solidFill>
                <a:latin typeface="Arial Black"/>
                <a:ea typeface="Arial Black"/>
                <a:cs typeface="Arial Black"/>
              </a:rPr>
              <a:t>Ondorioak</a:t>
            </a:r>
            <a:endParaRPr lang="pt-BR" sz="2400" b="1" dirty="0">
              <a:solidFill>
                <a:srgbClr val="002060"/>
              </a:solidFill>
              <a:latin typeface="Arial Black"/>
              <a:ea typeface="Arial Black"/>
              <a:cs typeface="Arial Black"/>
            </a:endParaRPr>
          </a:p>
          <a:p>
            <a:pPr marL="514350" indent="-514350">
              <a:buSzPct val="100000"/>
              <a:buFont typeface="+mj-lt"/>
              <a:buAutoNum type="arabicPeriod"/>
            </a:pPr>
            <a:endParaRPr lang="pt-BR" sz="32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9" name="Irudi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35" y="6179882"/>
            <a:ext cx="1166037" cy="678118"/>
          </a:xfrm>
          <a:prstGeom prst="rect">
            <a:avLst/>
          </a:prstGeom>
        </p:spPr>
      </p:pic>
      <p:sp>
        <p:nvSpPr>
          <p:cNvPr id="8" name="Google Shape;67;p11"/>
          <p:cNvSpPr txBox="1">
            <a:spLocks/>
          </p:cNvSpPr>
          <p:nvPr/>
        </p:nvSpPr>
        <p:spPr>
          <a:xfrm>
            <a:off x="2125833" y="872016"/>
            <a:ext cx="8064900" cy="6939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Clr>
                <a:srgbClr val="002060"/>
              </a:buClr>
              <a:buSzPct val="100000"/>
              <a:buFont typeface="+mj-lt"/>
              <a:buAutoNum type="arabicPeriod"/>
            </a:pPr>
            <a:r>
              <a:rPr lang="pt-BR" sz="2400" b="1" dirty="0" err="1">
                <a:solidFill>
                  <a:srgbClr val="002060"/>
                </a:solidFill>
                <a:latin typeface="Arial Black"/>
                <a:ea typeface="Arial Black"/>
                <a:cs typeface="Arial Black"/>
              </a:rPr>
              <a:t>Sarrera</a:t>
            </a:r>
            <a:endParaRPr lang="pt-BR" sz="2400" b="1" dirty="0">
              <a:solidFill>
                <a:srgbClr val="002060"/>
              </a:solidFill>
              <a:latin typeface="Arial Black"/>
              <a:ea typeface="Arial Black"/>
              <a:cs typeface="Arial Black"/>
            </a:endParaRPr>
          </a:p>
          <a:p>
            <a:pPr marL="514350" indent="-514350">
              <a:buSzPct val="100000"/>
              <a:buFont typeface="+mj-lt"/>
              <a:buAutoNum type="arabicPeriod"/>
            </a:pPr>
            <a:endParaRPr lang="pt-BR" sz="3200" dirty="0">
              <a:latin typeface="+mj-lt"/>
            </a:endParaRPr>
          </a:p>
        </p:txBody>
      </p:sp>
      <p:sp>
        <p:nvSpPr>
          <p:cNvPr id="10" name="Google Shape;67;p11"/>
          <p:cNvSpPr txBox="1">
            <a:spLocks/>
          </p:cNvSpPr>
          <p:nvPr/>
        </p:nvSpPr>
        <p:spPr>
          <a:xfrm>
            <a:off x="2125833" y="1565980"/>
            <a:ext cx="8064900" cy="1839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3A70"/>
              </a:buClr>
              <a:buSzPts val="1350"/>
              <a:buFont typeface="Calibri"/>
              <a:buNone/>
              <a:defRPr sz="1350" b="1" i="0" u="none" strike="noStrike" cap="none">
                <a:solidFill>
                  <a:srgbClr val="003A70"/>
                </a:solidFill>
                <a:latin typeface="Calibri"/>
                <a:ea typeface="Calibri"/>
                <a:cs typeface="Calibri"/>
                <a:sym typeface="Calibri"/>
              </a:defRPr>
            </a:lvl1pPr>
            <a:lvl2pPr marL="342900" marR="0" lvl="1"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pPr marL="285750" indent="-285750">
              <a:lnSpc>
                <a:spcPct val="150000"/>
              </a:lnSpc>
              <a:buSzPct val="100000"/>
              <a:buFont typeface="Arial" panose="020B0604020202020204" pitchFamily="34" charset="0"/>
              <a:buChar char="•"/>
            </a:pPr>
            <a:r>
              <a:rPr lang="pt-BR" sz="2000" b="0" dirty="0">
                <a:latin typeface="+mn-lt"/>
              </a:rPr>
              <a:t>A4988 </a:t>
            </a:r>
            <a:r>
              <a:rPr lang="pt-BR" sz="2000" b="0" dirty="0" err="1">
                <a:latin typeface="+mn-lt"/>
              </a:rPr>
              <a:t>eta</a:t>
            </a:r>
            <a:r>
              <a:rPr lang="pt-BR" sz="2000" b="0" dirty="0">
                <a:latin typeface="+mn-lt"/>
              </a:rPr>
              <a:t> DRV8825 </a:t>
            </a:r>
            <a:r>
              <a:rPr lang="pt-BR" sz="2000" b="0" dirty="0" err="1">
                <a:latin typeface="+mn-lt"/>
              </a:rPr>
              <a:t>urratsez</a:t>
            </a:r>
            <a:r>
              <a:rPr lang="pt-BR" sz="2000" b="0" dirty="0">
                <a:latin typeface="+mn-lt"/>
              </a:rPr>
              <a:t> </a:t>
            </a:r>
            <a:r>
              <a:rPr lang="pt-BR" sz="2000" b="0" dirty="0" err="1">
                <a:latin typeface="+mn-lt"/>
              </a:rPr>
              <a:t>urratseko</a:t>
            </a:r>
            <a:r>
              <a:rPr lang="pt-BR" sz="2000" b="0" dirty="0">
                <a:latin typeface="+mn-lt"/>
              </a:rPr>
              <a:t> </a:t>
            </a:r>
            <a:r>
              <a:rPr lang="pt-BR" sz="2000" b="0" dirty="0" err="1">
                <a:latin typeface="+mn-lt"/>
              </a:rPr>
              <a:t>motorren</a:t>
            </a:r>
            <a:r>
              <a:rPr lang="pt-BR" sz="2000" b="0" dirty="0">
                <a:latin typeface="+mn-lt"/>
              </a:rPr>
              <a:t> </a:t>
            </a:r>
            <a:r>
              <a:rPr lang="pt-BR" sz="2000" b="0" dirty="0" err="1">
                <a:latin typeface="+mn-lt"/>
              </a:rPr>
              <a:t>kontrolagailuak</a:t>
            </a:r>
            <a:r>
              <a:rPr lang="pt-BR" sz="2000" b="0" dirty="0">
                <a:latin typeface="+mn-lt"/>
              </a:rPr>
              <a:t> </a:t>
            </a:r>
            <a:r>
              <a:rPr lang="pt-BR" sz="2000" b="0" dirty="0" err="1">
                <a:latin typeface="+mn-lt"/>
              </a:rPr>
              <a:t>dira</a:t>
            </a:r>
            <a:r>
              <a:rPr lang="pt-BR" sz="2000" b="0" dirty="0">
                <a:latin typeface="+mn-lt"/>
              </a:rPr>
              <a:t>.</a:t>
            </a:r>
          </a:p>
          <a:p>
            <a:pPr marL="285750" indent="-285750">
              <a:lnSpc>
                <a:spcPct val="150000"/>
              </a:lnSpc>
              <a:buSzPct val="100000"/>
              <a:buFont typeface="Arial" panose="020B0604020202020204" pitchFamily="34" charset="0"/>
              <a:buChar char="•"/>
            </a:pPr>
            <a:r>
              <a:rPr lang="eu-ES" sz="2000" b="0" dirty="0"/>
              <a:t>Korronte erregulatuz, motorraren momentua kontrolatzen da eta babestu egiten da.</a:t>
            </a:r>
          </a:p>
          <a:p>
            <a:pPr marL="285750" indent="-285750">
              <a:lnSpc>
                <a:spcPct val="150000"/>
              </a:lnSpc>
              <a:buSzPct val="100000"/>
              <a:buFont typeface="Arial" panose="020B0604020202020204" pitchFamily="34" charset="0"/>
              <a:buChar char="•"/>
            </a:pPr>
            <a:r>
              <a:rPr lang="eu-ES" sz="2000" b="0" dirty="0"/>
              <a:t>3D inprimagailuetan, CNCetan eta robotikan erabiltzen dira.</a:t>
            </a:r>
            <a:r>
              <a:rPr lang="eu-ES" sz="2000" dirty="0"/>
              <a:t/>
            </a:r>
            <a:br>
              <a:rPr lang="eu-ES" sz="2000" dirty="0"/>
            </a:br>
            <a:endParaRPr lang="pt-BR" sz="2000" b="0" dirty="0">
              <a:latin typeface="+mn-lt"/>
            </a:endParaRPr>
          </a:p>
        </p:txBody>
      </p:sp>
      <p:pic>
        <p:nvPicPr>
          <p:cNvPr id="11" name="Irudia 10"/>
          <p:cNvPicPr>
            <a:picLocks noChangeAspect="1"/>
          </p:cNvPicPr>
          <p:nvPr/>
        </p:nvPicPr>
        <p:blipFill>
          <a:blip r:embed="rId4"/>
          <a:stretch>
            <a:fillRect/>
          </a:stretch>
        </p:blipFill>
        <p:spPr>
          <a:xfrm>
            <a:off x="7261931" y="4424139"/>
            <a:ext cx="1533173" cy="1595120"/>
          </a:xfrm>
          <a:prstGeom prst="rect">
            <a:avLst/>
          </a:prstGeom>
        </p:spPr>
      </p:pic>
      <p:pic>
        <p:nvPicPr>
          <p:cNvPr id="12" name="Irudia 11"/>
          <p:cNvPicPr>
            <a:picLocks noChangeAspect="1"/>
          </p:cNvPicPr>
          <p:nvPr/>
        </p:nvPicPr>
        <p:blipFill>
          <a:blip r:embed="rId5"/>
          <a:stretch>
            <a:fillRect/>
          </a:stretch>
        </p:blipFill>
        <p:spPr>
          <a:xfrm>
            <a:off x="3441720" y="4424139"/>
            <a:ext cx="1705660" cy="159762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9" name="Irudi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35" y="6179882"/>
            <a:ext cx="1166037" cy="678118"/>
          </a:xfrm>
          <a:prstGeom prst="rect">
            <a:avLst/>
          </a:prstGeom>
        </p:spPr>
      </p:pic>
      <p:sp>
        <p:nvSpPr>
          <p:cNvPr id="6" name="Google Shape;67;p11"/>
          <p:cNvSpPr txBox="1">
            <a:spLocks/>
          </p:cNvSpPr>
          <p:nvPr/>
        </p:nvSpPr>
        <p:spPr>
          <a:xfrm>
            <a:off x="2164743" y="726102"/>
            <a:ext cx="8064900" cy="6939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Clr>
                <a:srgbClr val="002060"/>
              </a:buClr>
              <a:buSzPct val="100000"/>
              <a:buFont typeface="+mj-lt"/>
              <a:buAutoNum type="arabicPeriod" startAt="2"/>
            </a:pPr>
            <a:r>
              <a:rPr lang="eu-ES" sz="2400" b="1" dirty="0">
                <a:solidFill>
                  <a:srgbClr val="002060"/>
                </a:solidFill>
                <a:latin typeface="Arial Black"/>
                <a:ea typeface="Arial Black"/>
                <a:cs typeface="Arial Black"/>
              </a:rPr>
              <a:t>Zergatik erregulatu korrontea?</a:t>
            </a:r>
            <a:endParaRPr lang="pt-BR" sz="2400" b="1" dirty="0">
              <a:solidFill>
                <a:srgbClr val="002060"/>
              </a:solidFill>
              <a:latin typeface="Arial Black"/>
              <a:ea typeface="Arial Black"/>
              <a:cs typeface="Arial Black"/>
            </a:endParaRPr>
          </a:p>
          <a:p>
            <a:pPr marL="514350" indent="-514350">
              <a:buSzPct val="100000"/>
              <a:buFont typeface="+mj-lt"/>
              <a:buAutoNum type="arabicPeriod" startAt="2"/>
            </a:pPr>
            <a:endParaRPr lang="pt-BR" sz="3200" dirty="0">
              <a:latin typeface="+mj-lt"/>
            </a:endParaRPr>
          </a:p>
        </p:txBody>
      </p:sp>
      <p:sp>
        <p:nvSpPr>
          <p:cNvPr id="7" name="Google Shape;67;p11"/>
          <p:cNvSpPr txBox="1">
            <a:spLocks/>
          </p:cNvSpPr>
          <p:nvPr/>
        </p:nvSpPr>
        <p:spPr>
          <a:xfrm>
            <a:off x="2164743" y="1539808"/>
            <a:ext cx="8064900" cy="1839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3A70"/>
              </a:buClr>
              <a:buSzPts val="1350"/>
              <a:buFont typeface="Calibri"/>
              <a:buNone/>
              <a:defRPr sz="1350" b="1" i="0" u="none" strike="noStrike" cap="none">
                <a:solidFill>
                  <a:srgbClr val="003A70"/>
                </a:solidFill>
                <a:latin typeface="Calibri"/>
                <a:ea typeface="Calibri"/>
                <a:cs typeface="Calibri"/>
                <a:sym typeface="Calibri"/>
              </a:defRPr>
            </a:lvl1pPr>
            <a:lvl2pPr marL="342900" marR="0" lvl="1"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pPr marL="285750" indent="-285750">
              <a:lnSpc>
                <a:spcPct val="150000"/>
              </a:lnSpc>
              <a:buSzPct val="100000"/>
              <a:buFont typeface="Arial" panose="020B0604020202020204" pitchFamily="34" charset="0"/>
              <a:buChar char="•"/>
            </a:pPr>
            <a:r>
              <a:rPr lang="pt-BR" sz="2000" b="0" dirty="0" err="1">
                <a:latin typeface="+mn-lt"/>
              </a:rPr>
              <a:t>Motorra</a:t>
            </a:r>
            <a:r>
              <a:rPr lang="pt-BR" sz="2000" b="0" dirty="0">
                <a:latin typeface="+mn-lt"/>
              </a:rPr>
              <a:t> </a:t>
            </a:r>
            <a:r>
              <a:rPr lang="pt-BR" sz="2000" b="0" dirty="0" err="1">
                <a:latin typeface="+mn-lt"/>
              </a:rPr>
              <a:t>gehiegi</a:t>
            </a:r>
            <a:r>
              <a:rPr lang="pt-BR" sz="2000" b="0" dirty="0">
                <a:latin typeface="+mn-lt"/>
              </a:rPr>
              <a:t> </a:t>
            </a:r>
            <a:r>
              <a:rPr lang="pt-BR" sz="2000" b="0" dirty="0" err="1">
                <a:latin typeface="+mn-lt"/>
              </a:rPr>
              <a:t>berotzea</a:t>
            </a:r>
            <a:r>
              <a:rPr lang="pt-BR" sz="2000" b="0" dirty="0">
                <a:latin typeface="+mn-lt"/>
              </a:rPr>
              <a:t> </a:t>
            </a:r>
            <a:r>
              <a:rPr lang="pt-BR" sz="2000" b="0" dirty="0" err="1">
                <a:latin typeface="+mn-lt"/>
              </a:rPr>
              <a:t>saiesten</a:t>
            </a:r>
            <a:r>
              <a:rPr lang="pt-BR" sz="2000" b="0" dirty="0">
                <a:latin typeface="+mn-lt"/>
              </a:rPr>
              <a:t> </a:t>
            </a:r>
            <a:r>
              <a:rPr lang="pt-BR" sz="2000" b="0" dirty="0" err="1">
                <a:latin typeface="+mn-lt"/>
              </a:rPr>
              <a:t>du</a:t>
            </a:r>
            <a:r>
              <a:rPr lang="pt-BR" sz="2000" b="0" dirty="0">
                <a:latin typeface="+mn-lt"/>
              </a:rPr>
              <a:t>.</a:t>
            </a:r>
          </a:p>
          <a:p>
            <a:pPr marL="285750" indent="-285750">
              <a:lnSpc>
                <a:spcPct val="150000"/>
              </a:lnSpc>
              <a:buSzPct val="100000"/>
              <a:buFont typeface="Arial" panose="020B0604020202020204" pitchFamily="34" charset="0"/>
              <a:buChar char="•"/>
            </a:pPr>
            <a:r>
              <a:rPr lang="pt-BR" sz="2000" b="0" dirty="0" err="1">
                <a:latin typeface="+mn-lt"/>
              </a:rPr>
              <a:t>Momentua</a:t>
            </a:r>
            <a:r>
              <a:rPr lang="pt-BR" sz="2000" b="0" dirty="0">
                <a:latin typeface="+mn-lt"/>
              </a:rPr>
              <a:t> </a:t>
            </a:r>
            <a:r>
              <a:rPr lang="pt-BR" sz="2000" b="0" dirty="0" err="1">
                <a:latin typeface="+mn-lt"/>
              </a:rPr>
              <a:t>egokia</a:t>
            </a:r>
            <a:r>
              <a:rPr lang="pt-BR" sz="2000" b="0" dirty="0">
                <a:latin typeface="+mn-lt"/>
              </a:rPr>
              <a:t> </a:t>
            </a:r>
            <a:r>
              <a:rPr lang="pt-BR" sz="2000" b="0" dirty="0" err="1">
                <a:latin typeface="+mn-lt"/>
              </a:rPr>
              <a:t>izan</a:t>
            </a:r>
            <a:r>
              <a:rPr lang="pt-BR" sz="2000" b="0" dirty="0">
                <a:latin typeface="+mn-lt"/>
              </a:rPr>
              <a:t> </a:t>
            </a:r>
            <a:r>
              <a:rPr lang="pt-BR" sz="2000" b="0" dirty="0" err="1">
                <a:latin typeface="+mn-lt"/>
              </a:rPr>
              <a:t>dadin</a:t>
            </a:r>
            <a:r>
              <a:rPr lang="pt-BR" sz="2000" b="0" dirty="0">
                <a:latin typeface="+mn-lt"/>
              </a:rPr>
              <a:t> </a:t>
            </a:r>
            <a:r>
              <a:rPr lang="pt-BR" sz="2000" b="0" dirty="0" err="1">
                <a:latin typeface="+mn-lt"/>
              </a:rPr>
              <a:t>bermatzen</a:t>
            </a:r>
            <a:r>
              <a:rPr lang="pt-BR" sz="2000" b="0" dirty="0">
                <a:latin typeface="+mn-lt"/>
              </a:rPr>
              <a:t> </a:t>
            </a:r>
            <a:r>
              <a:rPr lang="pt-BR" sz="2000" b="0" dirty="0" err="1">
                <a:latin typeface="+mn-lt"/>
              </a:rPr>
              <a:t>du</a:t>
            </a:r>
            <a:r>
              <a:rPr lang="pt-BR" sz="2000" b="0" dirty="0">
                <a:latin typeface="+mn-lt"/>
              </a:rPr>
              <a:t>.</a:t>
            </a:r>
          </a:p>
          <a:p>
            <a:pPr marL="285750" indent="-285750">
              <a:lnSpc>
                <a:spcPct val="150000"/>
              </a:lnSpc>
              <a:buSzPct val="100000"/>
              <a:buFont typeface="Arial" panose="020B0604020202020204" pitchFamily="34" charset="0"/>
              <a:buChar char="•"/>
            </a:pPr>
            <a:r>
              <a:rPr lang="pt-BR" sz="2000" b="0" dirty="0" err="1">
                <a:latin typeface="+mn-lt"/>
              </a:rPr>
              <a:t>Kontrolagailua</a:t>
            </a:r>
            <a:r>
              <a:rPr lang="pt-BR" sz="2000" b="0" dirty="0">
                <a:latin typeface="+mn-lt"/>
              </a:rPr>
              <a:t> </a:t>
            </a:r>
            <a:r>
              <a:rPr lang="pt-BR" sz="2000" b="0" dirty="0" err="1">
                <a:latin typeface="+mn-lt"/>
              </a:rPr>
              <a:t>eta</a:t>
            </a:r>
            <a:r>
              <a:rPr lang="pt-BR" sz="2000" b="0" dirty="0">
                <a:latin typeface="+mn-lt"/>
              </a:rPr>
              <a:t> </a:t>
            </a:r>
            <a:r>
              <a:rPr lang="pt-BR" sz="2000" b="0" dirty="0" err="1">
                <a:latin typeface="+mn-lt"/>
              </a:rPr>
              <a:t>elikatze-iturriak</a:t>
            </a:r>
            <a:r>
              <a:rPr lang="pt-BR" sz="2000" b="0" dirty="0">
                <a:latin typeface="+mn-lt"/>
              </a:rPr>
              <a:t> </a:t>
            </a:r>
            <a:r>
              <a:rPr lang="pt-BR" sz="2000" b="0" dirty="0" err="1">
                <a:latin typeface="+mn-lt"/>
              </a:rPr>
              <a:t>babesten</a:t>
            </a:r>
            <a:r>
              <a:rPr lang="pt-BR" sz="2000" b="0" dirty="0">
                <a:latin typeface="+mn-lt"/>
              </a:rPr>
              <a:t> </a:t>
            </a:r>
            <a:r>
              <a:rPr lang="pt-BR" sz="2000" b="0" dirty="0" err="1">
                <a:latin typeface="+mn-lt"/>
              </a:rPr>
              <a:t>ditu</a:t>
            </a:r>
            <a:r>
              <a:rPr lang="pt-BR" sz="2000" b="0" dirty="0">
                <a:latin typeface="+mn-lt"/>
              </a:rPr>
              <a:t>.</a:t>
            </a:r>
          </a:p>
          <a:p>
            <a:pPr marL="285750" indent="-285750">
              <a:lnSpc>
                <a:spcPct val="150000"/>
              </a:lnSpc>
              <a:buSzPct val="100000"/>
              <a:buFont typeface="Arial" panose="020B0604020202020204" pitchFamily="34" charset="0"/>
              <a:buChar char="•"/>
            </a:pPr>
            <a:r>
              <a:rPr lang="pt-BR" sz="2000" b="0" dirty="0" err="1">
                <a:latin typeface="+mn-lt"/>
              </a:rPr>
              <a:t>Sistemaren</a:t>
            </a:r>
            <a:r>
              <a:rPr lang="pt-BR" sz="2000" b="0" dirty="0">
                <a:latin typeface="+mn-lt"/>
              </a:rPr>
              <a:t> </a:t>
            </a:r>
            <a:r>
              <a:rPr lang="pt-BR" sz="2000" b="0" dirty="0" err="1">
                <a:latin typeface="+mn-lt"/>
              </a:rPr>
              <a:t>iraupena</a:t>
            </a:r>
            <a:r>
              <a:rPr lang="pt-BR" sz="2000" b="0" dirty="0">
                <a:latin typeface="+mn-lt"/>
              </a:rPr>
              <a:t> </a:t>
            </a:r>
            <a:r>
              <a:rPr lang="pt-BR" sz="2000" b="0" dirty="0" err="1">
                <a:latin typeface="+mn-lt"/>
              </a:rPr>
              <a:t>luzatzen</a:t>
            </a:r>
            <a:r>
              <a:rPr lang="pt-BR" sz="2000" b="0" dirty="0">
                <a:latin typeface="+mn-lt"/>
              </a:rPr>
              <a:t> </a:t>
            </a:r>
            <a:r>
              <a:rPr lang="pt-BR" sz="2000" b="0" dirty="0" err="1">
                <a:latin typeface="+mn-lt"/>
              </a:rPr>
              <a:t>du</a:t>
            </a:r>
            <a:r>
              <a:rPr lang="pt-BR" sz="2000" b="0" dirty="0">
                <a:latin typeface="+mn-lt"/>
              </a:rPr>
              <a:t>.</a:t>
            </a:r>
          </a:p>
          <a:p>
            <a:pPr marL="285750" indent="-285750">
              <a:lnSpc>
                <a:spcPct val="150000"/>
              </a:lnSpc>
              <a:buSzPct val="100000"/>
              <a:buFont typeface="Arial" panose="020B0604020202020204" pitchFamily="34" charset="0"/>
              <a:buChar char="•"/>
            </a:pPr>
            <a:endParaRPr lang="pt-BR" sz="2000" b="0" dirty="0">
              <a:latin typeface="+mn-lt"/>
            </a:endParaRPr>
          </a:p>
          <a:p>
            <a:pPr>
              <a:lnSpc>
                <a:spcPct val="150000"/>
              </a:lnSpc>
              <a:buSzPct val="100000"/>
            </a:pPr>
            <a:endParaRPr lang="pt-BR" sz="2000" b="0" dirty="0">
              <a:latin typeface="+mn-lt"/>
            </a:endParaRPr>
          </a:p>
        </p:txBody>
      </p:sp>
      <p:pic>
        <p:nvPicPr>
          <p:cNvPr id="12" name="Irudia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773" y="3711509"/>
            <a:ext cx="3420836" cy="2280557"/>
          </a:xfrm>
          <a:prstGeom prst="rect">
            <a:avLst/>
          </a:prstGeom>
        </p:spPr>
      </p:pic>
    </p:spTree>
    <p:extLst>
      <p:ext uri="{BB962C8B-B14F-4D97-AF65-F5344CB8AC3E}">
        <p14:creationId xmlns:p14="http://schemas.microsoft.com/office/powerpoint/2010/main" val="3834668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9" name="Irudi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35" y="6179882"/>
            <a:ext cx="1166037" cy="678118"/>
          </a:xfrm>
          <a:prstGeom prst="rect">
            <a:avLst/>
          </a:prstGeom>
        </p:spPr>
      </p:pic>
      <p:sp>
        <p:nvSpPr>
          <p:cNvPr id="8" name="Google Shape;67;p11"/>
          <p:cNvSpPr txBox="1">
            <a:spLocks/>
          </p:cNvSpPr>
          <p:nvPr/>
        </p:nvSpPr>
        <p:spPr>
          <a:xfrm>
            <a:off x="2135560" y="940110"/>
            <a:ext cx="8064900" cy="6939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Clr>
                <a:srgbClr val="002060"/>
              </a:buClr>
              <a:buSzPct val="100000"/>
              <a:buFont typeface="+mj-lt"/>
              <a:buAutoNum type="arabicPeriod" startAt="3"/>
            </a:pPr>
            <a:r>
              <a:rPr lang="eu-ES" sz="2400" b="1" dirty="0">
                <a:solidFill>
                  <a:srgbClr val="002060"/>
                </a:solidFill>
                <a:latin typeface="Arial Black"/>
                <a:ea typeface="Arial Black"/>
                <a:cs typeface="Arial Black"/>
              </a:rPr>
              <a:t>A4988 – Ezaugarri nagusiak</a:t>
            </a:r>
            <a:endParaRPr lang="pt-BR" sz="2400" b="1" dirty="0">
              <a:solidFill>
                <a:srgbClr val="002060"/>
              </a:solidFill>
              <a:latin typeface="Arial Black"/>
              <a:ea typeface="Arial Black"/>
              <a:cs typeface="Arial Black"/>
            </a:endParaRPr>
          </a:p>
          <a:p>
            <a:pPr marL="514350" indent="-514350">
              <a:buClr>
                <a:srgbClr val="002060"/>
              </a:buClr>
              <a:buSzPct val="100000"/>
              <a:buFont typeface="+mj-lt"/>
              <a:buAutoNum type="arabicPeriod" startAt="3"/>
            </a:pPr>
            <a:endParaRPr lang="pt-BR" sz="2400" b="1" dirty="0">
              <a:solidFill>
                <a:srgbClr val="002060"/>
              </a:solidFill>
              <a:latin typeface="Arial Black"/>
              <a:ea typeface="Arial Black"/>
              <a:cs typeface="Arial Black"/>
            </a:endParaRPr>
          </a:p>
        </p:txBody>
      </p:sp>
      <mc:AlternateContent xmlns:mc="http://schemas.openxmlformats.org/markup-compatibility/2006">
        <mc:Choice xmlns:a14="http://schemas.microsoft.com/office/drawing/2010/main" Requires="a14">
          <p:sp>
            <p:nvSpPr>
              <p:cNvPr id="10" name="Google Shape;67;p11"/>
              <p:cNvSpPr txBox="1">
                <a:spLocks/>
              </p:cNvSpPr>
              <p:nvPr/>
            </p:nvSpPr>
            <p:spPr>
              <a:xfrm>
                <a:off x="2135560" y="1859952"/>
                <a:ext cx="8064900" cy="1839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3A70"/>
                  </a:buClr>
                  <a:buSzPts val="1350"/>
                  <a:buFont typeface="Calibri"/>
                  <a:buNone/>
                  <a:defRPr sz="1350" b="1" i="0" u="none" strike="noStrike" cap="none">
                    <a:solidFill>
                      <a:srgbClr val="003A70"/>
                    </a:solidFill>
                    <a:latin typeface="Calibri"/>
                    <a:ea typeface="Calibri"/>
                    <a:cs typeface="Calibri"/>
                    <a:sym typeface="Calibri"/>
                  </a:defRPr>
                </a:lvl1pPr>
                <a:lvl2pPr marL="342900" marR="0" lvl="1"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pPr marL="285750" indent="-285750">
                  <a:lnSpc>
                    <a:spcPct val="150000"/>
                  </a:lnSpc>
                  <a:buSzPct val="100000"/>
                  <a:buFont typeface="Arial" panose="020B0604020202020204" pitchFamily="34" charset="0"/>
                  <a:buChar char="•"/>
                </a:pPr>
                <a:r>
                  <a:rPr lang="pt-BR" sz="2000" b="0" dirty="0">
                    <a:latin typeface="+mn-lt"/>
                  </a:rPr>
                  <a:t>Lan </a:t>
                </a:r>
                <a:r>
                  <a:rPr lang="pt-BR" sz="2000" b="0" dirty="0" err="1">
                    <a:latin typeface="+mn-lt"/>
                  </a:rPr>
                  <a:t>tentsioa</a:t>
                </a:r>
                <a:r>
                  <a:rPr lang="pt-BR" sz="2000" b="0" dirty="0">
                    <a:latin typeface="+mn-lt"/>
                  </a:rPr>
                  <a:t>: 8-35V</a:t>
                </a:r>
              </a:p>
              <a:p>
                <a:pPr marL="285750" indent="-285750">
                  <a:lnSpc>
                    <a:spcPct val="150000"/>
                  </a:lnSpc>
                  <a:buSzPct val="100000"/>
                  <a:buFont typeface="Arial" panose="020B0604020202020204" pitchFamily="34" charset="0"/>
                  <a:buChar char="•"/>
                </a:pPr>
                <a:r>
                  <a:rPr lang="pt-BR" sz="2000" b="0" dirty="0" err="1">
                    <a:latin typeface="+mn-lt"/>
                  </a:rPr>
                  <a:t>Gehienezko</a:t>
                </a:r>
                <a:r>
                  <a:rPr lang="pt-BR" sz="2000" b="0" dirty="0">
                    <a:latin typeface="+mn-lt"/>
                  </a:rPr>
                  <a:t> </a:t>
                </a:r>
                <a:r>
                  <a:rPr lang="pt-BR" sz="2000" b="0" dirty="0" err="1">
                    <a:latin typeface="+mn-lt"/>
                  </a:rPr>
                  <a:t>korrontea</a:t>
                </a:r>
                <a:r>
                  <a:rPr lang="pt-BR" sz="2000" b="0" dirty="0">
                    <a:latin typeface="+mn-lt"/>
                  </a:rPr>
                  <a:t>: ~2A (</a:t>
                </a:r>
                <a:r>
                  <a:rPr lang="pt-BR" sz="2000" b="0" dirty="0" err="1">
                    <a:latin typeface="+mn-lt"/>
                  </a:rPr>
                  <a:t>hozgailuarekin</a:t>
                </a:r>
                <a:r>
                  <a:rPr lang="pt-BR" sz="2000" b="0" dirty="0">
                    <a:latin typeface="+mn-lt"/>
                  </a:rPr>
                  <a:t>)</a:t>
                </a:r>
              </a:p>
              <a:p>
                <a:pPr marL="285750" indent="-285750">
                  <a:lnSpc>
                    <a:spcPct val="150000"/>
                  </a:lnSpc>
                  <a:buSzPct val="100000"/>
                  <a:buFont typeface="Arial" panose="020B0604020202020204" pitchFamily="34" charset="0"/>
                  <a:buChar char="•"/>
                </a:pPr>
                <a:r>
                  <a:rPr lang="pt-BR" sz="2000" b="0" dirty="0" err="1">
                    <a:latin typeface="+mn-lt"/>
                  </a:rPr>
                  <a:t>Potentziometro</a:t>
                </a:r>
                <a:r>
                  <a:rPr lang="pt-BR" sz="2000" b="0" dirty="0">
                    <a:latin typeface="+mn-lt"/>
                  </a:rPr>
                  <a:t> </a:t>
                </a:r>
                <a:r>
                  <a:rPr lang="pt-BR" sz="2000" b="0" dirty="0" err="1">
                    <a:latin typeface="+mn-lt"/>
                  </a:rPr>
                  <a:t>bidez</a:t>
                </a:r>
                <a:r>
                  <a:rPr lang="pt-BR" sz="2000" b="0" dirty="0">
                    <a:latin typeface="+mn-lt"/>
                  </a:rPr>
                  <a:t> </a:t>
                </a:r>
                <a:r>
                  <a:rPr lang="pt-BR" sz="2000" b="0" dirty="0" err="1">
                    <a:latin typeface="+mn-lt"/>
                  </a:rPr>
                  <a:t>erregulatzen</a:t>
                </a:r>
                <a:r>
                  <a:rPr lang="pt-BR" sz="2000" b="0" dirty="0">
                    <a:latin typeface="+mn-lt"/>
                  </a:rPr>
                  <a:t> da.</a:t>
                </a:r>
              </a:p>
              <a:p>
                <a:pPr marL="285750" indent="-285750">
                  <a:lnSpc>
                    <a:spcPct val="150000"/>
                  </a:lnSpc>
                  <a:buSzPct val="100000"/>
                  <a:buFont typeface="Arial" panose="020B0604020202020204" pitchFamily="34" charset="0"/>
                  <a:buChar char="•"/>
                </a:pPr>
                <a:r>
                  <a:rPr lang="pt-BR" sz="2000" b="0" dirty="0" err="1"/>
                  <a:t>R</a:t>
                </a:r>
                <a:r>
                  <a:rPr lang="pt-BR" sz="2000" b="0" baseline="-25000" dirty="0" err="1"/>
                  <a:t>sense</a:t>
                </a:r>
                <a:r>
                  <a:rPr lang="pt-BR" sz="2000" b="0" dirty="0"/>
                  <a:t> </a:t>
                </a:r>
                <a:r>
                  <a:rPr lang="pt-BR" sz="2000" b="0" dirty="0" err="1"/>
                  <a:t>ohikoa</a:t>
                </a:r>
                <a:r>
                  <a:rPr lang="pt-BR" sz="2000" b="0" dirty="0"/>
                  <a:t> 0,1</a:t>
                </a:r>
                <a:r>
                  <a:rPr lang="el-GR" sz="2000" b="0" dirty="0"/>
                  <a:t>Ω</a:t>
                </a:r>
                <a:r>
                  <a:rPr lang="eu-ES" sz="2000" b="0" dirty="0"/>
                  <a:t> izaten da.</a:t>
                </a:r>
                <a:endParaRPr lang="pt-BR" sz="2000" b="0" dirty="0"/>
              </a:p>
              <a:p>
                <a:pPr marL="285750" indent="-285750">
                  <a:lnSpc>
                    <a:spcPct val="150000"/>
                  </a:lnSpc>
                  <a:buSzPct val="100000"/>
                  <a:buFont typeface="Arial" panose="020B0604020202020204" pitchFamily="34" charset="0"/>
                  <a:buChar char="•"/>
                </a:pPr>
                <a:r>
                  <a:rPr lang="pt-BR" sz="2000" b="0" dirty="0">
                    <a:latin typeface="+mn-lt"/>
                  </a:rPr>
                  <a:t>Formula:</a:t>
                </a:r>
                <a14:m>
                  <m:oMath xmlns:m="http://schemas.openxmlformats.org/officeDocument/2006/math">
                    <m:r>
                      <a:rPr lang="eu-ES" sz="2000" b="0">
                        <a:latin typeface="Cambria Math" panose="02040503050406030204" pitchFamily="18" charset="0"/>
                      </a:rPr>
                      <m:t>   </m:t>
                    </m:r>
                    <m:r>
                      <a:rPr lang="eu-ES" sz="2000" b="0" i="1">
                        <a:latin typeface="Cambria Math" panose="02040503050406030204" pitchFamily="18" charset="0"/>
                      </a:rPr>
                      <m:t>𝐼</m:t>
                    </m:r>
                    <m:r>
                      <a:rPr lang="eu-ES" sz="2000" b="0" i="1" baseline="-25000">
                        <a:latin typeface="Cambria Math" panose="02040503050406030204" pitchFamily="18" charset="0"/>
                      </a:rPr>
                      <m:t>𝑚𝑎𝑥</m:t>
                    </m:r>
                    <m:r>
                      <a:rPr lang="eu-ES" sz="2000" b="0" i="1">
                        <a:latin typeface="Cambria Math" panose="02040503050406030204" pitchFamily="18" charset="0"/>
                      </a:rPr>
                      <m:t>=</m:t>
                    </m:r>
                    <m:f>
                      <m:fPr>
                        <m:ctrlPr>
                          <a:rPr lang="eu-ES" sz="2000" b="0" i="1">
                            <a:latin typeface="Cambria Math" panose="02040503050406030204" pitchFamily="18" charset="0"/>
                          </a:rPr>
                        </m:ctrlPr>
                      </m:fPr>
                      <m:num>
                        <m:r>
                          <a:rPr lang="eu-ES" sz="2000" b="0" i="1">
                            <a:latin typeface="Cambria Math" panose="02040503050406030204" pitchFamily="18" charset="0"/>
                          </a:rPr>
                          <m:t>𝑉</m:t>
                        </m:r>
                        <m:r>
                          <a:rPr lang="eu-ES" sz="2000" b="0" i="1" baseline="-25000">
                            <a:latin typeface="Cambria Math" panose="02040503050406030204" pitchFamily="18" charset="0"/>
                          </a:rPr>
                          <m:t>𝑟𝑒𝑓</m:t>
                        </m:r>
                      </m:num>
                      <m:den>
                        <m:r>
                          <a:rPr lang="eu-ES" sz="2000" b="0" i="1">
                            <a:latin typeface="Cambria Math" panose="02040503050406030204" pitchFamily="18" charset="0"/>
                          </a:rPr>
                          <m:t>8 </m:t>
                        </m:r>
                        <m:r>
                          <a:rPr lang="eu-ES" sz="2000" b="0" i="1">
                            <a:latin typeface="Cambria Math" panose="02040503050406030204" pitchFamily="18" charset="0"/>
                          </a:rPr>
                          <m:t>𝑥</m:t>
                        </m:r>
                        <m:r>
                          <a:rPr lang="eu-ES" sz="2000" b="0" i="1">
                            <a:latin typeface="Cambria Math" panose="02040503050406030204" pitchFamily="18" charset="0"/>
                          </a:rPr>
                          <m:t> </m:t>
                        </m:r>
                        <m:r>
                          <a:rPr lang="eu-ES" sz="2000" b="0" i="1">
                            <a:latin typeface="Cambria Math" panose="02040503050406030204" pitchFamily="18" charset="0"/>
                          </a:rPr>
                          <m:t>𝑅</m:t>
                        </m:r>
                        <m:r>
                          <a:rPr lang="eu-ES" sz="2000" b="0" i="1">
                            <a:latin typeface="Cambria Math" panose="02040503050406030204" pitchFamily="18" charset="0"/>
                          </a:rPr>
                          <m:t> </m:t>
                        </m:r>
                        <m:r>
                          <a:rPr lang="eu-ES" sz="2000" b="0" i="1" baseline="-25000">
                            <a:latin typeface="Cambria Math" panose="02040503050406030204" pitchFamily="18" charset="0"/>
                          </a:rPr>
                          <m:t>𝑠𝑒𝑛𝑠𝑒</m:t>
                        </m:r>
                      </m:den>
                    </m:f>
                  </m:oMath>
                </a14:m>
                <a:r>
                  <a:rPr lang="pt-BR" sz="2000" b="0" dirty="0">
                    <a:latin typeface="+mn-lt"/>
                  </a:rPr>
                  <a:t> </a:t>
                </a:r>
              </a:p>
              <a:p>
                <a:pPr>
                  <a:lnSpc>
                    <a:spcPct val="150000"/>
                  </a:lnSpc>
                  <a:buSzPct val="100000"/>
                </a:pPr>
                <a:endParaRPr lang="pt-BR" sz="2000" b="0" dirty="0">
                  <a:latin typeface="+mn-lt"/>
                </a:endParaRPr>
              </a:p>
            </p:txBody>
          </p:sp>
        </mc:Choice>
        <mc:Fallback>
          <p:sp>
            <p:nvSpPr>
              <p:cNvPr id="10" name="Google Shape;67;p11"/>
              <p:cNvSpPr txBox="1">
                <a:spLocks noRot="1" noChangeAspect="1" noMove="1" noResize="1" noEditPoints="1" noAdjustHandles="1" noChangeArrowheads="1" noChangeShapeType="1" noTextEdit="1"/>
              </p:cNvSpPr>
              <p:nvPr/>
            </p:nvSpPr>
            <p:spPr>
              <a:xfrm>
                <a:off x="2135560" y="1859952"/>
                <a:ext cx="8064900" cy="1839686"/>
              </a:xfrm>
              <a:prstGeom prst="rect">
                <a:avLst/>
              </a:prstGeom>
              <a:blipFill>
                <a:blip r:embed="rId4"/>
                <a:stretch>
                  <a:fillRect l="-680" b="-41391"/>
                </a:stretch>
              </a:blipFill>
              <a:ln>
                <a:noFill/>
              </a:ln>
            </p:spPr>
            <p:txBody>
              <a:bodyPr/>
              <a:lstStyle/>
              <a:p>
                <a:r>
                  <a:rPr lang="eu-ES">
                    <a:noFill/>
                  </a:rPr>
                  <a:t> </a:t>
                </a:r>
              </a:p>
            </p:txBody>
          </p:sp>
        </mc:Fallback>
      </mc:AlternateContent>
      <p:pic>
        <p:nvPicPr>
          <p:cNvPr id="11" name="Picture 2" descr="Close-up illustration of the A4988 stepper motor driver module on a PCB, with labeled components and a small arrow pointing to the potentiometer used for Vref adjust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2144" y="2848739"/>
            <a:ext cx="1957160" cy="2935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800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9" name="Irudi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35" y="6179882"/>
            <a:ext cx="1166037" cy="678118"/>
          </a:xfrm>
          <a:prstGeom prst="rect">
            <a:avLst/>
          </a:prstGeom>
        </p:spPr>
      </p:pic>
      <p:sp>
        <p:nvSpPr>
          <p:cNvPr id="6" name="Google Shape;67;p11"/>
          <p:cNvSpPr txBox="1">
            <a:spLocks/>
          </p:cNvSpPr>
          <p:nvPr/>
        </p:nvSpPr>
        <p:spPr>
          <a:xfrm>
            <a:off x="2145288" y="1017931"/>
            <a:ext cx="8064900" cy="6939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Clr>
                <a:srgbClr val="002060"/>
              </a:buClr>
              <a:buSzPct val="100000"/>
              <a:buFont typeface="+mj-lt"/>
              <a:buAutoNum type="arabicPeriod" startAt="4"/>
            </a:pPr>
            <a:r>
              <a:rPr lang="eu-ES" sz="2400" b="1" dirty="0">
                <a:solidFill>
                  <a:srgbClr val="002060"/>
                </a:solidFill>
                <a:latin typeface="Arial Black"/>
                <a:ea typeface="Arial Black"/>
                <a:cs typeface="Arial Black"/>
              </a:rPr>
              <a:t>DRV8825 – Ezaugarri nagusiak</a:t>
            </a:r>
            <a:endParaRPr lang="pt-BR" sz="2400" b="1" dirty="0">
              <a:solidFill>
                <a:srgbClr val="002060"/>
              </a:solidFill>
              <a:latin typeface="Arial Black"/>
              <a:ea typeface="Arial Black"/>
              <a:cs typeface="Arial Black"/>
            </a:endParaRPr>
          </a:p>
          <a:p>
            <a:pPr marL="514350" indent="-514350">
              <a:buSzPct val="100000"/>
              <a:buFont typeface="+mj-lt"/>
              <a:buAutoNum type="arabicPeriod" startAt="4"/>
            </a:pPr>
            <a:endParaRPr lang="pt-BR" sz="3200" dirty="0">
              <a:latin typeface="+mj-lt"/>
            </a:endParaRPr>
          </a:p>
        </p:txBody>
      </p:sp>
      <mc:AlternateContent xmlns:mc="http://schemas.openxmlformats.org/markup-compatibility/2006">
        <mc:Choice xmlns:a14="http://schemas.microsoft.com/office/drawing/2010/main" Requires="a14">
          <p:sp>
            <p:nvSpPr>
              <p:cNvPr id="7" name="Google Shape;67;p11"/>
              <p:cNvSpPr txBox="1">
                <a:spLocks/>
              </p:cNvSpPr>
              <p:nvPr/>
            </p:nvSpPr>
            <p:spPr>
              <a:xfrm>
                <a:off x="2145288" y="1937773"/>
                <a:ext cx="8064900" cy="1839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3A70"/>
                  </a:buClr>
                  <a:buSzPts val="1350"/>
                  <a:buFont typeface="Calibri"/>
                  <a:buNone/>
                  <a:defRPr sz="1350" b="1" i="0" u="none" strike="noStrike" cap="none">
                    <a:solidFill>
                      <a:srgbClr val="003A70"/>
                    </a:solidFill>
                    <a:latin typeface="Calibri"/>
                    <a:ea typeface="Calibri"/>
                    <a:cs typeface="Calibri"/>
                    <a:sym typeface="Calibri"/>
                  </a:defRPr>
                </a:lvl1pPr>
                <a:lvl2pPr marL="342900" marR="0" lvl="1"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pPr marL="285750" indent="-285750">
                  <a:lnSpc>
                    <a:spcPct val="150000"/>
                  </a:lnSpc>
                  <a:buSzPct val="100000"/>
                  <a:buFont typeface="Arial" panose="020B0604020202020204" pitchFamily="34" charset="0"/>
                  <a:buChar char="•"/>
                </a:pPr>
                <a:r>
                  <a:rPr lang="pt-BR" sz="2000" b="0" dirty="0">
                    <a:latin typeface="+mn-lt"/>
                  </a:rPr>
                  <a:t>Lan </a:t>
                </a:r>
                <a:r>
                  <a:rPr lang="pt-BR" sz="2000" b="0" dirty="0" err="1">
                    <a:latin typeface="+mn-lt"/>
                  </a:rPr>
                  <a:t>tentsioa</a:t>
                </a:r>
                <a:r>
                  <a:rPr lang="pt-BR" sz="2000" b="0" dirty="0">
                    <a:latin typeface="+mn-lt"/>
                  </a:rPr>
                  <a:t>: 8,2-45V</a:t>
                </a:r>
              </a:p>
              <a:p>
                <a:pPr marL="285750" indent="-285750">
                  <a:lnSpc>
                    <a:spcPct val="150000"/>
                  </a:lnSpc>
                  <a:buSzPct val="100000"/>
                  <a:buFont typeface="Arial" panose="020B0604020202020204" pitchFamily="34" charset="0"/>
                  <a:buChar char="•"/>
                </a:pPr>
                <a:r>
                  <a:rPr lang="pt-BR" sz="2000" b="0" dirty="0" err="1">
                    <a:latin typeface="+mn-lt"/>
                  </a:rPr>
                  <a:t>Gehienezko</a:t>
                </a:r>
                <a:r>
                  <a:rPr lang="pt-BR" sz="2000" b="0" dirty="0">
                    <a:latin typeface="+mn-lt"/>
                  </a:rPr>
                  <a:t> </a:t>
                </a:r>
                <a:r>
                  <a:rPr lang="pt-BR" sz="2000" b="0" dirty="0" err="1">
                    <a:latin typeface="+mn-lt"/>
                  </a:rPr>
                  <a:t>korrontea</a:t>
                </a:r>
                <a:r>
                  <a:rPr lang="pt-BR" sz="2000" b="0" dirty="0">
                    <a:latin typeface="+mn-lt"/>
                  </a:rPr>
                  <a:t>: ~2,5A (</a:t>
                </a:r>
                <a:r>
                  <a:rPr lang="pt-BR" sz="2000" b="0" dirty="0" err="1">
                    <a:latin typeface="+mn-lt"/>
                  </a:rPr>
                  <a:t>hozgailuarekin</a:t>
                </a:r>
                <a:r>
                  <a:rPr lang="pt-BR" sz="2000" b="0" dirty="0">
                    <a:latin typeface="+mn-lt"/>
                  </a:rPr>
                  <a:t>)</a:t>
                </a:r>
              </a:p>
              <a:p>
                <a:pPr marL="285750" indent="-285750">
                  <a:lnSpc>
                    <a:spcPct val="150000"/>
                  </a:lnSpc>
                  <a:buSzPct val="100000"/>
                  <a:buFont typeface="Arial" panose="020B0604020202020204" pitchFamily="34" charset="0"/>
                  <a:buChar char="•"/>
                </a:pPr>
                <a:r>
                  <a:rPr lang="pt-BR" sz="2000" b="0" dirty="0" err="1">
                    <a:latin typeface="+mn-lt"/>
                  </a:rPr>
                  <a:t>Erregulazio</a:t>
                </a:r>
                <a:r>
                  <a:rPr lang="pt-BR" sz="2000" b="0" dirty="0">
                    <a:latin typeface="+mn-lt"/>
                  </a:rPr>
                  <a:t> </a:t>
                </a:r>
                <a:r>
                  <a:rPr lang="pt-BR" sz="2000" b="0" dirty="0" err="1">
                    <a:latin typeface="+mn-lt"/>
                  </a:rPr>
                  <a:t>zehatzagoa</a:t>
                </a:r>
                <a:r>
                  <a:rPr lang="pt-BR" sz="2000" b="0" dirty="0">
                    <a:latin typeface="+mn-lt"/>
                  </a:rPr>
                  <a:t>.</a:t>
                </a:r>
              </a:p>
              <a:p>
                <a:pPr marL="285750" indent="-285750">
                  <a:lnSpc>
                    <a:spcPct val="150000"/>
                  </a:lnSpc>
                  <a:buSzPct val="100000"/>
                  <a:buFont typeface="Arial" panose="020B0604020202020204" pitchFamily="34" charset="0"/>
                  <a:buChar char="•"/>
                </a:pPr>
                <a:r>
                  <a:rPr lang="pt-BR" sz="2000" b="0" dirty="0" err="1"/>
                  <a:t>R</a:t>
                </a:r>
                <a:r>
                  <a:rPr lang="pt-BR" sz="2000" b="0" baseline="-25000" dirty="0" err="1"/>
                  <a:t>sense</a:t>
                </a:r>
                <a:r>
                  <a:rPr lang="pt-BR" sz="2000" b="0" dirty="0"/>
                  <a:t> </a:t>
                </a:r>
                <a:r>
                  <a:rPr lang="pt-BR" sz="2000" b="0" dirty="0" err="1"/>
                  <a:t>ohikoa</a:t>
                </a:r>
                <a:r>
                  <a:rPr lang="pt-BR" sz="2000" b="0" dirty="0"/>
                  <a:t> 0,1</a:t>
                </a:r>
                <a:r>
                  <a:rPr lang="el-GR" sz="2000" b="0" dirty="0"/>
                  <a:t>Ω</a:t>
                </a:r>
                <a:r>
                  <a:rPr lang="eu-ES" sz="2000" b="0" dirty="0"/>
                  <a:t> izaten da.</a:t>
                </a:r>
                <a:endParaRPr lang="pt-BR" sz="2000" b="0" dirty="0"/>
              </a:p>
              <a:p>
                <a:pPr marL="285750" indent="-285750">
                  <a:lnSpc>
                    <a:spcPct val="150000"/>
                  </a:lnSpc>
                  <a:buSzPct val="100000"/>
                  <a:buFont typeface="Arial" panose="020B0604020202020204" pitchFamily="34" charset="0"/>
                  <a:buChar char="•"/>
                </a:pPr>
                <a:r>
                  <a:rPr lang="pt-BR" sz="2000" b="0" dirty="0">
                    <a:latin typeface="+mn-lt"/>
                  </a:rPr>
                  <a:t>Formula:</a:t>
                </a:r>
                <a14:m>
                  <m:oMath xmlns:m="http://schemas.openxmlformats.org/officeDocument/2006/math">
                    <m:r>
                      <a:rPr lang="eu-ES" sz="2000" b="0">
                        <a:latin typeface="Cambria Math" panose="02040503050406030204" pitchFamily="18" charset="0"/>
                      </a:rPr>
                      <m:t>   </m:t>
                    </m:r>
                    <m:r>
                      <a:rPr lang="eu-ES" sz="2000" b="0" i="1">
                        <a:latin typeface="Cambria Math" panose="02040503050406030204" pitchFamily="18" charset="0"/>
                      </a:rPr>
                      <m:t>𝐼</m:t>
                    </m:r>
                    <m:r>
                      <a:rPr lang="eu-ES" sz="2000" b="0" i="1" baseline="-25000">
                        <a:latin typeface="Cambria Math" panose="02040503050406030204" pitchFamily="18" charset="0"/>
                      </a:rPr>
                      <m:t>𝑚𝑎𝑥</m:t>
                    </m:r>
                    <m:r>
                      <a:rPr lang="eu-ES" sz="2000" b="0" i="1">
                        <a:latin typeface="Cambria Math" panose="02040503050406030204" pitchFamily="18" charset="0"/>
                      </a:rPr>
                      <m:t>=</m:t>
                    </m:r>
                    <m:f>
                      <m:fPr>
                        <m:ctrlPr>
                          <a:rPr lang="eu-ES" sz="2000" b="0" i="1">
                            <a:latin typeface="Cambria Math" panose="02040503050406030204" pitchFamily="18" charset="0"/>
                          </a:rPr>
                        </m:ctrlPr>
                      </m:fPr>
                      <m:num>
                        <m:r>
                          <a:rPr lang="eu-ES" sz="2000" b="0" i="1">
                            <a:latin typeface="Cambria Math" panose="02040503050406030204" pitchFamily="18" charset="0"/>
                          </a:rPr>
                          <m:t>𝑉</m:t>
                        </m:r>
                        <m:r>
                          <a:rPr lang="eu-ES" sz="2000" b="0" i="1" baseline="-25000">
                            <a:latin typeface="Cambria Math" panose="02040503050406030204" pitchFamily="18" charset="0"/>
                          </a:rPr>
                          <m:t>𝑟𝑒𝑓</m:t>
                        </m:r>
                      </m:num>
                      <m:den>
                        <m:r>
                          <a:rPr lang="eu-ES" sz="2000" b="0" i="1">
                            <a:latin typeface="Cambria Math" panose="02040503050406030204" pitchFamily="18" charset="0"/>
                          </a:rPr>
                          <m:t>5 </m:t>
                        </m:r>
                        <m:r>
                          <a:rPr lang="eu-ES" sz="2000" b="0" i="1">
                            <a:latin typeface="Cambria Math" panose="02040503050406030204" pitchFamily="18" charset="0"/>
                          </a:rPr>
                          <m:t>𝑥</m:t>
                        </m:r>
                        <m:r>
                          <a:rPr lang="eu-ES" sz="2000" b="0" i="1">
                            <a:latin typeface="Cambria Math" panose="02040503050406030204" pitchFamily="18" charset="0"/>
                          </a:rPr>
                          <m:t> </m:t>
                        </m:r>
                        <m:r>
                          <a:rPr lang="eu-ES" sz="2000" b="0" i="1">
                            <a:latin typeface="Cambria Math" panose="02040503050406030204" pitchFamily="18" charset="0"/>
                          </a:rPr>
                          <m:t>𝑅</m:t>
                        </m:r>
                        <m:r>
                          <a:rPr lang="eu-ES" sz="2000" b="0" i="1">
                            <a:latin typeface="Cambria Math" panose="02040503050406030204" pitchFamily="18" charset="0"/>
                          </a:rPr>
                          <m:t> </m:t>
                        </m:r>
                        <m:r>
                          <a:rPr lang="eu-ES" sz="2000" b="0" i="1" baseline="-25000">
                            <a:latin typeface="Cambria Math" panose="02040503050406030204" pitchFamily="18" charset="0"/>
                          </a:rPr>
                          <m:t>𝑠𝑒𝑛𝑠𝑒</m:t>
                        </m:r>
                      </m:den>
                    </m:f>
                  </m:oMath>
                </a14:m>
                <a:r>
                  <a:rPr lang="pt-BR" sz="2000" b="0" dirty="0">
                    <a:latin typeface="+mn-lt"/>
                  </a:rPr>
                  <a:t> </a:t>
                </a:r>
              </a:p>
              <a:p>
                <a:pPr>
                  <a:lnSpc>
                    <a:spcPct val="150000"/>
                  </a:lnSpc>
                  <a:buSzPct val="100000"/>
                </a:pPr>
                <a:endParaRPr lang="pt-BR" sz="2000" b="0" dirty="0">
                  <a:latin typeface="+mn-lt"/>
                </a:endParaRPr>
              </a:p>
            </p:txBody>
          </p:sp>
        </mc:Choice>
        <mc:Fallback>
          <p:sp>
            <p:nvSpPr>
              <p:cNvPr id="7" name="Google Shape;67;p11"/>
              <p:cNvSpPr txBox="1">
                <a:spLocks noRot="1" noChangeAspect="1" noMove="1" noResize="1" noEditPoints="1" noAdjustHandles="1" noChangeArrowheads="1" noChangeShapeType="1" noTextEdit="1"/>
              </p:cNvSpPr>
              <p:nvPr/>
            </p:nvSpPr>
            <p:spPr>
              <a:xfrm>
                <a:off x="2145288" y="1937773"/>
                <a:ext cx="8064900" cy="1839686"/>
              </a:xfrm>
              <a:prstGeom prst="rect">
                <a:avLst/>
              </a:prstGeom>
              <a:blipFill>
                <a:blip r:embed="rId4"/>
                <a:stretch>
                  <a:fillRect l="-680" b="-41060"/>
                </a:stretch>
              </a:blipFill>
              <a:ln>
                <a:noFill/>
              </a:ln>
            </p:spPr>
            <p:txBody>
              <a:bodyPr/>
              <a:lstStyle/>
              <a:p>
                <a:r>
                  <a:rPr lang="eu-ES">
                    <a:noFill/>
                  </a:rPr>
                  <a:t> </a:t>
                </a:r>
              </a:p>
            </p:txBody>
          </p:sp>
        </mc:Fallback>
      </mc:AlternateContent>
      <p:pic>
        <p:nvPicPr>
          <p:cNvPr id="12" name="Irudia 11"/>
          <p:cNvPicPr>
            <a:picLocks noChangeAspect="1"/>
          </p:cNvPicPr>
          <p:nvPr/>
        </p:nvPicPr>
        <p:blipFill>
          <a:blip r:embed="rId5"/>
          <a:stretch>
            <a:fillRect/>
          </a:stretch>
        </p:blipFill>
        <p:spPr>
          <a:xfrm>
            <a:off x="6038835" y="2998216"/>
            <a:ext cx="4413166" cy="2510939"/>
          </a:xfrm>
          <a:prstGeom prst="rect">
            <a:avLst/>
          </a:prstGeom>
        </p:spPr>
      </p:pic>
    </p:spTree>
    <p:extLst>
      <p:ext uri="{BB962C8B-B14F-4D97-AF65-F5344CB8AC3E}">
        <p14:creationId xmlns:p14="http://schemas.microsoft.com/office/powerpoint/2010/main" val="2159748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9" name="Irudi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35" y="6179882"/>
            <a:ext cx="1166037" cy="678118"/>
          </a:xfrm>
          <a:prstGeom prst="rect">
            <a:avLst/>
          </a:prstGeom>
        </p:spPr>
      </p:pic>
      <p:sp>
        <p:nvSpPr>
          <p:cNvPr id="6" name="Google Shape;67;p11"/>
          <p:cNvSpPr txBox="1">
            <a:spLocks/>
          </p:cNvSpPr>
          <p:nvPr/>
        </p:nvSpPr>
        <p:spPr>
          <a:xfrm>
            <a:off x="2174471" y="1124935"/>
            <a:ext cx="8064900" cy="6939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Clr>
                <a:srgbClr val="002060"/>
              </a:buClr>
              <a:buSzPct val="100000"/>
              <a:buFont typeface="+mj-lt"/>
              <a:buAutoNum type="arabicPeriod" startAt="5"/>
            </a:pPr>
            <a:r>
              <a:rPr lang="eu-ES" sz="2400" b="1" dirty="0">
                <a:solidFill>
                  <a:srgbClr val="002060"/>
                </a:solidFill>
                <a:latin typeface="Arial Black"/>
                <a:ea typeface="Arial Black"/>
                <a:cs typeface="Arial Black"/>
              </a:rPr>
              <a:t>Erregulazioen konparaketa</a:t>
            </a:r>
            <a:endParaRPr lang="pt-BR" sz="2400" b="1" dirty="0">
              <a:solidFill>
                <a:srgbClr val="002060"/>
              </a:solidFill>
              <a:latin typeface="Arial Black"/>
              <a:ea typeface="Arial Black"/>
              <a:cs typeface="Arial Black"/>
            </a:endParaRPr>
          </a:p>
          <a:p>
            <a:pPr marL="514350" indent="-514350">
              <a:buSzPct val="100000"/>
              <a:buFont typeface="+mj-lt"/>
              <a:buAutoNum type="arabicPeriod" startAt="5"/>
            </a:pPr>
            <a:endParaRPr lang="pt-BR" sz="3200" dirty="0">
              <a:latin typeface="+mj-lt"/>
            </a:endParaRPr>
          </a:p>
        </p:txBody>
      </p:sp>
      <p:graphicFrame>
        <p:nvGraphicFramePr>
          <p:cNvPr id="7" name="Taula 6"/>
          <p:cNvGraphicFramePr>
            <a:graphicFrameLocks noGrp="1"/>
          </p:cNvGraphicFramePr>
          <p:nvPr>
            <p:extLst>
              <p:ext uri="{D42A27DB-BD31-4B8C-83A1-F6EECF244321}">
                <p14:modId xmlns:p14="http://schemas.microsoft.com/office/powerpoint/2010/main" val="1965648777"/>
              </p:ext>
            </p:extLst>
          </p:nvPr>
        </p:nvGraphicFramePr>
        <p:xfrm>
          <a:off x="2232382" y="2256141"/>
          <a:ext cx="7788729" cy="2775676"/>
        </p:xfrm>
        <a:graphic>
          <a:graphicData uri="http://schemas.openxmlformats.org/drawingml/2006/table">
            <a:tbl>
              <a:tblPr firstRow="1" bandRow="1">
                <a:tableStyleId>{5C22544A-7EE6-4342-B048-85BDC9FD1C3A}</a:tableStyleId>
              </a:tblPr>
              <a:tblGrid>
                <a:gridCol w="3845380">
                  <a:extLst>
                    <a:ext uri="{9D8B030D-6E8A-4147-A177-3AD203B41FA5}">
                      <a16:colId xmlns:a16="http://schemas.microsoft.com/office/drawing/2014/main" val="4215968398"/>
                    </a:ext>
                  </a:extLst>
                </a:gridCol>
                <a:gridCol w="2106386">
                  <a:extLst>
                    <a:ext uri="{9D8B030D-6E8A-4147-A177-3AD203B41FA5}">
                      <a16:colId xmlns:a16="http://schemas.microsoft.com/office/drawing/2014/main" val="4190770785"/>
                    </a:ext>
                  </a:extLst>
                </a:gridCol>
                <a:gridCol w="1836963">
                  <a:extLst>
                    <a:ext uri="{9D8B030D-6E8A-4147-A177-3AD203B41FA5}">
                      <a16:colId xmlns:a16="http://schemas.microsoft.com/office/drawing/2014/main" val="3674961528"/>
                    </a:ext>
                  </a:extLst>
                </a:gridCol>
              </a:tblGrid>
              <a:tr h="370840">
                <a:tc>
                  <a:txBody>
                    <a:bodyPr/>
                    <a:lstStyle/>
                    <a:p>
                      <a:pPr algn="ctr"/>
                      <a:r>
                        <a:rPr lang="eu-ES" sz="2400" dirty="0" smtClean="0"/>
                        <a:t>Ezaugarria</a:t>
                      </a:r>
                      <a:endParaRPr lang="eu-ES" sz="2400" dirty="0"/>
                    </a:p>
                  </a:txBody>
                  <a:tcPr/>
                </a:tc>
                <a:tc>
                  <a:txBody>
                    <a:bodyPr/>
                    <a:lstStyle/>
                    <a:p>
                      <a:pPr algn="ctr"/>
                      <a:r>
                        <a:rPr lang="eu-ES" sz="2400" dirty="0" smtClean="0"/>
                        <a:t>A4988</a:t>
                      </a:r>
                      <a:endParaRPr lang="eu-ES" sz="2400" dirty="0"/>
                    </a:p>
                  </a:txBody>
                  <a:tcPr/>
                </a:tc>
                <a:tc>
                  <a:txBody>
                    <a:bodyPr/>
                    <a:lstStyle/>
                    <a:p>
                      <a:pPr algn="ctr"/>
                      <a:r>
                        <a:rPr lang="eu-ES" sz="2400" dirty="0" smtClean="0"/>
                        <a:t>DRV8825</a:t>
                      </a:r>
                      <a:endParaRPr lang="eu-ES" sz="2400" dirty="0"/>
                    </a:p>
                  </a:txBody>
                  <a:tcPr/>
                </a:tc>
                <a:extLst>
                  <a:ext uri="{0D108BD9-81ED-4DB2-BD59-A6C34878D82A}">
                    <a16:rowId xmlns:a16="http://schemas.microsoft.com/office/drawing/2014/main" val="3632918929"/>
                  </a:ext>
                </a:extLst>
              </a:tr>
              <a:tr h="370840">
                <a:tc>
                  <a:txBody>
                    <a:bodyPr/>
                    <a:lstStyle/>
                    <a:p>
                      <a:pPr algn="l"/>
                      <a:r>
                        <a:rPr lang="eu-ES" sz="2000" b="0" dirty="0" smtClean="0"/>
                        <a:t>Gehienezko korrontea </a:t>
                      </a:r>
                      <a:r>
                        <a:rPr lang="eu-ES" sz="2000" b="1" dirty="0" smtClean="0"/>
                        <a:t>(hozkailurik gabe)</a:t>
                      </a:r>
                      <a:endParaRPr lang="eu-ES" sz="2000" b="1" dirty="0"/>
                    </a:p>
                  </a:txBody>
                  <a:tcPr/>
                </a:tc>
                <a:tc>
                  <a:txBody>
                    <a:bodyPr/>
                    <a:lstStyle/>
                    <a:p>
                      <a:pPr algn="ctr"/>
                      <a:r>
                        <a:rPr lang="eu-ES" sz="2000" dirty="0" smtClean="0"/>
                        <a:t>~1A</a:t>
                      </a:r>
                      <a:endParaRPr lang="eu-ES" sz="20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u-ES" sz="2000" dirty="0" smtClean="0"/>
                        <a:t>~1A</a:t>
                      </a:r>
                    </a:p>
                  </a:txBody>
                  <a:tcPr/>
                </a:tc>
                <a:extLst>
                  <a:ext uri="{0D108BD9-81ED-4DB2-BD59-A6C34878D82A}">
                    <a16:rowId xmlns:a16="http://schemas.microsoft.com/office/drawing/2014/main" val="565889646"/>
                  </a:ext>
                </a:extLst>
              </a:tr>
              <a:tr h="608874">
                <a:tc>
                  <a:txBody>
                    <a:bodyPr/>
                    <a:lstStyle/>
                    <a:p>
                      <a:pPr algn="l"/>
                      <a:r>
                        <a:rPr lang="eu-ES" sz="2000" b="0" dirty="0" smtClean="0"/>
                        <a:t>1A-rako </a:t>
                      </a:r>
                      <a:r>
                        <a:rPr lang="eu-ES" sz="2000" b="0" dirty="0" err="1" smtClean="0"/>
                        <a:t>V</a:t>
                      </a:r>
                      <a:r>
                        <a:rPr lang="eu-ES" sz="2000" b="0" baseline="-25000" dirty="0" err="1" smtClean="0"/>
                        <a:t>ref</a:t>
                      </a:r>
                      <a:r>
                        <a:rPr lang="eu-ES" sz="2000" b="0" dirty="0" smtClean="0"/>
                        <a:t>  tipikoa</a:t>
                      </a:r>
                      <a:endParaRPr lang="eu-ES" sz="2000" b="0" dirty="0"/>
                    </a:p>
                  </a:txBody>
                  <a:tcPr/>
                </a:tc>
                <a:tc>
                  <a:txBody>
                    <a:bodyPr/>
                    <a:lstStyle/>
                    <a:p>
                      <a:pPr algn="ctr"/>
                      <a:r>
                        <a:rPr lang="eu-ES" sz="2000" dirty="0" smtClean="0"/>
                        <a:t>0.8 V</a:t>
                      </a:r>
                      <a:endParaRPr lang="eu-ES" sz="20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u-ES" sz="2000" dirty="0" smtClean="0"/>
                        <a:t>0.5 V</a:t>
                      </a:r>
                    </a:p>
                  </a:txBody>
                  <a:tcPr/>
                </a:tc>
                <a:extLst>
                  <a:ext uri="{0D108BD9-81ED-4DB2-BD59-A6C34878D82A}">
                    <a16:rowId xmlns:a16="http://schemas.microsoft.com/office/drawing/2014/main" val="1925047252"/>
                  </a:ext>
                </a:extLst>
              </a:tr>
              <a:tr h="612322">
                <a:tc>
                  <a:txBody>
                    <a:bodyPr/>
                    <a:lstStyle/>
                    <a:p>
                      <a:pPr algn="l"/>
                      <a:r>
                        <a:rPr lang="eu-ES" sz="2000" b="0" dirty="0" smtClean="0"/>
                        <a:t>Mikro-urrats </a:t>
                      </a:r>
                      <a:r>
                        <a:rPr lang="eu-ES" sz="2000" b="0" dirty="0" err="1" smtClean="0"/>
                        <a:t>max</a:t>
                      </a:r>
                      <a:endParaRPr lang="eu-ES" sz="2000" b="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u-ES" sz="2000" dirty="0" smtClean="0"/>
                        <a:t>1/16</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u-ES" sz="2000" dirty="0" smtClean="0"/>
                        <a:t>1/32</a:t>
                      </a:r>
                    </a:p>
                  </a:txBody>
                  <a:tcPr/>
                </a:tc>
                <a:extLst>
                  <a:ext uri="{0D108BD9-81ED-4DB2-BD59-A6C34878D82A}">
                    <a16:rowId xmlns:a16="http://schemas.microsoft.com/office/drawing/2014/main" val="1585185558"/>
                  </a:ext>
                </a:extLst>
              </a:tr>
              <a:tr h="370840">
                <a:tc>
                  <a:txBody>
                    <a:bodyPr/>
                    <a:lstStyle/>
                    <a:p>
                      <a:pPr algn="l"/>
                      <a:r>
                        <a:rPr lang="eu-ES" sz="2000" b="0" dirty="0" smtClean="0"/>
                        <a:t>Kontrolaren zehaztasuna</a:t>
                      </a:r>
                      <a:endParaRPr lang="eu-ES" sz="2000" b="0" dirty="0"/>
                    </a:p>
                  </a:txBody>
                  <a:tcPr/>
                </a:tc>
                <a:tc>
                  <a:txBody>
                    <a:bodyPr/>
                    <a:lstStyle/>
                    <a:p>
                      <a:pPr algn="ctr"/>
                      <a:r>
                        <a:rPr lang="eu-ES" sz="2000" dirty="0" smtClean="0"/>
                        <a:t>Txikiagoa</a:t>
                      </a:r>
                      <a:endParaRPr lang="eu-ES" sz="2000" dirty="0"/>
                    </a:p>
                  </a:txBody>
                  <a:tcPr/>
                </a:tc>
                <a:tc>
                  <a:txBody>
                    <a:bodyPr/>
                    <a:lstStyle/>
                    <a:p>
                      <a:pPr algn="ctr"/>
                      <a:r>
                        <a:rPr lang="eu-ES" sz="2000" dirty="0" smtClean="0"/>
                        <a:t>Handiagoa</a:t>
                      </a:r>
                      <a:endParaRPr lang="eu-ES" sz="2000" dirty="0"/>
                    </a:p>
                  </a:txBody>
                  <a:tcPr/>
                </a:tc>
                <a:extLst>
                  <a:ext uri="{0D108BD9-81ED-4DB2-BD59-A6C34878D82A}">
                    <a16:rowId xmlns:a16="http://schemas.microsoft.com/office/drawing/2014/main" val="1693802005"/>
                  </a:ext>
                </a:extLst>
              </a:tr>
            </a:tbl>
          </a:graphicData>
        </a:graphic>
      </p:graphicFrame>
    </p:spTree>
    <p:extLst>
      <p:ext uri="{BB962C8B-B14F-4D97-AF65-F5344CB8AC3E}">
        <p14:creationId xmlns:p14="http://schemas.microsoft.com/office/powerpoint/2010/main" val="3961738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9" name="Irudi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35" y="6179882"/>
            <a:ext cx="1166037" cy="678118"/>
          </a:xfrm>
          <a:prstGeom prst="rect">
            <a:avLst/>
          </a:prstGeom>
        </p:spPr>
      </p:pic>
      <p:sp>
        <p:nvSpPr>
          <p:cNvPr id="10" name="Google Shape;67;p11"/>
          <p:cNvSpPr txBox="1">
            <a:spLocks/>
          </p:cNvSpPr>
          <p:nvPr/>
        </p:nvSpPr>
        <p:spPr>
          <a:xfrm>
            <a:off x="2125833" y="959566"/>
            <a:ext cx="8064900" cy="6939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Clr>
                <a:srgbClr val="002060"/>
              </a:buClr>
              <a:buSzPct val="100000"/>
              <a:buFont typeface="+mj-lt"/>
              <a:buAutoNum type="arabicPeriod" startAt="6"/>
            </a:pPr>
            <a:r>
              <a:rPr lang="eu-ES" sz="2400" b="1" dirty="0">
                <a:solidFill>
                  <a:srgbClr val="002060"/>
                </a:solidFill>
                <a:latin typeface="Arial Black"/>
                <a:ea typeface="Arial Black"/>
                <a:cs typeface="Arial Black"/>
              </a:rPr>
              <a:t>Nola doitu </a:t>
            </a:r>
            <a:r>
              <a:rPr lang="eu-ES" sz="2400" b="1" dirty="0" err="1">
                <a:solidFill>
                  <a:srgbClr val="002060"/>
                </a:solidFill>
                <a:latin typeface="Arial Black"/>
                <a:ea typeface="Arial Black"/>
                <a:cs typeface="Arial Black"/>
              </a:rPr>
              <a:t>Vref</a:t>
            </a:r>
            <a:endParaRPr lang="pt-BR" sz="2400" b="1" dirty="0">
              <a:solidFill>
                <a:srgbClr val="002060"/>
              </a:solidFill>
              <a:latin typeface="Arial Black"/>
              <a:ea typeface="Arial Black"/>
              <a:cs typeface="Arial Black"/>
            </a:endParaRPr>
          </a:p>
          <a:p>
            <a:pPr marL="514350" indent="-514350">
              <a:buSzPct val="100000"/>
              <a:buFont typeface="+mj-lt"/>
              <a:buAutoNum type="arabicPeriod" startAt="6"/>
            </a:pPr>
            <a:endParaRPr lang="pt-BR" sz="3200" dirty="0">
              <a:latin typeface="+mj-lt"/>
            </a:endParaRPr>
          </a:p>
        </p:txBody>
      </p:sp>
      <p:sp>
        <p:nvSpPr>
          <p:cNvPr id="11" name="Google Shape;67;p11"/>
          <p:cNvSpPr txBox="1">
            <a:spLocks/>
          </p:cNvSpPr>
          <p:nvPr/>
        </p:nvSpPr>
        <p:spPr>
          <a:xfrm>
            <a:off x="2125833" y="1879408"/>
            <a:ext cx="8064900" cy="1839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3A70"/>
              </a:buClr>
              <a:buSzPts val="1350"/>
              <a:buFont typeface="Calibri"/>
              <a:buNone/>
              <a:defRPr sz="1350" b="1" i="0" u="none" strike="noStrike" cap="none">
                <a:solidFill>
                  <a:srgbClr val="003A70"/>
                </a:solidFill>
                <a:latin typeface="Calibri"/>
                <a:ea typeface="Calibri"/>
                <a:cs typeface="Calibri"/>
                <a:sym typeface="Calibri"/>
              </a:defRPr>
            </a:lvl1pPr>
            <a:lvl2pPr marL="342900" marR="0" lvl="1"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pPr marL="285750" indent="-285750">
              <a:lnSpc>
                <a:spcPct val="150000"/>
              </a:lnSpc>
              <a:buSzPct val="100000"/>
              <a:buFont typeface="Arial" panose="020B0604020202020204" pitchFamily="34" charset="0"/>
              <a:buChar char="•"/>
            </a:pPr>
            <a:r>
              <a:rPr lang="pt-BR" sz="2000" b="0" dirty="0" err="1">
                <a:latin typeface="+mn-lt"/>
              </a:rPr>
              <a:t>Multimetro</a:t>
            </a:r>
            <a:r>
              <a:rPr lang="pt-BR" sz="2000" b="0" dirty="0">
                <a:latin typeface="+mn-lt"/>
              </a:rPr>
              <a:t> </a:t>
            </a:r>
            <a:r>
              <a:rPr lang="pt-BR" sz="2000" b="0" dirty="0" err="1">
                <a:latin typeface="+mn-lt"/>
              </a:rPr>
              <a:t>konektatu</a:t>
            </a:r>
            <a:r>
              <a:rPr lang="pt-BR" sz="2000" b="0" dirty="0">
                <a:latin typeface="+mn-lt"/>
              </a:rPr>
              <a:t> </a:t>
            </a:r>
            <a:r>
              <a:rPr lang="pt-BR" sz="2000" b="0" dirty="0" err="1">
                <a:latin typeface="+mn-lt"/>
              </a:rPr>
              <a:t>V</a:t>
            </a:r>
            <a:r>
              <a:rPr lang="pt-BR" sz="2000" b="0" baseline="-25000" dirty="0" err="1">
                <a:latin typeface="+mn-lt"/>
              </a:rPr>
              <a:t>ref</a:t>
            </a:r>
            <a:r>
              <a:rPr lang="pt-BR" sz="2000" b="0" dirty="0">
                <a:latin typeface="+mn-lt"/>
              </a:rPr>
              <a:t> </a:t>
            </a:r>
            <a:r>
              <a:rPr lang="pt-BR" sz="2000" b="0" dirty="0" err="1">
                <a:latin typeface="+mn-lt"/>
              </a:rPr>
              <a:t>puntura</a:t>
            </a:r>
            <a:r>
              <a:rPr lang="pt-BR" sz="2000" b="0" dirty="0">
                <a:latin typeface="+mn-lt"/>
              </a:rPr>
              <a:t> </a:t>
            </a:r>
            <a:r>
              <a:rPr lang="pt-BR" sz="2000" b="0" dirty="0" err="1">
                <a:latin typeface="+mn-lt"/>
              </a:rPr>
              <a:t>eta</a:t>
            </a:r>
            <a:r>
              <a:rPr lang="pt-BR" sz="2000" b="0" dirty="0">
                <a:latin typeface="+mn-lt"/>
              </a:rPr>
              <a:t> GND-</a:t>
            </a:r>
            <a:r>
              <a:rPr lang="pt-BR" sz="2000" b="0" dirty="0" err="1">
                <a:latin typeface="+mn-lt"/>
              </a:rPr>
              <a:t>ra</a:t>
            </a:r>
            <a:r>
              <a:rPr lang="pt-BR" sz="2000" b="0" dirty="0">
                <a:latin typeface="+mn-lt"/>
              </a:rPr>
              <a:t>.</a:t>
            </a:r>
          </a:p>
          <a:p>
            <a:pPr marL="285750" indent="-285750">
              <a:lnSpc>
                <a:spcPct val="150000"/>
              </a:lnSpc>
              <a:buSzPct val="100000"/>
              <a:buFont typeface="Arial" panose="020B0604020202020204" pitchFamily="34" charset="0"/>
              <a:buChar char="•"/>
            </a:pPr>
            <a:r>
              <a:rPr lang="pt-BR" sz="2000" b="0" dirty="0" err="1">
                <a:latin typeface="+mn-lt"/>
              </a:rPr>
              <a:t>Doitu</a:t>
            </a:r>
            <a:r>
              <a:rPr lang="pt-BR" sz="2000" b="0" dirty="0">
                <a:latin typeface="+mn-lt"/>
              </a:rPr>
              <a:t> </a:t>
            </a:r>
            <a:r>
              <a:rPr lang="pt-BR" sz="2000" b="0" dirty="0" err="1">
                <a:latin typeface="+mn-lt"/>
              </a:rPr>
              <a:t>torloju</a:t>
            </a:r>
            <a:r>
              <a:rPr lang="pt-BR" sz="2000" b="0" dirty="0">
                <a:latin typeface="+mn-lt"/>
              </a:rPr>
              <a:t> </a:t>
            </a:r>
            <a:r>
              <a:rPr lang="pt-BR" sz="2000" b="0" dirty="0" err="1">
                <a:latin typeface="+mn-lt"/>
              </a:rPr>
              <a:t>txiki</a:t>
            </a:r>
            <a:r>
              <a:rPr lang="pt-BR" sz="2000" b="0" dirty="0">
                <a:latin typeface="+mn-lt"/>
              </a:rPr>
              <a:t> </a:t>
            </a:r>
            <a:r>
              <a:rPr lang="pt-BR" sz="2000" b="0" dirty="0" err="1">
                <a:latin typeface="+mn-lt"/>
              </a:rPr>
              <a:t>batekin</a:t>
            </a:r>
            <a:r>
              <a:rPr lang="pt-BR" sz="2000" b="0" dirty="0">
                <a:latin typeface="+mn-lt"/>
              </a:rPr>
              <a:t>.</a:t>
            </a:r>
          </a:p>
          <a:p>
            <a:pPr marL="285750" indent="-285750">
              <a:lnSpc>
                <a:spcPct val="150000"/>
              </a:lnSpc>
              <a:buSzPct val="100000"/>
              <a:buFont typeface="Arial" panose="020B0604020202020204" pitchFamily="34" charset="0"/>
              <a:buChar char="•"/>
            </a:pPr>
            <a:r>
              <a:rPr lang="pt-BR" sz="2000" b="0" dirty="0" err="1">
                <a:latin typeface="+mn-lt"/>
              </a:rPr>
              <a:t>Motorre</a:t>
            </a:r>
            <a:r>
              <a:rPr lang="pt-BR" sz="2000" b="0" dirty="0">
                <a:latin typeface="+mn-lt"/>
              </a:rPr>
              <a:t> </a:t>
            </a:r>
            <a:r>
              <a:rPr lang="pt-BR" sz="2000" b="0" dirty="0" err="1">
                <a:latin typeface="+mn-lt"/>
              </a:rPr>
              <a:t>deskonektatuta</a:t>
            </a:r>
            <a:r>
              <a:rPr lang="pt-BR" sz="2000" b="0" dirty="0">
                <a:latin typeface="+mn-lt"/>
              </a:rPr>
              <a:t> </a:t>
            </a:r>
            <a:r>
              <a:rPr lang="pt-BR" sz="2000" b="0" dirty="0" err="1">
                <a:latin typeface="+mn-lt"/>
              </a:rPr>
              <a:t>egotea</a:t>
            </a:r>
            <a:r>
              <a:rPr lang="pt-BR" sz="2000" b="0" dirty="0">
                <a:latin typeface="+mn-lt"/>
              </a:rPr>
              <a:t> </a:t>
            </a:r>
            <a:r>
              <a:rPr lang="pt-BR" sz="2000" b="0" dirty="0" err="1">
                <a:latin typeface="+mn-lt"/>
              </a:rPr>
              <a:t>gomendatzen</a:t>
            </a:r>
            <a:r>
              <a:rPr lang="pt-BR" sz="2000" b="0" dirty="0">
                <a:latin typeface="+mn-lt"/>
              </a:rPr>
              <a:t> da.</a:t>
            </a:r>
          </a:p>
          <a:p>
            <a:pPr marL="285750" indent="-285750">
              <a:lnSpc>
                <a:spcPct val="150000"/>
              </a:lnSpc>
              <a:buSzPct val="100000"/>
              <a:buFont typeface="Arial" panose="020B0604020202020204" pitchFamily="34" charset="0"/>
              <a:buChar char="•"/>
            </a:pPr>
            <a:r>
              <a:rPr lang="pt-BR" sz="2000" b="0" dirty="0">
                <a:latin typeface="+mn-lt"/>
              </a:rPr>
              <a:t>Formula </a:t>
            </a:r>
            <a:r>
              <a:rPr lang="pt-BR" sz="2000" b="0" dirty="0" err="1">
                <a:latin typeface="+mn-lt"/>
              </a:rPr>
              <a:t>erabiliz</a:t>
            </a:r>
            <a:r>
              <a:rPr lang="pt-BR" sz="2000" b="0" dirty="0">
                <a:latin typeface="+mn-lt"/>
              </a:rPr>
              <a:t> </a:t>
            </a:r>
            <a:r>
              <a:rPr lang="pt-BR" sz="2000" b="0" dirty="0" err="1">
                <a:latin typeface="+mn-lt"/>
              </a:rPr>
              <a:t>kalkulatu</a:t>
            </a:r>
            <a:r>
              <a:rPr lang="pt-BR" sz="2000" b="0" dirty="0">
                <a:latin typeface="+mn-lt"/>
              </a:rPr>
              <a:t> </a:t>
            </a:r>
            <a:r>
              <a:rPr lang="pt-BR" sz="2000" b="0" dirty="0" err="1">
                <a:latin typeface="+mn-lt"/>
              </a:rPr>
              <a:t>nahi</a:t>
            </a:r>
            <a:r>
              <a:rPr lang="pt-BR" sz="2000" b="0" dirty="0">
                <a:latin typeface="+mn-lt"/>
              </a:rPr>
              <a:t> </a:t>
            </a:r>
            <a:r>
              <a:rPr lang="pt-BR" sz="2000" b="0" dirty="0" err="1">
                <a:latin typeface="+mn-lt"/>
              </a:rPr>
              <a:t>den</a:t>
            </a:r>
            <a:r>
              <a:rPr lang="pt-BR" sz="2000" b="0" dirty="0">
                <a:latin typeface="+mn-lt"/>
              </a:rPr>
              <a:t> </a:t>
            </a:r>
            <a:r>
              <a:rPr lang="pt-BR" sz="2000" b="0" dirty="0" err="1">
                <a:latin typeface="+mn-lt"/>
              </a:rPr>
              <a:t>V</a:t>
            </a:r>
            <a:r>
              <a:rPr lang="pt-BR" sz="2000" b="0" baseline="-25000" dirty="0" err="1">
                <a:latin typeface="+mn-lt"/>
              </a:rPr>
              <a:t>ref</a:t>
            </a:r>
            <a:r>
              <a:rPr lang="pt-BR" sz="2000" b="0" dirty="0">
                <a:latin typeface="+mn-lt"/>
              </a:rPr>
              <a:t> </a:t>
            </a:r>
            <a:r>
              <a:rPr lang="pt-BR" sz="2000" b="0" dirty="0" err="1">
                <a:latin typeface="+mn-lt"/>
              </a:rPr>
              <a:t>balioa</a:t>
            </a:r>
            <a:r>
              <a:rPr lang="pt-BR" sz="2000" b="0" dirty="0">
                <a:latin typeface="+mn-lt"/>
              </a:rPr>
              <a:t>.</a:t>
            </a:r>
          </a:p>
          <a:p>
            <a:pPr>
              <a:lnSpc>
                <a:spcPct val="150000"/>
              </a:lnSpc>
              <a:buSzPct val="100000"/>
            </a:pPr>
            <a:r>
              <a:rPr lang="eu-ES" sz="2000" dirty="0"/>
              <a:t/>
            </a:r>
            <a:br>
              <a:rPr lang="eu-ES" sz="2000" dirty="0"/>
            </a:br>
            <a:r>
              <a:rPr lang="eu-ES" sz="2000" dirty="0"/>
              <a:t/>
            </a:r>
            <a:br>
              <a:rPr lang="eu-ES" sz="2000" dirty="0"/>
            </a:br>
            <a:r>
              <a:rPr lang="eu-ES" sz="2000" dirty="0"/>
              <a:t/>
            </a:r>
            <a:br>
              <a:rPr lang="eu-ES" sz="2000" dirty="0"/>
            </a:br>
            <a:endParaRPr lang="pt-BR" sz="2000" b="0" dirty="0">
              <a:latin typeface="+mn-lt"/>
            </a:endParaRPr>
          </a:p>
          <a:p>
            <a:pPr>
              <a:lnSpc>
                <a:spcPct val="150000"/>
              </a:lnSpc>
              <a:buSzPct val="100000"/>
            </a:pPr>
            <a:endParaRPr lang="pt-BR" sz="2000" b="0" dirty="0">
              <a:latin typeface="+mn-lt"/>
            </a:endParaRPr>
          </a:p>
        </p:txBody>
      </p:sp>
      <p:pic>
        <p:nvPicPr>
          <p:cNvPr id="12" name="Irudia 11" descr="BitBastelei #280 – Wake on LAN | Adlerweb">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6950" y="4107565"/>
            <a:ext cx="1722663" cy="1722663"/>
          </a:xfrm>
          <a:prstGeom prst="rect">
            <a:avLst/>
          </a:prstGeom>
        </p:spPr>
      </p:pic>
    </p:spTree>
    <p:extLst>
      <p:ext uri="{BB962C8B-B14F-4D97-AF65-F5344CB8AC3E}">
        <p14:creationId xmlns:p14="http://schemas.microsoft.com/office/powerpoint/2010/main" val="2947779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9" name="Irudia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35" y="6179882"/>
            <a:ext cx="1166037" cy="678118"/>
          </a:xfrm>
          <a:prstGeom prst="rect">
            <a:avLst/>
          </a:prstGeom>
        </p:spPr>
      </p:pic>
      <p:sp>
        <p:nvSpPr>
          <p:cNvPr id="6" name="Google Shape;67;p11"/>
          <p:cNvSpPr txBox="1">
            <a:spLocks/>
          </p:cNvSpPr>
          <p:nvPr/>
        </p:nvSpPr>
        <p:spPr>
          <a:xfrm>
            <a:off x="2262019" y="1470325"/>
            <a:ext cx="8064900" cy="1839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3A70"/>
              </a:buClr>
              <a:buSzPts val="1350"/>
              <a:buFont typeface="Calibri"/>
              <a:buNone/>
              <a:defRPr sz="1350" b="1" i="0" u="none" strike="noStrike" cap="none">
                <a:solidFill>
                  <a:srgbClr val="003A70"/>
                </a:solidFill>
                <a:latin typeface="Calibri"/>
                <a:ea typeface="Calibri"/>
                <a:cs typeface="Calibri"/>
                <a:sym typeface="Calibri"/>
              </a:defRPr>
            </a:lvl1pPr>
            <a:lvl2pPr marL="342900" marR="0" lvl="1"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pPr marL="285750" indent="-285750">
              <a:lnSpc>
                <a:spcPct val="150000"/>
              </a:lnSpc>
              <a:buSzPct val="100000"/>
              <a:buFont typeface="Arial" panose="020B0604020202020204" pitchFamily="34" charset="0"/>
              <a:buChar char="•"/>
            </a:pPr>
            <a:r>
              <a:rPr lang="pt-BR" sz="2000" b="0" dirty="0" err="1">
                <a:latin typeface="+mn-lt"/>
              </a:rPr>
              <a:t>Hasieran</a:t>
            </a:r>
            <a:r>
              <a:rPr lang="pt-BR" sz="2000" b="0" dirty="0">
                <a:latin typeface="+mn-lt"/>
              </a:rPr>
              <a:t> </a:t>
            </a:r>
            <a:r>
              <a:rPr lang="pt-BR" sz="2000" b="0" dirty="0" err="1">
                <a:latin typeface="+mn-lt"/>
              </a:rPr>
              <a:t>korronte</a:t>
            </a:r>
            <a:r>
              <a:rPr lang="pt-BR" sz="2000" b="0" dirty="0">
                <a:latin typeface="+mn-lt"/>
              </a:rPr>
              <a:t> </a:t>
            </a:r>
            <a:r>
              <a:rPr lang="pt-BR" sz="2000" b="0" dirty="0" err="1">
                <a:latin typeface="+mn-lt"/>
              </a:rPr>
              <a:t>txikiarekin</a:t>
            </a:r>
            <a:r>
              <a:rPr lang="pt-BR" sz="2000" b="0" dirty="0">
                <a:latin typeface="+mn-lt"/>
              </a:rPr>
              <a:t> </a:t>
            </a:r>
            <a:r>
              <a:rPr lang="pt-BR" sz="2000" b="0" dirty="0" err="1">
                <a:latin typeface="+mn-lt"/>
              </a:rPr>
              <a:t>hasi</a:t>
            </a:r>
            <a:r>
              <a:rPr lang="pt-BR" sz="2000" b="0" dirty="0">
                <a:latin typeface="+mn-lt"/>
              </a:rPr>
              <a:t>.</a:t>
            </a:r>
          </a:p>
          <a:p>
            <a:pPr marL="285750" indent="-285750">
              <a:lnSpc>
                <a:spcPct val="150000"/>
              </a:lnSpc>
              <a:buSzPct val="100000"/>
              <a:buFont typeface="Arial" panose="020B0604020202020204" pitchFamily="34" charset="0"/>
              <a:buChar char="•"/>
            </a:pPr>
            <a:r>
              <a:rPr lang="pt-BR" sz="2000" b="0" dirty="0" err="1">
                <a:latin typeface="+mn-lt"/>
              </a:rPr>
              <a:t>Tenperatura</a:t>
            </a:r>
            <a:r>
              <a:rPr lang="pt-BR" sz="2000" b="0" dirty="0">
                <a:latin typeface="+mn-lt"/>
              </a:rPr>
              <a:t> </a:t>
            </a:r>
            <a:r>
              <a:rPr lang="pt-BR" sz="2000" b="0" dirty="0" err="1">
                <a:latin typeface="+mn-lt"/>
              </a:rPr>
              <a:t>zaindu</a:t>
            </a:r>
            <a:r>
              <a:rPr lang="pt-BR" sz="2000" b="0" dirty="0">
                <a:latin typeface="+mn-lt"/>
              </a:rPr>
              <a:t> </a:t>
            </a:r>
            <a:r>
              <a:rPr lang="pt-BR" sz="2000" b="0" dirty="0" err="1">
                <a:latin typeface="+mn-lt"/>
              </a:rPr>
              <a:t>funtzionamenduan</a:t>
            </a:r>
            <a:r>
              <a:rPr lang="pt-BR" sz="2000" b="0" dirty="0">
                <a:latin typeface="+mn-lt"/>
              </a:rPr>
              <a:t>.</a:t>
            </a:r>
          </a:p>
          <a:p>
            <a:pPr marL="285750" indent="-285750">
              <a:lnSpc>
                <a:spcPct val="150000"/>
              </a:lnSpc>
              <a:buSzPct val="100000"/>
              <a:buFont typeface="Arial" panose="020B0604020202020204" pitchFamily="34" charset="0"/>
              <a:buChar char="•"/>
            </a:pPr>
            <a:r>
              <a:rPr lang="pt-BR" sz="2000" dirty="0">
                <a:latin typeface="+mn-lt"/>
              </a:rPr>
              <a:t>1A</a:t>
            </a:r>
            <a:r>
              <a:rPr lang="pt-BR" sz="2000" b="0" dirty="0">
                <a:latin typeface="+mn-lt"/>
              </a:rPr>
              <a:t> </a:t>
            </a:r>
            <a:r>
              <a:rPr lang="pt-BR" sz="2000" b="0" dirty="0" err="1">
                <a:latin typeface="+mn-lt"/>
              </a:rPr>
              <a:t>baino</a:t>
            </a:r>
            <a:r>
              <a:rPr lang="pt-BR" sz="2000" b="0" dirty="0">
                <a:latin typeface="+mn-lt"/>
              </a:rPr>
              <a:t> </a:t>
            </a:r>
            <a:r>
              <a:rPr lang="pt-BR" sz="2000" b="0" dirty="0" err="1">
                <a:latin typeface="+mn-lt"/>
              </a:rPr>
              <a:t>gehiago</a:t>
            </a:r>
            <a:r>
              <a:rPr lang="pt-BR" sz="2000" b="0" dirty="0">
                <a:latin typeface="+mn-lt"/>
              </a:rPr>
              <a:t> </a:t>
            </a:r>
            <a:r>
              <a:rPr lang="pt-BR" sz="2000" b="0" dirty="0" err="1">
                <a:latin typeface="+mn-lt"/>
              </a:rPr>
              <a:t>bada</a:t>
            </a:r>
            <a:r>
              <a:rPr lang="pt-BR" sz="2000" b="0" dirty="0">
                <a:latin typeface="+mn-lt"/>
              </a:rPr>
              <a:t>, </a:t>
            </a:r>
            <a:r>
              <a:rPr lang="pt-BR" sz="2000" b="0" dirty="0" err="1">
                <a:latin typeface="+mn-lt"/>
              </a:rPr>
              <a:t>erabili</a:t>
            </a:r>
            <a:r>
              <a:rPr lang="pt-BR" sz="2000" b="0" dirty="0">
                <a:latin typeface="+mn-lt"/>
              </a:rPr>
              <a:t> </a:t>
            </a:r>
            <a:r>
              <a:rPr lang="pt-BR" sz="2000" dirty="0" err="1">
                <a:latin typeface="+mn-lt"/>
              </a:rPr>
              <a:t>hozgailuak</a:t>
            </a:r>
            <a:r>
              <a:rPr lang="pt-BR" sz="2000" dirty="0">
                <a:latin typeface="+mn-lt"/>
              </a:rPr>
              <a:t> </a:t>
            </a:r>
            <a:r>
              <a:rPr lang="pt-BR" sz="2000" dirty="0" err="1">
                <a:latin typeface="+mn-lt"/>
              </a:rPr>
              <a:t>eta</a:t>
            </a:r>
            <a:r>
              <a:rPr lang="pt-BR" sz="2000" dirty="0">
                <a:latin typeface="+mn-lt"/>
              </a:rPr>
              <a:t> </a:t>
            </a:r>
            <a:r>
              <a:rPr lang="pt-BR" sz="2000" dirty="0" err="1">
                <a:latin typeface="+mn-lt"/>
              </a:rPr>
              <a:t>haizagailuak</a:t>
            </a:r>
            <a:r>
              <a:rPr lang="pt-BR" sz="2000" b="0" dirty="0">
                <a:latin typeface="+mn-lt"/>
              </a:rPr>
              <a:t>.</a:t>
            </a:r>
          </a:p>
          <a:p>
            <a:pPr marL="285750" indent="-285750">
              <a:lnSpc>
                <a:spcPct val="150000"/>
              </a:lnSpc>
              <a:buSzPct val="100000"/>
              <a:buFont typeface="Arial" panose="020B0604020202020204" pitchFamily="34" charset="0"/>
              <a:buChar char="•"/>
            </a:pPr>
            <a:r>
              <a:rPr lang="pt-BR" sz="2000" dirty="0" err="1">
                <a:latin typeface="+mn-lt"/>
              </a:rPr>
              <a:t>Ez</a:t>
            </a:r>
            <a:r>
              <a:rPr lang="pt-BR" sz="2000" dirty="0">
                <a:latin typeface="+mn-lt"/>
              </a:rPr>
              <a:t> </a:t>
            </a:r>
            <a:r>
              <a:rPr lang="pt-BR" sz="2000" dirty="0" err="1">
                <a:latin typeface="+mn-lt"/>
              </a:rPr>
              <a:t>gainditu</a:t>
            </a:r>
            <a:r>
              <a:rPr lang="pt-BR" sz="2000" dirty="0">
                <a:latin typeface="+mn-lt"/>
              </a:rPr>
              <a:t> </a:t>
            </a:r>
            <a:r>
              <a:rPr lang="pt-BR" sz="2000" b="0" dirty="0" err="1">
                <a:latin typeface="+mn-lt"/>
              </a:rPr>
              <a:t>motorraren</a:t>
            </a:r>
            <a:r>
              <a:rPr lang="pt-BR" sz="2000" b="0" dirty="0">
                <a:latin typeface="+mn-lt"/>
              </a:rPr>
              <a:t> </a:t>
            </a:r>
            <a:r>
              <a:rPr lang="pt-BR" sz="2000" dirty="0" err="1">
                <a:latin typeface="+mn-lt"/>
              </a:rPr>
              <a:t>espezifikazioak</a:t>
            </a:r>
            <a:r>
              <a:rPr lang="pt-BR" sz="2000" dirty="0">
                <a:latin typeface="+mn-lt"/>
              </a:rPr>
              <a:t>.</a:t>
            </a:r>
            <a:r>
              <a:rPr lang="pt-BR" sz="2000" b="0" dirty="0">
                <a:latin typeface="+mn-lt"/>
              </a:rPr>
              <a:t>  </a:t>
            </a:r>
            <a:r>
              <a:rPr lang="eu-ES" sz="2000" dirty="0"/>
              <a:t/>
            </a:r>
            <a:br>
              <a:rPr lang="eu-ES" sz="2000" dirty="0"/>
            </a:br>
            <a:r>
              <a:rPr lang="eu-ES" sz="2000" dirty="0"/>
              <a:t/>
            </a:r>
            <a:br>
              <a:rPr lang="eu-ES" sz="2000" dirty="0"/>
            </a:br>
            <a:r>
              <a:rPr lang="eu-ES" sz="2000" dirty="0"/>
              <a:t/>
            </a:r>
            <a:br>
              <a:rPr lang="eu-ES" sz="2000" dirty="0"/>
            </a:br>
            <a:endParaRPr lang="pt-BR" sz="2000" b="0" dirty="0">
              <a:latin typeface="+mn-lt"/>
            </a:endParaRPr>
          </a:p>
          <a:p>
            <a:pPr>
              <a:lnSpc>
                <a:spcPct val="150000"/>
              </a:lnSpc>
              <a:buSzPct val="100000"/>
            </a:pPr>
            <a:endParaRPr lang="pt-BR" sz="2000" b="0" dirty="0">
              <a:latin typeface="+mn-lt"/>
            </a:endParaRPr>
          </a:p>
        </p:txBody>
      </p:sp>
      <p:pic>
        <p:nvPicPr>
          <p:cNvPr id="7" name="Picture 2" descr="http://carlini.es/wp-content/uploads/2017/01/400px-Pololu_v-ref_check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640" y="3759045"/>
            <a:ext cx="3069655" cy="2302242"/>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67;p11"/>
          <p:cNvSpPr txBox="1">
            <a:spLocks/>
          </p:cNvSpPr>
          <p:nvPr/>
        </p:nvSpPr>
        <p:spPr>
          <a:xfrm>
            <a:off x="2262019" y="852561"/>
            <a:ext cx="8064900" cy="6939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Clr>
                <a:srgbClr val="002060"/>
              </a:buClr>
              <a:buSzPct val="100000"/>
              <a:buFont typeface="+mj-lt"/>
              <a:buAutoNum type="arabicPeriod" startAt="7"/>
            </a:pPr>
            <a:r>
              <a:rPr lang="eu-ES" sz="2400" b="1" dirty="0">
                <a:solidFill>
                  <a:srgbClr val="002060"/>
                </a:solidFill>
                <a:latin typeface="Arial Black"/>
                <a:ea typeface="Arial Black"/>
                <a:cs typeface="Arial Black"/>
              </a:rPr>
              <a:t>Gomendioak</a:t>
            </a:r>
            <a:endParaRPr lang="pt-BR" sz="2400" b="1" dirty="0">
              <a:solidFill>
                <a:srgbClr val="002060"/>
              </a:solidFill>
              <a:latin typeface="Arial Black"/>
              <a:ea typeface="Arial Black"/>
              <a:cs typeface="Arial Black"/>
            </a:endParaRPr>
          </a:p>
          <a:p>
            <a:pPr marL="514350" indent="-514350">
              <a:buSzPct val="100000"/>
              <a:buFont typeface="+mj-lt"/>
              <a:buAutoNum type="arabicPeriod" startAt="7"/>
            </a:pPr>
            <a:endParaRPr lang="pt-BR" sz="3200" dirty="0">
              <a:latin typeface="+mj-lt"/>
            </a:endParaRPr>
          </a:p>
        </p:txBody>
      </p:sp>
    </p:spTree>
    <p:extLst>
      <p:ext uri="{BB962C8B-B14F-4D97-AF65-F5344CB8AC3E}">
        <p14:creationId xmlns:p14="http://schemas.microsoft.com/office/powerpoint/2010/main" val="45769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E92A749B-9169-4B71-ABAB-9BD2F273BD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b0e02d-7b70-4413-b572-d44f1292ffc6"/>
    <ds:schemaRef ds:uri="328b14d6-6e2c-4870-bd3d-20a4f0e49c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151253-1920-42CF-B8C8-33468BA5E3AB}">
  <ds:schemaRefs>
    <ds:schemaRef ds:uri="http://schemas.microsoft.com/sharepoint/v3/contenttype/forms"/>
  </ds:schemaRefs>
</ds:datastoreItem>
</file>

<file path=customXml/itemProps3.xml><?xml version="1.0" encoding="utf-8"?>
<ds:datastoreItem xmlns:ds="http://schemas.openxmlformats.org/officeDocument/2006/customXml" ds:itemID="{C3292B23-2124-4EE4-9537-CA91AA7EE920}">
  <ds:schemaRefs>
    <ds:schemaRef ds:uri="http://purl.org/dc/terms/"/>
    <ds:schemaRef ds:uri="http://schemas.openxmlformats.org/package/2006/metadata/core-properties"/>
    <ds:schemaRef ds:uri="fab0e02d-7b70-4413-b572-d44f1292ffc6"/>
    <ds:schemaRef ds:uri="http://schemas.microsoft.com/office/2006/documentManagement/types"/>
    <ds:schemaRef ds:uri="http://schemas.microsoft.com/office/infopath/2007/PartnerControls"/>
    <ds:schemaRef ds:uri="http://purl.org/dc/elements/1.1/"/>
    <ds:schemaRef ds:uri="http://schemas.microsoft.com/office/2006/metadata/properties"/>
    <ds:schemaRef ds:uri="328b14d6-6e2c-4870-bd3d-20a4f0e49c9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38</TotalTime>
  <Words>295</Words>
  <Application>Microsoft Office PowerPoint</Application>
  <PresentationFormat>Panoramikoa</PresentationFormat>
  <Paragraphs>74</Paragraphs>
  <Slides>11</Slides>
  <Notes>11</Notes>
  <HiddenSlides>0</HiddenSlides>
  <MMClips>0</MMClips>
  <ScaleCrop>false</ScaleCrop>
  <HeadingPairs>
    <vt:vector size="6" baseType="variant">
      <vt:variant>
        <vt:lpstr>Erabilitako letra-tipoak</vt:lpstr>
      </vt:variant>
      <vt:variant>
        <vt:i4>4</vt:i4>
      </vt:variant>
      <vt:variant>
        <vt:lpstr>Gaia</vt:lpstr>
      </vt:variant>
      <vt:variant>
        <vt:i4>2</vt:i4>
      </vt:variant>
      <vt:variant>
        <vt:lpstr>Diapositiben tituluak</vt:lpstr>
      </vt:variant>
      <vt:variant>
        <vt:i4>11</vt:i4>
      </vt:variant>
    </vt:vector>
  </HeadingPairs>
  <TitlesOfParts>
    <vt:vector size="17" baseType="lpstr">
      <vt:lpstr>Arial</vt:lpstr>
      <vt:lpstr>Calibri</vt:lpstr>
      <vt:lpstr>Cambria Math</vt:lpstr>
      <vt:lpstr>Arial Black</vt:lpstr>
      <vt:lpstr>COVER</vt:lpstr>
      <vt:lpstr>CONTENT</vt:lpstr>
      <vt:lpstr>Urratsez urratseko motorrak:  A4988 eta DRV8825-en  korronte-erregulazioa</vt:lpstr>
      <vt:lpstr>AURKIBIDEA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lpstr>PowerPoint aurkezpena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Urratsez urratseko motorrak:  Oinarriak eta aplikazioak industria robotikan</dc:title>
  <dc:creator>Elena Gonzalez Larrañaga</dc:creator>
  <cp:lastModifiedBy>Ane Albisua</cp:lastModifiedBy>
  <cp:revision>9</cp:revision>
  <dcterms:created xsi:type="dcterms:W3CDTF">2022-08-31T20:39:04Z</dcterms:created>
  <dcterms:modified xsi:type="dcterms:W3CDTF">2025-07-03T09:41:16Z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