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72" r:id="rId6"/>
  </p:sldMasterIdLst>
  <p:notesMasterIdLst>
    <p:notesMasterId r:id="rId16"/>
  </p:notesMasterIdLst>
  <p:handoutMasterIdLst>
    <p:handoutMasterId r:id="rId17"/>
  </p:handoutMasterIdLst>
  <p:sldIdLst>
    <p:sldId id="1027" r:id="rId7"/>
    <p:sldId id="997" r:id="rId8"/>
    <p:sldId id="1004" r:id="rId9"/>
    <p:sldId id="1005" r:id="rId10"/>
    <p:sldId id="1006" r:id="rId11"/>
    <p:sldId id="1007" r:id="rId12"/>
    <p:sldId id="1008" r:id="rId13"/>
    <p:sldId id="1009" r:id="rId14"/>
    <p:sldId id="10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D"/>
    <a:srgbClr val="003F6E"/>
    <a:srgbClr val="B4FA7F"/>
    <a:srgbClr val="1515FF"/>
    <a:srgbClr val="196515"/>
    <a:srgbClr val="15D2D3"/>
    <a:srgbClr val="D01567"/>
    <a:srgbClr val="C68EFF"/>
    <a:srgbClr val="CC1515"/>
    <a:srgbClr val="43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/>
    <p:restoredTop sz="72857"/>
  </p:normalViewPr>
  <p:slideViewPr>
    <p:cSldViewPr snapToGrid="0">
      <p:cViewPr varScale="1">
        <p:scale>
          <a:sx n="69" d="100"/>
          <a:sy n="69" d="100"/>
        </p:scale>
        <p:origin x="12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3B328F-0C5D-443C-89FA-5B6C4EB7A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EC240-84FA-48C3-84D5-B19E654D3F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B2108-9560-4A2B-8962-91C96680C115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203C3-B9CE-4586-AD12-2E02796DD7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E7611-1CF5-4D27-B3DF-80B1072C9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E2E5-0779-4318-9FF6-161352F1110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8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C6C58-175A-449B-BFF1-5A455A44C8A8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Clicca per modificare gli stili del testo principale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DEC99-DF27-4A4A-ACBD-597953DDAFB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9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0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6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6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8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1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88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4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EC99-DF27-4A4A-ACBD-597953DDAF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8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B99C-5182-4629-8020-B12FBD06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4E40-11C6-4D09-8721-3BB878E6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D317B-788E-4C26-9423-039C1322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C985-1397-4CC4-B36E-67E500AA4931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8542-EB9B-43C4-B9E3-835434C9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E859-5E96-4F1A-8DB6-2CC7847A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A2D237-2DA9-B6C6-66C2-578C50627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B63EF0-27F8-4267-EF7A-6A5897FE6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988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BBB6A-69E2-465E-9D2F-5A3FD25A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11583"/>
            <a:ext cx="9144000" cy="1818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4253-6E45-400A-A9C5-9F733DAC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A1C98-F2A6-4748-AE94-A258404C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48384-6133-4262-993B-EF0540B8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A6A55-2C4B-41BE-8F50-8DA1EA92C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7" y="1070609"/>
            <a:ext cx="3396343" cy="12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B99C-5182-4629-8020-B12FBD06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4E40-11C6-4D09-8721-3BB878E6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D317B-788E-4C26-9423-039C1322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9AA-7B1F-4B47-9AFB-D89AA6BAFC6F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8542-EB9B-43C4-B9E3-835434C9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E859-5E96-4F1A-8DB6-2CC7847A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8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C919-2F31-4E1D-984A-E0CFC633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7AEAA-3309-43FA-958E-477AC427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561AE-C5B9-4100-A85A-99DFD041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F07-9B87-464C-8535-F213DCFEF3A7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16EDB-941D-4247-9B40-091F142A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F373-02FD-4A2A-8316-FCB230B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5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D8E0-439D-4470-B11B-CA6BA48B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0475-BEF7-4E06-89D1-D51AEAF00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EA698-E3FE-4B0B-96EA-512A30464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45893-9556-4688-A894-630089D5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7A6E-9FD1-9947-9597-9BE8B3FA6909}" type="datetime1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11DDA-A042-40C8-8A75-DC37C1C8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95DD1-405C-48FB-BEC2-CAE046D3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8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4343-3F02-4022-9FC9-383FBDB2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15F36-5D56-4A60-A9C3-189226E9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1C973-6D05-4AF7-83FB-00766F353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663CA-3547-4E6F-8053-9A8E92E02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C11DD-DBD0-4721-898D-47CF221E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BF356-F0C8-4FFD-BA1E-8B5A3C1C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8A5A-392C-CE44-A4BB-784BD2BE8044}" type="datetime1">
              <a:rPr lang="it-IT" smtClean="0"/>
              <a:t>18/11/2025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11AB5-6509-4AF7-867A-A2DADED3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9B357-BB08-4A2C-A71C-1BFD65EB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892F-30FC-4A31-9F3B-2EDCF9DB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0A314-F755-471A-B279-180E1E32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C3C5-7DFC-844D-9FA8-0D5F81B1B222}" type="datetime1">
              <a:rPr lang="it-IT" smtClean="0"/>
              <a:t>18/11/2025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8CF90-5185-4892-9AD0-80CA5667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E1846-460A-4A7E-8A21-91D32ABD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1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6F8BF-589F-4EA5-B974-47B8562E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fld id="{E7251189-981C-8146-8528-426505F7DB8F}" type="datetime1">
              <a:rPr lang="it-IT" smtClean="0"/>
              <a:t>18/11/2025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21A20-645E-4F56-8FD6-1779EA70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it-IT"/>
              <a:t>Prof. Marco Taisch - President of MADE CC I4.0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51742-4DE4-45E7-90E8-E0D1FF5B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fld id="{C69F2446-01E5-4173-AD71-E3783F42A5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6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BC6D-7C84-4073-A3F4-F9ADB205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5F3D-BAFC-4BE5-A8C5-1E76B2A8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6477D-8045-469B-8EC9-0426AE73A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9A57F-FD0D-4749-BE9A-98E9A2B6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24FF-596E-2E41-B887-64AB3129EBA7}" type="datetime1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434A2-136D-451F-A0AC-42E41481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B8829-FF6C-4EE2-BB3A-B9A18656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4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4901-08EF-481F-9EF4-AC3BD7FE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B8885-33AB-4AD3-9603-D9F9EAF74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22482-38D1-46BB-A33D-F1F6C6952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61253-B233-446A-B23C-B04D7FC7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EFC8-E32E-0A46-A7AE-EB7365BBBDE1}" type="datetime1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9CEDC-528C-4081-9047-56C568B7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C6C70-BAC6-4984-803C-2E51910F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C919-2F31-4E1D-984A-E0CFC633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7AEAA-3309-43FA-958E-477AC427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561AE-C5B9-4100-A85A-99DFD041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CD4-AF5B-4D85-A58F-677CDEB83486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16EDB-941D-4247-9B40-091F142A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F373-02FD-4A2A-8316-FCB230B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0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49F6-E1B8-4A55-BAFA-8F546D26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87415-525E-4E17-8778-2078D889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2A437-DE37-46C6-954C-6BBF3198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290D-5819-874D-9CD6-BAA5649946B9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CB15F-0E55-4AB9-AEB1-EA47B635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BA64-03FC-4C89-9760-CF40641B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0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693CF-7920-47CB-A36F-9E7E89E15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B74F6-6AD7-417D-9194-1FCF5D405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03E6F-F7AF-4799-A773-8DAD2DC5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DC8F-4DDC-2746-B968-A37D16CF17CB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D0BBB-074A-4491-8E4A-E8CB2EB3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61AD4-A657-416B-BD73-1560116D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8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9DEC8-248B-4F8B-BAF5-AFB2EF6D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13123"/>
            <a:ext cx="6015087" cy="859781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778A5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B658D-43CB-434C-AD1A-C3B1B44D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033"/>
            <a:ext cx="10515600" cy="4828930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138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D8E0-439D-4470-B11B-CA6BA48B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0475-BEF7-4E06-89D1-D51AEAF00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EA698-E3FE-4B0B-96EA-512A30464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45893-9556-4688-A894-630089D5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127-A23A-4922-89F4-D26FE7C79C51}" type="datetime1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11DDA-A042-40C8-8A75-DC37C1C8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95DD1-405C-48FB-BEC2-CAE046D3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2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4343-3F02-4022-9FC9-383FBDB2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15F36-5D56-4A60-A9C3-189226E9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1C973-6D05-4AF7-83FB-00766F353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663CA-3547-4E6F-8053-9A8E92E02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C11DD-DBD0-4721-898D-47CF221E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BF356-F0C8-4FFD-BA1E-8B5A3C1C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9B08-E810-4427-B1A3-BD169CED9C72}" type="datetime1">
              <a:rPr lang="it-IT" smtClean="0"/>
              <a:t>18/11/2025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11AB5-6509-4AF7-867A-A2DADED3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9B357-BB08-4A2C-A71C-1BFD65EB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892F-30FC-4A31-9F3B-2EDCF9DB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0A314-F755-471A-B279-180E1E32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7BC2-E801-44C1-8257-6D4AEF97A29D}" type="datetime1">
              <a:rPr lang="it-IT" smtClean="0"/>
              <a:t>18/11/2025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8CF90-5185-4892-9AD0-80CA5667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E1846-460A-4A7E-8A21-91D32ABD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6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BC6D-7C84-4073-A3F4-F9ADB205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5F3D-BAFC-4BE5-A8C5-1E76B2A8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6477D-8045-469B-8EC9-0426AE73A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9A57F-FD0D-4749-BE9A-98E9A2B6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753-46DF-4B91-9649-ADDE98C27DAA}" type="datetime1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434A2-136D-451F-A0AC-42E41481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B8829-FF6C-4EE2-BB3A-B9A18656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6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4901-08EF-481F-9EF4-AC3BD7FE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B8885-33AB-4AD3-9603-D9F9EAF74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22482-38D1-46BB-A33D-F1F6C6952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61253-B233-446A-B23C-B04D7FC7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4B6A-8137-4E11-B82E-A3F877708B80}" type="datetime1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9CEDC-528C-4081-9047-56C568B7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C6C70-BAC6-4984-803C-2E51910F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49F6-E1B8-4A55-BAFA-8F546D26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87415-525E-4E17-8778-2078D889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2A437-DE37-46C6-954C-6BBF3198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0B5D-C807-4B89-A7E3-7AAC5C0C2EC9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CB15F-0E55-4AB9-AEB1-EA47B635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BA64-03FC-4C89-9760-CF40641B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9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ACBAC-0ED1-451D-B172-C53B2D56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4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Clicca per modificare lo stile del titolo principale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631FE-897B-43BB-9052-43C3BED0B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Modifica gli stili del testo principale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865A1-FE39-413E-A506-6EA3DF734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47CED8D7-ED97-498D-AE97-623F8A4E68FB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20AEE-A272-4DDD-BD70-25DAA0A3C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86EB-27AA-485F-8D4F-6A76ABF5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1DDE92-A11D-45A7-8C84-708E219D1E5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3" y="259368"/>
            <a:ext cx="1375954" cy="5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ACBAC-0ED1-451D-B172-C53B2D56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3507555"/>
            <a:ext cx="9342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Clicca per modificare lo stile del titolo principale</a:t>
            </a:r>
            <a:endParaRPr lang="it-IT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1DDE92-A11D-45A7-8C84-708E219D1E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24" y="1532710"/>
            <a:ext cx="3101352" cy="11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8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hf hd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ACBAC-0ED1-451D-B172-C53B2D56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Clicca per modificare lo stile del titolo principale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631FE-897B-43BB-9052-43C3BED0B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Modifica gli stili del testo principale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865A1-FE39-413E-A506-6EA3DF734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CF86EDEA-D69A-CE4F-9F4F-E39DDC75F931}" type="datetime1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20AEE-A272-4DDD-BD70-25DAA0A3C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it-IT"/>
              <a:t>Prof. Marco Taisch - Presidente di MADE CC I4.0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86EB-27AA-485F-8D4F-6A76ABF5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C69F2446-01E5-4173-AD71-E3783F42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76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3FF0E880-6087-384C-7392-7FB0637F2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7492" cy="6858000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E9969E6A-68A3-4D4F-A1AA-D0B5395304B9}"/>
              </a:ext>
            </a:extLst>
          </p:cNvPr>
          <p:cNvSpPr txBox="1">
            <a:spLocks/>
          </p:cNvSpPr>
          <p:nvPr/>
        </p:nvSpPr>
        <p:spPr>
          <a:xfrm>
            <a:off x="683819" y="2635101"/>
            <a:ext cx="10862569" cy="21844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142869-77DE-C34A-8DB6-41D2CF62DDD4}"/>
              </a:ext>
            </a:extLst>
          </p:cNvPr>
          <p:cNvSpPr txBox="1"/>
          <p:nvPr/>
        </p:nvSpPr>
        <p:spPr>
          <a:xfrm>
            <a:off x="1524000" y="3213100"/>
            <a:ext cx="5080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/>
              <a:t>Robotica - Salute e sicurezza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4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2BB12-84C9-247B-4C96-724CB0C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446-01E5-4173-AD71-E3783F42A540}" type="slidenum">
              <a:rPr lang="it-IT" smtClean="0"/>
              <a:t>2</a:t>
            </a:fld>
            <a:endParaRPr 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8818A9-1548-BBE0-37F4-B07AF808C254}"/>
              </a:ext>
            </a:extLst>
          </p:cNvPr>
          <p:cNvSpPr txBox="1">
            <a:spLocks/>
          </p:cNvSpPr>
          <p:nvPr/>
        </p:nvSpPr>
        <p:spPr>
          <a:xfrm>
            <a:off x="1525245" y="-1032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/>
                </a:solidFill>
              </a:rPr>
              <a:t>INTRODUZIONE AL CORSO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334562-8542-8CAA-4D62-FF5AE8805C86}"/>
              </a:ext>
            </a:extLst>
          </p:cNvPr>
          <p:cNvSpPr txBox="1"/>
          <p:nvPr/>
        </p:nvSpPr>
        <p:spPr>
          <a:xfrm>
            <a:off x="90145" y="2259097"/>
            <a:ext cx="11658600" cy="334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514350" indent="-514350" defTabSz="91437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>
                <a:solidFill>
                  <a:schemeClr val="bg1"/>
                </a:solidFill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Il seguente corso tratterà i principali argomenti di interesse relativi alla sicurezza e alla salute sul lavoro (SSL) e alle innovazioni tecnologiche che stanno influenzando la SSL e che influenzeranno la sua gestione e lo sviluppo operativo sul campo.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Gli argomenti trattati nei diversi video saranno:</a:t>
            </a:r>
          </a:p>
          <a:p>
            <a:pPr marL="514350" marR="2221230" indent="-285750" algn="just">
              <a:lnSpc>
                <a:spcPct val="107000"/>
              </a:lnSpc>
              <a:spcAft>
                <a:spcPts val="5"/>
              </a:spcAft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FILMATO 1 - 2 – 3 </a:t>
            </a:r>
            <a:r>
              <a:rPr lang="en-GB" sz="1600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OSH e tecnologia  - Panoramica</a:t>
            </a:r>
          </a:p>
          <a:p>
            <a:pPr marL="514350" marR="2221230" indent="-285750" algn="just">
              <a:lnSpc>
                <a:spcPct val="107000"/>
              </a:lnSpc>
              <a:spcAft>
                <a:spcPts val="5"/>
              </a:spcAft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FILMATO 4 - 5 – 6 </a:t>
            </a:r>
            <a:r>
              <a:rPr lang="en-GB" sz="1600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OSH e robotica collaborativa</a:t>
            </a:r>
          </a:p>
          <a:p>
            <a:pPr marL="514350" marR="2221230" indent="-285750" algn="just">
              <a:lnSpc>
                <a:spcPct val="107000"/>
              </a:lnSpc>
              <a:spcAft>
                <a:spcPts val="5"/>
              </a:spcAft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CLIP 7 - 8 - 9 </a:t>
            </a:r>
            <a:r>
              <a:rPr lang="en-GB" sz="1600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OSH ed esoscheletri</a:t>
            </a:r>
          </a:p>
          <a:p>
            <a:pPr marL="514350" marR="2221230" indent="-285750" algn="just">
              <a:lnSpc>
                <a:spcPct val="107000"/>
              </a:lnSpc>
              <a:spcAft>
                <a:spcPts val="5"/>
              </a:spcAft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CLIP</a:t>
            </a:r>
            <a:r>
              <a:rPr lang="en-GB" sz="1600" b="1" kern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1600" b="1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600" b="1" kern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GB" sz="1600" b="1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600" b="1" kern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GB" sz="1600" kern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OSH e gemelli digitali, realtà virtuale e sensori di prossimità</a:t>
            </a:r>
          </a:p>
          <a:p>
            <a:pPr marR="2221230" indent="-285750" algn="just">
              <a:lnSpc>
                <a:spcPct val="107000"/>
              </a:lnSpc>
              <a:spcAft>
                <a:spcPts val="5"/>
              </a:spcAft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Avenir Next" panose="020B0503020202020204"/>
                <a:ea typeface="Calibri" panose="020F0502020204030204" pitchFamily="34" charset="0"/>
                <a:cs typeface="Calibri" panose="020F0502020204030204" pitchFamily="34" charset="0"/>
              </a:rPr>
              <a:t>CLIP</a:t>
            </a:r>
            <a:r>
              <a:rPr lang="en-GB" sz="1600" b="1" kern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13– 14 – 15 – 16 </a:t>
            </a:r>
            <a:r>
              <a:rPr lang="en-GB" sz="1600" kern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Fattore umano e rischi emergenti</a:t>
            </a:r>
            <a:endParaRPr lang="en-GB" sz="1600" kern="0" dirty="0">
              <a:solidFill>
                <a:schemeClr val="tx1"/>
              </a:solidFill>
              <a:latin typeface="Avenir Next" panose="020B0503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2BB12-84C9-247B-4C96-724CB0C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2743200" cy="365125"/>
          </a:xfrm>
        </p:spPr>
        <p:txBody>
          <a:bodyPr/>
          <a:lstStyle/>
          <a:p>
            <a:fld id="{C69F2446-01E5-4173-AD71-E3783F42A540}" type="slidenum">
              <a:rPr lang="it-IT" smtClean="0">
                <a:solidFill>
                  <a:schemeClr val="tx1"/>
                </a:solidFill>
              </a:rPr>
              <a:t>3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8818A9-1548-BBE0-37F4-B07AF808C254}"/>
              </a:ext>
            </a:extLst>
          </p:cNvPr>
          <p:cNvSpPr txBox="1">
            <a:spLocks/>
          </p:cNvSpPr>
          <p:nvPr/>
        </p:nvSpPr>
        <p:spPr>
          <a:xfrm>
            <a:off x="1676400" y="920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Il valore del problema della SSL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39CBE8-A912-F510-D37A-9F262BF4A6EF}"/>
              </a:ext>
            </a:extLst>
          </p:cNvPr>
          <p:cNvSpPr txBox="1"/>
          <p:nvPr/>
        </p:nvSpPr>
        <p:spPr>
          <a:xfrm>
            <a:off x="511628" y="1677828"/>
            <a:ext cx="11440886" cy="5088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indent="0" defTabSz="914377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600">
                <a:solidFill>
                  <a:schemeClr val="bg1"/>
                </a:solidFill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Dichiarazione universale dei diritti umani (1948)</a:t>
            </a:r>
          </a:p>
          <a:p>
            <a:r>
              <a:rPr lang="en-US" i="1" dirty="0">
                <a:solidFill>
                  <a:schemeClr val="tx1"/>
                </a:solidFill>
              </a:rPr>
              <a:t>Ogni individuo ha diritto al lavoro, alla libera scelta dell'occupazione, a condizioni di lavoro eque e </a:t>
            </a:r>
            <a:r>
              <a:rPr lang="en-US" i="1" dirty="0" err="1">
                <a:solidFill>
                  <a:schemeClr val="tx1"/>
                </a:solidFill>
              </a:rPr>
              <a:t>favorevoli</a:t>
            </a:r>
            <a:r>
              <a:rPr lang="en-US" i="1" dirty="0">
                <a:solidFill>
                  <a:schemeClr val="tx1"/>
                </a:solidFill>
              </a:rPr>
              <a:t>... </a:t>
            </a:r>
            <a:r>
              <a:rPr lang="en-US" dirty="0">
                <a:solidFill>
                  <a:schemeClr val="tx1"/>
                </a:solidFill>
              </a:rPr>
              <a:t> (Articolo 23) 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Ogni individuo ha diritto a lavorare in condizioni eque e favorevoli.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Questa dichiarazione sottolinea l'importanza di rispettare e proteggere il benessere individuale sul lavoro.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Patto internazionale sui diritti economici, sociali e culturali (1976)</a:t>
            </a:r>
          </a:p>
          <a:p>
            <a:r>
              <a:rPr lang="en-US" i="1" dirty="0">
                <a:solidFill>
                  <a:schemeClr val="tx1"/>
                </a:solidFill>
              </a:rPr>
              <a:t>Gli Stati parti del presente Patto riconoscono il diritto di ogni individuo a godere di condizioni di lavoro eque e </a:t>
            </a:r>
            <a:r>
              <a:rPr lang="en-US" i="1" dirty="0" err="1">
                <a:solidFill>
                  <a:schemeClr val="tx1"/>
                </a:solidFill>
              </a:rPr>
              <a:t>favorevoli</a:t>
            </a:r>
            <a:r>
              <a:rPr lang="en-US" i="1" dirty="0">
                <a:solidFill>
                  <a:schemeClr val="tx1"/>
                </a:solidFill>
              </a:rPr>
              <a:t>, che garantiscano in particolare: ... (b) condizioni di lavoro sicure e salubri ... </a:t>
            </a:r>
            <a:r>
              <a:rPr lang="en-US" dirty="0">
                <a:solidFill>
                  <a:schemeClr val="tx1"/>
                </a:solidFill>
              </a:rPr>
              <a:t>(Articolo 7) 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Condizioni di lavoro sicure e salubri sono evidenziate come un aspetto fondamentale di questo diritto.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Gli Stati parti riconoscono il diritto a condizioni di lavoro eque e favorevoli.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Dichiarazione sui principi e i diritti fondamentali nel lavoro (1998)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Riconosce esplicitamente il diritto dei lavoratori a un ambiente di lavoro sano e sicuro.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Questa dichiarazione esprime l'impegno a sostenere i valori umani fondamentali.</a:t>
            </a:r>
          </a:p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2BB12-84C9-247B-4C96-724CB0C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F2446-01E5-4173-AD71-E3783F42A5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8818A9-1548-BBE0-37F4-B07AF808C254}"/>
              </a:ext>
            </a:extLst>
          </p:cNvPr>
          <p:cNvSpPr txBox="1">
            <a:spLocks/>
          </p:cNvSpPr>
          <p:nvPr/>
        </p:nvSpPr>
        <p:spPr>
          <a:xfrm>
            <a:off x="1537945" y="-107400"/>
            <a:ext cx="719346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Rilevanza sociale ed economica della SSL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90A634-8305-481B-39AC-AA36A2717E81}"/>
              </a:ext>
            </a:extLst>
          </p:cNvPr>
          <p:cNvSpPr txBox="1"/>
          <p:nvPr/>
        </p:nvSpPr>
        <p:spPr>
          <a:xfrm>
            <a:off x="8129245" y="4501109"/>
            <a:ext cx="3645175" cy="67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914377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Migliorare la produttività attraverso misure di sicurezza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9C7E9B-C7C8-93D3-4404-6658D4D6DBB9}"/>
              </a:ext>
            </a:extLst>
          </p:cNvPr>
          <p:cNvSpPr txBox="1"/>
          <p:nvPr/>
        </p:nvSpPr>
        <p:spPr>
          <a:xfrm>
            <a:off x="417580" y="1990459"/>
            <a:ext cx="3748326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defTabSz="914377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b="0" dirty="0">
                <a:solidFill>
                  <a:schemeClr val="tx1"/>
                </a:solidFill>
              </a:rPr>
              <a:t>Convincere le persone dei benefici</a:t>
            </a:r>
          </a:p>
          <a:p>
            <a:pPr algn="r"/>
            <a:r>
              <a:rPr lang="en-US" b="0" dirty="0">
                <a:solidFill>
                  <a:schemeClr val="tx1"/>
                </a:solidFill>
              </a:rPr>
              <a:t>Le misure di sicurezza come aspetto inevitabile del lavoro</a:t>
            </a:r>
          </a:p>
          <a:p>
            <a:pPr algn="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78F2BB2-2D43-8AAC-7829-88ACB317D1E2}"/>
              </a:ext>
            </a:extLst>
          </p:cNvPr>
          <p:cNvSpPr txBox="1"/>
          <p:nvPr/>
        </p:nvSpPr>
        <p:spPr>
          <a:xfrm>
            <a:off x="8129245" y="1990459"/>
            <a:ext cx="3645175" cy="53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914377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Percepito ostacolo alla produttività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177EDB0-FA3E-CB51-2FE8-C7A7480A5F82}"/>
              </a:ext>
            </a:extLst>
          </p:cNvPr>
          <p:cNvSpPr txBox="1"/>
          <p:nvPr/>
        </p:nvSpPr>
        <p:spPr>
          <a:xfrm>
            <a:off x="417580" y="4501109"/>
            <a:ext cx="3748326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defTabSz="914377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Cambiamento positivo nei luoghi di lavoro: l'innovazione come forza trainante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Esplorare il ruolo della tecnologia nel miglioramento della sicurezza</a:t>
            </a:r>
          </a:p>
        </p:txBody>
      </p:sp>
      <p:pic>
        <p:nvPicPr>
          <p:cNvPr id="17" name="Immagine 16" descr="Immagine che contiene cerchio, testo, schermata, Elementi grafici&#10;&#10;Descrizione generata automaticamente">
            <a:extLst>
              <a:ext uri="{FF2B5EF4-FFF2-40B4-BE49-F238E27FC236}">
                <a16:creationId xmlns:a16="http://schemas.microsoft.com/office/drawing/2014/main" id="{F8524D22-C641-2EED-68DE-BF9752124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1883" b="-1"/>
          <a:stretch/>
        </p:blipFill>
        <p:spPr>
          <a:xfrm>
            <a:off x="4165906" y="1940505"/>
            <a:ext cx="3963339" cy="39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2BB12-84C9-247B-4C96-724CB0C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3095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F2446-01E5-4173-AD71-E3783F42A5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8818A9-1548-BBE0-37F4-B07AF808C254}"/>
              </a:ext>
            </a:extLst>
          </p:cNvPr>
          <p:cNvSpPr txBox="1">
            <a:spLocks/>
          </p:cNvSpPr>
          <p:nvPr/>
        </p:nvSpPr>
        <p:spPr>
          <a:xfrm>
            <a:off x="1398245" y="-25400"/>
            <a:ext cx="71435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Rilevanza sociale ed economica della SSL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FE3C1D-A22B-88B5-1533-805D7FD74BA2}"/>
              </a:ext>
            </a:extLst>
          </p:cNvPr>
          <p:cNvSpPr txBox="1"/>
          <p:nvPr/>
        </p:nvSpPr>
        <p:spPr>
          <a:xfrm>
            <a:off x="1117600" y="1779437"/>
            <a:ext cx="10591800" cy="294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377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600" b="1">
                <a:solidFill>
                  <a:schemeClr val="bg1"/>
                </a:solidFill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La sicurezza sul lavoro: una preoccupazione globale</a:t>
            </a:r>
          </a:p>
          <a:p>
            <a:r>
              <a:rPr lang="en-US" b="0" dirty="0">
                <a:solidFill>
                  <a:schemeClr val="tx1"/>
                </a:solidFill>
              </a:rPr>
              <a:t>Alcuni dati allarmanti in Italia e nel mondo...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 Italia muoiono ogni giorno 2 lavoratori a causa di incidenti sul lavoro.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2,78 milioni di morti sul lavoro in tutto il mondo segnalati dall'ILO.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3,2 trilioni di dollari persi ogni anno a causa di incidenti sul lavoro, pari al 4% del PIL mondiale.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L'UE riporta oltre 3.000 incidenti mortali all'anno.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78DF57-18AF-993A-9DD5-C30C9153856D}"/>
              </a:ext>
            </a:extLst>
          </p:cNvPr>
          <p:cNvSpPr txBox="1"/>
          <p:nvPr/>
        </p:nvSpPr>
        <p:spPr>
          <a:xfrm>
            <a:off x="1117600" y="5208236"/>
            <a:ext cx="11255829" cy="100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377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600" b="1">
                <a:solidFill>
                  <a:schemeClr val="bg1"/>
                </a:solidFill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1800" i="1" dirty="0">
                <a:solidFill>
                  <a:schemeClr val="tx1"/>
                </a:solidFill>
              </a:rPr>
              <a:t>La condivisione delle conoscenze è la chiave per perseguire cambiamenti positivi.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La collaborazione tra organizzazioni internazionali e nazionali è fondamentale per il miglioramento.</a:t>
            </a:r>
          </a:p>
        </p:txBody>
      </p:sp>
    </p:spTree>
    <p:extLst>
      <p:ext uri="{BB962C8B-B14F-4D97-AF65-F5344CB8AC3E}">
        <p14:creationId xmlns:p14="http://schemas.microsoft.com/office/powerpoint/2010/main" val="35289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2BB12-84C9-247B-4C96-724CB0C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F2446-01E5-4173-AD71-E3783F42A5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8818A9-1548-BBE0-37F4-B07AF808C254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679852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Rilevanza sociale ed economica della SSL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FE3C1D-A22B-88B5-1533-805D7FD74BA2}"/>
              </a:ext>
            </a:extLst>
          </p:cNvPr>
          <p:cNvSpPr txBox="1"/>
          <p:nvPr/>
        </p:nvSpPr>
        <p:spPr>
          <a:xfrm>
            <a:off x="381000" y="1804837"/>
            <a:ext cx="11103429" cy="354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/>
            <a:r>
              <a:rPr lang="en-US" b="0" i="0" dirty="0">
                <a:solidFill>
                  <a:schemeClr val="tx1"/>
                </a:solidFill>
              </a:rPr>
              <a:t>Alcuni altri dati davvero significativi forniti dall'Organizzazione Internazionale </a:t>
            </a:r>
            <a:r>
              <a:rPr lang="en-US" b="0" i="0" dirty="0" err="1">
                <a:solidFill>
                  <a:schemeClr val="tx1"/>
                </a:solidFill>
              </a:rPr>
              <a:t>del Lavoro</a:t>
            </a:r>
            <a:r>
              <a:rPr lang="en-US" b="0" i="0" dirty="0">
                <a:solidFill>
                  <a:schemeClr val="tx1"/>
                </a:solidFill>
              </a:rPr>
              <a:t>...</a:t>
            </a:r>
          </a:p>
          <a:p>
            <a:pPr algn="just"/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</a:rPr>
              <a:t>Le malattie professionali </a:t>
            </a:r>
            <a:r>
              <a:rPr lang="en-US" sz="1600" b="0" i="0" dirty="0">
                <a:solidFill>
                  <a:schemeClr val="tx1"/>
                </a:solidFill>
              </a:rPr>
              <a:t>sono la principale causa di morte tra i lavoratori a livello globale, con una stima di 651.279 decessi all'anno causati dalle sole sostanze pericolose.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</a:rPr>
              <a:t>Il settore edile </a:t>
            </a:r>
            <a:r>
              <a:rPr lang="en-US" sz="1600" b="0" i="0" dirty="0">
                <a:solidFill>
                  <a:schemeClr val="tx1"/>
                </a:solidFill>
              </a:rPr>
              <a:t>presenta un tasso di incidenti registrati particolarmente elevato.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Sia </a:t>
            </a:r>
            <a:r>
              <a:rPr lang="en-US" sz="1600" i="0" dirty="0">
                <a:solidFill>
                  <a:schemeClr val="tx1"/>
                </a:solidFill>
              </a:rPr>
              <a:t>i lavoratori più giovani che quelli più anziani </a:t>
            </a:r>
            <a:r>
              <a:rPr lang="en-US" sz="1600" b="0" i="0" dirty="0">
                <a:solidFill>
                  <a:schemeClr val="tx1"/>
                </a:solidFill>
              </a:rPr>
              <a:t>sono particolarmente vulnerabili. Con l'invecchiamento della popolazione nei paesi sviluppati, cresce la necessità di un'attenzione personalizzata e di misure di protezione specifiche per i lavoratori anziani.</a:t>
            </a:r>
          </a:p>
          <a:p>
            <a:pPr algn="just"/>
            <a:endParaRPr lang="en-US" sz="1600" b="0" i="0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78DF57-18AF-993A-9DD5-C30C9153856D}"/>
              </a:ext>
            </a:extLst>
          </p:cNvPr>
          <p:cNvSpPr txBox="1"/>
          <p:nvPr/>
        </p:nvSpPr>
        <p:spPr>
          <a:xfrm>
            <a:off x="381000" y="5537228"/>
            <a:ext cx="11255829" cy="100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377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600" b="1">
                <a:solidFill>
                  <a:schemeClr val="bg1"/>
                </a:solidFill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La condivisione delle conoscenze è la chiave per perseguire cambiamenti positivi.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La collaborazione tra organizzazioni internazionali e nazionali è fondamentale per il miglioramento.</a:t>
            </a:r>
          </a:p>
        </p:txBody>
      </p:sp>
    </p:spTree>
    <p:extLst>
      <p:ext uri="{BB962C8B-B14F-4D97-AF65-F5344CB8AC3E}">
        <p14:creationId xmlns:p14="http://schemas.microsoft.com/office/powerpoint/2010/main" val="36647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2BB12-84C9-247B-4C96-724CB0C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F2446-01E5-4173-AD71-E3783F42A5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8818A9-1548-BBE0-37F4-B07AF808C254}"/>
              </a:ext>
            </a:extLst>
          </p:cNvPr>
          <p:cNvSpPr txBox="1">
            <a:spLocks/>
          </p:cNvSpPr>
          <p:nvPr/>
        </p:nvSpPr>
        <p:spPr>
          <a:xfrm>
            <a:off x="521945" y="642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Organizzazioni nazionali e internazionali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FE3C1D-A22B-88B5-1533-805D7FD74BA2}"/>
              </a:ext>
            </a:extLst>
          </p:cNvPr>
          <p:cNvSpPr txBox="1"/>
          <p:nvPr/>
        </p:nvSpPr>
        <p:spPr>
          <a:xfrm>
            <a:off x="381000" y="1804837"/>
            <a:ext cx="11103429" cy="4410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defTabSz="914377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/>
            <a:endParaRPr lang="en-US" sz="1600" b="0" i="0" dirty="0">
              <a:solidFill>
                <a:schemeClr val="tx1"/>
              </a:solidFill>
            </a:endParaRPr>
          </a:p>
          <a:p>
            <a:pPr algn="just"/>
            <a:r>
              <a:rPr lang="en-US" sz="1600" i="0" dirty="0">
                <a:solidFill>
                  <a:schemeClr val="tx1"/>
                </a:solidFill>
              </a:rPr>
              <a:t>[Europa] Eu-OSHA, Legislazione nazionale:</a:t>
            </a:r>
          </a:p>
          <a:p>
            <a:pPr algn="just"/>
            <a:r>
              <a:rPr lang="en-US" sz="1600" b="0" i="0" dirty="0">
                <a:solidFill>
                  <a:schemeClr val="tx1"/>
                </a:solidFill>
              </a:rPr>
              <a:t>https</a:t>
            </a:r>
            <a:r>
              <a:rPr lang="en-US" sz="1600" b="0" i="0" dirty="0" err="1">
                <a:solidFill>
                  <a:schemeClr val="tx1"/>
                </a:solidFill>
              </a:rPr>
              <a:t>://osha.europa.</a:t>
            </a:r>
            <a:r>
              <a:rPr lang="en-US" sz="1600" b="0" i="0" dirty="0">
                <a:solidFill>
                  <a:schemeClr val="tx1"/>
                </a:solidFill>
              </a:rPr>
              <a:t>eu/en/legislation/directives/the-osh-framework-directive/the-osh-framework-directive-introduction</a:t>
            </a:r>
          </a:p>
          <a:p>
            <a:pPr algn="just"/>
            <a:endParaRPr lang="en-US" sz="1600" b="0" i="0" dirty="0">
              <a:solidFill>
                <a:schemeClr val="tx1"/>
              </a:solidFill>
            </a:endParaRPr>
          </a:p>
          <a:p>
            <a:pPr algn="just"/>
            <a:r>
              <a:rPr lang="en-US" sz="1600" i="0" dirty="0">
                <a:solidFill>
                  <a:schemeClr val="tx1"/>
                </a:solidFill>
              </a:rPr>
              <a:t>[USA] Dipartimento del </a:t>
            </a:r>
            <a:r>
              <a:rPr lang="en-US" sz="1600" i="0" dirty="0" err="1">
                <a:solidFill>
                  <a:schemeClr val="tx1"/>
                </a:solidFill>
              </a:rPr>
              <a:t>Lavoro</a:t>
            </a:r>
            <a:r>
              <a:rPr lang="en-US" sz="1600" i="0" dirty="0">
                <a:solidFill>
                  <a:schemeClr val="tx1"/>
                </a:solidFill>
              </a:rPr>
              <a:t>, Piani statali: </a:t>
            </a:r>
          </a:p>
          <a:p>
            <a:pPr algn="just"/>
            <a:r>
              <a:rPr lang="en-US" sz="1600" b="0" i="0" dirty="0">
                <a:solidFill>
                  <a:schemeClr val="tx1"/>
                </a:solidFill>
              </a:rPr>
              <a:t>https</a:t>
            </a:r>
            <a:r>
              <a:rPr lang="en-US" sz="1600" b="0" i="0" dirty="0" err="1">
                <a:solidFill>
                  <a:schemeClr val="tx1"/>
                </a:solidFill>
              </a:rPr>
              <a:t>://www.dol.</a:t>
            </a:r>
            <a:r>
              <a:rPr lang="en-US" sz="1600" b="0" i="0" dirty="0">
                <a:solidFill>
                  <a:schemeClr val="tx1"/>
                </a:solidFill>
              </a:rPr>
              <a:t>gov/general/topic/safety-health</a:t>
            </a:r>
          </a:p>
          <a:p>
            <a:pPr algn="just"/>
            <a:r>
              <a:rPr lang="en-US" sz="1600" i="0" dirty="0">
                <a:solidFill>
                  <a:schemeClr val="tx1"/>
                </a:solidFill>
              </a:rPr>
              <a:t>[USA] NIOSH:</a:t>
            </a:r>
          </a:p>
          <a:p>
            <a:pPr algn="just"/>
            <a:r>
              <a:rPr lang="en-US" sz="1600" b="0" i="0" dirty="0">
                <a:solidFill>
                  <a:schemeClr val="tx1"/>
                </a:solidFill>
              </a:rPr>
              <a:t>https</a:t>
            </a:r>
            <a:r>
              <a:rPr lang="en-US" sz="1600" b="0" i="0" dirty="0" err="1">
                <a:solidFill>
                  <a:schemeClr val="tx1"/>
                </a:solidFill>
              </a:rPr>
              <a:t>://www.usa.</a:t>
            </a:r>
            <a:r>
              <a:rPr lang="en-US" sz="1600" b="0" i="0" dirty="0">
                <a:solidFill>
                  <a:schemeClr val="tx1"/>
                </a:solidFill>
              </a:rPr>
              <a:t>gov/federal-agencies/national-institute-of-occupational-safety-and-health</a:t>
            </a:r>
          </a:p>
          <a:p>
            <a:pPr algn="just"/>
            <a:endParaRPr lang="en-US" sz="1600" b="0" i="0" dirty="0">
              <a:solidFill>
                <a:schemeClr val="tx1"/>
              </a:solidFill>
            </a:endParaRPr>
          </a:p>
          <a:p>
            <a:pPr algn="just"/>
            <a:r>
              <a:rPr lang="en-US" sz="1600" i="0" dirty="0">
                <a:solidFill>
                  <a:schemeClr val="tx1"/>
                </a:solidFill>
              </a:rPr>
              <a:t>[MONDO] OIL:</a:t>
            </a:r>
          </a:p>
          <a:p>
            <a:pPr algn="just"/>
            <a:r>
              <a:rPr lang="en-US" sz="1600" b="0" i="0" dirty="0">
                <a:solidFill>
                  <a:schemeClr val="tx1"/>
                </a:solidFill>
              </a:rPr>
              <a:t>https</a:t>
            </a:r>
            <a:r>
              <a:rPr lang="en-US" sz="1600" b="0" i="0" dirty="0" err="1">
                <a:solidFill>
                  <a:schemeClr val="tx1"/>
                </a:solidFill>
              </a:rPr>
              <a:t>://www.ilo.org/safework/countries/lang--en/index.htm</a:t>
            </a:r>
            <a:endParaRPr lang="en-US" sz="1600" b="0" i="0" dirty="0">
              <a:solidFill>
                <a:schemeClr val="tx1"/>
              </a:solidFill>
            </a:endParaRPr>
          </a:p>
          <a:p>
            <a:pPr algn="just"/>
            <a:endParaRPr lang="en-US" sz="16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2BB12-84C9-247B-4C96-724CB0C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7155" y="696595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F2446-01E5-4173-AD71-E3783F42A5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8818A9-1548-BBE0-37F4-B07AF808C254}"/>
              </a:ext>
            </a:extLst>
          </p:cNvPr>
          <p:cNvSpPr txBox="1">
            <a:spLocks/>
          </p:cNvSpPr>
          <p:nvPr/>
        </p:nvSpPr>
        <p:spPr>
          <a:xfrm>
            <a:off x="838200" y="609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Definizione di SSL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FE3C1D-A22B-88B5-1533-805D7FD74BA2}"/>
              </a:ext>
            </a:extLst>
          </p:cNvPr>
          <p:cNvSpPr txBox="1"/>
          <p:nvPr/>
        </p:nvSpPr>
        <p:spPr>
          <a:xfrm>
            <a:off x="557555" y="2414437"/>
            <a:ext cx="11103429" cy="3126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just" defTabSz="914377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Dall'Organizzazione Internazionale </a:t>
            </a:r>
            <a:r>
              <a:rPr lang="en-US" sz="1800" dirty="0" err="1">
                <a:solidFill>
                  <a:schemeClr val="tx1"/>
                </a:solidFill>
              </a:rPr>
              <a:t>del Lavoro</a:t>
            </a:r>
            <a:r>
              <a:rPr lang="en-US" sz="1800" dirty="0">
                <a:solidFill>
                  <a:schemeClr val="tx1"/>
                </a:solidFill>
              </a:rPr>
              <a:t>...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La sicurezza e la salute sul lavoro (OSH) è una disciplina che mira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Promuovere costantemente il massimo livello di benessere fisico, mentale e sociale dei lavoratori;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Mantenere e migliorare le condizioni sul posto di lavoro per ridurre o prevenire il rischio di infortuni dei lavoratori;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Proteggere i lavoratori dai rischi che incidono negativamente sulla loro salute nel corso degli anni;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Promuovere un ambiente di lavoro adeguato alle capacità fisiche e mentali dei lavoratori.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2BB12-84C9-247B-4C96-724CB0CC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F2446-01E5-4173-AD71-E3783F42A5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8818A9-1548-BBE0-37F4-B07AF808C254}"/>
              </a:ext>
            </a:extLst>
          </p:cNvPr>
          <p:cNvSpPr txBox="1">
            <a:spLocks/>
          </p:cNvSpPr>
          <p:nvPr/>
        </p:nvSpPr>
        <p:spPr>
          <a:xfrm>
            <a:off x="560045" y="479273"/>
            <a:ext cx="792603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L'obiettivo della gestione della sicurezza e della salute sul lavoro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FE3C1D-A22B-88B5-1533-805D7FD74BA2}"/>
              </a:ext>
            </a:extLst>
          </p:cNvPr>
          <p:cNvSpPr txBox="1"/>
          <p:nvPr/>
        </p:nvSpPr>
        <p:spPr>
          <a:xfrm>
            <a:off x="381000" y="1804836"/>
            <a:ext cx="11103429" cy="455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just" defTabSz="914377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Obiettivo: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eliminare o ridurre al minimo le fonti di rischio.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Rischio: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probabilità di esiti negativi per i lavoratori.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Fonte: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causa principale del rischio (ad esempio, attrezzature non adeguatamente protette).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Approccio: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"Eliminare la fonte di rischio" ove possibile.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Realismo: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nessuna attività è priva di rischi; alcuni rischi sono inevitabili.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Approccio pragmatico: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/>
                <a:ea typeface="+mn-ea"/>
                <a:cs typeface="+mn-cs"/>
              </a:rPr>
              <a:t>puntare al livello di rischio più basso ragionevolmente ottenibile (ALARP). Questo concetto ci consente di non mandare in bancarotta le aziende e di essere produttivi: altrimenti, per evitare incidenti, dovremmo interrompere tutte le attività.</a:t>
            </a:r>
            <a:endParaRPr lang="en-US" sz="1800" dirty="0">
              <a:solidFill>
                <a:schemeClr val="tx1"/>
              </a:solidFill>
            </a:endParaRPr>
          </a:p>
          <a:p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/>
              <a:ea typeface="+mn-ea"/>
              <a:cs typeface="+mn-cs"/>
            </a:endParaRPr>
          </a:p>
        </p:txBody>
      </p:sp>
      <p:pic>
        <p:nvPicPr>
          <p:cNvPr id="2" name="Immagine 1" descr="Immagine che contiene schermata, testo, Policromia, Elementi grafici&#10;&#10;Descrizione generata automaticamente">
            <a:extLst>
              <a:ext uri="{FF2B5EF4-FFF2-40B4-BE49-F238E27FC236}">
                <a16:creationId xmlns:a16="http://schemas.microsoft.com/office/drawing/2014/main" id="{E12467F0-1AAD-BFB9-7057-B9B9848E0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99" y="1439711"/>
            <a:ext cx="4781301" cy="340923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EF927C-CC98-EC02-52DB-74564BAB471F}"/>
              </a:ext>
            </a:extLst>
          </p:cNvPr>
          <p:cNvSpPr txBox="1"/>
          <p:nvPr/>
        </p:nvSpPr>
        <p:spPr>
          <a:xfrm>
            <a:off x="8088086" y="4963098"/>
            <a:ext cx="213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venir Next" panose="020B0503020202020204"/>
              </a:rPr>
              <a:t>UNI ISO 45001:2018 </a:t>
            </a:r>
          </a:p>
        </p:txBody>
      </p:sp>
    </p:spTree>
    <p:extLst>
      <p:ext uri="{BB962C8B-B14F-4D97-AF65-F5344CB8AC3E}">
        <p14:creationId xmlns:p14="http://schemas.microsoft.com/office/powerpoint/2010/main" val="32097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MADE">
      <a:dk1>
        <a:srgbClr val="003F6E"/>
      </a:dk1>
      <a:lt1>
        <a:srgbClr val="FFFFFF"/>
      </a:lt1>
      <a:dk2>
        <a:srgbClr val="003F6E"/>
      </a:dk2>
      <a:lt2>
        <a:srgbClr val="EEEEEE"/>
      </a:lt2>
      <a:accent1>
        <a:srgbClr val="00B3DD"/>
      </a:accent1>
      <a:accent2>
        <a:srgbClr val="003F6E"/>
      </a:accent2>
      <a:accent3>
        <a:srgbClr val="50C2E8"/>
      </a:accent3>
      <a:accent4>
        <a:srgbClr val="078EBF"/>
      </a:accent4>
      <a:accent5>
        <a:srgbClr val="1E669F"/>
      </a:accent5>
      <a:accent6>
        <a:srgbClr val="00B3DD"/>
      </a:accent6>
      <a:hlink>
        <a:srgbClr val="50C2E8"/>
      </a:hlink>
      <a:folHlink>
        <a:srgbClr val="50C2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MADE">
      <a:dk1>
        <a:srgbClr val="003F6E"/>
      </a:dk1>
      <a:lt1>
        <a:srgbClr val="FFFFFF"/>
      </a:lt1>
      <a:dk2>
        <a:srgbClr val="003F6E"/>
      </a:dk2>
      <a:lt2>
        <a:srgbClr val="EEEEEE"/>
      </a:lt2>
      <a:accent1>
        <a:srgbClr val="00B3DD"/>
      </a:accent1>
      <a:accent2>
        <a:srgbClr val="003F6E"/>
      </a:accent2>
      <a:accent3>
        <a:srgbClr val="50C2E8"/>
      </a:accent3>
      <a:accent4>
        <a:srgbClr val="078EBF"/>
      </a:accent4>
      <a:accent5>
        <a:srgbClr val="1E669F"/>
      </a:accent5>
      <a:accent6>
        <a:srgbClr val="00B3DD"/>
      </a:accent6>
      <a:hlink>
        <a:srgbClr val="50C2E8"/>
      </a:hlink>
      <a:folHlink>
        <a:srgbClr val="50C2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MADE">
      <a:dk1>
        <a:srgbClr val="003F6E"/>
      </a:dk1>
      <a:lt1>
        <a:srgbClr val="FFFFFF"/>
      </a:lt1>
      <a:dk2>
        <a:srgbClr val="003F6E"/>
      </a:dk2>
      <a:lt2>
        <a:srgbClr val="EEEEEE"/>
      </a:lt2>
      <a:accent1>
        <a:srgbClr val="00B3DD"/>
      </a:accent1>
      <a:accent2>
        <a:srgbClr val="003F6E"/>
      </a:accent2>
      <a:accent3>
        <a:srgbClr val="50C2E8"/>
      </a:accent3>
      <a:accent4>
        <a:srgbClr val="078EBF"/>
      </a:accent4>
      <a:accent5>
        <a:srgbClr val="1E669F"/>
      </a:accent5>
      <a:accent6>
        <a:srgbClr val="00B3DD"/>
      </a:accent6>
      <a:hlink>
        <a:srgbClr val="50C2E8"/>
      </a:hlink>
      <a:folHlink>
        <a:srgbClr val="50C2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6C5034DEF31469D687DC74110F0C4" ma:contentTypeVersion="18" ma:contentTypeDescription="Create a new document." ma:contentTypeScope="" ma:versionID="410ca4e66f71cf207ccdc757f1a9ad83">
  <xsd:schema xmlns:xsd="http://www.w3.org/2001/XMLSchema" xmlns:xs="http://www.w3.org/2001/XMLSchema" xmlns:p="http://schemas.microsoft.com/office/2006/metadata/properties" xmlns:ns2="fab0e02d-7b70-4413-b572-d44f1292ffc6" xmlns:ns3="328b14d6-6e2c-4870-bd3d-20a4f0e49c9e" targetNamespace="http://schemas.microsoft.com/office/2006/metadata/properties" ma:root="true" ma:fieldsID="48c9a14101034ef468ccfafe04ee7ab2" ns2:_="" ns3:_="">
    <xsd:import namespace="fab0e02d-7b70-4413-b572-d44f1292ffc6"/>
    <xsd:import namespace="328b14d6-6e2c-4870-bd3d-20a4f0e49c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0e02d-7b70-4413-b572-d44f1292f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748ed3-a044-4069-afca-14a5a74919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b14d6-6e2c-4870-bd3d-20a4f0e49c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484c96b-0302-40db-b824-a3a76ee72efe}" ma:internalName="TaxCatchAll" ma:showField="CatchAllData" ma:web="328b14d6-6e2c-4870-bd3d-20a4f0e49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b0e02d-7b70-4413-b572-d44f1292ffc6">
      <Terms xmlns="http://schemas.microsoft.com/office/infopath/2007/PartnerControls"/>
    </lcf76f155ced4ddcb4097134ff3c332f>
    <TaxCatchAll xmlns="328b14d6-6e2c-4870-bd3d-20a4f0e49c9e" xsi:nil="true"/>
  </documentManagement>
</p:properties>
</file>

<file path=customXml/itemProps1.xml><?xml version="1.0" encoding="utf-8"?>
<ds:datastoreItem xmlns:ds="http://schemas.openxmlformats.org/officeDocument/2006/customXml" ds:itemID="{468BFB08-724B-4258-AF04-54ABAC303B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151293-6F61-4034-AAC5-C1E63E27A122}"/>
</file>

<file path=customXml/itemProps3.xml><?xml version="1.0" encoding="utf-8"?>
<ds:datastoreItem xmlns:ds="http://schemas.openxmlformats.org/officeDocument/2006/customXml" ds:itemID="{1DD2E694-1EEE-404C-8CAD-5E15EAE9B83F}">
  <ds:schemaRefs>
    <ds:schemaRef ds:uri="http://schemas.microsoft.com/office/2006/metadata/properties"/>
    <ds:schemaRef ds:uri="http://schemas.microsoft.com/office/infopath/2007/PartnerControls"/>
    <ds:schemaRef ds:uri="f4c0f8ca-c8ec-4354-a13e-10b99c711faa"/>
    <ds:schemaRef ds:uri="e082da33-2c5c-4009-9705-6bddbada9432"/>
    <ds:schemaRef ds:uri="9e18f3b0-0311-4c41-b0bb-fd8f9b26941d"/>
    <ds:schemaRef ds:uri="0ed2f73a-886c-4f09-a24d-21cd78800f1f"/>
    <ds:schemaRef ds:uri="http://schemas.microsoft.com/sharepoint/v3"/>
    <ds:schemaRef ds:uri="fab0e02d-7b70-4413-b572-d44f1292ffc6"/>
    <ds:schemaRef ds:uri="328b14d6-6e2c-4870-bd3d-20a4f0e49c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Widescreen</PresentationFormat>
  <Paragraphs>100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Avenir Next</vt:lpstr>
      <vt:lpstr>Avenir Next LT Pro</vt:lpstr>
      <vt:lpstr>Calibri</vt:lpstr>
      <vt:lpstr>Helvetica</vt:lpstr>
      <vt:lpstr>1_Office Theme</vt:lpstr>
      <vt:lpstr>2_Office Theme</vt:lpstr>
      <vt:lpstr>3_Office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daniele.raina@outlook.com</dc:creator>
  <cp:keywords>, docId:BD01008D680BA136B8FD71DB6C497FEB</cp:keywords>
  <cp:lastModifiedBy>Francesca Leggeri</cp:lastModifiedBy>
  <cp:revision>59</cp:revision>
  <dcterms:created xsi:type="dcterms:W3CDTF">2020-03-12T15:47:50Z</dcterms:created>
  <dcterms:modified xsi:type="dcterms:W3CDTF">2025-11-18T08:33:28Z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0x010100B026C5034DEF31469D687DC74110F0C4</vt:lpwstr>
  </property>
  <property fmtid="{D5CDD505-2E9C-101B-9397-08002B2CF9AE}" pid="3" name="MediaServiceImageTags">
    <vt:lpwstr/>
  </property>
</Properties>
</file>