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80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61.xml" ContentType="application/vnd.openxmlformats-officedocument.presentationml.slide+xml"/>
  <Override PartName="/ppt/slides/slide100.xml" ContentType="application/vnd.openxmlformats-officedocument.presentationml.slide+xml"/>
  <Override PartName="/ppt/slides/slide99.xml" ContentType="application/vnd.openxmlformats-officedocument.presentationml.slide+xml"/>
  <Override PartName="/ppt/slides/slide98.xml" ContentType="application/vnd.openxmlformats-officedocument.presentationml.slide+xml"/>
  <Override PartName="/ppt/slides/slide97.xml" ContentType="application/vnd.openxmlformats-officedocument.presentationml.slide+xml"/>
  <Override PartName="/ppt/slides/slide96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60.xml" ContentType="application/vnd.openxmlformats-officedocument.presentationml.slide+xml"/>
  <Override PartName="/ppt/slides/slide106.xml" ContentType="application/vnd.openxmlformats-officedocument.presentationml.slide+xml"/>
  <Override PartName="/ppt/slides/slide105.xml" ContentType="application/vnd.openxmlformats-officedocument.presentationml.slide+xml"/>
  <Override PartName="/ppt/slides/slide104.xml" ContentType="application/vnd.openxmlformats-officedocument.presentationml.slide+xml"/>
  <Override PartName="/ppt/slides/slide95.xml" ContentType="application/vnd.openxmlformats-officedocument.presentationml.slide+xml"/>
  <Override PartName="/ppt/slides/slide94.xml" ContentType="application/vnd.openxmlformats-officedocument.presentationml.slide+xml"/>
  <Override PartName="/ppt/slides/slide93.xml" ContentType="application/vnd.openxmlformats-officedocument.presentationml.slide+xml"/>
  <Override PartName="/ppt/slides/slide85.xml" ContentType="application/vnd.openxmlformats-officedocument.presentationml.slide+xml"/>
  <Override PartName="/ppt/slides/slide84.xml" ContentType="application/vnd.openxmlformats-officedocument.presentationml.slide+xml"/>
  <Override PartName="/ppt/slides/slide83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92.xml" ContentType="application/vnd.openxmlformats-officedocument.presentationml.slide+xml"/>
  <Override PartName="/ppt/slides/slide91.xml" ContentType="application/vnd.openxmlformats-officedocument.presentationml.slide+xml"/>
  <Override PartName="/ppt/slides/slide90.xml" ContentType="application/vnd.openxmlformats-officedocument.presentationml.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07.xml" ContentType="application/vnd.openxmlformats-officedocument.presentationml.slide+xml"/>
  <Override PartName="/ppt/slides/slide110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109.xml" ContentType="application/vnd.openxmlformats-officedocument.presentationml.slide+xml"/>
  <Override PartName="/ppt/slides/slide68.xml" ContentType="application/vnd.openxmlformats-officedocument.presentationml.slide+xml"/>
  <Override PartName="/ppt/slides/slide67.xml" ContentType="application/vnd.openxmlformats-officedocument.presentationml.slide+xml"/>
  <Override PartName="/ppt/slides/slide66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73.xml" ContentType="application/vnd.openxmlformats-officedocument.presentationml.slide+xml"/>
  <Override PartName="/ppt/slides/slide76.xml" ContentType="application/vnd.openxmlformats-officedocument.presentationml.slide+xml"/>
  <Override PartName="/ppt/slides/slide114.xml" ContentType="application/vnd.openxmlformats-officedocument.presentationml.slide+xml"/>
  <Override PartName="/ppt/slides/slide113.xml" ContentType="application/vnd.openxmlformats-officedocument.presentationml.slide+xml"/>
  <Override PartName="/ppt/slides/slide112.xml" ContentType="application/vnd.openxmlformats-officedocument.presentationml.slide+xml"/>
  <Override PartName="/ppt/slides/slide111.xml" ContentType="application/vnd.openxmlformats-officedocument.presentationml.slide+xml"/>
  <Override PartName="/ppt/slides/slide75.xml" ContentType="application/vnd.openxmlformats-officedocument.presentationml.slide+xml"/>
  <Override PartName="/ppt/slides/slide115.xml" ContentType="application/vnd.openxmlformats-officedocument.presentationml.slide+xml"/>
  <Override PartName="/ppt/slides/slide117.xml" ContentType="application/vnd.openxmlformats-officedocument.presentationml.slide+xml"/>
  <Override PartName="/ppt/slides/slide116.xml" ContentType="application/vnd.openxmlformats-officedocument.presentationml.slide+xml"/>
  <Override PartName="/ppt/slides/slide78.xml" ContentType="application/vnd.openxmlformats-officedocument.presentationml.slide+xml"/>
  <Override PartName="/ppt/slides/slide77.xml" ContentType="application/vnd.openxmlformats-officedocument.presentationml.slide+xml"/>
  <Override PartName="/ppt/slides/slide118.xml" ContentType="application/vnd.openxmlformats-officedocument.presentationml.slide+xml"/>
  <Override PartName="/ppt/slides/slide7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3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120"/>
  </p:notesMasterIdLst>
  <p:handoutMasterIdLst>
    <p:handoutMasterId r:id="rId121"/>
  </p:handoutMasterIdLst>
  <p:sldIdLst>
    <p:sldId id="632" r:id="rId2"/>
    <p:sldId id="728" r:id="rId3"/>
    <p:sldId id="661" r:id="rId4"/>
    <p:sldId id="684" r:id="rId5"/>
    <p:sldId id="729" r:id="rId6"/>
    <p:sldId id="730" r:id="rId7"/>
    <p:sldId id="731" r:id="rId8"/>
    <p:sldId id="732" r:id="rId9"/>
    <p:sldId id="733" r:id="rId10"/>
    <p:sldId id="734" r:id="rId11"/>
    <p:sldId id="744" r:id="rId12"/>
    <p:sldId id="740" r:id="rId13"/>
    <p:sldId id="743" r:id="rId14"/>
    <p:sldId id="742" r:id="rId15"/>
    <p:sldId id="735" r:id="rId16"/>
    <p:sldId id="747" r:id="rId17"/>
    <p:sldId id="736" r:id="rId18"/>
    <p:sldId id="738" r:id="rId19"/>
    <p:sldId id="685" r:id="rId20"/>
    <p:sldId id="667" r:id="rId21"/>
    <p:sldId id="668" r:id="rId22"/>
    <p:sldId id="669" r:id="rId23"/>
    <p:sldId id="670" r:id="rId24"/>
    <p:sldId id="666" r:id="rId25"/>
    <p:sldId id="671" r:id="rId26"/>
    <p:sldId id="673" r:id="rId27"/>
    <p:sldId id="672" r:id="rId28"/>
    <p:sldId id="674" r:id="rId29"/>
    <p:sldId id="675" r:id="rId30"/>
    <p:sldId id="676" r:id="rId31"/>
    <p:sldId id="714" r:id="rId32"/>
    <p:sldId id="715" r:id="rId33"/>
    <p:sldId id="686" r:id="rId34"/>
    <p:sldId id="648" r:id="rId35"/>
    <p:sldId id="656" r:id="rId36"/>
    <p:sldId id="650" r:id="rId37"/>
    <p:sldId id="651" r:id="rId38"/>
    <p:sldId id="657" r:id="rId39"/>
    <p:sldId id="652" r:id="rId40"/>
    <p:sldId id="653" r:id="rId41"/>
    <p:sldId id="659" r:id="rId42"/>
    <p:sldId id="663" r:id="rId43"/>
    <p:sldId id="658" r:id="rId44"/>
    <p:sldId id="660" r:id="rId45"/>
    <p:sldId id="664" r:id="rId46"/>
    <p:sldId id="665" r:id="rId47"/>
    <p:sldId id="716" r:id="rId48"/>
    <p:sldId id="717" r:id="rId49"/>
    <p:sldId id="718" r:id="rId50"/>
    <p:sldId id="719" r:id="rId51"/>
    <p:sldId id="687" r:id="rId52"/>
    <p:sldId id="677" r:id="rId53"/>
    <p:sldId id="678" r:id="rId54"/>
    <p:sldId id="682" r:id="rId55"/>
    <p:sldId id="681" r:id="rId56"/>
    <p:sldId id="781" r:id="rId57"/>
    <p:sldId id="745" r:id="rId58"/>
    <p:sldId id="746" r:id="rId59"/>
    <p:sldId id="688" r:id="rId60"/>
    <p:sldId id="720" r:id="rId61"/>
    <p:sldId id="721" r:id="rId62"/>
    <p:sldId id="696" r:id="rId63"/>
    <p:sldId id="697" r:id="rId64"/>
    <p:sldId id="698" r:id="rId65"/>
    <p:sldId id="699" r:id="rId66"/>
    <p:sldId id="700" r:id="rId67"/>
    <p:sldId id="701" r:id="rId68"/>
    <p:sldId id="702" r:id="rId69"/>
    <p:sldId id="703" r:id="rId70"/>
    <p:sldId id="705" r:id="rId71"/>
    <p:sldId id="706" r:id="rId72"/>
    <p:sldId id="707" r:id="rId73"/>
    <p:sldId id="709" r:id="rId74"/>
    <p:sldId id="741" r:id="rId75"/>
    <p:sldId id="691" r:id="rId76"/>
    <p:sldId id="711" r:id="rId77"/>
    <p:sldId id="710" r:id="rId78"/>
    <p:sldId id="712" r:id="rId79"/>
    <p:sldId id="692" r:id="rId80"/>
    <p:sldId id="713" r:id="rId81"/>
    <p:sldId id="722" r:id="rId82"/>
    <p:sldId id="726" r:id="rId83"/>
    <p:sldId id="723" r:id="rId84"/>
    <p:sldId id="724" r:id="rId85"/>
    <p:sldId id="725" r:id="rId86"/>
    <p:sldId id="727" r:id="rId87"/>
    <p:sldId id="690" r:id="rId88"/>
    <p:sldId id="748" r:id="rId89"/>
    <p:sldId id="760" r:id="rId90"/>
    <p:sldId id="750" r:id="rId91"/>
    <p:sldId id="751" r:id="rId92"/>
    <p:sldId id="752" r:id="rId93"/>
    <p:sldId id="753" r:id="rId94"/>
    <p:sldId id="693" r:id="rId95"/>
    <p:sldId id="761" r:id="rId96"/>
    <p:sldId id="763" r:id="rId97"/>
    <p:sldId id="755" r:id="rId98"/>
    <p:sldId id="764" r:id="rId99"/>
    <p:sldId id="765" r:id="rId100"/>
    <p:sldId id="766" r:id="rId101"/>
    <p:sldId id="757" r:id="rId102"/>
    <p:sldId id="758" r:id="rId103"/>
    <p:sldId id="773" r:id="rId104"/>
    <p:sldId id="759" r:id="rId105"/>
    <p:sldId id="689" r:id="rId106"/>
    <p:sldId id="771" r:id="rId107"/>
    <p:sldId id="772" r:id="rId108"/>
    <p:sldId id="768" r:id="rId109"/>
    <p:sldId id="769" r:id="rId110"/>
    <p:sldId id="770" r:id="rId111"/>
    <p:sldId id="775" r:id="rId112"/>
    <p:sldId id="774" r:id="rId113"/>
    <p:sldId id="694" r:id="rId114"/>
    <p:sldId id="776" r:id="rId115"/>
    <p:sldId id="777" r:id="rId116"/>
    <p:sldId id="778" r:id="rId117"/>
    <p:sldId id="779" r:id="rId118"/>
    <p:sldId id="780" r:id="rId119"/>
  </p:sldIdLst>
  <p:sldSz cx="9144000" cy="6858000" type="screen4x3"/>
  <p:notesSz cx="6797675" cy="9928225"/>
  <p:defaultTextStyle>
    <a:defPPr>
      <a:defRPr lang="da-DK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ción" id="{F2CB9145-14E7-4765-9C49-08D54946AD8D}">
          <p14:sldIdLst>
            <p14:sldId id="632"/>
            <p14:sldId id="728"/>
            <p14:sldId id="661"/>
          </p14:sldIdLst>
        </p14:section>
        <p14:section name="URScript" id="{8EBD54EC-E14E-4C79-9155-23353317E6D6}">
          <p14:sldIdLst>
            <p14:sldId id="684"/>
            <p14:sldId id="729"/>
            <p14:sldId id="730"/>
            <p14:sldId id="731"/>
            <p14:sldId id="732"/>
            <p14:sldId id="733"/>
            <p14:sldId id="734"/>
            <p14:sldId id="744"/>
            <p14:sldId id="740"/>
            <p14:sldId id="743"/>
            <p14:sldId id="742"/>
            <p14:sldId id="735"/>
            <p14:sldId id="747"/>
            <p14:sldId id="736"/>
          </p14:sldIdLst>
        </p14:section>
        <p14:section name="URScript Ejercicios" id="{31EEDCB8-C97A-4BF0-A79E-E084FD4D3972}">
          <p14:sldIdLst>
            <p14:sldId id="738"/>
          </p14:sldIdLst>
        </p14:section>
        <p14:section name="Variables" id="{01950B3A-CD50-4FCA-BB77-B3B7687D665F}">
          <p14:sldIdLst>
            <p14:sldId id="685"/>
            <p14:sldId id="667"/>
            <p14:sldId id="668"/>
            <p14:sldId id="669"/>
            <p14:sldId id="670"/>
            <p14:sldId id="666"/>
            <p14:sldId id="671"/>
            <p14:sldId id="673"/>
            <p14:sldId id="672"/>
            <p14:sldId id="674"/>
            <p14:sldId id="675"/>
            <p14:sldId id="676"/>
          </p14:sldIdLst>
        </p14:section>
        <p14:section name="Variables Ejercicios" id="{C7EEC627-BE93-4B2B-8405-FB80E7A9441A}">
          <p14:sldIdLst>
            <p14:sldId id="714"/>
            <p14:sldId id="715"/>
          </p14:sldIdLst>
        </p14:section>
        <p14:section name="Funciones" id="{6D720704-7C0C-409F-813E-C3DD133D7BE2}">
          <p14:sldIdLst>
            <p14:sldId id="686"/>
            <p14:sldId id="648"/>
            <p14:sldId id="656"/>
            <p14:sldId id="650"/>
            <p14:sldId id="651"/>
            <p14:sldId id="657"/>
            <p14:sldId id="652"/>
            <p14:sldId id="653"/>
            <p14:sldId id="659"/>
            <p14:sldId id="663"/>
            <p14:sldId id="658"/>
            <p14:sldId id="660"/>
            <p14:sldId id="664"/>
            <p14:sldId id="665"/>
          </p14:sldIdLst>
        </p14:section>
        <p14:section name="Features Ejercicios" id="{179AFBD0-8915-4D7E-B629-7D99BBC025A3}">
          <p14:sldIdLst>
            <p14:sldId id="716"/>
            <p14:sldId id="717"/>
            <p14:sldId id="718"/>
            <p14:sldId id="719"/>
          </p14:sldIdLst>
        </p14:section>
        <p14:section name="Uso avanzado del PCH" id="{096E5F87-426F-44A0-8E63-1F012472BD75}">
          <p14:sldIdLst>
            <p14:sldId id="687"/>
            <p14:sldId id="677"/>
            <p14:sldId id="678"/>
            <p14:sldId id="682"/>
            <p14:sldId id="681"/>
            <p14:sldId id="781"/>
          </p14:sldIdLst>
        </p14:section>
        <p14:section name="Uso avanzado del PCH Ejercicios" id="{D9E77B75-48CA-49BD-B9BE-D2D8FBE5DD66}">
          <p14:sldIdLst>
            <p14:sldId id="745"/>
            <p14:sldId id="746"/>
          </p14:sldIdLst>
        </p14:section>
        <p14:section name="Servidor ModBus" id="{5458CB67-7B85-4A83-AA10-BD9F0A01DEA8}">
          <p14:sldIdLst>
            <p14:sldId id="688"/>
            <p14:sldId id="720"/>
            <p14:sldId id="721"/>
            <p14:sldId id="696"/>
            <p14:sldId id="697"/>
            <p14:sldId id="698"/>
            <p14:sldId id="699"/>
            <p14:sldId id="700"/>
            <p14:sldId id="701"/>
            <p14:sldId id="702"/>
            <p14:sldId id="703"/>
            <p14:sldId id="705"/>
            <p14:sldId id="706"/>
            <p14:sldId id="707"/>
          </p14:sldIdLst>
        </p14:section>
        <p14:section name="Servidor ModBus Ejercicios" id="{F571C2F9-30A1-49F6-99C2-EFF206960CBE}">
          <p14:sldIdLst>
            <p14:sldId id="709"/>
            <p14:sldId id="741"/>
          </p14:sldIdLst>
        </p14:section>
        <p14:section name="Servidor FTP" id="{D5A818CC-D4A1-4364-B2E2-3DEF714F399E}">
          <p14:sldIdLst>
            <p14:sldId id="691"/>
            <p14:sldId id="711"/>
            <p14:sldId id="710"/>
          </p14:sldIdLst>
        </p14:section>
        <p14:section name="Servidor FTP Ejercicios" id="{C4F3BA48-FD70-4F3D-B553-84D92D5E7A66}">
          <p14:sldIdLst>
            <p14:sldId id="712"/>
          </p14:sldIdLst>
        </p14:section>
        <p14:section name="Servidor Dashboard" id="{A1577396-DB26-45AF-B592-7D28169AAC7C}">
          <p14:sldIdLst>
            <p14:sldId id="692"/>
            <p14:sldId id="713"/>
            <p14:sldId id="722"/>
            <p14:sldId id="726"/>
            <p14:sldId id="723"/>
            <p14:sldId id="724"/>
            <p14:sldId id="725"/>
          </p14:sldIdLst>
        </p14:section>
        <p14:section name="Servidor Dashboard Ejercicios" id="{732F209A-D954-4074-94C6-D3F69F06FBE7}">
          <p14:sldIdLst>
            <p14:sldId id="727"/>
          </p14:sldIdLst>
        </p14:section>
        <p14:section name=" Interfaces Cliente" id="{32E8ADDC-7CA1-4BA3-B3AA-1F26ADED261C}">
          <p14:sldIdLst>
            <p14:sldId id="690"/>
            <p14:sldId id="748"/>
            <p14:sldId id="760"/>
            <p14:sldId id="750"/>
            <p14:sldId id="751"/>
            <p14:sldId id="752"/>
          </p14:sldIdLst>
        </p14:section>
        <p14:section name=" Interfaces Cliente Ejercicio" id="{BEA6DA37-8A8C-4D5E-A2EB-D50DFB399C94}">
          <p14:sldIdLst>
            <p14:sldId id="753"/>
          </p14:sldIdLst>
        </p14:section>
        <p14:section name="Comunicación Sockets" id="{16A70C4D-FE75-4B93-BE24-14E988377DFC}">
          <p14:sldIdLst>
            <p14:sldId id="693"/>
            <p14:sldId id="761"/>
            <p14:sldId id="763"/>
            <p14:sldId id="755"/>
            <p14:sldId id="764"/>
            <p14:sldId id="765"/>
            <p14:sldId id="766"/>
            <p14:sldId id="757"/>
            <p14:sldId id="758"/>
          </p14:sldIdLst>
        </p14:section>
        <p14:section name="Comunicación Sockets Ejercicios" id="{3E0EFB99-36FB-440E-BC61-C47C1FBE653A}">
          <p14:sldIdLst>
            <p14:sldId id="773"/>
            <p14:sldId id="759"/>
          </p14:sldIdLst>
        </p14:section>
        <p14:section name="Diagnóstico de errores" id="{9AD6D8A0-7747-4551-A11E-32E5F1FBB182}">
          <p14:sldIdLst>
            <p14:sldId id="689"/>
            <p14:sldId id="771"/>
            <p14:sldId id="772"/>
            <p14:sldId id="768"/>
            <p14:sldId id="769"/>
            <p14:sldId id="770"/>
            <p14:sldId id="775"/>
            <p14:sldId id="774"/>
          </p14:sldIdLst>
        </p14:section>
        <p14:section name="Test" id="{186223CB-4F03-40BD-9A1E-3813D7A6CB26}">
          <p14:sldIdLst>
            <p14:sldId id="694"/>
            <p14:sldId id="776"/>
            <p14:sldId id="777"/>
            <p14:sldId id="778"/>
            <p14:sldId id="779"/>
            <p14:sldId id="7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D82F"/>
    <a:srgbClr val="FF0000"/>
    <a:srgbClr val="C2E1F6"/>
    <a:srgbClr val="000000"/>
    <a:srgbClr val="56A0D3"/>
    <a:srgbClr val="EAF5FC"/>
    <a:srgbClr val="004A6C"/>
    <a:srgbClr val="99CC00"/>
    <a:srgbClr val="FF5050"/>
    <a:srgbClr val="062E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74850" autoAdjust="0"/>
  </p:normalViewPr>
  <p:slideViewPr>
    <p:cSldViewPr snapToGrid="0" snapToObjects="1" showGuides="1">
      <p:cViewPr>
        <p:scale>
          <a:sx n="75" d="100"/>
          <a:sy n="75" d="100"/>
        </p:scale>
        <p:origin x="-167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0710"/>
    </p:cViewPr>
  </p:sorterViewPr>
  <p:notesViewPr>
    <p:cSldViewPr snapToGrid="0" snapToObjects="1">
      <p:cViewPr varScale="1">
        <p:scale>
          <a:sx n="79" d="100"/>
          <a:sy n="79" d="100"/>
        </p:scale>
        <p:origin x="-3264" y="-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128" Type="http://schemas.openxmlformats.org/officeDocument/2006/relationships/customXml" Target="../customXml/item3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89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899" y="0"/>
            <a:ext cx="2946189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5157B-042A-49BE-A652-91FA4A97C672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1" y="9429909"/>
            <a:ext cx="2946189" cy="4967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3"/>
          </p:nvPr>
        </p:nvSpPr>
        <p:spPr>
          <a:xfrm>
            <a:off x="3849899" y="9429909"/>
            <a:ext cx="2946189" cy="4967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CEA36-0552-4F9B-8312-073DE449D6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0502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9E817-7505-497B-BD0C-B353B3002246}" type="datetimeFigureOut">
              <a:rPr lang="da-DK" smtClean="0"/>
              <a:t>18-06-2015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1" y="943009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50444" y="943009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F2CEB-EB71-4E97-A50A-47EB6D78CA72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00675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Pladsholder til diasbille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7411" name="Pladsholder til no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2" name="Pladsholder til dias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786BABD-9277-E74B-9986-E3360348981C}" type="slidenum">
              <a:rPr lang="da-DK" sz="1200">
                <a:solidFill>
                  <a:prstClr val="black"/>
                </a:solidFill>
                <a:latin typeface="Tahoma" charset="0"/>
              </a:rPr>
              <a:pPr eaLnBrk="1" hangingPunct="1"/>
              <a:t>1</a:t>
            </a:fld>
            <a:endParaRPr lang="da-DK" sz="1200">
              <a:solidFill>
                <a:prstClr val="black"/>
              </a:solidFill>
              <a:latin typeface="Tahoma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Script code – file</a:t>
            </a:r>
          </a:p>
          <a:p>
            <a:endParaRPr lang="da-DK" dirty="0" smtClean="0"/>
          </a:p>
          <a:p>
            <a:r>
              <a:rPr lang="da-DK" smtClean="0"/>
              <a:t>Create and save new script file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724B2-62A9-478B-8527-6E2C8D2AFEDD}" type="slidenum">
              <a:rPr lang="da-DK" smtClean="0"/>
              <a:t>105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209418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Log history</a:t>
            </a:r>
          </a:p>
          <a:p>
            <a:endParaRPr lang="da-DK" dirty="0" smtClean="0"/>
          </a:p>
          <a:p>
            <a:r>
              <a:rPr lang="da-DK" dirty="0" smtClean="0"/>
              <a:t>Log history</a:t>
            </a:r>
            <a:r>
              <a:rPr lang="da-DK" baseline="0" dirty="0" smtClean="0"/>
              <a:t> saves valuable information about robot health and program status</a:t>
            </a:r>
          </a:p>
          <a:p>
            <a:endParaRPr lang="da-DK" baseline="0" dirty="0" smtClean="0"/>
          </a:p>
          <a:p>
            <a:r>
              <a:rPr lang="da-DK" baseline="0" dirty="0" smtClean="0"/>
              <a:t>History distinguishes between:</a:t>
            </a:r>
          </a:p>
          <a:p>
            <a:r>
              <a:rPr lang="da-DK" baseline="0" dirty="0" smtClean="0"/>
              <a:t>» Information</a:t>
            </a:r>
          </a:p>
          <a:p>
            <a:r>
              <a:rPr lang="da-DK" baseline="0" dirty="0" smtClean="0"/>
              <a:t>» Warnings</a:t>
            </a:r>
          </a:p>
          <a:p>
            <a:r>
              <a:rPr lang="da-DK" baseline="0" dirty="0" smtClean="0"/>
              <a:t>» Errors</a:t>
            </a:r>
            <a:endParaRPr lang="da-DK" dirty="0" smtClean="0"/>
          </a:p>
          <a:p>
            <a:endParaRPr lang="da-DK" dirty="0" smtClean="0"/>
          </a:p>
          <a:p>
            <a:r>
              <a:rPr lang="da-DK" dirty="0" smtClean="0"/>
              <a:t>Informations, warnings and errors can be hidden/displayed with the buttons above log window top right</a:t>
            </a:r>
          </a:p>
          <a:p>
            <a:endParaRPr lang="da-DK" baseline="0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Log reader</a:t>
            </a:r>
          </a:p>
          <a:p>
            <a:endParaRPr lang="da-DK" smtClean="0"/>
          </a:p>
          <a:p>
            <a:r>
              <a:rPr lang="da-DK" baseline="0" smtClean="0"/>
              <a:t>Demonstrate how use UR Log Reader:</a:t>
            </a:r>
          </a:p>
          <a:p>
            <a:r>
              <a:rPr lang="da-DK" baseline="0" smtClean="0"/>
              <a:t>1. Download UR Log Reader from support site</a:t>
            </a:r>
          </a:p>
          <a:p>
            <a:r>
              <a:rPr lang="da-DK" baseline="0" smtClean="0"/>
              <a:t>2. Install program and open log_history.txt file</a:t>
            </a:r>
          </a:p>
          <a:p>
            <a:endParaRPr lang="da-DK" baseline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High Measured Force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Heavy Processor Load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Infinite</a:t>
            </a:r>
            <a:r>
              <a:rPr lang="da-DK" b="1" baseline="0" smtClean="0"/>
              <a:t> Loop Detected</a:t>
            </a:r>
            <a:endParaRPr lang="da-DK" b="1" smtClean="0"/>
          </a:p>
          <a:p>
            <a:endParaRPr lang="da-DK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Singularities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Joint Limits</a:t>
            </a:r>
            <a:endParaRPr lang="da-DK" b="1" dirty="0" smtClean="0"/>
          </a:p>
          <a:p>
            <a:endParaRPr lang="da-DK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Examination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Examination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Script code – file</a:t>
            </a:r>
          </a:p>
          <a:p>
            <a:endParaRPr lang="da-DK" dirty="0" smtClean="0"/>
          </a:p>
          <a:p>
            <a:r>
              <a:rPr lang="da-DK" smtClean="0"/>
              <a:t>Create and save new script file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Examination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Examination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Examination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Examination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118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Script code – file</a:t>
            </a:r>
          </a:p>
          <a:p>
            <a:endParaRPr lang="da-DK" dirty="0" smtClean="0"/>
          </a:p>
          <a:p>
            <a:r>
              <a:rPr lang="da-DK" smtClean="0"/>
              <a:t>Create and save new script file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Script code – file</a:t>
            </a:r>
          </a:p>
          <a:p>
            <a:endParaRPr lang="da-DK" dirty="0" smtClean="0"/>
          </a:p>
          <a:p>
            <a:r>
              <a:rPr lang="da-DK" smtClean="0"/>
              <a:t>Create and save new script file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Script code – Functions</a:t>
            </a:r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Script code – Functions</a:t>
            </a:r>
          </a:p>
          <a:p>
            <a:endParaRPr lang="da-DK" dirty="0" smtClean="0"/>
          </a:p>
          <a:p>
            <a:r>
              <a:rPr lang="da-DK" smtClean="0"/>
              <a:t>Demonstrate how to call a function.</a:t>
            </a:r>
          </a:p>
          <a:p>
            <a:r>
              <a:rPr lang="da-DK" smtClean="0"/>
              <a:t>In this case, a simple calculator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Client interfaces</a:t>
            </a:r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URScript Lab Exercise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What is a variable?</a:t>
            </a:r>
          </a:p>
          <a:p>
            <a:endParaRPr lang="da-DK" dirty="0" smtClean="0"/>
          </a:p>
          <a:p>
            <a:r>
              <a:rPr lang="da-DK" dirty="0" smtClean="0"/>
              <a:t>A variable is a storage location (container).</a:t>
            </a:r>
          </a:p>
          <a:p>
            <a:endParaRPr lang="da-DK" dirty="0" smtClean="0"/>
          </a:p>
          <a:p>
            <a:r>
              <a:rPr lang="da-DK" dirty="0" smtClean="0"/>
              <a:t>Content (value) of the container can change.</a:t>
            </a:r>
          </a:p>
          <a:p>
            <a:endParaRPr lang="da-DK" dirty="0" smtClean="0"/>
          </a:p>
          <a:p>
            <a:r>
              <a:rPr lang="da-DK" dirty="0" smtClean="0"/>
              <a:t>Variables (in PolyScope) are read and write:</a:t>
            </a:r>
          </a:p>
          <a:p>
            <a:r>
              <a:rPr lang="da-DK" dirty="0" smtClean="0"/>
              <a:t>» Value can be overwritten by the program</a:t>
            </a:r>
          </a:p>
          <a:p>
            <a:r>
              <a:rPr lang="da-DK" dirty="0" smtClean="0"/>
              <a:t>» Value can be read and compared with another variable or sensor state</a:t>
            </a:r>
          </a:p>
          <a:p>
            <a:endParaRPr lang="en-GB" noProof="0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038087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Variable type</a:t>
            </a:r>
          </a:p>
          <a:p>
            <a:endParaRPr lang="da-DK" dirty="0" smtClean="0"/>
          </a:p>
          <a:p>
            <a:r>
              <a:rPr lang="da-DK" dirty="0" smtClean="0"/>
              <a:t>PolyScope</a:t>
            </a:r>
            <a:r>
              <a:rPr lang="da-DK" baseline="0" dirty="0" smtClean="0"/>
              <a:t> can use a range of different variable types</a:t>
            </a:r>
            <a:endParaRPr lang="da-DK" dirty="0" smtClean="0"/>
          </a:p>
          <a:p>
            <a:r>
              <a:rPr lang="da-DK" dirty="0" smtClean="0"/>
              <a:t>» boolean</a:t>
            </a:r>
          </a:p>
          <a:p>
            <a:r>
              <a:rPr lang="da-DK" dirty="0" smtClean="0"/>
              <a:t>» integer</a:t>
            </a:r>
          </a:p>
          <a:p>
            <a:r>
              <a:rPr lang="da-DK" dirty="0" smtClean="0"/>
              <a:t>» floating point</a:t>
            </a:r>
          </a:p>
          <a:p>
            <a:r>
              <a:rPr lang="da-DK" dirty="0" smtClean="0"/>
              <a:t>» string</a:t>
            </a:r>
          </a:p>
          <a:p>
            <a:r>
              <a:rPr lang="da-DK" dirty="0" smtClean="0"/>
              <a:t>» pose</a:t>
            </a:r>
          </a:p>
          <a:p>
            <a:r>
              <a:rPr lang="da-DK" dirty="0" smtClean="0"/>
              <a:t>» list (contains a list of other variables)</a:t>
            </a:r>
          </a:p>
          <a:p>
            <a:endParaRPr lang="da-DK" dirty="0" smtClean="0"/>
          </a:p>
          <a:p>
            <a:r>
              <a:rPr lang="da-DK" dirty="0" smtClean="0"/>
              <a:t>EXAMPLE:</a:t>
            </a:r>
          </a:p>
          <a:p>
            <a:r>
              <a:rPr lang="da-DK" dirty="0" smtClean="0"/>
              <a:t>» A variable of boolean</a:t>
            </a:r>
            <a:r>
              <a:rPr lang="da-DK" baseline="0" dirty="0" smtClean="0"/>
              <a:t> type can contain either True or False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03808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724B2-62A9-478B-8527-6E2C8D2AFEDD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2094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Variable scope</a:t>
            </a:r>
          </a:p>
          <a:p>
            <a:endParaRPr lang="da-DK" smtClean="0"/>
          </a:p>
          <a:p>
            <a:r>
              <a:rPr lang="da-DK" smtClean="0"/>
              <a:t>PolyScope distinguishes between:</a:t>
            </a:r>
          </a:p>
          <a:p>
            <a:r>
              <a:rPr lang="da-DK" smtClean="0"/>
              <a:t>» Local variables</a:t>
            </a:r>
          </a:p>
          <a:p>
            <a:r>
              <a:rPr lang="da-DK" smtClean="0"/>
              <a:t>» Global variables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03808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baseline="0" smtClean="0"/>
              <a:t>How to insert variable</a:t>
            </a:r>
          </a:p>
          <a:p>
            <a:endParaRPr lang="da-DK" baseline="0" smtClean="0"/>
          </a:p>
          <a:p>
            <a:r>
              <a:rPr lang="da-DK" baseline="0" smtClean="0"/>
              <a:t>Make sample program where a local boolean variable changes state every 500 ms</a:t>
            </a:r>
          </a:p>
          <a:p>
            <a:endParaRPr lang="da-DK" baseline="0" smtClean="0"/>
          </a:p>
          <a:p>
            <a:r>
              <a:rPr lang="da-DK" baseline="0" smtClean="0"/>
              <a:t>Save program as var_bool.urp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55922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Pose variable</a:t>
            </a:r>
          </a:p>
          <a:p>
            <a:endParaRPr lang="da-DK" dirty="0" smtClean="0"/>
          </a:p>
          <a:p>
            <a:r>
              <a:rPr lang="da-DK" dirty="0" smtClean="0"/>
              <a:t>Explain the definition of pose variable</a:t>
            </a:r>
          </a:p>
          <a:p>
            <a:endParaRPr lang="da-DK" dirty="0" smtClean="0"/>
          </a:p>
          <a:p>
            <a:r>
              <a:rPr lang="da-DK" dirty="0" smtClean="0"/>
              <a:t>No theoretical limit to the amount of variables available, but system might have</a:t>
            </a:r>
            <a:r>
              <a:rPr lang="da-DK" baseline="0" dirty="0" smtClean="0"/>
              <a:t> slower respons if +50 pose variables are used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Working</a:t>
            </a:r>
            <a:r>
              <a:rPr lang="da-DK" b="1" baseline="0" smtClean="0"/>
              <a:t> with p</a:t>
            </a:r>
            <a:r>
              <a:rPr lang="da-DK" b="1" smtClean="0"/>
              <a:t>ose variables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Software</a:t>
            </a:r>
            <a:r>
              <a:rPr lang="da-DK" baseline="0" smtClean="0"/>
              <a:t> will make syntex check when operator is defining the expression, i.e. if pose contains less than or more than six values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Working with pose variables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All pose variables will be listed in dropdown box, both Installation and Program variables.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Scrip functions</a:t>
            </a:r>
            <a:r>
              <a:rPr lang="da-DK" b="1" baseline="0" dirty="0" smtClean="0"/>
              <a:t> for </a:t>
            </a:r>
            <a:r>
              <a:rPr lang="da-DK" b="1" dirty="0" smtClean="0"/>
              <a:t>pose variables</a:t>
            </a:r>
          </a:p>
          <a:p>
            <a:endParaRPr lang="da-DK" dirty="0" smtClean="0"/>
          </a:p>
          <a:p>
            <a:r>
              <a:rPr lang="da-DK" dirty="0" smtClean="0"/>
              <a:t>Three</a:t>
            </a:r>
            <a:r>
              <a:rPr lang="da-DK" baseline="0" dirty="0" smtClean="0"/>
              <a:t> script codes will be explained in the following slides:</a:t>
            </a:r>
          </a:p>
          <a:p>
            <a:r>
              <a:rPr lang="da-DK" i="1" dirty="0" smtClean="0"/>
              <a:t>get_actual_tcp_pose()</a:t>
            </a:r>
          </a:p>
          <a:p>
            <a:r>
              <a:rPr lang="da-DK" i="1" dirty="0" smtClean="0"/>
              <a:t>pose_add()</a:t>
            </a:r>
          </a:p>
          <a:p>
            <a:r>
              <a:rPr lang="da-DK" i="1" dirty="0" smtClean="0"/>
              <a:t>pose_trans()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get_actual_tcp_pose()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Function reads the Cartesian position as seen in Move-tab (select Base as Feature)</a:t>
            </a:r>
          </a:p>
          <a:p>
            <a:endParaRPr lang="da-DK" smtClean="0"/>
          </a:p>
          <a:p>
            <a:r>
              <a:rPr lang="da-DK" smtClean="0"/>
              <a:t>Save as get_actual_tcp_pose.urp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pose_add()</a:t>
            </a:r>
          </a:p>
          <a:p>
            <a:endParaRPr lang="da-DK" dirty="0" smtClean="0"/>
          </a:p>
          <a:p>
            <a:r>
              <a:rPr lang="da-DK" dirty="0" smtClean="0"/>
              <a:t>Adds two poses together, uses Base as reference</a:t>
            </a:r>
          </a:p>
          <a:p>
            <a:endParaRPr lang="da-DK" dirty="0" smtClean="0"/>
          </a:p>
          <a:p>
            <a:r>
              <a:rPr lang="da-DK" dirty="0" smtClean="0"/>
              <a:t>Save as pose_add.urp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29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pose_trans()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Transforms first pose in expression using second pose as reference</a:t>
            </a:r>
          </a:p>
          <a:p>
            <a:endParaRPr lang="da-DK" smtClean="0"/>
          </a:p>
          <a:p>
            <a:r>
              <a:rPr lang="da-DK" smtClean="0"/>
              <a:t>Save as pose_trans.urp</a:t>
            </a:r>
          </a:p>
          <a:p>
            <a:endParaRPr lang="da-DK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mtClean="0"/>
              <a:t>TIP: Refpoint can be replaced with a user-defined Feature, then this Feature becomes reference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30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Variables Lab Exercise</a:t>
            </a:r>
            <a:endParaRPr lang="da-DK" b="1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31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724B2-62A9-478B-8527-6E2C8D2AFEDD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2094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Variables Lab Exercise</a:t>
            </a:r>
            <a:endParaRPr lang="da-DK" b="1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32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What is a Feature?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34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What is a feature?</a:t>
            </a:r>
          </a:p>
          <a:p>
            <a:endParaRPr lang="da-DK" dirty="0" smtClean="0"/>
          </a:p>
          <a:p>
            <a:r>
              <a:rPr lang="en-US" smtClean="0"/>
              <a:t>The rotation is not in Euler angles.</a:t>
            </a:r>
          </a:p>
          <a:p>
            <a:r>
              <a:rPr lang="en-US" smtClean="0"/>
              <a:t>They are defined as a rotation vector.</a:t>
            </a:r>
          </a:p>
          <a:p>
            <a:r>
              <a:rPr lang="en-US" smtClean="0"/>
              <a:t>The three values are the X-Y-Z values of the vector and the Euclidean norm is the rotation around this vector in radians.</a:t>
            </a:r>
            <a:endParaRPr lang="da-DK" dirty="0" smtClean="0"/>
          </a:p>
          <a:p>
            <a:endParaRPr lang="da-DK" dirty="0" smtClean="0"/>
          </a:p>
          <a:p>
            <a:endParaRPr lang="da-DK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35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Base feature</a:t>
            </a:r>
          </a:p>
          <a:p>
            <a:endParaRPr lang="da-DK" dirty="0" smtClean="0"/>
          </a:p>
          <a:p>
            <a:r>
              <a:rPr lang="da-DK" dirty="0" smtClean="0"/>
              <a:t>Base coordinate system = also known as World Coordinates</a:t>
            </a:r>
            <a:r>
              <a:rPr lang="da-DK" baseline="0" dirty="0" smtClean="0"/>
              <a:t> in other robot programming languages</a:t>
            </a:r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36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Tool feature</a:t>
            </a:r>
          </a:p>
          <a:p>
            <a:endParaRPr lang="da-DK" dirty="0" smtClean="0"/>
          </a:p>
          <a:p>
            <a:r>
              <a:rPr lang="da-DK" dirty="0" smtClean="0"/>
              <a:t>Tool feature is dynamic, as it always has its origin in center of TCP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37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Tool feature</a:t>
            </a:r>
          </a:p>
          <a:p>
            <a:endParaRPr lang="da-DK" dirty="0" smtClean="0"/>
          </a:p>
          <a:p>
            <a:r>
              <a:rPr lang="da-DK" dirty="0" smtClean="0"/>
              <a:t>When TCP is defined, origin of the Tool</a:t>
            </a:r>
            <a:r>
              <a:rPr lang="da-DK" baseline="0" dirty="0" smtClean="0"/>
              <a:t> feature will be in center of TCP</a:t>
            </a:r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38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User</a:t>
            </a:r>
            <a:r>
              <a:rPr lang="da-DK" b="1" baseline="0" dirty="0" smtClean="0"/>
              <a:t> defined </a:t>
            </a:r>
            <a:r>
              <a:rPr lang="da-DK" b="1" dirty="0" smtClean="0"/>
              <a:t>feature</a:t>
            </a:r>
          </a:p>
          <a:p>
            <a:endParaRPr lang="da-DK" dirty="0" smtClean="0"/>
          </a:p>
          <a:p>
            <a:r>
              <a:rPr lang="da-DK" dirty="0" smtClean="0"/>
              <a:t>Features</a:t>
            </a:r>
            <a:r>
              <a:rPr lang="da-DK" baseline="0" dirty="0" smtClean="0"/>
              <a:t> can be defined by user in the workspace of the robot</a:t>
            </a:r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39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Setup feature</a:t>
            </a:r>
            <a:endParaRPr lang="da-DK" b="1" dirty="0" smtClean="0"/>
          </a:p>
          <a:p>
            <a:endParaRPr lang="da-DK" dirty="0" smtClean="0"/>
          </a:p>
          <a:p>
            <a:endParaRPr lang="da-DK" baseline="0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Setup feature</a:t>
            </a:r>
            <a:endParaRPr lang="da-DK" b="1" dirty="0" smtClean="0"/>
          </a:p>
          <a:p>
            <a:endParaRPr lang="da-DK" dirty="0" smtClean="0"/>
          </a:p>
          <a:p>
            <a:r>
              <a:rPr lang="da-DK" baseline="0" smtClean="0"/>
              <a:t>Feature is fixed, but if Variable is selected, then a copy of the feature can be modified</a:t>
            </a:r>
          </a:p>
          <a:p>
            <a:endParaRPr lang="da-DK" baseline="0" smtClean="0"/>
          </a:p>
          <a:p>
            <a:r>
              <a:rPr lang="da-DK" smtClean="0"/>
              <a:t>Demonstrate how to define a feature as Plane</a:t>
            </a:r>
          </a:p>
          <a:p>
            <a:r>
              <a:rPr lang="da-DK" baseline="0" smtClean="0"/>
              <a:t>» Click Plane-button to add new plane</a:t>
            </a:r>
          </a:p>
          <a:p>
            <a:r>
              <a:rPr lang="da-DK" baseline="0" smtClean="0"/>
              <a:t>» Use A4 sheet or similar to create feature</a:t>
            </a:r>
            <a:endParaRPr lang="da-DK" baseline="0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Jog relative to Feature</a:t>
            </a:r>
            <a:endParaRPr lang="da-DK" b="1" dirty="0" smtClean="0"/>
          </a:p>
          <a:p>
            <a:endParaRPr lang="da-DK" baseline="0" smtClean="0"/>
          </a:p>
          <a:p>
            <a:r>
              <a:rPr lang="da-DK" baseline="0" smtClean="0"/>
              <a:t>Go to MOVE-tab and select the Plane as feature</a:t>
            </a:r>
          </a:p>
          <a:p>
            <a:r>
              <a:rPr lang="da-DK" smtClean="0"/>
              <a:t>Demonstrate how to jog</a:t>
            </a:r>
            <a:r>
              <a:rPr lang="da-DK" baseline="0" smtClean="0"/>
              <a:t> relative to the user-defined Feature</a:t>
            </a:r>
          </a:p>
          <a:p>
            <a:endParaRPr lang="da-DK" baseline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baseline="0" dirty="0" smtClean="0"/>
              <a:t>What is URScript?</a:t>
            </a:r>
          </a:p>
          <a:p>
            <a:endParaRPr lang="da-DK" baseline="0" dirty="0" smtClean="0"/>
          </a:p>
          <a:p>
            <a:r>
              <a:rPr lang="da-DK" baseline="0" dirty="0" smtClean="0"/>
              <a:t>Introduction to script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559224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Working with Features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MoveJ waypoints are always with respect to angular positions, so Feature</a:t>
            </a:r>
            <a:r>
              <a:rPr lang="da-DK" baseline="0" smtClean="0"/>
              <a:t> can not be selected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Working with Features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Demonstrate how to teach waypoints relative to user-defined</a:t>
            </a:r>
            <a:r>
              <a:rPr lang="da-DK" baseline="0" smtClean="0"/>
              <a:t> </a:t>
            </a:r>
            <a:r>
              <a:rPr lang="da-DK" smtClean="0"/>
              <a:t>feature</a:t>
            </a:r>
          </a:p>
          <a:p>
            <a:r>
              <a:rPr lang="da-DK" smtClean="0"/>
              <a:t>Then modify the Feature and verify that the entire program is shifted accordingly</a:t>
            </a:r>
          </a:p>
          <a:p>
            <a:endParaRPr lang="da-DK" smtClean="0"/>
          </a:p>
          <a:p>
            <a:r>
              <a:rPr lang="da-DK" smtClean="0"/>
              <a:t>Save</a:t>
            </a:r>
            <a:r>
              <a:rPr lang="da-DK" baseline="0" smtClean="0"/>
              <a:t> as feature.urp</a:t>
            </a:r>
          </a:p>
          <a:p>
            <a:endParaRPr lang="da-DK" baseline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Offset Feature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Make sample program, where the offset is accumulated for every cycle</a:t>
            </a:r>
          </a:p>
          <a:p>
            <a:endParaRPr lang="da-DK" smtClean="0"/>
          </a:p>
          <a:p>
            <a:r>
              <a:rPr lang="da-DK" smtClean="0"/>
              <a:t>Save as offset_feature.urp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Switch between multiple Features</a:t>
            </a:r>
          </a:p>
          <a:p>
            <a:endParaRPr lang="da-DK" dirty="0" smtClean="0"/>
          </a:p>
          <a:p>
            <a:r>
              <a:rPr lang="da-DK" dirty="0" smtClean="0"/>
              <a:t>Make sample program, where the offset is accumulated for every cycle</a:t>
            </a:r>
          </a:p>
          <a:p>
            <a:endParaRPr lang="da-DK" dirty="0" smtClean="0"/>
          </a:p>
          <a:p>
            <a:r>
              <a:rPr lang="da-DK" dirty="0" smtClean="0"/>
              <a:t>Save as switch_between_features.urp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Features Lab Exercise</a:t>
            </a:r>
            <a:endParaRPr lang="da-DK" b="1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Features Lab Exercise</a:t>
            </a:r>
            <a:endParaRPr lang="da-DK" baseline="0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Features Lab Exercise</a:t>
            </a:r>
            <a:endParaRPr lang="da-DK" baseline="0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49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Features Lab Exercise</a:t>
            </a:r>
            <a:endParaRPr lang="da-DK" baseline="0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50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mtClean="0"/>
              <a:t>Present the history of UR</a:t>
            </a:r>
            <a:endParaRPr lang="en-GB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724B2-62A9-478B-8527-6E2C8D2AFEDD}" type="slidenum">
              <a:rPr lang="da-DK" smtClean="0"/>
              <a:t>51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342634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Center of Gravity (CoG)</a:t>
            </a:r>
          </a:p>
          <a:p>
            <a:endParaRPr lang="da-DK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i="1" dirty="0" smtClean="0">
                <a:solidFill>
                  <a:srgbClr val="262626"/>
                </a:solidFill>
              </a:rPr>
              <a:t>= </a:t>
            </a:r>
            <a:r>
              <a:rPr lang="en-GB" sz="1400" i="1" dirty="0" err="1" smtClean="0">
                <a:solidFill>
                  <a:srgbClr val="262626"/>
                </a:solidFill>
              </a:rPr>
              <a:t>centerpoint</a:t>
            </a:r>
            <a:r>
              <a:rPr lang="en-GB" sz="1400" i="1" dirty="0" smtClean="0">
                <a:solidFill>
                  <a:srgbClr val="262626"/>
                </a:solidFill>
              </a:rPr>
              <a:t> of tool weight</a:t>
            </a:r>
          </a:p>
          <a:p>
            <a:endParaRPr lang="da-DK" dirty="0" smtClean="0"/>
          </a:p>
          <a:p>
            <a:r>
              <a:rPr lang="da-DK" dirty="0" smtClean="0"/>
              <a:t>Tip:</a:t>
            </a:r>
            <a:r>
              <a:rPr lang="da-DK" baseline="0" dirty="0" smtClean="0"/>
              <a:t> demonstrate CoG with a pen on your fingertip.</a:t>
            </a:r>
          </a:p>
          <a:p>
            <a:r>
              <a:rPr lang="da-DK" baseline="0" dirty="0" smtClean="0"/>
              <a:t>If pen stays horizontal, you have demonstrated CoG of pen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52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How to use URScript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Explain the different options</a:t>
            </a:r>
            <a:r>
              <a:rPr lang="da-DK" baseline="0" smtClean="0"/>
              <a:t> of using script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Multiple TCP</a:t>
            </a:r>
          </a:p>
          <a:p>
            <a:endParaRPr lang="da-DK" dirty="0" smtClean="0"/>
          </a:p>
          <a:p>
            <a:r>
              <a:rPr lang="da-DK" dirty="0" smtClean="0"/>
              <a:t>How to use more than one TCP in same program.</a:t>
            </a:r>
          </a:p>
          <a:p>
            <a:endParaRPr lang="da-DK" dirty="0" smtClean="0"/>
          </a:p>
          <a:p>
            <a:r>
              <a:rPr lang="da-DK" dirty="0" smtClean="0"/>
              <a:t>It is assumed that tool is rotated </a:t>
            </a:r>
            <a:r>
              <a:rPr lang="da-DK" baseline="0" dirty="0" smtClean="0"/>
              <a:t>only around </a:t>
            </a:r>
            <a:r>
              <a:rPr lang="da-DK" dirty="0" smtClean="0"/>
              <a:t>Y-direction of Tool feature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53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Multiple TCP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Use script code d2r() for converting</a:t>
            </a:r>
            <a:r>
              <a:rPr lang="da-DK" baseline="0" smtClean="0"/>
              <a:t> -25 degrees to radians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54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Implement in program</a:t>
            </a:r>
            <a:endParaRPr lang="da-DK" b="1" dirty="0" smtClean="0"/>
          </a:p>
          <a:p>
            <a:endParaRPr lang="da-DK" smtClean="0"/>
          </a:p>
          <a:p>
            <a:r>
              <a:rPr lang="da-DK" smtClean="0"/>
              <a:t>It is important to set Base feature as variable and use Base as feature in MoveL-command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55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Novedades</a:t>
            </a:r>
            <a:r>
              <a:rPr lang="es-ES" baseline="0" dirty="0" smtClean="0"/>
              <a:t> a partir de la versión 3.1 </a:t>
            </a:r>
            <a:r>
              <a:rPr lang="es-ES" baseline="0" dirty="0" err="1" smtClean="0"/>
              <a:t>Polyscope</a:t>
            </a:r>
            <a:r>
              <a:rPr lang="es-ES" baseline="0" dirty="0" smtClean="0"/>
              <a:t>:</a:t>
            </a:r>
          </a:p>
          <a:p>
            <a:endParaRPr lang="es-ES" baseline="0" dirty="0" smtClean="0"/>
          </a:p>
          <a:p>
            <a:pPr marL="171450" indent="-171450">
              <a:buFontTx/>
              <a:buChar char="-"/>
            </a:pPr>
            <a:r>
              <a:rPr lang="es-ES" baseline="0" dirty="0" smtClean="0"/>
              <a:t>Posibilidad de definir más de un TCP</a:t>
            </a:r>
          </a:p>
          <a:p>
            <a:pPr marL="171450" indent="-171450">
              <a:buFontTx/>
              <a:buChar char="-"/>
            </a:pPr>
            <a:r>
              <a:rPr lang="es-ES" baseline="0" dirty="0" smtClean="0"/>
              <a:t>Asignación de valores para la rotación RX, RY, RZ en cada uno de los TCPs</a:t>
            </a:r>
          </a:p>
          <a:p>
            <a:pPr marL="171450" indent="-171450">
              <a:buFontTx/>
              <a:buChar char="-"/>
            </a:pPr>
            <a:r>
              <a:rPr lang="es-ES" baseline="0" dirty="0" smtClean="0"/>
              <a:t>Utilidades para el aprendizaje de posición (3-4 puntos) y rotación del TCP (comparación con Z de Función)</a:t>
            </a:r>
          </a:p>
          <a:p>
            <a:pPr marL="171450" indent="-171450">
              <a:buFontTx/>
              <a:buChar char="-"/>
            </a:pPr>
            <a:r>
              <a:rPr lang="es-ES" dirty="0" smtClean="0"/>
              <a:t>Posibilidad</a:t>
            </a:r>
            <a:r>
              <a:rPr lang="es-ES" baseline="0" dirty="0" smtClean="0"/>
              <a:t> de establecer la masa y la posición del centro de gravedad de la carga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56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871000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Advanced</a:t>
            </a:r>
            <a:r>
              <a:rPr lang="da-DK" b="1" baseline="0" dirty="0" smtClean="0"/>
              <a:t> use of TCP </a:t>
            </a:r>
            <a:r>
              <a:rPr lang="da-DK" b="1" dirty="0" smtClean="0"/>
              <a:t>Lab Exercise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57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Advanced</a:t>
            </a:r>
            <a:r>
              <a:rPr lang="da-DK" b="1" baseline="0" dirty="0" smtClean="0"/>
              <a:t> use of TCP </a:t>
            </a:r>
            <a:r>
              <a:rPr lang="da-DK" b="1" dirty="0" smtClean="0"/>
              <a:t>Lab Exercise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58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724B2-62A9-478B-8527-6E2C8D2AFEDD}" type="slidenum">
              <a:rPr lang="da-DK" smtClean="0"/>
              <a:t>59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20941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PC Network Configuration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Robot Network Configuration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err="1" smtClean="0"/>
              <a:t>What</a:t>
            </a:r>
            <a:r>
              <a:rPr lang="da-DK" b="1" dirty="0" smtClean="0"/>
              <a:t> is </a:t>
            </a:r>
            <a:r>
              <a:rPr lang="da-DK" b="1" dirty="0" err="1" smtClean="0"/>
              <a:t>Modbus</a:t>
            </a:r>
            <a:r>
              <a:rPr lang="da-DK" b="1" dirty="0" smtClean="0"/>
              <a:t> TCP?</a:t>
            </a:r>
          </a:p>
          <a:p>
            <a:endParaRPr lang="da-DK" dirty="0" smtClean="0"/>
          </a:p>
          <a:p>
            <a:r>
              <a:rPr lang="da-DK" dirty="0" smtClean="0"/>
              <a:t>Ethernet</a:t>
            </a:r>
            <a:r>
              <a:rPr lang="da-DK" baseline="0" dirty="0" smtClean="0"/>
              <a:t> </a:t>
            </a:r>
            <a:r>
              <a:rPr lang="da-DK" baseline="0" dirty="0" err="1" smtClean="0"/>
              <a:t>based</a:t>
            </a:r>
            <a:r>
              <a:rPr lang="da-DK" baseline="0" dirty="0" smtClean="0"/>
              <a:t> </a:t>
            </a:r>
            <a:r>
              <a:rPr lang="da-DK" baseline="0" dirty="0" err="1" smtClean="0"/>
              <a:t>communication</a:t>
            </a:r>
            <a:r>
              <a:rPr lang="da-DK" baseline="0" dirty="0" smtClean="0"/>
              <a:t> </a:t>
            </a:r>
            <a:r>
              <a:rPr lang="da-DK" baseline="0" dirty="0" err="1" smtClean="0"/>
              <a:t>protocol</a:t>
            </a:r>
            <a:endParaRPr lang="da-DK" baseline="0" dirty="0" smtClean="0"/>
          </a:p>
          <a:p>
            <a:r>
              <a:rPr lang="da-DK" dirty="0" smtClean="0"/>
              <a:t>      - A </a:t>
            </a:r>
            <a:r>
              <a:rPr lang="da-DK" dirty="0" err="1" smtClean="0"/>
              <a:t>communication</a:t>
            </a:r>
            <a:r>
              <a:rPr lang="da-DK" dirty="0" smtClean="0"/>
              <a:t> </a:t>
            </a:r>
            <a:r>
              <a:rPr lang="da-DK" dirty="0" err="1" smtClean="0"/>
              <a:t>protocol</a:t>
            </a:r>
            <a:r>
              <a:rPr lang="da-DK" dirty="0" smtClean="0"/>
              <a:t> is a </a:t>
            </a:r>
            <a:r>
              <a:rPr lang="da-DK" dirty="0" err="1" smtClean="0"/>
              <a:t>common</a:t>
            </a:r>
            <a:r>
              <a:rPr lang="da-DK" dirty="0" smtClean="0"/>
              <a:t> </a:t>
            </a:r>
            <a:r>
              <a:rPr lang="da-DK" dirty="0" err="1" smtClean="0"/>
              <a:t>language</a:t>
            </a:r>
            <a:r>
              <a:rPr lang="da-DK" dirty="0" smtClean="0"/>
              <a:t> with </a:t>
            </a:r>
            <a:r>
              <a:rPr lang="da-DK" dirty="0" err="1" smtClean="0"/>
              <a:t>which</a:t>
            </a:r>
            <a:r>
              <a:rPr lang="da-DK" dirty="0" smtClean="0"/>
              <a:t> </a:t>
            </a:r>
            <a:r>
              <a:rPr lang="da-DK" dirty="0" err="1" smtClean="0"/>
              <a:t>two</a:t>
            </a:r>
            <a:r>
              <a:rPr lang="da-DK" baseline="0" dirty="0" smtClean="0"/>
              <a:t> </a:t>
            </a:r>
            <a:r>
              <a:rPr lang="da-DK" baseline="0" dirty="0" err="1" smtClean="0"/>
              <a:t>devices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can</a:t>
            </a:r>
            <a:r>
              <a:rPr lang="da-DK" baseline="0" dirty="0" smtClean="0"/>
              <a:t> </a:t>
            </a:r>
            <a:r>
              <a:rPr lang="da-DK" baseline="0" dirty="0" err="1" smtClean="0"/>
              <a:t>communicate</a:t>
            </a:r>
            <a:r>
              <a:rPr lang="da-DK" baseline="0" dirty="0" smtClean="0"/>
              <a:t>.</a:t>
            </a:r>
          </a:p>
          <a:p>
            <a:r>
              <a:rPr lang="da-DK" baseline="0" dirty="0" smtClean="0"/>
              <a:t>      - </a:t>
            </a:r>
            <a:r>
              <a:rPr lang="da-DK" baseline="0" dirty="0" err="1" smtClean="0"/>
              <a:t>Used</a:t>
            </a:r>
            <a:r>
              <a:rPr lang="da-DK" baseline="0" dirty="0" smtClean="0"/>
              <a:t> for data transfer </a:t>
            </a:r>
            <a:r>
              <a:rPr lang="da-DK" baseline="0" dirty="0" err="1" smtClean="0"/>
              <a:t>between</a:t>
            </a:r>
            <a:r>
              <a:rPr lang="da-DK" baseline="0" dirty="0" smtClean="0"/>
              <a:t> </a:t>
            </a:r>
            <a:r>
              <a:rPr lang="da-DK" baseline="0" dirty="0" err="1" smtClean="0"/>
              <a:t>devices</a:t>
            </a:r>
            <a:r>
              <a:rPr lang="da-DK" baseline="0" dirty="0" smtClean="0"/>
              <a:t>.</a:t>
            </a:r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Assignment</a:t>
            </a:r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Client</a:t>
            </a:r>
            <a:r>
              <a:rPr lang="da-DK" b="1" baseline="0" smtClean="0"/>
              <a:t> / Server</a:t>
            </a:r>
          </a:p>
          <a:p>
            <a:endParaRPr lang="da-DK" sz="1400" smtClean="0">
              <a:solidFill>
                <a:srgbClr val="262626"/>
              </a:solidFill>
            </a:endParaRPr>
          </a:p>
          <a:p>
            <a:r>
              <a:rPr lang="da-DK" sz="1400" smtClean="0">
                <a:solidFill>
                  <a:srgbClr val="262626"/>
                </a:solidFill>
              </a:rPr>
              <a:t>Client/Server is sometimes referred to as Master/Slave</a:t>
            </a:r>
          </a:p>
          <a:p>
            <a:r>
              <a:rPr lang="da-DK" sz="1000" smtClean="0">
                <a:solidFill>
                  <a:srgbClr val="262626"/>
                </a:solidFill>
              </a:rPr>
              <a:t>Client = Master</a:t>
            </a:r>
          </a:p>
          <a:p>
            <a:r>
              <a:rPr lang="da-DK" sz="1000" smtClean="0">
                <a:solidFill>
                  <a:srgbClr val="262626"/>
                </a:solidFill>
              </a:rPr>
              <a:t>Server = Slave</a:t>
            </a:r>
            <a:endParaRPr lang="en-GB" sz="1000" smtClean="0">
              <a:solidFill>
                <a:srgbClr val="262626"/>
              </a:solidFill>
            </a:endParaRP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Data types</a:t>
            </a:r>
          </a:p>
          <a:p>
            <a:endParaRPr lang="da-DK" smtClean="0"/>
          </a:p>
          <a:p>
            <a:r>
              <a:rPr lang="da-DK" smtClean="0"/>
              <a:t>Available</a:t>
            </a:r>
            <a:r>
              <a:rPr lang="da-DK" baseline="0" smtClean="0"/>
              <a:t> data types</a:t>
            </a:r>
          </a:p>
          <a:p>
            <a:endParaRPr lang="da-DK" smtClean="0"/>
          </a:p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UR Modbus Server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Modbus Server features</a:t>
            </a:r>
          </a:p>
          <a:p>
            <a:endParaRPr lang="da-DK" dirty="0" smtClean="0"/>
          </a:p>
          <a:p>
            <a:r>
              <a:rPr lang="da-DK" dirty="0" smtClean="0"/>
              <a:t>Explain the options for accessing data on the robot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Access robots own Server</a:t>
            </a:r>
          </a:p>
          <a:p>
            <a:endParaRPr lang="da-DK" smtClean="0"/>
          </a:p>
          <a:p>
            <a:r>
              <a:rPr lang="da-DK" smtClean="0"/>
              <a:t>Setup and read current TCP position while jogging robot manually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Access I/O registers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How to calculate integer value</a:t>
            </a:r>
          </a:p>
          <a:p>
            <a:endParaRPr lang="da-DK" smtClean="0"/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69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Using Modbus register data in program</a:t>
            </a:r>
          </a:p>
          <a:p>
            <a:endParaRPr lang="da-DK" smtClean="0"/>
          </a:p>
          <a:p>
            <a:endParaRPr lang="da-DK" smtClean="0"/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70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Using Modbus register data in program</a:t>
            </a:r>
          </a:p>
          <a:p>
            <a:endParaRPr lang="da-DK" smtClean="0"/>
          </a:p>
          <a:p>
            <a:endParaRPr lang="da-DK" smtClean="0"/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71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Modbus Applications</a:t>
            </a:r>
          </a:p>
          <a:p>
            <a:endParaRPr lang="da-DK" smtClean="0"/>
          </a:p>
          <a:p>
            <a:r>
              <a:rPr lang="da-DK" smtClean="0"/>
              <a:t>Use Ananas for remote connection from laptop to controller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72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Expression editor</a:t>
            </a:r>
          </a:p>
          <a:p>
            <a:endParaRPr lang="da-DK" dirty="0" smtClean="0"/>
          </a:p>
          <a:p>
            <a:r>
              <a:rPr lang="da-DK" baseline="0" dirty="0" smtClean="0"/>
              <a:t>Create sample program:</a:t>
            </a:r>
          </a:p>
          <a:p>
            <a:r>
              <a:rPr lang="da-DK" baseline="0" dirty="0" smtClean="0"/>
              <a:t>1. Insert vertical linear movement between two waypoints.</a:t>
            </a:r>
          </a:p>
          <a:p>
            <a:r>
              <a:rPr lang="da-DK" baseline="0" dirty="0" smtClean="0"/>
              <a:t>2. Reduce speed to 100 mm.</a:t>
            </a:r>
          </a:p>
          <a:p>
            <a:r>
              <a:rPr lang="da-DK" baseline="0" dirty="0" smtClean="0"/>
              <a:t>3. Move the bottom waypoint inside of an IF-command</a:t>
            </a:r>
          </a:p>
          <a:p>
            <a:r>
              <a:rPr lang="da-DK" baseline="0" dirty="0" smtClean="0"/>
              <a:t>4. Define condition in IF to be force() &lt; 30	:it might be required to adjust the value</a:t>
            </a:r>
          </a:p>
          <a:p>
            <a:r>
              <a:rPr lang="da-DK" baseline="0" dirty="0" smtClean="0"/>
              <a:t>5. IMPORTANT: Make sure to check the box ”Check expression continuously”</a:t>
            </a:r>
          </a:p>
          <a:p>
            <a:endParaRPr lang="da-DK" baseline="0" dirty="0" smtClean="0"/>
          </a:p>
          <a:p>
            <a:r>
              <a:rPr lang="da-DK" baseline="0" dirty="0" smtClean="0"/>
              <a:t>Demonstrate how it is possible to stop the downward movement by hand.</a:t>
            </a:r>
          </a:p>
          <a:p>
            <a:r>
              <a:rPr lang="da-DK" baseline="0" dirty="0" smtClean="0"/>
              <a:t>Show the variable tab and verify the force value changes while running the program</a:t>
            </a:r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Modbus Server Lab Exercise 1</a:t>
            </a:r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73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Modbus Server Lab Exercise 2</a:t>
            </a:r>
            <a:endParaRPr lang="da-DK" b="1" dirty="0" smtClean="0"/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74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724B2-62A9-478B-8527-6E2C8D2AFEDD}" type="slidenum">
              <a:rPr lang="da-DK" smtClean="0"/>
              <a:t>75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20941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What is FTP Server?</a:t>
            </a:r>
            <a:endParaRPr lang="da-DK" b="1" dirty="0" smtClean="0"/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76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FTP</a:t>
            </a:r>
            <a:r>
              <a:rPr lang="da-DK" b="1" baseline="0" smtClean="0"/>
              <a:t> Server</a:t>
            </a:r>
            <a:endParaRPr lang="da-DK" b="1" smtClean="0"/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77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FTP Server </a:t>
            </a:r>
            <a:r>
              <a:rPr lang="da-DK" b="1" baseline="0" smtClean="0"/>
              <a:t>Lab Exercise</a:t>
            </a:r>
            <a:endParaRPr lang="da-DK" b="1" smtClean="0"/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78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Dashboard Server</a:t>
            </a:r>
          </a:p>
          <a:p>
            <a:endParaRPr lang="da-DK" smtClean="0"/>
          </a:p>
          <a:p>
            <a:r>
              <a:rPr lang="da-DK" smtClean="0"/>
              <a:t>Description of Dashboard functionality</a:t>
            </a:r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SocketTest</a:t>
            </a:r>
            <a:endParaRPr lang="da-DK" b="1" baseline="0" smtClean="0"/>
          </a:p>
          <a:p>
            <a:endParaRPr lang="da-DK" b="0" baseline="0" smtClean="0"/>
          </a:p>
          <a:p>
            <a:endParaRPr lang="da-DK" b="0" smtClean="0"/>
          </a:p>
          <a:p>
            <a:endParaRPr lang="da-DK" b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Dashboard</a:t>
            </a:r>
            <a:r>
              <a:rPr lang="da-DK" b="1" baseline="0" dirty="0" smtClean="0"/>
              <a:t> remote operations</a:t>
            </a:r>
          </a:p>
          <a:p>
            <a:endParaRPr lang="da-DK" b="0" baseline="0" dirty="0" smtClean="0"/>
          </a:p>
          <a:p>
            <a:r>
              <a:rPr lang="da-DK" b="0" dirty="0" smtClean="0"/>
              <a:t>How to operate robot</a:t>
            </a:r>
            <a:r>
              <a:rPr lang="da-DK" b="0" baseline="0" dirty="0" smtClean="0"/>
              <a:t> from remote</a:t>
            </a:r>
          </a:p>
          <a:p>
            <a:endParaRPr lang="da-DK" b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="0" dirty="0" smtClean="0"/>
              <a:t>To play</a:t>
            </a:r>
            <a:r>
              <a:rPr lang="da-DK" b="0" baseline="0" dirty="0" smtClean="0"/>
              <a:t> the program that has been loaded, the auto move function must by bypassed (Using relative or variable position as the first position in the program)</a:t>
            </a:r>
            <a:endParaRPr lang="da-DK" b="0" dirty="0" smtClean="0"/>
          </a:p>
          <a:p>
            <a:endParaRPr lang="da-DK" b="0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Dashboard</a:t>
            </a:r>
            <a:r>
              <a:rPr lang="da-DK" b="1" baseline="0" smtClean="0"/>
              <a:t> feedback</a:t>
            </a:r>
            <a:endParaRPr lang="da-DK" b="1" dirty="0" smtClean="0"/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Script code – line</a:t>
            </a:r>
          </a:p>
          <a:p>
            <a:endParaRPr lang="da-DK" dirty="0" smtClean="0"/>
          </a:p>
          <a:p>
            <a:r>
              <a:rPr lang="da-DK" smtClean="0"/>
              <a:t>Make sample with three script lines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Dashboard popups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Dashboard User Roles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Dashboard Lab Exercise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What are Client interfaces?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Available interfaces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89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Transmitted</a:t>
            </a:r>
            <a:r>
              <a:rPr lang="da-DK" b="1" baseline="0" smtClean="0"/>
              <a:t> Datastream</a:t>
            </a:r>
            <a:endParaRPr lang="da-DK" b="1" smtClean="0"/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Sending commands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Sending Commands</a:t>
            </a:r>
          </a:p>
          <a:p>
            <a:endParaRPr lang="da-DK" dirty="0" smtClean="0"/>
          </a:p>
          <a:p>
            <a:endParaRPr lang="da-DK" dirty="0" err="1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Client interfaces</a:t>
            </a:r>
            <a:r>
              <a:rPr lang="da-DK" b="1" baseline="0" dirty="0" smtClean="0"/>
              <a:t> Lab Exercise</a:t>
            </a:r>
          </a:p>
          <a:p>
            <a:endParaRPr lang="da-DK" dirty="0" smtClean="0"/>
          </a:p>
          <a:p>
            <a:r>
              <a:rPr lang="da-DK" b="0" baseline="0" dirty="0" smtClean="0"/>
              <a:t>def myFunct(Var_1, Var_2):</a:t>
            </a:r>
          </a:p>
          <a:p>
            <a:r>
              <a:rPr lang="da-DK" dirty="0" smtClean="0"/>
              <a:t> speedj([0,0,0,0,0,Var_1],1.2,Var_2)</a:t>
            </a:r>
          </a:p>
          <a:p>
            <a:r>
              <a:rPr lang="da-DK" dirty="0" smtClean="0"/>
              <a:t>end</a:t>
            </a:r>
          </a:p>
          <a:p>
            <a:endParaRPr lang="da-DK" dirty="0" smtClean="0"/>
          </a:p>
          <a:p>
            <a:r>
              <a:rPr lang="da-DK" b="0" baseline="0" dirty="0" smtClean="0"/>
              <a:t>Var_1=1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="0" baseline="0" dirty="0" smtClean="0"/>
              <a:t>Var_2=3</a:t>
            </a:r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mtClean="0"/>
              <a:t>Present the history of UR</a:t>
            </a:r>
            <a:endParaRPr lang="en-GB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724B2-62A9-478B-8527-6E2C8D2AFEDD}" type="slidenum">
              <a:rPr lang="da-DK" smtClean="0"/>
              <a:t>94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3426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dirty="0" smtClean="0"/>
              <a:t>Script code – file</a:t>
            </a:r>
          </a:p>
          <a:p>
            <a:endParaRPr lang="da-DK" dirty="0" smtClean="0"/>
          </a:p>
          <a:p>
            <a:r>
              <a:rPr lang="da-DK" dirty="0" smtClean="0"/>
              <a:t>Create and save new script file</a:t>
            </a:r>
          </a:p>
          <a:p>
            <a:endParaRPr lang="da-DK" dirty="0" smtClean="0"/>
          </a:p>
          <a:p>
            <a:r>
              <a:rPr lang="da-DK" dirty="0" smtClean="0"/>
              <a:t>def ScriptFile():</a:t>
            </a:r>
          </a:p>
          <a:p>
            <a:r>
              <a:rPr lang="da-DK" sz="1200" i="0" baseline="0" dirty="0" smtClean="0"/>
              <a:t> movel(p[0,-0.4,0.3,0,3.14,0])</a:t>
            </a:r>
          </a:p>
          <a:p>
            <a:r>
              <a:rPr lang="da-DK" sz="1200" i="0" baseline="0" dirty="0" smtClean="0"/>
              <a:t> sleep(1)</a:t>
            </a:r>
          </a:p>
          <a:p>
            <a:r>
              <a:rPr lang="da-DK" sz="1200" i="0" baseline="0" dirty="0" smtClean="0"/>
              <a:t> movel(p[0.2,-0.4,0.3,0,3.14,0])</a:t>
            </a:r>
          </a:p>
          <a:p>
            <a:r>
              <a:rPr lang="da-DK" sz="1200" i="0" baseline="0" dirty="0" smtClean="0"/>
              <a:t>end</a:t>
            </a:r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What are Sockets?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Starting Server</a:t>
            </a:r>
            <a:endParaRPr lang="da-DK" b="1" dirty="0" smtClean="0"/>
          </a:p>
          <a:p>
            <a:endParaRPr lang="da-DK" dirty="0" smtClean="0"/>
          </a:p>
          <a:p>
            <a:endParaRPr lang="da-DK" dirty="0" err="1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Open a Socket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Send a string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Sample send string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99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Receive a response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Sample receive a response</a:t>
            </a:r>
            <a:endParaRPr lang="da-DK" b="1" dirty="0" smtClean="0"/>
          </a:p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Data</a:t>
            </a:r>
            <a:r>
              <a:rPr lang="da-DK" b="1" baseline="0" smtClean="0"/>
              <a:t> formats</a:t>
            </a:r>
            <a:endParaRPr lang="da-DK" b="1" dirty="0" smtClean="0"/>
          </a:p>
          <a:p>
            <a:endParaRPr lang="da-DK" dirty="0" smtClean="0"/>
          </a:p>
          <a:p>
            <a:endParaRPr lang="da-DK" dirty="0" err="1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467518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Socket Communications Lab Exercise</a:t>
            </a:r>
            <a:endParaRPr lang="da-DK" b="1" dirty="0" smtClean="0"/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b="1" smtClean="0"/>
              <a:t>Ethernet socket Lab Exercise</a:t>
            </a:r>
            <a:endParaRPr lang="da-DK" b="1" dirty="0" smtClean="0"/>
          </a:p>
          <a:p>
            <a:endParaRPr lang="da-DK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F2CEB-EB71-4E97-A50A-47EB6D78CA72}" type="slidenum">
              <a:rPr lang="da-DK" smtClean="0"/>
              <a:t>104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0814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653B-1D7F-4535-9D67-748DF379A7BE}" type="datetime1">
              <a:rPr lang="da-DK" smtClean="0"/>
              <a:t>18-06-2015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1545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DF396-D8EB-43A1-9887-B96609B20E69}" type="datetime1">
              <a:rPr lang="da-DK" smtClean="0"/>
              <a:t>18-06-2015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02457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9FE95-9B4A-45C8-AAC2-AA9B1A850F79}" type="datetime1">
              <a:rPr lang="da-DK" smtClean="0"/>
              <a:t>18-06-2015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18298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E67F3-ABFA-46A1-BEDC-E22181E5FA75}" type="datetime1">
              <a:rPr lang="da-DK" smtClean="0"/>
              <a:t>18-06-2015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027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2F5D-E5AB-46B7-8AC4-789F215A9EE4}" type="datetime1">
              <a:rPr lang="da-DK" smtClean="0"/>
              <a:t>18-06-2015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7829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62E09-4933-4248-AD46-1F1925A4813C}" type="datetime1">
              <a:rPr lang="da-DK" smtClean="0"/>
              <a:t>18-06-2015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04926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D8261-0FAE-489D-8334-1F55999FBA6C}" type="datetime1">
              <a:rPr lang="da-DK" smtClean="0"/>
              <a:t>18-06-2015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78932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75D8-8A17-4DD0-B409-389D0F20372C}" type="datetime1">
              <a:rPr lang="da-DK" smtClean="0"/>
              <a:t>18-06-2015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29865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97CB9-A462-42D6-83E4-AB67CAFA3B8E}" type="datetime1">
              <a:rPr lang="da-DK" smtClean="0"/>
              <a:t>18-06-2015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07236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buClr>
                <a:srgbClr val="AED35B"/>
              </a:buCl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27A2-DC2C-45F4-8713-1D19508BC5DA}" type="datetime1">
              <a:rPr lang="da-DK" smtClean="0"/>
              <a:t>18-06-2015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70360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6F60-1D72-4218-B984-5EAD2CDF54F0}" type="datetime1">
              <a:rPr lang="da-DK" smtClean="0"/>
              <a:t>18-06-2015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82811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4C2C3-7CA7-47B2-BB1F-359E8BB2A807}" type="datetime1">
              <a:rPr lang="da-DK" smtClean="0"/>
              <a:t>18-06-2015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703FD-06C2-3745-B8B2-5765E01FA7E0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10870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AED35B"/>
        </a:buClr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AED35B"/>
        </a:buClr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AED35B"/>
        </a:buClr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AED35B"/>
        </a:buClr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AED35B"/>
        </a:buClr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s://filezilla.project.org/" TargetMode="Externa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://support.universal-robots.com/Technical/PolyScopeProgramServer" TargetMode="Externa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filezilla.project.org/" TargetMode="Externa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://support.universal-robots.com/Technical/PrimaryAndSecondaryClientInterface" TargetMode="Externa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e 2"/>
          <p:cNvGrpSpPr/>
          <p:nvPr/>
        </p:nvGrpSpPr>
        <p:grpSpPr>
          <a:xfrm>
            <a:off x="253517" y="3963139"/>
            <a:ext cx="5577267" cy="697638"/>
            <a:chOff x="4343400" y="255928"/>
            <a:chExt cx="4537710" cy="511431"/>
          </a:xfrm>
        </p:grpSpPr>
        <p:sp>
          <p:nvSpPr>
            <p:cNvPr id="4" name="Rektangel 3"/>
            <p:cNvSpPr/>
            <p:nvPr/>
          </p:nvSpPr>
          <p:spPr>
            <a:xfrm>
              <a:off x="4343400" y="255928"/>
              <a:ext cx="4537710" cy="511431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/>
            </a:p>
          </p:txBody>
        </p:sp>
        <p:sp>
          <p:nvSpPr>
            <p:cNvPr id="5" name="Titel 1"/>
            <p:cNvSpPr txBox="1">
              <a:spLocks/>
            </p:cNvSpPr>
            <p:nvPr/>
          </p:nvSpPr>
          <p:spPr>
            <a:xfrm>
              <a:off x="4412725" y="255928"/>
              <a:ext cx="4256743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b="1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Courier New" panose="02070309020205020404" pitchFamily="49" charset="0"/>
                </a:rPr>
                <a:t>Formación avanzada</a:t>
              </a:r>
            </a:p>
          </p:txBody>
        </p:sp>
      </p:grpSp>
      <p:sp>
        <p:nvSpPr>
          <p:cNvPr id="2" name="Pladsholder til dias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62A2-1285-B746-9C71-55EDF585A369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9761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Código Script </a:t>
            </a:r>
            <a:r>
              <a:rPr lang="da-DK" sz="2000" b="1" dirty="0" smtClean="0">
                <a:latin typeface="Lucida Console" panose="020B0609040504020204" pitchFamily="49" charset="0"/>
              </a:rPr>
              <a:t>- File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3" name="Pladsholder til indhold 2"/>
          <p:cNvSpPr txBox="1">
            <a:spLocks/>
          </p:cNvSpPr>
          <p:nvPr/>
        </p:nvSpPr>
        <p:spPr>
          <a:xfrm>
            <a:off x="295007" y="1643925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Cargar y ejecutar un </a:t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dirty="0" smtClean="0">
                <a:solidFill>
                  <a:srgbClr val="262626"/>
                </a:solidFill>
              </a:rPr>
              <a:t>fichero script existente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Ejecuta múltiples líneas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de script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Posibilidad de transferir 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los ficheros script por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Ethernet (Ver FTP)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Seleccionar botón Editar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253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6" y="1574801"/>
            <a:ext cx="4466204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rgbClr val="262626"/>
                </a:solidFill>
              </a:rPr>
              <a:t>socket_read_ascii_float(</a:t>
            </a:r>
            <a:r>
              <a:rPr lang="en-GB" sz="1800" i="1" dirty="0" smtClean="0">
                <a:solidFill>
                  <a:srgbClr val="262626"/>
                </a:solidFill>
              </a:rPr>
              <a:t>n</a:t>
            </a:r>
            <a:r>
              <a:rPr lang="en-GB" sz="1800" dirty="0" smtClean="0">
                <a:solidFill>
                  <a:srgbClr val="262626"/>
                </a:solidFill>
              </a:rPr>
              <a:t>, </a:t>
            </a:r>
            <a:r>
              <a:rPr lang="en-GB" sz="1800" i="1" dirty="0" smtClean="0">
                <a:solidFill>
                  <a:srgbClr val="262626"/>
                </a:solidFill>
              </a:rPr>
              <a:t>socket_name</a:t>
            </a:r>
            <a:r>
              <a:rPr lang="en-GB" sz="1800" dirty="0" smtClean="0">
                <a:solidFill>
                  <a:srgbClr val="262626"/>
                </a:solidFill>
              </a:rPr>
              <a:t>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number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socket_name</a:t>
            </a: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Valor devuelto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i="1" dirty="0" smtClean="0">
                <a:solidFill>
                  <a:srgbClr val="262626"/>
                </a:solidFill>
              </a:rPr>
              <a:t>Lista de floats + 1 entero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i="1" dirty="0" smtClean="0">
                <a:solidFill>
                  <a:srgbClr val="262626"/>
                </a:solidFill>
              </a:rPr>
              <a:t>(El primer elemento de la lista es un entero e indica el número de floats válidos recibidos en la lista)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100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Recibir respuesta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12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588857"/>
              </p:ext>
            </p:extLst>
          </p:nvPr>
        </p:nvGraphicFramePr>
        <p:xfrm>
          <a:off x="851323" y="5005633"/>
          <a:ext cx="2891117" cy="13507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1117"/>
              </a:tblGrid>
              <a:tr h="135071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 robot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socket_read_ascii_float(3)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20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800" y="2019771"/>
            <a:ext cx="3978000" cy="333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93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6" y="1574801"/>
            <a:ext cx="2745405" cy="5146674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Continuar ejemplo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chemeClr val="bg1">
                    <a:lumMod val="65000"/>
                  </a:schemeClr>
                </a:solidFill>
              </a:rPr>
              <a:t>Abrir socket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chemeClr val="bg1">
                    <a:lumMod val="65000"/>
                  </a:schemeClr>
                </a:solidFill>
              </a:rPr>
              <a:t>Esperar socket abierto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chemeClr val="bg1">
                    <a:lumMod val="65000"/>
                  </a:schemeClr>
                </a:solidFill>
              </a:rPr>
              <a:t>Enviar string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Enviar petición al Servidor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Leer 3 floats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Esperar a recibir los tres floats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Guardar el valor de los floats recibidos en variables *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x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y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err="1" smtClean="0">
                <a:solidFill>
                  <a:srgbClr val="262626"/>
                </a:solidFill>
              </a:rPr>
              <a:t>rz</a:t>
            </a: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chemeClr val="bg1">
                    <a:lumMod val="65000"/>
                  </a:schemeClr>
                </a:solidFill>
              </a:rPr>
              <a:t>Cerrar socket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* El servidor podría ser una camera de visión </a:t>
            </a: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101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Ejemplo recibir respuesta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8001" y="1908000"/>
            <a:ext cx="5667728" cy="428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76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354098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Formatos de datos disponibles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String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Float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Integer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Byte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List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En el Script manual se describen todas las funciones script para la comunicación por sockets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Trabajar con las funciones set_var() y get_var() permite transmitir el nombre de la variable y el valor entero en un único mensaje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102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Formato de datos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04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482887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Escribir un programa para: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Establecer una conexión al servidor SocketTest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Recibir dos floats a través del socket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Sumar ambos valores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Devolver el resultado al Servidor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Esperar otro par de valores</a:t>
            </a:r>
            <a:endParaRPr lang="es-ES" sz="10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Ejemplo: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servidor envía: (5,2)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programa devuelve: 7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103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1</a:t>
            </a: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</a:p>
        </p:txBody>
      </p:sp>
      <p:sp>
        <p:nvSpPr>
          <p:cNvPr id="3" name="Rounded Rectangle 2"/>
          <p:cNvSpPr/>
          <p:nvPr/>
        </p:nvSpPr>
        <p:spPr>
          <a:xfrm rot="20655393">
            <a:off x="5579920" y="2410688"/>
            <a:ext cx="2524991" cy="86244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Recibir</a:t>
            </a:r>
            <a:r>
              <a:rPr lang="en-GB" dirty="0" smtClean="0"/>
              <a:t> = (x, y)</a:t>
            </a:r>
            <a:endParaRPr lang="en-GB" dirty="0"/>
          </a:p>
        </p:txBody>
      </p:sp>
      <p:sp>
        <p:nvSpPr>
          <p:cNvPr id="32" name="Rounded Rectangle 31"/>
          <p:cNvSpPr/>
          <p:nvPr/>
        </p:nvSpPr>
        <p:spPr>
          <a:xfrm rot="20655393">
            <a:off x="5579920" y="4948744"/>
            <a:ext cx="2524991" cy="86244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Devolver: suma</a:t>
            </a:r>
            <a:endParaRPr lang="es-ES" dirty="0"/>
          </a:p>
        </p:txBody>
      </p:sp>
      <p:sp>
        <p:nvSpPr>
          <p:cNvPr id="42" name="Rounded Rectangle 41"/>
          <p:cNvSpPr/>
          <p:nvPr/>
        </p:nvSpPr>
        <p:spPr>
          <a:xfrm rot="20655393">
            <a:off x="5579920" y="3687980"/>
            <a:ext cx="2524991" cy="86244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Sumar</a:t>
            </a:r>
            <a:r>
              <a:rPr lang="en-GB" dirty="0" smtClean="0"/>
              <a:t>= x+y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267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482887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Escribir un programa simulando recibir coordenadas desde un sistema de visión a través de socket, y luego moverse a la posición recibida: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Enviar mensaje para pedir valores a través del socket y luego recibir los tres valores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Moverse a la posición, basarse en el ejemplo usando  </a:t>
            </a:r>
            <a:r>
              <a:rPr lang="es-ES" sz="1400" dirty="0" err="1" smtClean="0">
                <a:solidFill>
                  <a:srgbClr val="262626"/>
                </a:solidFill>
              </a:rPr>
              <a:t>pose_trans</a:t>
            </a:r>
            <a:r>
              <a:rPr lang="es-ES" sz="1400" dirty="0" smtClean="0">
                <a:solidFill>
                  <a:srgbClr val="262626"/>
                </a:solidFill>
              </a:rPr>
              <a:t>() de la sección variables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Formato de datos: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Enviar </a:t>
            </a:r>
            <a:r>
              <a:rPr lang="es-ES" sz="1400" dirty="0" err="1" smtClean="0">
                <a:solidFill>
                  <a:srgbClr val="262626"/>
                </a:solidFill>
              </a:rPr>
              <a:t>string</a:t>
            </a:r>
            <a:r>
              <a:rPr lang="es-ES" sz="1400" dirty="0" smtClean="0">
                <a:solidFill>
                  <a:srgbClr val="262626"/>
                </a:solidFill>
              </a:rPr>
              <a:t> “Preparado” al servidor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Leer tres </a:t>
            </a:r>
            <a:r>
              <a:rPr lang="es-ES" sz="1400" dirty="0" err="1" smtClean="0">
                <a:solidFill>
                  <a:srgbClr val="262626"/>
                </a:solidFill>
              </a:rPr>
              <a:t>ascii</a:t>
            </a:r>
            <a:r>
              <a:rPr lang="es-ES" sz="1400" dirty="0" smtClean="0">
                <a:solidFill>
                  <a:srgbClr val="262626"/>
                </a:solidFill>
              </a:rPr>
              <a:t> floats: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x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y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rz</a:t>
            </a:r>
            <a:endParaRPr lang="es-ES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104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</a:t>
            </a:r>
            <a:r>
              <a:rPr lang="es-ES" sz="2000" b="1" dirty="0" smtClean="0">
                <a:latin typeface="Lucida Console" panose="020B0609040504020204" pitchFamily="49" charset="0"/>
              </a:rPr>
              <a:t>2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61008" y="2931897"/>
            <a:ext cx="3619955" cy="2903481"/>
            <a:chOff x="5461008" y="2931897"/>
            <a:chExt cx="3619955" cy="2903481"/>
          </a:xfrm>
        </p:grpSpPr>
        <p:sp>
          <p:nvSpPr>
            <p:cNvPr id="16" name="Rectangle 15"/>
            <p:cNvSpPr/>
            <p:nvPr/>
          </p:nvSpPr>
          <p:spPr>
            <a:xfrm>
              <a:off x="6786398" y="5286631"/>
              <a:ext cx="73605" cy="19034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" name="Oval 4"/>
            <p:cNvSpPr/>
            <p:nvPr/>
          </p:nvSpPr>
          <p:spPr>
            <a:xfrm>
              <a:off x="6553200" y="4845377"/>
              <a:ext cx="540000" cy="54000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 rot="10800000">
              <a:off x="6111721" y="5115377"/>
              <a:ext cx="720000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6463200" y="5475378"/>
              <a:ext cx="720000" cy="0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kstboks 18"/>
            <p:cNvSpPr txBox="1"/>
            <p:nvPr/>
          </p:nvSpPr>
          <p:spPr>
            <a:xfrm>
              <a:off x="6604326" y="4916291"/>
              <a:ext cx="4924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BASE</a:t>
              </a:r>
              <a:endParaRPr lang="da-DK" sz="1000"/>
            </a:p>
          </p:txBody>
        </p:sp>
        <p:sp>
          <p:nvSpPr>
            <p:cNvPr id="39" name="Tekstboks 18"/>
            <p:cNvSpPr txBox="1"/>
            <p:nvPr/>
          </p:nvSpPr>
          <p:spPr>
            <a:xfrm>
              <a:off x="6822294" y="5489413"/>
              <a:ext cx="2943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200" b="1" smtClean="0">
                  <a:solidFill>
                    <a:srgbClr val="00B050"/>
                  </a:solidFill>
                </a:rPr>
                <a:t>Y</a:t>
              </a:r>
              <a:endParaRPr lang="da-DK" sz="1200" b="1">
                <a:solidFill>
                  <a:srgbClr val="00B050"/>
                </a:solidFill>
              </a:endParaRPr>
            </a:p>
          </p:txBody>
        </p:sp>
        <p:sp>
          <p:nvSpPr>
            <p:cNvPr id="40" name="Tekstboks 18"/>
            <p:cNvSpPr txBox="1"/>
            <p:nvPr/>
          </p:nvSpPr>
          <p:spPr>
            <a:xfrm>
              <a:off x="6277683" y="4876087"/>
              <a:ext cx="2943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200" b="1" smtClean="0">
                  <a:solidFill>
                    <a:srgbClr val="FF0000"/>
                  </a:solidFill>
                </a:rPr>
                <a:t>X</a:t>
              </a:r>
              <a:endParaRPr lang="da-DK" sz="1200" b="1">
                <a:solidFill>
                  <a:srgbClr val="FF0000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rot="1522277">
              <a:off x="5461008" y="2931897"/>
              <a:ext cx="2655208" cy="1508289"/>
            </a:xfrm>
            <a:prstGeom prst="rect">
              <a:avLst/>
            </a:prstGeom>
            <a:noFill/>
            <a:ln>
              <a:solidFill>
                <a:srgbClr val="56A0D3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8" name="Rectangle 17"/>
            <p:cNvSpPr/>
            <p:nvPr/>
          </p:nvSpPr>
          <p:spPr>
            <a:xfrm rot="1522277">
              <a:off x="8128994" y="3482595"/>
              <a:ext cx="378855" cy="188535"/>
            </a:xfrm>
            <a:prstGeom prst="rect">
              <a:avLst/>
            </a:prstGeom>
            <a:noFill/>
            <a:ln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5" name="Oval 24"/>
            <p:cNvSpPr/>
            <p:nvPr/>
          </p:nvSpPr>
          <p:spPr>
            <a:xfrm rot="1522277">
              <a:off x="8275492" y="3537460"/>
              <a:ext cx="72000" cy="7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9" name="Rectangle 28"/>
            <p:cNvSpPr/>
            <p:nvPr/>
          </p:nvSpPr>
          <p:spPr>
            <a:xfrm rot="3345510">
              <a:off x="6986300" y="3744057"/>
              <a:ext cx="378855" cy="188535"/>
            </a:xfrm>
            <a:prstGeom prst="rect">
              <a:avLst/>
            </a:prstGeom>
            <a:solidFill>
              <a:srgbClr val="C2E1F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2322277">
              <a:off x="7525799" y="3213111"/>
              <a:ext cx="90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17722277">
              <a:off x="6906354" y="3412195"/>
              <a:ext cx="954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6922277">
              <a:off x="8074378" y="4044344"/>
              <a:ext cx="72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rot="1522277">
              <a:off x="7117742" y="4120014"/>
              <a:ext cx="126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kstboks 18"/>
            <p:cNvSpPr txBox="1"/>
            <p:nvPr/>
          </p:nvSpPr>
          <p:spPr>
            <a:xfrm>
              <a:off x="7875335" y="3021989"/>
              <a:ext cx="2943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/>
                <a:t>X</a:t>
              </a:r>
            </a:p>
          </p:txBody>
        </p:sp>
        <p:sp>
          <p:nvSpPr>
            <p:cNvPr id="36" name="Tekstboks 18"/>
            <p:cNvSpPr txBox="1"/>
            <p:nvPr/>
          </p:nvSpPr>
          <p:spPr>
            <a:xfrm>
              <a:off x="8379350" y="4004401"/>
              <a:ext cx="2943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Y</a:t>
              </a:r>
              <a:endParaRPr lang="da-DK" sz="1000"/>
            </a:p>
          </p:txBody>
        </p:sp>
        <p:sp>
          <p:nvSpPr>
            <p:cNvPr id="20" name="Arc 19"/>
            <p:cNvSpPr/>
            <p:nvPr/>
          </p:nvSpPr>
          <p:spPr>
            <a:xfrm rot="12322277">
              <a:off x="6898682" y="3774963"/>
              <a:ext cx="360000" cy="360000"/>
            </a:xfrm>
            <a:prstGeom prst="arc">
              <a:avLst>
                <a:gd name="adj1" fmla="val 13387316"/>
                <a:gd name="adj2" fmla="val 20553350"/>
              </a:avLst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8" name="Tekstboks 18"/>
            <p:cNvSpPr txBox="1"/>
            <p:nvPr/>
          </p:nvSpPr>
          <p:spPr>
            <a:xfrm>
              <a:off x="6775816" y="4064660"/>
              <a:ext cx="3718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RZ</a:t>
              </a:r>
              <a:endParaRPr lang="da-DK" sz="1000"/>
            </a:p>
          </p:txBody>
        </p:sp>
        <p:sp>
          <p:nvSpPr>
            <p:cNvPr id="37" name="Tekstboks 18"/>
            <p:cNvSpPr txBox="1"/>
            <p:nvPr/>
          </p:nvSpPr>
          <p:spPr>
            <a:xfrm>
              <a:off x="8415524" y="3191422"/>
              <a:ext cx="6654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refpoint</a:t>
              </a:r>
              <a:endParaRPr lang="da-DK" sz="1000"/>
            </a:p>
          </p:txBody>
        </p:sp>
        <p:cxnSp>
          <p:nvCxnSpPr>
            <p:cNvPr id="41" name="Straight Arrow Connector 40"/>
            <p:cNvCxnSpPr/>
            <p:nvPr/>
          </p:nvCxnSpPr>
          <p:spPr>
            <a:xfrm rot="1522277" flipH="1">
              <a:off x="8415162" y="3344660"/>
              <a:ext cx="148800" cy="240046"/>
            </a:xfrm>
            <a:prstGeom prst="straightConnector1">
              <a:avLst/>
            </a:prstGeom>
            <a:ln w="635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43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8497"/>
            <a:ext cx="91305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9C68-8F10-2746-B449-1A24DF8656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0" name="Rektangel 15"/>
          <p:cNvSpPr/>
          <p:nvPr/>
        </p:nvSpPr>
        <p:spPr>
          <a:xfrm>
            <a:off x="180448" y="977340"/>
            <a:ext cx="8775016" cy="306000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pic>
        <p:nvPicPr>
          <p:cNvPr id="31" name="Billed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081" y="214546"/>
            <a:ext cx="2764800" cy="627609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58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9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0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61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2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3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</a:p>
        </p:txBody>
      </p:sp>
      <p:sp>
        <p:nvSpPr>
          <p:cNvPr id="64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5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</a:p>
        </p:txBody>
      </p:sp>
      <p:sp>
        <p:nvSpPr>
          <p:cNvPr id="66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7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</a:p>
        </p:txBody>
      </p:sp>
      <p:sp>
        <p:nvSpPr>
          <p:cNvPr id="68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9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</a:t>
            </a:r>
            <a:r>
              <a:rPr lang="da-DK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Dashboard</a:t>
            </a:r>
          </a:p>
        </p:txBody>
      </p:sp>
      <p:sp>
        <p:nvSpPr>
          <p:cNvPr id="70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1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</a:p>
        </p:txBody>
      </p:sp>
      <p:sp>
        <p:nvSpPr>
          <p:cNvPr id="72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3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</a:p>
        </p:txBody>
      </p:sp>
      <p:sp>
        <p:nvSpPr>
          <p:cNvPr id="74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6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77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78" name="Ellipse 7"/>
          <p:cNvSpPr/>
          <p:nvPr/>
        </p:nvSpPr>
        <p:spPr>
          <a:xfrm>
            <a:off x="4808690" y="4244734"/>
            <a:ext cx="566023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da-DK" sz="1600" smtClean="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10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79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  <a:endParaRPr lang="es-ES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567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2650503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Histórico log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Contenido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Información 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Avisos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Errores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Filtro con Mostrar/Ocultar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Obtener el fichero log del robot usando </a:t>
            </a:r>
            <a:r>
              <a:rPr lang="es-ES" sz="1400" dirty="0" err="1" smtClean="0">
                <a:solidFill>
                  <a:srgbClr val="262626"/>
                </a:solidFill>
              </a:rPr>
              <a:t>Magic</a:t>
            </a:r>
            <a:r>
              <a:rPr lang="es-ES" sz="1400" dirty="0" smtClean="0">
                <a:solidFill>
                  <a:srgbClr val="262626"/>
                </a:solidFill>
              </a:rPr>
              <a:t> file o FTP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Análisis del log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Qué significa cada mensaje?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Como mejorar la estructura de programa?</a:t>
            </a:r>
          </a:p>
          <a:p>
            <a:pPr marL="646113" lvl="2" indent="-285750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</p:txBody>
      </p:sp>
      <p:grpSp>
        <p:nvGrpSpPr>
          <p:cNvPr id="4" name="Gruppe 3"/>
          <p:cNvGrpSpPr/>
          <p:nvPr/>
        </p:nvGrpSpPr>
        <p:grpSpPr>
          <a:xfrm>
            <a:off x="2988000" y="1908000"/>
            <a:ext cx="5717214" cy="4287911"/>
            <a:chOff x="2988000" y="1908000"/>
            <a:chExt cx="5717214" cy="4287911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988000" y="1908000"/>
              <a:ext cx="5717214" cy="4287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ktangel 10"/>
            <p:cNvSpPr/>
            <p:nvPr/>
          </p:nvSpPr>
          <p:spPr>
            <a:xfrm>
              <a:off x="7462682" y="3877921"/>
              <a:ext cx="1150374" cy="216000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106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Análisis fichero log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4" name="Gruppe 6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5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6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Diagnóstico de errores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7" name="Ellipse 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a-DK" sz="20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10</a:t>
            </a:r>
            <a:endParaRPr lang="da-DK" sz="200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6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8405292" cy="5057493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Support Log reader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Leer ficheros log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Convertir lenguaje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Exportar a fichero </a:t>
            </a:r>
            <a:r>
              <a:rPr lang="es-ES" sz="1400" dirty="0" err="1" smtClean="0">
                <a:solidFill>
                  <a:srgbClr val="262626"/>
                </a:solidFill>
              </a:rPr>
              <a:t>csv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Filtro de mensajes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Soporta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Formato CB2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Formato CB3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22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i="1" dirty="0" smtClean="0">
                <a:solidFill>
                  <a:srgbClr val="262626"/>
                </a:solidFill>
              </a:rPr>
              <a:t>Códigos de error y acciones correctivas en manual de Mantenimiento</a:t>
            </a:r>
          </a:p>
          <a:p>
            <a:pPr marL="646113" lvl="2" indent="-285750">
              <a:buClr>
                <a:schemeClr val="tx2">
                  <a:lumMod val="40000"/>
                  <a:lumOff val="60000"/>
                </a:schemeClr>
              </a:buClr>
            </a:pPr>
            <a:endParaRPr lang="en-GB" sz="1800" dirty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107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smtClean="0">
                <a:latin typeface="Lucida Console" panose="020B0609040504020204" pitchFamily="49" charset="0"/>
              </a:rPr>
              <a:t>Support Log Reader</a:t>
            </a:r>
            <a:endParaRPr lang="da-DK" sz="2000" b="1">
              <a:latin typeface="Lucida Console" panose="020B0609040504020204" pitchFamily="49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172" y="1574801"/>
            <a:ext cx="5058081" cy="4525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uppe 6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5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6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Diagnóstico de errores</a:t>
              </a:r>
            </a:p>
          </p:txBody>
        </p:sp>
      </p:grpSp>
      <p:sp>
        <p:nvSpPr>
          <p:cNvPr id="17" name="Ellipse 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a-DK" sz="20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10</a:t>
            </a:r>
            <a:endParaRPr lang="da-DK" sz="200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96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354098" y="1574801"/>
            <a:ext cx="818801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Código de error</a:t>
            </a:r>
          </a:p>
          <a:p>
            <a:r>
              <a:rPr lang="en-GB" sz="1400" i="1" dirty="0" smtClean="0">
                <a:solidFill>
                  <a:srgbClr val="262626"/>
                </a:solidFill>
              </a:rPr>
              <a:t>URControl </a:t>
            </a:r>
            <a:r>
              <a:rPr lang="en-GB" sz="1400" i="1" dirty="0">
                <a:solidFill>
                  <a:srgbClr val="262626"/>
                </a:solidFill>
              </a:rPr>
              <a:t>C114A0: </a:t>
            </a:r>
            <a:r>
              <a:rPr lang="es-ES" sz="1400" i="1" dirty="0">
                <a:solidFill>
                  <a:srgbClr val="262626"/>
                </a:solidFill>
              </a:rPr>
              <a:t>Advertencia de fuerza medida alta</a:t>
            </a:r>
            <a:r>
              <a:rPr lang="es-ES" dirty="0"/>
              <a:t> 	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Causa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Error común en programas con aceleraciones elevadas o definición incorrecta de la carga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Este mensaje por si sólo no afecta a la ejecución del programa, pero puede llevar a: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000" i="1" dirty="0" smtClean="0">
                <a:solidFill>
                  <a:srgbClr val="262626"/>
                </a:solidFill>
              </a:rPr>
              <a:t>URControl </a:t>
            </a:r>
            <a:r>
              <a:rPr lang="en-GB" sz="1000" i="1" dirty="0">
                <a:solidFill>
                  <a:srgbClr val="262626"/>
                </a:solidFill>
              </a:rPr>
              <a:t>C100A4: </a:t>
            </a:r>
            <a:r>
              <a:rPr lang="es-ES" sz="1000" dirty="0"/>
              <a:t>Ha cambiado el modo del robot </a:t>
            </a:r>
            <a:r>
              <a:rPr lang="es-ES" sz="1000" dirty="0" smtClean="0"/>
              <a:t> </a:t>
            </a:r>
            <a:r>
              <a:rPr lang="en-GB" sz="1000" i="1" dirty="0" smtClean="0">
                <a:solidFill>
                  <a:srgbClr val="262626"/>
                </a:solidFill>
              </a:rPr>
              <a:t>SECURITY STOPPED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000" i="1" dirty="0" smtClean="0">
                <a:solidFill>
                  <a:srgbClr val="262626"/>
                </a:solidFill>
              </a:rPr>
              <a:t>URControl </a:t>
            </a:r>
            <a:r>
              <a:rPr lang="en-GB" sz="1000" i="1" dirty="0">
                <a:solidFill>
                  <a:srgbClr val="262626"/>
                </a:solidFill>
              </a:rPr>
              <a:t>C113A0: </a:t>
            </a:r>
            <a:r>
              <a:rPr lang="es-ES" sz="1000" i="1" dirty="0">
                <a:solidFill>
                  <a:srgbClr val="262626"/>
                </a:solidFill>
              </a:rPr>
              <a:t>Parada de protección por limitación de fuerza </a:t>
            </a:r>
            <a:r>
              <a:rPr lang="es-ES" sz="1000" dirty="0"/>
              <a:t>	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Estos mensajes si detienen la ejecución del programa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Cómo solucionarlo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Comprobar los ajustes de carga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Reducir la velocidad/aceleración en programa</a:t>
            </a: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108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2" y="949059"/>
            <a:ext cx="5752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Advertencia ded fueza medida alta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Diagnóstico de errores</a:t>
              </a:r>
            </a:p>
          </p:txBody>
        </p:sp>
      </p:grpSp>
      <p:sp>
        <p:nvSpPr>
          <p:cNvPr id="9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da-DK" sz="21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10</a:t>
            </a:r>
            <a:endParaRPr lang="da-DK" sz="21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915" y="2265218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915" y="3787778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688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354098" y="1574801"/>
            <a:ext cx="818801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Código de error</a:t>
            </a:r>
          </a:p>
          <a:p>
            <a:r>
              <a:rPr lang="en-GB" sz="1400" i="1" dirty="0" smtClean="0">
                <a:solidFill>
                  <a:srgbClr val="262626"/>
                </a:solidFill>
              </a:rPr>
              <a:t>C116A216</a:t>
            </a:r>
            <a:r>
              <a:rPr lang="en-GB" sz="1400" i="1" dirty="0">
                <a:solidFill>
                  <a:srgbClr val="262626"/>
                </a:solidFill>
              </a:rPr>
              <a:t>: </a:t>
            </a:r>
            <a:r>
              <a:rPr lang="es-ES" sz="1400" i="1" dirty="0">
                <a:solidFill>
                  <a:srgbClr val="262626"/>
                </a:solidFill>
              </a:rPr>
              <a:t>Advertencia elemento de tiempo real </a:t>
            </a:r>
            <a:r>
              <a:rPr lang="es-ES" dirty="0"/>
              <a:t>	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Causa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Mensaje de aviso común en programas que hacen un uso intensivo de la CPU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Este </a:t>
            </a:r>
            <a:r>
              <a:rPr lang="es-ES" sz="1400" dirty="0">
                <a:solidFill>
                  <a:srgbClr val="262626"/>
                </a:solidFill>
              </a:rPr>
              <a:t>mensaje por si sólo no afecta a la ejecución del programa, pero puede llevar a: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000" i="1" dirty="0" smtClean="0">
                <a:solidFill>
                  <a:srgbClr val="262626"/>
                </a:solidFill>
              </a:rPr>
              <a:t>URControl </a:t>
            </a:r>
            <a:r>
              <a:rPr lang="en-GB" sz="1000" i="1" dirty="0">
                <a:solidFill>
                  <a:srgbClr val="262626"/>
                </a:solidFill>
              </a:rPr>
              <a:t>C100A4: </a:t>
            </a:r>
            <a:r>
              <a:rPr lang="es-ES" sz="1000" dirty="0"/>
              <a:t>Ha cambiado el modo del robot </a:t>
            </a:r>
            <a:r>
              <a:rPr lang="es-ES" sz="1000" dirty="0" smtClean="0"/>
              <a:t>: </a:t>
            </a:r>
            <a:r>
              <a:rPr lang="en-GB" sz="1000" i="1" dirty="0" smtClean="0">
                <a:solidFill>
                  <a:srgbClr val="262626"/>
                </a:solidFill>
              </a:rPr>
              <a:t>SECURITY STOPPED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000" i="1" dirty="0" smtClean="0">
                <a:solidFill>
                  <a:srgbClr val="262626"/>
                </a:solidFill>
              </a:rPr>
              <a:t>R </a:t>
            </a:r>
            <a:r>
              <a:rPr lang="en-GB" sz="1000" i="1" dirty="0">
                <a:solidFill>
                  <a:srgbClr val="262626"/>
                </a:solidFill>
              </a:rPr>
              <a:t>0002d02h47m51.616s </a:t>
            </a:r>
            <a:r>
              <a:rPr lang="en-GB" sz="1000" i="1" dirty="0" err="1">
                <a:solidFill>
                  <a:srgbClr val="262626"/>
                </a:solidFill>
              </a:rPr>
              <a:t>SafetySys</a:t>
            </a:r>
            <a:r>
              <a:rPr lang="en-GB" sz="1000" i="1" dirty="0">
                <a:solidFill>
                  <a:srgbClr val="262626"/>
                </a:solidFill>
              </a:rPr>
              <a:t> C19A0: </a:t>
            </a:r>
            <a:r>
              <a:rPr lang="es-ES" sz="1000" i="1" dirty="0">
                <a:solidFill>
                  <a:srgbClr val="262626"/>
                </a:solidFill>
              </a:rPr>
              <a:t>La unidad principal no tenía datos que enviar a las juntas 	</a:t>
            </a:r>
            <a:endParaRPr lang="es-ES" sz="1000" i="1" dirty="0" smtClean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000" i="1" dirty="0" smtClean="0">
                <a:solidFill>
                  <a:srgbClr val="262626"/>
                </a:solidFill>
              </a:rPr>
              <a:t>R </a:t>
            </a:r>
            <a:r>
              <a:rPr lang="en-GB" sz="1000" i="1" dirty="0">
                <a:solidFill>
                  <a:srgbClr val="262626"/>
                </a:solidFill>
              </a:rPr>
              <a:t>0002d02h47m51.624s </a:t>
            </a:r>
            <a:r>
              <a:rPr lang="en-GB" sz="1000" i="1" dirty="0" err="1">
                <a:solidFill>
                  <a:srgbClr val="262626"/>
                </a:solidFill>
              </a:rPr>
              <a:t>SafetySys</a:t>
            </a:r>
            <a:r>
              <a:rPr lang="en-GB" sz="1000" i="1" dirty="0">
                <a:solidFill>
                  <a:srgbClr val="262626"/>
                </a:solidFill>
              </a:rPr>
              <a:t> C29A1: </a:t>
            </a:r>
            <a:r>
              <a:rPr lang="es-ES" sz="1000" i="1" dirty="0">
                <a:solidFill>
                  <a:srgbClr val="262626"/>
                </a:solidFill>
              </a:rPr>
              <a:t>Se detectó pérdida de paquete Ethernet entre el PC y el robot 	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Estos </a:t>
            </a:r>
            <a:r>
              <a:rPr lang="es-ES" sz="1400" dirty="0">
                <a:solidFill>
                  <a:srgbClr val="262626"/>
                </a:solidFill>
              </a:rPr>
              <a:t>mensajes si detienen la ejecución del programa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Cómo solucionarlo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Reducir el número de condiciones </a:t>
            </a:r>
            <a:r>
              <a:rPr lang="es-ES" sz="1400" dirty="0" err="1" smtClean="0">
                <a:solidFill>
                  <a:srgbClr val="262626"/>
                </a:solidFill>
              </a:rPr>
              <a:t>if</a:t>
            </a:r>
            <a:r>
              <a:rPr lang="es-ES" sz="1400" dirty="0" smtClean="0">
                <a:solidFill>
                  <a:srgbClr val="262626"/>
                </a:solidFill>
              </a:rPr>
              <a:t>, remplazarlas mediante </a:t>
            </a:r>
            <a:r>
              <a:rPr lang="es-ES" sz="1400" dirty="0" err="1" smtClean="0">
                <a:solidFill>
                  <a:srgbClr val="262626"/>
                </a:solidFill>
              </a:rPr>
              <a:t>elseif</a:t>
            </a:r>
            <a:r>
              <a:rPr lang="es-ES" sz="1400" dirty="0" smtClean="0">
                <a:solidFill>
                  <a:srgbClr val="262626"/>
                </a:solidFill>
              </a:rPr>
              <a:t>, </a:t>
            </a:r>
            <a:r>
              <a:rPr lang="es-ES" sz="1400" dirty="0" err="1" smtClean="0">
                <a:solidFill>
                  <a:srgbClr val="262626"/>
                </a:solidFill>
              </a:rPr>
              <a:t>else</a:t>
            </a:r>
            <a:r>
              <a:rPr lang="es-ES" sz="1400" dirty="0" smtClean="0">
                <a:solidFill>
                  <a:srgbClr val="262626"/>
                </a:solidFill>
              </a:rPr>
              <a:t> cuando sea posible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Añadir instrucciones de espera o </a:t>
            </a:r>
            <a:r>
              <a:rPr lang="es-ES" sz="1400" dirty="0" err="1" smtClean="0">
                <a:solidFill>
                  <a:srgbClr val="262626"/>
                </a:solidFill>
              </a:rPr>
              <a:t>sync</a:t>
            </a:r>
            <a:r>
              <a:rPr lang="es-ES" sz="1400" dirty="0" smtClean="0">
                <a:solidFill>
                  <a:srgbClr val="262626"/>
                </a:solidFill>
              </a:rPr>
              <a:t>() para liberar tiempo de CPU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Asegurar el no tener un elevado número de canales </a:t>
            </a:r>
            <a:r>
              <a:rPr lang="es-ES" sz="1400" dirty="0" err="1" smtClean="0">
                <a:solidFill>
                  <a:srgbClr val="262626"/>
                </a:solidFill>
              </a:rPr>
              <a:t>Modbus</a:t>
            </a:r>
            <a:r>
              <a:rPr lang="es-ES" sz="1400" dirty="0" smtClean="0">
                <a:solidFill>
                  <a:srgbClr val="262626"/>
                </a:solidFill>
              </a:rPr>
              <a:t> con elevada frecuencia de refresco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109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Elevada carga de procesado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Diagnóstico de errores</a:t>
              </a:r>
            </a:p>
          </p:txBody>
        </p:sp>
      </p:grpSp>
      <p:sp>
        <p:nvSpPr>
          <p:cNvPr id="9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da-DK" sz="21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10</a:t>
            </a:r>
            <a:endParaRPr lang="da-DK" sz="21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915" y="2265218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915" y="4026771"/>
            <a:ext cx="457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399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</a:t>
            </a:fld>
            <a:endParaRPr lang="da-DK"/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0600" y="1908267"/>
            <a:ext cx="5716798" cy="431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Pladsholder til indhold 2"/>
          <p:cNvSpPr txBox="1">
            <a:spLocks/>
          </p:cNvSpPr>
          <p:nvPr/>
        </p:nvSpPr>
        <p:spPr>
          <a:xfrm>
            <a:off x="295007" y="1643925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Seleccionar</a:t>
            </a:r>
            <a:r>
              <a:rPr lang="en-GB" sz="1400" dirty="0" smtClean="0">
                <a:solidFill>
                  <a:srgbClr val="262626"/>
                </a:solidFill>
              </a:rPr>
              <a:t>  New File</a:t>
            </a: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11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Código Script </a:t>
            </a:r>
            <a:r>
              <a:rPr lang="da-DK" sz="2000" b="1" dirty="0" smtClean="0">
                <a:latin typeface="Lucida Console" panose="020B0609040504020204" pitchFamily="49" charset="0"/>
              </a:rPr>
              <a:t>- File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00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354098" y="1574801"/>
            <a:ext cx="818801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Código de error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i="1" dirty="0" smtClean="0">
                <a:solidFill>
                  <a:srgbClr val="262626"/>
                </a:solidFill>
              </a:rPr>
              <a:t>Runtime </a:t>
            </a:r>
            <a:r>
              <a:rPr lang="en-GB" sz="1400" i="1" dirty="0">
                <a:solidFill>
                  <a:srgbClr val="262626"/>
                </a:solidFill>
              </a:rPr>
              <a:t>Error: </a:t>
            </a:r>
            <a:r>
              <a:rPr lang="es-ES" sz="1400" i="1" dirty="0" smtClean="0">
                <a:solidFill>
                  <a:srgbClr val="262626"/>
                </a:solidFill>
              </a:rPr>
              <a:t>RuntimeError: Bucle infinito detectado en ejecución de programa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Causa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Ejecución de instrucciones una y otra vez sin tiempo de espera intermedio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programa se detiene</a:t>
            </a:r>
          </a:p>
          <a:p>
            <a:pPr marL="0" indent="0">
              <a:buClr>
                <a:srgbClr val="99CC00"/>
              </a:buClr>
              <a:buNone/>
            </a:pPr>
            <a:endParaRPr lang="en-GB" sz="1800" i="1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Cómo solucionarlo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Añadir una pequeña espera WAIT en los bucles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Usar la función </a:t>
            </a:r>
            <a:r>
              <a:rPr lang="es-ES" sz="1400" dirty="0" err="1" smtClean="0">
                <a:solidFill>
                  <a:srgbClr val="262626"/>
                </a:solidFill>
              </a:rPr>
              <a:t>sync</a:t>
            </a:r>
            <a:r>
              <a:rPr lang="es-ES" sz="1400" dirty="0" smtClean="0">
                <a:solidFill>
                  <a:srgbClr val="262626"/>
                </a:solidFill>
              </a:rPr>
              <a:t>()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110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Bucle infinito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Diagnóstico de errores</a:t>
              </a:r>
            </a:p>
          </p:txBody>
        </p:sp>
      </p:grpSp>
      <p:sp>
        <p:nvSpPr>
          <p:cNvPr id="9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da-DK" sz="21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10</a:t>
            </a:r>
            <a:endParaRPr lang="da-DK" sz="21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03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354098" y="1574801"/>
            <a:ext cx="818801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Código de error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262626"/>
                </a:solidFill>
              </a:rPr>
              <a:t>C154A20: </a:t>
            </a:r>
            <a:r>
              <a:rPr lang="es-ES" sz="1400" dirty="0">
                <a:solidFill>
                  <a:srgbClr val="262626"/>
                </a:solidFill>
              </a:rPr>
              <a:t>Parada de protección: Posición en singularidad 	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Causa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Los problemas de singularidad ocurren al controlar el robot en el espacio cartesiano (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r>
              <a:rPr lang="es-ES" sz="1400" dirty="0" smtClean="0">
                <a:solidFill>
                  <a:srgbClr val="262626"/>
                </a:solidFill>
              </a:rPr>
              <a:t> / movep)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 produce una singularidad cuando: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El movimiento se puede conseguir usando distintos ejes o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El brazo del robot se encuentra en una posición que requieren altas velocidades de giro de los ejes para alcanzar la velocidad requerida</a:t>
            </a:r>
            <a:r>
              <a:rPr lang="en-US" sz="1000" dirty="0" smtClean="0">
                <a:solidFill>
                  <a:srgbClr val="262626"/>
                </a:solidFill>
              </a:rPr>
              <a:t> </a:t>
            </a:r>
            <a:r>
              <a:rPr lang="es-ES" sz="1000" dirty="0" smtClean="0">
                <a:solidFill>
                  <a:srgbClr val="262626"/>
                </a:solidFill>
              </a:rPr>
              <a:t>en</a:t>
            </a:r>
            <a:r>
              <a:rPr lang="en-US" sz="1000" dirty="0" smtClean="0">
                <a:solidFill>
                  <a:srgbClr val="262626"/>
                </a:solidFill>
              </a:rPr>
              <a:t> </a:t>
            </a:r>
            <a:r>
              <a:rPr lang="es-ES" sz="1000" dirty="0" smtClean="0">
                <a:solidFill>
                  <a:srgbClr val="262626"/>
                </a:solidFill>
              </a:rPr>
              <a:t>el</a:t>
            </a:r>
            <a:r>
              <a:rPr lang="en-US" sz="1000" dirty="0" smtClean="0">
                <a:solidFill>
                  <a:srgbClr val="262626"/>
                </a:solidFill>
              </a:rPr>
              <a:t> TCP</a:t>
            </a:r>
            <a:endParaRPr lang="en-GB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Cómo solucionarlo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Usar movej() en los movimientos cercanos a la singularidad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Si se requieren movimientos lineales, ajustar las posiciones de paso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Modificar el layout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Modificar herramienta en el robot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111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Singularidades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Diagnóstico de </a:t>
              </a:r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errores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da-DK" sz="2100" dirty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87026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489" y="2724346"/>
            <a:ext cx="4446269" cy="345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354099" y="1574801"/>
            <a:ext cx="389739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Código de error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i="1" dirty="0" smtClean="0">
                <a:solidFill>
                  <a:srgbClr val="262626"/>
                </a:solidFill>
              </a:rPr>
              <a:t>C150A20: </a:t>
            </a:r>
            <a:r>
              <a:rPr lang="es-ES" sz="1400" dirty="0"/>
              <a:t>Parada de protección: Posición cercana a los límites de junta 	</a:t>
            </a:r>
            <a:endParaRPr lang="en-GB" sz="1800" i="1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Causa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Indica que alguna de las juntas esta cerca de su limite de operación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Cómo solucionarlo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Abrir la pestaña Mover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Comprobar la posición de las juntas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Rotar 360º el eje que se encuentre al límite de rotación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Ajustar de nuevo los puntos de paso </a:t>
            </a:r>
            <a:r>
              <a:rPr lang="es-ES" sz="1400" dirty="0" err="1" smtClean="0">
                <a:solidFill>
                  <a:srgbClr val="262626"/>
                </a:solidFill>
              </a:rPr>
              <a:t>MoveJ</a:t>
            </a: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112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Límite de ejes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Diagnóstico de </a:t>
              </a:r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errores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da-DK" sz="2100" dirty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64195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894029"/>
            <a:ext cx="5600699" cy="3756292"/>
          </a:xfrm>
          <a:prstGeom prst="rect">
            <a:avLst/>
          </a:prstGeom>
        </p:spPr>
      </p:pic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113</a:t>
            </a:fld>
            <a:endParaRPr lang="da-DK"/>
          </a:p>
        </p:txBody>
      </p:sp>
      <p:sp>
        <p:nvSpPr>
          <p:cNvPr id="5" name="Tekstboks 4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Test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6" name="Gruppe 5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8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Formación avanzada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0" name="Pladsholder til indhold 2"/>
          <p:cNvSpPr txBox="1">
            <a:spLocks/>
          </p:cNvSpPr>
          <p:nvPr/>
        </p:nvSpPr>
        <p:spPr>
          <a:xfrm>
            <a:off x="281508" y="1549400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/>
              <a:t>Tiene 30 minutos para responder </a:t>
            </a:r>
            <a:endParaRPr lang="es-ES" sz="18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/>
              <a:t>Las preguntas </a:t>
            </a:r>
            <a:r>
              <a:rPr lang="es-ES" sz="1800" dirty="0"/>
              <a:t>pueden tener múltiples respuestas, así que revise todas las opciones cuidadosamente antes de </a:t>
            </a:r>
            <a:r>
              <a:rPr lang="es-ES" sz="1800" dirty="0" smtClean="0"/>
              <a:t>responder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/>
              <a:t>Indique </a:t>
            </a:r>
            <a:r>
              <a:rPr lang="es-ES" sz="1800" dirty="0"/>
              <a:t>la respuesta correcta mediante una marca y rellene los espacios en blanco con claridad cuando sea </a:t>
            </a:r>
            <a:r>
              <a:rPr lang="es-ES" sz="1800" dirty="0" smtClean="0"/>
              <a:t>necesario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/>
              <a:t>Puede usar cualquier material que tenga disponible. Evite hacer comentarios con los demás examinandos</a:t>
            </a:r>
            <a:r>
              <a:rPr lang="en-US" sz="1800" dirty="0" smtClean="0"/>
              <a:t>.</a:t>
            </a:r>
            <a:endParaRPr lang="en-US" sz="1800" dirty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/>
              <a:t>¡Buena suerte!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69356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dsholder til indhold 2"/>
          <p:cNvSpPr txBox="1">
            <a:spLocks/>
          </p:cNvSpPr>
          <p:nvPr/>
        </p:nvSpPr>
        <p:spPr>
          <a:xfrm>
            <a:off x="281508" y="1549400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1.	</a:t>
            </a:r>
            <a:r>
              <a:rPr lang="es-ES" sz="1000" dirty="0"/>
              <a:t>¿Cómo se puede modificar la posición del centro de </a:t>
            </a:r>
            <a:r>
              <a:rPr lang="es-ES" sz="1000" dirty="0" smtClean="0"/>
              <a:t>masas</a:t>
            </a:r>
            <a:r>
              <a:rPr lang="en-US" sz="1000" dirty="0" smtClean="0"/>
              <a:t>?</a:t>
            </a:r>
            <a:br>
              <a:rPr lang="en-US" sz="1000" dirty="0" smtClean="0"/>
            </a:br>
            <a:r>
              <a:rPr lang="en-US" sz="1000" dirty="0" smtClean="0"/>
              <a:t>	</a:t>
            </a:r>
            <a:r>
              <a:rPr lang="es-ES" sz="1000" dirty="0" smtClean="0"/>
              <a:t>Solución</a:t>
            </a:r>
            <a:r>
              <a:rPr lang="es-ES" sz="1000" dirty="0"/>
              <a:t>: 3.0 – Usar la función </a:t>
            </a:r>
            <a:r>
              <a:rPr lang="es-ES" sz="1000" dirty="0" smtClean="0"/>
              <a:t> </a:t>
            </a:r>
            <a:r>
              <a:rPr lang="en-US" sz="1000" b="1" i="1" dirty="0" smtClean="0"/>
              <a:t>set_payload()</a:t>
            </a:r>
          </a:p>
          <a:p>
            <a:pPr marL="0" lvl="0" indent="0">
              <a:buClr>
                <a:srgbClr val="99CC00"/>
              </a:buClr>
              <a:buNone/>
            </a:pPr>
            <a:r>
              <a:rPr lang="en-US" sz="1000" b="1" i="1" dirty="0" smtClean="0"/>
              <a:t>	</a:t>
            </a:r>
            <a:r>
              <a:rPr lang="es-ES" sz="1000" dirty="0" smtClean="0"/>
              <a:t>Solución</a:t>
            </a:r>
            <a:r>
              <a:rPr lang="es-ES" sz="1000" dirty="0"/>
              <a:t>: </a:t>
            </a:r>
            <a:r>
              <a:rPr lang="es-ES" sz="1000" dirty="0" smtClean="0"/>
              <a:t>3.1 </a:t>
            </a:r>
            <a:r>
              <a:rPr lang="es-ES" sz="1000" dirty="0"/>
              <a:t>– </a:t>
            </a:r>
            <a:r>
              <a:rPr lang="es-ES" sz="1000" dirty="0" smtClean="0"/>
              <a:t> Introducir los valores de Carga en la pantalla de configuración del PCH</a:t>
            </a:r>
            <a:endParaRPr lang="en-US" sz="1000" b="1" i="1" dirty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200" dirty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2.	</a:t>
            </a:r>
            <a:r>
              <a:rPr lang="es-ES" sz="1000" dirty="0" smtClean="0"/>
              <a:t>¿Con </a:t>
            </a:r>
            <a:r>
              <a:rPr lang="es-ES" sz="1000" dirty="0"/>
              <a:t>qué unidades de medida se trabaja en el lenguaje script de UR</a:t>
            </a:r>
            <a:r>
              <a:rPr lang="es-ES" sz="1000" dirty="0" smtClean="0"/>
              <a:t>?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	</a:t>
            </a:r>
            <a:r>
              <a:rPr lang="es-ES" sz="1000" dirty="0" smtClean="0"/>
              <a:t>Distancia</a:t>
            </a:r>
            <a:r>
              <a:rPr lang="en-US" sz="1000" dirty="0" smtClean="0"/>
              <a:t> </a:t>
            </a:r>
            <a:r>
              <a:rPr lang="en-US" sz="1000" dirty="0"/>
              <a:t>: </a:t>
            </a:r>
            <a:r>
              <a:rPr lang="en-US" sz="1000" dirty="0" smtClean="0"/>
              <a:t>   </a:t>
            </a:r>
            <a:r>
              <a:rPr lang="en-US" sz="1000" b="1" i="1" dirty="0" smtClean="0"/>
              <a:t>metros</a:t>
            </a:r>
            <a:r>
              <a:rPr lang="en-US" sz="1000" dirty="0" smtClean="0"/>
              <a:t> </a:t>
            </a:r>
            <a:r>
              <a:rPr lang="en-US" sz="1000" dirty="0"/>
              <a:t>	</a:t>
            </a:r>
            <a:r>
              <a:rPr lang="es-ES" sz="1000" dirty="0"/>
              <a:t> Ángulos </a:t>
            </a:r>
            <a:r>
              <a:rPr lang="en-US" sz="1000" dirty="0" smtClean="0"/>
              <a:t>:    </a:t>
            </a:r>
            <a:r>
              <a:rPr lang="es-ES" sz="1000" b="1" i="1" dirty="0" smtClean="0"/>
              <a:t>radianes</a:t>
            </a:r>
            <a:r>
              <a:rPr lang="es-ES" sz="1000" dirty="0" smtClean="0"/>
              <a:t> 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 lvl="0" fontAlgn="ctr"/>
            <a:r>
              <a:rPr lang="en-US" sz="1000" dirty="0"/>
              <a:t>3.	</a:t>
            </a:r>
            <a:r>
              <a:rPr lang="es-ES" sz="1000" dirty="0"/>
              <a:t> ¿En qué número de puerto esta disponible el Servidor Dashboard?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a</a:t>
            </a:r>
            <a:r>
              <a:rPr lang="en-US" sz="1000" dirty="0"/>
              <a:t>.	29999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30000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30001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d.	</a:t>
            </a:r>
            <a:r>
              <a:rPr lang="es-ES" sz="1000" dirty="0" smtClean="0"/>
              <a:t> ¿</a:t>
            </a:r>
            <a:r>
              <a:rPr lang="es-ES" sz="1000" dirty="0"/>
              <a:t>Qué es el Servidor Dashboard? </a:t>
            </a:r>
            <a:endParaRPr lang="es-E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e</a:t>
            </a:r>
            <a:r>
              <a:rPr lang="en-US" sz="1000" dirty="0"/>
              <a:t>.	</a:t>
            </a:r>
            <a:r>
              <a:rPr lang="es-ES" sz="1000" dirty="0"/>
              <a:t> Ninguno de los anteriores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 lvl="0" fontAlgn="ctr"/>
            <a:r>
              <a:rPr lang="en-US" sz="1000" dirty="0"/>
              <a:t>4.	</a:t>
            </a:r>
            <a:r>
              <a:rPr lang="es-ES" sz="1000" dirty="0"/>
              <a:t> ¿Cómo conectaría un HMI al robot?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a.	</a:t>
            </a:r>
            <a:r>
              <a:rPr lang="es-ES" sz="1000" dirty="0" smtClean="0"/>
              <a:t>Usando </a:t>
            </a:r>
            <a:r>
              <a:rPr lang="es-ES" sz="1000" dirty="0"/>
              <a:t>el Servidor Dashboard en el puerto </a:t>
            </a:r>
            <a:r>
              <a:rPr lang="es-ES" sz="1000" dirty="0" smtClean="0"/>
              <a:t>29999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b.	Us</a:t>
            </a:r>
            <a:r>
              <a:rPr lang="es-ES" sz="1000" dirty="0" smtClean="0"/>
              <a:t>ando </a:t>
            </a:r>
            <a:r>
              <a:rPr lang="es-ES" sz="1000" dirty="0"/>
              <a:t>el interface de Cliente secundario en el puerto 30002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c.	</a:t>
            </a:r>
            <a:r>
              <a:rPr lang="es-ES" sz="1000" dirty="0" smtClean="0"/>
              <a:t>No es </a:t>
            </a:r>
            <a:r>
              <a:rPr lang="es-ES" sz="1000" dirty="0"/>
              <a:t>posible trabajar sin la consola de </a:t>
            </a:r>
            <a:r>
              <a:rPr lang="es-ES" sz="1000" dirty="0" smtClean="0"/>
              <a:t>programación 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d.	(a) o (b)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e.	(</a:t>
            </a:r>
            <a:r>
              <a:rPr lang="en-US" sz="1000" dirty="0"/>
              <a:t>b) </a:t>
            </a:r>
            <a:r>
              <a:rPr lang="en-US" sz="1000" dirty="0" smtClean="0"/>
              <a:t>y (c</a:t>
            </a:r>
            <a:r>
              <a:rPr lang="en-US" sz="1000" dirty="0"/>
              <a:t>)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5.	</a:t>
            </a:r>
            <a:r>
              <a:rPr lang="en-US" sz="1000" dirty="0" smtClean="0"/>
              <a:t>L</a:t>
            </a:r>
            <a:r>
              <a:rPr lang="es-ES" sz="1000" dirty="0" smtClean="0"/>
              <a:t>as </a:t>
            </a:r>
            <a:r>
              <a:rPr lang="es-ES" sz="1000" dirty="0"/>
              <a:t>siguientes consideraciones son importantes al realizar un análisis de riesgos </a:t>
            </a:r>
            <a:r>
              <a:rPr lang="es-ES" sz="1000" dirty="0" smtClean="0"/>
              <a:t>completo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</a:t>
            </a:r>
            <a:r>
              <a:rPr lang="es-ES" sz="1000" dirty="0" smtClean="0"/>
              <a:t>Grado de severidad del daño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b.	</a:t>
            </a:r>
            <a:r>
              <a:rPr lang="es-ES" sz="1000" dirty="0" smtClean="0"/>
              <a:t>Posibilidad de evitar el daño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c.	</a:t>
            </a:r>
            <a:r>
              <a:rPr lang="es-ES" sz="1000" dirty="0" smtClean="0"/>
              <a:t>Frecuencia </a:t>
            </a:r>
            <a:r>
              <a:rPr lang="es-ES" sz="1000" dirty="0"/>
              <a:t>y duración de la exposición al </a:t>
            </a:r>
            <a:r>
              <a:rPr lang="es-ES" sz="1000" dirty="0" smtClean="0"/>
              <a:t>riesgo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d</a:t>
            </a:r>
            <a:r>
              <a:rPr lang="en-US" sz="1000" dirty="0"/>
              <a:t>.	</a:t>
            </a:r>
            <a:r>
              <a:rPr lang="es-ES" sz="1000" dirty="0" smtClean="0"/>
              <a:t>Distancia </a:t>
            </a:r>
            <a:r>
              <a:rPr lang="es-ES" sz="1000" dirty="0"/>
              <a:t>del robot al vallado de seguridad y número de sensores </a:t>
            </a:r>
            <a:r>
              <a:rPr lang="es-ES" sz="1000" dirty="0" smtClean="0"/>
              <a:t>utilizados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e.	(a)(b) </a:t>
            </a:r>
            <a:r>
              <a:rPr lang="en-US" sz="1000" dirty="0" smtClean="0"/>
              <a:t>y (c</a:t>
            </a:r>
            <a:r>
              <a:rPr lang="en-US" sz="1000" dirty="0"/>
              <a:t>)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/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114</a:t>
            </a:fld>
            <a:endParaRPr lang="da-DK"/>
          </a:p>
        </p:txBody>
      </p:sp>
      <p:sp>
        <p:nvSpPr>
          <p:cNvPr id="5" name="Tekstboks 4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Resultados del test</a:t>
            </a:r>
          </a:p>
        </p:txBody>
      </p:sp>
      <p:grpSp>
        <p:nvGrpSpPr>
          <p:cNvPr id="6" name="Gruppe 5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8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Formación avanzada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906955" y="285172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0" name="Rectangle 19"/>
          <p:cNvSpPr/>
          <p:nvPr/>
        </p:nvSpPr>
        <p:spPr>
          <a:xfrm>
            <a:off x="906955" y="302297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1" name="Rectangle 20"/>
          <p:cNvSpPr/>
          <p:nvPr/>
        </p:nvSpPr>
        <p:spPr>
          <a:xfrm>
            <a:off x="906955" y="319423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2" name="Rectangle 21"/>
          <p:cNvSpPr/>
          <p:nvPr/>
        </p:nvSpPr>
        <p:spPr>
          <a:xfrm>
            <a:off x="906955" y="336548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3" name="Rectangle 22"/>
          <p:cNvSpPr/>
          <p:nvPr/>
        </p:nvSpPr>
        <p:spPr>
          <a:xfrm>
            <a:off x="906955" y="353673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4" name="Rectangle 23"/>
          <p:cNvSpPr/>
          <p:nvPr/>
        </p:nvSpPr>
        <p:spPr>
          <a:xfrm>
            <a:off x="897528" y="413379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5" name="Rectangle 24"/>
          <p:cNvSpPr/>
          <p:nvPr/>
        </p:nvSpPr>
        <p:spPr>
          <a:xfrm>
            <a:off x="897528" y="430504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6" name="Rectangle 25"/>
          <p:cNvSpPr/>
          <p:nvPr/>
        </p:nvSpPr>
        <p:spPr>
          <a:xfrm>
            <a:off x="897528" y="447630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7" name="Rectangle 26"/>
          <p:cNvSpPr/>
          <p:nvPr/>
        </p:nvSpPr>
        <p:spPr>
          <a:xfrm>
            <a:off x="897528" y="464755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8" name="Rectangle 27"/>
          <p:cNvSpPr/>
          <p:nvPr/>
        </p:nvSpPr>
        <p:spPr>
          <a:xfrm>
            <a:off x="897528" y="481881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9" name="Rectangle 28"/>
          <p:cNvSpPr/>
          <p:nvPr/>
        </p:nvSpPr>
        <p:spPr>
          <a:xfrm>
            <a:off x="899096" y="541743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0" name="Rectangle 29"/>
          <p:cNvSpPr/>
          <p:nvPr/>
        </p:nvSpPr>
        <p:spPr>
          <a:xfrm>
            <a:off x="899096" y="558868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1" name="Rectangle 30"/>
          <p:cNvSpPr/>
          <p:nvPr/>
        </p:nvSpPr>
        <p:spPr>
          <a:xfrm>
            <a:off x="899096" y="575994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2" name="Rectangle 31"/>
          <p:cNvSpPr/>
          <p:nvPr/>
        </p:nvSpPr>
        <p:spPr>
          <a:xfrm>
            <a:off x="899096" y="593119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3" name="Rectangle 32"/>
          <p:cNvSpPr/>
          <p:nvPr/>
        </p:nvSpPr>
        <p:spPr>
          <a:xfrm>
            <a:off x="899096" y="610245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pic>
        <p:nvPicPr>
          <p:cNvPr id="34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2772977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4576299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6023724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Rectangle 71"/>
          <p:cNvSpPr/>
          <p:nvPr/>
        </p:nvSpPr>
        <p:spPr>
          <a:xfrm>
            <a:off x="906955" y="228541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pic>
        <p:nvPicPr>
          <p:cNvPr id="73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55" y="2214159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Rectangle 73"/>
          <p:cNvSpPr/>
          <p:nvPr/>
        </p:nvSpPr>
        <p:spPr>
          <a:xfrm>
            <a:off x="899096" y="177792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pic>
        <p:nvPicPr>
          <p:cNvPr id="75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96" y="1706669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52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dsholder til indhold 2"/>
          <p:cNvSpPr txBox="1">
            <a:spLocks/>
          </p:cNvSpPr>
          <p:nvPr/>
        </p:nvSpPr>
        <p:spPr>
          <a:xfrm>
            <a:off x="281508" y="1549400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 smtClean="0"/>
              <a:t>6</a:t>
            </a:r>
            <a:r>
              <a:rPr lang="en-US" sz="1000" dirty="0"/>
              <a:t>.	</a:t>
            </a:r>
            <a:r>
              <a:rPr lang="es-ES" sz="1000" dirty="0" smtClean="0"/>
              <a:t>¿</a:t>
            </a:r>
            <a:r>
              <a:rPr lang="es-ES" sz="1000" dirty="0"/>
              <a:t>Qué función URScript puede usarse para conocer el estado de una E/S desde un valor entero en un registro de entrada ModBus</a:t>
            </a:r>
            <a:r>
              <a:rPr lang="es-ES" sz="1000" dirty="0" smtClean="0"/>
              <a:t>?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get_standard_digital_out()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integer_to_binary_list()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socket_send_byte()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force()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e.	</a:t>
            </a:r>
            <a:r>
              <a:rPr lang="es-ES" sz="1000" dirty="0" smtClean="0"/>
              <a:t>Ninguna </a:t>
            </a:r>
            <a:r>
              <a:rPr lang="es-ES" sz="1000" dirty="0"/>
              <a:t>de </a:t>
            </a:r>
            <a:r>
              <a:rPr lang="es-ES" sz="1000" dirty="0" smtClean="0"/>
              <a:t>las anteriores</a:t>
            </a:r>
            <a:endParaRPr lang="en-US" sz="10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7.	</a:t>
            </a:r>
            <a:r>
              <a:rPr lang="es-ES" sz="1000" dirty="0" smtClean="0"/>
              <a:t>¿</a:t>
            </a:r>
            <a:r>
              <a:rPr lang="es-ES" sz="1000" dirty="0"/>
              <a:t>A que corresponde el tercer valor en una variable de tipo “pose</a:t>
            </a:r>
            <a:r>
              <a:rPr lang="es-ES" sz="1000" dirty="0" smtClean="0"/>
              <a:t>”?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</a:t>
            </a:r>
            <a:r>
              <a:rPr lang="es-ES" sz="1000" dirty="0" smtClean="0"/>
              <a:t>Rotación </a:t>
            </a:r>
            <a:r>
              <a:rPr lang="es-ES" sz="1000" dirty="0"/>
              <a:t>en </a:t>
            </a:r>
            <a:r>
              <a:rPr lang="en-US" sz="1000" dirty="0" smtClean="0"/>
              <a:t>Y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</a:t>
            </a:r>
            <a:r>
              <a:rPr lang="es-ES" sz="1000" dirty="0" smtClean="0"/>
              <a:t>Rotación </a:t>
            </a:r>
            <a:r>
              <a:rPr lang="es-ES" sz="1000" dirty="0"/>
              <a:t>en </a:t>
            </a:r>
            <a:r>
              <a:rPr lang="en-US" sz="1000" dirty="0" smtClean="0"/>
              <a:t>Z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</a:t>
            </a:r>
            <a:r>
              <a:rPr lang="es-ES" sz="1000" dirty="0" smtClean="0"/>
              <a:t>Posición </a:t>
            </a:r>
            <a:r>
              <a:rPr lang="es-ES" sz="1000" dirty="0"/>
              <a:t>en </a:t>
            </a:r>
            <a:r>
              <a:rPr lang="en-US" sz="1000" dirty="0" smtClean="0"/>
              <a:t>Z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</a:t>
            </a:r>
            <a:r>
              <a:rPr lang="es-ES" sz="1000" dirty="0" smtClean="0"/>
              <a:t>Posición en </a:t>
            </a:r>
            <a:r>
              <a:rPr lang="en-US" sz="1000" dirty="0" smtClean="0"/>
              <a:t>X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e.	</a:t>
            </a:r>
            <a:r>
              <a:rPr lang="es-ES" sz="1000" dirty="0" smtClean="0"/>
              <a:t>Ninguno</a:t>
            </a:r>
            <a:r>
              <a:rPr lang="en-US" sz="1000" dirty="0" smtClean="0"/>
              <a:t> </a:t>
            </a:r>
            <a:r>
              <a:rPr lang="es-ES" sz="1000" dirty="0" smtClean="0"/>
              <a:t>de </a:t>
            </a:r>
            <a:r>
              <a:rPr lang="es-ES" sz="1000" dirty="0"/>
              <a:t>los </a:t>
            </a:r>
            <a:r>
              <a:rPr lang="es-ES" sz="1000" dirty="0" smtClean="0"/>
              <a:t>anteriores</a:t>
            </a:r>
            <a:endParaRPr lang="en-US" sz="1000" dirty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8.	</a:t>
            </a:r>
            <a:r>
              <a:rPr lang="es-ES" sz="1000" dirty="0" smtClean="0"/>
              <a:t>¿</a:t>
            </a:r>
            <a:r>
              <a:rPr lang="es-ES" sz="1000" dirty="0"/>
              <a:t>Qué función es usada como referencia en la función pose_add() de URScript</a:t>
            </a:r>
            <a:r>
              <a:rPr lang="es-ES" sz="1000" dirty="0" smtClean="0"/>
              <a:t>?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</a:t>
            </a:r>
            <a:r>
              <a:rPr lang="en-US" sz="1000" dirty="0" smtClean="0"/>
              <a:t>L</a:t>
            </a:r>
            <a:r>
              <a:rPr lang="es-ES" sz="1000" dirty="0" smtClean="0"/>
              <a:t>a </a:t>
            </a:r>
            <a:r>
              <a:rPr lang="es-ES" sz="1000" dirty="0"/>
              <a:t>posición del primer </a:t>
            </a:r>
            <a:r>
              <a:rPr lang="es-ES" sz="1000" dirty="0" smtClean="0"/>
              <a:t>argumento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</a:t>
            </a:r>
            <a:r>
              <a:rPr lang="en-US" sz="1000" dirty="0" smtClean="0"/>
              <a:t>La </a:t>
            </a:r>
            <a:r>
              <a:rPr lang="es-ES" sz="1000" dirty="0" smtClean="0"/>
              <a:t>función </a:t>
            </a:r>
            <a:r>
              <a:rPr lang="es-ES" sz="1000" dirty="0"/>
              <a:t>Base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</a:t>
            </a:r>
            <a:r>
              <a:rPr lang="en-US" sz="1000" dirty="0" smtClean="0"/>
              <a:t>La </a:t>
            </a:r>
            <a:r>
              <a:rPr lang="es-ES" sz="1000" dirty="0" smtClean="0"/>
              <a:t>posición </a:t>
            </a:r>
            <a:r>
              <a:rPr lang="es-ES" sz="1000" dirty="0"/>
              <a:t>del Segundo argumento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</a:t>
            </a:r>
            <a:r>
              <a:rPr lang="en-US" sz="1000" dirty="0" smtClean="0"/>
              <a:t>La </a:t>
            </a:r>
            <a:r>
              <a:rPr lang="es-ES" sz="1000" dirty="0" smtClean="0"/>
              <a:t>función </a:t>
            </a:r>
            <a:r>
              <a:rPr lang="es-ES" sz="1000" dirty="0"/>
              <a:t>de teatro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e.	</a:t>
            </a:r>
            <a:r>
              <a:rPr lang="es-ES" sz="1000" dirty="0" smtClean="0"/>
              <a:t>Ninguna </a:t>
            </a:r>
            <a:r>
              <a:rPr lang="es-ES" sz="1000" dirty="0"/>
              <a:t>de las anteriores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endParaRPr lang="en-US" sz="1000" dirty="0" smtClean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 smtClean="0"/>
              <a:t>9.</a:t>
            </a:r>
            <a:r>
              <a:rPr lang="en-US" sz="1000" dirty="0"/>
              <a:t>	</a:t>
            </a:r>
            <a:r>
              <a:rPr lang="es-ES" sz="1000" dirty="0" smtClean="0"/>
              <a:t>Al </a:t>
            </a:r>
            <a:r>
              <a:rPr lang="es-ES" sz="1000" dirty="0"/>
              <a:t>crear una función de usuario, el origen de la misma se encuentra en</a:t>
            </a:r>
            <a:r>
              <a:rPr lang="es-ES" sz="1000" dirty="0" smtClean="0"/>
              <a:t>: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a.	</a:t>
            </a:r>
            <a:r>
              <a:rPr lang="es-ES" sz="1000" dirty="0" smtClean="0"/>
              <a:t>La tercera </a:t>
            </a:r>
            <a:r>
              <a:rPr lang="es-ES" sz="1000" dirty="0"/>
              <a:t>posición al definir la función 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b</a:t>
            </a:r>
            <a:r>
              <a:rPr lang="en-US" sz="1000" dirty="0"/>
              <a:t>.	</a:t>
            </a:r>
            <a:r>
              <a:rPr lang="en-US" sz="1000" dirty="0" smtClean="0"/>
              <a:t>A</a:t>
            </a:r>
            <a:r>
              <a:rPr lang="es-ES" sz="1000" dirty="0" smtClean="0"/>
              <a:t>la </a:t>
            </a:r>
            <a:r>
              <a:rPr lang="es-ES" sz="1000" dirty="0"/>
              <a:t>mitad del primer y el segundo punto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c.	La </a:t>
            </a:r>
            <a:r>
              <a:rPr lang="es-ES" sz="1000" dirty="0" smtClean="0"/>
              <a:t>primera </a:t>
            </a:r>
            <a:r>
              <a:rPr lang="es-ES" sz="1000" dirty="0"/>
              <a:t>posición al definir la </a:t>
            </a:r>
            <a:r>
              <a:rPr lang="es-ES" sz="1000" dirty="0" smtClean="0"/>
              <a:t>función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d</a:t>
            </a:r>
            <a:r>
              <a:rPr lang="en-US" sz="1000" dirty="0"/>
              <a:t>.	</a:t>
            </a:r>
            <a:r>
              <a:rPr lang="es-ES" sz="1000" dirty="0" smtClean="0"/>
              <a:t>En</a:t>
            </a:r>
            <a:r>
              <a:rPr lang="en-US" sz="1000" dirty="0" smtClean="0"/>
              <a:t> </a:t>
            </a:r>
            <a:r>
              <a:rPr lang="es-ES" sz="1000" dirty="0" smtClean="0"/>
              <a:t>la </a:t>
            </a:r>
            <a:r>
              <a:rPr lang="es-ES" sz="1000" dirty="0"/>
              <a:t>base del robot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e.	</a:t>
            </a:r>
            <a:r>
              <a:rPr lang="es-ES" sz="1000" dirty="0"/>
              <a:t>Ninguna de las anteriores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endParaRPr lang="en-US" sz="1000" dirty="0" smtClean="0"/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115</a:t>
            </a:fld>
            <a:endParaRPr lang="da-DK"/>
          </a:p>
        </p:txBody>
      </p:sp>
      <p:sp>
        <p:nvSpPr>
          <p:cNvPr id="5" name="Tekstboks 4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Resultados del test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6" name="Gruppe 5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8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Formación avanzada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905387" y="1822612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0" name="Rectangle 19"/>
          <p:cNvSpPr/>
          <p:nvPr/>
        </p:nvSpPr>
        <p:spPr>
          <a:xfrm>
            <a:off x="905387" y="1993866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1" name="Rectangle 20"/>
          <p:cNvSpPr/>
          <p:nvPr/>
        </p:nvSpPr>
        <p:spPr>
          <a:xfrm>
            <a:off x="905387" y="2165120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2" name="Rectangle 21"/>
          <p:cNvSpPr/>
          <p:nvPr/>
        </p:nvSpPr>
        <p:spPr>
          <a:xfrm>
            <a:off x="905387" y="2336374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3" name="Rectangle 22"/>
          <p:cNvSpPr/>
          <p:nvPr/>
        </p:nvSpPr>
        <p:spPr>
          <a:xfrm>
            <a:off x="905387" y="2507628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4" name="Rectangle 23"/>
          <p:cNvSpPr/>
          <p:nvPr/>
        </p:nvSpPr>
        <p:spPr>
          <a:xfrm>
            <a:off x="906955" y="309682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5" name="Rectangle 24"/>
          <p:cNvSpPr/>
          <p:nvPr/>
        </p:nvSpPr>
        <p:spPr>
          <a:xfrm>
            <a:off x="906955" y="326807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6" name="Rectangle 25"/>
          <p:cNvSpPr/>
          <p:nvPr/>
        </p:nvSpPr>
        <p:spPr>
          <a:xfrm>
            <a:off x="906955" y="343933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7" name="Rectangle 26"/>
          <p:cNvSpPr/>
          <p:nvPr/>
        </p:nvSpPr>
        <p:spPr>
          <a:xfrm>
            <a:off x="906955" y="361058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8" name="Rectangle 27"/>
          <p:cNvSpPr/>
          <p:nvPr/>
        </p:nvSpPr>
        <p:spPr>
          <a:xfrm>
            <a:off x="906955" y="378184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9" name="Rectangle 28"/>
          <p:cNvSpPr/>
          <p:nvPr/>
        </p:nvSpPr>
        <p:spPr>
          <a:xfrm>
            <a:off x="897528" y="437889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0" name="Rectangle 29"/>
          <p:cNvSpPr/>
          <p:nvPr/>
        </p:nvSpPr>
        <p:spPr>
          <a:xfrm>
            <a:off x="897528" y="455015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1" name="Rectangle 30"/>
          <p:cNvSpPr/>
          <p:nvPr/>
        </p:nvSpPr>
        <p:spPr>
          <a:xfrm>
            <a:off x="897528" y="472140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2" name="Rectangle 31"/>
          <p:cNvSpPr/>
          <p:nvPr/>
        </p:nvSpPr>
        <p:spPr>
          <a:xfrm>
            <a:off x="897528" y="489265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3" name="Rectangle 32"/>
          <p:cNvSpPr/>
          <p:nvPr/>
        </p:nvSpPr>
        <p:spPr>
          <a:xfrm>
            <a:off x="897528" y="506391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4" name="Rectangle 33"/>
          <p:cNvSpPr/>
          <p:nvPr/>
        </p:nvSpPr>
        <p:spPr>
          <a:xfrm>
            <a:off x="899096" y="566253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5" name="Rectangle 34"/>
          <p:cNvSpPr/>
          <p:nvPr/>
        </p:nvSpPr>
        <p:spPr>
          <a:xfrm>
            <a:off x="899096" y="583379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6" name="Rectangle 35"/>
          <p:cNvSpPr/>
          <p:nvPr/>
        </p:nvSpPr>
        <p:spPr>
          <a:xfrm>
            <a:off x="899096" y="600504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7" name="Rectangle 36"/>
          <p:cNvSpPr/>
          <p:nvPr/>
        </p:nvSpPr>
        <p:spPr>
          <a:xfrm>
            <a:off x="899096" y="617629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8" name="Rectangle 37"/>
          <p:cNvSpPr/>
          <p:nvPr/>
        </p:nvSpPr>
        <p:spPr>
          <a:xfrm>
            <a:off x="899096" y="634755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pic>
        <p:nvPicPr>
          <p:cNvPr id="39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1919999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3366878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4482029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5929454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31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dsholder til indhold 2"/>
          <p:cNvSpPr txBox="1">
            <a:spLocks/>
          </p:cNvSpPr>
          <p:nvPr/>
        </p:nvSpPr>
        <p:spPr>
          <a:xfrm>
            <a:off x="281508" y="1549400"/>
            <a:ext cx="7962900" cy="501165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10.	</a:t>
            </a:r>
            <a:r>
              <a:rPr lang="es-ES" sz="1000" dirty="0"/>
              <a:t>La diferencia entre una variable de instalación y una variable de programa es</a:t>
            </a:r>
            <a:r>
              <a:rPr lang="en-US" sz="1000" dirty="0" smtClean="0"/>
              <a:t>: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</a:t>
            </a:r>
            <a:r>
              <a:rPr lang="es-ES" sz="1000" dirty="0" smtClean="0"/>
              <a:t>Una</a:t>
            </a:r>
            <a:r>
              <a:rPr lang="en-US" sz="1000" dirty="0" smtClean="0"/>
              <a:t> </a:t>
            </a:r>
            <a:r>
              <a:rPr lang="es-ES" sz="1000" dirty="0" smtClean="0"/>
              <a:t>variable </a:t>
            </a:r>
            <a:r>
              <a:rPr lang="es-ES" sz="1000" dirty="0"/>
              <a:t>de instalación contiene toda la información acerca de dónde y cómo se instala el robot. Una variable de programa </a:t>
            </a:r>
            <a:r>
              <a:rPr lang="es-ES" sz="1000" dirty="0" smtClean="0"/>
              <a:t>no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b.	El </a:t>
            </a:r>
            <a:r>
              <a:rPr lang="es-ES" sz="1000" dirty="0" smtClean="0"/>
              <a:t>valor </a:t>
            </a:r>
            <a:r>
              <a:rPr lang="es-ES" sz="1000" dirty="0"/>
              <a:t>de </a:t>
            </a:r>
            <a:r>
              <a:rPr lang="es-ES" sz="1000" dirty="0" smtClean="0"/>
              <a:t>la variable </a:t>
            </a:r>
            <a:r>
              <a:rPr lang="es-ES" sz="1000" dirty="0"/>
              <a:t>de programa se guarda </a:t>
            </a:r>
            <a:r>
              <a:rPr lang="es-ES" sz="1000" dirty="0" smtClean="0"/>
              <a:t>entre ejecuciones de programa </a:t>
            </a:r>
            <a:r>
              <a:rPr lang="es-ES" sz="1000" dirty="0"/>
              <a:t>y </a:t>
            </a:r>
            <a:r>
              <a:rPr lang="es-ES" sz="1000" dirty="0" smtClean="0"/>
              <a:t>al reiniciar </a:t>
            </a:r>
            <a:r>
              <a:rPr lang="es-ES" sz="1000" dirty="0"/>
              <a:t>el robot. En una variable de instalación no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c.	El </a:t>
            </a:r>
            <a:r>
              <a:rPr lang="es-ES" sz="1000" dirty="0"/>
              <a:t>valor de la variable de instalación </a:t>
            </a:r>
            <a:r>
              <a:rPr lang="es-ES" sz="1000" dirty="0" smtClean="0"/>
              <a:t>se </a:t>
            </a:r>
            <a:r>
              <a:rPr lang="es-ES" sz="1000" dirty="0"/>
              <a:t>guarda entre ejecuciones de programa y al reiniciar el robot. En una variable de programa </a:t>
            </a:r>
            <a:r>
              <a:rPr lang="es-ES" sz="1000" dirty="0" smtClean="0"/>
              <a:t>no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d.	N</a:t>
            </a:r>
            <a:r>
              <a:rPr lang="es-ES" sz="1000" dirty="0" smtClean="0"/>
              <a:t>o </a:t>
            </a:r>
            <a:r>
              <a:rPr lang="es-ES" sz="1000" dirty="0"/>
              <a:t>hay ninguna </a:t>
            </a:r>
            <a:r>
              <a:rPr lang="es-ES" sz="1000" dirty="0" smtClean="0"/>
              <a:t>diferencia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e</a:t>
            </a:r>
            <a:r>
              <a:rPr lang="en-US" sz="1000" dirty="0"/>
              <a:t>.	</a:t>
            </a:r>
            <a:r>
              <a:rPr lang="en-US" sz="1000" dirty="0" smtClean="0"/>
              <a:t>La </a:t>
            </a:r>
            <a:r>
              <a:rPr lang="es-ES" sz="1000" dirty="0" smtClean="0"/>
              <a:t>única </a:t>
            </a:r>
            <a:r>
              <a:rPr lang="es-ES" sz="1000" dirty="0"/>
              <a:t>diferencia es que se escriben de manera diferente</a:t>
            </a:r>
            <a:endParaRPr lang="en-US" sz="1000" dirty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 smtClean="0"/>
              <a:t>11</a:t>
            </a:r>
            <a:r>
              <a:rPr lang="en-US" sz="1000" dirty="0"/>
              <a:t>.	</a:t>
            </a:r>
            <a:r>
              <a:rPr lang="es-ES" sz="1000" dirty="0" smtClean="0"/>
              <a:t>Para </a:t>
            </a:r>
            <a:r>
              <a:rPr lang="es-ES" sz="1000" dirty="0"/>
              <a:t>usar la funciones URScript set_tcp() en un programa, primero es necesario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</a:t>
            </a:r>
            <a:r>
              <a:rPr lang="es-ES" sz="1000" dirty="0" smtClean="0"/>
              <a:t>Fijar</a:t>
            </a:r>
            <a:r>
              <a:rPr lang="en-US" sz="1000" dirty="0" smtClean="0"/>
              <a:t> </a:t>
            </a:r>
            <a:r>
              <a:rPr lang="es-ES" sz="1000" dirty="0" smtClean="0"/>
              <a:t>la </a:t>
            </a:r>
            <a:r>
              <a:rPr lang="es-ES" sz="1000" dirty="0"/>
              <a:t>carga en 0.0kg en la pantalla de configuración de PCH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</a:t>
            </a:r>
            <a:r>
              <a:rPr lang="es-ES" sz="1000" dirty="0" smtClean="0"/>
              <a:t>Crear</a:t>
            </a:r>
            <a:r>
              <a:rPr lang="en-US" sz="1000" dirty="0" smtClean="0"/>
              <a:t> </a:t>
            </a:r>
            <a:r>
              <a:rPr lang="es-ES" sz="1000" dirty="0" smtClean="0"/>
              <a:t>una </a:t>
            </a:r>
            <a:r>
              <a:rPr lang="es-ES" sz="1000" dirty="0"/>
              <a:t>función “Línea” en la pantalla de </a:t>
            </a:r>
            <a:r>
              <a:rPr lang="es-ES" sz="1000" dirty="0" smtClean="0"/>
              <a:t>funciones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</a:t>
            </a:r>
            <a:r>
              <a:rPr lang="es-ES" sz="1000" dirty="0" smtClean="0"/>
              <a:t>Establecer </a:t>
            </a:r>
            <a:r>
              <a:rPr lang="es-ES" sz="1000" dirty="0"/>
              <a:t>como variable la función “”Base” en la pantalla de </a:t>
            </a:r>
            <a:r>
              <a:rPr lang="es-ES" sz="1000" dirty="0" smtClean="0"/>
              <a:t>funciones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</a:t>
            </a:r>
            <a:r>
              <a:rPr lang="es-ES" sz="1000" dirty="0" smtClean="0"/>
              <a:t>Mover </a:t>
            </a:r>
            <a:r>
              <a:rPr lang="es-ES" sz="1000" dirty="0"/>
              <a:t>el robot a la posición </a:t>
            </a:r>
            <a:r>
              <a:rPr lang="es-ES" sz="1000" dirty="0" smtClean="0"/>
              <a:t>Origen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e.	</a:t>
            </a:r>
            <a:r>
              <a:rPr lang="es-ES" sz="1000" dirty="0" smtClean="0"/>
              <a:t>Ninguna </a:t>
            </a:r>
            <a:r>
              <a:rPr lang="es-ES" sz="1000" dirty="0"/>
              <a:t>de las </a:t>
            </a:r>
            <a:r>
              <a:rPr lang="es-ES" sz="1000" dirty="0" smtClean="0"/>
              <a:t>anteriores</a:t>
            </a:r>
            <a:endParaRPr lang="en-US" sz="1000" dirty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12.	</a:t>
            </a:r>
            <a:r>
              <a:rPr lang="es-ES" sz="1000" dirty="0"/>
              <a:t> La longitud de un registro ModBus es </a:t>
            </a:r>
            <a:r>
              <a:rPr lang="es-ES" sz="1000" dirty="0" smtClean="0"/>
              <a:t>de</a:t>
            </a:r>
            <a:r>
              <a:rPr lang="en-US" sz="1000" dirty="0" smtClean="0"/>
              <a:t>: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4 bits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1 byte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16 bits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32 bits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e.	</a:t>
            </a:r>
            <a:r>
              <a:rPr lang="es-ES" sz="1000" dirty="0" smtClean="0"/>
              <a:t>Ninguna </a:t>
            </a:r>
            <a:r>
              <a:rPr lang="es-ES" sz="1000" dirty="0"/>
              <a:t>de las anteriores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13.	</a:t>
            </a:r>
            <a:r>
              <a:rPr lang="es-ES" sz="1000" dirty="0"/>
              <a:t> La contraseña necesaria para conectar al servidor FTP del robot </a:t>
            </a:r>
            <a:r>
              <a:rPr lang="es-ES" sz="1000" dirty="0" smtClean="0"/>
              <a:t>es: 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/>
              <a:t> </a:t>
            </a:r>
            <a:r>
              <a:rPr lang="es-ES" sz="1000" dirty="0" smtClean="0"/>
              <a:t> </a:t>
            </a:r>
            <a:r>
              <a:rPr lang="en-US" sz="1000" dirty="0" smtClean="0"/>
              <a:t>a</a:t>
            </a:r>
            <a:r>
              <a:rPr lang="en-US" sz="1000" dirty="0"/>
              <a:t>.	Admin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123456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easybot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terminator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e.	ur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116</a:t>
            </a:fld>
            <a:endParaRPr lang="da-DK"/>
          </a:p>
        </p:txBody>
      </p:sp>
      <p:sp>
        <p:nvSpPr>
          <p:cNvPr id="5" name="Tekstboks 4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Resultados del test</a:t>
            </a:r>
          </a:p>
        </p:txBody>
      </p:sp>
      <p:grpSp>
        <p:nvGrpSpPr>
          <p:cNvPr id="6" name="Gruppe 5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8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Formación avanzada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905387" y="1822612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7" name="Rectangle 16"/>
          <p:cNvSpPr/>
          <p:nvPr/>
        </p:nvSpPr>
        <p:spPr>
          <a:xfrm>
            <a:off x="905387" y="1993866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8" name="Rectangle 17"/>
          <p:cNvSpPr/>
          <p:nvPr/>
        </p:nvSpPr>
        <p:spPr>
          <a:xfrm>
            <a:off x="905387" y="2165120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9" name="Rectangle 18"/>
          <p:cNvSpPr/>
          <p:nvPr/>
        </p:nvSpPr>
        <p:spPr>
          <a:xfrm>
            <a:off x="905387" y="2336374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0" name="Rectangle 19"/>
          <p:cNvSpPr/>
          <p:nvPr/>
        </p:nvSpPr>
        <p:spPr>
          <a:xfrm>
            <a:off x="905387" y="2507628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1" name="Rectangle 20"/>
          <p:cNvSpPr/>
          <p:nvPr/>
        </p:nvSpPr>
        <p:spPr>
          <a:xfrm>
            <a:off x="906955" y="309682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2" name="Rectangle 21"/>
          <p:cNvSpPr/>
          <p:nvPr/>
        </p:nvSpPr>
        <p:spPr>
          <a:xfrm>
            <a:off x="906955" y="326807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3" name="Rectangle 22"/>
          <p:cNvSpPr/>
          <p:nvPr/>
        </p:nvSpPr>
        <p:spPr>
          <a:xfrm>
            <a:off x="906955" y="343933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4" name="Rectangle 23"/>
          <p:cNvSpPr/>
          <p:nvPr/>
        </p:nvSpPr>
        <p:spPr>
          <a:xfrm>
            <a:off x="906955" y="361058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5" name="Rectangle 24"/>
          <p:cNvSpPr/>
          <p:nvPr/>
        </p:nvSpPr>
        <p:spPr>
          <a:xfrm>
            <a:off x="906955" y="378184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1" name="Rectangle 30"/>
          <p:cNvSpPr/>
          <p:nvPr/>
        </p:nvSpPr>
        <p:spPr>
          <a:xfrm>
            <a:off x="899096" y="564368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2" name="Rectangle 31"/>
          <p:cNvSpPr/>
          <p:nvPr/>
        </p:nvSpPr>
        <p:spPr>
          <a:xfrm>
            <a:off x="899096" y="581493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3" name="Rectangle 32"/>
          <p:cNvSpPr/>
          <p:nvPr/>
        </p:nvSpPr>
        <p:spPr>
          <a:xfrm>
            <a:off x="899096" y="598619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4" name="Rectangle 33"/>
          <p:cNvSpPr/>
          <p:nvPr/>
        </p:nvSpPr>
        <p:spPr>
          <a:xfrm>
            <a:off x="899096" y="615744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5" name="Rectangle 34"/>
          <p:cNvSpPr/>
          <p:nvPr/>
        </p:nvSpPr>
        <p:spPr>
          <a:xfrm>
            <a:off x="899096" y="632869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pic>
        <p:nvPicPr>
          <p:cNvPr id="36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2089685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3696823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5910600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899096" y="4371038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0" name="Rectangle 29"/>
          <p:cNvSpPr/>
          <p:nvPr/>
        </p:nvSpPr>
        <p:spPr>
          <a:xfrm>
            <a:off x="899096" y="4542292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40" name="Rectangle 39"/>
          <p:cNvSpPr/>
          <p:nvPr/>
        </p:nvSpPr>
        <p:spPr>
          <a:xfrm>
            <a:off x="899096" y="4713546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41" name="Rectangle 40"/>
          <p:cNvSpPr/>
          <p:nvPr/>
        </p:nvSpPr>
        <p:spPr>
          <a:xfrm>
            <a:off x="899096" y="4884800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42" name="Rectangle 41"/>
          <p:cNvSpPr/>
          <p:nvPr/>
        </p:nvSpPr>
        <p:spPr>
          <a:xfrm>
            <a:off x="899096" y="5056054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pic>
        <p:nvPicPr>
          <p:cNvPr id="43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69" y="4631664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67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dsholder til indhold 2"/>
          <p:cNvSpPr txBox="1">
            <a:spLocks/>
          </p:cNvSpPr>
          <p:nvPr/>
        </p:nvSpPr>
        <p:spPr>
          <a:xfrm>
            <a:off x="281508" y="1549399"/>
            <a:ext cx="7962900" cy="5049363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14.	</a:t>
            </a:r>
            <a:r>
              <a:rPr lang="en-US" sz="1000" dirty="0" smtClean="0"/>
              <a:t>¿</a:t>
            </a:r>
            <a:r>
              <a:rPr lang="es-ES" sz="1000" dirty="0" smtClean="0"/>
              <a:t>Cuantos </a:t>
            </a:r>
            <a:r>
              <a:rPr lang="es-ES" sz="1000" dirty="0"/>
              <a:t>interfaces de Cliente existen? (sin incluir el Servidor Dashboard)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a.	5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b.	3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c.	1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d.	18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e.	0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15.	</a:t>
            </a:r>
            <a:r>
              <a:rPr lang="es-ES" sz="1000" dirty="0" smtClean="0"/>
              <a:t>Al </a:t>
            </a:r>
            <a:r>
              <a:rPr lang="es-ES" sz="1000" dirty="0"/>
              <a:t>usar la función URScript socket_open(), cuando es necesario incluir el argumento socket_name</a:t>
            </a:r>
            <a:r>
              <a:rPr lang="es-ES" sz="1000" dirty="0" smtClean="0"/>
              <a:t>?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</a:t>
            </a:r>
            <a:r>
              <a:rPr lang="es-ES" sz="1000" dirty="0" smtClean="0"/>
              <a:t>Siempre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b.	</a:t>
            </a:r>
            <a:r>
              <a:rPr lang="es-ES" sz="1000" dirty="0" smtClean="0"/>
              <a:t>Cuando </a:t>
            </a:r>
            <a:r>
              <a:rPr lang="es-ES" sz="1000" dirty="0"/>
              <a:t>hayan diferentes sockets abiertos en un </a:t>
            </a:r>
            <a:r>
              <a:rPr lang="es-ES" sz="1000" dirty="0" smtClean="0"/>
              <a:t>programa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c</a:t>
            </a:r>
            <a:r>
              <a:rPr lang="en-US" sz="1000" dirty="0"/>
              <a:t>.	</a:t>
            </a:r>
            <a:r>
              <a:rPr lang="es-ES" sz="1000" dirty="0"/>
              <a:t>Cuando el número de puerto sea mayor que </a:t>
            </a:r>
            <a:r>
              <a:rPr lang="es-ES" sz="1000" dirty="0" smtClean="0"/>
              <a:t>45000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</a:t>
            </a:r>
            <a:r>
              <a:rPr lang="es-ES" sz="1000" dirty="0" smtClean="0"/>
              <a:t>Nunca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e.	</a:t>
            </a:r>
            <a:r>
              <a:rPr lang="es-ES" sz="1000" dirty="0" smtClean="0"/>
              <a:t>Cuando </a:t>
            </a:r>
            <a:r>
              <a:rPr lang="es-ES" sz="1000" dirty="0"/>
              <a:t>el socket se sienta </a:t>
            </a:r>
            <a:r>
              <a:rPr lang="es-ES" sz="1000" dirty="0" smtClean="0"/>
              <a:t>solo</a:t>
            </a:r>
            <a:endParaRPr lang="en-US" sz="10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16.	</a:t>
            </a:r>
            <a:r>
              <a:rPr lang="es-ES" sz="1000" dirty="0" smtClean="0"/>
              <a:t>¿</a:t>
            </a:r>
            <a:r>
              <a:rPr lang="es-ES" sz="1000" dirty="0"/>
              <a:t>Qué hacer si nos encontramos con mensajes de aviso “Fuerza medida excesiva</a:t>
            </a:r>
            <a:r>
              <a:rPr lang="es-ES" sz="1000" dirty="0" smtClean="0"/>
              <a:t>”?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</a:t>
            </a:r>
            <a:r>
              <a:rPr lang="es-ES" sz="1000" dirty="0" smtClean="0"/>
              <a:t>Comprobar </a:t>
            </a:r>
            <a:r>
              <a:rPr lang="es-ES" sz="1000" dirty="0"/>
              <a:t>los ajustes de </a:t>
            </a:r>
            <a:r>
              <a:rPr lang="es-ES" sz="1000" dirty="0" smtClean="0"/>
              <a:t>PCH/Carga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</a:t>
            </a:r>
            <a:r>
              <a:rPr lang="es-ES" sz="1000" dirty="0" smtClean="0"/>
              <a:t>Reducir </a:t>
            </a:r>
            <a:r>
              <a:rPr lang="es-ES" sz="1000" dirty="0"/>
              <a:t>la aceleración en el </a:t>
            </a:r>
            <a:r>
              <a:rPr lang="es-ES" sz="1000" dirty="0" smtClean="0"/>
              <a:t>programa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c.	</a:t>
            </a:r>
            <a:r>
              <a:rPr lang="es-ES" sz="1000" dirty="0" smtClean="0"/>
              <a:t>Parar</a:t>
            </a:r>
            <a:r>
              <a:rPr lang="es-ES" sz="1000" dirty="0"/>
              <a:t>, echarnos al suelo y </a:t>
            </a:r>
            <a:r>
              <a:rPr lang="es-ES" sz="1000" dirty="0" smtClean="0"/>
              <a:t>rodar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d</a:t>
            </a:r>
            <a:r>
              <a:rPr lang="en-US" sz="1000" dirty="0"/>
              <a:t>.	</a:t>
            </a:r>
            <a:r>
              <a:rPr lang="es-ES" sz="1000" dirty="0" smtClean="0"/>
              <a:t>Reducir </a:t>
            </a:r>
            <a:r>
              <a:rPr lang="es-ES" sz="1000" dirty="0"/>
              <a:t>la longitud del </a:t>
            </a:r>
            <a:r>
              <a:rPr lang="es-ES" sz="1000" dirty="0" smtClean="0"/>
              <a:t>programa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e.	</a:t>
            </a:r>
            <a:r>
              <a:rPr lang="en-US" sz="1000" dirty="0" smtClean="0"/>
              <a:t>(a</a:t>
            </a:r>
            <a:r>
              <a:rPr lang="en-US" sz="1000" dirty="0"/>
              <a:t>) </a:t>
            </a:r>
            <a:r>
              <a:rPr lang="en-US" sz="1000" dirty="0" smtClean="0"/>
              <a:t>y (b</a:t>
            </a:r>
            <a:r>
              <a:rPr lang="en-US" sz="1000" dirty="0"/>
              <a:t>)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17.	</a:t>
            </a:r>
            <a:r>
              <a:rPr lang="es-ES" sz="1000" dirty="0" smtClean="0"/>
              <a:t>Al </a:t>
            </a:r>
            <a:r>
              <a:rPr lang="es-ES" sz="1000" dirty="0"/>
              <a:t>usar la función URScript socket_read_ascii_float(), el primer valor en la lista de retorno corresponde a</a:t>
            </a:r>
            <a:r>
              <a:rPr lang="es-ES" sz="1000" dirty="0" smtClean="0"/>
              <a:t>: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a.	El </a:t>
            </a:r>
            <a:r>
              <a:rPr lang="es-ES" sz="1000" dirty="0" smtClean="0"/>
              <a:t>primer </a:t>
            </a:r>
            <a:r>
              <a:rPr lang="es-ES" sz="1000" dirty="0"/>
              <a:t>float enviado por el </a:t>
            </a:r>
            <a:r>
              <a:rPr lang="es-ES" sz="1000" dirty="0" smtClean="0"/>
              <a:t>servidor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b</a:t>
            </a:r>
            <a:r>
              <a:rPr lang="en-US" sz="1000" dirty="0"/>
              <a:t>.	</a:t>
            </a:r>
            <a:r>
              <a:rPr lang="en-US" sz="1000" dirty="0" smtClean="0"/>
              <a:t>El </a:t>
            </a:r>
            <a:r>
              <a:rPr lang="es-ES" sz="1000" dirty="0" smtClean="0"/>
              <a:t>último </a:t>
            </a:r>
            <a:r>
              <a:rPr lang="es-ES" sz="1000" dirty="0"/>
              <a:t>float enviado por el servidor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</a:t>
            </a:r>
            <a:r>
              <a:rPr lang="en-US" sz="1000" dirty="0" smtClean="0"/>
              <a:t>El </a:t>
            </a:r>
            <a:r>
              <a:rPr lang="es-ES" sz="1000" dirty="0" smtClean="0"/>
              <a:t>nombre </a:t>
            </a:r>
            <a:r>
              <a:rPr lang="es-ES" sz="1000" dirty="0"/>
              <a:t>del servidor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</a:t>
            </a:r>
            <a:r>
              <a:rPr lang="en-US" sz="1000" dirty="0" smtClean="0"/>
              <a:t>EL </a:t>
            </a:r>
            <a:r>
              <a:rPr lang="es-ES" sz="1000" dirty="0" smtClean="0"/>
              <a:t>número </a:t>
            </a:r>
            <a:r>
              <a:rPr lang="es-ES" sz="1000" dirty="0"/>
              <a:t>de floats enviados por el servidor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e.	</a:t>
            </a:r>
            <a:r>
              <a:rPr lang="es-ES" sz="1000" dirty="0" smtClean="0"/>
              <a:t>Ninguno </a:t>
            </a:r>
            <a:r>
              <a:rPr lang="es-ES" sz="1000" dirty="0"/>
              <a:t>de las anteriores</a:t>
            </a:r>
          </a:p>
          <a:p>
            <a:pPr marL="400050" lvl="1" indent="0">
              <a:buClr>
                <a:srgbClr val="99CC00"/>
              </a:buClr>
              <a:buNone/>
            </a:pPr>
            <a:endParaRPr lang="en-US" sz="1000" dirty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117</a:t>
            </a:fld>
            <a:endParaRPr lang="da-DK"/>
          </a:p>
        </p:txBody>
      </p:sp>
      <p:sp>
        <p:nvSpPr>
          <p:cNvPr id="5" name="Tekstboks 4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Resultados del test</a:t>
            </a:r>
          </a:p>
        </p:txBody>
      </p:sp>
      <p:grpSp>
        <p:nvGrpSpPr>
          <p:cNvPr id="6" name="Gruppe 5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8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Formación avanzada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905387" y="1822612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6" name="Rectangle 15"/>
          <p:cNvSpPr/>
          <p:nvPr/>
        </p:nvSpPr>
        <p:spPr>
          <a:xfrm>
            <a:off x="905387" y="1993866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7" name="Rectangle 16"/>
          <p:cNvSpPr/>
          <p:nvPr/>
        </p:nvSpPr>
        <p:spPr>
          <a:xfrm>
            <a:off x="905387" y="2165120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8" name="Rectangle 17"/>
          <p:cNvSpPr/>
          <p:nvPr/>
        </p:nvSpPr>
        <p:spPr>
          <a:xfrm>
            <a:off x="905387" y="2336374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9" name="Rectangle 18"/>
          <p:cNvSpPr/>
          <p:nvPr/>
        </p:nvSpPr>
        <p:spPr>
          <a:xfrm>
            <a:off x="905387" y="2507628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0" name="Rectangle 19"/>
          <p:cNvSpPr/>
          <p:nvPr/>
        </p:nvSpPr>
        <p:spPr>
          <a:xfrm>
            <a:off x="906955" y="309682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1" name="Rectangle 20"/>
          <p:cNvSpPr/>
          <p:nvPr/>
        </p:nvSpPr>
        <p:spPr>
          <a:xfrm>
            <a:off x="906955" y="326807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2" name="Rectangle 21"/>
          <p:cNvSpPr/>
          <p:nvPr/>
        </p:nvSpPr>
        <p:spPr>
          <a:xfrm>
            <a:off x="906955" y="343933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3" name="Rectangle 22"/>
          <p:cNvSpPr/>
          <p:nvPr/>
        </p:nvSpPr>
        <p:spPr>
          <a:xfrm>
            <a:off x="906955" y="361058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4" name="Rectangle 23"/>
          <p:cNvSpPr/>
          <p:nvPr/>
        </p:nvSpPr>
        <p:spPr>
          <a:xfrm>
            <a:off x="906955" y="378184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5" name="Rectangle 24"/>
          <p:cNvSpPr/>
          <p:nvPr/>
        </p:nvSpPr>
        <p:spPr>
          <a:xfrm>
            <a:off x="897528" y="437889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6" name="Rectangle 25"/>
          <p:cNvSpPr/>
          <p:nvPr/>
        </p:nvSpPr>
        <p:spPr>
          <a:xfrm>
            <a:off x="897528" y="455015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7" name="Rectangle 26"/>
          <p:cNvSpPr/>
          <p:nvPr/>
        </p:nvSpPr>
        <p:spPr>
          <a:xfrm>
            <a:off x="897528" y="472140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8" name="Rectangle 27"/>
          <p:cNvSpPr/>
          <p:nvPr/>
        </p:nvSpPr>
        <p:spPr>
          <a:xfrm>
            <a:off x="897528" y="489265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9" name="Rectangle 28"/>
          <p:cNvSpPr/>
          <p:nvPr/>
        </p:nvSpPr>
        <p:spPr>
          <a:xfrm>
            <a:off x="897528" y="506391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0" name="Rectangle 29"/>
          <p:cNvSpPr/>
          <p:nvPr/>
        </p:nvSpPr>
        <p:spPr>
          <a:xfrm>
            <a:off x="899096" y="566253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1" name="Rectangle 30"/>
          <p:cNvSpPr/>
          <p:nvPr/>
        </p:nvSpPr>
        <p:spPr>
          <a:xfrm>
            <a:off x="899096" y="583379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2" name="Rectangle 31"/>
          <p:cNvSpPr/>
          <p:nvPr/>
        </p:nvSpPr>
        <p:spPr>
          <a:xfrm>
            <a:off x="899096" y="600504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3" name="Rectangle 32"/>
          <p:cNvSpPr/>
          <p:nvPr/>
        </p:nvSpPr>
        <p:spPr>
          <a:xfrm>
            <a:off x="899096" y="617629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34" name="Rectangle 33"/>
          <p:cNvSpPr/>
          <p:nvPr/>
        </p:nvSpPr>
        <p:spPr>
          <a:xfrm>
            <a:off x="899096" y="634755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pic>
        <p:nvPicPr>
          <p:cNvPr id="35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1929426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3197192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4991087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6099140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10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dsholder til indhold 2"/>
          <p:cNvSpPr txBox="1">
            <a:spLocks/>
          </p:cNvSpPr>
          <p:nvPr/>
        </p:nvSpPr>
        <p:spPr>
          <a:xfrm>
            <a:off x="281508" y="1549400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18.	</a:t>
            </a:r>
            <a:r>
              <a:rPr lang="es-ES" sz="1000" dirty="0" smtClean="0"/>
              <a:t>En </a:t>
            </a:r>
            <a:r>
              <a:rPr lang="es-ES" sz="1000" dirty="0"/>
              <a:t>programa, si a una variable se le asigna un valor entero </a:t>
            </a:r>
            <a:r>
              <a:rPr lang="es-ES" sz="1000" dirty="0" smtClean="0"/>
              <a:t>y posteriormente se le </a:t>
            </a:r>
            <a:r>
              <a:rPr lang="es-ES" sz="1000" dirty="0"/>
              <a:t>asigna una cadena de texto, ¿qué ocurrirá</a:t>
            </a:r>
            <a:r>
              <a:rPr lang="es-ES" sz="1000" dirty="0" smtClean="0"/>
              <a:t>?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</a:t>
            </a:r>
            <a:r>
              <a:rPr lang="en-US" sz="1000" dirty="0" smtClean="0"/>
              <a:t>El </a:t>
            </a:r>
            <a:r>
              <a:rPr lang="es-ES" sz="1000" dirty="0" smtClean="0"/>
              <a:t>programa </a:t>
            </a:r>
            <a:r>
              <a:rPr lang="es-ES" sz="1000" dirty="0"/>
              <a:t>se ejecutará sin problemas, el tipo de las variables es dinámico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</a:t>
            </a:r>
            <a:r>
              <a:rPr lang="en-US" sz="1000" dirty="0" smtClean="0"/>
              <a:t>Se </a:t>
            </a:r>
            <a:r>
              <a:rPr lang="es-ES" sz="1000" dirty="0" smtClean="0"/>
              <a:t>producirá </a:t>
            </a:r>
            <a:r>
              <a:rPr lang="es-ES" sz="1000" dirty="0"/>
              <a:t>un error de tipo, ya que la variable se ha definido de tipo entero y se le intenta asignar un tipo </a:t>
            </a:r>
            <a:r>
              <a:rPr lang="es-ES" sz="1000" dirty="0" smtClean="0"/>
              <a:t>cadena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</a:t>
            </a:r>
            <a:r>
              <a:rPr lang="en-US" sz="1000" dirty="0" smtClean="0"/>
              <a:t>Se </a:t>
            </a:r>
            <a:r>
              <a:rPr lang="es-ES" sz="1000" dirty="0" smtClean="0"/>
              <a:t>creará </a:t>
            </a:r>
            <a:r>
              <a:rPr lang="es-ES" sz="1000" dirty="0"/>
              <a:t>un nuevo subproceso </a:t>
            </a:r>
            <a:r>
              <a:rPr lang="es-ES" sz="1000" dirty="0" smtClean="0"/>
              <a:t>automáticamente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</a:t>
            </a:r>
            <a:r>
              <a:rPr lang="en-US" sz="1000" dirty="0" smtClean="0"/>
              <a:t>Se </a:t>
            </a:r>
            <a:r>
              <a:rPr lang="es-ES" sz="1000" dirty="0" smtClean="0"/>
              <a:t>creará </a:t>
            </a:r>
            <a:r>
              <a:rPr lang="es-ES" sz="1000" dirty="0"/>
              <a:t>una nueva variable que contenga el valor de la cadena </a:t>
            </a:r>
            <a:r>
              <a:rPr lang="es-ES" sz="1000" dirty="0" smtClean="0"/>
              <a:t>asignado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e.	</a:t>
            </a:r>
            <a:r>
              <a:rPr lang="en-US" sz="1000" dirty="0" smtClean="0"/>
              <a:t>La </a:t>
            </a:r>
            <a:r>
              <a:rPr lang="es-ES" sz="1000" dirty="0" smtClean="0"/>
              <a:t>variable </a:t>
            </a:r>
            <a:r>
              <a:rPr lang="es-ES" sz="1000" dirty="0"/>
              <a:t>se convertirá al tipo Stringteger</a:t>
            </a:r>
            <a:endParaRPr lang="en-US" sz="1000" dirty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19.	</a:t>
            </a:r>
            <a:r>
              <a:rPr lang="es-ES" sz="1000" dirty="0" smtClean="0"/>
              <a:t>¿</a:t>
            </a:r>
            <a:r>
              <a:rPr lang="es-ES" sz="1000" dirty="0"/>
              <a:t>Cómo podemos enviar al robot una posición desde una cámara de visión?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a.	</a:t>
            </a:r>
            <a:r>
              <a:rPr lang="es-ES" sz="1000" dirty="0" smtClean="0"/>
              <a:t>Usando</a:t>
            </a:r>
            <a:r>
              <a:rPr lang="en-US" sz="1000" dirty="0" smtClean="0"/>
              <a:t> </a:t>
            </a:r>
            <a:r>
              <a:rPr lang="es-ES" sz="1000" dirty="0" smtClean="0"/>
              <a:t>la </a:t>
            </a:r>
            <a:r>
              <a:rPr lang="es-ES" sz="1000" dirty="0"/>
              <a:t>comunicación por Ethernet </a:t>
            </a:r>
            <a:r>
              <a:rPr lang="es-ES" sz="1000" dirty="0" smtClean="0"/>
              <a:t>socket</a:t>
            </a:r>
            <a:endParaRPr lang="en-US" sz="1000" dirty="0" smtClean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b</a:t>
            </a:r>
            <a:r>
              <a:rPr lang="en-US" sz="1000" dirty="0"/>
              <a:t>.	</a:t>
            </a:r>
            <a:r>
              <a:rPr lang="es-ES" sz="1000" dirty="0" smtClean="0"/>
              <a:t>Usando</a:t>
            </a:r>
            <a:r>
              <a:rPr lang="en-US" sz="1000" dirty="0" smtClean="0"/>
              <a:t> E/S </a:t>
            </a:r>
            <a:r>
              <a:rPr lang="es-ES" sz="1000" dirty="0" smtClean="0"/>
              <a:t>digitales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c</a:t>
            </a:r>
            <a:r>
              <a:rPr lang="en-US" sz="1000" dirty="0"/>
              <a:t>.	</a:t>
            </a:r>
            <a:r>
              <a:rPr lang="es-ES" sz="1000" dirty="0" smtClean="0"/>
              <a:t>Usando registros ModBus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 smtClean="0"/>
              <a:t>d</a:t>
            </a:r>
            <a:r>
              <a:rPr lang="en-US" sz="1000" dirty="0"/>
              <a:t>.	</a:t>
            </a:r>
            <a:r>
              <a:rPr lang="es-ES" sz="1000" dirty="0" smtClean="0"/>
              <a:t>Todas las anteriores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s-ES" sz="1000" dirty="0" smtClean="0"/>
              <a:t>e.	(a) y (c)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  <a:p>
            <a:pPr lvl="0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/>
              <a:t>20.	</a:t>
            </a:r>
            <a:r>
              <a:rPr lang="es-ES" sz="1000" dirty="0" smtClean="0"/>
              <a:t>¿</a:t>
            </a:r>
            <a:r>
              <a:rPr lang="es-ES" sz="1000" dirty="0"/>
              <a:t>Qué función URscript se usa para calcular la distancia cartesiana entre dos posiciones</a:t>
            </a:r>
            <a:r>
              <a:rPr lang="es-ES" sz="1000" dirty="0" smtClean="0"/>
              <a:t>?</a:t>
            </a:r>
            <a:endParaRPr lang="en-US" sz="1000" dirty="0"/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a.	pose_inv()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b.	get_target_tcp_pose()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c.	pose_sub()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d.	pose_dist()</a:t>
            </a:r>
          </a:p>
          <a:p>
            <a:pPr marL="400050" lvl="1" indent="0">
              <a:buClr>
                <a:srgbClr val="99CC00"/>
              </a:buClr>
              <a:buNone/>
            </a:pPr>
            <a:r>
              <a:rPr lang="en-US" sz="1000" dirty="0"/>
              <a:t>e.	</a:t>
            </a:r>
            <a:r>
              <a:rPr lang="en-US" sz="1000" dirty="0" smtClean="0"/>
              <a:t>T</a:t>
            </a:r>
            <a:r>
              <a:rPr lang="da-DK" sz="1000" dirty="0" smtClean="0"/>
              <a:t>odas </a:t>
            </a:r>
            <a:r>
              <a:rPr lang="da-DK" sz="1000" dirty="0"/>
              <a:t>las anteriores</a:t>
            </a:r>
            <a:endParaRPr lang="es-ES" sz="1000" dirty="0"/>
          </a:p>
          <a:p>
            <a:pPr marL="400050" lvl="1" indent="0">
              <a:buClr>
                <a:srgbClr val="99CC00"/>
              </a:buClr>
              <a:buNone/>
            </a:pPr>
            <a:endParaRPr lang="en-US" sz="1000" dirty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/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118</a:t>
            </a:fld>
            <a:endParaRPr lang="da-DK"/>
          </a:p>
        </p:txBody>
      </p:sp>
      <p:sp>
        <p:nvSpPr>
          <p:cNvPr id="5" name="Tekstboks 4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Resultados del test</a:t>
            </a:r>
          </a:p>
        </p:txBody>
      </p:sp>
      <p:grpSp>
        <p:nvGrpSpPr>
          <p:cNvPr id="6" name="Gruppe 5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8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Formación avanzada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905387" y="1822612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6" name="Rectangle 15"/>
          <p:cNvSpPr/>
          <p:nvPr/>
        </p:nvSpPr>
        <p:spPr>
          <a:xfrm>
            <a:off x="905387" y="1993866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7" name="Rectangle 16"/>
          <p:cNvSpPr/>
          <p:nvPr/>
        </p:nvSpPr>
        <p:spPr>
          <a:xfrm>
            <a:off x="905387" y="2165120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8" name="Rectangle 17"/>
          <p:cNvSpPr/>
          <p:nvPr/>
        </p:nvSpPr>
        <p:spPr>
          <a:xfrm>
            <a:off x="905387" y="2336374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19" name="Rectangle 18"/>
          <p:cNvSpPr/>
          <p:nvPr/>
        </p:nvSpPr>
        <p:spPr>
          <a:xfrm>
            <a:off x="905387" y="2507628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0" name="Rectangle 19"/>
          <p:cNvSpPr/>
          <p:nvPr/>
        </p:nvSpPr>
        <p:spPr>
          <a:xfrm>
            <a:off x="906955" y="309682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1" name="Rectangle 20"/>
          <p:cNvSpPr/>
          <p:nvPr/>
        </p:nvSpPr>
        <p:spPr>
          <a:xfrm>
            <a:off x="906955" y="326807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2" name="Rectangle 21"/>
          <p:cNvSpPr/>
          <p:nvPr/>
        </p:nvSpPr>
        <p:spPr>
          <a:xfrm>
            <a:off x="906955" y="343933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3" name="Rectangle 22"/>
          <p:cNvSpPr/>
          <p:nvPr/>
        </p:nvSpPr>
        <p:spPr>
          <a:xfrm>
            <a:off x="906955" y="361058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4" name="Rectangle 23"/>
          <p:cNvSpPr/>
          <p:nvPr/>
        </p:nvSpPr>
        <p:spPr>
          <a:xfrm>
            <a:off x="906955" y="378184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5" name="Rectangle 24"/>
          <p:cNvSpPr/>
          <p:nvPr/>
        </p:nvSpPr>
        <p:spPr>
          <a:xfrm>
            <a:off x="897528" y="4378897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6" name="Rectangle 25"/>
          <p:cNvSpPr/>
          <p:nvPr/>
        </p:nvSpPr>
        <p:spPr>
          <a:xfrm>
            <a:off x="897528" y="4550151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7" name="Rectangle 26"/>
          <p:cNvSpPr/>
          <p:nvPr/>
        </p:nvSpPr>
        <p:spPr>
          <a:xfrm>
            <a:off x="897528" y="4721405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8" name="Rectangle 27"/>
          <p:cNvSpPr/>
          <p:nvPr/>
        </p:nvSpPr>
        <p:spPr>
          <a:xfrm>
            <a:off x="897528" y="4892659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sp>
        <p:nvSpPr>
          <p:cNvPr id="29" name="Rectangle 28"/>
          <p:cNvSpPr/>
          <p:nvPr/>
        </p:nvSpPr>
        <p:spPr>
          <a:xfrm>
            <a:off x="897528" y="5063913"/>
            <a:ext cx="123825" cy="133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/>
          </a:p>
        </p:txBody>
      </p:sp>
      <p:pic>
        <p:nvPicPr>
          <p:cNvPr id="35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1929426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3706250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://images.clipartpanda.com/transparency-clipart-transparent-green-checkmark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8" y="4821401"/>
            <a:ext cx="178249" cy="1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38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12</a:t>
            </a:fld>
            <a:endParaRPr lang="da-DK"/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3" name="Pladsholder til indhold 2"/>
          <p:cNvSpPr txBox="1">
            <a:spLocks/>
          </p:cNvSpPr>
          <p:nvPr/>
        </p:nvSpPr>
        <p:spPr>
          <a:xfrm>
            <a:off x="295007" y="1643925"/>
            <a:ext cx="2685593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En las opciones de Filtro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seleccionar Todos los archivos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Nombrar el archivo don la extensión .</a:t>
            </a:r>
            <a:r>
              <a:rPr lang="es-ES" sz="1400" i="1" dirty="0" smtClean="0">
                <a:solidFill>
                  <a:srgbClr val="262626"/>
                </a:solidFill>
              </a:rPr>
              <a:t>script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Guardar el archivo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11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Código Script </a:t>
            </a:r>
            <a:r>
              <a:rPr lang="da-DK" sz="2000" b="1" dirty="0" smtClean="0">
                <a:latin typeface="Lucida Console" panose="020B0609040504020204" pitchFamily="49" charset="0"/>
              </a:rPr>
              <a:t>- File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08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13</a:t>
            </a:fld>
            <a:endParaRPr lang="da-DK"/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3" name="Pladsholder til indhold 2"/>
          <p:cNvSpPr txBox="1">
            <a:spLocks/>
          </p:cNvSpPr>
          <p:nvPr/>
        </p:nvSpPr>
        <p:spPr>
          <a:xfrm>
            <a:off x="295007" y="1643925"/>
            <a:ext cx="2637004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Insertar tres nuevas líneas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Escribir una línea de código script en cada una de ellas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Save &amp; Exit</a:t>
            </a:r>
            <a:endParaRPr lang="en-GB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11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Código Script </a:t>
            </a:r>
            <a:r>
              <a:rPr lang="da-DK" sz="2000" b="1" dirty="0" smtClean="0">
                <a:latin typeface="Lucida Console" panose="020B0609040504020204" pitchFamily="49" charset="0"/>
              </a:rPr>
              <a:t>- File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31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14</a:t>
            </a:fld>
            <a:endParaRPr lang="da-DK"/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3" name="Pladsholder til indhold 2"/>
          <p:cNvSpPr txBox="1">
            <a:spLocks/>
          </p:cNvSpPr>
          <p:nvPr/>
        </p:nvSpPr>
        <p:spPr>
          <a:xfrm>
            <a:off x="295007" y="1643925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Ejecutar el  programa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11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Código Script </a:t>
            </a:r>
            <a:r>
              <a:rPr lang="da-DK" sz="2000" b="1" dirty="0" smtClean="0">
                <a:latin typeface="Lucida Console" panose="020B0609040504020204" pitchFamily="49" charset="0"/>
              </a:rPr>
              <a:t>- File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75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15</a:t>
            </a:fld>
            <a:endParaRPr lang="da-DK"/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3" name="Pladsholder til indhold 2"/>
          <p:cNvSpPr txBox="1">
            <a:spLocks/>
          </p:cNvSpPr>
          <p:nvPr/>
        </p:nvSpPr>
        <p:spPr>
          <a:xfrm>
            <a:off x="295007" y="1643925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Una función  en script se declara como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err="1" smtClean="0">
                <a:solidFill>
                  <a:srgbClr val="262626"/>
                </a:solidFill>
              </a:rPr>
              <a:t>def</a:t>
            </a:r>
            <a:r>
              <a:rPr lang="en-GB" sz="1400" dirty="0" smtClean="0">
                <a:solidFill>
                  <a:srgbClr val="262626"/>
                </a:solidFill>
              </a:rPr>
              <a:t> </a:t>
            </a:r>
            <a:r>
              <a:rPr lang="en-GB" sz="1400" i="1" dirty="0">
                <a:solidFill>
                  <a:srgbClr val="262626"/>
                </a:solidFill>
              </a:rPr>
              <a:t>name</a:t>
            </a:r>
            <a:r>
              <a:rPr lang="en-GB" sz="1400" dirty="0" smtClean="0">
                <a:solidFill>
                  <a:srgbClr val="262626"/>
                </a:solidFill>
              </a:rPr>
              <a:t>():</a:t>
            </a:r>
            <a:endParaRPr lang="en-GB" sz="1400" dirty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000" i="1" dirty="0">
                <a:solidFill>
                  <a:srgbClr val="262626"/>
                </a:solidFill>
              </a:rPr>
              <a:t>script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000" dirty="0" smtClean="0">
                <a:solidFill>
                  <a:srgbClr val="262626"/>
                </a:solidFill>
              </a:rPr>
              <a:t>…</a:t>
            </a:r>
            <a:endParaRPr lang="en-GB" sz="10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262626"/>
                </a:solidFill>
              </a:rPr>
              <a:t>end</a:t>
            </a:r>
          </a:p>
          <a:p>
            <a:pPr marL="0" indent="0">
              <a:buClr>
                <a:srgbClr val="99CC00"/>
              </a:buClr>
              <a:buNone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Las funciones pueden tomar argumentos y devolver valores procesados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def</a:t>
            </a:r>
            <a:r>
              <a:rPr lang="es-ES" sz="1400" dirty="0" smtClean="0">
                <a:solidFill>
                  <a:srgbClr val="262626"/>
                </a:solidFill>
              </a:rPr>
              <a:t> </a:t>
            </a:r>
            <a:r>
              <a:rPr lang="es-ES" sz="1400" i="1" dirty="0" err="1" smtClean="0">
                <a:solidFill>
                  <a:srgbClr val="262626"/>
                </a:solidFill>
              </a:rPr>
              <a:t>name</a:t>
            </a:r>
            <a:r>
              <a:rPr lang="es-ES" sz="1400" dirty="0" smtClean="0">
                <a:solidFill>
                  <a:srgbClr val="262626"/>
                </a:solidFill>
              </a:rPr>
              <a:t>(</a:t>
            </a:r>
            <a:r>
              <a:rPr lang="es-ES" sz="1400" i="1" dirty="0" err="1" smtClean="0">
                <a:solidFill>
                  <a:srgbClr val="262626"/>
                </a:solidFill>
              </a:rPr>
              <a:t>argument</a:t>
            </a:r>
            <a:r>
              <a:rPr lang="es-ES" sz="1400" dirty="0" smtClean="0">
                <a:solidFill>
                  <a:srgbClr val="262626"/>
                </a:solidFill>
              </a:rPr>
              <a:t>):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i="1" dirty="0" smtClean="0">
                <a:solidFill>
                  <a:srgbClr val="262626"/>
                </a:solidFill>
              </a:rPr>
              <a:t>…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…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i="1" dirty="0" err="1" smtClean="0">
                <a:solidFill>
                  <a:srgbClr val="262626"/>
                </a:solidFill>
              </a:rPr>
              <a:t>return</a:t>
            </a:r>
            <a:endParaRPr lang="es-ES" sz="1000" i="1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end</a:t>
            </a:r>
            <a:endParaRPr lang="es-ES" sz="1400" dirty="0" smtClean="0">
              <a:solidFill>
                <a:srgbClr val="262626"/>
              </a:solidFill>
            </a:endParaRPr>
          </a:p>
          <a:p>
            <a:pPr marL="0" indent="0">
              <a:buClr>
                <a:srgbClr val="99CC00"/>
              </a:buClr>
              <a:buNone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Las funciones pueden ser llamadas en múltiples ocasiones dentro del programa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10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Código Script </a:t>
            </a:r>
            <a:r>
              <a:rPr lang="da-DK" sz="2000" b="1" dirty="0" smtClean="0">
                <a:latin typeface="Lucida Console" panose="020B0609040504020204" pitchFamily="49" charset="0"/>
              </a:rPr>
              <a:t>- Funciones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91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16</a:t>
            </a:fld>
            <a:endParaRPr lang="da-DK"/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3" name="Pladsholder til indhold 2"/>
          <p:cNvSpPr txBox="1">
            <a:spLocks/>
          </p:cNvSpPr>
          <p:nvPr/>
        </p:nvSpPr>
        <p:spPr>
          <a:xfrm>
            <a:off x="295007" y="1643925"/>
            <a:ext cx="269810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Función para la suma de dos valores que devuelve el resultado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Crear un fichero script con la función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Nombrar la función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Definir dos argumentos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Añadir </a:t>
            </a:r>
            <a:r>
              <a:rPr lang="es-ES" sz="1000" dirty="0" err="1" smtClean="0">
                <a:solidFill>
                  <a:srgbClr val="262626"/>
                </a:solidFill>
              </a:rPr>
              <a:t>return</a:t>
            </a: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Declarar dos variables mediante una asignación de operario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Declarar la variable y asignarle el resultado de la función según los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dos argumentos</a:t>
            </a: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11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Código Script </a:t>
            </a:r>
            <a:r>
              <a:rPr lang="da-DK" sz="2000" b="1" dirty="0" smtClean="0">
                <a:latin typeface="Lucida Console" panose="020B0609040504020204" pitchFamily="49" charset="0"/>
              </a:rPr>
              <a:t>- Funciones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2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17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Interface de Clientes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3" name="Pladsholder til indhold 2"/>
          <p:cNvSpPr txBox="1">
            <a:spLocks/>
          </p:cNvSpPr>
          <p:nvPr/>
        </p:nvSpPr>
        <p:spPr>
          <a:xfrm>
            <a:off x="295008" y="1643925"/>
            <a:ext cx="792301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Los códigos en Script pueden ser enviados directamente al controlador a través de Ethernet desde un dispositivo externo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Existen 3 interfaces de clientes ejecutándose automáticamente desde el arranque del robot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Los interfaces de clientes serán tratados posteriormente en el curso</a:t>
            </a:r>
            <a:endParaRPr lang="es-ES" sz="1400" dirty="0" smtClean="0">
              <a:solidFill>
                <a:srgbClr val="262626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1060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18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Ejercicio práctico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3" name="Pladsholder til indhold 2"/>
          <p:cNvSpPr txBox="1">
            <a:spLocks/>
          </p:cNvSpPr>
          <p:nvPr/>
        </p:nvSpPr>
        <p:spPr>
          <a:xfrm>
            <a:off x="295008" y="1643925"/>
            <a:ext cx="792301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Crear un fichero </a:t>
            </a:r>
            <a:r>
              <a:rPr lang="es-ES" sz="1800" dirty="0" err="1" smtClean="0">
                <a:solidFill>
                  <a:srgbClr val="262626"/>
                </a:solidFill>
              </a:rPr>
              <a:t>URScript</a:t>
            </a:r>
            <a:r>
              <a:rPr lang="es-ES" sz="1800" dirty="0" smtClean="0">
                <a:solidFill>
                  <a:srgbClr val="262626"/>
                </a:solidFill>
              </a:rPr>
              <a:t> que 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Defina una función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Reciba un argumento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Proceses el valor recibido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Devuelva el valor procesado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Cargar este fichero en un programa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Llamar a la función desde una asignación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Ejecutar el  programa 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Verificar los resultados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43866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lrh\Dropbox\Universal Robots PR-group\UR_Presentations\Backgrounds for PPT\UR_Baggrund_Esbe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3395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04733" y="4538365"/>
            <a:ext cx="8282067" cy="2027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/>
              <a:t> </a:t>
            </a:r>
          </a:p>
          <a:p>
            <a:pPr marL="0" indent="0">
              <a:buNone/>
            </a:pPr>
            <a:endParaRPr lang="da-DK" dirty="0"/>
          </a:p>
        </p:txBody>
      </p:sp>
      <p:sp>
        <p:nvSpPr>
          <p:cNvPr id="2" name="Pladsholder til dias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19</a:t>
            </a:fld>
            <a:endParaRPr lang="da-DK"/>
          </a:p>
        </p:txBody>
      </p:sp>
      <p:sp>
        <p:nvSpPr>
          <p:cNvPr id="72" name="Rektangel 15"/>
          <p:cNvSpPr/>
          <p:nvPr/>
        </p:nvSpPr>
        <p:spPr>
          <a:xfrm>
            <a:off x="180448" y="977340"/>
            <a:ext cx="8775016" cy="306000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pic>
        <p:nvPicPr>
          <p:cNvPr id="73" name="Billed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081" y="214546"/>
            <a:ext cx="2764800" cy="627609"/>
          </a:xfrm>
          <a:prstGeom prst="rect">
            <a:avLst/>
          </a:prstGeom>
        </p:spPr>
      </p:pic>
      <p:sp>
        <p:nvSpPr>
          <p:cNvPr id="34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5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6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8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0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1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2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3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4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5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6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7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</a:t>
            </a:r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Dashboard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74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5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76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7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78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9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80" name="Ellipse 7"/>
          <p:cNvSpPr/>
          <p:nvPr/>
        </p:nvSpPr>
        <p:spPr>
          <a:xfrm>
            <a:off x="1000183" y="2595009"/>
            <a:ext cx="498456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smtClean="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81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6307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lrh\Dropbox\Universal Robots PR-group\UR_Presentations\Backgrounds for PPT\UR_Baggrund_Esbe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3395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04733" y="4538365"/>
            <a:ext cx="8282067" cy="2027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/>
              <a:t> </a:t>
            </a:r>
          </a:p>
          <a:p>
            <a:pPr marL="0" indent="0">
              <a:buNone/>
            </a:pPr>
            <a:endParaRPr lang="da-DK" dirty="0"/>
          </a:p>
        </p:txBody>
      </p:sp>
      <p:sp>
        <p:nvSpPr>
          <p:cNvPr id="2" name="Pladsholder til dias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</a:t>
            </a:fld>
            <a:endParaRPr lang="da-DK"/>
          </a:p>
        </p:txBody>
      </p:sp>
      <p:sp>
        <p:nvSpPr>
          <p:cNvPr id="72" name="Rektangel 15"/>
          <p:cNvSpPr/>
          <p:nvPr/>
        </p:nvSpPr>
        <p:spPr>
          <a:xfrm>
            <a:off x="180448" y="977340"/>
            <a:ext cx="8775016" cy="306000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pic>
        <p:nvPicPr>
          <p:cNvPr id="73" name="Billed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081" y="214546"/>
            <a:ext cx="2764800" cy="627609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49" name="Titel 1"/>
          <p:cNvSpPr txBox="1">
            <a:spLocks/>
          </p:cNvSpPr>
          <p:nvPr/>
        </p:nvSpPr>
        <p:spPr>
          <a:xfrm>
            <a:off x="1330524" y="263106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grpSp>
        <p:nvGrpSpPr>
          <p:cNvPr id="53" name="Gruppe 5"/>
          <p:cNvGrpSpPr/>
          <p:nvPr/>
        </p:nvGrpSpPr>
        <p:grpSpPr>
          <a:xfrm>
            <a:off x="877303" y="1913902"/>
            <a:ext cx="4838933" cy="698400"/>
            <a:chOff x="4343401" y="1746022"/>
            <a:chExt cx="4326067" cy="511431"/>
          </a:xfrm>
        </p:grpSpPr>
        <p:sp>
          <p:nvSpPr>
            <p:cNvPr id="54" name="Rektangel 6"/>
            <p:cNvSpPr/>
            <p:nvPr/>
          </p:nvSpPr>
          <p:spPr>
            <a:xfrm>
              <a:off x="4343401" y="1794152"/>
              <a:ext cx="3298614" cy="342711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5" name="Titel 1"/>
            <p:cNvSpPr txBox="1">
              <a:spLocks/>
            </p:cNvSpPr>
            <p:nvPr/>
          </p:nvSpPr>
          <p:spPr>
            <a:xfrm>
              <a:off x="4975627" y="1746022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6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</a:rPr>
                <a:t>Bienvenido</a:t>
              </a:r>
              <a:endParaRPr lang="es-ES" sz="26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</a:endParaRPr>
            </a:p>
          </p:txBody>
        </p:sp>
      </p:grpSp>
      <p:grpSp>
        <p:nvGrpSpPr>
          <p:cNvPr id="62" name="Gruppe 9"/>
          <p:cNvGrpSpPr/>
          <p:nvPr/>
        </p:nvGrpSpPr>
        <p:grpSpPr>
          <a:xfrm>
            <a:off x="877302" y="4218494"/>
            <a:ext cx="4838934" cy="576000"/>
            <a:chOff x="4343400" y="255928"/>
            <a:chExt cx="4069097" cy="511431"/>
          </a:xfrm>
        </p:grpSpPr>
        <p:sp>
          <p:nvSpPr>
            <p:cNvPr id="63" name="Rektangel 10"/>
            <p:cNvSpPr/>
            <p:nvPr/>
          </p:nvSpPr>
          <p:spPr>
            <a:xfrm>
              <a:off x="4343400" y="366276"/>
              <a:ext cx="4069096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1200"/>
            </a:p>
          </p:txBody>
        </p:sp>
        <p:sp>
          <p:nvSpPr>
            <p:cNvPr id="64" name="Titel 1"/>
            <p:cNvSpPr txBox="1">
              <a:spLocks/>
            </p:cNvSpPr>
            <p:nvPr/>
          </p:nvSpPr>
          <p:spPr>
            <a:xfrm>
              <a:off x="4967484" y="255928"/>
              <a:ext cx="3445013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12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</a:rPr>
                <a:t>» </a:t>
              </a:r>
              <a:r>
                <a:rPr lang="es-ES" sz="12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</a:rPr>
                <a:t>Test final de 30 minutos</a:t>
              </a:r>
              <a:endParaRPr lang="es-ES" sz="12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</a:endParaRPr>
            </a:p>
          </p:txBody>
        </p:sp>
      </p:grpSp>
      <p:sp>
        <p:nvSpPr>
          <p:cNvPr id="82" name="Rektangel 15"/>
          <p:cNvSpPr/>
          <p:nvPr/>
        </p:nvSpPr>
        <p:spPr>
          <a:xfrm>
            <a:off x="883639" y="2714188"/>
            <a:ext cx="4830411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83" name="Titel 1"/>
          <p:cNvSpPr txBox="1">
            <a:spLocks/>
          </p:cNvSpPr>
          <p:nvPr/>
        </p:nvSpPr>
        <p:spPr>
          <a:xfrm>
            <a:off x="1574059" y="2618894"/>
            <a:ext cx="3912342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2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Formación avanzada Universal Robots</a:t>
            </a:r>
            <a:endParaRPr lang="es-ES" sz="12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84" name="Rektangel 15"/>
          <p:cNvSpPr/>
          <p:nvPr/>
        </p:nvSpPr>
        <p:spPr>
          <a:xfrm>
            <a:off x="876459" y="3271294"/>
            <a:ext cx="4837946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85" name="Titel 1"/>
          <p:cNvSpPr txBox="1">
            <a:spLocks/>
          </p:cNvSpPr>
          <p:nvPr/>
        </p:nvSpPr>
        <p:spPr>
          <a:xfrm>
            <a:off x="1574058" y="3170778"/>
            <a:ext cx="3912342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200" dirty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»</a:t>
            </a:r>
            <a:r>
              <a:rPr lang="da-DK" sz="12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 </a:t>
            </a:r>
            <a:r>
              <a:rPr lang="es-ES" sz="12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Experiencia práctica</a:t>
            </a:r>
            <a:endParaRPr lang="es-ES" sz="12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86" name="Rektangel 15"/>
          <p:cNvSpPr/>
          <p:nvPr/>
        </p:nvSpPr>
        <p:spPr>
          <a:xfrm>
            <a:off x="876459" y="3821002"/>
            <a:ext cx="4837592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87" name="Titel 1"/>
          <p:cNvSpPr txBox="1">
            <a:spLocks/>
          </p:cNvSpPr>
          <p:nvPr/>
        </p:nvSpPr>
        <p:spPr>
          <a:xfrm>
            <a:off x="1574056" y="3720486"/>
            <a:ext cx="3914127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2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» Memoria USB con URSim</a:t>
            </a:r>
            <a:endParaRPr lang="es-ES" sz="12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90" name="Rektangel 15"/>
          <p:cNvSpPr/>
          <p:nvPr/>
        </p:nvSpPr>
        <p:spPr>
          <a:xfrm>
            <a:off x="876459" y="5574267"/>
            <a:ext cx="7267046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91" name="Titel 1"/>
          <p:cNvSpPr txBox="1">
            <a:spLocks/>
          </p:cNvSpPr>
          <p:nvPr/>
        </p:nvSpPr>
        <p:spPr>
          <a:xfrm>
            <a:off x="1574055" y="5473751"/>
            <a:ext cx="6891208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200" i="1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Instalar URSim antes o durante el curso</a:t>
            </a:r>
            <a:endParaRPr lang="es-ES" sz="1200" i="1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10546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2642261"/>
            <a:ext cx="5168900" cy="2959100"/>
          </a:xfrm>
          <a:prstGeom prst="rect">
            <a:avLst/>
          </a:prstGeom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49398"/>
            <a:ext cx="3410816" cy="4654632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Una variable es un espacio de almacenamiento (contenedor)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Su contenido puede cambiar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Lectura/escritura de variables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Su valor puede sobrescrito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Su valor puede ser leído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valor de las variables puede ser comparado con otras variables o con los estados de los sensores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2400" dirty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20</a:t>
            </a:fld>
            <a:endParaRPr lang="da-DK"/>
          </a:p>
        </p:txBody>
      </p:sp>
      <p:sp>
        <p:nvSpPr>
          <p:cNvPr id="6" name="Tekstboks 5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¿Qué es una variable?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7" name="Gruppe 6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8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0" name="Ellipse 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 rot="21093025">
            <a:off x="6731910" y="1013567"/>
            <a:ext cx="2064470" cy="671202"/>
          </a:xfrm>
          <a:prstGeom prst="rect">
            <a:avLst/>
          </a:prstGeom>
          <a:solidFill>
            <a:srgbClr val="C1D82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i="1" dirty="0" smtClean="0">
                <a:solidFill>
                  <a:srgbClr val="004A6C"/>
                </a:solidFill>
              </a:rPr>
              <a:t>Recordatorio    Curso básico</a:t>
            </a:r>
          </a:p>
        </p:txBody>
      </p:sp>
    </p:spTree>
    <p:extLst>
      <p:ext uri="{BB962C8B-B14F-4D97-AF65-F5344CB8AC3E}">
        <p14:creationId xmlns:p14="http://schemas.microsoft.com/office/powerpoint/2010/main" val="378047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49398"/>
            <a:ext cx="7962900" cy="48531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2">
                  <a:lumMod val="40000"/>
                  <a:lumOff val="60000"/>
                </a:schemeClr>
              </a:buClr>
            </a:pPr>
            <a:endParaRPr lang="en-GB" sz="1800" smtClean="0">
              <a:solidFill>
                <a:srgbClr val="262626"/>
              </a:solidFill>
            </a:endParaRPr>
          </a:p>
          <a:p>
            <a:pPr>
              <a:buClr>
                <a:schemeClr val="tx2">
                  <a:lumMod val="40000"/>
                  <a:lumOff val="60000"/>
                </a:schemeClr>
              </a:buClr>
            </a:pPr>
            <a:endParaRPr lang="en-GB" sz="1800" smtClean="0">
              <a:solidFill>
                <a:srgbClr val="262626"/>
              </a:solidFill>
            </a:endParaRPr>
          </a:p>
          <a:p>
            <a:pPr>
              <a:buClr>
                <a:schemeClr val="tx2">
                  <a:lumMod val="40000"/>
                  <a:lumOff val="60000"/>
                </a:schemeClr>
              </a:buClr>
            </a:pPr>
            <a:endParaRPr lang="en-GB" sz="2400">
              <a:solidFill>
                <a:srgbClr val="262626"/>
              </a:solidFill>
            </a:endParaRP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054970"/>
              </p:ext>
            </p:extLst>
          </p:nvPr>
        </p:nvGraphicFramePr>
        <p:xfrm>
          <a:off x="906478" y="2311056"/>
          <a:ext cx="7200000" cy="2225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000"/>
                <a:gridCol w="360000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sz="180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boolean</a:t>
                      </a:r>
                      <a:endParaRPr lang="da-DK" sz="1800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True</a:t>
                      </a:r>
                      <a:r>
                        <a:rPr lang="da-DK" sz="1800" baseline="0" dirty="0" smtClean="0"/>
                        <a:t> </a:t>
                      </a:r>
                      <a:r>
                        <a:rPr lang="da-DK" sz="1800" dirty="0" smtClean="0"/>
                        <a:t>/ False</a:t>
                      </a:r>
                      <a:endParaRPr lang="da-DK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sz="180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integer</a:t>
                      </a:r>
                      <a:endParaRPr lang="da-DK" sz="180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Números</a:t>
                      </a:r>
                      <a:r>
                        <a:rPr lang="da-DK" sz="1800" baseline="0" dirty="0" smtClean="0"/>
                        <a:t> enteros</a:t>
                      </a:r>
                      <a:r>
                        <a:rPr lang="da-DK" sz="1800" dirty="0" smtClean="0"/>
                        <a:t> (16 bits)</a:t>
                      </a:r>
                      <a:endParaRPr lang="da-DK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sz="180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floating point</a:t>
                      </a:r>
                      <a:endParaRPr lang="da-DK" sz="180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Números</a:t>
                      </a:r>
                      <a:r>
                        <a:rPr lang="da-DK" sz="1800" baseline="0" dirty="0" smtClean="0"/>
                        <a:t> reales </a:t>
                      </a:r>
                      <a:r>
                        <a:rPr lang="da-DK" sz="1800" dirty="0" smtClean="0"/>
                        <a:t>(decimal)</a:t>
                      </a:r>
                      <a:endParaRPr lang="da-DK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sz="180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string</a:t>
                      </a:r>
                      <a:endParaRPr lang="da-DK" sz="180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Texto (caracteres ASCII</a:t>
                      </a:r>
                      <a:r>
                        <a:rPr lang="da-DK" sz="1800" baseline="0" dirty="0" smtClean="0"/>
                        <a:t>)</a:t>
                      </a:r>
                      <a:endParaRPr lang="da-DK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sz="180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pose</a:t>
                      </a:r>
                      <a:endParaRPr lang="da-DK" sz="180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Variables de posición  p[x,y,z,rx,ry,rz]</a:t>
                      </a:r>
                      <a:endParaRPr lang="da-DK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sz="180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list</a:t>
                      </a:r>
                      <a:endParaRPr lang="da-DK" sz="180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Lista</a:t>
                      </a:r>
                      <a:r>
                        <a:rPr lang="da-DK" sz="1800" baseline="0" dirty="0" smtClean="0"/>
                        <a:t> de variables</a:t>
                      </a:r>
                      <a:endParaRPr lang="da-DK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737565"/>
              </p:ext>
            </p:extLst>
          </p:nvPr>
        </p:nvGraphicFramePr>
        <p:xfrm>
          <a:off x="904545" y="1799793"/>
          <a:ext cx="7200000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000"/>
                <a:gridCol w="360000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sz="1800" b="1" dirty="0" smtClean="0"/>
                        <a:t>Tipo</a:t>
                      </a:r>
                      <a:r>
                        <a:rPr lang="da-DK" sz="1800" b="1" baseline="0" dirty="0" smtClean="0"/>
                        <a:t> de variable</a:t>
                      </a:r>
                      <a:endParaRPr lang="da-DK" sz="1800" b="1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b="1" dirty="0" smtClean="0"/>
                        <a:t>Valor</a:t>
                      </a:r>
                      <a:endParaRPr lang="da-DK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21</a:t>
            </a:fld>
            <a:endParaRPr lang="da-DK"/>
          </a:p>
        </p:txBody>
      </p:sp>
      <p:sp>
        <p:nvSpPr>
          <p:cNvPr id="7" name="Tekstboks 6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Tipos de Variable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2" name="Gruppe 6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3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4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5" name="Ellipse 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 rot="21093025">
            <a:off x="6731910" y="1013567"/>
            <a:ext cx="2064470" cy="671202"/>
          </a:xfrm>
          <a:prstGeom prst="rect">
            <a:avLst/>
          </a:prstGeom>
          <a:solidFill>
            <a:srgbClr val="C1D82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i="1" dirty="0" smtClean="0">
                <a:solidFill>
                  <a:srgbClr val="004A6C"/>
                </a:solidFill>
              </a:rPr>
              <a:t>Recordatorio    Curso básico</a:t>
            </a:r>
          </a:p>
        </p:txBody>
      </p:sp>
    </p:spTree>
    <p:extLst>
      <p:ext uri="{BB962C8B-B14F-4D97-AF65-F5344CB8AC3E}">
        <p14:creationId xmlns:p14="http://schemas.microsoft.com/office/powerpoint/2010/main" val="232566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49398"/>
            <a:ext cx="7962900" cy="48531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800" dirty="0" smtClean="0">
                <a:solidFill>
                  <a:srgbClr val="262626"/>
                </a:solidFill>
              </a:rPr>
              <a:t>Variables Locales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400" dirty="0" smtClean="0">
                <a:solidFill>
                  <a:srgbClr val="262626"/>
                </a:solidFill>
              </a:rPr>
              <a:t>Declaradas </a:t>
            </a:r>
            <a:r>
              <a:rPr lang="da-DK" sz="1400" dirty="0">
                <a:solidFill>
                  <a:srgbClr val="262626"/>
                </a:solidFill>
              </a:rPr>
              <a:t>e</a:t>
            </a:r>
            <a:r>
              <a:rPr lang="da-DK" sz="1400" dirty="0" smtClean="0">
                <a:solidFill>
                  <a:srgbClr val="262626"/>
                </a:solidFill>
              </a:rPr>
              <a:t>n el programa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400" dirty="0" smtClean="0">
                <a:solidFill>
                  <a:srgbClr val="262626"/>
                </a:solidFill>
              </a:rPr>
              <a:t>Acesibles desde el mismo programa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400" dirty="0" smtClean="0">
                <a:solidFill>
                  <a:srgbClr val="262626"/>
                </a:solidFill>
              </a:rPr>
              <a:t>Su valor se pierde cuando se desconecta la alimentación</a:t>
            </a:r>
            <a:endParaRPr lang="en-GB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rgbClr val="262626"/>
                </a:solidFill>
              </a:rPr>
              <a:t>Variables </a:t>
            </a:r>
            <a:r>
              <a:rPr lang="da-DK" sz="1800" dirty="0" smtClean="0">
                <a:solidFill>
                  <a:srgbClr val="262626"/>
                </a:solidFill>
              </a:rPr>
              <a:t>Global 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400" dirty="0">
                <a:solidFill>
                  <a:srgbClr val="262626"/>
                </a:solidFill>
              </a:rPr>
              <a:t>Declaradas en Installation</a:t>
            </a: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400" dirty="0">
                <a:solidFill>
                  <a:srgbClr val="262626"/>
                </a:solidFill>
              </a:rPr>
              <a:t>Acesibles </a:t>
            </a:r>
            <a:r>
              <a:rPr lang="da-DK" sz="1400" dirty="0" smtClean="0">
                <a:solidFill>
                  <a:srgbClr val="262626"/>
                </a:solidFill>
              </a:rPr>
              <a:t>desde todos los programas que usan la misma Instalación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400" dirty="0" smtClean="0">
                <a:solidFill>
                  <a:srgbClr val="262626"/>
                </a:solidFill>
              </a:rPr>
              <a:t>Su valor de almacena en un fichero en la memoria flash</a:t>
            </a:r>
            <a:endParaRPr lang="en-GB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2400" dirty="0" smtClean="0">
              <a:solidFill>
                <a:srgbClr val="262626"/>
              </a:solidFill>
            </a:endParaRPr>
          </a:p>
        </p:txBody>
      </p:sp>
      <p:graphicFrame>
        <p:nvGraphicFramePr>
          <p:cNvPr id="8" name="Tabel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364186"/>
              </p:ext>
            </p:extLst>
          </p:nvPr>
        </p:nvGraphicFramePr>
        <p:xfrm>
          <a:off x="906478" y="2311056"/>
          <a:ext cx="7200000" cy="741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000"/>
                <a:gridCol w="360000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sz="180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local</a:t>
                      </a:r>
                      <a:endParaRPr lang="da-DK" sz="1800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Programa</a:t>
                      </a:r>
                      <a:endParaRPr lang="da-DK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sz="180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global</a:t>
                      </a:r>
                      <a:endParaRPr lang="da-DK" sz="180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Instalación</a:t>
                      </a:r>
                      <a:endParaRPr lang="da-DK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118768"/>
              </p:ext>
            </p:extLst>
          </p:nvPr>
        </p:nvGraphicFramePr>
        <p:xfrm>
          <a:off x="904545" y="1799793"/>
          <a:ext cx="7200000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000"/>
                <a:gridCol w="360000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sz="1800" b="1" dirty="0" smtClean="0">
                          <a:solidFill>
                            <a:schemeClr val="dk1"/>
                          </a:solidFill>
                          <a:latin typeface="+mn-lt"/>
                        </a:rPr>
                        <a:t>Ámbito</a:t>
                      </a:r>
                      <a:endParaRPr lang="da-DK" sz="1800" b="1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800" b="1" dirty="0" smtClean="0"/>
                        <a:t>Localización</a:t>
                      </a:r>
                      <a:endParaRPr lang="da-DK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22</a:t>
            </a:fld>
            <a:endParaRPr lang="da-DK"/>
          </a:p>
        </p:txBody>
      </p:sp>
      <p:sp>
        <p:nvSpPr>
          <p:cNvPr id="7" name="Tekstboks 6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Ámbito de las Variables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4" name="Gruppe 6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5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6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7" name="Ellipse 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 rot="21093025">
            <a:off x="6731910" y="1013567"/>
            <a:ext cx="2064470" cy="671202"/>
          </a:xfrm>
          <a:prstGeom prst="rect">
            <a:avLst/>
          </a:prstGeom>
          <a:solidFill>
            <a:srgbClr val="C1D82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i="1" dirty="0" smtClean="0">
                <a:solidFill>
                  <a:srgbClr val="004A6C"/>
                </a:solidFill>
              </a:rPr>
              <a:t>Recordatorio    Curso básico</a:t>
            </a:r>
          </a:p>
        </p:txBody>
      </p:sp>
    </p:spTree>
    <p:extLst>
      <p:ext uri="{BB962C8B-B14F-4D97-AF65-F5344CB8AC3E}">
        <p14:creationId xmlns:p14="http://schemas.microsoft.com/office/powerpoint/2010/main" val="310975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Pladsholder til indhold 2"/>
          <p:cNvSpPr txBox="1">
            <a:spLocks/>
          </p:cNvSpPr>
          <p:nvPr/>
        </p:nvSpPr>
        <p:spPr>
          <a:xfrm>
            <a:off x="281508" y="1549400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Comando  Asignación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Definir nombre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Declarar tipo de variable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Asignar valor a la variable</a:t>
            </a:r>
            <a:endParaRPr lang="es-ES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graphicFrame>
        <p:nvGraphicFramePr>
          <p:cNvPr id="9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68544"/>
              </p:ext>
            </p:extLst>
          </p:nvPr>
        </p:nvGraphicFramePr>
        <p:xfrm>
          <a:off x="851324" y="4137501"/>
          <a:ext cx="1800000" cy="19044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000"/>
              </a:tblGrid>
              <a:tr h="190448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 robot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var_1 = True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Wait 0.5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var_1 = False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Wait 0.5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2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23</a:t>
            </a:fld>
            <a:endParaRPr lang="da-DK"/>
          </a:p>
        </p:txBody>
      </p:sp>
      <p:sp>
        <p:nvSpPr>
          <p:cNvPr id="11" name="Tekstboks 10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Como insertar una variable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6" name="Gruppe 6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7" name="Rektangel 7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8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9" name="Ellipse 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0" name="Rectangle 19"/>
          <p:cNvSpPr/>
          <p:nvPr/>
        </p:nvSpPr>
        <p:spPr>
          <a:xfrm rot="21093025">
            <a:off x="6731910" y="1013567"/>
            <a:ext cx="2064470" cy="671202"/>
          </a:xfrm>
          <a:prstGeom prst="rect">
            <a:avLst/>
          </a:prstGeom>
          <a:solidFill>
            <a:srgbClr val="C1D82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i="1" dirty="0" smtClean="0">
                <a:solidFill>
                  <a:srgbClr val="004A6C"/>
                </a:solidFill>
              </a:rPr>
              <a:t>Recordatorio    Curso básico</a:t>
            </a:r>
          </a:p>
        </p:txBody>
      </p:sp>
      <p:sp>
        <p:nvSpPr>
          <p:cNvPr id="21" name="Rektangel 4"/>
          <p:cNvSpPr/>
          <p:nvPr/>
        </p:nvSpPr>
        <p:spPr>
          <a:xfrm>
            <a:off x="4538478" y="3476688"/>
            <a:ext cx="1024122" cy="1980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5"/>
          <p:cNvSpPr/>
          <p:nvPr/>
        </p:nvSpPr>
        <p:spPr>
          <a:xfrm>
            <a:off x="6092190" y="3472878"/>
            <a:ext cx="2665060" cy="1980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Rektangel 4"/>
          <p:cNvSpPr/>
          <p:nvPr/>
        </p:nvSpPr>
        <p:spPr>
          <a:xfrm>
            <a:off x="6352651" y="2321447"/>
            <a:ext cx="606949" cy="14743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2292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Definición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 un vector que describe la posición y la orientación de un punto en el espacio cartesiano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 la combinación de: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Vector de posición (</a:t>
            </a:r>
            <a:r>
              <a:rPr lang="es-ES" sz="1000" dirty="0" err="1" smtClean="0">
                <a:solidFill>
                  <a:srgbClr val="262626"/>
                </a:solidFill>
              </a:rPr>
              <a:t>x,y,z</a:t>
            </a:r>
            <a:r>
              <a:rPr lang="es-ES" sz="1000" dirty="0" smtClean="0">
                <a:solidFill>
                  <a:srgbClr val="262626"/>
                </a:solidFill>
              </a:rPr>
              <a:t>)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Vector de rotación (</a:t>
            </a:r>
            <a:r>
              <a:rPr lang="es-ES" sz="1000" dirty="0" err="1" smtClean="0">
                <a:solidFill>
                  <a:srgbClr val="262626"/>
                </a:solidFill>
              </a:rPr>
              <a:t>rx,ry,rz</a:t>
            </a:r>
            <a:r>
              <a:rPr lang="es-ES" sz="1000" dirty="0" smtClean="0">
                <a:solidFill>
                  <a:srgbClr val="262626"/>
                </a:solidFill>
              </a:rPr>
              <a:t>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Unidades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err="1" smtClean="0">
                <a:solidFill>
                  <a:srgbClr val="262626"/>
                </a:solidFill>
              </a:rPr>
              <a:t>x,y,z</a:t>
            </a:r>
            <a:r>
              <a:rPr lang="es-ES" sz="1000" dirty="0" smtClean="0">
                <a:solidFill>
                  <a:srgbClr val="262626"/>
                </a:solidFill>
              </a:rPr>
              <a:t> = metros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err="1" smtClean="0">
                <a:solidFill>
                  <a:srgbClr val="262626"/>
                </a:solidFill>
              </a:rPr>
              <a:t>rx,ry,rz</a:t>
            </a:r>
            <a:r>
              <a:rPr lang="es-ES" sz="1000" dirty="0" smtClean="0">
                <a:solidFill>
                  <a:srgbClr val="262626"/>
                </a:solidFill>
              </a:rPr>
              <a:t> = radianes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24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Variables tipo Pose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30" name="Rektangel 3"/>
          <p:cNvSpPr/>
          <p:nvPr/>
        </p:nvSpPr>
        <p:spPr>
          <a:xfrm>
            <a:off x="1151639" y="3935405"/>
            <a:ext cx="7026565" cy="542444"/>
          </a:xfrm>
          <a:prstGeom prst="rect">
            <a:avLst/>
          </a:prstGeom>
          <a:solidFill>
            <a:srgbClr val="C2E1F6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2" algn="ctr"/>
            <a:r>
              <a:rPr lang="en-GB" sz="2400" smtClean="0">
                <a:solidFill>
                  <a:srgbClr val="262626"/>
                </a:solidFill>
              </a:rPr>
              <a:t>pose_var       =       </a:t>
            </a:r>
            <a:r>
              <a:rPr lang="en-GB" sz="2400">
                <a:solidFill>
                  <a:srgbClr val="262626"/>
                </a:solidFill>
              </a:rPr>
              <a:t>p[ x , y , z , rx , ry , rz </a:t>
            </a:r>
            <a:r>
              <a:rPr lang="en-GB" sz="2400" smtClean="0">
                <a:solidFill>
                  <a:srgbClr val="262626"/>
                </a:solidFill>
              </a:rPr>
              <a:t>]</a:t>
            </a:r>
            <a:endParaRPr lang="en-GB" sz="2400">
              <a:solidFill>
                <a:srgbClr val="262626"/>
              </a:solidFill>
            </a:endParaRPr>
          </a:p>
        </p:txBody>
      </p:sp>
      <p:sp>
        <p:nvSpPr>
          <p:cNvPr id="34" name="Højre klammeparentes 4"/>
          <p:cNvSpPr/>
          <p:nvPr/>
        </p:nvSpPr>
        <p:spPr>
          <a:xfrm rot="5400000">
            <a:off x="5112583" y="4163453"/>
            <a:ext cx="116225" cy="900000"/>
          </a:xfrm>
          <a:prstGeom prst="rightBrace">
            <a:avLst>
              <a:gd name="adj1" fmla="val 35768"/>
              <a:gd name="adj2" fmla="val 4974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5" name="Højre klammeparentes 9"/>
          <p:cNvSpPr/>
          <p:nvPr/>
        </p:nvSpPr>
        <p:spPr>
          <a:xfrm rot="5400000">
            <a:off x="2752666" y="3983453"/>
            <a:ext cx="116225" cy="1260000"/>
          </a:xfrm>
          <a:prstGeom prst="rightBrace">
            <a:avLst>
              <a:gd name="adj1" fmla="val 35768"/>
              <a:gd name="adj2" fmla="val 4974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 smtClean="0"/>
          </a:p>
          <a:p>
            <a:pPr algn="ctr"/>
            <a:endParaRPr lang="da-DK"/>
          </a:p>
          <a:p>
            <a:pPr algn="ctr"/>
            <a:endParaRPr lang="da-DK"/>
          </a:p>
        </p:txBody>
      </p:sp>
      <p:sp>
        <p:nvSpPr>
          <p:cNvPr id="36" name="Højre klammeparentes 10"/>
          <p:cNvSpPr/>
          <p:nvPr/>
        </p:nvSpPr>
        <p:spPr>
          <a:xfrm rot="5400000">
            <a:off x="6361409" y="4037453"/>
            <a:ext cx="116225" cy="1152000"/>
          </a:xfrm>
          <a:prstGeom prst="rightBrace">
            <a:avLst>
              <a:gd name="adj1" fmla="val 35768"/>
              <a:gd name="adj2" fmla="val 4974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TextBox 2"/>
          <p:cNvSpPr txBox="1"/>
          <p:nvPr/>
        </p:nvSpPr>
        <p:spPr>
          <a:xfrm>
            <a:off x="1921397" y="4754417"/>
            <a:ext cx="1851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400" dirty="0" smtClean="0"/>
              <a:t>Nombre de la variable</a:t>
            </a:r>
            <a:endParaRPr lang="da-DK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4469981" y="4754417"/>
            <a:ext cx="1439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400" dirty="0" smtClean="0"/>
              <a:t>Posición TCP</a:t>
            </a:r>
            <a:endParaRPr lang="da-DK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5699756" y="4754417"/>
            <a:ext cx="1439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400" dirty="0" smtClean="0"/>
              <a:t>Vector rotación</a:t>
            </a:r>
            <a:endParaRPr lang="da-DK" sz="1400" dirty="0"/>
          </a:p>
        </p:txBody>
      </p:sp>
    </p:spTree>
    <p:extLst>
      <p:ext uri="{BB962C8B-B14F-4D97-AF65-F5344CB8AC3E}">
        <p14:creationId xmlns:p14="http://schemas.microsoft.com/office/powerpoint/2010/main" val="170352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Entrada valor manual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Insertar una Asignación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Definir nombre variable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Introducir valor pose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    Ejemplo: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x = 100 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y = </a:t>
            </a:r>
            <a:r>
              <a:rPr lang="es-ES" sz="1000" dirty="0">
                <a:solidFill>
                  <a:srgbClr val="262626"/>
                </a:solidFill>
              </a:rPr>
              <a:t>3</a:t>
            </a:r>
            <a:r>
              <a:rPr lang="es-ES" sz="1000" dirty="0" smtClean="0">
                <a:solidFill>
                  <a:srgbClr val="262626"/>
                </a:solidFill>
              </a:rPr>
              <a:t>00 </a:t>
            </a:r>
            <a:r>
              <a:rPr lang="es-ES" sz="1000" dirty="0" smtClean="0">
                <a:solidFill>
                  <a:srgbClr val="262626"/>
                </a:solidFill>
              </a:rPr>
              <a:t>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z = </a:t>
            </a:r>
            <a:r>
              <a:rPr lang="es-ES" sz="1000" dirty="0" smtClean="0">
                <a:solidFill>
                  <a:srgbClr val="262626"/>
                </a:solidFill>
              </a:rPr>
              <a:t>400 </a:t>
            </a:r>
            <a:r>
              <a:rPr lang="es-ES" sz="1000" dirty="0" smtClean="0">
                <a:solidFill>
                  <a:srgbClr val="262626"/>
                </a:solidFill>
              </a:rPr>
              <a:t>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err="1" smtClean="0">
                <a:solidFill>
                  <a:srgbClr val="262626"/>
                </a:solidFill>
              </a:rPr>
              <a:t>rx</a:t>
            </a:r>
            <a:r>
              <a:rPr lang="es-ES" sz="1000" dirty="0" smtClean="0">
                <a:solidFill>
                  <a:srgbClr val="262626"/>
                </a:solidFill>
              </a:rPr>
              <a:t> = 0 rad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err="1" smtClean="0">
                <a:solidFill>
                  <a:srgbClr val="262626"/>
                </a:solidFill>
              </a:rPr>
              <a:t>ry</a:t>
            </a:r>
            <a:r>
              <a:rPr lang="es-ES" sz="1000" dirty="0" smtClean="0">
                <a:solidFill>
                  <a:srgbClr val="262626"/>
                </a:solidFill>
              </a:rPr>
              <a:t> = </a:t>
            </a:r>
            <a:r>
              <a:rPr lang="es-ES" sz="1000" dirty="0" smtClean="0">
                <a:solidFill>
                  <a:srgbClr val="262626"/>
                </a:solidFill>
              </a:rPr>
              <a:t>-1.57</a:t>
            </a:r>
            <a:r>
              <a:rPr lang="es-ES" sz="1000" dirty="0" smtClean="0">
                <a:solidFill>
                  <a:srgbClr val="262626"/>
                </a:solidFill>
              </a:rPr>
              <a:t> </a:t>
            </a:r>
            <a:r>
              <a:rPr lang="es-ES" sz="1000" dirty="0" smtClean="0">
                <a:solidFill>
                  <a:srgbClr val="262626"/>
                </a:solidFill>
              </a:rPr>
              <a:t>rad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err="1" smtClean="0">
                <a:solidFill>
                  <a:srgbClr val="262626"/>
                </a:solidFill>
              </a:rPr>
              <a:t>rz</a:t>
            </a:r>
            <a:r>
              <a:rPr lang="es-ES" sz="1000" dirty="0" smtClean="0">
                <a:solidFill>
                  <a:srgbClr val="262626"/>
                </a:solidFill>
              </a:rPr>
              <a:t> = </a:t>
            </a:r>
            <a:r>
              <a:rPr lang="es-ES" sz="1000" dirty="0">
                <a:solidFill>
                  <a:srgbClr val="262626"/>
                </a:solidFill>
              </a:rPr>
              <a:t>3.14 </a:t>
            </a:r>
            <a:r>
              <a:rPr lang="es-ES" sz="1000" dirty="0" smtClean="0">
                <a:solidFill>
                  <a:srgbClr val="262626"/>
                </a:solidFill>
              </a:rPr>
              <a:t>rad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25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5903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Trabajando con variables tipo pose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4" name="Rektangel 4"/>
          <p:cNvSpPr/>
          <p:nvPr/>
        </p:nvSpPr>
        <p:spPr>
          <a:xfrm>
            <a:off x="4538478" y="3476688"/>
            <a:ext cx="1024122" cy="1980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ktangel 5"/>
          <p:cNvSpPr/>
          <p:nvPr/>
        </p:nvSpPr>
        <p:spPr>
          <a:xfrm>
            <a:off x="6116320" y="3472878"/>
            <a:ext cx="2640930" cy="20181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6859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800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Mover a una pose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Insertar Movimiento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Seleccionar variable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Use variable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400" i="1" dirty="0" smtClean="0">
                <a:solidFill>
                  <a:srgbClr val="262626"/>
                </a:solidFill>
              </a:rPr>
              <a:t>NOTA: Si la primera posición en programa es variable o relativa, AutoMover no se ejecuta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26</a:t>
            </a:fld>
            <a:endParaRPr lang="da-DK" dirty="0"/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5" name="Rektangel 4"/>
          <p:cNvSpPr/>
          <p:nvPr/>
        </p:nvSpPr>
        <p:spPr>
          <a:xfrm>
            <a:off x="7716428" y="2414142"/>
            <a:ext cx="954000" cy="1620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Rektangel 5"/>
          <p:cNvSpPr/>
          <p:nvPr/>
        </p:nvSpPr>
        <p:spPr>
          <a:xfrm>
            <a:off x="5153406" y="3119592"/>
            <a:ext cx="1161720" cy="1620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Tekstboks 7"/>
          <p:cNvSpPr txBox="1"/>
          <p:nvPr/>
        </p:nvSpPr>
        <p:spPr>
          <a:xfrm>
            <a:off x="404733" y="949059"/>
            <a:ext cx="5903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Trabajando con variables tipo pose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40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Funciones script para trabajar con poses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27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2" y="949059"/>
            <a:ext cx="58546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Funciones Script con variables pose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9" name="Tabel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044235"/>
              </p:ext>
            </p:extLst>
          </p:nvPr>
        </p:nvGraphicFramePr>
        <p:xfrm>
          <a:off x="932389" y="2796408"/>
          <a:ext cx="7277108" cy="316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5565"/>
                <a:gridCol w="4221543"/>
              </a:tblGrid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 smtClean="0">
                          <a:solidFill>
                            <a:srgbClr val="262626"/>
                          </a:solidFill>
                        </a:rPr>
                        <a:t>get_actual_tcp_pose</a:t>
                      </a:r>
                      <a:r>
                        <a:rPr lang="en-GB" sz="1200" b="1" dirty="0" smtClean="0">
                          <a:solidFill>
                            <a:srgbClr val="262626"/>
                          </a:solidFill>
                        </a:rPr>
                        <a:t>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Devuelve</a:t>
                      </a:r>
                      <a:r>
                        <a:rPr lang="es-ES" sz="1200" baseline="0" noProof="0" dirty="0" smtClean="0"/>
                        <a:t> la posición actual medida del </a:t>
                      </a:r>
                      <a:r>
                        <a:rPr lang="es-ES" sz="1200" noProof="0" dirty="0" smtClean="0"/>
                        <a:t>TCP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get_actual_tcp_speed()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Devuelve</a:t>
                      </a:r>
                      <a:r>
                        <a:rPr lang="es-ES" sz="1200" baseline="0" noProof="0" dirty="0" smtClean="0"/>
                        <a:t> la velocidad actual medida del </a:t>
                      </a:r>
                      <a:r>
                        <a:rPr lang="es-ES" sz="1200" noProof="0" dirty="0" smtClean="0"/>
                        <a:t>TCP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get_inverse_kin()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Devuelve</a:t>
                      </a:r>
                      <a:r>
                        <a:rPr lang="es-ES" sz="1200" baseline="0" noProof="0" dirty="0" smtClean="0"/>
                        <a:t> valor de c</a:t>
                      </a:r>
                      <a:r>
                        <a:rPr lang="es-ES" sz="1200" noProof="0" dirty="0" smtClean="0"/>
                        <a:t>inemática inversa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get_target_tcp_pose()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noProof="0" dirty="0" smtClean="0"/>
                        <a:t>Devuelve</a:t>
                      </a:r>
                      <a:r>
                        <a:rPr lang="es-ES" sz="1200" baseline="0" noProof="0" dirty="0" smtClean="0"/>
                        <a:t> la posición objetivo actual del </a:t>
                      </a:r>
                      <a:r>
                        <a:rPr lang="es-ES" sz="1200" noProof="0" dirty="0" smtClean="0"/>
                        <a:t>TCP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get_target_tcp_speed()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noProof="0" dirty="0" smtClean="0"/>
                        <a:t>Devuelve</a:t>
                      </a:r>
                      <a:r>
                        <a:rPr lang="es-ES" sz="1200" baseline="0" noProof="0" dirty="0" smtClean="0"/>
                        <a:t> la velocidad objetivo actual del </a:t>
                      </a:r>
                      <a:r>
                        <a:rPr lang="es-ES" sz="1200" noProof="0" dirty="0" smtClean="0"/>
                        <a:t>TCP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interpolate_pose(</a:t>
                      </a:r>
                      <a:r>
                        <a:rPr lang="en-GB" sz="1200" i="1" smtClean="0">
                          <a:solidFill>
                            <a:srgbClr val="262626"/>
                          </a:solidFill>
                        </a:rPr>
                        <a:t>p_from, p_to, alpha</a:t>
                      </a: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interpolación lineal</a:t>
                      </a:r>
                      <a:r>
                        <a:rPr lang="es-ES" sz="1200" baseline="0" noProof="0" dirty="0" smtClean="0"/>
                        <a:t> de la posición y orientación del TCP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da-DK" sz="1200" b="1" i="0" dirty="0" smtClean="0"/>
                        <a:t>pose_add(p_1, p_2)</a:t>
                      </a:r>
                      <a:endParaRPr lang="da-DK" sz="1200" b="1" i="0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Suma de Poses 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pose_dist(</a:t>
                      </a:r>
                      <a:r>
                        <a:rPr lang="en-GB" sz="1200" i="1" smtClean="0">
                          <a:solidFill>
                            <a:srgbClr val="262626"/>
                          </a:solidFill>
                        </a:rPr>
                        <a:t>p_from, p_to</a:t>
                      </a: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Devuelve la distancia entre</a:t>
                      </a:r>
                      <a:r>
                        <a:rPr lang="es-ES" sz="1200" baseline="0" noProof="0" dirty="0" smtClean="0"/>
                        <a:t> dos </a:t>
                      </a:r>
                      <a:r>
                        <a:rPr lang="es-ES" sz="1200" noProof="0" dirty="0" smtClean="0"/>
                        <a:t>poses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pose_inv(</a:t>
                      </a:r>
                      <a:r>
                        <a:rPr lang="en-GB" sz="1200" i="1" smtClean="0">
                          <a:solidFill>
                            <a:srgbClr val="262626"/>
                          </a:solidFill>
                        </a:rPr>
                        <a:t>p_from</a:t>
                      </a: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Devuelve la inversa de una pose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pose_sub(</a:t>
                      </a:r>
                      <a:r>
                        <a:rPr lang="en-GB" sz="1200" i="1" smtClean="0">
                          <a:solidFill>
                            <a:srgbClr val="262626"/>
                          </a:solidFill>
                        </a:rPr>
                        <a:t>p_to, p_from</a:t>
                      </a: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aseline="0" noProof="0" dirty="0" smtClean="0"/>
                        <a:t>Sustracción</a:t>
                      </a:r>
                      <a:r>
                        <a:rPr lang="es-ES" sz="1200" noProof="0" dirty="0" smtClean="0"/>
                        <a:t> de Poses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 smtClean="0">
                          <a:solidFill>
                            <a:srgbClr val="262626"/>
                          </a:solidFill>
                        </a:rPr>
                        <a:t>pose_trans</a:t>
                      </a:r>
                      <a:r>
                        <a:rPr lang="en-GB" sz="1200" b="1" dirty="0" smtClean="0">
                          <a:solidFill>
                            <a:srgbClr val="262626"/>
                          </a:solidFill>
                        </a:rPr>
                        <a:t>(</a:t>
                      </a:r>
                      <a:r>
                        <a:rPr lang="en-GB" sz="1200" b="1" i="1" dirty="0" err="1" smtClean="0">
                          <a:solidFill>
                            <a:srgbClr val="262626"/>
                          </a:solidFill>
                        </a:rPr>
                        <a:t>p_from</a:t>
                      </a:r>
                      <a:r>
                        <a:rPr lang="en-GB" sz="1200" b="1" i="1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GB" sz="1200" b="1" i="1" dirty="0" err="1" smtClean="0">
                          <a:solidFill>
                            <a:srgbClr val="262626"/>
                          </a:solidFill>
                        </a:rPr>
                        <a:t>p_to</a:t>
                      </a:r>
                      <a:r>
                        <a:rPr lang="en-GB" sz="1200" b="1" dirty="0" smtClean="0">
                          <a:solidFill>
                            <a:srgbClr val="262626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aseline="0" noProof="0" dirty="0" smtClean="0"/>
                        <a:t>Transformación de </a:t>
                      </a:r>
                      <a:r>
                        <a:rPr lang="es-ES" sz="1200" noProof="0" dirty="0" smtClean="0"/>
                        <a:t>Poses</a:t>
                      </a:r>
                      <a:endParaRPr lang="es-ES" sz="1200" noProof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el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79015"/>
              </p:ext>
            </p:extLst>
          </p:nvPr>
        </p:nvGraphicFramePr>
        <p:xfrm>
          <a:off x="932389" y="2405197"/>
          <a:ext cx="7277108" cy="28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45725"/>
                <a:gridCol w="4231383"/>
              </a:tblGrid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da-DK" sz="1200" b="1" dirty="0" smtClean="0"/>
                        <a:t>Código Script</a:t>
                      </a:r>
                      <a:endParaRPr lang="da-DK" sz="1200" b="1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200" b="1" dirty="0" smtClean="0"/>
                        <a:t>Función </a:t>
                      </a:r>
                      <a:endParaRPr lang="da-DK" sz="1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444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Como leer la posición actual y mover a  una posición de seguridad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Añadir secuencia </a:t>
            </a:r>
            <a:r>
              <a:rPr lang="es-ES" sz="1400" dirty="0" err="1" smtClean="0">
                <a:solidFill>
                  <a:srgbClr val="262626"/>
                </a:solidFill>
              </a:rPr>
              <a:t>BeforeStart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Leer la posición actual y almacenarla en una variable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Guardar el valor de z en otra variable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Definir una nueva variable pose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Con el mismo valor a excepción de z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Asignar a z el valor de 400 mm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Mover robot a la variable </a:t>
            </a:r>
            <a:r>
              <a:rPr lang="es-ES" sz="1400" i="1" dirty="0" err="1" smtClean="0">
                <a:solidFill>
                  <a:srgbClr val="262626"/>
                </a:solidFill>
              </a:rPr>
              <a:t>pos_segura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Reducir velocidad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28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516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Ejemplo: get_actual_tcp_pose()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22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283887"/>
              </p:ext>
            </p:extLst>
          </p:nvPr>
        </p:nvGraphicFramePr>
        <p:xfrm>
          <a:off x="851323" y="4448592"/>
          <a:ext cx="3731693" cy="20301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31693"/>
              </a:tblGrid>
              <a:tr h="203014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BeforeStart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pa = get_actual_tcp_pose()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z = pa[2]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</a:t>
                      </a:r>
                      <a:r>
                        <a:rPr lang="da-DK" sz="1200" baseline="0" dirty="0" smtClean="0"/>
                        <a:t>pos_segura</a:t>
                      </a:r>
                      <a:r>
                        <a:rPr lang="da-DK" sz="1200" dirty="0" smtClean="0"/>
                        <a:t>= p[pa[0], pa[1], 0.4, pa[3], pa[4], pa[5]]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Esperar 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MoveL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baseline="0" dirty="0" smtClean="0"/>
                        <a:t>          pos_segura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 robot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baseline="0" dirty="0" smtClean="0"/>
                        <a:t>     Halt</a:t>
                      </a:r>
                      <a:endParaRPr lang="da-DK" sz="1200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Tabel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768446"/>
              </p:ext>
            </p:extLst>
          </p:nvPr>
        </p:nvGraphicFramePr>
        <p:xfrm>
          <a:off x="6310381" y="3399436"/>
          <a:ext cx="2272724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1764"/>
                <a:gridCol w="970960"/>
              </a:tblGrid>
              <a:tr h="336000">
                <a:tc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mtClean="0">
                          <a:solidFill>
                            <a:srgbClr val="262626"/>
                          </a:solidFill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smtClean="0"/>
                        <a:t>[0]</a:t>
                      </a:r>
                      <a:endParaRPr lang="da-DK" sz="1400"/>
                    </a:p>
                  </a:txBody>
                  <a:tcPr/>
                </a:tc>
              </a:tr>
              <a:tr h="336000">
                <a:tc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mtClean="0">
                          <a:solidFill>
                            <a:srgbClr val="262626"/>
                          </a:solidFill>
                        </a:rPr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smtClean="0"/>
                        <a:t>[1]</a:t>
                      </a:r>
                      <a:endParaRPr lang="da-DK" sz="1400"/>
                    </a:p>
                  </a:txBody>
                  <a:tcPr/>
                </a:tc>
              </a:tr>
              <a:tr h="336000">
                <a:tc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mtClean="0">
                          <a:solidFill>
                            <a:srgbClr val="262626"/>
                          </a:solidFill>
                        </a:rPr>
                        <a:t>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smtClean="0"/>
                        <a:t>[2]</a:t>
                      </a:r>
                      <a:endParaRPr lang="da-DK" sz="1400"/>
                    </a:p>
                  </a:txBody>
                  <a:tcPr/>
                </a:tc>
              </a:tr>
              <a:tr h="336000">
                <a:tc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mtClean="0">
                          <a:solidFill>
                            <a:srgbClr val="262626"/>
                          </a:solidFill>
                        </a:rPr>
                        <a:t>rx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400" smtClean="0"/>
                        <a:t>[3]</a:t>
                      </a:r>
                    </a:p>
                  </a:txBody>
                  <a:tcPr/>
                </a:tc>
              </a:tr>
              <a:tr h="336000">
                <a:tc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mtClean="0">
                          <a:solidFill>
                            <a:srgbClr val="262626"/>
                          </a:solidFill>
                        </a:rPr>
                        <a:t>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smtClean="0"/>
                        <a:t>[4]</a:t>
                      </a:r>
                      <a:endParaRPr lang="da-DK" sz="1400"/>
                    </a:p>
                  </a:txBody>
                  <a:tcPr/>
                </a:tc>
              </a:tr>
              <a:tr h="336000">
                <a:tc>
                  <a:txBody>
                    <a:bodyPr/>
                    <a:lstStyle/>
                    <a:p>
                      <a:pPr algn="ctr"/>
                      <a:r>
                        <a:rPr lang="en-GB" sz="1400" smtClean="0">
                          <a:solidFill>
                            <a:srgbClr val="262626"/>
                          </a:solidFill>
                        </a:rPr>
                        <a:t>rz</a:t>
                      </a:r>
                      <a:endParaRPr lang="da-DK" sz="140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smtClean="0"/>
                        <a:t>[5]</a:t>
                      </a:r>
                      <a:endParaRPr lang="da-DK" sz="1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7" name="Tabel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480120"/>
              </p:ext>
            </p:extLst>
          </p:nvPr>
        </p:nvGraphicFramePr>
        <p:xfrm>
          <a:off x="6310381" y="2734842"/>
          <a:ext cx="2272724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2337"/>
                <a:gridCol w="980387"/>
              </a:tblGrid>
              <a:tr h="288000">
                <a:tc gridSpan="2">
                  <a:txBody>
                    <a:bodyPr/>
                    <a:lstStyle/>
                    <a:p>
                      <a:pPr algn="ctr"/>
                      <a:r>
                        <a:rPr lang="da-DK" sz="1400" b="1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Elementos Pose</a:t>
                      </a:r>
                      <a:endParaRPr lang="da-DK" sz="1400" b="1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da-DK" sz="1400" b="1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400" b="1" smtClean="0">
                          <a:solidFill>
                            <a:schemeClr val="dk1"/>
                          </a:solidFill>
                          <a:latin typeface="+mn-lt"/>
                        </a:rPr>
                        <a:t>p[x,y,z,rx,ry,rz]</a:t>
                      </a:r>
                      <a:endParaRPr lang="da-DK" sz="1400" b="1" smtClean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dirty="0" smtClean="0"/>
                        <a:t>No. índice</a:t>
                      </a:r>
                      <a:endParaRPr lang="da-DK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47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Como mover desde una posición de referencia</a:t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dirty="0" smtClean="0">
                <a:solidFill>
                  <a:srgbClr val="262626"/>
                </a:solidFill>
              </a:rPr>
              <a:t>a una posición de coger variable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Datos simulados de equipo de visión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Desplazamiento objeto desde posición referencia: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x = 250 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y = 120 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err="1" smtClean="0">
                <a:solidFill>
                  <a:srgbClr val="262626"/>
                </a:solidFill>
              </a:rPr>
              <a:t>rz</a:t>
            </a:r>
            <a:r>
              <a:rPr lang="es-ES" sz="1000" dirty="0" smtClean="0">
                <a:solidFill>
                  <a:srgbClr val="262626"/>
                </a:solidFill>
              </a:rPr>
              <a:t> = 31 grados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Definir la variable pose en función del desplazamiento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Añadir a la variable </a:t>
            </a:r>
            <a:r>
              <a:rPr lang="es-ES" sz="1400" i="1" dirty="0" err="1" smtClean="0">
                <a:solidFill>
                  <a:srgbClr val="262626"/>
                </a:solidFill>
              </a:rPr>
              <a:t>refpoint</a:t>
            </a:r>
            <a:r>
              <a:rPr lang="es-ES" sz="1400" dirty="0" smtClean="0">
                <a:solidFill>
                  <a:srgbClr val="262626"/>
                </a:solidFill>
              </a:rPr>
              <a:t> usando </a:t>
            </a:r>
            <a:r>
              <a:rPr lang="es-ES" sz="1400" i="1" dirty="0" smtClean="0">
                <a:solidFill>
                  <a:srgbClr val="262626"/>
                </a:solidFill>
              </a:rPr>
              <a:t>pose_add()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i="1" dirty="0" smtClean="0">
                <a:solidFill>
                  <a:srgbClr val="262626"/>
                </a:solidFill>
              </a:rPr>
              <a:t>pose_add</a:t>
            </a:r>
            <a:r>
              <a:rPr lang="es-ES" sz="1000" dirty="0" smtClean="0">
                <a:solidFill>
                  <a:srgbClr val="262626"/>
                </a:solidFill>
              </a:rPr>
              <a:t>() usa  la Base como referencia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29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Ejemplo: pose_add()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22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975990"/>
              </p:ext>
            </p:extLst>
          </p:nvPr>
        </p:nvGraphicFramePr>
        <p:xfrm>
          <a:off x="851323" y="4326902"/>
          <a:ext cx="4216435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16435"/>
              </a:tblGrid>
              <a:tr h="227226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</a:t>
                      </a:r>
                      <a:r>
                        <a:rPr lang="da-DK" sz="1200" baseline="0" dirty="0" smtClean="0"/>
                        <a:t> de robot</a:t>
                      </a:r>
                      <a:endParaRPr lang="da-DK" sz="12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MoveJ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refpoint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Esperar DI[0] = True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Carpeta</a:t>
                      </a:r>
                      <a:r>
                        <a:rPr lang="da-DK" sz="1200" baseline="0" dirty="0" smtClean="0"/>
                        <a:t> calculo posicion</a:t>
                      </a:r>
                      <a:endParaRPr lang="da-DK" sz="12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x = 250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y = 120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rz = 31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offset= p[(x/1000),(y/1000),0,0,0,d2r(rz)]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pick_pos = pose_add(refpoint, offset)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MoveL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pick_pos</a:t>
                      </a: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5495596" y="2507024"/>
            <a:ext cx="3419785" cy="3328354"/>
            <a:chOff x="5495596" y="2507024"/>
            <a:chExt cx="3419785" cy="3328354"/>
          </a:xfrm>
        </p:grpSpPr>
        <p:sp>
          <p:nvSpPr>
            <p:cNvPr id="17" name="Rectangle 16"/>
            <p:cNvSpPr/>
            <p:nvPr/>
          </p:nvSpPr>
          <p:spPr>
            <a:xfrm>
              <a:off x="5495596" y="3016577"/>
              <a:ext cx="2655208" cy="1508289"/>
            </a:xfrm>
            <a:prstGeom prst="rect">
              <a:avLst/>
            </a:prstGeom>
            <a:noFill/>
            <a:ln>
              <a:solidFill>
                <a:srgbClr val="56A0D3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969250" y="2922309"/>
              <a:ext cx="378855" cy="188535"/>
            </a:xfrm>
            <a:prstGeom prst="rect">
              <a:avLst/>
            </a:prstGeom>
            <a:noFill/>
            <a:ln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86398" y="5286631"/>
              <a:ext cx="73605" cy="19034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" name="Oval 4"/>
            <p:cNvSpPr/>
            <p:nvPr/>
          </p:nvSpPr>
          <p:spPr>
            <a:xfrm>
              <a:off x="6553200" y="4845377"/>
              <a:ext cx="540000" cy="54000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 rot="10800000">
              <a:off x="6111721" y="5115377"/>
              <a:ext cx="720000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6463200" y="5475378"/>
              <a:ext cx="720000" cy="0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/>
            <p:cNvSpPr/>
            <p:nvPr/>
          </p:nvSpPr>
          <p:spPr>
            <a:xfrm>
              <a:off x="8114959" y="2980471"/>
              <a:ext cx="72000" cy="7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6" name="Tekstboks 18"/>
            <p:cNvSpPr txBox="1"/>
            <p:nvPr/>
          </p:nvSpPr>
          <p:spPr>
            <a:xfrm>
              <a:off x="8249942" y="2507024"/>
              <a:ext cx="6654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refpoint</a:t>
              </a:r>
              <a:endParaRPr lang="da-DK" sz="1000"/>
            </a:p>
          </p:txBody>
        </p:sp>
        <p:sp>
          <p:nvSpPr>
            <p:cNvPr id="28" name="Tekstboks 18"/>
            <p:cNvSpPr txBox="1"/>
            <p:nvPr/>
          </p:nvSpPr>
          <p:spPr>
            <a:xfrm>
              <a:off x="6604326" y="4916291"/>
              <a:ext cx="4924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BASE</a:t>
              </a:r>
              <a:endParaRPr lang="da-DK" sz="1000"/>
            </a:p>
          </p:txBody>
        </p:sp>
        <p:sp>
          <p:nvSpPr>
            <p:cNvPr id="29" name="Rectangle 28"/>
            <p:cNvSpPr/>
            <p:nvPr/>
          </p:nvSpPr>
          <p:spPr>
            <a:xfrm rot="1823233">
              <a:off x="7048801" y="3648177"/>
              <a:ext cx="378855" cy="188535"/>
            </a:xfrm>
            <a:prstGeom prst="rect">
              <a:avLst/>
            </a:prstGeom>
            <a:solidFill>
              <a:srgbClr val="C2E1F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0800000">
              <a:off x="7243240" y="2834717"/>
              <a:ext cx="90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16200000">
              <a:off x="6766240" y="3268451"/>
              <a:ext cx="954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5400000">
              <a:off x="8103758" y="3389284"/>
              <a:ext cx="72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7245771" y="3751867"/>
              <a:ext cx="126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kstboks 18"/>
            <p:cNvSpPr txBox="1"/>
            <p:nvPr/>
          </p:nvSpPr>
          <p:spPr>
            <a:xfrm>
              <a:off x="7559128" y="2630135"/>
              <a:ext cx="2943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/>
                <a:t>X</a:t>
              </a:r>
            </a:p>
          </p:txBody>
        </p:sp>
        <p:sp>
          <p:nvSpPr>
            <p:cNvPr id="36" name="Tekstboks 18"/>
            <p:cNvSpPr txBox="1"/>
            <p:nvPr/>
          </p:nvSpPr>
          <p:spPr>
            <a:xfrm>
              <a:off x="8435477" y="3301832"/>
              <a:ext cx="2943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Y</a:t>
              </a:r>
              <a:endParaRPr lang="da-DK" sz="1000"/>
            </a:p>
          </p:txBody>
        </p:sp>
        <p:sp>
          <p:nvSpPr>
            <p:cNvPr id="20" name="Arc 19"/>
            <p:cNvSpPr/>
            <p:nvPr/>
          </p:nvSpPr>
          <p:spPr>
            <a:xfrm rot="10800000">
              <a:off x="7020521" y="3709416"/>
              <a:ext cx="360000" cy="360000"/>
            </a:xfrm>
            <a:prstGeom prst="arc">
              <a:avLst>
                <a:gd name="adj1" fmla="val 13387316"/>
                <a:gd name="adj2" fmla="val 20553350"/>
              </a:avLst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8" name="Tekstboks 18"/>
            <p:cNvSpPr txBox="1"/>
            <p:nvPr/>
          </p:nvSpPr>
          <p:spPr>
            <a:xfrm>
              <a:off x="7008688" y="4026769"/>
              <a:ext cx="3718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RZ</a:t>
              </a:r>
              <a:endParaRPr lang="da-DK" sz="1000"/>
            </a:p>
          </p:txBody>
        </p:sp>
        <p:sp>
          <p:nvSpPr>
            <p:cNvPr id="39" name="Tekstboks 18"/>
            <p:cNvSpPr txBox="1"/>
            <p:nvPr/>
          </p:nvSpPr>
          <p:spPr>
            <a:xfrm>
              <a:off x="6822294" y="5489413"/>
              <a:ext cx="2943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200" b="1" smtClean="0">
                  <a:solidFill>
                    <a:srgbClr val="00B050"/>
                  </a:solidFill>
                </a:rPr>
                <a:t>Y</a:t>
              </a:r>
              <a:endParaRPr lang="da-DK" sz="1200" b="1">
                <a:solidFill>
                  <a:srgbClr val="00B050"/>
                </a:solidFill>
              </a:endParaRPr>
            </a:p>
          </p:txBody>
        </p:sp>
        <p:sp>
          <p:nvSpPr>
            <p:cNvPr id="40" name="Tekstboks 18"/>
            <p:cNvSpPr txBox="1"/>
            <p:nvPr/>
          </p:nvSpPr>
          <p:spPr>
            <a:xfrm>
              <a:off x="6277683" y="4876087"/>
              <a:ext cx="2943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200" b="1" smtClean="0">
                  <a:solidFill>
                    <a:srgbClr val="FF0000"/>
                  </a:solidFill>
                </a:rPr>
                <a:t>X</a:t>
              </a:r>
              <a:endParaRPr lang="da-DK" sz="1200" b="1">
                <a:solidFill>
                  <a:srgbClr val="FF0000"/>
                </a:solidFill>
              </a:endParaRP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flipH="1">
              <a:off x="8190845" y="2721863"/>
              <a:ext cx="148800" cy="240046"/>
            </a:xfrm>
            <a:prstGeom prst="straightConnector1">
              <a:avLst/>
            </a:prstGeom>
            <a:ln w="635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kstboks 18"/>
          <p:cNvSpPr txBox="1"/>
          <p:nvPr/>
        </p:nvSpPr>
        <p:spPr>
          <a:xfrm>
            <a:off x="5495595" y="1905280"/>
            <a:ext cx="301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i="1" dirty="0" smtClean="0">
                <a:solidFill>
                  <a:srgbClr val="56A0D3"/>
                </a:solidFill>
              </a:rPr>
              <a:t>Función BASE como referencia</a:t>
            </a:r>
            <a:endParaRPr lang="da-DK" i="1" dirty="0">
              <a:solidFill>
                <a:srgbClr val="56A0D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18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1026" name="Picture 2" descr="C:\Users\lrh\Dropbox\Universal Robots PR-group\UR_Presentations\Backgrounds for PPT\UR_Baggrund_Production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9C68-8F10-2746-B449-1A24DF8656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33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4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5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16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6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es-ES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7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8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es-ES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9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0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  <a:endParaRPr lang="es-ES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1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2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  <a:endParaRPr lang="es-ES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5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6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  <a:endParaRPr lang="es-ES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7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8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Dashboard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9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0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51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2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53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4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</a:p>
        </p:txBody>
      </p:sp>
    </p:spTree>
    <p:extLst>
      <p:ext uri="{BB962C8B-B14F-4D97-AF65-F5344CB8AC3E}">
        <p14:creationId xmlns:p14="http://schemas.microsoft.com/office/powerpoint/2010/main" val="59663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Como mover desde una posición de referencia</a:t>
            </a:r>
            <a:br>
              <a:rPr lang="es-ES" sz="1800" dirty="0">
                <a:solidFill>
                  <a:srgbClr val="262626"/>
                </a:solidFill>
              </a:rPr>
            </a:br>
            <a:r>
              <a:rPr lang="es-ES" sz="1800" dirty="0">
                <a:solidFill>
                  <a:srgbClr val="262626"/>
                </a:solidFill>
              </a:rPr>
              <a:t>a una posición de coger variable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Datos simulados de equipo de visión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Desplazamiento objeto desde posición referencia: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>
                <a:solidFill>
                  <a:srgbClr val="262626"/>
                </a:solidFill>
              </a:rPr>
              <a:t>x = 250 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>
                <a:solidFill>
                  <a:srgbClr val="262626"/>
                </a:solidFill>
              </a:rPr>
              <a:t>y = 120 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err="1">
                <a:solidFill>
                  <a:srgbClr val="262626"/>
                </a:solidFill>
              </a:rPr>
              <a:t>rz</a:t>
            </a:r>
            <a:r>
              <a:rPr lang="es-ES" sz="1000" dirty="0">
                <a:solidFill>
                  <a:srgbClr val="262626"/>
                </a:solidFill>
              </a:rPr>
              <a:t> = 31 grados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Definir la variable pose en función del desplazamiento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Añadir </a:t>
            </a:r>
            <a:r>
              <a:rPr lang="es-ES" sz="1400" dirty="0" smtClean="0">
                <a:solidFill>
                  <a:srgbClr val="262626"/>
                </a:solidFill>
              </a:rPr>
              <a:t>a </a:t>
            </a:r>
            <a:r>
              <a:rPr lang="es-ES" sz="1400" dirty="0">
                <a:solidFill>
                  <a:srgbClr val="262626"/>
                </a:solidFill>
              </a:rPr>
              <a:t>la variable </a:t>
            </a:r>
            <a:r>
              <a:rPr lang="es-ES" sz="1400" i="1" dirty="0" err="1">
                <a:solidFill>
                  <a:srgbClr val="262626"/>
                </a:solidFill>
              </a:rPr>
              <a:t>refpoint</a:t>
            </a:r>
            <a:r>
              <a:rPr lang="es-ES" sz="1400" dirty="0">
                <a:solidFill>
                  <a:srgbClr val="262626"/>
                </a:solidFill>
              </a:rPr>
              <a:t> usando </a:t>
            </a:r>
            <a:r>
              <a:rPr lang="en-GB" sz="1400" i="1" dirty="0" err="1" smtClean="0">
                <a:solidFill>
                  <a:srgbClr val="262626"/>
                </a:solidFill>
              </a:rPr>
              <a:t>pose_trans</a:t>
            </a:r>
            <a:r>
              <a:rPr lang="en-GB" sz="1400" i="1" dirty="0" smtClean="0">
                <a:solidFill>
                  <a:srgbClr val="262626"/>
                </a:solidFill>
              </a:rPr>
              <a:t>()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i="1" dirty="0" smtClean="0">
                <a:solidFill>
                  <a:srgbClr val="262626"/>
                </a:solidFill>
              </a:rPr>
              <a:t>pose_trans</a:t>
            </a:r>
            <a:r>
              <a:rPr lang="es-ES" sz="1000" dirty="0" smtClean="0">
                <a:solidFill>
                  <a:srgbClr val="262626"/>
                </a:solidFill>
              </a:rPr>
              <a:t>() usa la primera posición como referencia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30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Ejemplo : </a:t>
            </a:r>
            <a:r>
              <a:rPr lang="da-DK" sz="2000" b="1" dirty="0" smtClean="0">
                <a:latin typeface="Lucida Console" panose="020B0609040504020204" pitchFamily="49" charset="0"/>
              </a:rPr>
              <a:t>pose_trans()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32" name="Tekstboks 18"/>
          <p:cNvSpPr txBox="1"/>
          <p:nvPr/>
        </p:nvSpPr>
        <p:spPr>
          <a:xfrm>
            <a:off x="5495596" y="1905280"/>
            <a:ext cx="2647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i="1" dirty="0" err="1" smtClean="0">
                <a:solidFill>
                  <a:srgbClr val="56A0D3"/>
                </a:solidFill>
              </a:rPr>
              <a:t>Refpoint</a:t>
            </a:r>
            <a:r>
              <a:rPr lang="es-ES" i="1" dirty="0" smtClean="0">
                <a:solidFill>
                  <a:srgbClr val="56A0D3"/>
                </a:solidFill>
              </a:rPr>
              <a:t> como referencia</a:t>
            </a:r>
            <a:endParaRPr lang="es-ES" i="1" dirty="0">
              <a:solidFill>
                <a:srgbClr val="56A0D3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461008" y="2931897"/>
            <a:ext cx="3575341" cy="2903481"/>
            <a:chOff x="5461008" y="2931897"/>
            <a:chExt cx="3575341" cy="2903481"/>
          </a:xfrm>
        </p:grpSpPr>
        <p:sp>
          <p:nvSpPr>
            <p:cNvPr id="16" name="Rectangle 15"/>
            <p:cNvSpPr/>
            <p:nvPr/>
          </p:nvSpPr>
          <p:spPr>
            <a:xfrm>
              <a:off x="6786398" y="5286631"/>
              <a:ext cx="73605" cy="19034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" name="Oval 4"/>
            <p:cNvSpPr/>
            <p:nvPr/>
          </p:nvSpPr>
          <p:spPr>
            <a:xfrm>
              <a:off x="6553200" y="4845377"/>
              <a:ext cx="540000" cy="54000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 rot="10800000">
              <a:off x="6111721" y="5115377"/>
              <a:ext cx="720000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6463200" y="5475378"/>
              <a:ext cx="720000" cy="0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kstboks 18"/>
            <p:cNvSpPr txBox="1"/>
            <p:nvPr/>
          </p:nvSpPr>
          <p:spPr>
            <a:xfrm>
              <a:off x="6604326" y="4916291"/>
              <a:ext cx="4924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BASE</a:t>
              </a:r>
              <a:endParaRPr lang="da-DK" sz="1000"/>
            </a:p>
          </p:txBody>
        </p:sp>
        <p:sp>
          <p:nvSpPr>
            <p:cNvPr id="39" name="Tekstboks 18"/>
            <p:cNvSpPr txBox="1"/>
            <p:nvPr/>
          </p:nvSpPr>
          <p:spPr>
            <a:xfrm>
              <a:off x="6822294" y="5489413"/>
              <a:ext cx="2943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200" b="1" smtClean="0">
                  <a:solidFill>
                    <a:srgbClr val="00B050"/>
                  </a:solidFill>
                </a:rPr>
                <a:t>Y</a:t>
              </a:r>
              <a:endParaRPr lang="da-DK" sz="1200" b="1">
                <a:solidFill>
                  <a:srgbClr val="00B050"/>
                </a:solidFill>
              </a:endParaRPr>
            </a:p>
          </p:txBody>
        </p:sp>
        <p:sp>
          <p:nvSpPr>
            <p:cNvPr id="40" name="Tekstboks 18"/>
            <p:cNvSpPr txBox="1"/>
            <p:nvPr/>
          </p:nvSpPr>
          <p:spPr>
            <a:xfrm>
              <a:off x="6277683" y="4876087"/>
              <a:ext cx="2943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200" b="1" smtClean="0">
                  <a:solidFill>
                    <a:srgbClr val="FF0000"/>
                  </a:solidFill>
                </a:rPr>
                <a:t>X</a:t>
              </a:r>
              <a:endParaRPr lang="da-DK" sz="1200" b="1">
                <a:solidFill>
                  <a:srgbClr val="FF0000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rot="1522277">
              <a:off x="5461008" y="2931897"/>
              <a:ext cx="2655208" cy="1508289"/>
            </a:xfrm>
            <a:prstGeom prst="rect">
              <a:avLst/>
            </a:prstGeom>
            <a:noFill/>
            <a:ln>
              <a:solidFill>
                <a:srgbClr val="56A0D3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8" name="Rectangle 17"/>
            <p:cNvSpPr/>
            <p:nvPr/>
          </p:nvSpPr>
          <p:spPr>
            <a:xfrm rot="1522277">
              <a:off x="8128994" y="3482595"/>
              <a:ext cx="378855" cy="188535"/>
            </a:xfrm>
            <a:prstGeom prst="rect">
              <a:avLst/>
            </a:prstGeom>
            <a:noFill/>
            <a:ln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5" name="Oval 24"/>
            <p:cNvSpPr/>
            <p:nvPr/>
          </p:nvSpPr>
          <p:spPr>
            <a:xfrm rot="1522277">
              <a:off x="8275492" y="3537460"/>
              <a:ext cx="72000" cy="7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9" name="Rectangle 28"/>
            <p:cNvSpPr/>
            <p:nvPr/>
          </p:nvSpPr>
          <p:spPr>
            <a:xfrm rot="3345510">
              <a:off x="6986300" y="3744057"/>
              <a:ext cx="378855" cy="188535"/>
            </a:xfrm>
            <a:prstGeom prst="rect">
              <a:avLst/>
            </a:prstGeom>
            <a:solidFill>
              <a:srgbClr val="C2E1F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2322277">
              <a:off x="7525799" y="3213111"/>
              <a:ext cx="90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17722277">
              <a:off x="6906354" y="3412195"/>
              <a:ext cx="954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6922277">
              <a:off x="8074378" y="4044344"/>
              <a:ext cx="72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rot="1522277">
              <a:off x="7117742" y="4120014"/>
              <a:ext cx="126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kstboks 18"/>
            <p:cNvSpPr txBox="1"/>
            <p:nvPr/>
          </p:nvSpPr>
          <p:spPr>
            <a:xfrm>
              <a:off x="7875335" y="3021989"/>
              <a:ext cx="2943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/>
                <a:t>X</a:t>
              </a:r>
            </a:p>
          </p:txBody>
        </p:sp>
        <p:sp>
          <p:nvSpPr>
            <p:cNvPr id="36" name="Tekstboks 18"/>
            <p:cNvSpPr txBox="1"/>
            <p:nvPr/>
          </p:nvSpPr>
          <p:spPr>
            <a:xfrm>
              <a:off x="8379350" y="4004401"/>
              <a:ext cx="2943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Y</a:t>
              </a:r>
              <a:endParaRPr lang="da-DK" sz="1000"/>
            </a:p>
          </p:txBody>
        </p:sp>
        <p:sp>
          <p:nvSpPr>
            <p:cNvPr id="20" name="Arc 19"/>
            <p:cNvSpPr/>
            <p:nvPr/>
          </p:nvSpPr>
          <p:spPr>
            <a:xfrm rot="12322277">
              <a:off x="6898682" y="3774963"/>
              <a:ext cx="360000" cy="360000"/>
            </a:xfrm>
            <a:prstGeom prst="arc">
              <a:avLst>
                <a:gd name="adj1" fmla="val 13387316"/>
                <a:gd name="adj2" fmla="val 20553350"/>
              </a:avLst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8" name="Tekstboks 18"/>
            <p:cNvSpPr txBox="1"/>
            <p:nvPr/>
          </p:nvSpPr>
          <p:spPr>
            <a:xfrm>
              <a:off x="6775816" y="4064660"/>
              <a:ext cx="3718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RZ</a:t>
              </a:r>
              <a:endParaRPr lang="da-DK" sz="1000"/>
            </a:p>
          </p:txBody>
        </p:sp>
        <p:sp>
          <p:nvSpPr>
            <p:cNvPr id="37" name="Tekstboks 18"/>
            <p:cNvSpPr txBox="1"/>
            <p:nvPr/>
          </p:nvSpPr>
          <p:spPr>
            <a:xfrm>
              <a:off x="8370910" y="3068311"/>
              <a:ext cx="6654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dirty="0" smtClean="0"/>
                <a:t>refpoint</a:t>
              </a:r>
              <a:endParaRPr lang="da-DK" sz="1000" dirty="0"/>
            </a:p>
          </p:txBody>
        </p:sp>
        <p:cxnSp>
          <p:nvCxnSpPr>
            <p:cNvPr id="41" name="Straight Arrow Connector 40"/>
            <p:cNvCxnSpPr/>
            <p:nvPr/>
          </p:nvCxnSpPr>
          <p:spPr>
            <a:xfrm flipH="1">
              <a:off x="8370910" y="3268210"/>
              <a:ext cx="217722" cy="273041"/>
            </a:xfrm>
            <a:prstGeom prst="straightConnector1">
              <a:avLst/>
            </a:prstGeom>
            <a:ln w="635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2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447444"/>
              </p:ext>
            </p:extLst>
          </p:nvPr>
        </p:nvGraphicFramePr>
        <p:xfrm>
          <a:off x="851323" y="4326902"/>
          <a:ext cx="3808812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08812"/>
              </a:tblGrid>
              <a:tr h="227226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</a:t>
                      </a:r>
                      <a:r>
                        <a:rPr lang="da-DK" sz="1200" baseline="0" dirty="0" smtClean="0"/>
                        <a:t> de robot</a:t>
                      </a:r>
                      <a:endParaRPr lang="da-DK" sz="12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MoveJ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refpoint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Esperar DI[0] = True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Carpeta</a:t>
                      </a:r>
                      <a:r>
                        <a:rPr lang="da-DK" sz="1200" baseline="0" dirty="0" smtClean="0"/>
                        <a:t> calculo posicion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x = 250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y = 120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rz = 31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offset = p[(x/1000),(y/1000),0,0,0,d2r(rz)]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pick_pos </a:t>
                      </a:r>
                      <a:r>
                        <a:rPr lang="da-DK" sz="1200" smtClean="0"/>
                        <a:t>= pose_trans(refpoint, </a:t>
                      </a:r>
                      <a:r>
                        <a:rPr lang="da-DK" sz="1200" dirty="0" smtClean="0"/>
                        <a:t>offset)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MoveL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pick_pos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20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pPr/>
              <a:t>31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Ejercicio práctico parte 1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43" name="Pladsholder til indhold 2"/>
          <p:cNvSpPr txBox="1">
            <a:spLocks/>
          </p:cNvSpPr>
          <p:nvPr/>
        </p:nvSpPr>
        <p:spPr>
          <a:xfrm>
            <a:off x="297731" y="1617374"/>
            <a:ext cx="4921969" cy="4738975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 partir de la posición actual del robot, crear una trayectoria cuadrada de 10cm de lado: </a:t>
            </a:r>
          </a:p>
          <a:p>
            <a:pPr marL="0" indent="0">
              <a:buClr>
                <a:srgbClr val="99CC00"/>
              </a:buClr>
              <a:buNone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Usar: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get_actual_tcp_pose</a:t>
            </a:r>
            <a:r>
              <a:rPr lang="es-ES" sz="1400" dirty="0" smtClean="0">
                <a:solidFill>
                  <a:srgbClr val="262626"/>
                </a:solidFill>
              </a:rPr>
              <a:t>()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pose_trans()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Usar la variable x para definir la longitud del lado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3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929184" y="3019586"/>
            <a:ext cx="2436579" cy="2435744"/>
            <a:chOff x="4928655" y="2727114"/>
            <a:chExt cx="2436579" cy="2435744"/>
          </a:xfrm>
        </p:grpSpPr>
        <p:sp>
          <p:nvSpPr>
            <p:cNvPr id="23" name="Rectangle 22"/>
            <p:cNvSpPr/>
            <p:nvPr/>
          </p:nvSpPr>
          <p:spPr>
            <a:xfrm>
              <a:off x="4982655" y="3114793"/>
              <a:ext cx="1994065" cy="1994065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2" name="Ellipse 17"/>
            <p:cNvSpPr/>
            <p:nvPr/>
          </p:nvSpPr>
          <p:spPr>
            <a:xfrm>
              <a:off x="4928655" y="3060793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63" name="Ellipse 17"/>
            <p:cNvSpPr/>
            <p:nvPr/>
          </p:nvSpPr>
          <p:spPr>
            <a:xfrm>
              <a:off x="6922720" y="3060793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64" name="Ellipse 17"/>
            <p:cNvSpPr/>
            <p:nvPr/>
          </p:nvSpPr>
          <p:spPr>
            <a:xfrm>
              <a:off x="4928655" y="5054858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65" name="Ellipse 17"/>
            <p:cNvSpPr/>
            <p:nvPr/>
          </p:nvSpPr>
          <p:spPr>
            <a:xfrm>
              <a:off x="6922720" y="5054858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6764284" y="3927159"/>
              <a:ext cx="83256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x</a:t>
              </a:r>
              <a:endParaRPr lang="en-GB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621547" y="2727114"/>
              <a:ext cx="71628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x</a:t>
              </a:r>
              <a:endParaRPr lang="en-GB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036572" y="3159758"/>
              <a:ext cx="1746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a</a:t>
              </a:r>
              <a:endParaRPr lang="en-GB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659170" y="3177355"/>
              <a:ext cx="1746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b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055424" y="4678753"/>
              <a:ext cx="1524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c</a:t>
              </a:r>
              <a:endParaRPr lang="en-GB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606547" y="4685526"/>
              <a:ext cx="17465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d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69480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pPr/>
              <a:t>32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</a:t>
            </a:r>
            <a:r>
              <a:rPr lang="es-ES" sz="2000" b="1" dirty="0" smtClean="0">
                <a:latin typeface="Lucida Console" panose="020B0609040504020204" pitchFamily="49" charset="0"/>
              </a:rPr>
              <a:t>2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Variables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2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43" name="Pladsholder til indhold 2"/>
          <p:cNvSpPr txBox="1">
            <a:spLocks/>
          </p:cNvSpPr>
          <p:nvPr/>
        </p:nvSpPr>
        <p:spPr>
          <a:xfrm>
            <a:off x="297732" y="1802436"/>
            <a:ext cx="4091388" cy="4738975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Usar el programa de la primera parte del ejercicio</a:t>
            </a:r>
          </a:p>
          <a:p>
            <a:pPr marL="0" indent="0">
              <a:buClr>
                <a:srgbClr val="99CC00"/>
              </a:buClr>
              <a:buNone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Mover alrededor del cuadrado tres veces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Añadir en cada pasada 5cm a la longitud del cuadrado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3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803319" y="2583273"/>
            <a:ext cx="3814137" cy="3499416"/>
            <a:chOff x="4803319" y="2583273"/>
            <a:chExt cx="3814137" cy="3499416"/>
          </a:xfrm>
        </p:grpSpPr>
        <p:sp>
          <p:nvSpPr>
            <p:cNvPr id="23" name="Rectangle 22"/>
            <p:cNvSpPr/>
            <p:nvPr/>
          </p:nvSpPr>
          <p:spPr>
            <a:xfrm>
              <a:off x="4858087" y="2637273"/>
              <a:ext cx="1994065" cy="1994065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2" name="Ellipse 17"/>
            <p:cNvSpPr/>
            <p:nvPr/>
          </p:nvSpPr>
          <p:spPr>
            <a:xfrm>
              <a:off x="4804087" y="2583273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63" name="Ellipse 17"/>
            <p:cNvSpPr/>
            <p:nvPr/>
          </p:nvSpPr>
          <p:spPr>
            <a:xfrm>
              <a:off x="6798152" y="2583273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64" name="Ellipse 17"/>
            <p:cNvSpPr/>
            <p:nvPr/>
          </p:nvSpPr>
          <p:spPr>
            <a:xfrm>
              <a:off x="4803319" y="4572874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65" name="Ellipse 17"/>
            <p:cNvSpPr/>
            <p:nvPr/>
          </p:nvSpPr>
          <p:spPr>
            <a:xfrm>
              <a:off x="6798152" y="4577338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8" name="Ellipse 17"/>
            <p:cNvSpPr/>
            <p:nvPr/>
          </p:nvSpPr>
          <p:spPr>
            <a:xfrm>
              <a:off x="7516054" y="2583273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0" name="Ellipse 17"/>
            <p:cNvSpPr/>
            <p:nvPr/>
          </p:nvSpPr>
          <p:spPr>
            <a:xfrm>
              <a:off x="4803319" y="5967987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858087" y="2637273"/>
              <a:ext cx="2711967" cy="2711967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858086" y="2637273"/>
              <a:ext cx="3379134" cy="3391415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3" name="Ellipse 17"/>
            <p:cNvSpPr/>
            <p:nvPr/>
          </p:nvSpPr>
          <p:spPr>
            <a:xfrm>
              <a:off x="7516054" y="5295240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4" name="Ellipse 17"/>
            <p:cNvSpPr/>
            <p:nvPr/>
          </p:nvSpPr>
          <p:spPr>
            <a:xfrm>
              <a:off x="4803319" y="5298440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6" name="Ellipse 17"/>
            <p:cNvSpPr/>
            <p:nvPr/>
          </p:nvSpPr>
          <p:spPr>
            <a:xfrm>
              <a:off x="8183220" y="2583273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8" name="Ellipse 17"/>
            <p:cNvSpPr/>
            <p:nvPr/>
          </p:nvSpPr>
          <p:spPr>
            <a:xfrm>
              <a:off x="8186420" y="5974689"/>
              <a:ext cx="108000" cy="1080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9" name="TextBox 38"/>
            <p:cNvSpPr txBox="1"/>
            <p:nvPr/>
          </p:nvSpPr>
          <p:spPr>
            <a:xfrm rot="16200000">
              <a:off x="6620534" y="3474535"/>
              <a:ext cx="83256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10cm</a:t>
              </a:r>
              <a:endParaRPr lang="en-GB" dirty="0"/>
            </a:p>
          </p:txBody>
        </p:sp>
        <p:sp>
          <p:nvSpPr>
            <p:cNvPr id="40" name="TextBox 39"/>
            <p:cNvSpPr txBox="1"/>
            <p:nvPr/>
          </p:nvSpPr>
          <p:spPr>
            <a:xfrm rot="16200000">
              <a:off x="7338436" y="4148314"/>
              <a:ext cx="83256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15cm</a:t>
              </a:r>
              <a:endParaRPr lang="en-GB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8016506" y="4446672"/>
              <a:ext cx="83256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/>
                <a:t>2</a:t>
              </a:r>
              <a:r>
                <a:rPr lang="en-GB" dirty="0" smtClean="0"/>
                <a:t>0cm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74069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-289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04733" y="4538365"/>
            <a:ext cx="8282067" cy="2027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/>
              <a:t> </a:t>
            </a:r>
          </a:p>
          <a:p>
            <a:pPr marL="0" indent="0">
              <a:buNone/>
            </a:pP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Billed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081" y="214546"/>
            <a:ext cx="2764800" cy="627609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39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0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1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2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4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5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</a:p>
        </p:txBody>
      </p:sp>
      <p:sp>
        <p:nvSpPr>
          <p:cNvPr id="46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7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</a:p>
        </p:txBody>
      </p:sp>
      <p:sp>
        <p:nvSpPr>
          <p:cNvPr id="48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9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</a:p>
        </p:txBody>
      </p:sp>
      <p:sp>
        <p:nvSpPr>
          <p:cNvPr id="50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1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</a:t>
            </a:r>
            <a:r>
              <a:rPr lang="da-DK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Dashboard</a:t>
            </a:r>
          </a:p>
        </p:txBody>
      </p:sp>
      <p:sp>
        <p:nvSpPr>
          <p:cNvPr id="52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3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</a:p>
        </p:txBody>
      </p:sp>
      <p:sp>
        <p:nvSpPr>
          <p:cNvPr id="54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5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</a:p>
        </p:txBody>
      </p:sp>
      <p:sp>
        <p:nvSpPr>
          <p:cNvPr id="56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7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4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</a:p>
        </p:txBody>
      </p:sp>
      <p:sp>
        <p:nvSpPr>
          <p:cNvPr id="58" name="Ellipse 7"/>
          <p:cNvSpPr/>
          <p:nvPr/>
        </p:nvSpPr>
        <p:spPr>
          <a:xfrm>
            <a:off x="1000183" y="3151202"/>
            <a:ext cx="498456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smtClean="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59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60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13711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Las funciones son sistemas de coordenadas cartesianos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Un sistema de coordenadas define un plano o espacio mediante ejes desde un punto en el espacio denominado origen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Las funciones son guardadas como variables pose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34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¿Qué es una Función?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998987" y="2777494"/>
            <a:ext cx="3297047" cy="3308763"/>
            <a:chOff x="2348279" y="2903268"/>
            <a:chExt cx="3297047" cy="3308763"/>
          </a:xfrm>
        </p:grpSpPr>
        <p:grpSp>
          <p:nvGrpSpPr>
            <p:cNvPr id="60" name="Group 59"/>
            <p:cNvGrpSpPr/>
            <p:nvPr/>
          </p:nvGrpSpPr>
          <p:grpSpPr>
            <a:xfrm>
              <a:off x="2348279" y="2903268"/>
              <a:ext cx="2247977" cy="3308763"/>
              <a:chOff x="2725359" y="3035246"/>
              <a:chExt cx="2247977" cy="3308763"/>
            </a:xfrm>
          </p:grpSpPr>
          <p:cxnSp>
            <p:nvCxnSpPr>
              <p:cNvPr id="16" name="Straight Arrow Connector 15"/>
              <p:cNvCxnSpPr/>
              <p:nvPr/>
            </p:nvCxnSpPr>
            <p:spPr>
              <a:xfrm flipH="1" flipV="1">
                <a:off x="3313768" y="4733366"/>
                <a:ext cx="1475991" cy="486020"/>
              </a:xfrm>
              <a:prstGeom prst="straightConnector1">
                <a:avLst/>
              </a:prstGeom>
              <a:ln>
                <a:solidFill>
                  <a:srgbClr val="FF5050"/>
                </a:solidFill>
                <a:headEnd type="none" w="med" len="med"/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 flipH="1">
                <a:off x="2941359" y="5220843"/>
                <a:ext cx="1848400" cy="924415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headEnd type="none" w="med" len="med"/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flipH="1" flipV="1">
                <a:off x="4784763" y="3252247"/>
                <a:ext cx="3194" cy="1963985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headEnd type="none" w="med" len="med"/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2725359" y="6036232"/>
                <a:ext cx="216000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a-DK" sz="1400" b="1" dirty="0" smtClean="0">
                    <a:solidFill>
                      <a:srgbClr val="00B050"/>
                    </a:solidFill>
                  </a:rPr>
                  <a:t>Y</a:t>
                </a:r>
                <a:endParaRPr lang="da-DK" sz="1400" b="1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121287" y="4603607"/>
                <a:ext cx="216000" cy="2160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a-DK" sz="1400" b="1" dirty="0" smtClean="0">
                    <a:solidFill>
                      <a:srgbClr val="FF0000"/>
                    </a:solidFill>
                  </a:rPr>
                  <a:t>X</a:t>
                </a:r>
                <a:endParaRPr lang="da-DK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4681758" y="3035246"/>
                <a:ext cx="216000" cy="2160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a-DK" sz="1400" b="1" dirty="0" smtClean="0">
                    <a:solidFill>
                      <a:srgbClr val="0070C0"/>
                    </a:solidFill>
                  </a:rPr>
                  <a:t>Z</a:t>
                </a:r>
                <a:endParaRPr lang="da-DK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7745183">
                <a:off x="3374099" y="5661789"/>
                <a:ext cx="360000" cy="360000"/>
              </a:xfrm>
              <a:prstGeom prst="arc">
                <a:avLst>
                  <a:gd name="adj1" fmla="val 14994029"/>
                  <a:gd name="adj2" fmla="val 11798492"/>
                </a:avLst>
              </a:prstGeom>
              <a:ln w="28575">
                <a:solidFill>
                  <a:srgbClr val="00B050"/>
                </a:solidFill>
                <a:prstDash val="sysDot"/>
                <a:headEnd type="triangle" w="med" len="med"/>
                <a:tailEnd type="triangle" w="med" len="med"/>
              </a:ln>
              <a:effectLst/>
              <a:scene3d>
                <a:camera prst="isometricRightUp"/>
                <a:lightRig rig="threePt" dir="t"/>
              </a:scene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23" name="Arc 22"/>
              <p:cNvSpPr/>
              <p:nvPr/>
            </p:nvSpPr>
            <p:spPr>
              <a:xfrm rot="9841739">
                <a:off x="3702156" y="4719558"/>
                <a:ext cx="360000" cy="360000"/>
              </a:xfrm>
              <a:prstGeom prst="arc">
                <a:avLst>
                  <a:gd name="adj1" fmla="val 14994029"/>
                  <a:gd name="adj2" fmla="val 11798492"/>
                </a:avLst>
              </a:prstGeom>
              <a:ln>
                <a:solidFill>
                  <a:srgbClr val="FF0000"/>
                </a:solidFill>
                <a:prstDash val="sysDot"/>
                <a:headEnd type="triangle" w="med" len="med"/>
                <a:tailEnd type="triangle" w="med" len="med"/>
              </a:ln>
              <a:effectLst/>
              <a:scene3d>
                <a:camera prst="isometricRightUp"/>
                <a:lightRig rig="threePt" dir="t"/>
              </a:scene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24" name="Arc 23"/>
              <p:cNvSpPr/>
              <p:nvPr/>
            </p:nvSpPr>
            <p:spPr>
              <a:xfrm rot="2242282">
                <a:off x="4577336" y="3554487"/>
                <a:ext cx="396000" cy="396000"/>
              </a:xfrm>
              <a:prstGeom prst="arc">
                <a:avLst>
                  <a:gd name="adj1" fmla="val 14994029"/>
                  <a:gd name="adj2" fmla="val 11798492"/>
                </a:avLst>
              </a:prstGeom>
              <a:ln w="38100">
                <a:solidFill>
                  <a:srgbClr val="0070C0"/>
                </a:solidFill>
                <a:prstDash val="sysDot"/>
                <a:headEnd type="triangle" w="med" len="med"/>
                <a:tailEnd type="triangle" w="med" len="med"/>
              </a:ln>
              <a:effectLst/>
              <a:scene3d>
                <a:camera prst="isometricRightUp">
                  <a:rot lat="2607655" lon="17666498" rev="19391891"/>
                </a:camera>
                <a:lightRig rig="threePt" dir="t"/>
              </a:scene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4180661" y="3582224"/>
                <a:ext cx="462236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a-DK" sz="1200" dirty="0" smtClean="0">
                    <a:solidFill>
                      <a:srgbClr val="0070C0"/>
                    </a:solidFill>
                  </a:rPr>
                  <a:t>RZ</a:t>
                </a:r>
                <a:endParaRPr lang="da-DK" sz="12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706711" y="4472316"/>
                <a:ext cx="462236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a-DK" sz="1200" dirty="0" smtClean="0">
                    <a:solidFill>
                      <a:srgbClr val="FF0000"/>
                    </a:solidFill>
                  </a:rPr>
                  <a:t>RX</a:t>
                </a:r>
                <a:endParaRPr lang="da-DK" sz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374673" y="5981098"/>
                <a:ext cx="462236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a-DK" sz="1200" dirty="0" smtClean="0">
                    <a:solidFill>
                      <a:srgbClr val="00B050"/>
                    </a:solidFill>
                  </a:rPr>
                  <a:t>RY</a:t>
                </a:r>
                <a:endParaRPr lang="da-DK" sz="1200" dirty="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93" name="TextBox 92"/>
            <p:cNvSpPr txBox="1"/>
            <p:nvPr/>
          </p:nvSpPr>
          <p:spPr>
            <a:xfrm>
              <a:off x="4797848" y="4928588"/>
              <a:ext cx="84747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dirty="0" smtClean="0"/>
                <a:t>origen</a:t>
              </a:r>
              <a:endParaRPr lang="da-DK" sz="1400" dirty="0"/>
            </a:p>
          </p:txBody>
        </p:sp>
        <p:sp>
          <p:nvSpPr>
            <p:cNvPr id="94" name="Oval 93"/>
            <p:cNvSpPr/>
            <p:nvPr/>
          </p:nvSpPr>
          <p:spPr>
            <a:xfrm>
              <a:off x="4388829" y="5066679"/>
              <a:ext cx="39600" cy="36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95" name="Straight Arrow Connector 94"/>
            <p:cNvCxnSpPr/>
            <p:nvPr/>
          </p:nvCxnSpPr>
          <p:spPr>
            <a:xfrm flipH="1">
              <a:off x="4541995" y="5087629"/>
              <a:ext cx="39814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212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0"/>
            <a:ext cx="8230896" cy="5057353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Operación del robot</a:t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dirty="0" smtClean="0">
                <a:solidFill>
                  <a:srgbClr val="262626"/>
                </a:solidFill>
              </a:rPr>
              <a:t>relativa a Función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Función Base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Función Herramienta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Posición del PCH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X, Y, Z = posición del PCH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Unidades: mm / pulgadas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Rx</a:t>
            </a:r>
            <a:r>
              <a:rPr lang="es-ES" sz="1400" dirty="0" smtClean="0">
                <a:solidFill>
                  <a:srgbClr val="262626"/>
                </a:solidFill>
              </a:rPr>
              <a:t>, </a:t>
            </a:r>
            <a:r>
              <a:rPr lang="es-ES" sz="1400" dirty="0" err="1" smtClean="0">
                <a:solidFill>
                  <a:srgbClr val="262626"/>
                </a:solidFill>
              </a:rPr>
              <a:t>Ry</a:t>
            </a:r>
            <a:r>
              <a:rPr lang="es-ES" sz="1400" dirty="0" smtClean="0">
                <a:solidFill>
                  <a:srgbClr val="262626"/>
                </a:solidFill>
              </a:rPr>
              <a:t>, </a:t>
            </a:r>
            <a:r>
              <a:rPr lang="es-ES" sz="1400" dirty="0" err="1" smtClean="0">
                <a:solidFill>
                  <a:srgbClr val="262626"/>
                </a:solidFill>
              </a:rPr>
              <a:t>Rz</a:t>
            </a:r>
            <a:r>
              <a:rPr lang="es-ES" sz="1400" dirty="0" smtClean="0">
                <a:solidFill>
                  <a:srgbClr val="262626"/>
                </a:solidFill>
              </a:rPr>
              <a:t> = orientación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Unidades : radianes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200" dirty="0" smtClean="0">
                <a:solidFill>
                  <a:srgbClr val="262626"/>
                </a:solidFill>
              </a:rPr>
              <a:t>NOTA: La orientación es dada por un </a:t>
            </a:r>
            <a:r>
              <a:rPr lang="es-ES" sz="1200" i="1" dirty="0" smtClean="0">
                <a:solidFill>
                  <a:srgbClr val="262626"/>
                </a:solidFill>
              </a:rPr>
              <a:t>vector de rotación</a:t>
            </a:r>
            <a:r>
              <a:rPr lang="es-ES" sz="1200" dirty="0" smtClean="0">
                <a:solidFill>
                  <a:srgbClr val="262626"/>
                </a:solidFill>
              </a:rPr>
              <a:t>, donde la longitud del vector es el ángulo a rotar en grados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35</a:t>
            </a:fld>
            <a:endParaRPr lang="da-DK" dirty="0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¿Qué es una Función?</a:t>
            </a: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b="1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71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2" t="5766" r="23917"/>
          <a:stretch/>
        </p:blipFill>
        <p:spPr>
          <a:xfrm>
            <a:off x="3348485" y="2176242"/>
            <a:ext cx="3459636" cy="3783327"/>
          </a:xfrm>
          <a:prstGeom prst="rect">
            <a:avLst/>
          </a:prstGeom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Función Base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Localizada en la base del robot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Origen en el centro de la base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36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Función Base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348279" y="2903268"/>
            <a:ext cx="2247977" cy="3308763"/>
            <a:chOff x="2725359" y="3035246"/>
            <a:chExt cx="2247977" cy="3308763"/>
          </a:xfrm>
        </p:grpSpPr>
        <p:cxnSp>
          <p:nvCxnSpPr>
            <p:cNvPr id="16" name="Straight Arrow Connector 15"/>
            <p:cNvCxnSpPr/>
            <p:nvPr/>
          </p:nvCxnSpPr>
          <p:spPr>
            <a:xfrm flipH="1" flipV="1">
              <a:off x="3313768" y="4733366"/>
              <a:ext cx="1475991" cy="486020"/>
            </a:xfrm>
            <a:prstGeom prst="straightConnector1">
              <a:avLst/>
            </a:prstGeom>
            <a:ln>
              <a:solidFill>
                <a:srgbClr val="FF5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H="1">
              <a:off x="2941359" y="5220843"/>
              <a:ext cx="1848400" cy="924415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H="1" flipV="1">
              <a:off x="4784763" y="3252247"/>
              <a:ext cx="3194" cy="1963985"/>
            </a:xfrm>
            <a:prstGeom prst="straightConnector1">
              <a:avLst/>
            </a:prstGeom>
            <a:ln>
              <a:solidFill>
                <a:srgbClr val="0070C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725359" y="6036232"/>
              <a:ext cx="216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00B050"/>
                  </a:solidFill>
                </a:rPr>
                <a:t>Y</a:t>
              </a:r>
              <a:endParaRPr lang="da-DK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21287" y="4603607"/>
              <a:ext cx="216000" cy="2160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FF0000"/>
                  </a:solidFill>
                </a:rPr>
                <a:t>X</a:t>
              </a:r>
              <a:endParaRPr lang="da-DK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681758" y="3035246"/>
              <a:ext cx="216000" cy="2160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0070C0"/>
                  </a:solidFill>
                </a:rPr>
                <a:t>Z</a:t>
              </a:r>
              <a:endParaRPr lang="da-DK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2" name="Arc 21"/>
            <p:cNvSpPr/>
            <p:nvPr/>
          </p:nvSpPr>
          <p:spPr>
            <a:xfrm rot="17745183">
              <a:off x="3374099" y="5661789"/>
              <a:ext cx="360000" cy="360000"/>
            </a:xfrm>
            <a:prstGeom prst="arc">
              <a:avLst>
                <a:gd name="adj1" fmla="val 14994029"/>
                <a:gd name="adj2" fmla="val 11798492"/>
              </a:avLst>
            </a:prstGeom>
            <a:ln w="28575">
              <a:solidFill>
                <a:srgbClr val="00B05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3" name="Arc 22"/>
            <p:cNvSpPr/>
            <p:nvPr/>
          </p:nvSpPr>
          <p:spPr>
            <a:xfrm rot="9841739">
              <a:off x="3702156" y="4719558"/>
              <a:ext cx="360000" cy="360000"/>
            </a:xfrm>
            <a:prstGeom prst="arc">
              <a:avLst>
                <a:gd name="adj1" fmla="val 14994029"/>
                <a:gd name="adj2" fmla="val 11798492"/>
              </a:avLst>
            </a:prstGeom>
            <a:ln>
              <a:solidFill>
                <a:srgbClr val="FF000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4" name="Arc 23"/>
            <p:cNvSpPr/>
            <p:nvPr/>
          </p:nvSpPr>
          <p:spPr>
            <a:xfrm rot="2242282">
              <a:off x="4577336" y="3554487"/>
              <a:ext cx="396000" cy="396000"/>
            </a:xfrm>
            <a:prstGeom prst="arc">
              <a:avLst>
                <a:gd name="adj1" fmla="val 14994029"/>
                <a:gd name="adj2" fmla="val 11798492"/>
              </a:avLst>
            </a:prstGeom>
            <a:ln w="38100">
              <a:solidFill>
                <a:srgbClr val="0070C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>
                <a:rot lat="2607655" lon="17666498" rev="19391891"/>
              </a:camera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180661" y="3582224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0070C0"/>
                  </a:solidFill>
                </a:rPr>
                <a:t>RZ</a:t>
              </a:r>
              <a:endParaRPr lang="da-DK" sz="1200" dirty="0">
                <a:solidFill>
                  <a:srgbClr val="0070C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06711" y="4472316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FF0000"/>
                  </a:solidFill>
                </a:rPr>
                <a:t>RX</a:t>
              </a:r>
              <a:endParaRPr lang="da-DK" sz="1200" dirty="0">
                <a:solidFill>
                  <a:srgbClr val="FF0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374673" y="5981098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00B050"/>
                  </a:solidFill>
                </a:rPr>
                <a:t>RY</a:t>
              </a:r>
              <a:endParaRPr lang="da-DK" sz="1200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63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2" t="5766" r="23917"/>
          <a:stretch/>
        </p:blipFill>
        <p:spPr>
          <a:xfrm>
            <a:off x="3348485" y="2176242"/>
            <a:ext cx="3459636" cy="3783327"/>
          </a:xfrm>
          <a:prstGeom prst="rect">
            <a:avLst/>
          </a:prstGeom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Función herramienta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Origen en centro de brida herramienta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37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Función </a:t>
            </a:r>
            <a:r>
              <a:rPr lang="es-ES" sz="2000" b="1" dirty="0" smtClean="0">
                <a:latin typeface="Lucida Console" panose="020B0609040504020204" pitchFamily="49" charset="0"/>
              </a:rPr>
              <a:t>Herramienta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5325350" y="3238530"/>
            <a:ext cx="2437409" cy="1471949"/>
            <a:chOff x="5692679" y="3378995"/>
            <a:chExt cx="2437409" cy="1471949"/>
          </a:xfrm>
        </p:grpSpPr>
        <p:cxnSp>
          <p:nvCxnSpPr>
            <p:cNvPr id="29" name="Straight Arrow Connector 28"/>
            <p:cNvCxnSpPr/>
            <p:nvPr/>
          </p:nvCxnSpPr>
          <p:spPr>
            <a:xfrm flipH="1">
              <a:off x="5878627" y="3505162"/>
              <a:ext cx="1089113" cy="729077"/>
            </a:xfrm>
            <a:prstGeom prst="straightConnector1">
              <a:avLst/>
            </a:prstGeom>
            <a:ln>
              <a:solidFill>
                <a:srgbClr val="FF5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6950309" y="3510682"/>
              <a:ext cx="171021" cy="1092925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Arc 30"/>
            <p:cNvSpPr/>
            <p:nvPr/>
          </p:nvSpPr>
          <p:spPr>
            <a:xfrm rot="3058167">
              <a:off x="6910673" y="4055882"/>
              <a:ext cx="288000" cy="288000"/>
            </a:xfrm>
            <a:prstGeom prst="arc">
              <a:avLst>
                <a:gd name="adj1" fmla="val 14994029"/>
                <a:gd name="adj2" fmla="val 11798492"/>
              </a:avLst>
            </a:prstGeom>
            <a:ln w="28575">
              <a:solidFill>
                <a:srgbClr val="00B05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2" name="Arc 31"/>
            <p:cNvSpPr/>
            <p:nvPr/>
          </p:nvSpPr>
          <p:spPr>
            <a:xfrm rot="7433766">
              <a:off x="5943889" y="3937268"/>
              <a:ext cx="288000" cy="288000"/>
            </a:xfrm>
            <a:prstGeom prst="arc">
              <a:avLst>
                <a:gd name="adj1" fmla="val 14994029"/>
                <a:gd name="adj2" fmla="val 11798492"/>
              </a:avLst>
            </a:prstGeom>
            <a:ln>
              <a:solidFill>
                <a:srgbClr val="FF000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3" name="Arc 32"/>
            <p:cNvSpPr/>
            <p:nvPr/>
          </p:nvSpPr>
          <p:spPr>
            <a:xfrm rot="19613457">
              <a:off x="7446220" y="3623651"/>
              <a:ext cx="360000" cy="360000"/>
            </a:xfrm>
            <a:prstGeom prst="arc">
              <a:avLst>
                <a:gd name="adj1" fmla="val 14994029"/>
                <a:gd name="adj2" fmla="val 11798492"/>
              </a:avLst>
            </a:prstGeom>
            <a:ln w="38100">
              <a:solidFill>
                <a:srgbClr val="0070C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>
                <a:rot lat="2607655" lon="17666498" rev="19391891"/>
              </a:camera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035819" y="4543167"/>
              <a:ext cx="216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00B050"/>
                  </a:solidFill>
                </a:rPr>
                <a:t>Y</a:t>
              </a:r>
              <a:endParaRPr lang="da-DK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692679" y="4196531"/>
              <a:ext cx="216000" cy="2160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FF0000"/>
                  </a:solidFill>
                </a:rPr>
                <a:t>X</a:t>
              </a:r>
              <a:endParaRPr lang="da-DK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914088" y="3850478"/>
              <a:ext cx="216000" cy="2160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0070C0"/>
                  </a:solidFill>
                </a:rPr>
                <a:t>Z</a:t>
              </a:r>
              <a:endParaRPr lang="da-DK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37" name="Straight Arrow Connector 36"/>
            <p:cNvCxnSpPr>
              <a:endCxn id="36" idx="1"/>
            </p:cNvCxnSpPr>
            <p:nvPr/>
          </p:nvCxnSpPr>
          <p:spPr>
            <a:xfrm>
              <a:off x="6959736" y="3510682"/>
              <a:ext cx="954352" cy="447796"/>
            </a:xfrm>
            <a:prstGeom prst="straightConnector1">
              <a:avLst/>
            </a:prstGeom>
            <a:ln>
              <a:solidFill>
                <a:srgbClr val="0070C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7403654" y="3378995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0070C0"/>
                  </a:solidFill>
                </a:rPr>
                <a:t>RZ</a:t>
              </a:r>
              <a:endParaRPr lang="da-DK" sz="1200" dirty="0">
                <a:solidFill>
                  <a:srgbClr val="0070C0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021803" y="4172561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FF0000"/>
                  </a:solidFill>
                </a:rPr>
                <a:t>RX</a:t>
              </a:r>
              <a:endParaRPr lang="da-DK" sz="1200" dirty="0">
                <a:solidFill>
                  <a:srgbClr val="FF0000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105899" y="4024856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00B050"/>
                  </a:solidFill>
                </a:rPr>
                <a:t>RY</a:t>
              </a:r>
              <a:endParaRPr lang="da-DK" sz="1200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767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2" t="5766" r="23917"/>
          <a:stretch/>
        </p:blipFill>
        <p:spPr>
          <a:xfrm>
            <a:off x="3348485" y="2176242"/>
            <a:ext cx="3459636" cy="3783327"/>
          </a:xfrm>
          <a:prstGeom prst="rect">
            <a:avLst/>
          </a:prstGeom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Función herramienta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Origen en </a:t>
            </a:r>
            <a:r>
              <a:rPr lang="es-ES" sz="1400" dirty="0" smtClean="0">
                <a:solidFill>
                  <a:srgbClr val="262626"/>
                </a:solidFill>
              </a:rPr>
              <a:t>PCH</a:t>
            </a:r>
            <a:endParaRPr lang="es-ES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38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Función Herramienta</a:t>
            </a: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</a:p>
        </p:txBody>
      </p:sp>
      <p:sp>
        <p:nvSpPr>
          <p:cNvPr id="24" name="Can 23"/>
          <p:cNvSpPr/>
          <p:nvPr/>
        </p:nvSpPr>
        <p:spPr>
          <a:xfrm rot="6900000">
            <a:off x="6465232" y="3218196"/>
            <a:ext cx="306751" cy="339957"/>
          </a:xfrm>
          <a:prstGeom prst="can">
            <a:avLst>
              <a:gd name="adj" fmla="val 81423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Can 2"/>
          <p:cNvSpPr/>
          <p:nvPr/>
        </p:nvSpPr>
        <p:spPr>
          <a:xfrm rot="6900000">
            <a:off x="7004263" y="3193327"/>
            <a:ext cx="78850" cy="798704"/>
          </a:xfrm>
          <a:prstGeom prst="can">
            <a:avLst>
              <a:gd name="adj" fmla="val 98888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grpSp>
        <p:nvGrpSpPr>
          <p:cNvPr id="28" name="Group 27"/>
          <p:cNvGrpSpPr/>
          <p:nvPr/>
        </p:nvGrpSpPr>
        <p:grpSpPr>
          <a:xfrm>
            <a:off x="6112796" y="3608443"/>
            <a:ext cx="2437409" cy="1471949"/>
            <a:chOff x="5692679" y="3378995"/>
            <a:chExt cx="2437409" cy="1471949"/>
          </a:xfrm>
        </p:grpSpPr>
        <p:cxnSp>
          <p:nvCxnSpPr>
            <p:cNvPr id="29" name="Straight Arrow Connector 28"/>
            <p:cNvCxnSpPr/>
            <p:nvPr/>
          </p:nvCxnSpPr>
          <p:spPr>
            <a:xfrm flipH="1">
              <a:off x="5878627" y="3505162"/>
              <a:ext cx="1089113" cy="729077"/>
            </a:xfrm>
            <a:prstGeom prst="straightConnector1">
              <a:avLst/>
            </a:prstGeom>
            <a:ln>
              <a:solidFill>
                <a:srgbClr val="FF5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6950309" y="3510682"/>
              <a:ext cx="171021" cy="1092925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Arc 30"/>
            <p:cNvSpPr/>
            <p:nvPr/>
          </p:nvSpPr>
          <p:spPr>
            <a:xfrm rot="3058167">
              <a:off x="6910673" y="4055882"/>
              <a:ext cx="288000" cy="288000"/>
            </a:xfrm>
            <a:prstGeom prst="arc">
              <a:avLst>
                <a:gd name="adj1" fmla="val 14994029"/>
                <a:gd name="adj2" fmla="val 11798492"/>
              </a:avLst>
            </a:prstGeom>
            <a:ln w="28575">
              <a:solidFill>
                <a:srgbClr val="00B05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2" name="Arc 31"/>
            <p:cNvSpPr/>
            <p:nvPr/>
          </p:nvSpPr>
          <p:spPr>
            <a:xfrm rot="7433766">
              <a:off x="5943889" y="3937268"/>
              <a:ext cx="288000" cy="288000"/>
            </a:xfrm>
            <a:prstGeom prst="arc">
              <a:avLst>
                <a:gd name="adj1" fmla="val 14994029"/>
                <a:gd name="adj2" fmla="val 11798492"/>
              </a:avLst>
            </a:prstGeom>
            <a:ln>
              <a:solidFill>
                <a:srgbClr val="FF000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3" name="Arc 32"/>
            <p:cNvSpPr/>
            <p:nvPr/>
          </p:nvSpPr>
          <p:spPr>
            <a:xfrm rot="19613457">
              <a:off x="7446220" y="3623651"/>
              <a:ext cx="360000" cy="360000"/>
            </a:xfrm>
            <a:prstGeom prst="arc">
              <a:avLst>
                <a:gd name="adj1" fmla="val 14994029"/>
                <a:gd name="adj2" fmla="val 11798492"/>
              </a:avLst>
            </a:prstGeom>
            <a:ln w="38100">
              <a:solidFill>
                <a:srgbClr val="0070C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>
                <a:rot lat="2607655" lon="17666498" rev="19391891"/>
              </a:camera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035819" y="4543167"/>
              <a:ext cx="216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00B050"/>
                  </a:solidFill>
                </a:rPr>
                <a:t>Y</a:t>
              </a:r>
              <a:endParaRPr lang="da-DK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692679" y="4196531"/>
              <a:ext cx="216000" cy="2160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FF0000"/>
                  </a:solidFill>
                </a:rPr>
                <a:t>X</a:t>
              </a:r>
              <a:endParaRPr lang="da-DK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914088" y="3850478"/>
              <a:ext cx="216000" cy="2160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0070C0"/>
                  </a:solidFill>
                </a:rPr>
                <a:t>Z</a:t>
              </a:r>
              <a:endParaRPr lang="da-DK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37" name="Straight Arrow Connector 36"/>
            <p:cNvCxnSpPr>
              <a:endCxn id="36" idx="1"/>
            </p:cNvCxnSpPr>
            <p:nvPr/>
          </p:nvCxnSpPr>
          <p:spPr>
            <a:xfrm>
              <a:off x="6959736" y="3510682"/>
              <a:ext cx="954352" cy="447796"/>
            </a:xfrm>
            <a:prstGeom prst="straightConnector1">
              <a:avLst/>
            </a:prstGeom>
            <a:ln>
              <a:solidFill>
                <a:srgbClr val="0070C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7403654" y="3378995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0070C0"/>
                  </a:solidFill>
                </a:rPr>
                <a:t>RZ</a:t>
              </a:r>
              <a:endParaRPr lang="da-DK" sz="1200" dirty="0">
                <a:solidFill>
                  <a:srgbClr val="0070C0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021803" y="4172561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FF0000"/>
                  </a:solidFill>
                </a:rPr>
                <a:t>RX</a:t>
              </a:r>
              <a:endParaRPr lang="da-DK" sz="1200" dirty="0">
                <a:solidFill>
                  <a:srgbClr val="FF0000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105899" y="4024856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00B050"/>
                  </a:solidFill>
                </a:rPr>
                <a:t>RY</a:t>
              </a:r>
              <a:endParaRPr lang="da-DK" sz="1200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87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2" t="5766" r="23917"/>
          <a:stretch/>
        </p:blipFill>
        <p:spPr>
          <a:xfrm>
            <a:off x="3348485" y="2176242"/>
            <a:ext cx="3459636" cy="3783327"/>
          </a:xfrm>
          <a:prstGeom prst="rect">
            <a:avLst/>
          </a:prstGeom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Función definida de usuario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Definida por el operador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39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Función </a:t>
            </a:r>
            <a:r>
              <a:rPr lang="es-ES" sz="2000" b="1" dirty="0" smtClean="0">
                <a:latin typeface="Lucida Console" panose="020B0609040504020204" pitchFamily="49" charset="0"/>
              </a:rPr>
              <a:t>de usuario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084481" y="4661994"/>
            <a:ext cx="3361675" cy="1713046"/>
            <a:chOff x="5461561" y="4699702"/>
            <a:chExt cx="3361675" cy="1713046"/>
          </a:xfrm>
        </p:grpSpPr>
        <p:sp>
          <p:nvSpPr>
            <p:cNvPr id="24" name="Cube 23"/>
            <p:cNvSpPr/>
            <p:nvPr/>
          </p:nvSpPr>
          <p:spPr>
            <a:xfrm rot="20723346">
              <a:off x="6115816" y="5070823"/>
              <a:ext cx="2707420" cy="1092474"/>
            </a:xfrm>
            <a:prstGeom prst="cube">
              <a:avLst>
                <a:gd name="adj" fmla="val 75047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03197" y="5624910"/>
              <a:ext cx="216000" cy="2160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FF0000"/>
                  </a:solidFill>
                </a:rPr>
                <a:t>X</a:t>
              </a:r>
              <a:endParaRPr lang="da-DK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780054" y="4699702"/>
              <a:ext cx="216000" cy="2160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0070C0"/>
                  </a:solidFill>
                </a:rPr>
                <a:t>Z</a:t>
              </a:r>
              <a:endParaRPr lang="da-DK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61561" y="5380400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0070C0"/>
                  </a:solidFill>
                </a:rPr>
                <a:t>RZ</a:t>
              </a:r>
              <a:endParaRPr lang="da-DK" sz="1200" dirty="0">
                <a:solidFill>
                  <a:srgbClr val="0070C0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015503" y="6135749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FF0000"/>
                  </a:solidFill>
                </a:rPr>
                <a:t>RZ</a:t>
              </a:r>
              <a:endParaRPr lang="da-DK" sz="1200" dirty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182638" y="5358263"/>
              <a:ext cx="46223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200" dirty="0" smtClean="0">
                  <a:solidFill>
                    <a:srgbClr val="00B050"/>
                  </a:solidFill>
                </a:rPr>
                <a:t>RY</a:t>
              </a:r>
              <a:endParaRPr lang="da-DK" sz="1200" dirty="0">
                <a:solidFill>
                  <a:srgbClr val="00B050"/>
                </a:solidFill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V="1">
              <a:off x="6217667" y="5354424"/>
              <a:ext cx="494218" cy="847111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V="1">
              <a:off x="6244715" y="5844617"/>
              <a:ext cx="1408911" cy="361540"/>
            </a:xfrm>
            <a:prstGeom prst="straightConnector1">
              <a:avLst/>
            </a:prstGeom>
            <a:ln>
              <a:solidFill>
                <a:srgbClr val="FF5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 flipV="1">
              <a:off x="5899252" y="4919814"/>
              <a:ext cx="332020" cy="1292443"/>
            </a:xfrm>
            <a:prstGeom prst="straightConnector1">
              <a:avLst/>
            </a:prstGeom>
            <a:ln>
              <a:solidFill>
                <a:srgbClr val="0070C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6593298" y="5084355"/>
              <a:ext cx="216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da-DK" sz="1400" b="1" dirty="0" smtClean="0">
                  <a:solidFill>
                    <a:srgbClr val="00B050"/>
                  </a:solidFill>
                </a:rPr>
                <a:t>Y</a:t>
              </a:r>
              <a:endParaRPr lang="da-DK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17745183">
              <a:off x="6947079" y="5771777"/>
              <a:ext cx="360000" cy="360000"/>
            </a:xfrm>
            <a:prstGeom prst="arc">
              <a:avLst>
                <a:gd name="adj1" fmla="val 14994029"/>
                <a:gd name="adj2" fmla="val 11798492"/>
              </a:avLst>
            </a:prstGeom>
            <a:ln w="28575">
              <a:solidFill>
                <a:srgbClr val="FF000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48" name="Arc 47"/>
            <p:cNvSpPr/>
            <p:nvPr/>
          </p:nvSpPr>
          <p:spPr>
            <a:xfrm rot="2450529" flipH="1" flipV="1">
              <a:off x="6308599" y="5532944"/>
              <a:ext cx="360000" cy="360000"/>
            </a:xfrm>
            <a:prstGeom prst="arc">
              <a:avLst>
                <a:gd name="adj1" fmla="val 14994029"/>
                <a:gd name="adj2" fmla="val 11798492"/>
              </a:avLst>
            </a:prstGeom>
            <a:ln>
              <a:solidFill>
                <a:srgbClr val="00B05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BottomDown"/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49" name="Arc 48"/>
            <p:cNvSpPr/>
            <p:nvPr/>
          </p:nvSpPr>
          <p:spPr>
            <a:xfrm rot="1331838">
              <a:off x="5835983" y="5233627"/>
              <a:ext cx="432000" cy="432000"/>
            </a:xfrm>
            <a:prstGeom prst="arc">
              <a:avLst>
                <a:gd name="adj1" fmla="val 14994029"/>
                <a:gd name="adj2" fmla="val 11798492"/>
              </a:avLst>
            </a:prstGeom>
            <a:ln w="38100">
              <a:solidFill>
                <a:srgbClr val="0070C0"/>
              </a:solidFill>
              <a:prstDash val="sysDot"/>
              <a:headEnd type="triangle" w="med" len="med"/>
              <a:tailEnd type="triangle" w="med" len="med"/>
            </a:ln>
            <a:effectLst/>
            <a:scene3d>
              <a:camera prst="isometricRightUp">
                <a:rot lat="2607655" lon="17666498" rev="19391891"/>
              </a:camera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</p:spTree>
    <p:extLst>
      <p:ext uri="{BB962C8B-B14F-4D97-AF65-F5344CB8AC3E}">
        <p14:creationId xmlns:p14="http://schemas.microsoft.com/office/powerpoint/2010/main" val="123332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1026" name="Picture 2" descr="C:\Users\lrh\Dropbox\Universal Robots PR-group\UR_Presentations\Backgrounds for PPT\UR_Baggrund_Production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9C68-8F10-2746-B449-1A24DF8656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33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4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5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6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7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8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9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0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TCP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1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2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5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6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7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8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Dashboard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9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0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51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2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53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4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27" name="Ellipse 7"/>
          <p:cNvSpPr/>
          <p:nvPr/>
        </p:nvSpPr>
        <p:spPr>
          <a:xfrm>
            <a:off x="1000183" y="2048243"/>
            <a:ext cx="498456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00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94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Funciones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En PolyScope un Plano se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define como una Función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 pueden definir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múltiples funciones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Tipos de Funciones: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Punto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Línea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Plano</a:t>
            </a:r>
          </a:p>
          <a:p>
            <a:pPr marL="646113" lvl="2" indent="-285750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Añadir Función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Plano</a:t>
            </a:r>
            <a:r>
              <a:rPr lang="da-DK" sz="1400" dirty="0">
                <a:solidFill>
                  <a:srgbClr val="262626"/>
                </a:solidFill>
              </a:rPr>
              <a:t/>
            </a:r>
            <a:br>
              <a:rPr lang="da-DK" sz="1400" dirty="0">
                <a:solidFill>
                  <a:srgbClr val="262626"/>
                </a:solidFill>
              </a:rPr>
            </a:br>
            <a:endParaRPr lang="en-GB" sz="1800" dirty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40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Definición de funciones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4" name="Rektangel 12"/>
          <p:cNvSpPr/>
          <p:nvPr/>
        </p:nvSpPr>
        <p:spPr>
          <a:xfrm>
            <a:off x="7554588" y="5436973"/>
            <a:ext cx="1263194" cy="27565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4431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2736012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Propiedades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Mostrar ejes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Codificados por colores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Desplazable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Habilita Función en pestaña Mover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Variable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Crea una copia de la Función 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Habilita uso Función en instrucciones </a:t>
            </a:r>
            <a:r>
              <a:rPr lang="es-ES" sz="1000" dirty="0" err="1" smtClean="0">
                <a:solidFill>
                  <a:srgbClr val="262626"/>
                </a:solidFill>
              </a:rPr>
              <a:t>MoveL</a:t>
            </a:r>
            <a:r>
              <a:rPr lang="es-ES" sz="1000" dirty="0" smtClean="0">
                <a:solidFill>
                  <a:srgbClr val="262626"/>
                </a:solidFill>
              </a:rPr>
              <a:t> y </a:t>
            </a:r>
            <a:r>
              <a:rPr lang="es-ES" sz="1000" dirty="0" err="1" smtClean="0">
                <a:solidFill>
                  <a:srgbClr val="262626"/>
                </a:solidFill>
              </a:rPr>
              <a:t>MoveP</a:t>
            </a: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Mover robot aquí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Posiciona el PCH perpendicular a la Función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0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41</a:t>
            </a:fld>
            <a:endParaRPr lang="da-DK"/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4" name="Rektangel 12"/>
          <p:cNvSpPr/>
          <p:nvPr/>
        </p:nvSpPr>
        <p:spPr>
          <a:xfrm>
            <a:off x="7720351" y="5435099"/>
            <a:ext cx="1107419" cy="1620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ktangel 12"/>
          <p:cNvSpPr/>
          <p:nvPr/>
        </p:nvSpPr>
        <p:spPr>
          <a:xfrm>
            <a:off x="4444309" y="5404613"/>
            <a:ext cx="757611" cy="4703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Definición de funciones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82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2650503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Seleccionar Función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Desplazar el robot usando las flechas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Editor de posiciones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42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2" y="949059"/>
            <a:ext cx="6148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Movimiento relativo a Función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4" name="Rektangel 12"/>
          <p:cNvSpPr/>
          <p:nvPr/>
        </p:nvSpPr>
        <p:spPr>
          <a:xfrm>
            <a:off x="7801544" y="2731769"/>
            <a:ext cx="1033845" cy="136398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ktangel 12"/>
          <p:cNvSpPr/>
          <p:nvPr/>
        </p:nvSpPr>
        <p:spPr>
          <a:xfrm>
            <a:off x="7837170" y="2491588"/>
            <a:ext cx="819150" cy="175412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5957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2850492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Instrucción Movimiento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Función aplicable a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000" dirty="0" smtClean="0">
                <a:solidFill>
                  <a:srgbClr val="262626"/>
                </a:solidFill>
              </a:rPr>
              <a:t>MoveL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000" dirty="0" smtClean="0">
                <a:solidFill>
                  <a:srgbClr val="262626"/>
                </a:solidFill>
              </a:rPr>
              <a:t>MoveP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000" dirty="0" smtClean="0">
                <a:solidFill>
                  <a:srgbClr val="262626"/>
                </a:solidFill>
              </a:rPr>
              <a:t>MoveC</a:t>
            </a:r>
          </a:p>
          <a:p>
            <a:pPr marL="646113" lvl="2" indent="-285750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Parámetros compartidos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Seleccionar la función definida por el usuario. Debe estar marcada como variable en instalación</a:t>
            </a:r>
            <a:r>
              <a:rPr lang="da-DK" sz="1000" dirty="0">
                <a:solidFill>
                  <a:srgbClr val="262626"/>
                </a:solidFill>
              </a:rPr>
              <a:t/>
            </a:r>
            <a:br>
              <a:rPr lang="da-DK" sz="1000" dirty="0">
                <a:solidFill>
                  <a:srgbClr val="262626"/>
                </a:solidFill>
              </a:rPr>
            </a:br>
            <a:endParaRPr lang="en-GB" sz="1400" dirty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43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Trabajando con Funciones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4" name="Rektangel 12"/>
          <p:cNvSpPr/>
          <p:nvPr/>
        </p:nvSpPr>
        <p:spPr>
          <a:xfrm>
            <a:off x="7930296" y="4735830"/>
            <a:ext cx="710783" cy="16001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ktangel 12"/>
          <p:cNvSpPr/>
          <p:nvPr/>
        </p:nvSpPr>
        <p:spPr>
          <a:xfrm>
            <a:off x="8321040" y="2520315"/>
            <a:ext cx="346252" cy="16553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228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3410502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Crear un nuevo programa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Insertar </a:t>
            </a:r>
            <a:r>
              <a:rPr lang="es-ES" sz="1400" dirty="0" err="1" smtClean="0">
                <a:solidFill>
                  <a:srgbClr val="262626"/>
                </a:solidFill>
              </a:rPr>
              <a:t>MoveJ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Fijar posición Home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Insertar 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Seleccionar </a:t>
            </a:r>
            <a:r>
              <a:rPr lang="es-ES" sz="1000" b="1" dirty="0" smtClean="0">
                <a:solidFill>
                  <a:srgbClr val="262626"/>
                </a:solidFill>
              </a:rPr>
              <a:t>Plano_1_var</a:t>
            </a:r>
            <a:r>
              <a:rPr lang="es-ES" sz="1000" dirty="0" smtClean="0">
                <a:solidFill>
                  <a:srgbClr val="262626"/>
                </a:solidFill>
              </a:rPr>
              <a:t> como Función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Fijar 4 puntos de paso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Ejecutar programa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Modificar Función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Verificar que los puntos de paso  se han desplazado</a:t>
            </a:r>
            <a:endParaRPr lang="es-ES" sz="1000" b="1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44</a:t>
            </a:fld>
            <a:endParaRPr lang="da-DK"/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16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520351"/>
              </p:ext>
            </p:extLst>
          </p:nvPr>
        </p:nvGraphicFramePr>
        <p:xfrm>
          <a:off x="851324" y="4566599"/>
          <a:ext cx="1800000" cy="19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000"/>
              </a:tblGrid>
              <a:tr h="186016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 robot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MoveJ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home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MoveL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Punto_de_paso_3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Punto_de_paso_4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200" dirty="0" smtClean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0" name="Group 69"/>
          <p:cNvGrpSpPr/>
          <p:nvPr/>
        </p:nvGrpSpPr>
        <p:grpSpPr>
          <a:xfrm>
            <a:off x="3551612" y="1745503"/>
            <a:ext cx="5081434" cy="4585243"/>
            <a:chOff x="3061408" y="1745503"/>
            <a:chExt cx="5081434" cy="4585243"/>
          </a:xfrm>
        </p:grpSpPr>
        <p:sp>
          <p:nvSpPr>
            <p:cNvPr id="3" name="Rectangle 2"/>
            <p:cNvSpPr/>
            <p:nvPr/>
          </p:nvSpPr>
          <p:spPr>
            <a:xfrm>
              <a:off x="3607167" y="4167608"/>
              <a:ext cx="1440000" cy="2160000"/>
            </a:xfrm>
            <a:prstGeom prst="rect">
              <a:avLst/>
            </a:prstGeom>
            <a:scene3d>
              <a:camera prst="isometricOffAxis2Top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257407" y="4170746"/>
              <a:ext cx="1440000" cy="2160000"/>
            </a:xfrm>
            <a:prstGeom prst="rect">
              <a:avLst/>
            </a:prstGeom>
            <a:scene3d>
              <a:camera prst="isometricOffAxis2Top"/>
              <a:lightRig rig="threePt" dir="t"/>
            </a:scene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0" name="Arc 49"/>
            <p:cNvSpPr/>
            <p:nvPr/>
          </p:nvSpPr>
          <p:spPr>
            <a:xfrm rot="16764044">
              <a:off x="4299897" y="1624142"/>
              <a:ext cx="2666079" cy="3000173"/>
            </a:xfrm>
            <a:prstGeom prst="arc">
              <a:avLst>
                <a:gd name="adj1" fmla="val 16200000"/>
                <a:gd name="adj2" fmla="val 20759973"/>
              </a:avLst>
            </a:prstGeom>
            <a:ln w="6350">
              <a:solidFill>
                <a:srgbClr val="56A0D3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>
              <a:off x="4176222" y="4846917"/>
              <a:ext cx="923679" cy="130452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H="1">
              <a:off x="3553906" y="4846917"/>
              <a:ext cx="622316" cy="403829"/>
            </a:xfrm>
            <a:prstGeom prst="straightConnector1">
              <a:avLst/>
            </a:prstGeom>
            <a:ln>
              <a:solidFill>
                <a:srgbClr val="FF5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V="1">
              <a:off x="4176222" y="4125276"/>
              <a:ext cx="0" cy="720000"/>
            </a:xfrm>
            <a:prstGeom prst="straightConnector1">
              <a:avLst/>
            </a:prstGeom>
            <a:ln>
              <a:solidFill>
                <a:srgbClr val="0070C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5183609" y="5649951"/>
              <a:ext cx="5400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/>
            <p:cNvSpPr/>
            <p:nvPr/>
          </p:nvSpPr>
          <p:spPr>
            <a:xfrm>
              <a:off x="3622193" y="2205982"/>
              <a:ext cx="1440000" cy="2160000"/>
            </a:xfrm>
            <a:prstGeom prst="rect">
              <a:avLst/>
            </a:prstGeom>
            <a:solidFill>
              <a:schemeClr val="bg1"/>
            </a:solidFill>
            <a:scene3d>
              <a:camera prst="isometricOffAxis2Top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282120" y="2205982"/>
              <a:ext cx="1440000" cy="21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  <a:scene3d>
              <a:camera prst="isometricOffAxis2Top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44" name="Oval 43"/>
            <p:cNvSpPr/>
            <p:nvPr/>
          </p:nvSpPr>
          <p:spPr>
            <a:xfrm>
              <a:off x="3201806" y="3450222"/>
              <a:ext cx="72000" cy="7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45" name="Oval 44"/>
            <p:cNvSpPr/>
            <p:nvPr/>
          </p:nvSpPr>
          <p:spPr>
            <a:xfrm>
              <a:off x="4494873" y="3649757"/>
              <a:ext cx="72000" cy="7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46" name="Oval 45"/>
            <p:cNvSpPr/>
            <p:nvPr/>
          </p:nvSpPr>
          <p:spPr>
            <a:xfrm>
              <a:off x="4117793" y="2839035"/>
              <a:ext cx="72000" cy="7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47" name="Oval 46"/>
            <p:cNvSpPr/>
            <p:nvPr/>
          </p:nvSpPr>
          <p:spPr>
            <a:xfrm>
              <a:off x="5410860" y="3038570"/>
              <a:ext cx="72000" cy="7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48" name="Oval 47"/>
            <p:cNvSpPr/>
            <p:nvPr/>
          </p:nvSpPr>
          <p:spPr>
            <a:xfrm>
              <a:off x="5522416" y="1745503"/>
              <a:ext cx="72000" cy="7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2" name="Arc 51"/>
            <p:cNvSpPr/>
            <p:nvPr/>
          </p:nvSpPr>
          <p:spPr>
            <a:xfrm rot="4835956" flipH="1">
              <a:off x="4120902" y="1694115"/>
              <a:ext cx="2631153" cy="2852952"/>
            </a:xfrm>
            <a:prstGeom prst="arc">
              <a:avLst>
                <a:gd name="adj1" fmla="val 16200000"/>
                <a:gd name="adj2" fmla="val 20759973"/>
              </a:avLst>
            </a:prstGeom>
            <a:ln w="6350">
              <a:solidFill>
                <a:srgbClr val="99CC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4" name="Oval 53"/>
            <p:cNvSpPr/>
            <p:nvPr/>
          </p:nvSpPr>
          <p:spPr>
            <a:xfrm>
              <a:off x="5861788" y="3461217"/>
              <a:ext cx="72000" cy="720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5" name="Oval 54"/>
            <p:cNvSpPr/>
            <p:nvPr/>
          </p:nvSpPr>
          <p:spPr>
            <a:xfrm>
              <a:off x="7154855" y="3660752"/>
              <a:ext cx="72000" cy="720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6" name="Oval 55"/>
            <p:cNvSpPr/>
            <p:nvPr/>
          </p:nvSpPr>
          <p:spPr>
            <a:xfrm>
              <a:off x="6777775" y="2850030"/>
              <a:ext cx="72000" cy="720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7" name="Oval 56"/>
            <p:cNvSpPr/>
            <p:nvPr/>
          </p:nvSpPr>
          <p:spPr>
            <a:xfrm>
              <a:off x="8070842" y="3049565"/>
              <a:ext cx="72000" cy="720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8" name="Tekstboks 18"/>
            <p:cNvSpPr txBox="1"/>
            <p:nvPr/>
          </p:nvSpPr>
          <p:spPr>
            <a:xfrm>
              <a:off x="3061408" y="3484768"/>
              <a:ext cx="4924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dirty="0" smtClean="0"/>
                <a:t>p2</a:t>
              </a:r>
              <a:endParaRPr lang="da-DK" sz="1000" dirty="0"/>
            </a:p>
          </p:txBody>
        </p:sp>
        <p:sp>
          <p:nvSpPr>
            <p:cNvPr id="59" name="Tekstboks 18"/>
            <p:cNvSpPr txBox="1"/>
            <p:nvPr/>
          </p:nvSpPr>
          <p:spPr>
            <a:xfrm>
              <a:off x="4002375" y="2882744"/>
              <a:ext cx="4924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dirty="0" smtClean="0"/>
                <a:t>p1</a:t>
              </a:r>
              <a:endParaRPr lang="da-DK" sz="1000" dirty="0"/>
            </a:p>
          </p:txBody>
        </p:sp>
        <p:sp>
          <p:nvSpPr>
            <p:cNvPr id="60" name="Tekstboks 18"/>
            <p:cNvSpPr txBox="1"/>
            <p:nvPr/>
          </p:nvSpPr>
          <p:spPr>
            <a:xfrm>
              <a:off x="4346021" y="3673742"/>
              <a:ext cx="4924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dirty="0" smtClean="0"/>
                <a:t>p3</a:t>
              </a:r>
              <a:endParaRPr lang="da-DK" sz="1000" dirty="0"/>
            </a:p>
          </p:txBody>
        </p:sp>
        <p:sp>
          <p:nvSpPr>
            <p:cNvPr id="61" name="Tekstboks 18"/>
            <p:cNvSpPr txBox="1"/>
            <p:nvPr/>
          </p:nvSpPr>
          <p:spPr>
            <a:xfrm>
              <a:off x="5319271" y="3057284"/>
              <a:ext cx="4924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dirty="0" smtClean="0"/>
                <a:t>p4</a:t>
              </a:r>
              <a:endParaRPr lang="da-DK" sz="1000" dirty="0"/>
            </a:p>
          </p:txBody>
        </p:sp>
        <p:sp>
          <p:nvSpPr>
            <p:cNvPr id="62" name="Tekstboks 18"/>
            <p:cNvSpPr txBox="1"/>
            <p:nvPr/>
          </p:nvSpPr>
          <p:spPr>
            <a:xfrm>
              <a:off x="5319271" y="1825351"/>
              <a:ext cx="4924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home</a:t>
              </a:r>
              <a:endParaRPr lang="da-DK" sz="1000"/>
            </a:p>
          </p:txBody>
        </p:sp>
        <p:sp>
          <p:nvSpPr>
            <p:cNvPr id="63" name="Tekstboks 18"/>
            <p:cNvSpPr txBox="1"/>
            <p:nvPr/>
          </p:nvSpPr>
          <p:spPr>
            <a:xfrm>
              <a:off x="3970678" y="5028389"/>
              <a:ext cx="8846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dirty="0" smtClean="0"/>
                <a:t>Plano_1</a:t>
              </a:r>
              <a:endParaRPr lang="da-DK" sz="1000" dirty="0"/>
            </a:p>
          </p:txBody>
        </p:sp>
        <p:sp>
          <p:nvSpPr>
            <p:cNvPr id="64" name="Tekstboks 18"/>
            <p:cNvSpPr txBox="1"/>
            <p:nvPr/>
          </p:nvSpPr>
          <p:spPr>
            <a:xfrm>
              <a:off x="6543773" y="5075524"/>
              <a:ext cx="12333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dirty="0" smtClean="0"/>
                <a:t>Plano_1 modificado</a:t>
              </a:r>
            </a:p>
          </p:txBody>
        </p:sp>
        <p:cxnSp>
          <p:nvCxnSpPr>
            <p:cNvPr id="65" name="Straight Arrow Connector 64"/>
            <p:cNvCxnSpPr/>
            <p:nvPr/>
          </p:nvCxnSpPr>
          <p:spPr>
            <a:xfrm>
              <a:off x="5183609" y="3732752"/>
              <a:ext cx="5400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>
              <a:off x="6787202" y="4846917"/>
              <a:ext cx="923679" cy="130452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flipH="1">
              <a:off x="6164886" y="4846917"/>
              <a:ext cx="622316" cy="403829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 flipV="1">
              <a:off x="6787202" y="4125276"/>
              <a:ext cx="0" cy="72000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Trabajando con Funciones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99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372136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Usar programa ejemplo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Usar las funciones script para desplazar la Función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pose_add()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pose_trans()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Procedimiento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Definir desplazamiento en Y 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Asignar valor a variable pose offset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Usar variable offset para desplazar la  Función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0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45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Desplazamiento de Funciones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16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892113"/>
              </p:ext>
            </p:extLst>
          </p:nvPr>
        </p:nvGraphicFramePr>
        <p:xfrm>
          <a:off x="630983" y="4210189"/>
          <a:ext cx="3371885" cy="2359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71885"/>
              </a:tblGrid>
              <a:tr h="235979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</a:t>
                      </a:r>
                      <a:r>
                        <a:rPr lang="da-DK" sz="1200" baseline="0" dirty="0" smtClean="0"/>
                        <a:t> de robot</a:t>
                      </a:r>
                      <a:endParaRPr lang="da-DK" sz="12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MoveJ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home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y = 0.05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offset = p[0,y,0,0,0,0]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Plano_1_var</a:t>
                      </a:r>
                      <a:r>
                        <a:rPr lang="da-DK" sz="1200" baseline="0" dirty="0" smtClean="0"/>
                        <a:t> = pose_trans(Plano_1_var,offset) </a:t>
                      </a:r>
                      <a:endParaRPr lang="da-DK" sz="12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MoveL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Punto_de_paso_3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Punto_de_paso_4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9" name="Rectangle 48"/>
          <p:cNvSpPr/>
          <p:nvPr/>
        </p:nvSpPr>
        <p:spPr>
          <a:xfrm>
            <a:off x="4097371" y="4167608"/>
            <a:ext cx="1440000" cy="2160000"/>
          </a:xfrm>
          <a:prstGeom prst="rect">
            <a:avLst/>
          </a:prstGeom>
          <a:scene3d>
            <a:camera prst="isometricOffAxis2Top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1" name="Rectangle 50"/>
          <p:cNvSpPr/>
          <p:nvPr/>
        </p:nvSpPr>
        <p:spPr>
          <a:xfrm>
            <a:off x="6747611" y="4585534"/>
            <a:ext cx="1440000" cy="2160000"/>
          </a:xfrm>
          <a:prstGeom prst="rect">
            <a:avLst/>
          </a:prstGeom>
          <a:scene3d>
            <a:camera prst="isometricOffAxis2Top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3" name="Arc 52"/>
          <p:cNvSpPr/>
          <p:nvPr/>
        </p:nvSpPr>
        <p:spPr>
          <a:xfrm rot="16764044">
            <a:off x="4790101" y="1624142"/>
            <a:ext cx="2666079" cy="3000173"/>
          </a:xfrm>
          <a:prstGeom prst="arc">
            <a:avLst>
              <a:gd name="adj1" fmla="val 16200000"/>
              <a:gd name="adj2" fmla="val 20759973"/>
            </a:avLst>
          </a:prstGeom>
          <a:ln w="6350">
            <a:solidFill>
              <a:srgbClr val="56A0D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69" name="Straight Arrow Connector 68"/>
          <p:cNvCxnSpPr/>
          <p:nvPr/>
        </p:nvCxnSpPr>
        <p:spPr>
          <a:xfrm>
            <a:off x="4666426" y="4846917"/>
            <a:ext cx="923679" cy="130452"/>
          </a:xfrm>
          <a:prstGeom prst="straightConnector1">
            <a:avLst/>
          </a:prstGeom>
          <a:ln>
            <a:solidFill>
              <a:srgbClr val="00B050"/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4044110" y="4846917"/>
            <a:ext cx="622316" cy="403829"/>
          </a:xfrm>
          <a:prstGeom prst="straightConnector1">
            <a:avLst/>
          </a:prstGeom>
          <a:ln>
            <a:solidFill>
              <a:srgbClr val="FF5050"/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4666426" y="4125276"/>
            <a:ext cx="0" cy="720000"/>
          </a:xfrm>
          <a:prstGeom prst="straightConnector1">
            <a:avLst/>
          </a:prstGeom>
          <a:ln>
            <a:solidFill>
              <a:srgbClr val="0070C0"/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600000">
            <a:off x="5758656" y="5517973"/>
            <a:ext cx="540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4112397" y="2205982"/>
            <a:ext cx="1440000" cy="2160000"/>
          </a:xfrm>
          <a:prstGeom prst="rect">
            <a:avLst/>
          </a:prstGeom>
          <a:solidFill>
            <a:schemeClr val="bg1"/>
          </a:solidFill>
          <a:scene3d>
            <a:camera prst="isometricOffAxis2Top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5" name="Rectangle 74"/>
          <p:cNvSpPr/>
          <p:nvPr/>
        </p:nvSpPr>
        <p:spPr>
          <a:xfrm>
            <a:off x="6772324" y="2620770"/>
            <a:ext cx="1440000" cy="216000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isometricOffAxis2Top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6" name="Oval 75"/>
          <p:cNvSpPr/>
          <p:nvPr/>
        </p:nvSpPr>
        <p:spPr>
          <a:xfrm>
            <a:off x="3692010" y="3450222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7" name="Oval 76"/>
          <p:cNvSpPr/>
          <p:nvPr/>
        </p:nvSpPr>
        <p:spPr>
          <a:xfrm>
            <a:off x="4985077" y="3649757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8" name="Oval 77"/>
          <p:cNvSpPr/>
          <p:nvPr/>
        </p:nvSpPr>
        <p:spPr>
          <a:xfrm>
            <a:off x="4607997" y="2839035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9" name="Oval 78"/>
          <p:cNvSpPr/>
          <p:nvPr/>
        </p:nvSpPr>
        <p:spPr>
          <a:xfrm>
            <a:off x="5901064" y="3038570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0" name="Oval 79"/>
          <p:cNvSpPr/>
          <p:nvPr/>
        </p:nvSpPr>
        <p:spPr>
          <a:xfrm>
            <a:off x="6012620" y="1745503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1" name="Arc 80"/>
          <p:cNvSpPr/>
          <p:nvPr/>
        </p:nvSpPr>
        <p:spPr>
          <a:xfrm rot="4835956" flipH="1">
            <a:off x="4611106" y="1694115"/>
            <a:ext cx="2631153" cy="2852952"/>
          </a:xfrm>
          <a:prstGeom prst="arc">
            <a:avLst>
              <a:gd name="adj1" fmla="val 15280507"/>
              <a:gd name="adj2" fmla="val 20759973"/>
            </a:avLst>
          </a:prstGeom>
          <a:ln w="6350">
            <a:solidFill>
              <a:srgbClr val="99CC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2" name="Oval 81"/>
          <p:cNvSpPr/>
          <p:nvPr/>
        </p:nvSpPr>
        <p:spPr>
          <a:xfrm>
            <a:off x="6351992" y="3876005"/>
            <a:ext cx="72000" cy="72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3" name="Oval 82"/>
          <p:cNvSpPr/>
          <p:nvPr/>
        </p:nvSpPr>
        <p:spPr>
          <a:xfrm>
            <a:off x="7645059" y="4075540"/>
            <a:ext cx="72000" cy="72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4" name="Oval 83"/>
          <p:cNvSpPr/>
          <p:nvPr/>
        </p:nvSpPr>
        <p:spPr>
          <a:xfrm>
            <a:off x="7267979" y="3264818"/>
            <a:ext cx="72000" cy="72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5" name="Oval 84"/>
          <p:cNvSpPr/>
          <p:nvPr/>
        </p:nvSpPr>
        <p:spPr>
          <a:xfrm>
            <a:off x="8561046" y="3464353"/>
            <a:ext cx="72000" cy="72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6" name="Tekstboks 18"/>
          <p:cNvSpPr txBox="1"/>
          <p:nvPr/>
        </p:nvSpPr>
        <p:spPr>
          <a:xfrm>
            <a:off x="3551612" y="3484768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p2</a:t>
            </a:r>
            <a:endParaRPr lang="da-DK" sz="1000" dirty="0"/>
          </a:p>
        </p:txBody>
      </p:sp>
      <p:sp>
        <p:nvSpPr>
          <p:cNvPr id="87" name="Tekstboks 18"/>
          <p:cNvSpPr txBox="1"/>
          <p:nvPr/>
        </p:nvSpPr>
        <p:spPr>
          <a:xfrm>
            <a:off x="4492579" y="2882744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p1</a:t>
            </a:r>
            <a:endParaRPr lang="da-DK" sz="1000" dirty="0"/>
          </a:p>
        </p:txBody>
      </p:sp>
      <p:sp>
        <p:nvSpPr>
          <p:cNvPr id="88" name="Tekstboks 18"/>
          <p:cNvSpPr txBox="1"/>
          <p:nvPr/>
        </p:nvSpPr>
        <p:spPr>
          <a:xfrm>
            <a:off x="4836225" y="3673742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p3</a:t>
            </a:r>
            <a:endParaRPr lang="da-DK" sz="1000" dirty="0"/>
          </a:p>
        </p:txBody>
      </p:sp>
      <p:sp>
        <p:nvSpPr>
          <p:cNvPr id="89" name="Tekstboks 18"/>
          <p:cNvSpPr txBox="1"/>
          <p:nvPr/>
        </p:nvSpPr>
        <p:spPr>
          <a:xfrm>
            <a:off x="5809475" y="3057284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p4</a:t>
            </a:r>
            <a:endParaRPr lang="da-DK" sz="1000" dirty="0"/>
          </a:p>
        </p:txBody>
      </p:sp>
      <p:sp>
        <p:nvSpPr>
          <p:cNvPr id="90" name="Tekstboks 18"/>
          <p:cNvSpPr txBox="1"/>
          <p:nvPr/>
        </p:nvSpPr>
        <p:spPr>
          <a:xfrm>
            <a:off x="5809475" y="1825351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smtClean="0"/>
              <a:t>home</a:t>
            </a:r>
            <a:endParaRPr lang="da-DK" sz="1000"/>
          </a:p>
        </p:txBody>
      </p:sp>
      <p:sp>
        <p:nvSpPr>
          <p:cNvPr id="91" name="Tekstboks 18"/>
          <p:cNvSpPr txBox="1"/>
          <p:nvPr/>
        </p:nvSpPr>
        <p:spPr>
          <a:xfrm>
            <a:off x="4460882" y="5028389"/>
            <a:ext cx="8846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Plano_1</a:t>
            </a:r>
            <a:endParaRPr lang="da-DK" sz="1000" dirty="0"/>
          </a:p>
        </p:txBody>
      </p:sp>
      <p:sp>
        <p:nvSpPr>
          <p:cNvPr id="92" name="Tekstboks 18"/>
          <p:cNvSpPr txBox="1"/>
          <p:nvPr/>
        </p:nvSpPr>
        <p:spPr>
          <a:xfrm>
            <a:off x="7033977" y="5490312"/>
            <a:ext cx="12333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Plano_1 modificado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 rot="600000">
            <a:off x="5768083" y="3515931"/>
            <a:ext cx="540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7277406" y="5261705"/>
            <a:ext cx="923679" cy="13045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H="1">
            <a:off x="6655090" y="5261705"/>
            <a:ext cx="622316" cy="40382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V="1">
            <a:off x="7277406" y="4540064"/>
            <a:ext cx="0" cy="72000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77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3270104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Usar programa ejemplo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400" dirty="0" smtClean="0">
                <a:solidFill>
                  <a:srgbClr val="262626"/>
                </a:solidFill>
              </a:rPr>
              <a:t>Crear dos Funciones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000" dirty="0" smtClean="0">
                <a:solidFill>
                  <a:srgbClr val="262626"/>
                </a:solidFill>
              </a:rPr>
              <a:t>Plano_1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000" dirty="0" smtClean="0">
                <a:solidFill>
                  <a:srgbClr val="262626"/>
                </a:solidFill>
              </a:rPr>
              <a:t>Plano_2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400" dirty="0" smtClean="0">
                <a:solidFill>
                  <a:srgbClr val="262626"/>
                </a:solidFill>
              </a:rPr>
              <a:t>Usar una entrada para cambiar de Función</a:t>
            </a:r>
            <a:endParaRPr lang="da-DK" sz="1400" dirty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000" dirty="0" smtClean="0">
                <a:solidFill>
                  <a:srgbClr val="262626"/>
                </a:solidFill>
              </a:rPr>
              <a:t>Si DI[0] = True, usar Plano_1</a:t>
            </a:r>
            <a:endParaRPr lang="da-DK" sz="1000" dirty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da-DK" sz="1000" dirty="0" smtClean="0">
                <a:solidFill>
                  <a:srgbClr val="262626"/>
                </a:solidFill>
              </a:rPr>
              <a:t>Si DI[0] = False, usar Plano_2</a:t>
            </a:r>
            <a:endParaRPr lang="da-DK" sz="10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46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2" y="949059"/>
            <a:ext cx="54963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Uso de multiples Funciones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16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062843"/>
              </p:ext>
            </p:extLst>
          </p:nvPr>
        </p:nvGraphicFramePr>
        <p:xfrm>
          <a:off x="851323" y="4125276"/>
          <a:ext cx="2154427" cy="25111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54427"/>
              </a:tblGrid>
              <a:tr h="251119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</a:t>
                      </a:r>
                      <a:r>
                        <a:rPr lang="da-DK" sz="1200" baseline="0" dirty="0" smtClean="0"/>
                        <a:t> robot</a:t>
                      </a:r>
                      <a:endParaRPr lang="da-DK" sz="12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MoveJ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home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IF DI[0] = True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Plano_1_var</a:t>
                      </a:r>
                      <a:r>
                        <a:rPr lang="da-DK" sz="1200" baseline="0" dirty="0" smtClean="0"/>
                        <a:t> = Plano_1 </a:t>
                      </a:r>
                      <a:endParaRPr lang="da-DK" sz="12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ELSE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Plano_1_var</a:t>
                      </a:r>
                      <a:r>
                        <a:rPr lang="da-DK" sz="1200" baseline="0" dirty="0" smtClean="0"/>
                        <a:t> = Plano_2 </a:t>
                      </a:r>
                      <a:endParaRPr lang="da-DK" sz="12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MoveL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Punto_de_paso_3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Punto_de_paso_4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Punto_de_paso_1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9" name="Rectangle 48"/>
          <p:cNvSpPr/>
          <p:nvPr/>
        </p:nvSpPr>
        <p:spPr>
          <a:xfrm>
            <a:off x="4097371" y="4167608"/>
            <a:ext cx="1440000" cy="2160000"/>
          </a:xfrm>
          <a:prstGeom prst="rect">
            <a:avLst/>
          </a:prstGeom>
          <a:scene3d>
            <a:camera prst="isometricOffAxis2Top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1" name="Rectangle 50"/>
          <p:cNvSpPr/>
          <p:nvPr/>
        </p:nvSpPr>
        <p:spPr>
          <a:xfrm rot="20415289">
            <a:off x="6747611" y="4585534"/>
            <a:ext cx="1440000" cy="2160000"/>
          </a:xfrm>
          <a:prstGeom prst="rect">
            <a:avLst/>
          </a:prstGeom>
          <a:scene3d>
            <a:camera prst="isometricOffAxis2Top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3" name="Arc 52"/>
          <p:cNvSpPr/>
          <p:nvPr/>
        </p:nvSpPr>
        <p:spPr>
          <a:xfrm rot="16764044">
            <a:off x="4790101" y="1624142"/>
            <a:ext cx="2666079" cy="3000173"/>
          </a:xfrm>
          <a:prstGeom prst="arc">
            <a:avLst>
              <a:gd name="adj1" fmla="val 16200000"/>
              <a:gd name="adj2" fmla="val 20759973"/>
            </a:avLst>
          </a:prstGeom>
          <a:ln w="6350">
            <a:solidFill>
              <a:srgbClr val="56A0D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69" name="Straight Arrow Connector 68"/>
          <p:cNvCxnSpPr/>
          <p:nvPr/>
        </p:nvCxnSpPr>
        <p:spPr>
          <a:xfrm>
            <a:off x="4666426" y="4846917"/>
            <a:ext cx="923679" cy="130452"/>
          </a:xfrm>
          <a:prstGeom prst="straightConnector1">
            <a:avLst/>
          </a:prstGeom>
          <a:ln>
            <a:solidFill>
              <a:srgbClr val="00B050"/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4044110" y="4846917"/>
            <a:ext cx="622316" cy="403829"/>
          </a:xfrm>
          <a:prstGeom prst="straightConnector1">
            <a:avLst/>
          </a:prstGeom>
          <a:ln>
            <a:solidFill>
              <a:srgbClr val="FF5050"/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4666426" y="4125276"/>
            <a:ext cx="0" cy="720000"/>
          </a:xfrm>
          <a:prstGeom prst="straightConnector1">
            <a:avLst/>
          </a:prstGeom>
          <a:ln>
            <a:solidFill>
              <a:srgbClr val="0070C0"/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4112397" y="2205982"/>
            <a:ext cx="1440000" cy="2160000"/>
          </a:xfrm>
          <a:prstGeom prst="rect">
            <a:avLst/>
          </a:prstGeom>
          <a:solidFill>
            <a:schemeClr val="bg1"/>
          </a:solidFill>
          <a:scene3d>
            <a:camera prst="isometricOffAxis2Top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5" name="Rectangle 74"/>
          <p:cNvSpPr/>
          <p:nvPr/>
        </p:nvSpPr>
        <p:spPr>
          <a:xfrm rot="20415289">
            <a:off x="6772324" y="2620770"/>
            <a:ext cx="1440000" cy="216000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scene3d>
            <a:camera prst="isometricOffAxis2Top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6" name="Oval 75"/>
          <p:cNvSpPr/>
          <p:nvPr/>
        </p:nvSpPr>
        <p:spPr>
          <a:xfrm>
            <a:off x="3692010" y="3450222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7" name="Oval 76"/>
          <p:cNvSpPr/>
          <p:nvPr/>
        </p:nvSpPr>
        <p:spPr>
          <a:xfrm>
            <a:off x="4985077" y="3649757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8" name="Oval 77"/>
          <p:cNvSpPr/>
          <p:nvPr/>
        </p:nvSpPr>
        <p:spPr>
          <a:xfrm>
            <a:off x="4607997" y="2839035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9" name="Oval 78"/>
          <p:cNvSpPr/>
          <p:nvPr/>
        </p:nvSpPr>
        <p:spPr>
          <a:xfrm>
            <a:off x="5901064" y="3038570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0" name="Oval 79"/>
          <p:cNvSpPr/>
          <p:nvPr/>
        </p:nvSpPr>
        <p:spPr>
          <a:xfrm>
            <a:off x="6012620" y="1745503"/>
            <a:ext cx="72000" cy="72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1" name="Arc 80"/>
          <p:cNvSpPr/>
          <p:nvPr/>
        </p:nvSpPr>
        <p:spPr>
          <a:xfrm rot="4835956" flipH="1">
            <a:off x="4634444" y="1786190"/>
            <a:ext cx="2631153" cy="2613618"/>
          </a:xfrm>
          <a:prstGeom prst="arc">
            <a:avLst>
              <a:gd name="adj1" fmla="val 15007600"/>
              <a:gd name="adj2" fmla="val 20759973"/>
            </a:avLst>
          </a:prstGeom>
          <a:ln w="6350">
            <a:solidFill>
              <a:srgbClr val="99CC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2" name="Oval 81"/>
          <p:cNvSpPr/>
          <p:nvPr/>
        </p:nvSpPr>
        <p:spPr>
          <a:xfrm>
            <a:off x="6474543" y="4224804"/>
            <a:ext cx="72000" cy="72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3" name="Oval 82"/>
          <p:cNvSpPr/>
          <p:nvPr/>
        </p:nvSpPr>
        <p:spPr>
          <a:xfrm>
            <a:off x="7739329" y="3981270"/>
            <a:ext cx="72000" cy="72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4" name="Oval 83"/>
          <p:cNvSpPr/>
          <p:nvPr/>
        </p:nvSpPr>
        <p:spPr>
          <a:xfrm>
            <a:off x="7154855" y="3321380"/>
            <a:ext cx="72000" cy="72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5" name="Oval 84"/>
          <p:cNvSpPr/>
          <p:nvPr/>
        </p:nvSpPr>
        <p:spPr>
          <a:xfrm>
            <a:off x="8419641" y="3096700"/>
            <a:ext cx="72000" cy="72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6" name="Tekstboks 18"/>
          <p:cNvSpPr txBox="1"/>
          <p:nvPr/>
        </p:nvSpPr>
        <p:spPr>
          <a:xfrm>
            <a:off x="3551612" y="3484768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p2</a:t>
            </a:r>
            <a:endParaRPr lang="da-DK" sz="1000" dirty="0"/>
          </a:p>
        </p:txBody>
      </p:sp>
      <p:sp>
        <p:nvSpPr>
          <p:cNvPr id="87" name="Tekstboks 18"/>
          <p:cNvSpPr txBox="1"/>
          <p:nvPr/>
        </p:nvSpPr>
        <p:spPr>
          <a:xfrm>
            <a:off x="4492579" y="2882744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p1</a:t>
            </a:r>
            <a:endParaRPr lang="da-DK" sz="1000" dirty="0"/>
          </a:p>
        </p:txBody>
      </p:sp>
      <p:sp>
        <p:nvSpPr>
          <p:cNvPr id="88" name="Tekstboks 18"/>
          <p:cNvSpPr txBox="1"/>
          <p:nvPr/>
        </p:nvSpPr>
        <p:spPr>
          <a:xfrm>
            <a:off x="4836225" y="3673742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p3</a:t>
            </a:r>
            <a:endParaRPr lang="da-DK" sz="1000" dirty="0"/>
          </a:p>
        </p:txBody>
      </p:sp>
      <p:sp>
        <p:nvSpPr>
          <p:cNvPr id="89" name="Tekstboks 18"/>
          <p:cNvSpPr txBox="1"/>
          <p:nvPr/>
        </p:nvSpPr>
        <p:spPr>
          <a:xfrm>
            <a:off x="5809475" y="3057284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p4</a:t>
            </a:r>
            <a:endParaRPr lang="da-DK" sz="1000" dirty="0"/>
          </a:p>
        </p:txBody>
      </p:sp>
      <p:sp>
        <p:nvSpPr>
          <p:cNvPr id="90" name="Tekstboks 18"/>
          <p:cNvSpPr txBox="1"/>
          <p:nvPr/>
        </p:nvSpPr>
        <p:spPr>
          <a:xfrm>
            <a:off x="5809475" y="1825351"/>
            <a:ext cx="49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smtClean="0"/>
              <a:t>home</a:t>
            </a:r>
            <a:endParaRPr lang="da-DK" sz="1000"/>
          </a:p>
        </p:txBody>
      </p:sp>
      <p:sp>
        <p:nvSpPr>
          <p:cNvPr id="91" name="Tekstboks 18"/>
          <p:cNvSpPr txBox="1"/>
          <p:nvPr/>
        </p:nvSpPr>
        <p:spPr>
          <a:xfrm>
            <a:off x="4460882" y="5066097"/>
            <a:ext cx="8846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Plano_1</a:t>
            </a:r>
            <a:endParaRPr lang="da-DK" sz="1000" dirty="0"/>
          </a:p>
        </p:txBody>
      </p:sp>
      <p:sp>
        <p:nvSpPr>
          <p:cNvPr id="92" name="Tekstboks 18"/>
          <p:cNvSpPr txBox="1"/>
          <p:nvPr/>
        </p:nvSpPr>
        <p:spPr>
          <a:xfrm>
            <a:off x="7250798" y="5471458"/>
            <a:ext cx="786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Plano_2</a:t>
            </a:r>
          </a:p>
        </p:txBody>
      </p:sp>
      <p:cxnSp>
        <p:nvCxnSpPr>
          <p:cNvPr id="94" name="Straight Arrow Connector 93"/>
          <p:cNvCxnSpPr/>
          <p:nvPr/>
        </p:nvCxnSpPr>
        <p:spPr>
          <a:xfrm rot="20395923">
            <a:off x="7146882" y="5197890"/>
            <a:ext cx="923679" cy="13045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20395923" flipH="1">
            <a:off x="6618400" y="5454833"/>
            <a:ext cx="622316" cy="40382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20395923" flipV="1">
            <a:off x="7028449" y="4660639"/>
            <a:ext cx="0" cy="72000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Arc 2"/>
          <p:cNvSpPr/>
          <p:nvPr/>
        </p:nvSpPr>
        <p:spPr>
          <a:xfrm rot="9156442">
            <a:off x="5629243" y="3145196"/>
            <a:ext cx="963712" cy="650869"/>
          </a:xfrm>
          <a:prstGeom prst="arc">
            <a:avLst>
              <a:gd name="adj1" fmla="val 16200000"/>
              <a:gd name="adj2" fmla="val 117319"/>
            </a:avLst>
          </a:prstGeom>
          <a:ln>
            <a:solidFill>
              <a:schemeClr val="bg1">
                <a:lumMod val="65000"/>
              </a:schemeClr>
            </a:solidFill>
            <a:prstDash val="sysDash"/>
            <a:headEnd type="triangle" w="lg" len="med"/>
            <a:tailEnd type="non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1" name="Arc 40"/>
          <p:cNvSpPr/>
          <p:nvPr/>
        </p:nvSpPr>
        <p:spPr>
          <a:xfrm rot="9156442">
            <a:off x="5629243" y="5145404"/>
            <a:ext cx="963712" cy="650869"/>
          </a:xfrm>
          <a:prstGeom prst="arc">
            <a:avLst>
              <a:gd name="adj1" fmla="val 16200000"/>
              <a:gd name="adj2" fmla="val 117319"/>
            </a:avLst>
          </a:prstGeom>
          <a:ln>
            <a:solidFill>
              <a:schemeClr val="bg1">
                <a:lumMod val="65000"/>
              </a:schemeClr>
            </a:solidFill>
            <a:prstDash val="sysDash"/>
            <a:headEnd type="triangle" w="lg" len="med"/>
            <a:tailEnd type="non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6516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Crear dos Funciones de plano: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Plano_1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Plano_2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Marcarlas como variables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Guardar Instalación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47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1</a:t>
            </a: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243" name="Group 242"/>
          <p:cNvGrpSpPr/>
          <p:nvPr/>
        </p:nvGrpSpPr>
        <p:grpSpPr>
          <a:xfrm>
            <a:off x="4741505" y="1259768"/>
            <a:ext cx="1639910" cy="3749612"/>
            <a:chOff x="4627463" y="1741884"/>
            <a:chExt cx="944686" cy="2160000"/>
          </a:xfrm>
        </p:grpSpPr>
        <p:sp>
          <p:nvSpPr>
            <p:cNvPr id="42" name="Rectangle 41"/>
            <p:cNvSpPr/>
            <p:nvPr/>
          </p:nvSpPr>
          <p:spPr>
            <a:xfrm>
              <a:off x="4627463" y="1741884"/>
              <a:ext cx="805328" cy="2160000"/>
            </a:xfrm>
            <a:prstGeom prst="rect">
              <a:avLst/>
            </a:prstGeom>
            <a:solidFill>
              <a:schemeClr val="bg1"/>
            </a:solidFill>
            <a:scene3d>
              <a:camera prst="isometricOffAxis2Top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/>
            </a:p>
          </p:txBody>
        </p:sp>
        <p:cxnSp>
          <p:nvCxnSpPr>
            <p:cNvPr id="153" name="Straight Arrow Connector 152"/>
            <p:cNvCxnSpPr/>
            <p:nvPr/>
          </p:nvCxnSpPr>
          <p:spPr>
            <a:xfrm>
              <a:off x="5147684" y="2456581"/>
              <a:ext cx="424465" cy="72066"/>
            </a:xfrm>
            <a:prstGeom prst="straightConnector1">
              <a:avLst/>
            </a:prstGeom>
            <a:ln>
              <a:solidFill>
                <a:srgbClr val="00B050">
                  <a:alpha val="40000"/>
                </a:srgb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/>
            <p:cNvCxnSpPr/>
            <p:nvPr/>
          </p:nvCxnSpPr>
          <p:spPr>
            <a:xfrm flipH="1">
              <a:off x="4825292" y="2468374"/>
              <a:ext cx="330254" cy="195779"/>
            </a:xfrm>
            <a:prstGeom prst="straightConnector1">
              <a:avLst/>
            </a:prstGeom>
            <a:ln>
              <a:solidFill>
                <a:srgbClr val="FF5050">
                  <a:alpha val="40000"/>
                </a:srgb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Arrow Connector 154"/>
            <p:cNvCxnSpPr/>
            <p:nvPr/>
          </p:nvCxnSpPr>
          <p:spPr>
            <a:xfrm flipH="1" flipV="1">
              <a:off x="5141135" y="2053506"/>
              <a:ext cx="6549" cy="409296"/>
            </a:xfrm>
            <a:prstGeom prst="straightConnector1">
              <a:avLst/>
            </a:prstGeom>
            <a:ln>
              <a:solidFill>
                <a:srgbClr val="0070C0">
                  <a:alpha val="40000"/>
                </a:srgb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2" name="Group 241"/>
          <p:cNvGrpSpPr/>
          <p:nvPr/>
        </p:nvGrpSpPr>
        <p:grpSpPr>
          <a:xfrm>
            <a:off x="6665664" y="2589929"/>
            <a:ext cx="1438332" cy="3749612"/>
            <a:chOff x="6730121" y="2651430"/>
            <a:chExt cx="828565" cy="2160000"/>
          </a:xfrm>
        </p:grpSpPr>
        <p:sp>
          <p:nvSpPr>
            <p:cNvPr id="230" name="Rectangle 229"/>
            <p:cNvSpPr/>
            <p:nvPr/>
          </p:nvSpPr>
          <p:spPr>
            <a:xfrm rot="20537188">
              <a:off x="6730121" y="2651430"/>
              <a:ext cx="805328" cy="21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scene3d>
              <a:camera prst="isometricOffAxis2Top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/>
            </a:p>
          </p:txBody>
        </p:sp>
        <p:cxnSp>
          <p:nvCxnSpPr>
            <p:cNvPr id="239" name="Straight Arrow Connector 238"/>
            <p:cNvCxnSpPr/>
            <p:nvPr/>
          </p:nvCxnSpPr>
          <p:spPr>
            <a:xfrm rot="20537188">
              <a:off x="7134221" y="3288206"/>
              <a:ext cx="424465" cy="72066"/>
            </a:xfrm>
            <a:prstGeom prst="straightConnector1">
              <a:avLst/>
            </a:prstGeom>
            <a:ln>
              <a:solidFill>
                <a:srgbClr val="00B050">
                  <a:alpha val="40000"/>
                </a:srgb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Arrow Connector 239"/>
            <p:cNvCxnSpPr/>
            <p:nvPr/>
          </p:nvCxnSpPr>
          <p:spPr>
            <a:xfrm rot="20537188" flipH="1">
              <a:off x="6847797" y="3398297"/>
              <a:ext cx="330254" cy="195779"/>
            </a:xfrm>
            <a:prstGeom prst="straightConnector1">
              <a:avLst/>
            </a:prstGeom>
            <a:ln>
              <a:solidFill>
                <a:srgbClr val="FF5050">
                  <a:alpha val="40000"/>
                </a:srgb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Arrow Connector 240"/>
            <p:cNvCxnSpPr/>
            <p:nvPr/>
          </p:nvCxnSpPr>
          <p:spPr>
            <a:xfrm rot="20537188" flipH="1" flipV="1">
              <a:off x="7062253" y="2952470"/>
              <a:ext cx="6549" cy="409296"/>
            </a:xfrm>
            <a:prstGeom prst="straightConnector1">
              <a:avLst/>
            </a:prstGeom>
            <a:ln>
              <a:solidFill>
                <a:srgbClr val="0070C0">
                  <a:alpha val="40000"/>
                </a:srgb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4" name="Tekstboks 18"/>
          <p:cNvSpPr txBox="1"/>
          <p:nvPr/>
        </p:nvSpPr>
        <p:spPr>
          <a:xfrm>
            <a:off x="5071275" y="3017496"/>
            <a:ext cx="7892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b="1" dirty="0" smtClean="0"/>
              <a:t>Plano_1</a:t>
            </a:r>
            <a:endParaRPr lang="da-DK" sz="1000" b="1" dirty="0"/>
          </a:p>
        </p:txBody>
      </p:sp>
      <p:sp>
        <p:nvSpPr>
          <p:cNvPr id="245" name="Tekstboks 18"/>
          <p:cNvSpPr txBox="1"/>
          <p:nvPr/>
        </p:nvSpPr>
        <p:spPr>
          <a:xfrm>
            <a:off x="7086711" y="4378546"/>
            <a:ext cx="7892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b="1" dirty="0" smtClean="0"/>
              <a:t>Plano_2</a:t>
            </a:r>
            <a:endParaRPr lang="da-DK" sz="1000" b="1" dirty="0"/>
          </a:p>
        </p:txBody>
      </p:sp>
      <p:sp>
        <p:nvSpPr>
          <p:cNvPr id="246" name="Arc 245"/>
          <p:cNvSpPr/>
          <p:nvPr/>
        </p:nvSpPr>
        <p:spPr>
          <a:xfrm rot="15082330" flipH="1">
            <a:off x="5766302" y="3288270"/>
            <a:ext cx="897865" cy="1194422"/>
          </a:xfrm>
          <a:prstGeom prst="arc">
            <a:avLst>
              <a:gd name="adj1" fmla="val 16200000"/>
              <a:gd name="adj2" fmla="val 117319"/>
            </a:avLst>
          </a:prstGeom>
          <a:ln>
            <a:solidFill>
              <a:schemeClr val="bg1">
                <a:lumMod val="65000"/>
              </a:schemeClr>
            </a:solidFill>
            <a:prstDash val="sysDash"/>
            <a:headEnd type="none" w="lg" len="med"/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8971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Crear un programa: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Añadir un movimiento 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r>
              <a:rPr lang="es-ES" sz="1400" dirty="0" smtClean="0">
                <a:solidFill>
                  <a:srgbClr val="262626"/>
                </a:solidFill>
              </a:rPr>
              <a:t>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Seleccionar Función Plano_1_var en 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Añadir 4 puntos de paso al 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Fijar el primer punto en el origen del Plano_1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>
          <a:xfrm>
            <a:off x="6552947" y="6355996"/>
            <a:ext cx="2133600" cy="365125"/>
          </a:xfrm>
        </p:spPr>
        <p:txBody>
          <a:bodyPr/>
          <a:lstStyle/>
          <a:p>
            <a:fld id="{EAC703FD-06C2-3745-B8B2-5765E01FA7E0}" type="slidenum">
              <a:rPr lang="da-DK" smtClean="0"/>
              <a:t>48</a:t>
            </a:fld>
            <a:endParaRPr lang="da-DK" dirty="0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</a:t>
            </a:r>
            <a:r>
              <a:rPr lang="es-ES" sz="2000" b="1" dirty="0" smtClean="0">
                <a:latin typeface="Lucida Console" panose="020B0609040504020204" pitchFamily="49" charset="0"/>
              </a:rPr>
              <a:t>2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177373" y="2344055"/>
            <a:ext cx="2492305" cy="3590075"/>
            <a:chOff x="4268888" y="2523518"/>
            <a:chExt cx="1499515" cy="2160000"/>
          </a:xfrm>
        </p:grpSpPr>
        <p:grpSp>
          <p:nvGrpSpPr>
            <p:cNvPr id="35" name="Group 34"/>
            <p:cNvGrpSpPr/>
            <p:nvPr/>
          </p:nvGrpSpPr>
          <p:grpSpPr>
            <a:xfrm>
              <a:off x="4268888" y="2523518"/>
              <a:ext cx="1437571" cy="2160000"/>
              <a:chOff x="3590322" y="2160338"/>
              <a:chExt cx="1437571" cy="2160000"/>
            </a:xfrm>
          </p:grpSpPr>
          <p:grpSp>
            <p:nvGrpSpPr>
              <p:cNvPr id="70" name="Group 69"/>
              <p:cNvGrpSpPr/>
              <p:nvPr/>
            </p:nvGrpSpPr>
            <p:grpSpPr>
              <a:xfrm>
                <a:off x="3590322" y="2160338"/>
                <a:ext cx="1437571" cy="2160000"/>
                <a:chOff x="3094256" y="2156680"/>
                <a:chExt cx="1437571" cy="2160000"/>
              </a:xfrm>
            </p:grpSpPr>
            <p:sp>
              <p:nvSpPr>
                <p:cNvPr id="42" name="Rectangle 41"/>
                <p:cNvSpPr/>
                <p:nvPr/>
              </p:nvSpPr>
              <p:spPr>
                <a:xfrm>
                  <a:off x="3649085" y="2156680"/>
                  <a:ext cx="805328" cy="2160000"/>
                </a:xfrm>
                <a:prstGeom prst="rect">
                  <a:avLst/>
                </a:prstGeom>
                <a:solidFill>
                  <a:schemeClr val="bg1"/>
                </a:solidFill>
                <a:scene3d>
                  <a:camera prst="isometricOffAxis2Top"/>
                  <a:lightRig rig="threePt" dir="t"/>
                </a:scene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a-DK" dirty="0"/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>
                  <a:off x="3188360" y="3441258"/>
                  <a:ext cx="72000" cy="72000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a-DK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>
                  <a:off x="3853723" y="3262588"/>
                  <a:ext cx="72000" cy="72000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a-DK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3652211" y="2911101"/>
                  <a:ext cx="72000" cy="72000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a-DK"/>
                </a:p>
              </p:txBody>
            </p:sp>
            <p:sp>
              <p:nvSpPr>
                <p:cNvPr id="58" name="Tekstboks 18"/>
                <p:cNvSpPr txBox="1"/>
                <p:nvPr/>
              </p:nvSpPr>
              <p:spPr>
                <a:xfrm>
                  <a:off x="3094256" y="3497085"/>
                  <a:ext cx="492498" cy="1481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a-DK" sz="1000" dirty="0" smtClean="0"/>
                    <a:t>p4</a:t>
                  </a:r>
                  <a:endParaRPr lang="da-DK" sz="1000" dirty="0"/>
                </a:p>
              </p:txBody>
            </p:sp>
            <p:sp>
              <p:nvSpPr>
                <p:cNvPr id="60" name="Tekstboks 18"/>
                <p:cNvSpPr txBox="1"/>
                <p:nvPr/>
              </p:nvSpPr>
              <p:spPr>
                <a:xfrm>
                  <a:off x="3758248" y="3315315"/>
                  <a:ext cx="492498" cy="1481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a-DK" sz="1000" dirty="0" smtClean="0"/>
                    <a:t>p3</a:t>
                  </a:r>
                  <a:endParaRPr lang="da-DK" sz="1000" dirty="0"/>
                </a:p>
              </p:txBody>
            </p:sp>
            <p:sp>
              <p:nvSpPr>
                <p:cNvPr id="61" name="Tekstboks 18"/>
                <p:cNvSpPr txBox="1"/>
                <p:nvPr/>
              </p:nvSpPr>
              <p:spPr>
                <a:xfrm>
                  <a:off x="3416916" y="2892862"/>
                  <a:ext cx="492498" cy="1481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a-DK" sz="1000" dirty="0" smtClean="0"/>
                    <a:t>p2</a:t>
                  </a:r>
                  <a:endParaRPr lang="da-DK" sz="1000" dirty="0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4126757" y="2839035"/>
                  <a:ext cx="72000" cy="72000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a-DK"/>
                </a:p>
              </p:txBody>
            </p:sp>
            <p:sp>
              <p:nvSpPr>
                <p:cNvPr id="59" name="Tekstboks 18"/>
                <p:cNvSpPr txBox="1"/>
                <p:nvPr/>
              </p:nvSpPr>
              <p:spPr>
                <a:xfrm>
                  <a:off x="4039329" y="2903273"/>
                  <a:ext cx="492498" cy="1481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a-DK" sz="1000" dirty="0" smtClean="0"/>
                    <a:t>p1</a:t>
                  </a:r>
                  <a:endParaRPr lang="da-DK" sz="1000" dirty="0"/>
                </a:p>
              </p:txBody>
            </p:sp>
          </p:grpSp>
          <p:cxnSp>
            <p:nvCxnSpPr>
              <p:cNvPr id="6" name="Straight Arrow Connector 5"/>
              <p:cNvCxnSpPr/>
              <p:nvPr/>
            </p:nvCxnSpPr>
            <p:spPr>
              <a:xfrm flipH="1">
                <a:off x="4176287" y="2875035"/>
                <a:ext cx="474546" cy="72066"/>
              </a:xfrm>
              <a:prstGeom prst="straightConnector1">
                <a:avLst/>
              </a:prstGeom>
              <a:ln w="12700"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/>
              <p:cNvCxnSpPr/>
              <p:nvPr/>
            </p:nvCxnSpPr>
            <p:spPr>
              <a:xfrm>
                <a:off x="4178363" y="2957634"/>
                <a:ext cx="201512" cy="351487"/>
              </a:xfrm>
              <a:prstGeom prst="straightConnector1">
                <a:avLst/>
              </a:prstGeom>
              <a:ln w="12700"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/>
              <p:cNvCxnSpPr/>
              <p:nvPr/>
            </p:nvCxnSpPr>
            <p:spPr>
              <a:xfrm flipH="1">
                <a:off x="3710322" y="3304939"/>
                <a:ext cx="645783" cy="178670"/>
              </a:xfrm>
              <a:prstGeom prst="straightConnector1">
                <a:avLst/>
              </a:prstGeom>
              <a:ln w="12700"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153" name="Straight Arrow Connector 152"/>
            <p:cNvCxnSpPr/>
            <p:nvPr/>
          </p:nvCxnSpPr>
          <p:spPr>
            <a:xfrm>
              <a:off x="5343938" y="3238215"/>
              <a:ext cx="424465" cy="72066"/>
            </a:xfrm>
            <a:prstGeom prst="straightConnector1">
              <a:avLst/>
            </a:prstGeom>
            <a:ln>
              <a:solidFill>
                <a:srgbClr val="00B050">
                  <a:alpha val="40000"/>
                </a:srgb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/>
            <p:cNvCxnSpPr/>
            <p:nvPr/>
          </p:nvCxnSpPr>
          <p:spPr>
            <a:xfrm flipH="1">
              <a:off x="5021895" y="3246428"/>
              <a:ext cx="330254" cy="195779"/>
            </a:xfrm>
            <a:prstGeom prst="straightConnector1">
              <a:avLst/>
            </a:prstGeom>
            <a:ln>
              <a:solidFill>
                <a:srgbClr val="FF5050">
                  <a:alpha val="40000"/>
                </a:srgb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Arrow Connector 154"/>
            <p:cNvCxnSpPr/>
            <p:nvPr/>
          </p:nvCxnSpPr>
          <p:spPr>
            <a:xfrm flipH="1" flipV="1">
              <a:off x="5337389" y="2827278"/>
              <a:ext cx="6549" cy="409296"/>
            </a:xfrm>
            <a:prstGeom prst="straightConnector1">
              <a:avLst/>
            </a:prstGeom>
            <a:ln>
              <a:solidFill>
                <a:srgbClr val="0070C0">
                  <a:alpha val="40000"/>
                </a:srgbClr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869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Cuando el </a:t>
            </a:r>
            <a:r>
              <a:rPr lang="es-ES" sz="1800" dirty="0" err="1" smtClean="0">
                <a:solidFill>
                  <a:srgbClr val="262626"/>
                </a:solidFill>
              </a:rPr>
              <a:t>MoveL</a:t>
            </a:r>
            <a:r>
              <a:rPr lang="es-ES" sz="1800" dirty="0" smtClean="0">
                <a:solidFill>
                  <a:srgbClr val="262626"/>
                </a:solidFill>
              </a:rPr>
              <a:t> finalice: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Desplazar el plano_1 +10cm en dirección Y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 Repetir 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endParaRPr lang="es-ES" sz="1400" b="1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b="1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Desplazar otros 10cm en la misma dirección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Repetir 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endParaRPr lang="es-ES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49</a:t>
            </a:fld>
            <a:endParaRPr lang="da-DK" dirty="0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</a:t>
            </a:r>
            <a:r>
              <a:rPr lang="es-ES" sz="2000" b="1" dirty="0" smtClean="0">
                <a:latin typeface="Lucida Console" panose="020B0609040504020204" pitchFamily="49" charset="0"/>
              </a:rPr>
              <a:t>3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236040" y="2523518"/>
            <a:ext cx="1433465" cy="2160000"/>
            <a:chOff x="3557474" y="2160338"/>
            <a:chExt cx="1433465" cy="2160000"/>
          </a:xfrm>
        </p:grpSpPr>
        <p:grpSp>
          <p:nvGrpSpPr>
            <p:cNvPr id="70" name="Group 69"/>
            <p:cNvGrpSpPr/>
            <p:nvPr/>
          </p:nvGrpSpPr>
          <p:grpSpPr>
            <a:xfrm>
              <a:off x="3557474" y="2160338"/>
              <a:ext cx="1433465" cy="2160000"/>
              <a:chOff x="3061408" y="2156680"/>
              <a:chExt cx="1433465" cy="2160000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3649085" y="2156680"/>
                <a:ext cx="805328" cy="2160000"/>
              </a:xfrm>
              <a:prstGeom prst="rect">
                <a:avLst/>
              </a:prstGeom>
              <a:solidFill>
                <a:schemeClr val="bg1"/>
              </a:solidFill>
              <a:scene3d>
                <a:camera prst="isometricOffAxis2Top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 dirty="0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188360" y="3441258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3853723" y="3262588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3652211" y="2911101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58" name="Tekstboks 18"/>
              <p:cNvSpPr txBox="1"/>
              <p:nvPr/>
            </p:nvSpPr>
            <p:spPr>
              <a:xfrm>
                <a:off x="3061408" y="34847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wp4</a:t>
                </a:r>
                <a:endParaRPr lang="da-DK" sz="1000" dirty="0"/>
              </a:p>
            </p:txBody>
          </p:sp>
          <p:sp>
            <p:nvSpPr>
              <p:cNvPr id="60" name="Tekstboks 18"/>
              <p:cNvSpPr txBox="1"/>
              <p:nvPr/>
            </p:nvSpPr>
            <p:spPr>
              <a:xfrm>
                <a:off x="3704871" y="3286573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p3</a:t>
                </a:r>
                <a:endParaRPr lang="da-DK" sz="1000" dirty="0"/>
              </a:p>
            </p:txBody>
          </p:sp>
          <p:sp>
            <p:nvSpPr>
              <p:cNvPr id="61" name="Tekstboks 18"/>
              <p:cNvSpPr txBox="1"/>
              <p:nvPr/>
            </p:nvSpPr>
            <p:spPr>
              <a:xfrm>
                <a:off x="3436048" y="29371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p2</a:t>
                </a:r>
                <a:endParaRPr lang="da-DK" sz="1000" dirty="0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4126757" y="2839035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59" name="Tekstboks 18"/>
              <p:cNvSpPr txBox="1"/>
              <p:nvPr/>
            </p:nvSpPr>
            <p:spPr>
              <a:xfrm>
                <a:off x="4002375" y="2882744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p1</a:t>
                </a:r>
                <a:endParaRPr lang="da-DK" sz="1000" dirty="0"/>
              </a:p>
            </p:txBody>
          </p:sp>
        </p:grpSp>
        <p:cxnSp>
          <p:nvCxnSpPr>
            <p:cNvPr id="6" name="Straight Arrow Connector 5"/>
            <p:cNvCxnSpPr/>
            <p:nvPr/>
          </p:nvCxnSpPr>
          <p:spPr>
            <a:xfrm flipH="1">
              <a:off x="4176287" y="2875035"/>
              <a:ext cx="474546" cy="72066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4178363" y="2957634"/>
              <a:ext cx="201512" cy="351487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H="1">
              <a:off x="3710322" y="3304939"/>
              <a:ext cx="645783" cy="178670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/>
          <p:nvPr/>
        </p:nvGrpSpPr>
        <p:grpSpPr>
          <a:xfrm>
            <a:off x="5522154" y="2751639"/>
            <a:ext cx="1433465" cy="2160000"/>
            <a:chOff x="3557474" y="2160338"/>
            <a:chExt cx="1433465" cy="2160000"/>
          </a:xfrm>
        </p:grpSpPr>
        <p:grpSp>
          <p:nvGrpSpPr>
            <p:cNvPr id="71" name="Group 70"/>
            <p:cNvGrpSpPr/>
            <p:nvPr/>
          </p:nvGrpSpPr>
          <p:grpSpPr>
            <a:xfrm>
              <a:off x="3557474" y="2160338"/>
              <a:ext cx="1433465" cy="2160000"/>
              <a:chOff x="3061408" y="2156680"/>
              <a:chExt cx="1433465" cy="2160000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3649085" y="2156680"/>
                <a:ext cx="805328" cy="216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  <a:scene3d>
                <a:camera prst="isometricOffAxis2Top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3188360" y="344125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3853723" y="326258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3652211" y="2911101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0" name="Tekstboks 18"/>
              <p:cNvSpPr txBox="1"/>
              <p:nvPr/>
            </p:nvSpPr>
            <p:spPr>
              <a:xfrm>
                <a:off x="3061408" y="34847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p4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1" name="Tekstboks 18"/>
              <p:cNvSpPr txBox="1"/>
              <p:nvPr/>
            </p:nvSpPr>
            <p:spPr>
              <a:xfrm>
                <a:off x="3704871" y="3286573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p3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3" name="Tekstboks 18"/>
              <p:cNvSpPr txBox="1"/>
              <p:nvPr/>
            </p:nvSpPr>
            <p:spPr>
              <a:xfrm>
                <a:off x="3436048" y="2932915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p2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4126757" y="2839035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5" name="Tekstboks 18"/>
              <p:cNvSpPr txBox="1"/>
              <p:nvPr/>
            </p:nvSpPr>
            <p:spPr>
              <a:xfrm>
                <a:off x="4002375" y="2882744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p1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cxnSp>
          <p:nvCxnSpPr>
            <p:cNvPr id="72" name="Straight Arrow Connector 71"/>
            <p:cNvCxnSpPr/>
            <p:nvPr/>
          </p:nvCxnSpPr>
          <p:spPr>
            <a:xfrm flipH="1">
              <a:off x="4176287" y="2875035"/>
              <a:ext cx="474546" cy="72066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4178363" y="2957634"/>
              <a:ext cx="201512" cy="351487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 flipH="1">
              <a:off x="3710322" y="3304939"/>
              <a:ext cx="645783" cy="178670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2" name="Tekstboks 18"/>
          <p:cNvSpPr txBox="1"/>
          <p:nvPr/>
        </p:nvSpPr>
        <p:spPr>
          <a:xfrm>
            <a:off x="5013684" y="4046082"/>
            <a:ext cx="612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Offset 1</a:t>
            </a:r>
            <a:endParaRPr lang="da-DK" sz="1000" dirty="0"/>
          </a:p>
        </p:txBody>
      </p:sp>
      <p:grpSp>
        <p:nvGrpSpPr>
          <p:cNvPr id="104" name="Group 103"/>
          <p:cNvGrpSpPr/>
          <p:nvPr/>
        </p:nvGrpSpPr>
        <p:grpSpPr>
          <a:xfrm>
            <a:off x="6847890" y="2971052"/>
            <a:ext cx="1433465" cy="2160000"/>
            <a:chOff x="3557474" y="2160338"/>
            <a:chExt cx="1433465" cy="2160000"/>
          </a:xfrm>
        </p:grpSpPr>
        <p:grpSp>
          <p:nvGrpSpPr>
            <p:cNvPr id="105" name="Group 104"/>
            <p:cNvGrpSpPr/>
            <p:nvPr/>
          </p:nvGrpSpPr>
          <p:grpSpPr>
            <a:xfrm>
              <a:off x="3557474" y="2160338"/>
              <a:ext cx="1433465" cy="2160000"/>
              <a:chOff x="3061408" y="2156680"/>
              <a:chExt cx="1433465" cy="2160000"/>
            </a:xfrm>
          </p:grpSpPr>
          <p:sp>
            <p:nvSpPr>
              <p:cNvPr id="110" name="Rectangle 109"/>
              <p:cNvSpPr/>
              <p:nvPr/>
            </p:nvSpPr>
            <p:spPr>
              <a:xfrm>
                <a:off x="3649085" y="2156680"/>
                <a:ext cx="805328" cy="216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  <a:scene3d>
                <a:camera prst="isometricOffAxis2Top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3188360" y="344125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3853723" y="326258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3652211" y="2911101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4" name="Tekstboks 18"/>
              <p:cNvSpPr txBox="1"/>
              <p:nvPr/>
            </p:nvSpPr>
            <p:spPr>
              <a:xfrm>
                <a:off x="3061408" y="34847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p4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5" name="Tekstboks 18"/>
              <p:cNvSpPr txBox="1"/>
              <p:nvPr/>
            </p:nvSpPr>
            <p:spPr>
              <a:xfrm>
                <a:off x="3704871" y="3286573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p3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7" name="Tekstboks 18"/>
              <p:cNvSpPr txBox="1"/>
              <p:nvPr/>
            </p:nvSpPr>
            <p:spPr>
              <a:xfrm>
                <a:off x="3436048" y="2929815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p2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4126757" y="2839035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9" name="Tekstboks 18"/>
              <p:cNvSpPr txBox="1"/>
              <p:nvPr/>
            </p:nvSpPr>
            <p:spPr>
              <a:xfrm>
                <a:off x="4002375" y="2882744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p1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cxnSp>
          <p:nvCxnSpPr>
            <p:cNvPr id="106" name="Straight Arrow Connector 105"/>
            <p:cNvCxnSpPr/>
            <p:nvPr/>
          </p:nvCxnSpPr>
          <p:spPr>
            <a:xfrm flipH="1">
              <a:off x="4176287" y="2875035"/>
              <a:ext cx="474546" cy="72066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7" name="Straight Arrow Connector 106"/>
            <p:cNvCxnSpPr/>
            <p:nvPr/>
          </p:nvCxnSpPr>
          <p:spPr>
            <a:xfrm>
              <a:off x="4178363" y="2957634"/>
              <a:ext cx="201512" cy="351487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/>
            <p:nvPr/>
          </p:nvCxnSpPr>
          <p:spPr>
            <a:xfrm flipH="1">
              <a:off x="3710322" y="3304939"/>
              <a:ext cx="645783" cy="178670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50" name="Straight Arrow Connector 149"/>
          <p:cNvCxnSpPr/>
          <p:nvPr/>
        </p:nvCxnSpPr>
        <p:spPr>
          <a:xfrm>
            <a:off x="5182563" y="3977797"/>
            <a:ext cx="450510" cy="75084"/>
          </a:xfrm>
          <a:prstGeom prst="straightConnector1">
            <a:avLst/>
          </a:prstGeom>
          <a:ln>
            <a:solidFill>
              <a:schemeClr val="accent3"/>
            </a:solidFill>
            <a:prstDash val="sysDash"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>
            <a:off x="6484115" y="4205281"/>
            <a:ext cx="450510" cy="75084"/>
          </a:xfrm>
          <a:prstGeom prst="straightConnector1">
            <a:avLst/>
          </a:prstGeom>
          <a:ln>
            <a:solidFill>
              <a:schemeClr val="accent3"/>
            </a:solidFill>
            <a:prstDash val="sysDash"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2" name="Tekstboks 18"/>
          <p:cNvSpPr txBox="1"/>
          <p:nvPr/>
        </p:nvSpPr>
        <p:spPr>
          <a:xfrm>
            <a:off x="6294890" y="4272173"/>
            <a:ext cx="612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Offset 2</a:t>
            </a:r>
            <a:endParaRPr lang="da-DK" sz="1000" dirty="0"/>
          </a:p>
        </p:txBody>
      </p:sp>
      <p:cxnSp>
        <p:nvCxnSpPr>
          <p:cNvPr id="153" name="Straight Arrow Connector 152"/>
          <p:cNvCxnSpPr/>
          <p:nvPr/>
        </p:nvCxnSpPr>
        <p:spPr>
          <a:xfrm>
            <a:off x="5343938" y="3238215"/>
            <a:ext cx="424465" cy="72066"/>
          </a:xfrm>
          <a:prstGeom prst="straightConnector1">
            <a:avLst/>
          </a:prstGeom>
          <a:ln>
            <a:solidFill>
              <a:srgbClr val="00B050">
                <a:alpha val="40000"/>
              </a:srgb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 flipH="1">
            <a:off x="5013684" y="3238215"/>
            <a:ext cx="330254" cy="195779"/>
          </a:xfrm>
          <a:prstGeom prst="straightConnector1">
            <a:avLst/>
          </a:prstGeom>
          <a:ln>
            <a:solidFill>
              <a:srgbClr val="FF5050">
                <a:alpha val="40000"/>
              </a:srgb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 flipH="1" flipV="1">
            <a:off x="5337389" y="2827278"/>
            <a:ext cx="6549" cy="409296"/>
          </a:xfrm>
          <a:prstGeom prst="straightConnector1">
            <a:avLst/>
          </a:prstGeom>
          <a:ln>
            <a:solidFill>
              <a:srgbClr val="0070C0">
                <a:alpha val="40000"/>
              </a:srgb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86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dsholder til indhold 2"/>
          <p:cNvSpPr txBox="1">
            <a:spLocks/>
          </p:cNvSpPr>
          <p:nvPr/>
        </p:nvSpPr>
        <p:spPr>
          <a:xfrm>
            <a:off x="281507" y="1549400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URScript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Lenguaje de alto nivel desarrollado por UR</a:t>
            </a:r>
          </a:p>
          <a:p>
            <a:pPr marL="457200" lvl="1" indent="0">
              <a:buClr>
                <a:srgbClr val="99CC00"/>
              </a:buClr>
              <a:buNone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Puede ser usado en lugar de crear los programas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con Polyscope GUI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Similar al lenguaje de programación Python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manual de Script contiene la definición de todas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las funciones script disponibles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Los programas de Polyscope son convertidos a URScript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antes de su ejecución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 puede usar de diferentes formas</a:t>
            </a:r>
            <a:endParaRPr lang="es-ES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730" y="1960493"/>
            <a:ext cx="3043678" cy="4306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dsholder til dias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5</a:t>
            </a:fld>
            <a:endParaRPr lang="da-DK"/>
          </a:p>
        </p:txBody>
      </p:sp>
      <p:sp>
        <p:nvSpPr>
          <p:cNvPr id="11" name="Tekstboks 10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¿Que es el URScript?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28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6" name="Rektangel 29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7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URScript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8" name="Ellipse 31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05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7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Cuando el tercer </a:t>
            </a:r>
            <a:r>
              <a:rPr lang="es-ES" sz="1800" dirty="0" err="1" smtClean="0">
                <a:solidFill>
                  <a:srgbClr val="262626"/>
                </a:solidFill>
              </a:rPr>
              <a:t>MoveL</a:t>
            </a:r>
            <a:r>
              <a:rPr lang="es-ES" sz="1800" dirty="0" smtClean="0">
                <a:solidFill>
                  <a:srgbClr val="262626"/>
                </a:solidFill>
              </a:rPr>
              <a:t/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dirty="0" smtClean="0">
                <a:solidFill>
                  <a:srgbClr val="262626"/>
                </a:solidFill>
              </a:rPr>
              <a:t>finalice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Asignar a plano_1_var el valor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de la segunda Función (plano_2)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Ejecutar los movimientos en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usando la Función plano_2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50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</a:t>
            </a:r>
            <a:r>
              <a:rPr lang="es-ES" sz="2000" b="1" dirty="0" smtClean="0">
                <a:latin typeface="Lucida Console" panose="020B0609040504020204" pitchFamily="49" charset="0"/>
              </a:rPr>
              <a:t>4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Funciones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3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104858" y="1483104"/>
            <a:ext cx="1433465" cy="2160000"/>
            <a:chOff x="3557474" y="2160338"/>
            <a:chExt cx="1433465" cy="2160000"/>
          </a:xfrm>
        </p:grpSpPr>
        <p:grpSp>
          <p:nvGrpSpPr>
            <p:cNvPr id="70" name="Group 69"/>
            <p:cNvGrpSpPr/>
            <p:nvPr/>
          </p:nvGrpSpPr>
          <p:grpSpPr>
            <a:xfrm>
              <a:off x="3557474" y="2160338"/>
              <a:ext cx="1433465" cy="2160000"/>
              <a:chOff x="3061408" y="2156680"/>
              <a:chExt cx="1433465" cy="2160000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3649085" y="2156680"/>
                <a:ext cx="805328" cy="2160000"/>
              </a:xfrm>
              <a:prstGeom prst="rect">
                <a:avLst/>
              </a:prstGeom>
              <a:solidFill>
                <a:schemeClr val="bg1"/>
              </a:solidFill>
              <a:scene3d>
                <a:camera prst="isometricOffAxis2Top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 dirty="0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188360" y="3441258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3853723" y="3262588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3652211" y="2911101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58" name="Tekstboks 18"/>
              <p:cNvSpPr txBox="1"/>
              <p:nvPr/>
            </p:nvSpPr>
            <p:spPr>
              <a:xfrm>
                <a:off x="3061408" y="34847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p4</a:t>
                </a:r>
                <a:endParaRPr lang="da-DK" sz="1000" dirty="0"/>
              </a:p>
            </p:txBody>
          </p:sp>
          <p:sp>
            <p:nvSpPr>
              <p:cNvPr id="60" name="Tekstboks 18"/>
              <p:cNvSpPr txBox="1"/>
              <p:nvPr/>
            </p:nvSpPr>
            <p:spPr>
              <a:xfrm>
                <a:off x="3740688" y="3291081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p3</a:t>
                </a:r>
                <a:endParaRPr lang="da-DK" sz="1000" dirty="0"/>
              </a:p>
            </p:txBody>
          </p:sp>
          <p:sp>
            <p:nvSpPr>
              <p:cNvPr id="61" name="Tekstboks 18"/>
              <p:cNvSpPr txBox="1"/>
              <p:nvPr/>
            </p:nvSpPr>
            <p:spPr>
              <a:xfrm>
                <a:off x="3467334" y="2933530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p2</a:t>
                </a:r>
                <a:endParaRPr lang="da-DK" sz="1000" dirty="0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4126757" y="2839035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59" name="Tekstboks 18"/>
              <p:cNvSpPr txBox="1"/>
              <p:nvPr/>
            </p:nvSpPr>
            <p:spPr>
              <a:xfrm>
                <a:off x="4002375" y="2882744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p1</a:t>
                </a:r>
                <a:endParaRPr lang="da-DK" sz="1000" dirty="0"/>
              </a:p>
            </p:txBody>
          </p:sp>
        </p:grpSp>
        <p:cxnSp>
          <p:nvCxnSpPr>
            <p:cNvPr id="6" name="Straight Arrow Connector 5"/>
            <p:cNvCxnSpPr/>
            <p:nvPr/>
          </p:nvCxnSpPr>
          <p:spPr>
            <a:xfrm flipH="1">
              <a:off x="4176287" y="2875035"/>
              <a:ext cx="474546" cy="72066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4178363" y="2957634"/>
              <a:ext cx="201512" cy="351487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H="1">
              <a:off x="3710322" y="3304939"/>
              <a:ext cx="645783" cy="178670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/>
          <p:nvPr/>
        </p:nvGrpSpPr>
        <p:grpSpPr>
          <a:xfrm>
            <a:off x="5390972" y="1711225"/>
            <a:ext cx="1433465" cy="2160000"/>
            <a:chOff x="3557474" y="2160338"/>
            <a:chExt cx="1433465" cy="2160000"/>
          </a:xfrm>
        </p:grpSpPr>
        <p:grpSp>
          <p:nvGrpSpPr>
            <p:cNvPr id="71" name="Group 70"/>
            <p:cNvGrpSpPr/>
            <p:nvPr/>
          </p:nvGrpSpPr>
          <p:grpSpPr>
            <a:xfrm>
              <a:off x="3557474" y="2160338"/>
              <a:ext cx="1433465" cy="2160000"/>
              <a:chOff x="3061408" y="2156680"/>
              <a:chExt cx="1433465" cy="2160000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3649085" y="2156680"/>
                <a:ext cx="805328" cy="216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  <a:scene3d>
                <a:camera prst="isometricOffAxis2Top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3188360" y="344125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3853723" y="326258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3652211" y="2911101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0" name="Tekstboks 18"/>
              <p:cNvSpPr txBox="1"/>
              <p:nvPr/>
            </p:nvSpPr>
            <p:spPr>
              <a:xfrm>
                <a:off x="3061408" y="34847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p4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1" name="Tekstboks 18"/>
              <p:cNvSpPr txBox="1"/>
              <p:nvPr/>
            </p:nvSpPr>
            <p:spPr>
              <a:xfrm>
                <a:off x="3704871" y="3286573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p3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3" name="Tekstboks 18"/>
              <p:cNvSpPr txBox="1"/>
              <p:nvPr/>
            </p:nvSpPr>
            <p:spPr>
              <a:xfrm>
                <a:off x="3458622" y="2939849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p2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4126757" y="2839035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5" name="Tekstboks 18"/>
              <p:cNvSpPr txBox="1"/>
              <p:nvPr/>
            </p:nvSpPr>
            <p:spPr>
              <a:xfrm>
                <a:off x="4002375" y="2882744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p1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cxnSp>
          <p:nvCxnSpPr>
            <p:cNvPr id="72" name="Straight Arrow Connector 71"/>
            <p:cNvCxnSpPr/>
            <p:nvPr/>
          </p:nvCxnSpPr>
          <p:spPr>
            <a:xfrm flipH="1">
              <a:off x="4176287" y="2875035"/>
              <a:ext cx="474546" cy="72066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4178363" y="2957634"/>
              <a:ext cx="201512" cy="351487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 flipH="1">
              <a:off x="3710322" y="3304939"/>
              <a:ext cx="645783" cy="178670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2" name="Tekstboks 18"/>
          <p:cNvSpPr txBox="1"/>
          <p:nvPr/>
        </p:nvSpPr>
        <p:spPr>
          <a:xfrm>
            <a:off x="4882502" y="3005668"/>
            <a:ext cx="612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Offset 1</a:t>
            </a:r>
            <a:endParaRPr lang="da-DK" sz="1000" dirty="0"/>
          </a:p>
        </p:txBody>
      </p:sp>
      <p:grpSp>
        <p:nvGrpSpPr>
          <p:cNvPr id="104" name="Group 103"/>
          <p:cNvGrpSpPr/>
          <p:nvPr/>
        </p:nvGrpSpPr>
        <p:grpSpPr>
          <a:xfrm>
            <a:off x="6716708" y="1930638"/>
            <a:ext cx="1433465" cy="2160000"/>
            <a:chOff x="3557474" y="2160338"/>
            <a:chExt cx="1433465" cy="2160000"/>
          </a:xfrm>
        </p:grpSpPr>
        <p:grpSp>
          <p:nvGrpSpPr>
            <p:cNvPr id="105" name="Group 104"/>
            <p:cNvGrpSpPr/>
            <p:nvPr/>
          </p:nvGrpSpPr>
          <p:grpSpPr>
            <a:xfrm>
              <a:off x="3557474" y="2160338"/>
              <a:ext cx="1433465" cy="2160000"/>
              <a:chOff x="3061408" y="2156680"/>
              <a:chExt cx="1433465" cy="2160000"/>
            </a:xfrm>
          </p:grpSpPr>
          <p:sp>
            <p:nvSpPr>
              <p:cNvPr id="110" name="Rectangle 109"/>
              <p:cNvSpPr/>
              <p:nvPr/>
            </p:nvSpPr>
            <p:spPr>
              <a:xfrm>
                <a:off x="3649085" y="2156680"/>
                <a:ext cx="805328" cy="216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  <a:scene3d>
                <a:camera prst="isometricOffAxis2Top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3188360" y="344125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3853723" y="326258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3652211" y="2911101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4" name="Tekstboks 18"/>
              <p:cNvSpPr txBox="1"/>
              <p:nvPr/>
            </p:nvSpPr>
            <p:spPr>
              <a:xfrm>
                <a:off x="3061408" y="34847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p4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5" name="Tekstboks 18"/>
              <p:cNvSpPr txBox="1"/>
              <p:nvPr/>
            </p:nvSpPr>
            <p:spPr>
              <a:xfrm>
                <a:off x="3704871" y="3286573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p3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7" name="Tekstboks 18"/>
              <p:cNvSpPr txBox="1"/>
              <p:nvPr/>
            </p:nvSpPr>
            <p:spPr>
              <a:xfrm>
                <a:off x="3484770" y="2945565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p2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4126757" y="2839035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9" name="Tekstboks 18"/>
              <p:cNvSpPr txBox="1"/>
              <p:nvPr/>
            </p:nvSpPr>
            <p:spPr>
              <a:xfrm>
                <a:off x="4002375" y="2882744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p1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cxnSp>
          <p:nvCxnSpPr>
            <p:cNvPr id="106" name="Straight Arrow Connector 105"/>
            <p:cNvCxnSpPr/>
            <p:nvPr/>
          </p:nvCxnSpPr>
          <p:spPr>
            <a:xfrm flipH="1">
              <a:off x="4176287" y="2875035"/>
              <a:ext cx="474546" cy="72066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7" name="Straight Arrow Connector 106"/>
            <p:cNvCxnSpPr/>
            <p:nvPr/>
          </p:nvCxnSpPr>
          <p:spPr>
            <a:xfrm>
              <a:off x="4178363" y="2957634"/>
              <a:ext cx="201512" cy="351487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/>
            <p:nvPr/>
          </p:nvCxnSpPr>
          <p:spPr>
            <a:xfrm flipH="1">
              <a:off x="3710322" y="3304939"/>
              <a:ext cx="645783" cy="178670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6" name="Rectangle 35"/>
          <p:cNvSpPr/>
          <p:nvPr/>
        </p:nvSpPr>
        <p:spPr>
          <a:xfrm>
            <a:off x="3896537" y="1759432"/>
            <a:ext cx="4876070" cy="1837813"/>
          </a:xfrm>
          <a:prstGeom prst="rect">
            <a:avLst/>
          </a:prstGeom>
          <a:noFill/>
          <a:ln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Tekstboks 18"/>
          <p:cNvSpPr txBox="1"/>
          <p:nvPr/>
        </p:nvSpPr>
        <p:spPr>
          <a:xfrm>
            <a:off x="6397922" y="1955818"/>
            <a:ext cx="1506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b="1" dirty="0" smtClean="0"/>
              <a:t>Plano_1_Var = Plano_1</a:t>
            </a:r>
            <a:endParaRPr lang="da-DK" sz="1000" b="1" dirty="0"/>
          </a:p>
        </p:txBody>
      </p:sp>
      <p:cxnSp>
        <p:nvCxnSpPr>
          <p:cNvPr id="150" name="Straight Arrow Connector 149"/>
          <p:cNvCxnSpPr/>
          <p:nvPr/>
        </p:nvCxnSpPr>
        <p:spPr>
          <a:xfrm>
            <a:off x="5051381" y="2937383"/>
            <a:ext cx="450510" cy="75084"/>
          </a:xfrm>
          <a:prstGeom prst="straightConnector1">
            <a:avLst/>
          </a:prstGeom>
          <a:ln>
            <a:solidFill>
              <a:schemeClr val="accent3"/>
            </a:solidFill>
            <a:prstDash val="sysDash"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>
            <a:off x="6352933" y="3164867"/>
            <a:ext cx="450510" cy="75084"/>
          </a:xfrm>
          <a:prstGeom prst="straightConnector1">
            <a:avLst/>
          </a:prstGeom>
          <a:ln>
            <a:solidFill>
              <a:schemeClr val="accent3"/>
            </a:solidFill>
            <a:prstDash val="sysDash"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2" name="Tekstboks 18"/>
          <p:cNvSpPr txBox="1"/>
          <p:nvPr/>
        </p:nvSpPr>
        <p:spPr>
          <a:xfrm>
            <a:off x="6163708" y="3231759"/>
            <a:ext cx="612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Offset 2</a:t>
            </a:r>
            <a:endParaRPr lang="da-DK" sz="1000" dirty="0"/>
          </a:p>
        </p:txBody>
      </p:sp>
      <p:cxnSp>
        <p:nvCxnSpPr>
          <p:cNvPr id="153" name="Straight Arrow Connector 152"/>
          <p:cNvCxnSpPr/>
          <p:nvPr/>
        </p:nvCxnSpPr>
        <p:spPr>
          <a:xfrm>
            <a:off x="5212756" y="2197801"/>
            <a:ext cx="424465" cy="72066"/>
          </a:xfrm>
          <a:prstGeom prst="straightConnector1">
            <a:avLst/>
          </a:prstGeom>
          <a:ln>
            <a:solidFill>
              <a:srgbClr val="00B050">
                <a:alpha val="40000"/>
              </a:srgb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 flipH="1">
            <a:off x="4882502" y="2197801"/>
            <a:ext cx="330254" cy="195779"/>
          </a:xfrm>
          <a:prstGeom prst="straightConnector1">
            <a:avLst/>
          </a:prstGeom>
          <a:ln>
            <a:solidFill>
              <a:srgbClr val="FF5050">
                <a:alpha val="40000"/>
              </a:srgb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 flipH="1" flipV="1">
            <a:off x="5206207" y="1786864"/>
            <a:ext cx="6549" cy="409296"/>
          </a:xfrm>
          <a:prstGeom prst="straightConnector1">
            <a:avLst/>
          </a:prstGeom>
          <a:ln>
            <a:solidFill>
              <a:srgbClr val="0070C0">
                <a:alpha val="40000"/>
              </a:srgb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4" name="Group 163"/>
          <p:cNvGrpSpPr/>
          <p:nvPr/>
        </p:nvGrpSpPr>
        <p:grpSpPr>
          <a:xfrm rot="20537188">
            <a:off x="3908602" y="4433517"/>
            <a:ext cx="1433465" cy="2160000"/>
            <a:chOff x="3557474" y="2160338"/>
            <a:chExt cx="1433465" cy="2160000"/>
          </a:xfrm>
        </p:grpSpPr>
        <p:grpSp>
          <p:nvGrpSpPr>
            <p:cNvPr id="165" name="Group 164"/>
            <p:cNvGrpSpPr/>
            <p:nvPr/>
          </p:nvGrpSpPr>
          <p:grpSpPr>
            <a:xfrm>
              <a:off x="3557474" y="2160338"/>
              <a:ext cx="1433465" cy="2160000"/>
              <a:chOff x="3061408" y="2156680"/>
              <a:chExt cx="1433465" cy="2160000"/>
            </a:xfrm>
          </p:grpSpPr>
          <p:sp>
            <p:nvSpPr>
              <p:cNvPr id="169" name="Rectangle 168"/>
              <p:cNvSpPr/>
              <p:nvPr/>
            </p:nvSpPr>
            <p:spPr>
              <a:xfrm>
                <a:off x="3649085" y="2156680"/>
                <a:ext cx="805328" cy="216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scene3d>
                <a:camera prst="isometricOffAxis2Top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 dirty="0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3188360" y="3441258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3853723" y="3262588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172" name="Oval 171"/>
              <p:cNvSpPr/>
              <p:nvPr/>
            </p:nvSpPr>
            <p:spPr>
              <a:xfrm>
                <a:off x="3652211" y="2911101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173" name="Tekstboks 18"/>
              <p:cNvSpPr txBox="1"/>
              <p:nvPr/>
            </p:nvSpPr>
            <p:spPr>
              <a:xfrm>
                <a:off x="3061408" y="34847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p4</a:t>
                </a:r>
                <a:endParaRPr lang="da-DK" sz="1000" dirty="0"/>
              </a:p>
            </p:txBody>
          </p:sp>
          <p:sp>
            <p:nvSpPr>
              <p:cNvPr id="174" name="Tekstboks 18"/>
              <p:cNvSpPr txBox="1"/>
              <p:nvPr/>
            </p:nvSpPr>
            <p:spPr>
              <a:xfrm>
                <a:off x="3704871" y="3286573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p3</a:t>
                </a:r>
                <a:endParaRPr lang="da-DK" sz="1000" dirty="0"/>
              </a:p>
            </p:txBody>
          </p:sp>
          <p:sp>
            <p:nvSpPr>
              <p:cNvPr id="175" name="Tekstboks 18"/>
              <p:cNvSpPr txBox="1"/>
              <p:nvPr/>
            </p:nvSpPr>
            <p:spPr>
              <a:xfrm>
                <a:off x="3476196" y="2941126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p2</a:t>
                </a:r>
                <a:endParaRPr lang="da-DK" sz="1000" dirty="0"/>
              </a:p>
            </p:txBody>
          </p:sp>
          <p:sp>
            <p:nvSpPr>
              <p:cNvPr id="176" name="Oval 175"/>
              <p:cNvSpPr/>
              <p:nvPr/>
            </p:nvSpPr>
            <p:spPr>
              <a:xfrm>
                <a:off x="4126757" y="2839035"/>
                <a:ext cx="72000" cy="7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177" name="Tekstboks 18"/>
              <p:cNvSpPr txBox="1"/>
              <p:nvPr/>
            </p:nvSpPr>
            <p:spPr>
              <a:xfrm>
                <a:off x="4002375" y="2882744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/>
                  <a:t>p1</a:t>
                </a:r>
                <a:endParaRPr lang="da-DK" sz="1000" dirty="0"/>
              </a:p>
            </p:txBody>
          </p:sp>
        </p:grpSp>
        <p:cxnSp>
          <p:nvCxnSpPr>
            <p:cNvPr id="166" name="Straight Arrow Connector 165"/>
            <p:cNvCxnSpPr/>
            <p:nvPr/>
          </p:nvCxnSpPr>
          <p:spPr>
            <a:xfrm flipH="1">
              <a:off x="4176287" y="2875035"/>
              <a:ext cx="474546" cy="72066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7" name="Straight Arrow Connector 166"/>
            <p:cNvCxnSpPr/>
            <p:nvPr/>
          </p:nvCxnSpPr>
          <p:spPr>
            <a:xfrm>
              <a:off x="4178363" y="2957634"/>
              <a:ext cx="201512" cy="351487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8" name="Straight Arrow Connector 167"/>
            <p:cNvCxnSpPr/>
            <p:nvPr/>
          </p:nvCxnSpPr>
          <p:spPr>
            <a:xfrm flipH="1">
              <a:off x="3710322" y="3304939"/>
              <a:ext cx="645783" cy="178670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78" name="Group 177"/>
          <p:cNvGrpSpPr/>
          <p:nvPr/>
        </p:nvGrpSpPr>
        <p:grpSpPr>
          <a:xfrm rot="20537188">
            <a:off x="5258724" y="4231870"/>
            <a:ext cx="1433465" cy="2160000"/>
            <a:chOff x="3557474" y="2160338"/>
            <a:chExt cx="1433465" cy="2160000"/>
          </a:xfrm>
        </p:grpSpPr>
        <p:grpSp>
          <p:nvGrpSpPr>
            <p:cNvPr id="179" name="Group 178"/>
            <p:cNvGrpSpPr/>
            <p:nvPr/>
          </p:nvGrpSpPr>
          <p:grpSpPr>
            <a:xfrm>
              <a:off x="3557474" y="2160338"/>
              <a:ext cx="1433465" cy="2160000"/>
              <a:chOff x="3061408" y="2156680"/>
              <a:chExt cx="1433465" cy="2160000"/>
            </a:xfrm>
          </p:grpSpPr>
          <p:sp>
            <p:nvSpPr>
              <p:cNvPr id="183" name="Rectangle 182"/>
              <p:cNvSpPr/>
              <p:nvPr/>
            </p:nvSpPr>
            <p:spPr>
              <a:xfrm>
                <a:off x="3649085" y="2156680"/>
                <a:ext cx="805328" cy="216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  <a:scene3d>
                <a:camera prst="isometricOffAxis2Top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84" name="Oval 183"/>
              <p:cNvSpPr/>
              <p:nvPr/>
            </p:nvSpPr>
            <p:spPr>
              <a:xfrm>
                <a:off x="3188360" y="344125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85" name="Oval 184"/>
              <p:cNvSpPr/>
              <p:nvPr/>
            </p:nvSpPr>
            <p:spPr>
              <a:xfrm>
                <a:off x="3853723" y="326258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86" name="Oval 185"/>
              <p:cNvSpPr/>
              <p:nvPr/>
            </p:nvSpPr>
            <p:spPr>
              <a:xfrm>
                <a:off x="3652211" y="2911101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87" name="Tekstboks 18"/>
              <p:cNvSpPr txBox="1"/>
              <p:nvPr/>
            </p:nvSpPr>
            <p:spPr>
              <a:xfrm>
                <a:off x="3061408" y="34847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p4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88" name="Tekstboks 18"/>
              <p:cNvSpPr txBox="1"/>
              <p:nvPr/>
            </p:nvSpPr>
            <p:spPr>
              <a:xfrm>
                <a:off x="3704871" y="3286573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p3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89" name="Tekstboks 18"/>
              <p:cNvSpPr txBox="1"/>
              <p:nvPr/>
            </p:nvSpPr>
            <p:spPr>
              <a:xfrm>
                <a:off x="3456440" y="2927373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p2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90" name="Oval 189"/>
              <p:cNvSpPr/>
              <p:nvPr/>
            </p:nvSpPr>
            <p:spPr>
              <a:xfrm>
                <a:off x="4126757" y="2839035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91" name="Tekstboks 18"/>
              <p:cNvSpPr txBox="1"/>
              <p:nvPr/>
            </p:nvSpPr>
            <p:spPr>
              <a:xfrm>
                <a:off x="4002375" y="2882744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p1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cxnSp>
          <p:nvCxnSpPr>
            <p:cNvPr id="180" name="Straight Arrow Connector 179"/>
            <p:cNvCxnSpPr/>
            <p:nvPr/>
          </p:nvCxnSpPr>
          <p:spPr>
            <a:xfrm flipH="1">
              <a:off x="4176287" y="2875035"/>
              <a:ext cx="474546" cy="72066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1" name="Straight Arrow Connector 180"/>
            <p:cNvCxnSpPr/>
            <p:nvPr/>
          </p:nvCxnSpPr>
          <p:spPr>
            <a:xfrm>
              <a:off x="4178363" y="2957634"/>
              <a:ext cx="201512" cy="351487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2" name="Straight Arrow Connector 181"/>
            <p:cNvCxnSpPr/>
            <p:nvPr/>
          </p:nvCxnSpPr>
          <p:spPr>
            <a:xfrm flipH="1">
              <a:off x="3710322" y="3304939"/>
              <a:ext cx="645783" cy="178670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92" name="Tekstboks 18"/>
          <p:cNvSpPr txBox="1"/>
          <p:nvPr/>
        </p:nvSpPr>
        <p:spPr>
          <a:xfrm>
            <a:off x="4899138" y="5786379"/>
            <a:ext cx="612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Offset 1</a:t>
            </a:r>
            <a:endParaRPr lang="da-DK" sz="1000" dirty="0"/>
          </a:p>
        </p:txBody>
      </p:sp>
      <p:grpSp>
        <p:nvGrpSpPr>
          <p:cNvPr id="193" name="Group 192"/>
          <p:cNvGrpSpPr/>
          <p:nvPr/>
        </p:nvGrpSpPr>
        <p:grpSpPr>
          <a:xfrm rot="20537188">
            <a:off x="6640650" y="4035480"/>
            <a:ext cx="1433465" cy="2160000"/>
            <a:chOff x="3557474" y="2160338"/>
            <a:chExt cx="1433465" cy="2160000"/>
          </a:xfrm>
        </p:grpSpPr>
        <p:grpSp>
          <p:nvGrpSpPr>
            <p:cNvPr id="194" name="Group 193"/>
            <p:cNvGrpSpPr/>
            <p:nvPr/>
          </p:nvGrpSpPr>
          <p:grpSpPr>
            <a:xfrm>
              <a:off x="3557474" y="2160338"/>
              <a:ext cx="1433465" cy="2160000"/>
              <a:chOff x="3061408" y="2156680"/>
              <a:chExt cx="1433465" cy="2160000"/>
            </a:xfrm>
          </p:grpSpPr>
          <p:sp>
            <p:nvSpPr>
              <p:cNvPr id="198" name="Rectangle 197"/>
              <p:cNvSpPr/>
              <p:nvPr/>
            </p:nvSpPr>
            <p:spPr>
              <a:xfrm>
                <a:off x="3649085" y="2156680"/>
                <a:ext cx="805328" cy="216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  <a:scene3d>
                <a:camera prst="isometricOffAxis2Top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99" name="Oval 198"/>
              <p:cNvSpPr/>
              <p:nvPr/>
            </p:nvSpPr>
            <p:spPr>
              <a:xfrm>
                <a:off x="3188360" y="344125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0" name="Oval 199"/>
              <p:cNvSpPr/>
              <p:nvPr/>
            </p:nvSpPr>
            <p:spPr>
              <a:xfrm>
                <a:off x="3853723" y="3262588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1" name="Oval 200"/>
              <p:cNvSpPr/>
              <p:nvPr/>
            </p:nvSpPr>
            <p:spPr>
              <a:xfrm>
                <a:off x="3652211" y="2911101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2" name="Tekstboks 18"/>
              <p:cNvSpPr txBox="1"/>
              <p:nvPr/>
            </p:nvSpPr>
            <p:spPr>
              <a:xfrm>
                <a:off x="3061408" y="3484768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p4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3" name="Tekstboks 18"/>
              <p:cNvSpPr txBox="1"/>
              <p:nvPr/>
            </p:nvSpPr>
            <p:spPr>
              <a:xfrm>
                <a:off x="3704871" y="3286573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p3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4" name="Tekstboks 18"/>
              <p:cNvSpPr txBox="1"/>
              <p:nvPr/>
            </p:nvSpPr>
            <p:spPr>
              <a:xfrm>
                <a:off x="3477825" y="2948737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p2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5" name="Oval 204"/>
              <p:cNvSpPr/>
              <p:nvPr/>
            </p:nvSpPr>
            <p:spPr>
              <a:xfrm>
                <a:off x="4126757" y="2839035"/>
                <a:ext cx="72000" cy="72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6" name="Tekstboks 18"/>
              <p:cNvSpPr txBox="1"/>
              <p:nvPr/>
            </p:nvSpPr>
            <p:spPr>
              <a:xfrm>
                <a:off x="4002375" y="2882744"/>
                <a:ext cx="4924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000" dirty="0" smtClean="0">
                    <a:solidFill>
                      <a:schemeClr val="bg1">
                        <a:lumMod val="65000"/>
                      </a:schemeClr>
                    </a:solidFill>
                  </a:rPr>
                  <a:t>p1</a:t>
                </a:r>
                <a:endParaRPr lang="da-DK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cxnSp>
          <p:nvCxnSpPr>
            <p:cNvPr id="195" name="Straight Arrow Connector 194"/>
            <p:cNvCxnSpPr/>
            <p:nvPr/>
          </p:nvCxnSpPr>
          <p:spPr>
            <a:xfrm flipH="1">
              <a:off x="4176287" y="2875035"/>
              <a:ext cx="474546" cy="72066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6" name="Straight Arrow Connector 195"/>
            <p:cNvCxnSpPr/>
            <p:nvPr/>
          </p:nvCxnSpPr>
          <p:spPr>
            <a:xfrm>
              <a:off x="4178363" y="2957634"/>
              <a:ext cx="201512" cy="351487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7" name="Straight Arrow Connector 196"/>
            <p:cNvCxnSpPr/>
            <p:nvPr/>
          </p:nvCxnSpPr>
          <p:spPr>
            <a:xfrm flipH="1">
              <a:off x="3710322" y="3304939"/>
              <a:ext cx="645783" cy="178670"/>
            </a:xfrm>
            <a:prstGeom prst="straightConnector1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07" name="Rectangle 206"/>
          <p:cNvSpPr/>
          <p:nvPr/>
        </p:nvSpPr>
        <p:spPr>
          <a:xfrm>
            <a:off x="3901449" y="4344559"/>
            <a:ext cx="4876070" cy="1837813"/>
          </a:xfrm>
          <a:prstGeom prst="rect">
            <a:avLst/>
          </a:prstGeom>
          <a:noFill/>
          <a:ln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8" name="Tekstboks 18"/>
          <p:cNvSpPr txBox="1"/>
          <p:nvPr/>
        </p:nvSpPr>
        <p:spPr>
          <a:xfrm>
            <a:off x="5086012" y="4457785"/>
            <a:ext cx="15153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b="1" dirty="0" smtClean="0"/>
              <a:t>Plano_1_Var = Plano_2</a:t>
            </a:r>
            <a:endParaRPr lang="da-DK" sz="1000" b="1" dirty="0"/>
          </a:p>
        </p:txBody>
      </p:sp>
      <p:cxnSp>
        <p:nvCxnSpPr>
          <p:cNvPr id="209" name="Straight Arrow Connector 208"/>
          <p:cNvCxnSpPr/>
          <p:nvPr/>
        </p:nvCxnSpPr>
        <p:spPr>
          <a:xfrm rot="20537188">
            <a:off x="5001429" y="5708198"/>
            <a:ext cx="450510" cy="75084"/>
          </a:xfrm>
          <a:prstGeom prst="straightConnector1">
            <a:avLst/>
          </a:prstGeom>
          <a:ln>
            <a:solidFill>
              <a:schemeClr val="accent3"/>
            </a:solidFill>
            <a:prstDash val="sysDash"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Arrow Connector 209"/>
          <p:cNvCxnSpPr/>
          <p:nvPr/>
        </p:nvCxnSpPr>
        <p:spPr>
          <a:xfrm rot="20537188">
            <a:off x="6376133" y="5515058"/>
            <a:ext cx="450510" cy="75084"/>
          </a:xfrm>
          <a:prstGeom prst="straightConnector1">
            <a:avLst/>
          </a:prstGeom>
          <a:ln>
            <a:solidFill>
              <a:schemeClr val="accent3"/>
            </a:solidFill>
            <a:prstDash val="sysDash"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1" name="Tekstboks 18"/>
          <p:cNvSpPr txBox="1"/>
          <p:nvPr/>
        </p:nvSpPr>
        <p:spPr>
          <a:xfrm>
            <a:off x="6272839" y="5593838"/>
            <a:ext cx="612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Offset 2</a:t>
            </a:r>
            <a:endParaRPr lang="da-DK" sz="1000" dirty="0"/>
          </a:p>
        </p:txBody>
      </p:sp>
      <p:cxnSp>
        <p:nvCxnSpPr>
          <p:cNvPr id="212" name="Straight Arrow Connector 211"/>
          <p:cNvCxnSpPr/>
          <p:nvPr/>
        </p:nvCxnSpPr>
        <p:spPr>
          <a:xfrm rot="20537188">
            <a:off x="4887407" y="4975252"/>
            <a:ext cx="424465" cy="72066"/>
          </a:xfrm>
          <a:prstGeom prst="straightConnector1">
            <a:avLst/>
          </a:prstGeom>
          <a:ln>
            <a:solidFill>
              <a:srgbClr val="00B050">
                <a:alpha val="40000"/>
              </a:srgb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Arrow Connector 212"/>
          <p:cNvCxnSpPr/>
          <p:nvPr/>
        </p:nvCxnSpPr>
        <p:spPr>
          <a:xfrm rot="20537188" flipH="1">
            <a:off x="4589190" y="5097136"/>
            <a:ext cx="330254" cy="195779"/>
          </a:xfrm>
          <a:prstGeom prst="straightConnector1">
            <a:avLst/>
          </a:prstGeom>
          <a:ln>
            <a:solidFill>
              <a:srgbClr val="FF5050">
                <a:alpha val="40000"/>
              </a:srgb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Arrow Connector 213"/>
          <p:cNvCxnSpPr/>
          <p:nvPr/>
        </p:nvCxnSpPr>
        <p:spPr>
          <a:xfrm rot="20537188" flipH="1" flipV="1">
            <a:off x="4811508" y="4643447"/>
            <a:ext cx="6549" cy="409296"/>
          </a:xfrm>
          <a:prstGeom prst="straightConnector1">
            <a:avLst/>
          </a:prstGeom>
          <a:ln>
            <a:solidFill>
              <a:srgbClr val="0070C0">
                <a:alpha val="40000"/>
              </a:srgbClr>
            </a:solidFill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Arrow Connector 219"/>
          <p:cNvCxnSpPr/>
          <p:nvPr/>
        </p:nvCxnSpPr>
        <p:spPr>
          <a:xfrm>
            <a:off x="6093732" y="3693810"/>
            <a:ext cx="0" cy="585148"/>
          </a:xfrm>
          <a:prstGeom prst="straightConnector1">
            <a:avLst/>
          </a:prstGeom>
          <a:ln>
            <a:solidFill>
              <a:schemeClr val="accent3"/>
            </a:solidFill>
            <a:prstDash val="sysDash"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3" name="Tekstboks 18"/>
          <p:cNvSpPr txBox="1"/>
          <p:nvPr/>
        </p:nvSpPr>
        <p:spPr>
          <a:xfrm>
            <a:off x="6161254" y="3865261"/>
            <a:ext cx="16208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Cambiar al Plano_2</a:t>
            </a:r>
            <a:endParaRPr lang="da-DK" sz="1000" dirty="0"/>
          </a:p>
        </p:txBody>
      </p:sp>
    </p:spTree>
    <p:extLst>
      <p:ext uri="{BB962C8B-B14F-4D97-AF65-F5344CB8AC3E}">
        <p14:creationId xmlns:p14="http://schemas.microsoft.com/office/powerpoint/2010/main" val="279565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733" y="274638"/>
            <a:ext cx="8282067" cy="674421"/>
          </a:xfrm>
        </p:spPr>
        <p:txBody>
          <a:bodyPr>
            <a:normAutofit/>
          </a:bodyPr>
          <a:lstStyle/>
          <a:p>
            <a:pPr algn="l"/>
            <a:endParaRPr lang="da-DK" sz="3000">
              <a:latin typeface="Tahoma"/>
              <a:cs typeface="Tahoma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04733" y="4538365"/>
            <a:ext cx="8282067" cy="2027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/>
              <a:t> </a:t>
            </a:r>
          </a:p>
          <a:p>
            <a:pPr marL="0" indent="0">
              <a:buNone/>
            </a:pPr>
            <a:endParaRPr lang="da-DK"/>
          </a:p>
        </p:txBody>
      </p:sp>
      <p:pic>
        <p:nvPicPr>
          <p:cNvPr id="1026" name="Picture 2" descr="C:\Users\lrh\Dropbox\Universal Robots PR-group\UR_Presentations\Backgrounds for PPT\UR_Baggrund_Production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51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6" name="Rektangel 15"/>
          <p:cNvSpPr/>
          <p:nvPr/>
        </p:nvSpPr>
        <p:spPr>
          <a:xfrm>
            <a:off x="180448" y="977340"/>
            <a:ext cx="8775016" cy="306000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34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5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6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7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8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es-ES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0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2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3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</a:p>
        </p:txBody>
      </p:sp>
      <p:sp>
        <p:nvSpPr>
          <p:cNvPr id="44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5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</a:p>
        </p:txBody>
      </p:sp>
      <p:sp>
        <p:nvSpPr>
          <p:cNvPr id="46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7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</a:t>
            </a:r>
            <a:r>
              <a:rPr lang="da-DK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Dashboard</a:t>
            </a:r>
          </a:p>
        </p:txBody>
      </p:sp>
      <p:sp>
        <p:nvSpPr>
          <p:cNvPr id="48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9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</a:p>
        </p:txBody>
      </p:sp>
      <p:sp>
        <p:nvSpPr>
          <p:cNvPr id="50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1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</a:p>
        </p:txBody>
      </p:sp>
      <p:sp>
        <p:nvSpPr>
          <p:cNvPr id="52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3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</a:p>
        </p:txBody>
      </p:sp>
      <p:sp>
        <p:nvSpPr>
          <p:cNvPr id="54" name="Ellipse 7"/>
          <p:cNvSpPr/>
          <p:nvPr/>
        </p:nvSpPr>
        <p:spPr>
          <a:xfrm>
            <a:off x="1000183" y="3688541"/>
            <a:ext cx="498456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smtClean="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4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55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68937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/>
          <p:cNvGrpSpPr/>
          <p:nvPr/>
        </p:nvGrpSpPr>
        <p:grpSpPr>
          <a:xfrm>
            <a:off x="3348485" y="2176242"/>
            <a:ext cx="4824554" cy="3783327"/>
            <a:chOff x="3348485" y="2176242"/>
            <a:chExt cx="4824554" cy="3783327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32" t="5766" r="23917"/>
            <a:stretch/>
          </p:blipFill>
          <p:spPr>
            <a:xfrm>
              <a:off x="3348485" y="2176242"/>
              <a:ext cx="3459636" cy="3783327"/>
            </a:xfrm>
            <a:prstGeom prst="rect">
              <a:avLst/>
            </a:prstGeom>
          </p:spPr>
        </p:pic>
        <p:sp>
          <p:nvSpPr>
            <p:cNvPr id="58" name="Can 57"/>
            <p:cNvSpPr/>
            <p:nvPr/>
          </p:nvSpPr>
          <p:spPr>
            <a:xfrm rot="6900000">
              <a:off x="6445242" y="3230927"/>
              <a:ext cx="306751" cy="295857"/>
            </a:xfrm>
            <a:prstGeom prst="can">
              <a:avLst>
                <a:gd name="adj" fmla="val 171451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60" name="Can 59"/>
            <p:cNvSpPr/>
            <p:nvPr/>
          </p:nvSpPr>
          <p:spPr>
            <a:xfrm rot="6900000">
              <a:off x="6435765" y="3133111"/>
              <a:ext cx="809492" cy="664989"/>
            </a:xfrm>
            <a:prstGeom prst="can">
              <a:avLst>
                <a:gd name="adj" fmla="val 50000"/>
              </a:avLst>
            </a:prstGeom>
            <a:solidFill>
              <a:schemeClr val="bg1">
                <a:lumMod val="65000"/>
                <a:alpha val="50196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9" name="Can 58"/>
            <p:cNvSpPr/>
            <p:nvPr/>
          </p:nvSpPr>
          <p:spPr>
            <a:xfrm rot="6900000">
              <a:off x="7247154" y="3298300"/>
              <a:ext cx="78850" cy="798704"/>
            </a:xfrm>
            <a:prstGeom prst="can">
              <a:avLst>
                <a:gd name="adj" fmla="val 98888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61" name="Straight Arrow Connector 60"/>
            <p:cNvCxnSpPr/>
            <p:nvPr/>
          </p:nvCxnSpPr>
          <p:spPr>
            <a:xfrm flipH="1" flipV="1">
              <a:off x="6992758" y="2369135"/>
              <a:ext cx="1152000" cy="522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kstboks 18"/>
            <p:cNvSpPr txBox="1"/>
            <p:nvPr/>
          </p:nvSpPr>
          <p:spPr>
            <a:xfrm>
              <a:off x="7418557" y="2366179"/>
              <a:ext cx="566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smtClean="0"/>
                <a:t>TCP</a:t>
              </a:r>
              <a:endParaRPr lang="da-DK" sz="1400"/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 flipV="1">
              <a:off x="7625602" y="2819794"/>
              <a:ext cx="547437" cy="1025804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 flipV="1">
              <a:off x="6477784" y="2281287"/>
              <a:ext cx="554612" cy="994507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 rot="-240000" flipH="1" flipV="1">
              <a:off x="6817763" y="2681045"/>
              <a:ext cx="320916" cy="176137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kstboks 18"/>
            <p:cNvSpPr txBox="1"/>
            <p:nvPr/>
          </p:nvSpPr>
          <p:spPr>
            <a:xfrm>
              <a:off x="6833411" y="2485824"/>
              <a:ext cx="566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smtClean="0">
                  <a:solidFill>
                    <a:srgbClr val="00B050"/>
                  </a:solidFill>
                </a:rPr>
                <a:t>CoG</a:t>
              </a:r>
              <a:endParaRPr lang="da-DK" sz="1400">
                <a:solidFill>
                  <a:srgbClr val="00B050"/>
                </a:solidFill>
              </a:endParaRPr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120000" flipV="1">
              <a:off x="6821657" y="2779926"/>
              <a:ext cx="354203" cy="685679"/>
            </a:xfrm>
            <a:prstGeom prst="straightConnector1">
              <a:avLst/>
            </a:prstGeom>
            <a:ln w="1905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3761682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Definición: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Centro de gravedad es la posición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donde la carga del robot está equilibrada</a:t>
            </a:r>
            <a:br>
              <a:rPr lang="es-ES" sz="1400" dirty="0" smtClean="0">
                <a:solidFill>
                  <a:srgbClr val="262626"/>
                </a:solidFill>
              </a:rPr>
            </a:b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Código Script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set_payload</a:t>
            </a:r>
            <a:r>
              <a:rPr lang="es-ES" sz="1400" dirty="0" smtClean="0">
                <a:solidFill>
                  <a:srgbClr val="262626"/>
                </a:solidFill>
              </a:rPr>
              <a:t>(</a:t>
            </a:r>
            <a:r>
              <a:rPr lang="es-ES" sz="1400" i="1" dirty="0" smtClean="0">
                <a:solidFill>
                  <a:srgbClr val="262626"/>
                </a:solidFill>
              </a:rPr>
              <a:t>m, CoG</a:t>
            </a:r>
            <a:r>
              <a:rPr lang="es-ES" sz="1400" dirty="0" smtClean="0">
                <a:solidFill>
                  <a:srgbClr val="262626"/>
                </a:solidFill>
              </a:rPr>
              <a:t>)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m = masa </a:t>
            </a:r>
            <a:r>
              <a:rPr lang="es-ES" sz="1000" dirty="0">
                <a:solidFill>
                  <a:srgbClr val="262626"/>
                </a:solidFill>
              </a:rPr>
              <a:t>e</a:t>
            </a:r>
            <a:r>
              <a:rPr lang="es-ES" sz="1000" dirty="0" smtClean="0">
                <a:solidFill>
                  <a:srgbClr val="262626"/>
                </a:solidFill>
              </a:rPr>
              <a:t>n kilos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CoG = Center of </a:t>
            </a:r>
            <a:r>
              <a:rPr lang="es-ES" sz="1000" dirty="0" err="1" smtClean="0">
                <a:solidFill>
                  <a:srgbClr val="262626"/>
                </a:solidFill>
              </a:rPr>
              <a:t>Gravity</a:t>
            </a:r>
            <a:r>
              <a:rPr lang="es-ES" sz="1000" dirty="0" smtClean="0">
                <a:solidFill>
                  <a:srgbClr val="262626"/>
                </a:solidFill>
              </a:rPr>
              <a:t> (</a:t>
            </a:r>
            <a:r>
              <a:rPr lang="es-ES" sz="1000" dirty="0" err="1" smtClean="0">
                <a:solidFill>
                  <a:srgbClr val="262626"/>
                </a:solidFill>
              </a:rPr>
              <a:t>CoGx</a:t>
            </a:r>
            <a:r>
              <a:rPr lang="es-ES" sz="1000" dirty="0" smtClean="0">
                <a:solidFill>
                  <a:srgbClr val="262626"/>
                </a:solidFill>
              </a:rPr>
              <a:t>, </a:t>
            </a:r>
            <a:r>
              <a:rPr lang="es-ES" sz="1000" dirty="0" err="1" smtClean="0">
                <a:solidFill>
                  <a:srgbClr val="262626"/>
                </a:solidFill>
              </a:rPr>
              <a:t>CoGy</a:t>
            </a:r>
            <a:r>
              <a:rPr lang="es-ES" sz="1000" dirty="0" smtClean="0">
                <a:solidFill>
                  <a:srgbClr val="262626"/>
                </a:solidFill>
              </a:rPr>
              <a:t>, </a:t>
            </a:r>
            <a:r>
              <a:rPr lang="es-ES" sz="1000" dirty="0" err="1" smtClean="0">
                <a:solidFill>
                  <a:srgbClr val="262626"/>
                </a:solidFill>
              </a:rPr>
              <a:t>CoGz</a:t>
            </a:r>
            <a:r>
              <a:rPr lang="es-ES" sz="1000" dirty="0" smtClean="0">
                <a:solidFill>
                  <a:srgbClr val="262626"/>
                </a:solidFill>
              </a:rPr>
              <a:t>) en metros</a:t>
            </a:r>
            <a:endParaRPr lang="es-ES" sz="6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NOTA: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Si no se define el CoG se usará por defecto la posición del PCH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52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Centro de gravedad (CoG)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Uso avanzado del PCH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4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60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5146674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Definición de varios TCPs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En la pestaña de Instalación se pueden definir varios TCPs (sólo a partir de v3.1)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Como alternativa se pueden definir múltiples TCPs usando código Script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Código Script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set_tcp</a:t>
            </a:r>
            <a:r>
              <a:rPr lang="es-ES" sz="1400" dirty="0" smtClean="0">
                <a:solidFill>
                  <a:srgbClr val="262626"/>
                </a:solidFill>
              </a:rPr>
              <a:t>(</a:t>
            </a:r>
            <a:r>
              <a:rPr lang="es-ES" sz="1400" i="1" dirty="0" smtClean="0">
                <a:solidFill>
                  <a:srgbClr val="262626"/>
                </a:solidFill>
              </a:rPr>
              <a:t>pose</a:t>
            </a:r>
            <a:r>
              <a:rPr lang="es-ES" sz="1400" dirty="0" smtClean="0">
                <a:solidFill>
                  <a:srgbClr val="262626"/>
                </a:solidFill>
              </a:rPr>
              <a:t>)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pose = p[</a:t>
            </a:r>
            <a:r>
              <a:rPr lang="es-ES" sz="1000" dirty="0" err="1" smtClean="0">
                <a:solidFill>
                  <a:srgbClr val="262626"/>
                </a:solidFill>
              </a:rPr>
              <a:t>x,y,z,rx,ry,rz</a:t>
            </a:r>
            <a:r>
              <a:rPr lang="es-ES" sz="1000" dirty="0" smtClean="0">
                <a:solidFill>
                  <a:srgbClr val="262626"/>
                </a:solidFill>
              </a:rPr>
              <a:t>]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Instalación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Marcar Función Base como </a:t>
            </a:r>
            <a:r>
              <a:rPr lang="es-ES" sz="1400" i="1" dirty="0" smtClean="0">
                <a:solidFill>
                  <a:srgbClr val="262626"/>
                </a:solidFill>
              </a:rPr>
              <a:t>variable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NOTA: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Los cambio de TCP únicamente afectarán a los movimientos 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r>
              <a:rPr lang="es-ES" sz="1400" dirty="0" smtClean="0">
                <a:solidFill>
                  <a:srgbClr val="262626"/>
                </a:solidFill>
              </a:rPr>
              <a:t> y </a:t>
            </a:r>
            <a:r>
              <a:rPr lang="es-ES" sz="1400" dirty="0" err="1" smtClean="0">
                <a:solidFill>
                  <a:srgbClr val="262626"/>
                </a:solidFill>
              </a:rPr>
              <a:t>MoveP</a:t>
            </a:r>
            <a:endParaRPr lang="es-ES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53</a:t>
            </a:fld>
            <a:endParaRPr lang="da-DK" dirty="0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Múltiples TCPs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Uso avanzado del PCH</a:t>
              </a: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4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713376" y="2959729"/>
            <a:ext cx="5053552" cy="2855778"/>
            <a:chOff x="3713376" y="2799470"/>
            <a:chExt cx="5053552" cy="2855778"/>
          </a:xfrm>
        </p:grpSpPr>
        <p:grpSp>
          <p:nvGrpSpPr>
            <p:cNvPr id="29" name="Group 28"/>
            <p:cNvGrpSpPr/>
            <p:nvPr/>
          </p:nvGrpSpPr>
          <p:grpSpPr>
            <a:xfrm>
              <a:off x="4325754" y="3458495"/>
              <a:ext cx="3918654" cy="1850225"/>
              <a:chOff x="3440646" y="3346515"/>
              <a:chExt cx="4635229" cy="2136586"/>
            </a:xfrm>
          </p:grpSpPr>
          <p:sp>
            <p:nvSpPr>
              <p:cNvPr id="27" name="Rectangle 26"/>
              <p:cNvSpPr/>
              <p:nvPr/>
            </p:nvSpPr>
            <p:spPr>
              <a:xfrm rot="1800000">
                <a:off x="4326192" y="3701792"/>
                <a:ext cx="493281" cy="288000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5241303" y="3346515"/>
                <a:ext cx="1489435" cy="245097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825" t="2084"/>
              <a:stretch/>
            </p:blipFill>
            <p:spPr>
              <a:xfrm rot="1800000">
                <a:off x="3440646" y="3844726"/>
                <a:ext cx="1286399" cy="1638375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825" t="2084"/>
              <a:stretch/>
            </p:blipFill>
            <p:spPr>
              <a:xfrm>
                <a:off x="6789476" y="3836709"/>
                <a:ext cx="1286399" cy="1638375"/>
              </a:xfrm>
              <a:prstGeom prst="rect">
                <a:avLst/>
              </a:prstGeom>
            </p:spPr>
          </p:pic>
          <p:sp>
            <p:nvSpPr>
              <p:cNvPr id="26" name="Rectangle 25"/>
              <p:cNvSpPr/>
              <p:nvPr/>
            </p:nvSpPr>
            <p:spPr>
              <a:xfrm>
                <a:off x="4286446" y="3591612"/>
                <a:ext cx="3399147" cy="245097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4297441" y="3602607"/>
                <a:ext cx="547200" cy="234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</p:grpSp>
        <p:cxnSp>
          <p:nvCxnSpPr>
            <p:cNvPr id="30" name="Straight Arrow Connector 29"/>
            <p:cNvCxnSpPr/>
            <p:nvPr/>
          </p:nvCxnSpPr>
          <p:spPr>
            <a:xfrm flipH="1">
              <a:off x="6462734" y="3038761"/>
              <a:ext cx="1242000" cy="0"/>
            </a:xfrm>
            <a:prstGeom prst="straightConnector1">
              <a:avLst/>
            </a:prstGeom>
            <a:ln w="9525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V="1">
              <a:off x="6477630" y="2944491"/>
              <a:ext cx="0" cy="72000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V="1">
              <a:off x="7703630" y="2944491"/>
              <a:ext cx="0" cy="2160000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V="1">
              <a:off x="4688624" y="2944491"/>
              <a:ext cx="0" cy="2160000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5400000" flipV="1">
              <a:off x="7991995" y="4510561"/>
              <a:ext cx="0" cy="900000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5400000" flipV="1">
              <a:off x="7462309" y="2680837"/>
              <a:ext cx="0" cy="1980000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rot="5400000" flipH="1">
              <a:off x="7737893" y="4309837"/>
              <a:ext cx="1278000" cy="0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5400000" flipV="1">
              <a:off x="4368429" y="4451269"/>
              <a:ext cx="0" cy="900000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rot="5400000" flipV="1">
              <a:off x="5218468" y="2408107"/>
              <a:ext cx="0" cy="2520000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rot="5400000" flipH="1">
              <a:off x="3397021" y="4289107"/>
              <a:ext cx="1242000" cy="0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>
              <a:off x="4686052" y="3038761"/>
              <a:ext cx="1782000" cy="0"/>
            </a:xfrm>
            <a:prstGeom prst="straightConnector1">
              <a:avLst/>
            </a:prstGeom>
            <a:ln w="9525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kstboks 18"/>
            <p:cNvSpPr txBox="1"/>
            <p:nvPr/>
          </p:nvSpPr>
          <p:spPr>
            <a:xfrm>
              <a:off x="3782134" y="5378249"/>
              <a:ext cx="18129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/>
                <a:t>t</a:t>
              </a:r>
              <a:r>
                <a:rPr lang="da-DK" sz="1200" smtClean="0"/>
                <a:t>cp2 = p[x2,0,z2,0,ry2,0]</a:t>
              </a:r>
              <a:endParaRPr lang="da-DK" sz="1200"/>
            </a:p>
          </p:txBody>
        </p:sp>
        <p:sp>
          <p:nvSpPr>
            <p:cNvPr id="47" name="Tekstboks 18"/>
            <p:cNvSpPr txBox="1"/>
            <p:nvPr/>
          </p:nvSpPr>
          <p:spPr>
            <a:xfrm>
              <a:off x="8348612" y="4126926"/>
              <a:ext cx="418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 smtClean="0">
                  <a:solidFill>
                    <a:srgbClr val="0070C0"/>
                  </a:solidFill>
                </a:rPr>
                <a:t>z1</a:t>
              </a:r>
              <a:endParaRPr lang="da-DK" sz="1200">
                <a:solidFill>
                  <a:srgbClr val="0070C0"/>
                </a:solidFill>
              </a:endParaRPr>
            </a:p>
          </p:txBody>
        </p:sp>
        <p:sp>
          <p:nvSpPr>
            <p:cNvPr id="48" name="Tekstboks 18"/>
            <p:cNvSpPr txBox="1"/>
            <p:nvPr/>
          </p:nvSpPr>
          <p:spPr>
            <a:xfrm>
              <a:off x="6912960" y="2799470"/>
              <a:ext cx="4022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 smtClean="0">
                  <a:solidFill>
                    <a:srgbClr val="FF0000"/>
                  </a:solidFill>
                </a:rPr>
                <a:t>x1</a:t>
              </a:r>
              <a:endParaRPr lang="da-DK" sz="1200">
                <a:solidFill>
                  <a:srgbClr val="FF0000"/>
                </a:solidFill>
              </a:endParaRPr>
            </a:p>
          </p:txBody>
        </p:sp>
        <p:sp>
          <p:nvSpPr>
            <p:cNvPr id="49" name="Tekstboks 18"/>
            <p:cNvSpPr txBox="1"/>
            <p:nvPr/>
          </p:nvSpPr>
          <p:spPr>
            <a:xfrm>
              <a:off x="3713376" y="4150607"/>
              <a:ext cx="396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 smtClean="0">
                  <a:solidFill>
                    <a:srgbClr val="0070C0"/>
                  </a:solidFill>
                </a:rPr>
                <a:t>z2</a:t>
              </a:r>
              <a:endParaRPr lang="da-DK" sz="1200">
                <a:solidFill>
                  <a:srgbClr val="0070C0"/>
                </a:solidFill>
              </a:endParaRPr>
            </a:p>
          </p:txBody>
        </p:sp>
        <p:sp>
          <p:nvSpPr>
            <p:cNvPr id="50" name="Tekstboks 18"/>
            <p:cNvSpPr txBox="1"/>
            <p:nvPr/>
          </p:nvSpPr>
          <p:spPr>
            <a:xfrm>
              <a:off x="5356552" y="2808807"/>
              <a:ext cx="396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>
                  <a:solidFill>
                    <a:srgbClr val="FF0000"/>
                  </a:solidFill>
                </a:rPr>
                <a:t>x</a:t>
              </a:r>
              <a:r>
                <a:rPr lang="da-DK" sz="1200" smtClean="0">
                  <a:solidFill>
                    <a:srgbClr val="FF0000"/>
                  </a:solidFill>
                </a:rPr>
                <a:t>2</a:t>
              </a:r>
              <a:endParaRPr lang="da-DK" sz="1200">
                <a:solidFill>
                  <a:srgbClr val="FF0000"/>
                </a:solidFill>
              </a:endParaRP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1800000" flipV="1">
              <a:off x="5131554" y="3592544"/>
              <a:ext cx="0" cy="1080000"/>
            </a:xfrm>
            <a:prstGeom prst="straightConnector1">
              <a:avLst/>
            </a:prstGeom>
            <a:ln w="9525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flipV="1">
              <a:off x="5401554" y="3680264"/>
              <a:ext cx="0" cy="720000"/>
            </a:xfrm>
            <a:prstGeom prst="straightConnector1">
              <a:avLst/>
            </a:prstGeom>
            <a:ln w="9525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Arc 52"/>
            <p:cNvSpPr/>
            <p:nvPr/>
          </p:nvSpPr>
          <p:spPr>
            <a:xfrm rot="10800000">
              <a:off x="5175613" y="3635776"/>
              <a:ext cx="358389" cy="360000"/>
            </a:xfrm>
            <a:prstGeom prst="arc">
              <a:avLst>
                <a:gd name="adj1" fmla="val 15308258"/>
                <a:gd name="adj2" fmla="val 18912558"/>
              </a:avLst>
            </a:prstGeom>
            <a:ln w="6350">
              <a:solidFill>
                <a:srgbClr val="00B050"/>
              </a:solidFill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4" name="Tekstboks 18"/>
            <p:cNvSpPr txBox="1"/>
            <p:nvPr/>
          </p:nvSpPr>
          <p:spPr>
            <a:xfrm>
              <a:off x="5234124" y="3426118"/>
              <a:ext cx="396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 smtClean="0">
                  <a:solidFill>
                    <a:srgbClr val="00B050"/>
                  </a:solidFill>
                </a:rPr>
                <a:t>ry2</a:t>
              </a:r>
              <a:endParaRPr lang="da-DK" sz="1200">
                <a:solidFill>
                  <a:srgbClr val="00B050"/>
                </a:solidFill>
              </a:endParaRPr>
            </a:p>
          </p:txBody>
        </p:sp>
        <p:sp>
          <p:nvSpPr>
            <p:cNvPr id="58" name="Tekstboks 18"/>
            <p:cNvSpPr txBox="1"/>
            <p:nvPr/>
          </p:nvSpPr>
          <p:spPr>
            <a:xfrm>
              <a:off x="6794153" y="5378249"/>
              <a:ext cx="18129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 smtClean="0"/>
                <a:t>tcp1 = p[x1,0,z1,0,0,0]</a:t>
              </a:r>
              <a:endParaRPr lang="da-DK" sz="1200"/>
            </a:p>
          </p:txBody>
        </p:sp>
        <p:cxnSp>
          <p:nvCxnSpPr>
            <p:cNvPr id="59" name="Straight Arrow Connector 58"/>
            <p:cNvCxnSpPr/>
            <p:nvPr/>
          </p:nvCxnSpPr>
          <p:spPr>
            <a:xfrm>
              <a:off x="6468052" y="3670742"/>
              <a:ext cx="1080000" cy="0"/>
            </a:xfrm>
            <a:prstGeom prst="straightConnector1">
              <a:avLst/>
            </a:prstGeom>
            <a:ln>
              <a:solidFill>
                <a:srgbClr val="FF5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>
              <a:off x="6475232" y="3657098"/>
              <a:ext cx="0" cy="1080000"/>
            </a:xfrm>
            <a:prstGeom prst="straightConnector1">
              <a:avLst/>
            </a:prstGeom>
            <a:ln>
              <a:solidFill>
                <a:srgbClr val="0070C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6467087" y="3664890"/>
              <a:ext cx="445873" cy="330887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280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Valores tcp1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 smtClean="0">
                <a:solidFill>
                  <a:srgbClr val="262626"/>
                </a:solidFill>
              </a:rPr>
              <a:t>x1 = 150 mm.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 smtClean="0">
                <a:solidFill>
                  <a:srgbClr val="262626"/>
                </a:solidFill>
              </a:rPr>
              <a:t>z1 = 150 mm.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262626"/>
                </a:solidFill>
              </a:rPr>
              <a:t>tcp1 = p[</a:t>
            </a:r>
            <a:r>
              <a:rPr lang="en-US" sz="1400" dirty="0" smtClean="0">
                <a:solidFill>
                  <a:srgbClr val="FF0000"/>
                </a:solidFill>
              </a:rPr>
              <a:t>0.15</a:t>
            </a:r>
            <a:r>
              <a:rPr lang="en-US" sz="1400" dirty="0" smtClean="0">
                <a:solidFill>
                  <a:srgbClr val="262626"/>
                </a:solidFill>
              </a:rPr>
              <a:t>, 0, </a:t>
            </a:r>
            <a:r>
              <a:rPr lang="en-US" sz="1400" dirty="0" smtClean="0">
                <a:solidFill>
                  <a:srgbClr val="0070C0"/>
                </a:solidFill>
              </a:rPr>
              <a:t>0.15</a:t>
            </a:r>
            <a:r>
              <a:rPr lang="en-US" sz="1400" dirty="0" smtClean="0">
                <a:solidFill>
                  <a:srgbClr val="262626"/>
                </a:solidFill>
              </a:rPr>
              <a:t>, 0, 0, 0]</a:t>
            </a:r>
            <a:endParaRPr lang="en-US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Valores tcp2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 smtClean="0">
                <a:solidFill>
                  <a:srgbClr val="262626"/>
                </a:solidFill>
              </a:rPr>
              <a:t>x2 </a:t>
            </a:r>
            <a:r>
              <a:rPr lang="en-US" sz="1000" dirty="0">
                <a:solidFill>
                  <a:srgbClr val="262626"/>
                </a:solidFill>
              </a:rPr>
              <a:t>= </a:t>
            </a:r>
            <a:r>
              <a:rPr lang="en-US" sz="1000" dirty="0" smtClean="0">
                <a:solidFill>
                  <a:srgbClr val="262626"/>
                </a:solidFill>
              </a:rPr>
              <a:t>-200 </a:t>
            </a:r>
            <a:r>
              <a:rPr lang="en-US" sz="1000" dirty="0">
                <a:solidFill>
                  <a:srgbClr val="262626"/>
                </a:solidFill>
              </a:rPr>
              <a:t>mm.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 smtClean="0">
                <a:solidFill>
                  <a:srgbClr val="262626"/>
                </a:solidFill>
              </a:rPr>
              <a:t>z2 </a:t>
            </a:r>
            <a:r>
              <a:rPr lang="en-US" sz="1000" dirty="0">
                <a:solidFill>
                  <a:srgbClr val="262626"/>
                </a:solidFill>
              </a:rPr>
              <a:t>= </a:t>
            </a:r>
            <a:r>
              <a:rPr lang="en-US" sz="1000" dirty="0" smtClean="0">
                <a:solidFill>
                  <a:srgbClr val="262626"/>
                </a:solidFill>
              </a:rPr>
              <a:t>140 </a:t>
            </a:r>
            <a:r>
              <a:rPr lang="en-US" sz="1000" dirty="0">
                <a:solidFill>
                  <a:srgbClr val="262626"/>
                </a:solidFill>
              </a:rPr>
              <a:t>mm</a:t>
            </a:r>
            <a:r>
              <a:rPr lang="en-US" sz="1000" dirty="0" smtClean="0">
                <a:solidFill>
                  <a:srgbClr val="262626"/>
                </a:solidFill>
              </a:rPr>
              <a:t>.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000" dirty="0" smtClean="0">
                <a:solidFill>
                  <a:srgbClr val="262626"/>
                </a:solidFill>
              </a:rPr>
              <a:t>ry2 = -25 °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262626"/>
                </a:solidFill>
              </a:rPr>
              <a:t>tcp2 = p[</a:t>
            </a:r>
            <a:r>
              <a:rPr lang="en-US" sz="1400" dirty="0" smtClean="0">
                <a:solidFill>
                  <a:srgbClr val="FF0000"/>
                </a:solidFill>
              </a:rPr>
              <a:t>-0.2</a:t>
            </a:r>
            <a:r>
              <a:rPr lang="en-US" sz="1400" dirty="0" smtClean="0">
                <a:solidFill>
                  <a:srgbClr val="262626"/>
                </a:solidFill>
              </a:rPr>
              <a:t>, 0, </a:t>
            </a:r>
            <a:r>
              <a:rPr lang="en-US" sz="1400" dirty="0" smtClean="0">
                <a:solidFill>
                  <a:srgbClr val="0070C0"/>
                </a:solidFill>
              </a:rPr>
              <a:t>0.14</a:t>
            </a:r>
            <a:r>
              <a:rPr lang="en-US" sz="1400" dirty="0" smtClean="0">
                <a:solidFill>
                  <a:srgbClr val="262626"/>
                </a:solidFill>
              </a:rPr>
              <a:t>, 0, </a:t>
            </a:r>
            <a:r>
              <a:rPr lang="en-US" sz="1400" dirty="0" smtClean="0">
                <a:solidFill>
                  <a:srgbClr val="00B050"/>
                </a:solidFill>
              </a:rPr>
              <a:t>d2r(-25)</a:t>
            </a:r>
            <a:r>
              <a:rPr lang="en-US" sz="1400" dirty="0" smtClean="0">
                <a:solidFill>
                  <a:srgbClr val="262626"/>
                </a:solidFill>
              </a:rPr>
              <a:t>, 0]</a:t>
            </a:r>
            <a:endParaRPr lang="en-US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54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Múltiples TCPs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Uso avanzado del PCH</a:t>
              </a: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4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317442" y="2959729"/>
            <a:ext cx="5751144" cy="2855778"/>
            <a:chOff x="3317442" y="2799470"/>
            <a:chExt cx="5751144" cy="2855778"/>
          </a:xfrm>
        </p:grpSpPr>
        <p:grpSp>
          <p:nvGrpSpPr>
            <p:cNvPr id="29" name="Group 28"/>
            <p:cNvGrpSpPr/>
            <p:nvPr/>
          </p:nvGrpSpPr>
          <p:grpSpPr>
            <a:xfrm>
              <a:off x="4325754" y="3458495"/>
              <a:ext cx="3918654" cy="1850225"/>
              <a:chOff x="3440646" y="3346515"/>
              <a:chExt cx="4635229" cy="2136586"/>
            </a:xfrm>
          </p:grpSpPr>
          <p:sp>
            <p:nvSpPr>
              <p:cNvPr id="27" name="Rectangle 26"/>
              <p:cNvSpPr/>
              <p:nvPr/>
            </p:nvSpPr>
            <p:spPr>
              <a:xfrm rot="1800000">
                <a:off x="4326192" y="3701792"/>
                <a:ext cx="493281" cy="288000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5241303" y="3346515"/>
                <a:ext cx="1489435" cy="245097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825" t="2084"/>
              <a:stretch/>
            </p:blipFill>
            <p:spPr>
              <a:xfrm rot="1800000">
                <a:off x="3440646" y="3844726"/>
                <a:ext cx="1286399" cy="1638375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825" t="2084"/>
              <a:stretch/>
            </p:blipFill>
            <p:spPr>
              <a:xfrm>
                <a:off x="6789476" y="3836709"/>
                <a:ext cx="1286399" cy="1638375"/>
              </a:xfrm>
              <a:prstGeom prst="rect">
                <a:avLst/>
              </a:prstGeom>
            </p:spPr>
          </p:pic>
          <p:sp>
            <p:nvSpPr>
              <p:cNvPr id="26" name="Rectangle 25"/>
              <p:cNvSpPr/>
              <p:nvPr/>
            </p:nvSpPr>
            <p:spPr>
              <a:xfrm>
                <a:off x="4286446" y="3591612"/>
                <a:ext cx="3399147" cy="245097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4297441" y="3602607"/>
                <a:ext cx="547200" cy="234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</p:grpSp>
        <p:cxnSp>
          <p:nvCxnSpPr>
            <p:cNvPr id="30" name="Straight Arrow Connector 29"/>
            <p:cNvCxnSpPr/>
            <p:nvPr/>
          </p:nvCxnSpPr>
          <p:spPr>
            <a:xfrm flipH="1">
              <a:off x="6462734" y="3038761"/>
              <a:ext cx="1242000" cy="0"/>
            </a:xfrm>
            <a:prstGeom prst="straightConnector1">
              <a:avLst/>
            </a:prstGeom>
            <a:ln w="9525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V="1">
              <a:off x="6477630" y="2944491"/>
              <a:ext cx="0" cy="72000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V="1">
              <a:off x="7703630" y="2944491"/>
              <a:ext cx="0" cy="2160000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V="1">
              <a:off x="4688624" y="2944491"/>
              <a:ext cx="0" cy="2160000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5400000" flipV="1">
              <a:off x="7991995" y="4510561"/>
              <a:ext cx="0" cy="900000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5400000" flipV="1">
              <a:off x="7462309" y="2680837"/>
              <a:ext cx="0" cy="1980000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rot="5400000" flipH="1">
              <a:off x="7737893" y="4309837"/>
              <a:ext cx="1278000" cy="0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5400000" flipV="1">
              <a:off x="4368429" y="4451269"/>
              <a:ext cx="0" cy="900000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rot="5400000" flipV="1">
              <a:off x="5218468" y="2408107"/>
              <a:ext cx="0" cy="2520000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rot="5400000" flipH="1">
              <a:off x="3397021" y="4289107"/>
              <a:ext cx="1242000" cy="0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>
              <a:off x="4686052" y="3038761"/>
              <a:ext cx="1782000" cy="0"/>
            </a:xfrm>
            <a:prstGeom prst="straightConnector1">
              <a:avLst/>
            </a:prstGeom>
            <a:ln w="9525">
              <a:solidFill>
                <a:srgbClr val="FF0000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kstboks 18"/>
            <p:cNvSpPr txBox="1"/>
            <p:nvPr/>
          </p:nvSpPr>
          <p:spPr>
            <a:xfrm>
              <a:off x="3782134" y="5378249"/>
              <a:ext cx="18129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/>
                <a:t>t</a:t>
              </a:r>
              <a:r>
                <a:rPr lang="da-DK" sz="1200" smtClean="0"/>
                <a:t>cp2 = p[x2,0,z2,0,ry2,0]</a:t>
              </a:r>
              <a:endParaRPr lang="da-DK" sz="1200"/>
            </a:p>
          </p:txBody>
        </p:sp>
        <p:sp>
          <p:nvSpPr>
            <p:cNvPr id="47" name="Tekstboks 18"/>
            <p:cNvSpPr txBox="1"/>
            <p:nvPr/>
          </p:nvSpPr>
          <p:spPr>
            <a:xfrm>
              <a:off x="8263769" y="4126926"/>
              <a:ext cx="8048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>
                  <a:solidFill>
                    <a:srgbClr val="0070C0"/>
                  </a:solidFill>
                </a:rPr>
                <a:t>z</a:t>
              </a:r>
              <a:r>
                <a:rPr lang="da-DK" sz="1200" smtClean="0">
                  <a:solidFill>
                    <a:srgbClr val="0070C0"/>
                  </a:solidFill>
                </a:rPr>
                <a:t>1 = 150</a:t>
              </a:r>
              <a:endParaRPr lang="da-DK" sz="1200">
                <a:solidFill>
                  <a:srgbClr val="0070C0"/>
                </a:solidFill>
              </a:endParaRPr>
            </a:p>
          </p:txBody>
        </p:sp>
        <p:sp>
          <p:nvSpPr>
            <p:cNvPr id="48" name="Tekstboks 18"/>
            <p:cNvSpPr txBox="1"/>
            <p:nvPr/>
          </p:nvSpPr>
          <p:spPr>
            <a:xfrm>
              <a:off x="6686712" y="2799470"/>
              <a:ext cx="8388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>
                  <a:solidFill>
                    <a:srgbClr val="FF0000"/>
                  </a:solidFill>
                </a:rPr>
                <a:t>x</a:t>
              </a:r>
              <a:r>
                <a:rPr lang="da-DK" sz="1200" smtClean="0">
                  <a:solidFill>
                    <a:srgbClr val="FF0000"/>
                  </a:solidFill>
                </a:rPr>
                <a:t>1 = 150</a:t>
              </a:r>
              <a:endParaRPr lang="da-DK" sz="1200">
                <a:solidFill>
                  <a:srgbClr val="FF0000"/>
                </a:solidFill>
              </a:endParaRPr>
            </a:p>
          </p:txBody>
        </p:sp>
        <p:sp>
          <p:nvSpPr>
            <p:cNvPr id="49" name="Tekstboks 18"/>
            <p:cNvSpPr txBox="1"/>
            <p:nvPr/>
          </p:nvSpPr>
          <p:spPr>
            <a:xfrm>
              <a:off x="3317442" y="4150607"/>
              <a:ext cx="8273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>
                  <a:solidFill>
                    <a:srgbClr val="0070C0"/>
                  </a:solidFill>
                </a:rPr>
                <a:t>z</a:t>
              </a:r>
              <a:r>
                <a:rPr lang="da-DK" sz="1200" smtClean="0">
                  <a:solidFill>
                    <a:srgbClr val="0070C0"/>
                  </a:solidFill>
                </a:rPr>
                <a:t>2 = 140</a:t>
              </a:r>
              <a:endParaRPr lang="da-DK" sz="1200">
                <a:solidFill>
                  <a:srgbClr val="0070C0"/>
                </a:solidFill>
              </a:endParaRPr>
            </a:p>
          </p:txBody>
        </p:sp>
        <p:sp>
          <p:nvSpPr>
            <p:cNvPr id="50" name="Tekstboks 18"/>
            <p:cNvSpPr txBox="1"/>
            <p:nvPr/>
          </p:nvSpPr>
          <p:spPr>
            <a:xfrm>
              <a:off x="5215147" y="2808807"/>
              <a:ext cx="8273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>
                  <a:solidFill>
                    <a:srgbClr val="FF0000"/>
                  </a:solidFill>
                </a:rPr>
                <a:t>x</a:t>
              </a:r>
              <a:r>
                <a:rPr lang="da-DK" sz="1200" smtClean="0">
                  <a:solidFill>
                    <a:srgbClr val="FF0000"/>
                  </a:solidFill>
                </a:rPr>
                <a:t>2 = -200</a:t>
              </a:r>
              <a:endParaRPr lang="da-DK" sz="1200">
                <a:solidFill>
                  <a:srgbClr val="FF0000"/>
                </a:solidFill>
              </a:endParaRP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1800000" flipV="1">
              <a:off x="5131554" y="3592544"/>
              <a:ext cx="0" cy="1080000"/>
            </a:xfrm>
            <a:prstGeom prst="straightConnector1">
              <a:avLst/>
            </a:prstGeom>
            <a:ln w="9525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flipV="1">
              <a:off x="5401554" y="3680264"/>
              <a:ext cx="0" cy="720000"/>
            </a:xfrm>
            <a:prstGeom prst="straightConnector1">
              <a:avLst/>
            </a:prstGeom>
            <a:ln w="9525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Arc 52"/>
            <p:cNvSpPr/>
            <p:nvPr/>
          </p:nvSpPr>
          <p:spPr>
            <a:xfrm rot="10800000">
              <a:off x="5175613" y="3635776"/>
              <a:ext cx="358389" cy="360000"/>
            </a:xfrm>
            <a:prstGeom prst="arc">
              <a:avLst>
                <a:gd name="adj1" fmla="val 15308258"/>
                <a:gd name="adj2" fmla="val 18912558"/>
              </a:avLst>
            </a:prstGeom>
            <a:ln w="6350">
              <a:solidFill>
                <a:srgbClr val="00B050"/>
              </a:solidFill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4" name="Tekstboks 18"/>
            <p:cNvSpPr txBox="1"/>
            <p:nvPr/>
          </p:nvSpPr>
          <p:spPr>
            <a:xfrm>
              <a:off x="5036157" y="3426118"/>
              <a:ext cx="8273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>
                  <a:solidFill>
                    <a:srgbClr val="00B050"/>
                  </a:solidFill>
                </a:rPr>
                <a:t>z</a:t>
              </a:r>
              <a:r>
                <a:rPr lang="da-DK" sz="1200" smtClean="0">
                  <a:solidFill>
                    <a:srgbClr val="00B050"/>
                  </a:solidFill>
                </a:rPr>
                <a:t>y2 = -25°</a:t>
              </a:r>
              <a:endParaRPr lang="da-DK" sz="1200">
                <a:solidFill>
                  <a:srgbClr val="00B050"/>
                </a:solidFill>
              </a:endParaRPr>
            </a:p>
          </p:txBody>
        </p:sp>
        <p:sp>
          <p:nvSpPr>
            <p:cNvPr id="58" name="Tekstboks 18"/>
            <p:cNvSpPr txBox="1"/>
            <p:nvPr/>
          </p:nvSpPr>
          <p:spPr>
            <a:xfrm>
              <a:off x="6794153" y="5378249"/>
              <a:ext cx="18129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200" smtClean="0"/>
                <a:t>tcp1 = p[x1,0,z1,0,0,0]</a:t>
              </a:r>
              <a:endParaRPr lang="da-DK" sz="1200"/>
            </a:p>
          </p:txBody>
        </p:sp>
        <p:cxnSp>
          <p:nvCxnSpPr>
            <p:cNvPr id="59" name="Straight Arrow Connector 58"/>
            <p:cNvCxnSpPr/>
            <p:nvPr/>
          </p:nvCxnSpPr>
          <p:spPr>
            <a:xfrm>
              <a:off x="6468052" y="3670742"/>
              <a:ext cx="1080000" cy="0"/>
            </a:xfrm>
            <a:prstGeom prst="straightConnector1">
              <a:avLst/>
            </a:prstGeom>
            <a:ln>
              <a:solidFill>
                <a:srgbClr val="FF5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>
              <a:off x="6475232" y="3657098"/>
              <a:ext cx="0" cy="1080000"/>
            </a:xfrm>
            <a:prstGeom prst="straightConnector1">
              <a:avLst/>
            </a:prstGeom>
            <a:ln>
              <a:solidFill>
                <a:srgbClr val="0070C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6467087" y="3664890"/>
              <a:ext cx="445873" cy="330887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452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Programa de ejemplo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Marcar la Función Base como </a:t>
            </a:r>
            <a:r>
              <a:rPr lang="es-ES" sz="1400" i="1" dirty="0" smtClean="0">
                <a:solidFill>
                  <a:srgbClr val="262626"/>
                </a:solidFill>
              </a:rPr>
              <a:t>variable </a:t>
            </a:r>
            <a:r>
              <a:rPr lang="es-ES" sz="1400" dirty="0" smtClean="0">
                <a:solidFill>
                  <a:srgbClr val="262626"/>
                </a:solidFill>
              </a:rPr>
              <a:t>en pestaña de Instalación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Declarar variable </a:t>
            </a:r>
            <a:r>
              <a:rPr lang="es-ES" sz="1400" i="1" dirty="0" smtClean="0">
                <a:solidFill>
                  <a:srgbClr val="262626"/>
                </a:solidFill>
              </a:rPr>
              <a:t>tcp (entero) </a:t>
            </a:r>
            <a:r>
              <a:rPr lang="es-ES" sz="1400" dirty="0" smtClean="0">
                <a:solidFill>
                  <a:srgbClr val="262626"/>
                </a:solidFill>
              </a:rPr>
              <a:t>para alternar el uso de TCPs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Seleccionar Función </a:t>
            </a:r>
            <a:r>
              <a:rPr lang="es-ES" sz="1400" dirty="0" err="1" smtClean="0">
                <a:solidFill>
                  <a:srgbClr val="262626"/>
                </a:solidFill>
              </a:rPr>
              <a:t>Base_var</a:t>
            </a:r>
            <a:r>
              <a:rPr lang="es-ES" sz="1400" dirty="0" smtClean="0">
                <a:solidFill>
                  <a:srgbClr val="262626"/>
                </a:solidFill>
              </a:rPr>
              <a:t> en instrucción 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55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2" y="949059"/>
            <a:ext cx="5732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Uso de múltiples TCPs en programa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Uso avanzado del PCH</a:t>
              </a: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4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9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146182"/>
              </p:ext>
            </p:extLst>
          </p:nvPr>
        </p:nvGraphicFramePr>
        <p:xfrm>
          <a:off x="851323" y="3402195"/>
          <a:ext cx="3371885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71885"/>
              </a:tblGrid>
              <a:tr h="266865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BeforeStart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tcp = 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baseline="0" dirty="0" smtClean="0"/>
                        <a:t>     tcp1 = p[0.15,0,0.15,0,0,0]</a:t>
                      </a:r>
                      <a:endParaRPr lang="da-DK" sz="12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baseline="0" dirty="0" smtClean="0"/>
                        <a:t>     tcp2 = p[-0.2,0,0.14,0,d2r(-25),0]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MoveJ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home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 robot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IF tcp = 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set_tcp(tcp1)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tcp = 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ELSEIF tcp = 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set_tcp(tcp2)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tcp = 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MoveL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Waypoint_1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Waypoint_2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     Waypoint_1</a:t>
                      </a: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2" name="Straight Arrow Connector 91"/>
          <p:cNvCxnSpPr/>
          <p:nvPr/>
        </p:nvCxnSpPr>
        <p:spPr>
          <a:xfrm rot="20100000">
            <a:off x="3349791" y="4422137"/>
            <a:ext cx="0" cy="0"/>
          </a:xfrm>
          <a:prstGeom prst="straightConnector1">
            <a:avLst/>
          </a:prstGeom>
          <a:ln w="9525">
            <a:solidFill>
              <a:srgbClr val="0070C0"/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20100000">
            <a:off x="2864922" y="3287592"/>
            <a:ext cx="0" cy="0"/>
          </a:xfrm>
          <a:prstGeom prst="straightConnector1">
            <a:avLst/>
          </a:prstGeom>
          <a:ln w="9525">
            <a:solidFill>
              <a:srgbClr val="0070C0"/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9" t="22169" r="18420" b="21308"/>
          <a:stretch/>
        </p:blipFill>
        <p:spPr>
          <a:xfrm>
            <a:off x="5923829" y="4212075"/>
            <a:ext cx="2457803" cy="2200906"/>
          </a:xfrm>
          <a:prstGeom prst="rect">
            <a:avLst/>
          </a:prstGeom>
        </p:spPr>
      </p:pic>
      <p:grpSp>
        <p:nvGrpSpPr>
          <p:cNvPr id="127" name="Group 126"/>
          <p:cNvGrpSpPr/>
          <p:nvPr/>
        </p:nvGrpSpPr>
        <p:grpSpPr>
          <a:xfrm rot="20100000">
            <a:off x="6951309" y="5327687"/>
            <a:ext cx="1171460" cy="514188"/>
            <a:chOff x="-925480" y="3818546"/>
            <a:chExt cx="1801658" cy="790800"/>
          </a:xfrm>
        </p:grpSpPr>
        <p:sp>
          <p:nvSpPr>
            <p:cNvPr id="72" name="Rectangle 71"/>
            <p:cNvSpPr/>
            <p:nvPr/>
          </p:nvSpPr>
          <p:spPr>
            <a:xfrm>
              <a:off x="-159070" y="3818546"/>
              <a:ext cx="396000" cy="1013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-779822" y="3922246"/>
              <a:ext cx="1656000" cy="1013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5" name="Rectangle 114"/>
            <p:cNvSpPr/>
            <p:nvPr/>
          </p:nvSpPr>
          <p:spPr>
            <a:xfrm rot="10800000">
              <a:off x="803658" y="4015346"/>
              <a:ext cx="72000" cy="59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6" name="Rectangle 115"/>
            <p:cNvSpPr/>
            <p:nvPr/>
          </p:nvSpPr>
          <p:spPr>
            <a:xfrm rot="12300000">
              <a:off x="-925480" y="3913016"/>
              <a:ext cx="72000" cy="666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-780641" y="3927107"/>
              <a:ext cx="108000" cy="9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806424" y="3982112"/>
              <a:ext cx="612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5" t="22169" r="22199" b="21308"/>
          <a:stretch/>
        </p:blipFill>
        <p:spPr>
          <a:xfrm>
            <a:off x="5920436" y="1816227"/>
            <a:ext cx="2457803" cy="2219452"/>
          </a:xfrm>
          <a:prstGeom prst="rect">
            <a:avLst/>
          </a:prstGeom>
        </p:spPr>
      </p:pic>
      <p:grpSp>
        <p:nvGrpSpPr>
          <p:cNvPr id="135" name="Group 134"/>
          <p:cNvGrpSpPr/>
          <p:nvPr/>
        </p:nvGrpSpPr>
        <p:grpSpPr>
          <a:xfrm>
            <a:off x="6113567" y="3155820"/>
            <a:ext cx="1172028" cy="514188"/>
            <a:chOff x="-925480" y="3818546"/>
            <a:chExt cx="1802531" cy="790800"/>
          </a:xfrm>
        </p:grpSpPr>
        <p:sp>
          <p:nvSpPr>
            <p:cNvPr id="136" name="Rectangle 135"/>
            <p:cNvSpPr/>
            <p:nvPr/>
          </p:nvSpPr>
          <p:spPr>
            <a:xfrm>
              <a:off x="-159070" y="3818546"/>
              <a:ext cx="396000" cy="1013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-779822" y="3922246"/>
              <a:ext cx="1656000" cy="1013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38" name="Rectangle 137"/>
            <p:cNvSpPr/>
            <p:nvPr/>
          </p:nvSpPr>
          <p:spPr>
            <a:xfrm rot="10800000">
              <a:off x="803658" y="4015346"/>
              <a:ext cx="72000" cy="59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39" name="Rectangle 138"/>
            <p:cNvSpPr/>
            <p:nvPr/>
          </p:nvSpPr>
          <p:spPr>
            <a:xfrm rot="12300000">
              <a:off x="-925480" y="3913016"/>
              <a:ext cx="72000" cy="666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-780641" y="3936534"/>
              <a:ext cx="1080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815851" y="3991539"/>
              <a:ext cx="612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46" name="Tekstboks 18"/>
          <p:cNvSpPr txBox="1"/>
          <p:nvPr/>
        </p:nvSpPr>
        <p:spPr>
          <a:xfrm>
            <a:off x="6982504" y="3764963"/>
            <a:ext cx="582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200" smtClean="0"/>
              <a:t>tcp1</a:t>
            </a:r>
            <a:endParaRPr lang="da-DK" sz="1200"/>
          </a:p>
        </p:txBody>
      </p:sp>
      <p:sp>
        <p:nvSpPr>
          <p:cNvPr id="147" name="Tekstboks 18"/>
          <p:cNvSpPr txBox="1"/>
          <p:nvPr/>
        </p:nvSpPr>
        <p:spPr>
          <a:xfrm>
            <a:off x="6756256" y="6134494"/>
            <a:ext cx="582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200" smtClean="0"/>
              <a:t>tcp2</a:t>
            </a:r>
            <a:endParaRPr lang="da-DK" sz="1200"/>
          </a:p>
        </p:txBody>
      </p:sp>
    </p:spTree>
    <p:extLst>
      <p:ext uri="{BB962C8B-B14F-4D97-AF65-F5344CB8AC3E}">
        <p14:creationId xmlns:p14="http://schemas.microsoft.com/office/powerpoint/2010/main" val="428421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800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2674800" cy="4998904"/>
          </a:xfrm>
        </p:spPr>
        <p:txBody>
          <a:bodyPr>
            <a:noAutofit/>
          </a:bodyPr>
          <a:lstStyle/>
          <a:p>
            <a:pPr marL="0" indent="0">
              <a:buClr>
                <a:srgbClr val="AED35B"/>
              </a:buClr>
              <a:buNone/>
            </a:pPr>
            <a:endParaRPr lang="da-DK" sz="2000" b="1" dirty="0" smtClean="0">
              <a:latin typeface="Roboto Condensed Regular"/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Configuración:</a:t>
            </a:r>
            <a:endParaRPr lang="es-ES" sz="18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Definición de múltiples </a:t>
            </a:r>
            <a:r>
              <a:rPr lang="es-ES" sz="1400" dirty="0" smtClean="0">
                <a:solidFill>
                  <a:srgbClr val="262626"/>
                </a:solidFill>
              </a:rPr>
              <a:t>TCPs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Posición y </a:t>
            </a:r>
            <a:r>
              <a:rPr lang="es-ES" sz="1800" dirty="0" smtClean="0">
                <a:solidFill>
                  <a:srgbClr val="262626"/>
                </a:solidFill>
              </a:rPr>
              <a:t>rotación</a:t>
            </a:r>
            <a:endParaRPr lang="es-ES" sz="18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Permite definir los valores para la rotación del TCP (RX, RY, RZ</a:t>
            </a:r>
            <a:r>
              <a:rPr lang="es-ES" sz="1400" dirty="0" smtClean="0">
                <a:solidFill>
                  <a:srgbClr val="262626"/>
                </a:solidFill>
              </a:rPr>
              <a:t>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Utilidades aprendizaje</a:t>
            </a:r>
            <a:endParaRPr lang="es-ES" sz="18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Posición del PCH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Orientación del PCH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Definición del CoG:</a:t>
            </a:r>
            <a:endParaRPr lang="es-ES" sz="18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Masa y posición del centro de gravedad de la carga </a:t>
            </a:r>
            <a:endParaRPr lang="es-ES" sz="1400" dirty="0">
              <a:solidFill>
                <a:srgbClr val="262626"/>
              </a:solidFill>
            </a:endParaRPr>
          </a:p>
          <a:p>
            <a:pPr>
              <a:buClr>
                <a:srgbClr val="AED35B"/>
              </a:buClr>
              <a:buFont typeface="Wingdings" panose="05000000000000000000" pitchFamily="2" charset="2"/>
              <a:buChar char="§"/>
            </a:pPr>
            <a:endParaRPr lang="es-ES" sz="1600" dirty="0" smtClean="0">
              <a:latin typeface="Roboto Condensed Regular"/>
            </a:endParaRPr>
          </a:p>
          <a:p>
            <a:pPr marL="0" indent="0">
              <a:buClr>
                <a:srgbClr val="AED35B"/>
              </a:buClr>
              <a:buNone/>
            </a:pPr>
            <a:endParaRPr lang="es-ES" sz="1600" dirty="0" smtClean="0">
              <a:latin typeface="Roboto Condensed Regular"/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56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1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2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3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Uso avanzado del PCH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14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4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5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Multiples TCPs en V3.1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57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7" y="1574801"/>
            <a:ext cx="5419128" cy="5068370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Simular una instalación con dos herramientas, una garra y un </a:t>
            </a:r>
            <a:r>
              <a:rPr lang="es-ES" sz="1800" dirty="0">
                <a:solidFill>
                  <a:srgbClr val="262626"/>
                </a:solidFill>
              </a:rPr>
              <a:t>a</a:t>
            </a:r>
            <a:r>
              <a:rPr lang="es-ES" sz="1800" dirty="0" smtClean="0">
                <a:solidFill>
                  <a:srgbClr val="262626"/>
                </a:solidFill>
              </a:rPr>
              <a:t>tornillador</a:t>
            </a: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0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Garra (tcp1)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Z Offset 20cm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Destornillador (tcp2)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X offset 20cm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Z offset 5cm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RY offset 90°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Instalación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Recordar marcar Función Base como </a:t>
            </a:r>
            <a:r>
              <a:rPr lang="es-ES" sz="1400" i="1" dirty="0" smtClean="0">
                <a:solidFill>
                  <a:srgbClr val="262626"/>
                </a:solidFill>
              </a:rPr>
              <a:t>variable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NOTA: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set_tcp() únicamente afecta </a:t>
            </a:r>
            <a:r>
              <a:rPr lang="es-ES" sz="1400" dirty="0">
                <a:solidFill>
                  <a:srgbClr val="262626"/>
                </a:solidFill>
              </a:rPr>
              <a:t>a </a:t>
            </a: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r>
              <a:rPr lang="es-ES" sz="1400" dirty="0" smtClean="0">
                <a:solidFill>
                  <a:srgbClr val="262626"/>
                </a:solidFill>
              </a:rPr>
              <a:t> </a:t>
            </a:r>
            <a:r>
              <a:rPr lang="es-ES" sz="1400" dirty="0">
                <a:solidFill>
                  <a:srgbClr val="262626"/>
                </a:solidFill>
              </a:rPr>
              <a:t>y </a:t>
            </a:r>
            <a:r>
              <a:rPr lang="es-ES" sz="1400" dirty="0" err="1" smtClean="0">
                <a:solidFill>
                  <a:srgbClr val="262626"/>
                </a:solidFill>
              </a:rPr>
              <a:t>MoveP</a:t>
            </a:r>
            <a:endParaRPr lang="es-ES" sz="1400" dirty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57</a:t>
            </a:fld>
            <a:endParaRPr lang="da-DK"/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Uso avanzado del PCH</a:t>
              </a: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4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4324996" y="2589304"/>
            <a:ext cx="4196408" cy="2790464"/>
            <a:chOff x="5045429" y="2953673"/>
            <a:chExt cx="4196408" cy="2790464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25" t="2084"/>
            <a:stretch/>
          </p:blipFill>
          <p:spPr>
            <a:xfrm>
              <a:off x="5937138" y="4037119"/>
              <a:ext cx="1087530" cy="1418796"/>
            </a:xfrm>
            <a:prstGeom prst="rect">
              <a:avLst/>
            </a:prstGeom>
          </p:spPr>
        </p:pic>
        <p:grpSp>
          <p:nvGrpSpPr>
            <p:cNvPr id="70" name="Group 69"/>
            <p:cNvGrpSpPr/>
            <p:nvPr/>
          </p:nvGrpSpPr>
          <p:grpSpPr>
            <a:xfrm>
              <a:off x="5045429" y="2953673"/>
              <a:ext cx="4196408" cy="2790464"/>
              <a:chOff x="5045429" y="2953673"/>
              <a:chExt cx="4196408" cy="2790464"/>
            </a:xfrm>
          </p:grpSpPr>
          <p:cxnSp>
            <p:nvCxnSpPr>
              <p:cNvPr id="62" name="Straight Arrow Connector 61"/>
              <p:cNvCxnSpPr/>
              <p:nvPr/>
            </p:nvCxnSpPr>
            <p:spPr>
              <a:xfrm flipV="1">
                <a:off x="8240589" y="4170395"/>
                <a:ext cx="0" cy="213037"/>
              </a:xfrm>
              <a:prstGeom prst="straightConnector1">
                <a:avLst/>
              </a:prstGeom>
              <a:ln w="9525">
                <a:solidFill>
                  <a:srgbClr val="00B050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Arrow Connector 64"/>
              <p:cNvCxnSpPr/>
              <p:nvPr/>
            </p:nvCxnSpPr>
            <p:spPr>
              <a:xfrm>
                <a:off x="8030864" y="4386156"/>
                <a:ext cx="212875" cy="1"/>
              </a:xfrm>
              <a:prstGeom prst="straightConnector1">
                <a:avLst/>
              </a:prstGeom>
              <a:ln w="9525">
                <a:solidFill>
                  <a:srgbClr val="00B050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Group 68"/>
              <p:cNvGrpSpPr/>
              <p:nvPr/>
            </p:nvGrpSpPr>
            <p:grpSpPr>
              <a:xfrm>
                <a:off x="5045429" y="2953673"/>
                <a:ext cx="4196408" cy="2790464"/>
                <a:chOff x="5045429" y="2953673"/>
                <a:chExt cx="4196408" cy="2790464"/>
              </a:xfrm>
            </p:grpSpPr>
            <p:grpSp>
              <p:nvGrpSpPr>
                <p:cNvPr id="9" name="Group 8"/>
                <p:cNvGrpSpPr/>
                <p:nvPr/>
              </p:nvGrpSpPr>
              <p:grpSpPr>
                <a:xfrm>
                  <a:off x="5045429" y="2953673"/>
                  <a:ext cx="4196408" cy="2790464"/>
                  <a:chOff x="5045429" y="2959729"/>
                  <a:chExt cx="4196408" cy="2790464"/>
                </a:xfrm>
              </p:grpSpPr>
              <p:grpSp>
                <p:nvGrpSpPr>
                  <p:cNvPr id="5" name="Group 4"/>
                  <p:cNvGrpSpPr/>
                  <p:nvPr/>
                </p:nvGrpSpPr>
                <p:grpSpPr>
                  <a:xfrm>
                    <a:off x="6697664" y="4039006"/>
                    <a:ext cx="1326056" cy="267701"/>
                    <a:chOff x="6697664" y="4039006"/>
                    <a:chExt cx="1326056" cy="267701"/>
                  </a:xfrm>
                </p:grpSpPr>
                <p:sp>
                  <p:nvSpPr>
                    <p:cNvPr id="56" name="Rectangle 55"/>
                    <p:cNvSpPr/>
                    <p:nvPr/>
                  </p:nvSpPr>
                  <p:spPr>
                    <a:xfrm>
                      <a:off x="7409978" y="4086613"/>
                      <a:ext cx="162301" cy="188870"/>
                    </a:xfrm>
                    <a:prstGeom prst="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effectLst/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a-DK"/>
                    </a:p>
                  </p:txBody>
                </p:sp>
                <p:sp>
                  <p:nvSpPr>
                    <p:cNvPr id="57" name="Rectangle 56"/>
                    <p:cNvSpPr/>
                    <p:nvPr/>
                  </p:nvSpPr>
                  <p:spPr>
                    <a:xfrm>
                      <a:off x="7573487" y="4153037"/>
                      <a:ext cx="450233" cy="45719"/>
                    </a:xfrm>
                    <a:prstGeom prst="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effectLst/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a-DK"/>
                    </a:p>
                  </p:txBody>
                </p:sp>
                <p:sp>
                  <p:nvSpPr>
                    <p:cNvPr id="55" name="Rectangle 54"/>
                    <p:cNvSpPr/>
                    <p:nvPr/>
                  </p:nvSpPr>
                  <p:spPr>
                    <a:xfrm>
                      <a:off x="6697664" y="4039006"/>
                      <a:ext cx="772285" cy="267701"/>
                    </a:xfrm>
                    <a:prstGeom prst="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effectLst/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a-DK"/>
                    </a:p>
                  </p:txBody>
                </p:sp>
              </p:grpSp>
              <p:grpSp>
                <p:nvGrpSpPr>
                  <p:cNvPr id="3" name="Group 2"/>
                  <p:cNvGrpSpPr/>
                  <p:nvPr/>
                </p:nvGrpSpPr>
                <p:grpSpPr>
                  <a:xfrm>
                    <a:off x="5045429" y="2959729"/>
                    <a:ext cx="4196408" cy="2790464"/>
                    <a:chOff x="5045429" y="2799470"/>
                    <a:chExt cx="4196408" cy="2790464"/>
                  </a:xfrm>
                </p:grpSpPr>
                <p:grpSp>
                  <p:nvGrpSpPr>
                    <p:cNvPr id="29" name="Group 28"/>
                    <p:cNvGrpSpPr/>
                    <p:nvPr/>
                  </p:nvGrpSpPr>
                  <p:grpSpPr>
                    <a:xfrm>
                      <a:off x="5050095" y="3458501"/>
                      <a:ext cx="2057126" cy="424408"/>
                      <a:chOff x="4297441" y="3346515"/>
                      <a:chExt cx="2433297" cy="490092"/>
                    </a:xfrm>
                  </p:grpSpPr>
                  <p:sp>
                    <p:nvSpPr>
                      <p:cNvPr id="6" name="Rectangle 5"/>
                      <p:cNvSpPr/>
                      <p:nvPr/>
                    </p:nvSpPr>
                    <p:spPr>
                      <a:xfrm>
                        <a:off x="5241303" y="3346515"/>
                        <a:ext cx="1489435" cy="245097"/>
                      </a:xfrm>
                      <a:prstGeom prst="rect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2">
                        <a:schemeClr val="dk1"/>
                      </a:fillRef>
                      <a:effectRef idx="1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a-DK"/>
                      </a:p>
                    </p:txBody>
                  </p:sp>
                  <p:sp>
                    <p:nvSpPr>
                      <p:cNvPr id="26" name="Rectangle 25"/>
                      <p:cNvSpPr/>
                      <p:nvPr/>
                    </p:nvSpPr>
                    <p:spPr>
                      <a:xfrm>
                        <a:off x="5510279" y="3584648"/>
                        <a:ext cx="954858" cy="24509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effectLst/>
                    </p:spPr>
                    <p:style>
                      <a:lnRef idx="1">
                        <a:schemeClr val="dk1"/>
                      </a:lnRef>
                      <a:fillRef idx="2">
                        <a:schemeClr val="dk1"/>
                      </a:fillRef>
                      <a:effectRef idx="1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a-DK"/>
                      </a:p>
                    </p:txBody>
                  </p:sp>
                  <p:sp>
                    <p:nvSpPr>
                      <p:cNvPr id="28" name="Rectangle 27"/>
                      <p:cNvSpPr/>
                      <p:nvPr/>
                    </p:nvSpPr>
                    <p:spPr>
                      <a:xfrm>
                        <a:off x="4297441" y="3602607"/>
                        <a:ext cx="547200" cy="234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  <a:effectLst/>
                    </p:spPr>
                    <p:style>
                      <a:lnRef idx="1">
                        <a:schemeClr val="dk1"/>
                      </a:lnRef>
                      <a:fillRef idx="2">
                        <a:schemeClr val="dk1"/>
                      </a:fillRef>
                      <a:effectRef idx="1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a-DK"/>
                      </a:p>
                    </p:txBody>
                  </p:sp>
                </p:grpSp>
                <p:cxnSp>
                  <p:nvCxnSpPr>
                    <p:cNvPr id="30" name="Straight Arrow Connector 29"/>
                    <p:cNvCxnSpPr/>
                    <p:nvPr/>
                  </p:nvCxnSpPr>
                  <p:spPr>
                    <a:xfrm flipH="1">
                      <a:off x="6462734" y="3038761"/>
                      <a:ext cx="1560986" cy="0"/>
                    </a:xfrm>
                    <a:prstGeom prst="straightConnector1">
                      <a:avLst/>
                    </a:prstGeom>
                    <a:ln w="9525">
                      <a:solidFill>
                        <a:srgbClr val="FF0000"/>
                      </a:solidFill>
                      <a:headEnd type="triangle" w="med" len="med"/>
                      <a:tailEnd type="triangle" w="med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Straight Arrow Connector 31"/>
                    <p:cNvCxnSpPr/>
                    <p:nvPr/>
                  </p:nvCxnSpPr>
                  <p:spPr>
                    <a:xfrm flipV="1">
                      <a:off x="6477630" y="2944491"/>
                      <a:ext cx="0" cy="720000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" name="Straight Arrow Connector 35"/>
                    <p:cNvCxnSpPr/>
                    <p:nvPr/>
                  </p:nvCxnSpPr>
                  <p:spPr>
                    <a:xfrm flipH="1" flipV="1">
                      <a:off x="8030654" y="2944491"/>
                      <a:ext cx="210" cy="1429535"/>
                    </a:xfrm>
                    <a:prstGeom prst="straightConnector1">
                      <a:avLst/>
                    </a:prstGeom>
                    <a:ln w="9525">
                      <a:solidFill>
                        <a:srgbClr val="FF0000"/>
                      </a:solidFill>
                      <a:prstDash val="sysDash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Straight Arrow Connector 38"/>
                    <p:cNvCxnSpPr/>
                    <p:nvPr/>
                  </p:nvCxnSpPr>
                  <p:spPr>
                    <a:xfrm>
                      <a:off x="5848042" y="4016192"/>
                      <a:ext cx="2585174" cy="0"/>
                    </a:xfrm>
                    <a:prstGeom prst="straightConnector1">
                      <a:avLst/>
                    </a:prstGeom>
                    <a:ln w="9525">
                      <a:solidFill>
                        <a:srgbClr val="0070C0"/>
                      </a:solidFill>
                      <a:prstDash val="sysDash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Arrow Connector 39"/>
                    <p:cNvCxnSpPr/>
                    <p:nvPr/>
                  </p:nvCxnSpPr>
                  <p:spPr>
                    <a:xfrm rot="5400000" flipV="1">
                      <a:off x="7462309" y="2680837"/>
                      <a:ext cx="0" cy="1980000"/>
                    </a:xfrm>
                    <a:prstGeom prst="straightConnector1">
                      <a:avLst/>
                    </a:prstGeom>
                    <a:ln w="9525">
                      <a:solidFill>
                        <a:srgbClr val="0070C0"/>
                      </a:solidFill>
                      <a:prstDash val="sysDash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Straight Arrow Connector 40"/>
                    <p:cNvCxnSpPr/>
                    <p:nvPr/>
                  </p:nvCxnSpPr>
                  <p:spPr>
                    <a:xfrm flipV="1">
                      <a:off x="8376893" y="3667265"/>
                      <a:ext cx="0" cy="353654"/>
                    </a:xfrm>
                    <a:prstGeom prst="straightConnector1">
                      <a:avLst/>
                    </a:prstGeom>
                    <a:ln w="9525">
                      <a:solidFill>
                        <a:srgbClr val="0070C0"/>
                      </a:solidFill>
                      <a:headEnd type="triangle" w="med" len="med"/>
                      <a:tailEnd type="triangle" w="med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" name="Straight Arrow Connector 41"/>
                    <p:cNvCxnSpPr/>
                    <p:nvPr/>
                  </p:nvCxnSpPr>
                  <p:spPr>
                    <a:xfrm>
                      <a:off x="5281398" y="4901269"/>
                      <a:ext cx="1512755" cy="0"/>
                    </a:xfrm>
                    <a:prstGeom prst="straightConnector1">
                      <a:avLst/>
                    </a:prstGeom>
                    <a:ln w="9525">
                      <a:solidFill>
                        <a:srgbClr val="0070C0"/>
                      </a:solidFill>
                      <a:prstDash val="sysDash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Arrow Connector 42"/>
                    <p:cNvCxnSpPr/>
                    <p:nvPr/>
                  </p:nvCxnSpPr>
                  <p:spPr>
                    <a:xfrm>
                      <a:off x="5311378" y="3668107"/>
                      <a:ext cx="1167090" cy="0"/>
                    </a:xfrm>
                    <a:prstGeom prst="straightConnector1">
                      <a:avLst/>
                    </a:prstGeom>
                    <a:ln w="9525">
                      <a:solidFill>
                        <a:srgbClr val="0070C0"/>
                      </a:solidFill>
                      <a:prstDash val="sysDash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Straight Arrow Connector 43"/>
                    <p:cNvCxnSpPr/>
                    <p:nvPr/>
                  </p:nvCxnSpPr>
                  <p:spPr>
                    <a:xfrm rot="5400000" flipH="1">
                      <a:off x="4780619" y="4289107"/>
                      <a:ext cx="1242000" cy="0"/>
                    </a:xfrm>
                    <a:prstGeom prst="straightConnector1">
                      <a:avLst/>
                    </a:prstGeom>
                    <a:ln w="9525">
                      <a:solidFill>
                        <a:srgbClr val="0070C0"/>
                      </a:solidFill>
                      <a:headEnd type="triangle" w="med" len="med"/>
                      <a:tailEnd type="triangle" w="med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6" name="Tekstboks 18"/>
                    <p:cNvSpPr txBox="1"/>
                    <p:nvPr/>
                  </p:nvSpPr>
                  <p:spPr>
                    <a:xfrm>
                      <a:off x="5696353" y="5312935"/>
                      <a:ext cx="181297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da-DK" sz="1200" dirty="0" smtClean="0"/>
                        <a:t>tcp1 = p[0,0,z1,0,0,0]</a:t>
                      </a:r>
                      <a:endParaRPr lang="da-DK" sz="1200" dirty="0"/>
                    </a:p>
                  </p:txBody>
                </p:sp>
                <p:sp>
                  <p:nvSpPr>
                    <p:cNvPr id="47" name="Tekstboks 18"/>
                    <p:cNvSpPr txBox="1"/>
                    <p:nvPr/>
                  </p:nvSpPr>
                  <p:spPr>
                    <a:xfrm>
                      <a:off x="8312246" y="3695841"/>
                      <a:ext cx="418316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da-DK" sz="1200" dirty="0" smtClean="0">
                          <a:solidFill>
                            <a:srgbClr val="0070C0"/>
                          </a:solidFill>
                        </a:rPr>
                        <a:t>z2</a:t>
                      </a:r>
                      <a:endParaRPr lang="da-DK" sz="1200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48" name="Tekstboks 18"/>
                    <p:cNvSpPr txBox="1"/>
                    <p:nvPr/>
                  </p:nvSpPr>
                  <p:spPr>
                    <a:xfrm>
                      <a:off x="7106752" y="2799470"/>
                      <a:ext cx="402240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da-DK" sz="1200" dirty="0" smtClean="0">
                          <a:solidFill>
                            <a:srgbClr val="FF0000"/>
                          </a:solidFill>
                        </a:rPr>
                        <a:t>x2</a:t>
                      </a:r>
                      <a:endParaRPr lang="da-DK" sz="1200" dirty="0">
                        <a:solidFill>
                          <a:srgbClr val="FF0000"/>
                        </a:solidFill>
                      </a:endParaRPr>
                    </a:p>
                  </p:txBody>
                </p:sp>
                <p:sp>
                  <p:nvSpPr>
                    <p:cNvPr id="49" name="Tekstboks 18"/>
                    <p:cNvSpPr txBox="1"/>
                    <p:nvPr/>
                  </p:nvSpPr>
                  <p:spPr>
                    <a:xfrm>
                      <a:off x="5045429" y="4097027"/>
                      <a:ext cx="39670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da-DK" sz="1200" dirty="0" smtClean="0">
                          <a:solidFill>
                            <a:srgbClr val="0070C0"/>
                          </a:solidFill>
                        </a:rPr>
                        <a:t>z1</a:t>
                      </a:r>
                      <a:endParaRPr lang="da-DK" sz="1200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54" name="Tekstboks 18"/>
                    <p:cNvSpPr txBox="1"/>
                    <p:nvPr/>
                  </p:nvSpPr>
                  <p:spPr>
                    <a:xfrm>
                      <a:off x="8210423" y="4114307"/>
                      <a:ext cx="39670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da-DK" sz="1200" dirty="0" smtClean="0">
                          <a:solidFill>
                            <a:srgbClr val="00B050"/>
                          </a:solidFill>
                        </a:rPr>
                        <a:t>ry2</a:t>
                      </a:r>
                      <a:endParaRPr lang="da-DK" sz="1200" dirty="0">
                        <a:solidFill>
                          <a:srgbClr val="00B050"/>
                        </a:solidFill>
                      </a:endParaRPr>
                    </a:p>
                  </p:txBody>
                </p:sp>
                <p:sp>
                  <p:nvSpPr>
                    <p:cNvPr id="58" name="Tekstboks 18"/>
                    <p:cNvSpPr txBox="1"/>
                    <p:nvPr/>
                  </p:nvSpPr>
                  <p:spPr>
                    <a:xfrm>
                      <a:off x="7246979" y="4460099"/>
                      <a:ext cx="1994858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da-DK" sz="1200" dirty="0" smtClean="0"/>
                        <a:t>tcp2 = p[x2,0,z2,0,d2r(ry2),0]</a:t>
                      </a:r>
                      <a:endParaRPr lang="da-DK" sz="1200" dirty="0"/>
                    </a:p>
                  </p:txBody>
                </p:sp>
                <p:cxnSp>
                  <p:nvCxnSpPr>
                    <p:cNvPr id="59" name="Straight Arrow Connector 58"/>
                    <p:cNvCxnSpPr/>
                    <p:nvPr/>
                  </p:nvCxnSpPr>
                  <p:spPr>
                    <a:xfrm>
                      <a:off x="6468052" y="3670742"/>
                      <a:ext cx="1080000" cy="0"/>
                    </a:xfrm>
                    <a:prstGeom prst="straightConnector1">
                      <a:avLst/>
                    </a:prstGeom>
                    <a:ln>
                      <a:solidFill>
                        <a:srgbClr val="FF5050"/>
                      </a:solidFill>
                      <a:headEnd type="none" w="med" len="med"/>
                      <a:tailEnd type="triangle" w="lg" len="lg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" name="Straight Arrow Connector 63"/>
                    <p:cNvCxnSpPr/>
                    <p:nvPr/>
                  </p:nvCxnSpPr>
                  <p:spPr>
                    <a:xfrm>
                      <a:off x="6467087" y="3664890"/>
                      <a:ext cx="445873" cy="330887"/>
                    </a:xfrm>
                    <a:prstGeom prst="straightConnector1">
                      <a:avLst/>
                    </a:prstGeom>
                    <a:ln>
                      <a:solidFill>
                        <a:srgbClr val="00B050"/>
                      </a:solidFill>
                      <a:headEnd type="none" w="med" len="med"/>
                      <a:tailEnd type="triangle" w="lg" len="lg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" name="Straight Arrow Connector 59"/>
                    <p:cNvCxnSpPr/>
                    <p:nvPr/>
                  </p:nvCxnSpPr>
                  <p:spPr>
                    <a:xfrm>
                      <a:off x="6475232" y="3657098"/>
                      <a:ext cx="0" cy="1080000"/>
                    </a:xfrm>
                    <a:prstGeom prst="straightConnector1">
                      <a:avLst/>
                    </a:prstGeom>
                    <a:ln>
                      <a:solidFill>
                        <a:srgbClr val="0070C0"/>
                      </a:solidFill>
                      <a:headEnd type="none" w="med" len="med"/>
                      <a:tailEnd type="triangle" w="lg" len="lg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66" name="Oval 65"/>
                <p:cNvSpPr/>
                <p:nvPr/>
              </p:nvSpPr>
              <p:spPr>
                <a:xfrm>
                  <a:off x="6421068" y="4995637"/>
                  <a:ext cx="119669" cy="119669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a-DK"/>
                </a:p>
              </p:txBody>
            </p:sp>
            <p:sp>
              <p:nvSpPr>
                <p:cNvPr id="67" name="Oval 66"/>
                <p:cNvSpPr/>
                <p:nvPr/>
              </p:nvSpPr>
              <p:spPr>
                <a:xfrm>
                  <a:off x="7970819" y="4106965"/>
                  <a:ext cx="119669" cy="119669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a-DK"/>
                </a:p>
              </p:txBody>
            </p:sp>
          </p:grpSp>
        </p:grpSp>
      </p:grpSp>
      <p:sp>
        <p:nvSpPr>
          <p:cNvPr id="45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1</a:t>
            </a:r>
          </a:p>
        </p:txBody>
      </p:sp>
    </p:spTree>
    <p:extLst>
      <p:ext uri="{BB962C8B-B14F-4D97-AF65-F5344CB8AC3E}">
        <p14:creationId xmlns:p14="http://schemas.microsoft.com/office/powerpoint/2010/main" val="9373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7" y="1441792"/>
            <a:ext cx="5658466" cy="4914557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Simular con la garra el coger y dejar una pieza cuadrada. Después atornillar en cuatro posiciones</a:t>
            </a: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TCP Garra (tcp1)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Elegir y fijar posición para coger pieza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Elegir y fijar posición para </a:t>
            </a:r>
            <a:r>
              <a:rPr lang="es-ES" sz="1400" dirty="0" smtClean="0">
                <a:solidFill>
                  <a:srgbClr val="262626"/>
                </a:solidFill>
              </a:rPr>
              <a:t>dejar pieza</a:t>
            </a:r>
            <a:endParaRPr lang="es-ES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TCP Atornillador (tcp2)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Usar pose_trans() para definir 4 puntos de atornillado en: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x=±7.5cm e y=±7.5cm desde el punto de dejar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Crear un subprograma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r>
              <a:rPr lang="es-ES" sz="1400" dirty="0" smtClean="0">
                <a:solidFill>
                  <a:srgbClr val="262626"/>
                </a:solidFill>
              </a:rPr>
              <a:t> a posición relativa Z+5cm en referencia a herramienta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MoveL</a:t>
            </a:r>
            <a:r>
              <a:rPr lang="es-ES" sz="1400" dirty="0" smtClean="0">
                <a:solidFill>
                  <a:srgbClr val="262626"/>
                </a:solidFill>
              </a:rPr>
              <a:t> a posición relativa Z-5cm en referencia a herramienta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Llamar en cada posición desde el programa principal</a:t>
            </a:r>
            <a:endParaRPr lang="es-ES" sz="1400" dirty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58</a:t>
            </a:fld>
            <a:endParaRPr lang="da-DK"/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Uso avanzado del PCH</a:t>
              </a: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4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5939973" y="2645315"/>
            <a:ext cx="2626822" cy="2626822"/>
            <a:chOff x="5655687" y="2485506"/>
            <a:chExt cx="2626822" cy="2626822"/>
          </a:xfrm>
        </p:grpSpPr>
        <p:sp>
          <p:nvSpPr>
            <p:cNvPr id="78" name="Rounded Rectangle 77"/>
            <p:cNvSpPr/>
            <p:nvPr/>
          </p:nvSpPr>
          <p:spPr>
            <a:xfrm>
              <a:off x="5655687" y="2485506"/>
              <a:ext cx="2626822" cy="2626822"/>
            </a:xfrm>
            <a:prstGeom prst="roundRect">
              <a:avLst>
                <a:gd name="adj" fmla="val 685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Oval 78"/>
            <p:cNvSpPr/>
            <p:nvPr/>
          </p:nvSpPr>
          <p:spPr>
            <a:xfrm>
              <a:off x="6909263" y="3739082"/>
              <a:ext cx="119669" cy="119669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0" name="Oval 79"/>
            <p:cNvSpPr/>
            <p:nvPr/>
          </p:nvSpPr>
          <p:spPr>
            <a:xfrm>
              <a:off x="5820304" y="2645316"/>
              <a:ext cx="119669" cy="119669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1" name="Oval 80"/>
            <p:cNvSpPr/>
            <p:nvPr/>
          </p:nvSpPr>
          <p:spPr>
            <a:xfrm>
              <a:off x="5820303" y="4834334"/>
              <a:ext cx="119669" cy="119669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2" name="Oval 81"/>
            <p:cNvSpPr/>
            <p:nvPr/>
          </p:nvSpPr>
          <p:spPr>
            <a:xfrm>
              <a:off x="8006550" y="4834334"/>
              <a:ext cx="119669" cy="119669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83" name="Oval 82"/>
            <p:cNvSpPr/>
            <p:nvPr/>
          </p:nvSpPr>
          <p:spPr>
            <a:xfrm>
              <a:off x="8006551" y="2645315"/>
              <a:ext cx="119669" cy="119669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16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</a:t>
            </a:r>
            <a:r>
              <a:rPr lang="es-ES" sz="2000" b="1" dirty="0" smtClean="0">
                <a:latin typeface="Lucida Console" panose="020B0609040504020204" pitchFamily="49" charset="0"/>
              </a:rPr>
              <a:t>2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00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6693031" y="1348033"/>
            <a:ext cx="2335641" cy="536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Rectangle 1"/>
          <p:cNvSpPr/>
          <p:nvPr/>
        </p:nvSpPr>
        <p:spPr>
          <a:xfrm>
            <a:off x="152167" y="1357460"/>
            <a:ext cx="1318191" cy="536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29179" y="0"/>
            <a:ext cx="57797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9C68-8F10-2746-B449-1A24DF8656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0" name="Rektangel 15"/>
          <p:cNvSpPr/>
          <p:nvPr/>
        </p:nvSpPr>
        <p:spPr>
          <a:xfrm>
            <a:off x="180448" y="977340"/>
            <a:ext cx="8775016" cy="306000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pic>
        <p:nvPicPr>
          <p:cNvPr id="31" name="Billed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081" y="214546"/>
            <a:ext cx="2764800" cy="627609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58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9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0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61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62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3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64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5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</a:p>
        </p:txBody>
      </p:sp>
      <p:sp>
        <p:nvSpPr>
          <p:cNvPr id="66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8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9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</a:p>
        </p:txBody>
      </p:sp>
      <p:sp>
        <p:nvSpPr>
          <p:cNvPr id="70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1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</a:t>
            </a:r>
            <a:r>
              <a:rPr lang="da-DK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Dashboard</a:t>
            </a:r>
          </a:p>
        </p:txBody>
      </p:sp>
      <p:sp>
        <p:nvSpPr>
          <p:cNvPr id="72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3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</a:p>
        </p:txBody>
      </p:sp>
      <p:sp>
        <p:nvSpPr>
          <p:cNvPr id="74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5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</a:p>
        </p:txBody>
      </p:sp>
      <p:sp>
        <p:nvSpPr>
          <p:cNvPr id="76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7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</a:p>
        </p:txBody>
      </p:sp>
      <p:sp>
        <p:nvSpPr>
          <p:cNvPr id="78" name="Ellipse 7"/>
          <p:cNvSpPr/>
          <p:nvPr/>
        </p:nvSpPr>
        <p:spPr>
          <a:xfrm>
            <a:off x="1000183" y="4244734"/>
            <a:ext cx="498456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smtClean="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79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02564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Como usar URScript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0" name="Pladsholder til indhold 2"/>
          <p:cNvSpPr txBox="1">
            <a:spLocks/>
          </p:cNvSpPr>
          <p:nvPr/>
        </p:nvSpPr>
        <p:spPr>
          <a:xfrm>
            <a:off x="281507" y="1549400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Podemos hacer uso del lenguaje URScript de diversas formas: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Asignación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Código Script– Line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Código Script– File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Llamada de funciones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Interface de clientes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65796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39816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Para comunicar por TCP/IP, debemos configurar la red tanto en nuestro  PC como en el robot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En el PC especificar en propiedades de la conexión: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Dirección IP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Máscara de Subred</a:t>
            </a:r>
            <a:br>
              <a:rPr lang="es-ES" sz="1400" dirty="0" smtClean="0">
                <a:solidFill>
                  <a:srgbClr val="262626"/>
                </a:solidFill>
              </a:rPr>
            </a:b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La dirección IP en el robot y en el PC deben ser iguales a excepción del último número, en este caso: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172.16.17.x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Ambas máscaras de red deben ser: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255.255.255.0</a:t>
            </a:r>
          </a:p>
          <a:p>
            <a:pPr marL="0" indent="0">
              <a:buClr>
                <a:srgbClr val="99CC00"/>
              </a:buClr>
              <a:buNone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rgbClr val="262626"/>
              </a:solidFill>
            </a:endParaRP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60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3" y="949059"/>
            <a:ext cx="5147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Configuración de red - PC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4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7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030" name="Picture 6" descr="C:\Users\ajp\AppData\Local\Temp\SNAGHTML86c5f0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224" y="1799238"/>
            <a:ext cx="4204576" cy="445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2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2902951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Ir a Configuración del Robot, seleccionar Configurar red y establecer: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Dirección IP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Máscara de Subred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La dirección IP debe estar en el mismo rango que la del PC: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172.16.17.x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La máscara de subred debe ser: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255.255.255.0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rgbClr val="262626"/>
              </a:solidFill>
            </a:endParaRP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61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>
                <a:latin typeface="Lucida Console" panose="020B0609040504020204" pitchFamily="49" charset="0"/>
              </a:rPr>
              <a:t>Configuración de red - </a:t>
            </a:r>
            <a:r>
              <a:rPr lang="da-DK" sz="2000" b="1" dirty="0" smtClean="0">
                <a:latin typeface="Lucida Console" panose="020B0609040504020204" pitchFamily="49" charset="0"/>
              </a:rPr>
              <a:t>Robot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4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7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34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ModBus TCP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Protocolo de comunicación basado en Ethernet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Protocolo de comunicación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Un protocolo en un lenguaje común mediante el cual dos dispositivos pueden comunicar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Posibilita la transmisión de datos entre los dispositivos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Estructura Cliente / Servidor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rgbClr val="262626"/>
              </a:solidFill>
            </a:endParaRPr>
          </a:p>
        </p:txBody>
      </p:sp>
      <p:grpSp>
        <p:nvGrpSpPr>
          <p:cNvPr id="3" name="Gruppe 2"/>
          <p:cNvGrpSpPr/>
          <p:nvPr/>
        </p:nvGrpSpPr>
        <p:grpSpPr>
          <a:xfrm>
            <a:off x="1943639" y="4212037"/>
            <a:ext cx="5256722" cy="864470"/>
            <a:chOff x="1829878" y="3386147"/>
            <a:chExt cx="5256722" cy="864470"/>
          </a:xfrm>
        </p:grpSpPr>
        <p:grpSp>
          <p:nvGrpSpPr>
            <p:cNvPr id="18" name="Gruppe 17"/>
            <p:cNvGrpSpPr/>
            <p:nvPr/>
          </p:nvGrpSpPr>
          <p:grpSpPr>
            <a:xfrm>
              <a:off x="3557079" y="3386147"/>
              <a:ext cx="3529521" cy="864468"/>
              <a:chOff x="3557079" y="3386147"/>
              <a:chExt cx="3529521" cy="864468"/>
            </a:xfrm>
          </p:grpSpPr>
          <p:cxnSp>
            <p:nvCxnSpPr>
              <p:cNvPr id="12" name="Lige forbindelse 11"/>
              <p:cNvCxnSpPr/>
              <p:nvPr/>
            </p:nvCxnSpPr>
            <p:spPr>
              <a:xfrm rot="16200000" flipH="1" flipV="1">
                <a:off x="4457078" y="2918382"/>
                <a:ext cx="1" cy="180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kstboks 14"/>
              <p:cNvSpPr txBox="1"/>
              <p:nvPr/>
            </p:nvSpPr>
            <p:spPr>
              <a:xfrm>
                <a:off x="3882607" y="3566474"/>
                <a:ext cx="1260000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a-DK" sz="1400" i="1" smtClean="0"/>
                  <a:t>Ethernet</a:t>
                </a:r>
                <a:endParaRPr lang="da-DK" sz="1400" i="1"/>
              </a:p>
            </p:txBody>
          </p:sp>
          <p:sp>
            <p:nvSpPr>
              <p:cNvPr id="16" name="Afrundet rektangel 15"/>
              <p:cNvSpPr/>
              <p:nvPr/>
            </p:nvSpPr>
            <p:spPr>
              <a:xfrm>
                <a:off x="5359400" y="3386147"/>
                <a:ext cx="1727200" cy="86446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a-DK" sz="1400" dirty="0"/>
                  <a:t>Dispositivo 2</a:t>
                </a:r>
              </a:p>
            </p:txBody>
          </p:sp>
        </p:grpSp>
        <p:sp>
          <p:nvSpPr>
            <p:cNvPr id="10" name="Afrundet rektangel 9"/>
            <p:cNvSpPr/>
            <p:nvPr/>
          </p:nvSpPr>
          <p:spPr>
            <a:xfrm>
              <a:off x="1829878" y="3386149"/>
              <a:ext cx="1727200" cy="86446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a-DK" sz="1400" dirty="0" smtClean="0"/>
                <a:t>Dispositivo 1</a:t>
              </a:r>
              <a:endParaRPr lang="da-DK" sz="1400" dirty="0"/>
            </a:p>
          </p:txBody>
        </p:sp>
      </p:grpSp>
      <p:sp>
        <p:nvSpPr>
          <p:cNvPr id="4" name="Højre-venstrepil 3"/>
          <p:cNvSpPr/>
          <p:nvPr/>
        </p:nvSpPr>
        <p:spPr>
          <a:xfrm>
            <a:off x="3858720" y="4744505"/>
            <a:ext cx="1474472" cy="338754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z="1400" dirty="0" smtClean="0"/>
              <a:t>datos</a:t>
            </a:r>
            <a:endParaRPr lang="en-GB" sz="1400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62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¿Qué es ModBus TCP?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4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7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2" name="Rectangle 21"/>
          <p:cNvSpPr/>
          <p:nvPr/>
        </p:nvSpPr>
        <p:spPr>
          <a:xfrm rot="21093025">
            <a:off x="6731910" y="1013567"/>
            <a:ext cx="2064470" cy="671202"/>
          </a:xfrm>
          <a:prstGeom prst="rect">
            <a:avLst/>
          </a:prstGeom>
          <a:solidFill>
            <a:srgbClr val="C1D82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i="1" dirty="0" smtClean="0">
                <a:solidFill>
                  <a:srgbClr val="004A6C"/>
                </a:solidFill>
              </a:rPr>
              <a:t>Recordatorio    Curso básico</a:t>
            </a:r>
          </a:p>
        </p:txBody>
      </p:sp>
    </p:spTree>
    <p:extLst>
      <p:ext uri="{BB962C8B-B14F-4D97-AF65-F5344CB8AC3E}">
        <p14:creationId xmlns:p14="http://schemas.microsoft.com/office/powerpoint/2010/main" val="93743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Servidor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Uno de los dispositivos actúa como Servidor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 la escucha de peticiones desde el cliente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Cliente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Otros dispositivos en la red actúan como clientes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Envían peticiones al Servidor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Cada dispositivo debe tener configurada una dirección IP única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rgbClr val="262626"/>
              </a:solidFill>
            </a:endParaRPr>
          </a:p>
        </p:txBody>
      </p:sp>
      <p:grpSp>
        <p:nvGrpSpPr>
          <p:cNvPr id="3" name="Gruppe 2"/>
          <p:cNvGrpSpPr/>
          <p:nvPr/>
        </p:nvGrpSpPr>
        <p:grpSpPr>
          <a:xfrm>
            <a:off x="1943639" y="4212037"/>
            <a:ext cx="5256722" cy="1287571"/>
            <a:chOff x="1829878" y="3386147"/>
            <a:chExt cx="5256722" cy="1287571"/>
          </a:xfrm>
        </p:grpSpPr>
        <p:grpSp>
          <p:nvGrpSpPr>
            <p:cNvPr id="18" name="Gruppe 17"/>
            <p:cNvGrpSpPr/>
            <p:nvPr/>
          </p:nvGrpSpPr>
          <p:grpSpPr>
            <a:xfrm>
              <a:off x="1990997" y="3386147"/>
              <a:ext cx="5095603" cy="1287571"/>
              <a:chOff x="1990997" y="3386147"/>
              <a:chExt cx="5095603" cy="1287571"/>
            </a:xfrm>
          </p:grpSpPr>
          <p:cxnSp>
            <p:nvCxnSpPr>
              <p:cNvPr id="12" name="Lige forbindelse 11"/>
              <p:cNvCxnSpPr/>
              <p:nvPr/>
            </p:nvCxnSpPr>
            <p:spPr>
              <a:xfrm rot="16200000" flipH="1" flipV="1">
                <a:off x="4457078" y="2918382"/>
                <a:ext cx="1" cy="180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kstboks 12"/>
              <p:cNvSpPr txBox="1"/>
              <p:nvPr/>
            </p:nvSpPr>
            <p:spPr>
              <a:xfrm>
                <a:off x="1990997" y="4350382"/>
                <a:ext cx="1453689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i="1" dirty="0" smtClean="0"/>
                  <a:t>Cliente ModBus</a:t>
                </a:r>
                <a:endParaRPr lang="es-ES" sz="1400" i="1" dirty="0"/>
              </a:p>
            </p:txBody>
          </p:sp>
          <p:sp>
            <p:nvSpPr>
              <p:cNvPr id="14" name="Tekstboks 13"/>
              <p:cNvSpPr txBox="1"/>
              <p:nvPr/>
            </p:nvSpPr>
            <p:spPr>
              <a:xfrm>
                <a:off x="5460773" y="4365941"/>
                <a:ext cx="1531345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i="1" dirty="0" smtClean="0"/>
                  <a:t>Servidor ModBus</a:t>
                </a:r>
                <a:endParaRPr lang="es-ES" sz="1400" i="1" dirty="0"/>
              </a:p>
            </p:txBody>
          </p:sp>
          <p:sp>
            <p:nvSpPr>
              <p:cNvPr id="16" name="Afrundet rektangel 15"/>
              <p:cNvSpPr/>
              <p:nvPr/>
            </p:nvSpPr>
            <p:spPr>
              <a:xfrm>
                <a:off x="5359400" y="3386147"/>
                <a:ext cx="1727200" cy="86446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dirty="0" smtClean="0"/>
                  <a:t>Dispositivo 2</a:t>
                </a:r>
                <a:endParaRPr lang="es-ES" sz="1400" dirty="0"/>
              </a:p>
            </p:txBody>
          </p:sp>
        </p:grpSp>
        <p:sp>
          <p:nvSpPr>
            <p:cNvPr id="10" name="Afrundet rektangel 9"/>
            <p:cNvSpPr/>
            <p:nvPr/>
          </p:nvSpPr>
          <p:spPr>
            <a:xfrm>
              <a:off x="1829878" y="3386149"/>
              <a:ext cx="1727200" cy="86446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/>
                <a:t>Dispositivo 1</a:t>
              </a:r>
              <a:endParaRPr lang="es-ES" sz="1400" dirty="0"/>
            </a:p>
          </p:txBody>
        </p:sp>
      </p:grp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63</a:t>
            </a:fld>
            <a:endParaRPr lang="da-DK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Cliente / Servidor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sp>
        <p:nvSpPr>
          <p:cNvPr id="23" name="Højre-venstrepil 3"/>
          <p:cNvSpPr/>
          <p:nvPr/>
        </p:nvSpPr>
        <p:spPr>
          <a:xfrm>
            <a:off x="3858720" y="4744505"/>
            <a:ext cx="1474472" cy="338754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respuesta</a:t>
            </a:r>
            <a:endParaRPr lang="es-ES" sz="1400" dirty="0"/>
          </a:p>
        </p:txBody>
      </p:sp>
      <p:sp>
        <p:nvSpPr>
          <p:cNvPr id="24" name="Højre-venstrepil 3"/>
          <p:cNvSpPr/>
          <p:nvPr/>
        </p:nvSpPr>
        <p:spPr>
          <a:xfrm>
            <a:off x="3858720" y="4192706"/>
            <a:ext cx="1474472" cy="33875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petición</a:t>
            </a:r>
            <a:endParaRPr lang="es-ES" sz="1400" dirty="0"/>
          </a:p>
        </p:txBody>
      </p:sp>
      <p:grpSp>
        <p:nvGrpSpPr>
          <p:cNvPr id="25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6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7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8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0" name="Rectangle 19"/>
          <p:cNvSpPr/>
          <p:nvPr/>
        </p:nvSpPr>
        <p:spPr>
          <a:xfrm rot="21093025">
            <a:off x="6731910" y="1013567"/>
            <a:ext cx="2064470" cy="671202"/>
          </a:xfrm>
          <a:prstGeom prst="rect">
            <a:avLst/>
          </a:prstGeom>
          <a:solidFill>
            <a:srgbClr val="C1D82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i="1" dirty="0" smtClean="0">
                <a:solidFill>
                  <a:srgbClr val="004A6C"/>
                </a:solidFill>
              </a:rPr>
              <a:t>Recordatorio    Curso básico</a:t>
            </a:r>
          </a:p>
        </p:txBody>
      </p:sp>
    </p:spTree>
    <p:extLst>
      <p:ext uri="{BB962C8B-B14F-4D97-AF65-F5344CB8AC3E}">
        <p14:creationId xmlns:p14="http://schemas.microsoft.com/office/powerpoint/2010/main" val="382623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Tipos de dato disponibles en ModBus TCP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Rango de direcciones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Cada señal digital y cada registro posee una única dirección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La dirección se especifica </a:t>
            </a:r>
            <a:r>
              <a:rPr lang="es-ES" sz="1400" i="1" dirty="0" smtClean="0">
                <a:solidFill>
                  <a:srgbClr val="262626"/>
                </a:solidFill>
              </a:rPr>
              <a:t>siempre</a:t>
            </a:r>
            <a:r>
              <a:rPr lang="es-ES" sz="1400" dirty="0" smtClean="0">
                <a:solidFill>
                  <a:srgbClr val="262626"/>
                </a:solidFill>
              </a:rPr>
              <a:t> en la documentación suministrada por el fabricante</a:t>
            </a:r>
            <a:endParaRPr lang="es-ES" sz="1400" dirty="0">
              <a:solidFill>
                <a:srgbClr val="262626"/>
              </a:solidFill>
            </a:endParaRPr>
          </a:p>
        </p:txBody>
      </p:sp>
      <p:graphicFrame>
        <p:nvGraphicFramePr>
          <p:cNvPr id="17" name="Tabel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746506"/>
              </p:ext>
            </p:extLst>
          </p:nvPr>
        </p:nvGraphicFramePr>
        <p:xfrm>
          <a:off x="1581629" y="3151129"/>
          <a:ext cx="6381377" cy="1483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9245"/>
                <a:gridCol w="1819373"/>
                <a:gridCol w="1932759"/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noProof="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Entradas digitales</a:t>
                      </a:r>
                      <a:endParaRPr lang="es-ES" sz="1400" noProof="0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noProof="0" dirty="0" smtClean="0"/>
                        <a:t>ON/OFF</a:t>
                      </a:r>
                      <a:endParaRPr lang="es-ES" sz="1400" noProof="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ES" sz="1400" i="1" noProof="0" dirty="0" smtClean="0"/>
                        <a:t>Consultar la documentación del fabricante del dispositivo Servidor</a:t>
                      </a:r>
                      <a:endParaRPr lang="es-ES" sz="1400" i="1" noProof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 noProof="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Salidas digitales</a:t>
                      </a:r>
                      <a:endParaRPr lang="es-ES" sz="1400" noProof="0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noProof="0" dirty="0" smtClean="0"/>
                        <a:t>ON/OFF</a:t>
                      </a:r>
                      <a:endParaRPr lang="es-E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a-DK" sz="1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 noProof="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Entradas</a:t>
                      </a:r>
                      <a:r>
                        <a:rPr lang="es-ES" sz="1400" baseline="0" noProof="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 de</a:t>
                      </a:r>
                      <a:r>
                        <a:rPr lang="es-ES" sz="1400" noProof="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 registro</a:t>
                      </a:r>
                      <a:endParaRPr lang="es-ES" sz="1400" noProof="0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noProof="0" dirty="0" smtClean="0"/>
                        <a:t>16 bits</a:t>
                      </a:r>
                      <a:endParaRPr lang="es-E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a-DK" sz="1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 noProof="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Salidas</a:t>
                      </a:r>
                      <a:r>
                        <a:rPr lang="es-ES" sz="1400" baseline="0" noProof="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 de</a:t>
                      </a:r>
                      <a:r>
                        <a:rPr lang="es-ES" sz="1400" noProof="0" dirty="0" smtClean="0">
                          <a:solidFill>
                            <a:srgbClr val="00B0F0"/>
                          </a:solidFill>
                          <a:latin typeface="OCR A Extended" pitchFamily="50" charset="0"/>
                        </a:rPr>
                        <a:t> registro</a:t>
                      </a:r>
                      <a:endParaRPr lang="es-ES" sz="1400" noProof="0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noProof="0" dirty="0" smtClean="0"/>
                        <a:t>16 bits</a:t>
                      </a:r>
                      <a:endParaRPr lang="es-E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a-DK" sz="1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Tabel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679160"/>
              </p:ext>
            </p:extLst>
          </p:nvPr>
        </p:nvGraphicFramePr>
        <p:xfrm>
          <a:off x="1581628" y="2639866"/>
          <a:ext cx="6381378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1751"/>
                <a:gridCol w="1828800"/>
                <a:gridCol w="1930827"/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b="1" noProof="0" dirty="0" smtClean="0"/>
                        <a:t>Tipo de dato</a:t>
                      </a:r>
                      <a:endParaRPr lang="es-ES" sz="1400" b="1" noProof="0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b="1" noProof="0" dirty="0" smtClean="0"/>
                        <a:t>Valor</a:t>
                      </a:r>
                      <a:endParaRPr lang="es-ES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b="1" noProof="0" dirty="0" smtClean="0"/>
                        <a:t>Rango direcciones</a:t>
                      </a:r>
                      <a:endParaRPr lang="es-ES" sz="1400" b="1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64</a:t>
            </a:fld>
            <a:endParaRPr lang="da-DK"/>
          </a:p>
        </p:txBody>
      </p:sp>
      <p:sp>
        <p:nvSpPr>
          <p:cNvPr id="7" name="Tekstboks 6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Tipos de datos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2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3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4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15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 rot="21093025">
            <a:off x="6731910" y="1013567"/>
            <a:ext cx="2064470" cy="671202"/>
          </a:xfrm>
          <a:prstGeom prst="rect">
            <a:avLst/>
          </a:prstGeom>
          <a:solidFill>
            <a:srgbClr val="C1D82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i="1" dirty="0" smtClean="0">
                <a:solidFill>
                  <a:srgbClr val="004A6C"/>
                </a:solidFill>
              </a:rPr>
              <a:t>Recordatorio    Curso básico</a:t>
            </a:r>
          </a:p>
        </p:txBody>
      </p:sp>
    </p:spTree>
    <p:extLst>
      <p:ext uri="{BB962C8B-B14F-4D97-AF65-F5344CB8AC3E}">
        <p14:creationId xmlns:p14="http://schemas.microsoft.com/office/powerpoint/2010/main" val="279583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Formación básica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 trató el uso del robot como Cliente en la red ModBus, en conexión con un Servidor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Formación </a:t>
            </a:r>
            <a:r>
              <a:rPr lang="es-ES" sz="1800" dirty="0" smtClean="0">
                <a:solidFill>
                  <a:srgbClr val="262626"/>
                </a:solidFill>
              </a:rPr>
              <a:t>avanzada</a:t>
            </a:r>
            <a:r>
              <a:rPr lang="en-GB" sz="1800" dirty="0" smtClean="0">
                <a:solidFill>
                  <a:srgbClr val="262626"/>
                </a:solidFill>
              </a:rPr>
              <a:t>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Trataremos como usar el controlador del robot como Servidor, aceptando conexiones de Clientes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65</a:t>
            </a:fld>
            <a:endParaRPr lang="da-DK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Servidor ModBus UR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19" name="Gruppe 18"/>
          <p:cNvGrpSpPr/>
          <p:nvPr/>
        </p:nvGrpSpPr>
        <p:grpSpPr>
          <a:xfrm>
            <a:off x="2050051" y="3957994"/>
            <a:ext cx="5099896" cy="2378900"/>
            <a:chOff x="3095976" y="4149080"/>
            <a:chExt cx="5099896" cy="2378900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5954" y="5145638"/>
              <a:ext cx="1181125" cy="1018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1171" y="4149080"/>
              <a:ext cx="859804" cy="497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754" y="5145638"/>
              <a:ext cx="1181125" cy="1018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5976" y="5145638"/>
              <a:ext cx="1181125" cy="1018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8" name="Lige forbindelse 27"/>
            <p:cNvCxnSpPr/>
            <p:nvPr/>
          </p:nvCxnSpPr>
          <p:spPr>
            <a:xfrm flipH="1" flipV="1">
              <a:off x="7473606" y="4868356"/>
              <a:ext cx="1" cy="2772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Lige forbindelse 28"/>
            <p:cNvCxnSpPr/>
            <p:nvPr/>
          </p:nvCxnSpPr>
          <p:spPr>
            <a:xfrm flipH="1" flipV="1">
              <a:off x="5674124" y="4868356"/>
              <a:ext cx="1" cy="2772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Lige forbindelse 29"/>
            <p:cNvCxnSpPr/>
            <p:nvPr/>
          </p:nvCxnSpPr>
          <p:spPr>
            <a:xfrm flipH="1" flipV="1">
              <a:off x="3878539" y="4868356"/>
              <a:ext cx="1" cy="2772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Lige forbindelse 30"/>
            <p:cNvCxnSpPr/>
            <p:nvPr/>
          </p:nvCxnSpPr>
          <p:spPr>
            <a:xfrm flipH="1" flipV="1">
              <a:off x="6523165" y="4591074"/>
              <a:ext cx="1" cy="2772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ge forbindelse 31"/>
            <p:cNvCxnSpPr/>
            <p:nvPr/>
          </p:nvCxnSpPr>
          <p:spPr>
            <a:xfrm rot="16200000" flipH="1" flipV="1">
              <a:off x="5723888" y="2712481"/>
              <a:ext cx="1" cy="432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kstboks 32"/>
            <p:cNvSpPr txBox="1"/>
            <p:nvPr/>
          </p:nvSpPr>
          <p:spPr>
            <a:xfrm>
              <a:off x="6840392" y="4231317"/>
              <a:ext cx="135548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i="1" dirty="0" smtClean="0"/>
                <a:t>Cliente ModBus</a:t>
              </a:r>
              <a:endParaRPr lang="es-ES" sz="1400" i="1" dirty="0"/>
            </a:p>
          </p:txBody>
        </p:sp>
        <p:sp>
          <p:nvSpPr>
            <p:cNvPr id="34" name="Tekstboks 33"/>
            <p:cNvSpPr txBox="1"/>
            <p:nvPr/>
          </p:nvSpPr>
          <p:spPr>
            <a:xfrm>
              <a:off x="4978947" y="6220203"/>
              <a:ext cx="186144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400" i="1" dirty="0" smtClean="0"/>
                <a:t>Servidores ModBus</a:t>
              </a:r>
              <a:endParaRPr lang="da-DK" sz="1400" i="1" dirty="0"/>
            </a:p>
          </p:txBody>
        </p:sp>
        <p:sp>
          <p:nvSpPr>
            <p:cNvPr id="35" name="Tekstboks 34"/>
            <p:cNvSpPr txBox="1"/>
            <p:nvPr/>
          </p:nvSpPr>
          <p:spPr>
            <a:xfrm>
              <a:off x="4464128" y="4609993"/>
              <a:ext cx="12600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400" i="1" smtClean="0"/>
                <a:t>Ethernet</a:t>
              </a:r>
              <a:endParaRPr lang="da-DK" sz="1400" i="1"/>
            </a:p>
          </p:txBody>
        </p:sp>
      </p:grpSp>
    </p:spTree>
    <p:extLst>
      <p:ext uri="{BB962C8B-B14F-4D97-AF65-F5344CB8AC3E}">
        <p14:creationId xmlns:p14="http://schemas.microsoft.com/office/powerpoint/2010/main" val="219036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El servidor ModBus ser encuentra siempre activo en el controlador</a:t>
            </a: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Dirección IP:	Configurar en el menú de configuración del robot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No. puerto:	502 (no necesita configuración)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Características: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servidor ModBus transmite información sobre el estado del robot, incluyendo:</a:t>
            </a:r>
            <a:endParaRPr lang="es-ES" sz="600" dirty="0" smtClean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Juntas: Ángulo de giro/Velocidad/Corriente/Temperatura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PCH: Posición/Velocidad/Offset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Estado del programa – Parado por emergencia/En movimiento libre/etc.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E/S pueden ser leídas/activadas remotamente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Transmisión del estado de E/S 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Las salidas pueden ser controladas por un dispositivo remoto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Registros de propósito general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128 registros disponibles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Listado completo de direcciones disponible en página de soporte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66</a:t>
            </a:fld>
            <a:endParaRPr lang="da-DK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5379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Características servidor Modbus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12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4" y="1574801"/>
            <a:ext cx="2889406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Acceso al servidor desde el propio robot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Dirección IP:	127.0.0.1</a:t>
            </a: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Leer la posición del TCP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Direcciones de los Registros: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/>
              <a:t>400 TCP-x décimas de 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/>
              <a:t>401 TCP-y décimas de 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/>
              <a:t>402 TCP-z décimas de mm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/>
              <a:t>403 TCP-</a:t>
            </a:r>
            <a:r>
              <a:rPr lang="es-ES" sz="1000" dirty="0" err="1" smtClean="0"/>
              <a:t>rx</a:t>
            </a:r>
            <a:r>
              <a:rPr lang="es-ES" sz="1000" dirty="0" smtClean="0"/>
              <a:t>  </a:t>
            </a:r>
            <a:r>
              <a:rPr lang="es-ES" sz="1000" dirty="0" err="1" smtClean="0"/>
              <a:t>mrad</a:t>
            </a:r>
            <a:endParaRPr lang="es-ES" sz="1000" dirty="0" smtClean="0"/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/>
              <a:t>404 TCP-</a:t>
            </a:r>
            <a:r>
              <a:rPr lang="es-ES" sz="1000" dirty="0" err="1" smtClean="0"/>
              <a:t>ry</a:t>
            </a:r>
            <a:r>
              <a:rPr lang="es-ES" sz="1000" dirty="0" smtClean="0"/>
              <a:t>  </a:t>
            </a:r>
            <a:r>
              <a:rPr lang="es-ES" sz="1000" dirty="0" err="1" smtClean="0"/>
              <a:t>mrad</a:t>
            </a:r>
            <a:endParaRPr lang="es-ES" sz="1000" dirty="0" smtClean="0"/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/>
              <a:t>405 TCP-</a:t>
            </a:r>
            <a:r>
              <a:rPr lang="es-ES" sz="1000" dirty="0" err="1" smtClean="0"/>
              <a:t>rz</a:t>
            </a:r>
            <a:r>
              <a:rPr lang="es-ES" sz="1000" dirty="0" smtClean="0"/>
              <a:t>  </a:t>
            </a:r>
            <a:r>
              <a:rPr lang="es-ES" sz="1000" dirty="0" err="1" smtClean="0"/>
              <a:t>mrad</a:t>
            </a:r>
            <a:endParaRPr lang="es-ES" sz="10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= en Función Base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/>
              <a:t>263 </a:t>
            </a:r>
            <a:r>
              <a:rPr lang="es-ES" sz="1000" dirty="0" err="1" smtClean="0"/>
              <a:t>isTeachButtonPressed</a:t>
            </a:r>
            <a:endParaRPr lang="es-ES" sz="10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67</a:t>
            </a:fld>
            <a:endParaRPr lang="da-DK"/>
          </a:p>
        </p:txBody>
      </p:sp>
      <p:sp>
        <p:nvSpPr>
          <p:cNvPr id="17" name="Tekstboks 16"/>
          <p:cNvSpPr txBox="1"/>
          <p:nvPr/>
        </p:nvSpPr>
        <p:spPr>
          <a:xfrm>
            <a:off x="404732" y="949059"/>
            <a:ext cx="6712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Acceso al propio Servidor del robot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304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7" y="1574801"/>
            <a:ext cx="2745404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Configurar como Entrada de registro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Dirección del        Registro = 1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Función: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Permite la manipulación de múltiples canales en una única operación, ahorrando tiempo de procesado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Formato: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Registro de enteros de 16 bits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/>
              <a:t>[</a:t>
            </a:r>
            <a:r>
              <a:rPr lang="es-ES" sz="1400" dirty="0" err="1" smtClean="0"/>
              <a:t>BBBBBBBBTTxxxxxx</a:t>
            </a:r>
            <a:r>
              <a:rPr lang="es-ES" sz="1400" dirty="0" smtClean="0"/>
              <a:t>]</a:t>
            </a:r>
            <a:br>
              <a:rPr lang="es-ES" sz="1400" dirty="0" smtClean="0"/>
            </a:br>
            <a:r>
              <a:rPr lang="es-ES" sz="1400" i="1" dirty="0" smtClean="0"/>
              <a:t>B=Box , T=</a:t>
            </a:r>
            <a:r>
              <a:rPr lang="es-ES" sz="1400" i="1" dirty="0" err="1"/>
              <a:t>T</a:t>
            </a:r>
            <a:r>
              <a:rPr lang="es-ES" sz="1400" i="1" dirty="0" err="1" smtClean="0"/>
              <a:t>ool</a:t>
            </a:r>
            <a:r>
              <a:rPr lang="es-ES" sz="1400" i="1" dirty="0" smtClean="0"/>
              <a:t>, x=no </a:t>
            </a:r>
            <a:r>
              <a:rPr lang="es-ES" sz="1400" i="1" dirty="0" err="1" smtClean="0"/>
              <a:t>def</a:t>
            </a:r>
            <a:endParaRPr lang="es-ES" sz="1400" i="1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68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5753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Acceso a los registros de E/S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8001" y="1908000"/>
            <a:ext cx="5667728" cy="428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2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7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Ejemplo a)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Escribir manualmente el valor en el registro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Ejemplo b)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Escribir manualmente el valor en el registro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69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7020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Como calcular el valor de un entero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13" name="Tabel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798430"/>
              </p:ext>
            </p:extLst>
          </p:nvPr>
        </p:nvGraphicFramePr>
        <p:xfrm>
          <a:off x="793200" y="4780134"/>
          <a:ext cx="5184000" cy="75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DO[0]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DO[1]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DO[2]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DO[3]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DO[4]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DO[5]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DO[6]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DO[7]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TO[0]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TO[1]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00B050"/>
                          </a:solidFill>
                          <a:latin typeface="OCR A Extended" pitchFamily="50" charset="0"/>
                        </a:rPr>
                        <a:t>ON</a:t>
                      </a:r>
                      <a:endParaRPr lang="da-DK" sz="800">
                        <a:solidFill>
                          <a:srgbClr val="00B05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00B050"/>
                          </a:solidFill>
                          <a:latin typeface="OCR A Extended" pitchFamily="50" charset="0"/>
                        </a:rPr>
                        <a:t>ON</a:t>
                      </a:r>
                      <a:endParaRPr lang="da-DK" sz="800">
                        <a:solidFill>
                          <a:srgbClr val="00B05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00B050"/>
                          </a:solidFill>
                          <a:latin typeface="OCR A Extended" pitchFamily="50" charset="0"/>
                        </a:rPr>
                        <a:t>ON</a:t>
                      </a:r>
                      <a:endParaRPr lang="da-DK" sz="800">
                        <a:solidFill>
                          <a:srgbClr val="00B05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00B050"/>
                          </a:solidFill>
                          <a:latin typeface="OCR A Extended" pitchFamily="50" charset="0"/>
                        </a:rPr>
                        <a:t>ON</a:t>
                      </a:r>
                      <a:endParaRPr lang="da-DK" sz="800">
                        <a:solidFill>
                          <a:srgbClr val="00B05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2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8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16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32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da-DK" sz="10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da-DK" sz="10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da-DK" sz="10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da-DK" sz="10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da-DK" sz="10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da-DK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  <p:graphicFrame>
        <p:nvGraphicFramePr>
          <p:cNvPr id="14" name="Tabel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028749"/>
              </p:ext>
            </p:extLst>
          </p:nvPr>
        </p:nvGraphicFramePr>
        <p:xfrm>
          <a:off x="793200" y="2514428"/>
          <a:ext cx="5184000" cy="75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DO[0]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DO[1]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DO[2]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DO[3]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DO[4]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DO[5]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DO[6]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DO[7]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TO[0]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TO[1]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/>
                        <a:t>x</a:t>
                      </a:r>
                      <a:endParaRPr lang="da-DK" sz="800"/>
                    </a:p>
                  </a:txBody>
                  <a:tcPr marL="36000" marR="36000" marT="36000" marB="36000" anchor="ctr"/>
                </a:tc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00B050"/>
                          </a:solidFill>
                          <a:latin typeface="OCR A Extended" pitchFamily="50" charset="0"/>
                        </a:rPr>
                        <a:t>ON</a:t>
                      </a:r>
                      <a:endParaRPr lang="da-DK" sz="800">
                        <a:solidFill>
                          <a:srgbClr val="00B05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dirty="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800" dirty="0" smtClean="0">
                          <a:solidFill>
                            <a:srgbClr val="FF0000"/>
                          </a:solidFill>
                          <a:latin typeface="OCR A Extended" pitchFamily="50" charset="0"/>
                        </a:rPr>
                        <a:t>OFF</a:t>
                      </a:r>
                      <a:endParaRPr lang="da-DK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36000" marB="36000" anchor="ctr"/>
                </a:tc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1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0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000" dirty="0" smtClean="0"/>
                        <a:t>0</a:t>
                      </a:r>
                      <a:endParaRPr lang="da-DK" sz="1000" dirty="0"/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922331"/>
              </p:ext>
            </p:extLst>
          </p:nvPr>
        </p:nvGraphicFramePr>
        <p:xfrm>
          <a:off x="6023100" y="2514428"/>
          <a:ext cx="1080000" cy="75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0000"/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da-DK" sz="800" dirty="0" smtClean="0"/>
                        <a:t>Salida</a:t>
                      </a:r>
                      <a:r>
                        <a:rPr lang="da-DK" sz="800" baseline="0" dirty="0" smtClean="0"/>
                        <a:t> de </a:t>
                      </a:r>
                      <a:r>
                        <a:rPr lang="da-DK" sz="800" dirty="0" smtClean="0"/>
                        <a:t>Registro</a:t>
                      </a:r>
                      <a:r>
                        <a:rPr lang="da-DK" sz="800" baseline="0" dirty="0" smtClean="0"/>
                        <a:t> 1</a:t>
                      </a:r>
                      <a:endParaRPr lang="da-DK" sz="800" dirty="0"/>
                    </a:p>
                  </a:txBody>
                  <a:tcPr marL="36000" marR="36000" marT="36000" marB="36000" anchor="ctr"/>
                </a:tc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1 = 1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912822"/>
              </p:ext>
            </p:extLst>
          </p:nvPr>
        </p:nvGraphicFramePr>
        <p:xfrm>
          <a:off x="6032527" y="4788943"/>
          <a:ext cx="1080000" cy="75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0000"/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da-DK" sz="800" dirty="0" smtClean="0"/>
                        <a:t>Salida</a:t>
                      </a:r>
                      <a:r>
                        <a:rPr lang="da-DK" sz="800" baseline="0" dirty="0" smtClean="0"/>
                        <a:t> de </a:t>
                      </a:r>
                      <a:r>
                        <a:rPr lang="da-DK" sz="800" dirty="0" smtClean="0"/>
                        <a:t>Registro</a:t>
                      </a:r>
                      <a:r>
                        <a:rPr lang="da-DK" sz="800" baseline="0" dirty="0" smtClean="0"/>
                        <a:t> 1</a:t>
                      </a:r>
                      <a:endParaRPr lang="da-DK" sz="800" dirty="0"/>
                    </a:p>
                  </a:txBody>
                  <a:tcPr marL="36000" marR="36000" marT="36000" marB="36000" anchor="ctr"/>
                </a:tc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da-DK" sz="1000" smtClean="0"/>
                        <a:t>2 + 8 + 16 + 32 = 58</a:t>
                      </a:r>
                      <a:endParaRPr lang="da-DK" sz="1000"/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047" y="3682618"/>
            <a:ext cx="50673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064" y="5860229"/>
            <a:ext cx="51054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629" y="4802168"/>
            <a:ext cx="1689949" cy="113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629" y="2514429"/>
            <a:ext cx="1689949" cy="109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2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800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7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Asignación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9" name="Pladsholder til indhold 2"/>
          <p:cNvSpPr txBox="1">
            <a:spLocks/>
          </p:cNvSpPr>
          <p:nvPr/>
        </p:nvSpPr>
        <p:spPr>
          <a:xfrm>
            <a:off x="281508" y="1549400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0238" lvl="2" indent="-269875">
              <a:buClr>
                <a:schemeClr val="tx2">
                  <a:lumMod val="40000"/>
                  <a:lumOff val="60000"/>
                </a:schemeClr>
              </a:buClr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grpSp>
        <p:nvGrpSpPr>
          <p:cNvPr id="25" name="Gruppe 1"/>
          <p:cNvGrpSpPr/>
          <p:nvPr/>
        </p:nvGrpSpPr>
        <p:grpSpPr>
          <a:xfrm>
            <a:off x="4536190" y="2206080"/>
            <a:ext cx="4222582" cy="1366587"/>
            <a:chOff x="2956263" y="2558266"/>
            <a:chExt cx="4222582" cy="1366587"/>
          </a:xfrm>
        </p:grpSpPr>
        <p:sp>
          <p:nvSpPr>
            <p:cNvPr id="27" name="Rektangel 3"/>
            <p:cNvSpPr/>
            <p:nvPr/>
          </p:nvSpPr>
          <p:spPr>
            <a:xfrm>
              <a:off x="4775493" y="2558266"/>
              <a:ext cx="609215" cy="144000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8" name="Rektangel 4"/>
            <p:cNvSpPr/>
            <p:nvPr/>
          </p:nvSpPr>
          <p:spPr>
            <a:xfrm>
              <a:off x="2956263" y="3726853"/>
              <a:ext cx="1026410" cy="198000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9" name="Rektangel 5"/>
            <p:cNvSpPr/>
            <p:nvPr/>
          </p:nvSpPr>
          <p:spPr>
            <a:xfrm>
              <a:off x="4521153" y="3716693"/>
              <a:ext cx="2657692" cy="198000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sp>
        <p:nvSpPr>
          <p:cNvPr id="30" name="Pladsholder til indhold 2"/>
          <p:cNvSpPr txBox="1">
            <a:spLocks/>
          </p:cNvSpPr>
          <p:nvPr/>
        </p:nvSpPr>
        <p:spPr>
          <a:xfrm>
            <a:off x="281507" y="1549400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Ejecuta una instrucción</a:t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dirty="0" smtClean="0">
                <a:solidFill>
                  <a:srgbClr val="262626"/>
                </a:solidFill>
              </a:rPr>
              <a:t>script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Asigna el valor devuelto </a:t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dirty="0" smtClean="0">
                <a:solidFill>
                  <a:srgbClr val="262626"/>
                </a:solidFill>
              </a:rPr>
              <a:t>a una variable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Permite que se</a:t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dirty="0" smtClean="0">
                <a:solidFill>
                  <a:srgbClr val="262626"/>
                </a:solidFill>
              </a:rPr>
              <a:t>monitoricen en la</a:t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dirty="0" smtClean="0">
                <a:solidFill>
                  <a:srgbClr val="262626"/>
                </a:solidFill>
              </a:rPr>
              <a:t>pestaña de variables</a:t>
            </a:r>
            <a:endParaRPr lang="es-ES" sz="1400" dirty="0" smtClean="0">
              <a:solidFill>
                <a:srgbClr val="262626"/>
              </a:solidFill>
            </a:endParaRPr>
          </a:p>
          <a:p>
            <a:pPr marL="457200" lvl="1" indent="0">
              <a:buClr>
                <a:srgbClr val="99CC00"/>
              </a:buClr>
              <a:buNone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sp>
        <p:nvSpPr>
          <p:cNvPr id="15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84342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7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Para acceder a las señales individuales de E/S es necesaria una conversión, usando las siguientes funciones script: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binary_list_to_integer</a:t>
            </a:r>
            <a:r>
              <a:rPr lang="es-ES" sz="1400" dirty="0" smtClean="0">
                <a:solidFill>
                  <a:srgbClr val="262626"/>
                </a:solidFill>
              </a:rPr>
              <a:t>()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Esta función toma  como argumento una lista de booleanos 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El resultado es un número entero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err="1" smtClean="0">
                <a:solidFill>
                  <a:srgbClr val="262626"/>
                </a:solidFill>
              </a:rPr>
              <a:t>integer_to_binary_list</a:t>
            </a:r>
            <a:r>
              <a:rPr lang="es-ES" sz="1400" dirty="0" smtClean="0">
                <a:solidFill>
                  <a:srgbClr val="262626"/>
                </a:solidFill>
              </a:rPr>
              <a:t>()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Esta función toma  como argumento un número entero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El resultado es una lista de booleanos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Como hacerlo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Crear una lista de booleanos que codifique el valor binario de 16 salidas *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Asignar la lista a un registro ModBus (usar instrucción Set- Ajustar)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* Los valores mas significativos, contando desde la derecha, pueden omitirse si no son usados (Valor False)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70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2" y="949059"/>
            <a:ext cx="6043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Como usar registros ModBus en programa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1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7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Ejemplo a)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Ejemplo </a:t>
            </a:r>
            <a:r>
              <a:rPr lang="es-ES" sz="1800" dirty="0" smtClean="0">
                <a:solidFill>
                  <a:srgbClr val="262626"/>
                </a:solidFill>
              </a:rPr>
              <a:t>b)</a:t>
            </a:r>
            <a:endParaRPr lang="es-E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0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Ejemplo omitiendo booleanos no usados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71</a:t>
            </a:fld>
            <a:endParaRPr lang="da-DK" dirty="0"/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18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829422"/>
              </p:ext>
            </p:extLst>
          </p:nvPr>
        </p:nvGraphicFramePr>
        <p:xfrm>
          <a:off x="676461" y="2317872"/>
          <a:ext cx="7095472" cy="700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95472"/>
              </a:tblGrid>
              <a:tr h="7004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 robot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lista_a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=  [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]</a:t>
                      </a:r>
                      <a:br>
                        <a:rPr lang="en-US" sz="1200" dirty="0" smtClean="0">
                          <a:solidFill>
                            <a:srgbClr val="262626"/>
                          </a:solidFill>
                        </a:rPr>
                      </a:b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SET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digital_outputs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=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binary_list_to_integer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(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lista_a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)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738236"/>
              </p:ext>
            </p:extLst>
          </p:nvPr>
        </p:nvGraphicFramePr>
        <p:xfrm>
          <a:off x="676461" y="3598301"/>
          <a:ext cx="7095472" cy="700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95472"/>
              </a:tblGrid>
              <a:tr h="7004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 robot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lista_b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=  [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]</a:t>
                      </a:r>
                      <a:br>
                        <a:rPr lang="en-US" sz="1200" dirty="0" smtClean="0">
                          <a:solidFill>
                            <a:srgbClr val="262626"/>
                          </a:solidFill>
                        </a:rPr>
                      </a:b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SET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digital_outputs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=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binary_list_to_integer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(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lista_b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)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474241"/>
              </p:ext>
            </p:extLst>
          </p:nvPr>
        </p:nvGraphicFramePr>
        <p:xfrm>
          <a:off x="676461" y="4840697"/>
          <a:ext cx="7095472" cy="16047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95472"/>
              </a:tblGrid>
              <a:tr h="160476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BeforeStart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list_a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= [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]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list_b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=  [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, 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True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]</a:t>
                      </a:r>
                      <a:br>
                        <a:rPr lang="en-US" sz="1200" dirty="0" smtClean="0">
                          <a:solidFill>
                            <a:srgbClr val="262626"/>
                          </a:solidFill>
                        </a:rPr>
                      </a:br>
                      <a:r>
                        <a:rPr lang="da-DK" sz="1200" dirty="0" smtClean="0"/>
                        <a:t>Programa de robot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SET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digital_outputs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=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binary_list_to_integer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(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list_a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WAIT 0.5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SET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digital_outputs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= 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binary_list_to_integer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(</a:t>
                      </a:r>
                      <a:r>
                        <a:rPr lang="en-US" sz="1200" dirty="0" err="1" smtClean="0">
                          <a:solidFill>
                            <a:srgbClr val="262626"/>
                          </a:solidFill>
                        </a:rPr>
                        <a:t>list_b</a:t>
                      </a: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262626"/>
                          </a:solidFill>
                        </a:rPr>
                        <a:t>     WAIT 0.5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kstboks 16"/>
          <p:cNvSpPr txBox="1"/>
          <p:nvPr/>
        </p:nvSpPr>
        <p:spPr>
          <a:xfrm>
            <a:off x="404732" y="949059"/>
            <a:ext cx="6043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Como usar registros ModBus en programa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33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08335" y="1574800"/>
            <a:ext cx="3673648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Aplicaciones potenciales para el uso del Servidor ModBus: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Controlar las E/S desde un equipo remoto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Sincronización con otros equipos </a:t>
            </a:r>
          </a:p>
          <a:p>
            <a:pPr marL="457200" lvl="1" indent="0">
              <a:buClr>
                <a:srgbClr val="99CC00"/>
              </a:buClr>
              <a:buNone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Como probar la comunicación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Instalar </a:t>
            </a:r>
            <a:r>
              <a:rPr lang="es-ES" sz="1400" dirty="0" err="1" smtClean="0">
                <a:solidFill>
                  <a:srgbClr val="262626"/>
                </a:solidFill>
              </a:rPr>
              <a:t>Ananas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Programa freeware  para probar la comunicación mediante ModBus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Configurar </a:t>
            </a:r>
            <a:r>
              <a:rPr lang="es-ES" sz="1400" dirty="0" err="1" smtClean="0">
                <a:solidFill>
                  <a:srgbClr val="262626"/>
                </a:solidFill>
              </a:rPr>
              <a:t>Ananas</a:t>
            </a:r>
            <a:r>
              <a:rPr lang="es-ES" sz="1400" dirty="0" smtClean="0">
                <a:solidFill>
                  <a:srgbClr val="262626"/>
                </a:solidFill>
              </a:rPr>
              <a:t> como Cliente ModBus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Cambiar el estado de las salidas  digitales en el controlador marcando/desmarcando bits o editando el valor entero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72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Aplicaciones ModBus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916243" y="1816026"/>
            <a:ext cx="4779984" cy="4421485"/>
            <a:chOff x="2281095" y="638062"/>
            <a:chExt cx="6477000" cy="599122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1095" y="638062"/>
              <a:ext cx="6477000" cy="599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6495" y="2138249"/>
              <a:ext cx="3886200" cy="299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27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6" y="1574801"/>
            <a:ext cx="465862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Escriba un programa que: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Lea  el registro de salidas digitales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Convierta a una lista de binarios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Conmute la salida del canal 3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Convierta de nuevo la lista a un entero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Escriba el nuevo valor en el registro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Ejecute el programa y verifique el cambio en la salida</a:t>
            </a:r>
            <a:endParaRPr lang="es-ES" sz="1800" b="1" dirty="0" smtClean="0">
              <a:solidFill>
                <a:srgbClr val="262626"/>
              </a:solidFill>
            </a:endParaRPr>
          </a:p>
          <a:p>
            <a:pPr marL="457200" lvl="1" indent="0">
              <a:buClr>
                <a:srgbClr val="99CC00"/>
              </a:buClr>
              <a:buNone/>
            </a:pPr>
            <a:endParaRPr lang="en-U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73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</a:t>
            </a:r>
            <a:r>
              <a:rPr lang="es-ES" sz="2000" b="1" dirty="0" smtClean="0">
                <a:latin typeface="Lucida Console" panose="020B0609040504020204" pitchFamily="49" charset="0"/>
              </a:rPr>
              <a:t>1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3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4828877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Escriba un programa que simule la recepción de posiciones desde una cámara de visión mediante el Servidor ModBus y que sea capaz de moverse a la posición recibida: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Recibir las coordenadas de coger variables desde los registros de propósito general del Servidor ModBus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Mover a la posición, usando pose_trans(). Seguir ejemplo previo en sección Variables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Direcciones de los registros: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128:   nuevo dato disponible (0=NO, 255=YES)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129:   x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130:   y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131:   </a:t>
            </a:r>
            <a:r>
              <a:rPr lang="es-ES" sz="1400" dirty="0" err="1" smtClean="0">
                <a:solidFill>
                  <a:srgbClr val="262626"/>
                </a:solidFill>
              </a:rPr>
              <a:t>rz</a:t>
            </a:r>
            <a:endParaRPr lang="es-ES" sz="1400" dirty="0" smtClean="0">
              <a:solidFill>
                <a:srgbClr val="262626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74</a:t>
            </a:fld>
            <a:endParaRPr lang="da-DK"/>
          </a:p>
        </p:txBody>
      </p:sp>
      <p:sp>
        <p:nvSpPr>
          <p:cNvPr id="8" name="Tekstboks 7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 parte 2</a:t>
            </a:r>
          </a:p>
        </p:txBody>
      </p:sp>
      <p:grpSp>
        <p:nvGrpSpPr>
          <p:cNvPr id="10" name="Gruppe 9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1" name="Rektangel 10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 b="1">
                <a:solidFill>
                  <a:prstClr val="white"/>
                </a:solidFill>
                <a:latin typeface="Lucida Console" panose="020B0609040504020204" pitchFamily="49" charset="0"/>
              </a:endParaRPr>
            </a:p>
          </p:txBody>
        </p:sp>
        <p:sp>
          <p:nvSpPr>
            <p:cNvPr id="12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ModBus</a:t>
              </a:r>
            </a:p>
          </p:txBody>
        </p:sp>
      </p:grpSp>
      <p:sp>
        <p:nvSpPr>
          <p:cNvPr id="13" name="Ellipse 12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5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32" name="Tekstboks 18"/>
          <p:cNvSpPr txBox="1"/>
          <p:nvPr/>
        </p:nvSpPr>
        <p:spPr>
          <a:xfrm>
            <a:off x="5495596" y="1905280"/>
            <a:ext cx="2647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i="1" dirty="0" smtClean="0">
                <a:solidFill>
                  <a:srgbClr val="56A0D3"/>
                </a:solidFill>
              </a:rPr>
              <a:t>Refpoint como referencia</a:t>
            </a:r>
            <a:endParaRPr lang="da-DK" i="1" dirty="0">
              <a:solidFill>
                <a:srgbClr val="56A0D3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461008" y="2931897"/>
            <a:ext cx="3619955" cy="2903481"/>
            <a:chOff x="5461008" y="2931897"/>
            <a:chExt cx="3619955" cy="2903481"/>
          </a:xfrm>
        </p:grpSpPr>
        <p:sp>
          <p:nvSpPr>
            <p:cNvPr id="16" name="Rectangle 15"/>
            <p:cNvSpPr/>
            <p:nvPr/>
          </p:nvSpPr>
          <p:spPr>
            <a:xfrm>
              <a:off x="6786398" y="5286631"/>
              <a:ext cx="73605" cy="19034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5" name="Oval 4"/>
            <p:cNvSpPr/>
            <p:nvPr/>
          </p:nvSpPr>
          <p:spPr>
            <a:xfrm>
              <a:off x="6553200" y="4845377"/>
              <a:ext cx="540000" cy="54000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 rot="10800000">
              <a:off x="6111721" y="5115377"/>
              <a:ext cx="720000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6463200" y="5475378"/>
              <a:ext cx="720000" cy="0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kstboks 18"/>
            <p:cNvSpPr txBox="1"/>
            <p:nvPr/>
          </p:nvSpPr>
          <p:spPr>
            <a:xfrm>
              <a:off x="6604326" y="4916291"/>
              <a:ext cx="4924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BASE</a:t>
              </a:r>
              <a:endParaRPr lang="da-DK" sz="1000"/>
            </a:p>
          </p:txBody>
        </p:sp>
        <p:sp>
          <p:nvSpPr>
            <p:cNvPr id="39" name="Tekstboks 18"/>
            <p:cNvSpPr txBox="1"/>
            <p:nvPr/>
          </p:nvSpPr>
          <p:spPr>
            <a:xfrm>
              <a:off x="6822294" y="5489413"/>
              <a:ext cx="2943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200" b="1" smtClean="0">
                  <a:solidFill>
                    <a:srgbClr val="00B050"/>
                  </a:solidFill>
                </a:rPr>
                <a:t>Y</a:t>
              </a:r>
              <a:endParaRPr lang="da-DK" sz="1200" b="1">
                <a:solidFill>
                  <a:srgbClr val="00B050"/>
                </a:solidFill>
              </a:endParaRPr>
            </a:p>
          </p:txBody>
        </p:sp>
        <p:sp>
          <p:nvSpPr>
            <p:cNvPr id="40" name="Tekstboks 18"/>
            <p:cNvSpPr txBox="1"/>
            <p:nvPr/>
          </p:nvSpPr>
          <p:spPr>
            <a:xfrm>
              <a:off x="6277683" y="4876087"/>
              <a:ext cx="2943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200" b="1" smtClean="0">
                  <a:solidFill>
                    <a:srgbClr val="FF0000"/>
                  </a:solidFill>
                </a:rPr>
                <a:t>X</a:t>
              </a:r>
              <a:endParaRPr lang="da-DK" sz="1200" b="1">
                <a:solidFill>
                  <a:srgbClr val="FF0000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rot="1522277">
              <a:off x="5461008" y="2931897"/>
              <a:ext cx="2655208" cy="1508289"/>
            </a:xfrm>
            <a:prstGeom prst="rect">
              <a:avLst/>
            </a:prstGeom>
            <a:noFill/>
            <a:ln>
              <a:solidFill>
                <a:srgbClr val="56A0D3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8" name="Rectangle 17"/>
            <p:cNvSpPr/>
            <p:nvPr/>
          </p:nvSpPr>
          <p:spPr>
            <a:xfrm rot="1522277">
              <a:off x="8128994" y="3482595"/>
              <a:ext cx="378855" cy="188535"/>
            </a:xfrm>
            <a:prstGeom prst="rect">
              <a:avLst/>
            </a:prstGeom>
            <a:noFill/>
            <a:ln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5" name="Oval 24"/>
            <p:cNvSpPr/>
            <p:nvPr/>
          </p:nvSpPr>
          <p:spPr>
            <a:xfrm rot="1522277">
              <a:off x="8275492" y="3537460"/>
              <a:ext cx="72000" cy="7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9" name="Rectangle 28"/>
            <p:cNvSpPr/>
            <p:nvPr/>
          </p:nvSpPr>
          <p:spPr>
            <a:xfrm rot="3345510">
              <a:off x="6986300" y="3744057"/>
              <a:ext cx="378855" cy="188535"/>
            </a:xfrm>
            <a:prstGeom prst="rect">
              <a:avLst/>
            </a:prstGeom>
            <a:solidFill>
              <a:srgbClr val="C2E1F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2322277">
              <a:off x="7525799" y="3213111"/>
              <a:ext cx="90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17722277">
              <a:off x="6906354" y="3412195"/>
              <a:ext cx="954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6922277">
              <a:off x="8074378" y="4044344"/>
              <a:ext cx="72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rot="1522277">
              <a:off x="7117742" y="4120014"/>
              <a:ext cx="1260000" cy="0"/>
            </a:xfrm>
            <a:prstGeom prst="straightConnector1">
              <a:avLst/>
            </a:prstGeom>
            <a:ln w="6350">
              <a:solidFill>
                <a:srgbClr val="56A0D3"/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kstboks 18"/>
            <p:cNvSpPr txBox="1"/>
            <p:nvPr/>
          </p:nvSpPr>
          <p:spPr>
            <a:xfrm>
              <a:off x="7875335" y="3021989"/>
              <a:ext cx="2943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/>
                <a:t>X</a:t>
              </a:r>
            </a:p>
          </p:txBody>
        </p:sp>
        <p:sp>
          <p:nvSpPr>
            <p:cNvPr id="36" name="Tekstboks 18"/>
            <p:cNvSpPr txBox="1"/>
            <p:nvPr/>
          </p:nvSpPr>
          <p:spPr>
            <a:xfrm>
              <a:off x="8379350" y="4004401"/>
              <a:ext cx="2943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Y</a:t>
              </a:r>
              <a:endParaRPr lang="da-DK" sz="1000"/>
            </a:p>
          </p:txBody>
        </p:sp>
        <p:sp>
          <p:nvSpPr>
            <p:cNvPr id="20" name="Arc 19"/>
            <p:cNvSpPr/>
            <p:nvPr/>
          </p:nvSpPr>
          <p:spPr>
            <a:xfrm rot="12322277">
              <a:off x="6898682" y="3774963"/>
              <a:ext cx="360000" cy="360000"/>
            </a:xfrm>
            <a:prstGeom prst="arc">
              <a:avLst>
                <a:gd name="adj1" fmla="val 13387316"/>
                <a:gd name="adj2" fmla="val 20553350"/>
              </a:avLst>
            </a:prstGeom>
            <a:ln w="6350">
              <a:solidFill>
                <a:srgbClr val="56A0D3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8" name="Tekstboks 18"/>
            <p:cNvSpPr txBox="1"/>
            <p:nvPr/>
          </p:nvSpPr>
          <p:spPr>
            <a:xfrm>
              <a:off x="6775816" y="4064660"/>
              <a:ext cx="3718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smtClean="0"/>
                <a:t>RZ</a:t>
              </a:r>
              <a:endParaRPr lang="da-DK" sz="1000"/>
            </a:p>
          </p:txBody>
        </p:sp>
        <p:sp>
          <p:nvSpPr>
            <p:cNvPr id="37" name="Tekstboks 18"/>
            <p:cNvSpPr txBox="1"/>
            <p:nvPr/>
          </p:nvSpPr>
          <p:spPr>
            <a:xfrm>
              <a:off x="8415524" y="3191422"/>
              <a:ext cx="6654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000" dirty="0" smtClean="0"/>
                <a:t>refpoint</a:t>
              </a:r>
              <a:endParaRPr lang="da-DK" sz="1000" dirty="0"/>
            </a:p>
          </p:txBody>
        </p:sp>
        <p:cxnSp>
          <p:nvCxnSpPr>
            <p:cNvPr id="41" name="Straight Arrow Connector 40"/>
            <p:cNvCxnSpPr/>
            <p:nvPr/>
          </p:nvCxnSpPr>
          <p:spPr>
            <a:xfrm rot="1522277" flipH="1">
              <a:off x="8415162" y="3344660"/>
              <a:ext cx="148800" cy="240046"/>
            </a:xfrm>
            <a:prstGeom prst="straightConnector1">
              <a:avLst/>
            </a:prstGeom>
            <a:ln w="635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43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1026" name="Picture 2" descr="C:\Users\lrh\Dropbox\Universal Robots PR-group\UR_Presentations\Backgrounds for PPT\UR_Baggrund_Production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9C68-8F10-2746-B449-1A24DF8656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33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4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5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6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7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8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</a:p>
        </p:txBody>
      </p:sp>
      <p:sp>
        <p:nvSpPr>
          <p:cNvPr id="39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0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</a:p>
        </p:txBody>
      </p:sp>
      <p:sp>
        <p:nvSpPr>
          <p:cNvPr id="41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2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</a:p>
        </p:txBody>
      </p:sp>
      <p:sp>
        <p:nvSpPr>
          <p:cNvPr id="45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7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8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</a:t>
            </a:r>
            <a:r>
              <a:rPr lang="da-DK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Dashboard</a:t>
            </a:r>
          </a:p>
        </p:txBody>
      </p:sp>
      <p:sp>
        <p:nvSpPr>
          <p:cNvPr id="49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0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</a:p>
        </p:txBody>
      </p:sp>
      <p:sp>
        <p:nvSpPr>
          <p:cNvPr id="51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2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</a:p>
        </p:txBody>
      </p:sp>
      <p:sp>
        <p:nvSpPr>
          <p:cNvPr id="53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4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</a:p>
        </p:txBody>
      </p:sp>
      <p:sp>
        <p:nvSpPr>
          <p:cNvPr id="27" name="Ellipse 7"/>
          <p:cNvSpPr/>
          <p:nvPr/>
        </p:nvSpPr>
        <p:spPr>
          <a:xfrm>
            <a:off x="4808691" y="2048243"/>
            <a:ext cx="498456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smtClean="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6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28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73735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81508" y="1574801"/>
            <a:ext cx="79629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Servidor FTP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Protocolo Cliente/Servidor para transmisión de ficheros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Comunicación basada en Ethernet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Propósito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Facilita la transferencia de archivos de programa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Facilita la realización de copias de seguridad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Servidor en el controlador UR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Servidor se encuentra siempre activo en el controlador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No es necesaria ninguna configuración en el controlador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400" dirty="0" smtClean="0">
              <a:solidFill>
                <a:srgbClr val="262626"/>
              </a:solidFill>
            </a:endParaRPr>
          </a:p>
          <a:p>
            <a:pPr lvl="1"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rgbClr val="262626"/>
              </a:solidFill>
            </a:endParaRP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76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¿Qué es el servidor FTP?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14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17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19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FTP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6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943639" y="4278026"/>
            <a:ext cx="5256722" cy="1287571"/>
            <a:chOff x="1943639" y="4212037"/>
            <a:chExt cx="5256722" cy="1287571"/>
          </a:xfrm>
        </p:grpSpPr>
        <p:grpSp>
          <p:nvGrpSpPr>
            <p:cNvPr id="3" name="Gruppe 2"/>
            <p:cNvGrpSpPr/>
            <p:nvPr/>
          </p:nvGrpSpPr>
          <p:grpSpPr>
            <a:xfrm>
              <a:off x="1943639" y="4212037"/>
              <a:ext cx="5256722" cy="864470"/>
              <a:chOff x="1829878" y="3386147"/>
              <a:chExt cx="5256722" cy="864470"/>
            </a:xfrm>
          </p:grpSpPr>
          <p:grpSp>
            <p:nvGrpSpPr>
              <p:cNvPr id="18" name="Gruppe 17"/>
              <p:cNvGrpSpPr/>
              <p:nvPr/>
            </p:nvGrpSpPr>
            <p:grpSpPr>
              <a:xfrm>
                <a:off x="3557079" y="3386147"/>
                <a:ext cx="3529521" cy="864468"/>
                <a:chOff x="3557079" y="3386147"/>
                <a:chExt cx="3529521" cy="864468"/>
              </a:xfrm>
            </p:grpSpPr>
            <p:cxnSp>
              <p:nvCxnSpPr>
                <p:cNvPr id="12" name="Lige forbindelse 11"/>
                <p:cNvCxnSpPr/>
                <p:nvPr/>
              </p:nvCxnSpPr>
              <p:spPr>
                <a:xfrm rot="16200000" flipH="1" flipV="1">
                  <a:off x="4457078" y="2918382"/>
                  <a:ext cx="1" cy="18000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Tekstboks 14"/>
                <p:cNvSpPr txBox="1"/>
                <p:nvPr/>
              </p:nvSpPr>
              <p:spPr>
                <a:xfrm>
                  <a:off x="3882607" y="3566474"/>
                  <a:ext cx="1260000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a-DK" sz="1400" i="1" smtClean="0"/>
                    <a:t>Ethernet</a:t>
                  </a:r>
                  <a:endParaRPr lang="da-DK" sz="1400" i="1"/>
                </a:p>
              </p:txBody>
            </p:sp>
            <p:sp>
              <p:nvSpPr>
                <p:cNvPr id="16" name="Afrundet rektangel 15"/>
                <p:cNvSpPr/>
                <p:nvPr/>
              </p:nvSpPr>
              <p:spPr>
                <a:xfrm>
                  <a:off x="5359400" y="3386147"/>
                  <a:ext cx="1727200" cy="864468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a-DK" sz="1400" dirty="0" smtClean="0"/>
                    <a:t>Controlador UR</a:t>
                  </a:r>
                  <a:endParaRPr lang="da-DK" sz="1400" dirty="0"/>
                </a:p>
              </p:txBody>
            </p:sp>
          </p:grpSp>
          <p:sp>
            <p:nvSpPr>
              <p:cNvPr id="10" name="Afrundet rektangel 9"/>
              <p:cNvSpPr/>
              <p:nvPr/>
            </p:nvSpPr>
            <p:spPr>
              <a:xfrm>
                <a:off x="1829878" y="3386149"/>
                <a:ext cx="1727200" cy="86446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a-DK" sz="1400" smtClean="0"/>
                  <a:t>PC</a:t>
                </a:r>
                <a:endParaRPr lang="da-DK" sz="1400"/>
              </a:p>
            </p:txBody>
          </p:sp>
        </p:grpSp>
        <p:sp>
          <p:nvSpPr>
            <p:cNvPr id="4" name="Højre-venstrepil 3"/>
            <p:cNvSpPr/>
            <p:nvPr/>
          </p:nvSpPr>
          <p:spPr>
            <a:xfrm>
              <a:off x="3858720" y="4744505"/>
              <a:ext cx="1474472" cy="338754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a-DK" sz="1400" dirty="0" smtClean="0"/>
                <a:t>Transf. archivos</a:t>
              </a:r>
              <a:endParaRPr lang="en-GB" sz="1400" dirty="0"/>
            </a:p>
          </p:txBody>
        </p:sp>
        <p:sp>
          <p:nvSpPr>
            <p:cNvPr id="30" name="Tekstboks 12"/>
            <p:cNvSpPr txBox="1"/>
            <p:nvPr/>
          </p:nvSpPr>
          <p:spPr>
            <a:xfrm>
              <a:off x="2104759" y="5176272"/>
              <a:ext cx="12600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400" i="1" dirty="0" smtClean="0"/>
                <a:t>Cliente FTP</a:t>
              </a:r>
              <a:endParaRPr lang="da-DK" sz="1400" i="1" dirty="0"/>
            </a:p>
          </p:txBody>
        </p:sp>
        <p:sp>
          <p:nvSpPr>
            <p:cNvPr id="31" name="Tekstboks 13"/>
            <p:cNvSpPr txBox="1"/>
            <p:nvPr/>
          </p:nvSpPr>
          <p:spPr>
            <a:xfrm>
              <a:off x="5706761" y="5191831"/>
              <a:ext cx="12600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400" i="1" dirty="0" smtClean="0"/>
                <a:t>Servidor FTP</a:t>
              </a:r>
              <a:endParaRPr lang="da-DK" sz="1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80828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FileZilla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Cliente FTP Freeware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262626"/>
                </a:solidFill>
                <a:hlinkClick r:id="rId3"/>
              </a:rPr>
              <a:t>filezilla-project.org</a:t>
            </a:r>
            <a:endParaRPr lang="en-U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Conexión vía ssh o sftp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Como conectar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Configuración FileZilla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Servidor:	Dirección IP en el  robot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Usuario:	root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Contraseña:	easybot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Puerto:	22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Como transferir archivos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Arrastrar y soltar ficheros entre el PC y el 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directorio </a:t>
            </a:r>
            <a:r>
              <a:rPr lang="es-ES" sz="1400" i="1" dirty="0" smtClean="0">
                <a:solidFill>
                  <a:srgbClr val="262626"/>
                </a:solidFill>
              </a:rPr>
              <a:t>/programs </a:t>
            </a:r>
            <a:r>
              <a:rPr lang="es-ES" sz="1400" dirty="0" smtClean="0">
                <a:solidFill>
                  <a:srgbClr val="262626"/>
                </a:solidFill>
              </a:rPr>
              <a:t>del robot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FF0000"/>
                </a:solidFill>
              </a:rPr>
              <a:t>ATENCIÓN: Los archivos de sistema del robot no </a:t>
            </a:r>
            <a:r>
              <a:rPr lang="es-ES" sz="1400" dirty="0" err="1" smtClean="0">
                <a:solidFill>
                  <a:srgbClr val="FF0000"/>
                </a:solidFill>
              </a:rPr>
              <a:t>estan</a:t>
            </a:r>
            <a:r>
              <a:rPr lang="es-ES" sz="1400" dirty="0" smtClean="0">
                <a:solidFill>
                  <a:srgbClr val="FF0000"/>
                </a:solidFill>
              </a:rPr>
              <a:t> protegidos contra escritura. Un uso incorrecto puede provocar un mal funcionamiento del robot</a:t>
            </a: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77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Cliente FTP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FTP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6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877" y="2044160"/>
            <a:ext cx="4574646" cy="37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ktangel 12"/>
          <p:cNvSpPr/>
          <p:nvPr/>
        </p:nvSpPr>
        <p:spPr>
          <a:xfrm>
            <a:off x="4294157" y="3176833"/>
            <a:ext cx="1440000" cy="174395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2"/>
          <p:cNvSpPr/>
          <p:nvPr/>
        </p:nvSpPr>
        <p:spPr>
          <a:xfrm>
            <a:off x="5740924" y="3178403"/>
            <a:ext cx="3061496" cy="174395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ekstboks 12"/>
          <p:cNvSpPr txBox="1"/>
          <p:nvPr/>
        </p:nvSpPr>
        <p:spPr>
          <a:xfrm>
            <a:off x="4370950" y="5761337"/>
            <a:ext cx="12600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000" i="1" smtClean="0">
                <a:solidFill>
                  <a:srgbClr val="92D050"/>
                </a:solidFill>
              </a:rPr>
              <a:t>PC</a:t>
            </a:r>
            <a:endParaRPr lang="da-DK" sz="2000" i="1">
              <a:solidFill>
                <a:srgbClr val="92D050"/>
              </a:solidFill>
            </a:endParaRPr>
          </a:p>
        </p:txBody>
      </p:sp>
      <p:sp>
        <p:nvSpPr>
          <p:cNvPr id="13" name="Tekstboks 12"/>
          <p:cNvSpPr txBox="1"/>
          <p:nvPr/>
        </p:nvSpPr>
        <p:spPr>
          <a:xfrm>
            <a:off x="6242108" y="5761337"/>
            <a:ext cx="19874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000" i="1" dirty="0" smtClean="0">
                <a:solidFill>
                  <a:srgbClr val="92D050"/>
                </a:solidFill>
              </a:rPr>
              <a:t>controlador</a:t>
            </a:r>
            <a:endParaRPr lang="da-DK" sz="2000" i="1" dirty="0">
              <a:solidFill>
                <a:srgbClr val="92D05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233964" y="4997778"/>
            <a:ext cx="0" cy="826685"/>
          </a:xfrm>
          <a:prstGeom prst="line">
            <a:avLst/>
          </a:prstGeom>
          <a:ln>
            <a:solidFill>
              <a:srgbClr val="92D050"/>
            </a:solidFill>
            <a:head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91911" y="4997778"/>
            <a:ext cx="0" cy="826685"/>
          </a:xfrm>
          <a:prstGeom prst="line">
            <a:avLst/>
          </a:prstGeom>
          <a:ln>
            <a:solidFill>
              <a:srgbClr val="92D050"/>
            </a:solidFill>
            <a:head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2689416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Realizar una copia de seguridad de todos los programas contenidos en el directorio</a:t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i="1" dirty="0" smtClean="0">
                <a:solidFill>
                  <a:srgbClr val="262626"/>
                </a:solidFill>
              </a:rPr>
              <a:t>/programs</a:t>
            </a: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Escribir un simple programa usando URSim en el PC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Transferir el programa al directorio </a:t>
            </a:r>
            <a:r>
              <a:rPr lang="es-ES" sz="1800" i="1" dirty="0" smtClean="0">
                <a:solidFill>
                  <a:srgbClr val="262626"/>
                </a:solidFill>
              </a:rPr>
              <a:t>/programs </a:t>
            </a: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Ejecutar el programa en el robot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78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535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</a:t>
            </a:r>
            <a:r>
              <a:rPr lang="es-ES" sz="2000" b="1" dirty="0" smtClean="0">
                <a:latin typeface="Lucida Console" panose="020B0609040504020204" pitchFamily="49" charset="0"/>
              </a:rPr>
              <a:t>práctico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FTP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6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525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-289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04733" y="4538365"/>
            <a:ext cx="8282067" cy="2027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/>
              <a:t> </a:t>
            </a:r>
          </a:p>
          <a:p>
            <a:pPr marL="0" indent="0">
              <a:buNone/>
            </a:pP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79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Billed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081" y="214546"/>
            <a:ext cx="2764800" cy="627609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39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0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1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2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4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5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</a:p>
        </p:txBody>
      </p:sp>
      <p:sp>
        <p:nvSpPr>
          <p:cNvPr id="46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7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</a:p>
        </p:txBody>
      </p:sp>
      <p:sp>
        <p:nvSpPr>
          <p:cNvPr id="48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9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</a:p>
        </p:txBody>
      </p:sp>
      <p:sp>
        <p:nvSpPr>
          <p:cNvPr id="50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2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3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</a:p>
        </p:txBody>
      </p:sp>
      <p:sp>
        <p:nvSpPr>
          <p:cNvPr id="54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5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</a:p>
        </p:txBody>
      </p:sp>
      <p:sp>
        <p:nvSpPr>
          <p:cNvPr id="56" name="Rektangel 15"/>
          <p:cNvSpPr/>
          <p:nvPr/>
        </p:nvSpPr>
        <p:spPr>
          <a:xfrm>
            <a:off x="4677110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7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</a:p>
        </p:txBody>
      </p:sp>
      <p:sp>
        <p:nvSpPr>
          <p:cNvPr id="59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60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28" name="Ellipse 7"/>
          <p:cNvSpPr/>
          <p:nvPr/>
        </p:nvSpPr>
        <p:spPr>
          <a:xfrm>
            <a:off x="4808691" y="2604436"/>
            <a:ext cx="498456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smtClean="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7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37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Dashboard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66953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Editor de expresiones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9" name="Pladsholder til indhold 2"/>
          <p:cNvSpPr txBox="1">
            <a:spLocks/>
          </p:cNvSpPr>
          <p:nvPr/>
        </p:nvSpPr>
        <p:spPr>
          <a:xfrm>
            <a:off x="281507" y="1549400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Editor de expresiones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Funciones más comunes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aparecen en la lista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Facilita uso de funciones,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evita teclear la función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Ejemplo de programas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usando función </a:t>
            </a:r>
            <a:r>
              <a:rPr lang="es-ES" sz="1400" i="1" dirty="0" err="1" smtClean="0">
                <a:solidFill>
                  <a:srgbClr val="262626"/>
                </a:solidFill>
              </a:rPr>
              <a:t>force</a:t>
            </a:r>
            <a:r>
              <a:rPr lang="es-ES" sz="1400" i="1" dirty="0" smtClean="0">
                <a:solidFill>
                  <a:srgbClr val="262626"/>
                </a:solidFill>
              </a:rPr>
              <a:t>()</a:t>
            </a:r>
            <a:endParaRPr lang="es-ES" sz="1400" dirty="0" smtClean="0">
              <a:solidFill>
                <a:srgbClr val="262626"/>
              </a:solidFill>
            </a:endParaRPr>
          </a:p>
          <a:p>
            <a:pPr marL="457200" lvl="1" indent="0">
              <a:buClr>
                <a:srgbClr val="99CC00"/>
              </a:buClr>
              <a:buNone/>
            </a:pPr>
            <a:endParaRPr lang="da-DK" sz="1400" dirty="0" smtClean="0">
              <a:solidFill>
                <a:srgbClr val="262626"/>
              </a:solidFill>
            </a:endParaRPr>
          </a:p>
        </p:txBody>
      </p:sp>
      <p:graphicFrame>
        <p:nvGraphicFramePr>
          <p:cNvPr id="15" name="Tabe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14280"/>
              </p:ext>
            </p:extLst>
          </p:nvPr>
        </p:nvGraphicFramePr>
        <p:xfrm>
          <a:off x="851324" y="4693815"/>
          <a:ext cx="1800000" cy="14639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000"/>
              </a:tblGrid>
              <a:tr h="1463924">
                <a:tc>
                  <a:txBody>
                    <a:bodyPr/>
                    <a:lstStyle/>
                    <a:p>
                      <a:r>
                        <a:rPr lang="da-DK" sz="1200" baseline="0" dirty="0" smtClean="0"/>
                        <a:t>Programa de Robot </a:t>
                      </a:r>
                    </a:p>
                    <a:p>
                      <a:r>
                        <a:rPr lang="da-DK" sz="1200" i="0" baseline="0" dirty="0" smtClean="0"/>
                        <a:t>     MoveL</a:t>
                      </a:r>
                    </a:p>
                    <a:p>
                      <a:r>
                        <a:rPr lang="da-DK" sz="1200" i="0" baseline="0" dirty="0" smtClean="0"/>
                        <a:t>          Punto_de_paso_1</a:t>
                      </a:r>
                    </a:p>
                    <a:p>
                      <a:r>
                        <a:rPr lang="da-DK" sz="1200" i="0" baseline="0" dirty="0" smtClean="0"/>
                        <a:t>          IF force() &lt; 30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i="0" baseline="0" dirty="0" smtClean="0"/>
                        <a:t>              Punto_de_paso_2</a:t>
                      </a:r>
                    </a:p>
                    <a:p>
                      <a:endParaRPr lang="da-DK" sz="1200" i="0" baseline="0" dirty="0" smtClean="0"/>
                    </a:p>
                    <a:p>
                      <a:endParaRPr lang="da-DK" sz="1200" i="0" baseline="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580" y="5300494"/>
            <a:ext cx="1333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12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6" y="1574801"/>
            <a:ext cx="8174291" cy="5146674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El servidor Dashboard (Panel de mando)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Permite el control remoto del robot por TCP/IP socket a través del puerto 29999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Controlar la operación del robot, cargando/iniciando programas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Obtener información sobre el estado del robot (programa en ejecución/cargado)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Mostrar/Cerrar mensajes emergentes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Establecer diferentes niveles de acceso (deshabilita diferentes partes del GUI)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La lista completa de comandos admitidos por el Servidor se puede encontrar en:</a:t>
            </a:r>
          </a:p>
          <a:p>
            <a:pPr marL="457200" lvl="1" indent="0">
              <a:buClr>
                <a:srgbClr val="99CC00"/>
              </a:buClr>
              <a:buNone/>
            </a:pPr>
            <a:r>
              <a:rPr lang="en-GB" sz="1400" dirty="0" smtClean="0">
                <a:solidFill>
                  <a:srgbClr val="262626"/>
                </a:solidFill>
              </a:rPr>
              <a:t> </a:t>
            </a:r>
            <a:r>
              <a:rPr lang="en-GB" sz="1400" dirty="0">
                <a:solidFill>
                  <a:srgbClr val="262626"/>
                </a:solidFill>
                <a:hlinkClick r:id="rId3"/>
              </a:rPr>
              <a:t>http://</a:t>
            </a:r>
            <a:r>
              <a:rPr lang="en-GB" sz="1400" dirty="0" smtClean="0">
                <a:solidFill>
                  <a:srgbClr val="262626"/>
                </a:solidFill>
                <a:hlinkClick r:id="rId3"/>
              </a:rPr>
              <a:t>support.universal-robots.com/Technical/PolyScopeProgramServer</a:t>
            </a: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80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¿Que es el Servidor Dashboard?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Dashboard</a:t>
              </a:r>
              <a:endParaRPr lang="da-DK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7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89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3624325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SocketTest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Programa </a:t>
            </a:r>
            <a:r>
              <a:rPr lang="es-ES" sz="1400" dirty="0">
                <a:solidFill>
                  <a:srgbClr val="262626"/>
                </a:solidFill>
              </a:rPr>
              <a:t>f</a:t>
            </a:r>
            <a:r>
              <a:rPr lang="es-ES" sz="1400" dirty="0" smtClean="0">
                <a:solidFill>
                  <a:srgbClr val="262626"/>
                </a:solidFill>
              </a:rPr>
              <a:t>reeware para probar la comunicación a través de  TCP/IP sockets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262626"/>
                </a:solidFill>
                <a:hlinkClick r:id="rId3"/>
              </a:rPr>
              <a:t>sockettest.sourceforget.net</a:t>
            </a:r>
            <a:endParaRPr lang="en-US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Como conectar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Configurar la dirección IP tanto en el PC como en el robot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Abrir SocketTest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Seleccionar la pestaña “Client”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Introducir la  dirección IP del robot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Introducir  no puerto del Servidor Dashboard (29999)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Pulsar botón “Connect”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da-DK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262626"/>
                </a:solidFill>
              </a:rPr>
              <a:t/>
            </a:r>
            <a:br>
              <a:rPr lang="en-GB" sz="1400" dirty="0">
                <a:solidFill>
                  <a:srgbClr val="262626"/>
                </a:solidFill>
              </a:rPr>
            </a:br>
            <a:endParaRPr lang="en-GB" sz="1400" dirty="0" smtClean="0"/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81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SocketTest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Dashboard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7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539" y="2301241"/>
            <a:ext cx="4655914" cy="387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0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3744944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Controlar remotamente el robot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/>
              <a:t>load </a:t>
            </a:r>
            <a:r>
              <a:rPr lang="es-ES" sz="1400" i="1" dirty="0" smtClean="0"/>
              <a:t>&lt;program.urp&gt;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/>
              <a:t>play</a:t>
            </a:r>
            <a:r>
              <a:rPr lang="es-ES" sz="1400" dirty="0" smtClean="0"/>
              <a:t> (</a:t>
            </a:r>
            <a:r>
              <a:rPr lang="es-ES" sz="1400" i="1" dirty="0" smtClean="0"/>
              <a:t>arranca el programa cargado</a:t>
            </a:r>
            <a:r>
              <a:rPr lang="es-ES" sz="1400" dirty="0" smtClean="0"/>
              <a:t>)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/>
              <a:t>stop (</a:t>
            </a:r>
            <a:r>
              <a:rPr lang="es-ES" sz="1400" i="1" dirty="0" smtClean="0"/>
              <a:t>Detiene programa en ejecución)</a:t>
            </a:r>
            <a:r>
              <a:rPr lang="es-ES" sz="1400" dirty="0" smtClean="0"/>
              <a:t>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/>
              <a:t>pause (</a:t>
            </a:r>
            <a:r>
              <a:rPr lang="es-ES" sz="1400" i="1" dirty="0" smtClean="0"/>
              <a:t>Pausa programa en ejecución</a:t>
            </a:r>
            <a:r>
              <a:rPr lang="es-ES" sz="1400" dirty="0" smtClean="0"/>
              <a:t>)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/>
              <a:t>quit</a:t>
            </a:r>
            <a:r>
              <a:rPr lang="es-ES" sz="1400" dirty="0" smtClean="0"/>
              <a:t> (</a:t>
            </a:r>
            <a:r>
              <a:rPr lang="es-ES" sz="1400" i="1" dirty="0" smtClean="0"/>
              <a:t>cierra la conexión</a:t>
            </a:r>
            <a:r>
              <a:rPr lang="es-ES" sz="1400" dirty="0" smtClean="0"/>
              <a:t>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/>
              <a:t>shutdown</a:t>
            </a:r>
            <a:r>
              <a:rPr lang="es-ES" sz="1400" dirty="0" smtClean="0"/>
              <a:t> (</a:t>
            </a:r>
            <a:r>
              <a:rPr lang="es-ES" sz="1400" i="1" dirty="0" smtClean="0"/>
              <a:t>Desconecta el robot y el controlador</a:t>
            </a:r>
            <a:r>
              <a:rPr lang="es-ES" sz="1400" dirty="0" smtClean="0"/>
              <a:t>) 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82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Operación remota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Dashboard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7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539" y="2301241"/>
            <a:ext cx="4655914" cy="387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6" y="1574801"/>
            <a:ext cx="3744943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Solicitar estado del robot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US" sz="1400" dirty="0" smtClean="0"/>
              <a:t>running</a:t>
            </a:r>
            <a:r>
              <a:rPr lang="es-ES" sz="1400" dirty="0" smtClean="0"/>
              <a:t> (</a:t>
            </a:r>
            <a:r>
              <a:rPr lang="es-ES" sz="1400" i="1" dirty="0" smtClean="0"/>
              <a:t>consulta estado de ejecución</a:t>
            </a:r>
            <a:r>
              <a:rPr lang="es-ES" sz="1400" dirty="0" smtClean="0"/>
              <a:t>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/>
              <a:t>robotmode (</a:t>
            </a:r>
            <a:r>
              <a:rPr lang="es-ES" sz="1400" i="1" dirty="0" smtClean="0"/>
              <a:t>consulta modo robot</a:t>
            </a:r>
            <a:r>
              <a:rPr lang="es-ES" sz="1400" dirty="0" smtClean="0"/>
              <a:t>)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/>
              <a:t>Get loaded program </a:t>
            </a:r>
            <a:r>
              <a:rPr lang="es-ES" sz="1400" dirty="0" smtClean="0"/>
              <a:t>(</a:t>
            </a:r>
            <a:r>
              <a:rPr lang="es-ES" sz="1400" i="1" dirty="0" smtClean="0"/>
              <a:t>Devuelve</a:t>
            </a:r>
            <a:r>
              <a:rPr lang="es-ES" sz="1400" dirty="0" smtClean="0"/>
              <a:t> </a:t>
            </a:r>
            <a:r>
              <a:rPr lang="es-ES" sz="1400" i="1" dirty="0" smtClean="0"/>
              <a:t>que programa está cargado</a:t>
            </a:r>
            <a:r>
              <a:rPr lang="es-ES" sz="1400" dirty="0" smtClean="0"/>
              <a:t>)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/>
              <a:t>isProgramSaved (</a:t>
            </a:r>
            <a:r>
              <a:rPr lang="es-ES" sz="1400" i="1" dirty="0" smtClean="0"/>
              <a:t>TRUE</a:t>
            </a:r>
            <a:r>
              <a:rPr lang="es-ES" sz="1400" dirty="0" smtClean="0"/>
              <a:t> </a:t>
            </a:r>
            <a:r>
              <a:rPr lang="es-ES" sz="1400" i="1" dirty="0" smtClean="0"/>
              <a:t>cuando el programa esta guardado o FALSE en caso contrario</a:t>
            </a:r>
            <a:r>
              <a:rPr lang="es-ES" sz="1400" dirty="0" smtClean="0"/>
              <a:t>)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/>
              <a:t>programState (</a:t>
            </a:r>
            <a:r>
              <a:rPr lang="es-ES" sz="1400" i="1" dirty="0" smtClean="0"/>
              <a:t>PLAYING si el programa esta en ejecución, o STOPPED si no hay programa cargado</a:t>
            </a:r>
            <a:r>
              <a:rPr lang="es-ES" sz="1400" dirty="0" smtClean="0"/>
              <a:t>) 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83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Consultas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Dashboard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7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539" y="2301241"/>
            <a:ext cx="4655913" cy="387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16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6" y="1574801"/>
            <a:ext cx="3744943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Abre y cierra mensajes emergentes en el GUI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/>
              <a:t>popup &lt;</a:t>
            </a:r>
            <a:r>
              <a:rPr lang="es-ES" sz="1400" i="1" dirty="0" smtClean="0"/>
              <a:t>texto</a:t>
            </a:r>
            <a:r>
              <a:rPr lang="es-ES" sz="1400" dirty="0" smtClean="0"/>
              <a:t>&gt; (</a:t>
            </a:r>
            <a:r>
              <a:rPr lang="es-ES" sz="1400" i="1" dirty="0" smtClean="0"/>
              <a:t>abre una ventana con el mensaje de aviso “texto”</a:t>
            </a:r>
            <a:r>
              <a:rPr lang="es-ES" sz="1400" dirty="0" smtClean="0"/>
              <a:t>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/>
              <a:t>close popup (</a:t>
            </a:r>
            <a:r>
              <a:rPr lang="es-ES" sz="1400" i="1" dirty="0" smtClean="0"/>
              <a:t>cierra la ventana del mensaje</a:t>
            </a:r>
            <a:r>
              <a:rPr lang="es-ES" sz="1400" dirty="0" smtClean="0"/>
              <a:t>) </a:t>
            </a:r>
            <a:endParaRPr lang="es-ES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84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Mensajes aviso emergentes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Dashboard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7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922" y="4241205"/>
            <a:ext cx="1162050" cy="1143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539" y="2301241"/>
            <a:ext cx="4655913" cy="387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30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8590119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Comprobar las opciones disponibles en la pantalla de bienvenida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/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/>
              <a:t>setUserRole </a:t>
            </a:r>
            <a:r>
              <a:rPr lang="en-GB" sz="1400" dirty="0"/>
              <a:t>&lt;</a:t>
            </a:r>
            <a:r>
              <a:rPr lang="en-GB" sz="1400" i="1" dirty="0" smtClean="0"/>
              <a:t>role</a:t>
            </a:r>
            <a:r>
              <a:rPr lang="en-GB" sz="1400" dirty="0" smtClean="0"/>
              <a:t>&gt;</a:t>
            </a: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85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Privilegios de usuario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Dashboard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7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10" name="Tabel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46283"/>
              </p:ext>
            </p:extLst>
          </p:nvPr>
        </p:nvGraphicFramePr>
        <p:xfrm>
          <a:off x="932389" y="3569422"/>
          <a:ext cx="7277108" cy="1828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5565"/>
                <a:gridCol w="4221543"/>
              </a:tblGrid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rgbClr val="262626"/>
                          </a:solidFill>
                        </a:rPr>
                        <a:t>programmer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El</a:t>
                      </a:r>
                      <a:r>
                        <a:rPr lang="es-ES" sz="1200" baseline="0" noProof="0" dirty="0" smtClean="0"/>
                        <a:t> botón </a:t>
                      </a:r>
                      <a:r>
                        <a:rPr lang="es-ES" sz="1200" noProof="0" dirty="0" smtClean="0"/>
                        <a:t>”Config.</a:t>
                      </a:r>
                      <a:r>
                        <a:rPr lang="es-ES" sz="1200" baseline="0" noProof="0" dirty="0" smtClean="0"/>
                        <a:t> robot” deshabilitado, ”Expert Mode” habilitado (introduciendo la contraseña correcta)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rgbClr val="262626"/>
                          </a:solidFill>
                        </a:rPr>
                        <a:t>operator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Únicamente disponibles los</a:t>
                      </a:r>
                      <a:r>
                        <a:rPr lang="es-ES" sz="1200" baseline="0" noProof="0" dirty="0" smtClean="0"/>
                        <a:t> botones ”Ejecutar programa” y ”Apagar robot”,</a:t>
                      </a:r>
                      <a:r>
                        <a:rPr lang="es-ES" sz="1200" noProof="0" dirty="0" smtClean="0"/>
                        <a:t> ”Expert Mode” deshabilitado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Habilitados todos los botones. </a:t>
                      </a:r>
                      <a:r>
                        <a:rPr lang="es-ES" sz="1200" baseline="0" noProof="0" dirty="0" smtClean="0"/>
                        <a:t>”Expert Mode” habilitado (introduciendo la contraseña correcta)</a:t>
                      </a:r>
                      <a:endParaRPr lang="es-ES" sz="1200" noProof="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rgbClr val="262626"/>
                          </a:solidFill>
                        </a:rPr>
                        <a:t>locked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noProof="0" dirty="0" smtClean="0"/>
                        <a:t>Todos los botones</a:t>
                      </a:r>
                      <a:r>
                        <a:rPr lang="es-ES" sz="1200" baseline="0" noProof="0" dirty="0" smtClean="0"/>
                        <a:t> y </a:t>
                      </a:r>
                      <a:r>
                        <a:rPr lang="es-ES" sz="1200" noProof="0" dirty="0" smtClean="0"/>
                        <a:t>”Expert Mode” deshabilitados</a:t>
                      </a:r>
                    </a:p>
                    <a:p>
                      <a:endParaRPr lang="es-ES" sz="1200" noProof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el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747681"/>
              </p:ext>
            </p:extLst>
          </p:nvPr>
        </p:nvGraphicFramePr>
        <p:xfrm>
          <a:off x="932389" y="3178211"/>
          <a:ext cx="7277108" cy="28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45725"/>
                <a:gridCol w="4231383"/>
              </a:tblGrid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da-DK" sz="1200" b="1" dirty="0" smtClean="0"/>
                        <a:t>Usuario</a:t>
                      </a:r>
                      <a:r>
                        <a:rPr lang="da-DK" sz="1200" b="1" baseline="0" dirty="0" smtClean="0"/>
                        <a:t> </a:t>
                      </a:r>
                      <a:r>
                        <a:rPr lang="da-DK" sz="1200" b="1" dirty="0" smtClean="0"/>
                        <a:t>(&lt;role&gt;)</a:t>
                      </a:r>
                      <a:endParaRPr lang="da-DK" sz="1200" b="1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="1" noProof="0" dirty="0" smtClean="0"/>
                        <a:t>Descripción</a:t>
                      </a:r>
                      <a:endParaRPr lang="es-ES" sz="1200" b="1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419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8590119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Mostrar la pantalla de bienvenida en el robot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Conectar con el Servidor Dashboard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Cargar el programa transferido previamente por FTP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Ejecutar el programa</a:t>
            </a:r>
            <a:endParaRPr lang="es-ES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86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</a:t>
            </a: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da-DK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Servidor Dashboard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7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04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lrh\Dropbox\Universal Robots PR-group\UR_Presentations\Backgrounds for PPT\UR_Baggrund_Esbe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3395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04733" y="4538365"/>
            <a:ext cx="8282067" cy="2027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/>
              <a:t> </a:t>
            </a:r>
          </a:p>
          <a:p>
            <a:pPr marL="0" indent="0">
              <a:buNone/>
            </a:pPr>
            <a:endParaRPr lang="da-DK" dirty="0"/>
          </a:p>
        </p:txBody>
      </p:sp>
      <p:sp>
        <p:nvSpPr>
          <p:cNvPr id="2" name="Pladsholder til dias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87</a:t>
            </a:fld>
            <a:endParaRPr lang="da-DK"/>
          </a:p>
        </p:txBody>
      </p:sp>
      <p:sp>
        <p:nvSpPr>
          <p:cNvPr id="72" name="Rektangel 15"/>
          <p:cNvSpPr/>
          <p:nvPr/>
        </p:nvSpPr>
        <p:spPr>
          <a:xfrm>
            <a:off x="180448" y="977340"/>
            <a:ext cx="8775016" cy="306000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pic>
        <p:nvPicPr>
          <p:cNvPr id="73" name="Billed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081" y="214546"/>
            <a:ext cx="2764800" cy="627609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36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7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8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9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0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1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</a:p>
        </p:txBody>
      </p:sp>
      <p:sp>
        <p:nvSpPr>
          <p:cNvPr id="42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3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</a:p>
        </p:txBody>
      </p:sp>
      <p:sp>
        <p:nvSpPr>
          <p:cNvPr id="44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5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</a:p>
        </p:txBody>
      </p:sp>
      <p:sp>
        <p:nvSpPr>
          <p:cNvPr id="46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7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</a:t>
            </a:r>
            <a:r>
              <a:rPr lang="da-DK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Dashboard</a:t>
            </a:r>
          </a:p>
        </p:txBody>
      </p:sp>
      <p:sp>
        <p:nvSpPr>
          <p:cNvPr id="71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5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6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</a:p>
        </p:txBody>
      </p:sp>
      <p:sp>
        <p:nvSpPr>
          <p:cNvPr id="77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78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</a:p>
        </p:txBody>
      </p:sp>
      <p:sp>
        <p:nvSpPr>
          <p:cNvPr id="79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80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81" name="Ellipse 7"/>
          <p:cNvSpPr/>
          <p:nvPr/>
        </p:nvSpPr>
        <p:spPr>
          <a:xfrm>
            <a:off x="4808691" y="3151202"/>
            <a:ext cx="498456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smtClean="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8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82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59059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8590119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¿Qué son los Interfaces Cliente?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Los Servidores se encuentran </a:t>
            </a:r>
            <a:r>
              <a:rPr lang="es-ES" sz="1400" i="1" dirty="0" smtClean="0">
                <a:solidFill>
                  <a:srgbClr val="262626"/>
                </a:solidFill>
              </a:rPr>
              <a:t>siempre</a:t>
            </a:r>
            <a:r>
              <a:rPr lang="es-ES" sz="1400" dirty="0" smtClean="0">
                <a:solidFill>
                  <a:srgbClr val="262626"/>
                </a:solidFill>
              </a:rPr>
              <a:t> activos en el controlador UR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Funcionalidad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Los Servidores envían continuamente flujo de datos sobre el estado del robot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Los Clientes pueden enviar instrucciones URScript a los Servidores</a:t>
            </a:r>
          </a:p>
          <a:p>
            <a:pPr lvl="2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000" dirty="0" smtClean="0">
                <a:solidFill>
                  <a:srgbClr val="262626"/>
                </a:solidFill>
              </a:rPr>
              <a:t>(Los servidores están siempre a la  espera de recibir instrucciones)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88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5676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¿Qué son los Interfaces Cliente?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Interfaces Cliente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8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943639" y="4136621"/>
            <a:ext cx="5256722" cy="1287571"/>
            <a:chOff x="1943639" y="4212037"/>
            <a:chExt cx="5256722" cy="1287571"/>
          </a:xfrm>
        </p:grpSpPr>
        <p:grpSp>
          <p:nvGrpSpPr>
            <p:cNvPr id="12" name="Gruppe 2"/>
            <p:cNvGrpSpPr/>
            <p:nvPr/>
          </p:nvGrpSpPr>
          <p:grpSpPr>
            <a:xfrm>
              <a:off x="1943639" y="4212037"/>
              <a:ext cx="5256722" cy="864470"/>
              <a:chOff x="1829878" y="3386147"/>
              <a:chExt cx="5256722" cy="864470"/>
            </a:xfrm>
          </p:grpSpPr>
          <p:grpSp>
            <p:nvGrpSpPr>
              <p:cNvPr id="16" name="Gruppe 17"/>
              <p:cNvGrpSpPr/>
              <p:nvPr/>
            </p:nvGrpSpPr>
            <p:grpSpPr>
              <a:xfrm>
                <a:off x="3557079" y="3386147"/>
                <a:ext cx="3529521" cy="864468"/>
                <a:chOff x="3557079" y="3386147"/>
                <a:chExt cx="3529521" cy="864468"/>
              </a:xfrm>
            </p:grpSpPr>
            <p:cxnSp>
              <p:nvCxnSpPr>
                <p:cNvPr id="19" name="Lige forbindelse 11"/>
                <p:cNvCxnSpPr/>
                <p:nvPr/>
              </p:nvCxnSpPr>
              <p:spPr>
                <a:xfrm rot="16200000" flipH="1" flipV="1">
                  <a:off x="4457078" y="2918382"/>
                  <a:ext cx="1" cy="18000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Tekstboks 14"/>
                <p:cNvSpPr txBox="1"/>
                <p:nvPr/>
              </p:nvSpPr>
              <p:spPr>
                <a:xfrm>
                  <a:off x="3882607" y="3566474"/>
                  <a:ext cx="1260000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a-DK" sz="1400" i="1" smtClean="0"/>
                    <a:t>Ethernet</a:t>
                  </a:r>
                  <a:endParaRPr lang="da-DK" sz="1400" i="1"/>
                </a:p>
              </p:txBody>
            </p:sp>
            <p:sp>
              <p:nvSpPr>
                <p:cNvPr id="21" name="Afrundet rektangel 15"/>
                <p:cNvSpPr/>
                <p:nvPr/>
              </p:nvSpPr>
              <p:spPr>
                <a:xfrm>
                  <a:off x="5359400" y="3386147"/>
                  <a:ext cx="1727200" cy="864468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a-DK" sz="1400" dirty="0" smtClean="0"/>
                    <a:t>Controlador </a:t>
                  </a:r>
                  <a:r>
                    <a:rPr lang="da-DK" sz="1400" dirty="0"/>
                    <a:t>UR</a:t>
                  </a:r>
                </a:p>
              </p:txBody>
            </p:sp>
          </p:grpSp>
          <p:sp>
            <p:nvSpPr>
              <p:cNvPr id="18" name="Afrundet rektangel 9"/>
              <p:cNvSpPr/>
              <p:nvPr/>
            </p:nvSpPr>
            <p:spPr>
              <a:xfrm>
                <a:off x="1829878" y="3386149"/>
                <a:ext cx="1727200" cy="86446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a-DK" sz="1400" smtClean="0"/>
                  <a:t>PC</a:t>
                </a:r>
                <a:endParaRPr lang="da-DK" sz="1400"/>
              </a:p>
            </p:txBody>
          </p:sp>
        </p:grpSp>
        <p:sp>
          <p:nvSpPr>
            <p:cNvPr id="13" name="Højre-venstrepil 3"/>
            <p:cNvSpPr/>
            <p:nvPr/>
          </p:nvSpPr>
          <p:spPr>
            <a:xfrm>
              <a:off x="3858720" y="4744505"/>
              <a:ext cx="1474472" cy="338754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a-DK" sz="1400" dirty="0" smtClean="0"/>
                <a:t>Transfer. datos</a:t>
              </a:r>
              <a:endParaRPr lang="en-GB" sz="1400" dirty="0"/>
            </a:p>
          </p:txBody>
        </p:sp>
        <p:sp>
          <p:nvSpPr>
            <p:cNvPr id="14" name="Tekstboks 12"/>
            <p:cNvSpPr txBox="1"/>
            <p:nvPr/>
          </p:nvSpPr>
          <p:spPr>
            <a:xfrm>
              <a:off x="2104759" y="5176272"/>
              <a:ext cx="12600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400" i="1" dirty="0" smtClean="0"/>
                <a:t>Cliente</a:t>
              </a:r>
              <a:endParaRPr lang="da-DK" sz="1400" i="1" dirty="0"/>
            </a:p>
          </p:txBody>
        </p:sp>
        <p:sp>
          <p:nvSpPr>
            <p:cNvPr id="15" name="Tekstboks 13"/>
            <p:cNvSpPr txBox="1"/>
            <p:nvPr/>
          </p:nvSpPr>
          <p:spPr>
            <a:xfrm>
              <a:off x="5706761" y="5191831"/>
              <a:ext cx="12600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400" i="1" dirty="0" smtClean="0"/>
                <a:t>Servidor</a:t>
              </a:r>
              <a:endParaRPr lang="da-DK" sz="1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64790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0"/>
            <a:ext cx="8590119" cy="5024303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Interfaces disponibles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interface de Tiempo Real  es más rápido que el Primario y Secundario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89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Interfaces disponibles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Interfaces Cliente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8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aphicFrame>
        <p:nvGraphicFramePr>
          <p:cNvPr id="9" name="Tabel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149843"/>
              </p:ext>
            </p:extLst>
          </p:nvPr>
        </p:nvGraphicFramePr>
        <p:xfrm>
          <a:off x="932389" y="2900105"/>
          <a:ext cx="7198059" cy="172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0733"/>
                <a:gridCol w="2060692"/>
                <a:gridCol w="1864881"/>
                <a:gridCol w="1751753"/>
              </a:tblGrid>
              <a:tr h="576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noProof="0" dirty="0" smtClean="0">
                          <a:solidFill>
                            <a:srgbClr val="262626"/>
                          </a:solidFill>
                        </a:rPr>
                        <a:t>Transmite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Estado del robot y mensajes adicionales</a:t>
                      </a:r>
                      <a:endParaRPr lang="es-ES" sz="1200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Mensajes estado del robot </a:t>
                      </a:r>
                      <a:endParaRPr lang="es-ES" sz="1200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Mensajes estado del robot </a:t>
                      </a:r>
                      <a:endParaRPr lang="es-ES" sz="1200" noProof="0" dirty="0"/>
                    </a:p>
                  </a:txBody>
                  <a:tcPr anchor="ctr"/>
                </a:tc>
              </a:tr>
              <a:tr h="576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noProof="0" dirty="0" smtClean="0">
                          <a:solidFill>
                            <a:srgbClr val="262626"/>
                          </a:solidFill>
                        </a:rPr>
                        <a:t>Recibe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Instrucciones URScript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Instrucciones URScript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Instrucciones URScript </a:t>
                      </a:r>
                    </a:p>
                  </a:txBody>
                  <a:tcPr anchor="ctr"/>
                </a:tc>
              </a:tr>
              <a:tr h="57600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noProof="0" dirty="0" smtClean="0">
                          <a:solidFill>
                            <a:srgbClr val="262626"/>
                          </a:solidFill>
                        </a:rPr>
                        <a:t>Nº Puerto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30001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30002</a:t>
                      </a:r>
                      <a:endParaRPr lang="es-ES" sz="1200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noProof="0" dirty="0" smtClean="0"/>
                        <a:t>30003</a:t>
                      </a:r>
                      <a:endParaRPr lang="es-ES" sz="1200" noProof="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Tabel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273595"/>
              </p:ext>
            </p:extLst>
          </p:nvPr>
        </p:nvGraphicFramePr>
        <p:xfrm>
          <a:off x="932389" y="2508894"/>
          <a:ext cx="7277109" cy="28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7434"/>
                <a:gridCol w="2083323"/>
                <a:gridCol w="1875934"/>
                <a:gridCol w="1780418"/>
              </a:tblGrid>
              <a:tr h="288000">
                <a:tc>
                  <a:txBody>
                    <a:bodyPr/>
                    <a:lstStyle/>
                    <a:p>
                      <a:pPr algn="l"/>
                      <a:endParaRPr lang="da-DK" sz="1200" b="1" dirty="0">
                        <a:solidFill>
                          <a:srgbClr val="00B0F0"/>
                        </a:solidFill>
                        <a:latin typeface="OCR A Extended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="1" noProof="0" dirty="0" smtClean="0"/>
                        <a:t>Primario</a:t>
                      </a:r>
                      <a:endParaRPr lang="es-E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="1" noProof="0" dirty="0" smtClean="0"/>
                        <a:t>Secundario</a:t>
                      </a:r>
                      <a:endParaRPr lang="es-E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="1" noProof="0" dirty="0" smtClean="0"/>
                        <a:t>Tiempo Real</a:t>
                      </a:r>
                      <a:endParaRPr lang="es-ES" sz="1200" b="1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512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1908000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</a:t>
            </a:fld>
            <a:endParaRPr lang="da-DK"/>
          </a:p>
        </p:txBody>
      </p:sp>
      <p:sp>
        <p:nvSpPr>
          <p:cNvPr id="13" name="Tekstboks 12"/>
          <p:cNvSpPr txBox="1"/>
          <p:nvPr/>
        </p:nvSpPr>
        <p:spPr>
          <a:xfrm>
            <a:off x="404732" y="949059"/>
            <a:ext cx="684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Código Script - Line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208335" y="349308"/>
            <a:ext cx="5447352" cy="288754"/>
          </a:xfrm>
          <a:prstGeom prst="rect">
            <a:avLst/>
          </a:prstGeom>
          <a:solidFill>
            <a:srgbClr val="C3D33F"/>
          </a:solidFill>
          <a:ln>
            <a:solidFill>
              <a:srgbClr val="C3D3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1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9" name="Pladsholder til indhold 2"/>
          <p:cNvSpPr txBox="1">
            <a:spLocks/>
          </p:cNvSpPr>
          <p:nvPr/>
        </p:nvSpPr>
        <p:spPr>
          <a:xfrm>
            <a:off x="281507" y="1549400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Ejecuta una única línea</a:t>
            </a:r>
            <a:br>
              <a:rPr lang="es-ES" sz="1800" dirty="0" smtClean="0">
                <a:solidFill>
                  <a:srgbClr val="262626"/>
                </a:solidFill>
              </a:rPr>
            </a:br>
            <a:r>
              <a:rPr lang="es-ES" sz="1800" dirty="0" smtClean="0">
                <a:solidFill>
                  <a:srgbClr val="262626"/>
                </a:solidFill>
              </a:rPr>
              <a:t>URScript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Las variables definidas en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script no aparecen en la 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pestaña de Variables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Las posiciones en script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no aparecen en la</a:t>
            </a:r>
            <a:br>
              <a:rPr lang="es-ES" sz="1400" dirty="0" smtClean="0">
                <a:solidFill>
                  <a:srgbClr val="262626"/>
                </a:solidFill>
              </a:rPr>
            </a:br>
            <a:r>
              <a:rPr lang="es-ES" sz="1400" dirty="0" smtClean="0">
                <a:solidFill>
                  <a:srgbClr val="262626"/>
                </a:solidFill>
              </a:rPr>
              <a:t>pestaña de Gráficos</a:t>
            </a:r>
            <a:endParaRPr lang="es-ES" sz="1000" dirty="0" smtClean="0">
              <a:solidFill>
                <a:srgbClr val="262626"/>
              </a:solidFill>
            </a:endParaRPr>
          </a:p>
        </p:txBody>
      </p:sp>
      <p:grpSp>
        <p:nvGrpSpPr>
          <p:cNvPr id="15" name="Gruppe 1"/>
          <p:cNvGrpSpPr/>
          <p:nvPr/>
        </p:nvGrpSpPr>
        <p:grpSpPr>
          <a:xfrm>
            <a:off x="8388768" y="2857365"/>
            <a:ext cx="382636" cy="259904"/>
            <a:chOff x="6786810" y="3083371"/>
            <a:chExt cx="382636" cy="259904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6810" y="3083371"/>
              <a:ext cx="382636" cy="259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ktangel 3"/>
            <p:cNvSpPr/>
            <p:nvPr/>
          </p:nvSpPr>
          <p:spPr>
            <a:xfrm>
              <a:off x="6792169" y="3083371"/>
              <a:ext cx="360000" cy="259904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graphicFrame>
        <p:nvGraphicFramePr>
          <p:cNvPr id="22" name="Tabe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299325"/>
              </p:ext>
            </p:extLst>
          </p:nvPr>
        </p:nvGraphicFramePr>
        <p:xfrm>
          <a:off x="851324" y="4716965"/>
          <a:ext cx="2089839" cy="15110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9839"/>
              </a:tblGrid>
              <a:tr h="1511030">
                <a:tc>
                  <a:txBody>
                    <a:bodyPr/>
                    <a:lstStyle/>
                    <a:p>
                      <a:r>
                        <a:rPr lang="da-DK" sz="1100" baseline="0" dirty="0" smtClean="0"/>
                        <a:t>Programa de Robot </a:t>
                      </a:r>
                    </a:p>
                    <a:p>
                      <a:r>
                        <a:rPr lang="da-DK" sz="1150" i="0" baseline="0" dirty="0" smtClean="0"/>
                        <a:t>     movel(p[0,-0.4,0.3,0,3.14,0])</a:t>
                      </a:r>
                    </a:p>
                    <a:p>
                      <a:r>
                        <a:rPr lang="da-DK" sz="1150" i="0" baseline="0" dirty="0" smtClean="0"/>
                        <a:t>     sleep(1)</a:t>
                      </a:r>
                    </a:p>
                    <a:p>
                      <a:r>
                        <a:rPr lang="da-DK" sz="1150" i="0" baseline="0" dirty="0" smtClean="0"/>
                        <a:t>     movel(p[0.2,-0.4,0.3,0,3.14,0])</a:t>
                      </a:r>
                    </a:p>
                    <a:p>
                      <a:endParaRPr lang="da-DK" sz="1200" i="0" baseline="0" dirty="0" smtClean="0"/>
                    </a:p>
                  </a:txBody>
                  <a:tcPr marL="36000" marR="36000"/>
                </a:tc>
              </a:tr>
            </a:tbl>
          </a:graphicData>
        </a:graphic>
      </p:graphicFrame>
      <p:sp>
        <p:nvSpPr>
          <p:cNvPr id="23" name="Titel 1"/>
          <p:cNvSpPr txBox="1">
            <a:spLocks/>
          </p:cNvSpPr>
          <p:nvPr/>
        </p:nvSpPr>
        <p:spPr>
          <a:xfrm>
            <a:off x="967300" y="248792"/>
            <a:ext cx="4434319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2300" dirty="0" smtClean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es-ES" sz="2300" dirty="0">
              <a:solidFill>
                <a:srgbClr val="004A6C"/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7622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8590119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Secuencia de datos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La secuencia de datos transmitida contiene una gran cantidad de datos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 usada principalmente por el sistema para la comunicación entre la GUI y el controlador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 necesario crear un programa para extraer y procesar la información necesaria de los bytes recibidos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 puede obtener más información en la página de soporte técnico:                          </a:t>
            </a:r>
            <a:r>
              <a:rPr lang="es-ES" sz="1400" dirty="0" smtClean="0">
                <a:solidFill>
                  <a:srgbClr val="262626"/>
                </a:solidFill>
                <a:hlinkClick r:id="rId3"/>
              </a:rPr>
              <a:t>http://support.universal-robots.com/Technical/PrimaryAndSecondaryClientInterface</a:t>
            </a: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Supone mucho trabajo el recibir datos, así que no resulta siempre la mejor opción </a:t>
            </a: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90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Secuencia de datos transmitida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Interfaces Cliente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8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25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8590119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Envió de instrucciones a través de los Interfaces Cliente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Los Interfaces Cliente resultan útiles para enviar instrucciones URScript desde equipos externos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Las instrucciones individuales se ejecutan al recibirse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Las funciones enviadas pueden ser ejecutadas posteriormente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 posible escribir un programa en URScript y ejecutarlo sin usar la GUI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91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Envío de instrucciones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Interfaces Cliente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8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66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539" y="2301241"/>
            <a:ext cx="4655914" cy="3879928"/>
          </a:xfrm>
          <a:prstGeom prst="rect">
            <a:avLst/>
          </a:prstGeom>
        </p:spPr>
      </p:pic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3646359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Abrir SocketTest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Seleccionar pestaña “Client”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Fijar nº “Port”: 30001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“Connect”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Enviar instrucciones URScript, por ejemplo: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popup()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set_digital_out()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movel()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speedj()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i="1" dirty="0" smtClean="0">
                <a:solidFill>
                  <a:srgbClr val="262626"/>
                </a:solidFill>
              </a:rPr>
              <a:t>Consultar “URScript manual” para obtener una descripción detallada de la sintaxis correcta de estas instrucciones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92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Envío de instrucciones</a:t>
            </a: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Interfaces Cliente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8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63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302883" y="1574801"/>
            <a:ext cx="8590119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Escribir una función que: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Haga girar un eje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La velocidad se especifica mediante la variable var_1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tiempo se especifica mediante la variable var_2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Asigne valor a esta dos variables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Llame a la función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93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Lucida Console" panose="020B0609040504020204" pitchFamily="49" charset="0"/>
              </a:rPr>
              <a:t>Ejercicio práctico</a:t>
            </a: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Interfaces Cliente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8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34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733" y="274638"/>
            <a:ext cx="8282067" cy="674421"/>
          </a:xfrm>
        </p:spPr>
        <p:txBody>
          <a:bodyPr>
            <a:normAutofit/>
          </a:bodyPr>
          <a:lstStyle/>
          <a:p>
            <a:pPr algn="l"/>
            <a:endParaRPr lang="da-DK" sz="3000">
              <a:latin typeface="Tahoma"/>
              <a:cs typeface="Tahoma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04733" y="4538365"/>
            <a:ext cx="8282067" cy="2027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/>
              <a:t> </a:t>
            </a:r>
          </a:p>
          <a:p>
            <a:pPr marL="0" indent="0">
              <a:buNone/>
            </a:pPr>
            <a:endParaRPr lang="da-DK"/>
          </a:p>
        </p:txBody>
      </p:sp>
      <p:pic>
        <p:nvPicPr>
          <p:cNvPr id="1026" name="Picture 2" descr="C:\Users\lrh\Dropbox\Universal Robots PR-group\UR_Presentations\Backgrounds for PPT\UR_Baggrund_Production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>
                <a:solidFill>
                  <a:prstClr val="black">
                    <a:tint val="75000"/>
                  </a:prstClr>
                </a:solidFill>
              </a:rPr>
              <a:pPr/>
              <a:t>94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6" name="Rektangel 15"/>
          <p:cNvSpPr/>
          <p:nvPr/>
        </p:nvSpPr>
        <p:spPr>
          <a:xfrm>
            <a:off x="180448" y="977340"/>
            <a:ext cx="8775016" cy="306000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800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34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5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6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 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7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38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Features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0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2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3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Modbus Server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4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5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File transfer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6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7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Dashboard server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8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49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Client interfaces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50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1" name="Titel 1"/>
          <p:cNvSpPr txBox="1">
            <a:spLocks/>
          </p:cNvSpPr>
          <p:nvPr/>
        </p:nvSpPr>
        <p:spPr>
          <a:xfrm>
            <a:off x="5374711" y="37267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Ethernet socket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52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3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4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Program troubleshooting</a:t>
            </a:r>
            <a:endParaRPr lang="da-DK" sz="14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55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Advanced use of TCP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7511" y="1837822"/>
            <a:ext cx="7857752" cy="31680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endParaRPr lang="da-DK" dirty="0"/>
          </a:p>
        </p:txBody>
      </p:sp>
      <p:sp>
        <p:nvSpPr>
          <p:cNvPr id="30" name="Rektangel 15"/>
          <p:cNvSpPr/>
          <p:nvPr/>
        </p:nvSpPr>
        <p:spPr>
          <a:xfrm>
            <a:off x="883639" y="271418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1" name="Rektangel 15"/>
          <p:cNvSpPr/>
          <p:nvPr/>
        </p:nvSpPr>
        <p:spPr>
          <a:xfrm>
            <a:off x="876461" y="21634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32" name="Titel 1"/>
          <p:cNvSpPr txBox="1">
            <a:spLocks/>
          </p:cNvSpPr>
          <p:nvPr/>
        </p:nvSpPr>
        <p:spPr>
          <a:xfrm>
            <a:off x="1574060" y="20629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URScript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41" name="Rektangel 15"/>
          <p:cNvSpPr/>
          <p:nvPr/>
        </p:nvSpPr>
        <p:spPr>
          <a:xfrm>
            <a:off x="876459" y="3271294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6" name="Rektangel 15"/>
          <p:cNvSpPr/>
          <p:nvPr/>
        </p:nvSpPr>
        <p:spPr>
          <a:xfrm>
            <a:off x="876458" y="3821002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7" name="Titel 1"/>
          <p:cNvSpPr txBox="1">
            <a:spLocks/>
          </p:cNvSpPr>
          <p:nvPr/>
        </p:nvSpPr>
        <p:spPr>
          <a:xfrm>
            <a:off x="1574057" y="3720486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Uso avanzado del PCH</a:t>
            </a:r>
          </a:p>
        </p:txBody>
      </p:sp>
      <p:sp>
        <p:nvSpPr>
          <p:cNvPr id="58" name="Rektangel 15"/>
          <p:cNvSpPr/>
          <p:nvPr/>
        </p:nvSpPr>
        <p:spPr>
          <a:xfrm>
            <a:off x="876457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59" name="Titel 1"/>
          <p:cNvSpPr txBox="1">
            <a:spLocks/>
          </p:cNvSpPr>
          <p:nvPr/>
        </p:nvSpPr>
        <p:spPr>
          <a:xfrm>
            <a:off x="1574056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ModBus</a:t>
            </a:r>
          </a:p>
        </p:txBody>
      </p:sp>
      <p:sp>
        <p:nvSpPr>
          <p:cNvPr id="60" name="Rektangel 15"/>
          <p:cNvSpPr/>
          <p:nvPr/>
        </p:nvSpPr>
        <p:spPr>
          <a:xfrm>
            <a:off x="4677115" y="2175948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1" name="Titel 1"/>
          <p:cNvSpPr txBox="1">
            <a:spLocks/>
          </p:cNvSpPr>
          <p:nvPr/>
        </p:nvSpPr>
        <p:spPr>
          <a:xfrm>
            <a:off x="5374714" y="2075432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FTP</a:t>
            </a:r>
          </a:p>
        </p:txBody>
      </p:sp>
      <p:sp>
        <p:nvSpPr>
          <p:cNvPr id="62" name="Rektangel 15"/>
          <p:cNvSpPr/>
          <p:nvPr/>
        </p:nvSpPr>
        <p:spPr>
          <a:xfrm>
            <a:off x="4677114" y="2725656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3" name="Titel 1"/>
          <p:cNvSpPr txBox="1">
            <a:spLocks/>
          </p:cNvSpPr>
          <p:nvPr/>
        </p:nvSpPr>
        <p:spPr>
          <a:xfrm>
            <a:off x="5374713" y="262514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Servidor </a:t>
            </a:r>
            <a:r>
              <a:rPr lang="da-DK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Dashboard</a:t>
            </a:r>
          </a:p>
        </p:txBody>
      </p:sp>
      <p:sp>
        <p:nvSpPr>
          <p:cNvPr id="64" name="Rektangel 15"/>
          <p:cNvSpPr/>
          <p:nvPr/>
        </p:nvSpPr>
        <p:spPr>
          <a:xfrm>
            <a:off x="4677113" y="3277540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5" name="Titel 1"/>
          <p:cNvSpPr txBox="1">
            <a:spLocks/>
          </p:cNvSpPr>
          <p:nvPr/>
        </p:nvSpPr>
        <p:spPr>
          <a:xfrm>
            <a:off x="5374712" y="317702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Interfaces Cliente</a:t>
            </a:r>
          </a:p>
        </p:txBody>
      </p:sp>
      <p:sp>
        <p:nvSpPr>
          <p:cNvPr id="66" name="Rektangel 15"/>
          <p:cNvSpPr/>
          <p:nvPr/>
        </p:nvSpPr>
        <p:spPr>
          <a:xfrm>
            <a:off x="4677112" y="3827248"/>
            <a:ext cx="3552477" cy="288754"/>
          </a:xfrm>
          <a:prstGeom prst="rect">
            <a:avLst/>
          </a:prstGeom>
          <a:solidFill>
            <a:srgbClr val="C1D82F"/>
          </a:solidFill>
          <a:ln>
            <a:solidFill>
              <a:srgbClr val="C1D8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8" name="Rektangel 15"/>
          <p:cNvSpPr/>
          <p:nvPr/>
        </p:nvSpPr>
        <p:spPr>
          <a:xfrm>
            <a:off x="4677111" y="4367611"/>
            <a:ext cx="3552477" cy="288754"/>
          </a:xfrm>
          <a:prstGeom prst="rect">
            <a:avLst/>
          </a:prstGeom>
          <a:solidFill>
            <a:srgbClr val="C2E1F6"/>
          </a:solidFill>
          <a:ln>
            <a:solidFill>
              <a:srgbClr val="C2E1F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600">
              <a:solidFill>
                <a:prstClr val="white"/>
              </a:solidFill>
            </a:endParaRPr>
          </a:p>
        </p:txBody>
      </p:sp>
      <p:sp>
        <p:nvSpPr>
          <p:cNvPr id="69" name="Titel 1"/>
          <p:cNvSpPr txBox="1">
            <a:spLocks/>
          </p:cNvSpPr>
          <p:nvPr/>
        </p:nvSpPr>
        <p:spPr>
          <a:xfrm>
            <a:off x="5374710" y="4267095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Diagnóstico de errores</a:t>
            </a:r>
          </a:p>
        </p:txBody>
      </p:sp>
      <p:sp>
        <p:nvSpPr>
          <p:cNvPr id="70" name="Titel 1"/>
          <p:cNvSpPr txBox="1">
            <a:spLocks/>
          </p:cNvSpPr>
          <p:nvPr/>
        </p:nvSpPr>
        <p:spPr>
          <a:xfrm>
            <a:off x="1574059" y="2618894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Variables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71" name="Titel 1"/>
          <p:cNvSpPr txBox="1">
            <a:spLocks/>
          </p:cNvSpPr>
          <p:nvPr/>
        </p:nvSpPr>
        <p:spPr>
          <a:xfrm>
            <a:off x="1574058" y="3170778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s-ES" sz="1600" dirty="0" smtClean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Funciones</a:t>
            </a:r>
            <a:endParaRPr lang="da-DK" sz="1600" dirty="0">
              <a:solidFill>
                <a:schemeClr val="bg1">
                  <a:lumMod val="65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  <p:sp>
        <p:nvSpPr>
          <p:cNvPr id="72" name="Ellipse 7"/>
          <p:cNvSpPr/>
          <p:nvPr/>
        </p:nvSpPr>
        <p:spPr>
          <a:xfrm>
            <a:off x="4808691" y="3697968"/>
            <a:ext cx="498456" cy="544163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smtClean="0">
                <a:solidFill>
                  <a:prstClr val="white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  <a:endParaRPr lang="da-DK" sz="1600">
              <a:solidFill>
                <a:prstClr val="white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sp>
        <p:nvSpPr>
          <p:cNvPr id="77" name="Titel 1"/>
          <p:cNvSpPr txBox="1">
            <a:spLocks/>
          </p:cNvSpPr>
          <p:nvPr/>
        </p:nvSpPr>
        <p:spPr>
          <a:xfrm>
            <a:off x="5385706" y="3728300"/>
            <a:ext cx="2880000" cy="511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a-DK" sz="1600" dirty="0" smtClean="0">
                <a:solidFill>
                  <a:schemeClr val="accent1">
                    <a:lumMod val="50000"/>
                  </a:schemeClr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rPr>
              <a:t>Comunicación Sockets</a:t>
            </a:r>
            <a:endParaRPr lang="da-DK" sz="1600" dirty="0">
              <a:solidFill>
                <a:schemeClr val="accent1">
                  <a:lumMod val="50000"/>
                </a:schemeClr>
              </a:solidFill>
              <a:latin typeface="Lucida Console" panose="020B0609040504020204" pitchFamily="49" charset="0"/>
              <a:ea typeface="Roboto Condensed" panose="02000000000000000000" pitchFamily="2" charset="0"/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6290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8043566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Comunicación Socket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Comunicación simple por TCP/IP socket es muy útil para intercambiar datos entre el robot y otros dispositivos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Robot = Cliente, otros dispositivos = Servidores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Funcionalidad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El servidor siempre está a la espera de una petición de conexión de un Cliente en el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Funciones script para abrir/cerrar sockets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Funciones script para enviar/recibir diferentes formatos de datos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0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95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¿Qué son los Sockets?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 smtClean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  <a:endParaRPr lang="es-ES" sz="2300" dirty="0">
                <a:solidFill>
                  <a:srgbClr val="004A6C"/>
                </a:solidFill>
                <a:latin typeface="Lucida Console" panose="020B0609040504020204" pitchFamily="49" charset="0"/>
                <a:ea typeface="Roboto Condensed" panose="02000000000000000000" pitchFamily="2" charset="0"/>
                <a:cs typeface="Roboto Regular"/>
              </a:endParaRP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922837" y="4626825"/>
            <a:ext cx="5256722" cy="1287571"/>
            <a:chOff x="1943639" y="4212037"/>
            <a:chExt cx="5256722" cy="1287571"/>
          </a:xfrm>
        </p:grpSpPr>
        <p:grpSp>
          <p:nvGrpSpPr>
            <p:cNvPr id="12" name="Gruppe 2"/>
            <p:cNvGrpSpPr/>
            <p:nvPr/>
          </p:nvGrpSpPr>
          <p:grpSpPr>
            <a:xfrm>
              <a:off x="1943639" y="4212037"/>
              <a:ext cx="5256722" cy="864470"/>
              <a:chOff x="1829878" y="3386147"/>
              <a:chExt cx="5256722" cy="864470"/>
            </a:xfrm>
          </p:grpSpPr>
          <p:grpSp>
            <p:nvGrpSpPr>
              <p:cNvPr id="16" name="Gruppe 17"/>
              <p:cNvGrpSpPr/>
              <p:nvPr/>
            </p:nvGrpSpPr>
            <p:grpSpPr>
              <a:xfrm>
                <a:off x="3557079" y="3386147"/>
                <a:ext cx="3529521" cy="864468"/>
                <a:chOff x="3557079" y="3386147"/>
                <a:chExt cx="3529521" cy="864468"/>
              </a:xfrm>
            </p:grpSpPr>
            <p:cxnSp>
              <p:nvCxnSpPr>
                <p:cNvPr id="19" name="Lige forbindelse 11"/>
                <p:cNvCxnSpPr/>
                <p:nvPr/>
              </p:nvCxnSpPr>
              <p:spPr>
                <a:xfrm rot="16200000" flipH="1" flipV="1">
                  <a:off x="4457078" y="2918382"/>
                  <a:ext cx="1" cy="18000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Tekstboks 14"/>
                <p:cNvSpPr txBox="1"/>
                <p:nvPr/>
              </p:nvSpPr>
              <p:spPr>
                <a:xfrm>
                  <a:off x="3882607" y="3566474"/>
                  <a:ext cx="1260000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a-DK" sz="1400" i="1" smtClean="0"/>
                    <a:t>Ethernet</a:t>
                  </a:r>
                  <a:endParaRPr lang="da-DK" sz="1400" i="1"/>
                </a:p>
              </p:txBody>
            </p:sp>
            <p:sp>
              <p:nvSpPr>
                <p:cNvPr id="21" name="Afrundet rektangel 15"/>
                <p:cNvSpPr/>
                <p:nvPr/>
              </p:nvSpPr>
              <p:spPr>
                <a:xfrm>
                  <a:off x="5359400" y="3386147"/>
                  <a:ext cx="1727200" cy="864468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a-DK" sz="1400" dirty="0" smtClean="0"/>
                    <a:t>Controlador UR</a:t>
                  </a:r>
                  <a:endParaRPr lang="da-DK" sz="1400" dirty="0"/>
                </a:p>
              </p:txBody>
            </p:sp>
          </p:grpSp>
          <p:sp>
            <p:nvSpPr>
              <p:cNvPr id="18" name="Afrundet rektangel 9"/>
              <p:cNvSpPr/>
              <p:nvPr/>
            </p:nvSpPr>
            <p:spPr>
              <a:xfrm>
                <a:off x="1829878" y="3386149"/>
                <a:ext cx="1727200" cy="86446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a-DK" sz="1400" smtClean="0"/>
                  <a:t>PC</a:t>
                </a:r>
                <a:endParaRPr lang="da-DK" sz="1400"/>
              </a:p>
            </p:txBody>
          </p:sp>
        </p:grpSp>
        <p:sp>
          <p:nvSpPr>
            <p:cNvPr id="14" name="Tekstboks 12"/>
            <p:cNvSpPr txBox="1"/>
            <p:nvPr/>
          </p:nvSpPr>
          <p:spPr>
            <a:xfrm>
              <a:off x="2104759" y="5176272"/>
              <a:ext cx="12600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i="1" dirty="0" smtClean="0"/>
                <a:t>Servidor</a:t>
              </a:r>
              <a:endParaRPr lang="es-ES" sz="1400" i="1" dirty="0"/>
            </a:p>
          </p:txBody>
        </p:sp>
        <p:sp>
          <p:nvSpPr>
            <p:cNvPr id="15" name="Tekstboks 13"/>
            <p:cNvSpPr txBox="1"/>
            <p:nvPr/>
          </p:nvSpPr>
          <p:spPr>
            <a:xfrm>
              <a:off x="5706761" y="5191831"/>
              <a:ext cx="12600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400" i="1" dirty="0" smtClean="0"/>
                <a:t>Cliente</a:t>
              </a:r>
              <a:endParaRPr lang="da-DK" sz="1400" i="1" dirty="0"/>
            </a:p>
          </p:txBody>
        </p:sp>
      </p:grpSp>
      <p:sp>
        <p:nvSpPr>
          <p:cNvPr id="22" name="Højre-venstrepil 3"/>
          <p:cNvSpPr/>
          <p:nvPr/>
        </p:nvSpPr>
        <p:spPr>
          <a:xfrm>
            <a:off x="3858720" y="5168720"/>
            <a:ext cx="1474472" cy="338754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z="1400" dirty="0" smtClean="0"/>
              <a:t>Transfer. datos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97057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5" y="1574801"/>
            <a:ext cx="8590119" cy="5005108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Abrir SocketTest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Seleccionar opción Server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Definir la dirección IP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Definir número de puerto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Start listening</a:t>
            </a: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i="1" dirty="0" smtClean="0">
                <a:solidFill>
                  <a:srgbClr val="262626"/>
                </a:solidFill>
              </a:rPr>
              <a:t>La dirección IP debe ser la misma que la del PC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96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Iniciando el Servidor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539" y="2301241"/>
            <a:ext cx="4655913" cy="387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4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6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socket_open(</a:t>
            </a:r>
            <a:r>
              <a:rPr lang="es-ES" sz="1800" i="1" dirty="0" smtClean="0">
                <a:solidFill>
                  <a:srgbClr val="262626"/>
                </a:solidFill>
              </a:rPr>
              <a:t>address</a:t>
            </a:r>
            <a:r>
              <a:rPr lang="es-ES" sz="1800" dirty="0" smtClean="0">
                <a:solidFill>
                  <a:srgbClr val="262626"/>
                </a:solidFill>
              </a:rPr>
              <a:t>,</a:t>
            </a:r>
            <a:r>
              <a:rPr lang="es-ES" sz="1800" i="1" dirty="0" smtClean="0">
                <a:solidFill>
                  <a:srgbClr val="262626"/>
                </a:solidFill>
              </a:rPr>
              <a:t> port</a:t>
            </a:r>
            <a:r>
              <a:rPr lang="es-ES" sz="1800" dirty="0" smtClean="0">
                <a:solidFill>
                  <a:srgbClr val="262626"/>
                </a:solidFill>
              </a:rPr>
              <a:t>,</a:t>
            </a:r>
            <a:r>
              <a:rPr lang="es-ES" sz="1800" i="1" dirty="0" smtClean="0">
                <a:solidFill>
                  <a:srgbClr val="262626"/>
                </a:solidFill>
              </a:rPr>
              <a:t> socket_name</a:t>
            </a:r>
            <a:r>
              <a:rPr lang="es-ES" sz="1800" dirty="0" smtClean="0">
                <a:solidFill>
                  <a:srgbClr val="262626"/>
                </a:solidFill>
              </a:rPr>
              <a:t>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>
                <a:solidFill>
                  <a:srgbClr val="262626"/>
                </a:solidFill>
              </a:rPr>
              <a:t>a</a:t>
            </a:r>
            <a:r>
              <a:rPr lang="es-ES" sz="1400" dirty="0" smtClean="0">
                <a:solidFill>
                  <a:srgbClr val="262626"/>
                </a:solidFill>
              </a:rPr>
              <a:t>ddress 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port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socket_name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i="1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i="1" dirty="0" smtClean="0">
                <a:solidFill>
                  <a:srgbClr val="262626"/>
                </a:solidFill>
              </a:rPr>
              <a:t>Si un programa abre un único socket,  el </a:t>
            </a:r>
            <a:br>
              <a:rPr lang="es-ES" sz="1400" i="1" dirty="0" smtClean="0">
                <a:solidFill>
                  <a:srgbClr val="262626"/>
                </a:solidFill>
              </a:rPr>
            </a:br>
            <a:r>
              <a:rPr lang="es-ES" sz="1400" i="1" dirty="0" smtClean="0">
                <a:solidFill>
                  <a:srgbClr val="262626"/>
                </a:solidFill>
              </a:rPr>
              <a:t>argumento socket_name no es necesario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4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Valor devuelto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TRUE si el socket queda abierto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FALSE si falla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97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Lucida Console" panose="020B0609040504020204" pitchFamily="49" charset="0"/>
              </a:rPr>
              <a:t>Abrir un Socket</a:t>
            </a:r>
            <a:endParaRPr lang="da-DK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41" y="1998488"/>
            <a:ext cx="3977059" cy="169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786534"/>
              </p:ext>
            </p:extLst>
          </p:nvPr>
        </p:nvGraphicFramePr>
        <p:xfrm>
          <a:off x="851323" y="5005633"/>
          <a:ext cx="2891117" cy="13507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1117"/>
              </a:tblGrid>
              <a:tr h="135071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ded robot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socket_open(”172.16.17.10”, 50000)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04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6" y="1574801"/>
            <a:ext cx="7963200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800" dirty="0" err="1" smtClean="0">
                <a:solidFill>
                  <a:srgbClr val="262626"/>
                </a:solidFill>
              </a:rPr>
              <a:t>socket_send_string</a:t>
            </a:r>
            <a:r>
              <a:rPr lang="en-GB" sz="1800" dirty="0" smtClean="0">
                <a:solidFill>
                  <a:srgbClr val="262626"/>
                </a:solidFill>
              </a:rPr>
              <a:t>(</a:t>
            </a:r>
            <a:r>
              <a:rPr lang="en-GB" sz="1800" i="1" dirty="0" err="1" smtClean="0">
                <a:solidFill>
                  <a:srgbClr val="262626"/>
                </a:solidFill>
              </a:rPr>
              <a:t>str</a:t>
            </a:r>
            <a:r>
              <a:rPr lang="en-GB" sz="1800" dirty="0" smtClean="0">
                <a:solidFill>
                  <a:srgbClr val="262626"/>
                </a:solidFill>
              </a:rPr>
              <a:t>, </a:t>
            </a:r>
            <a:r>
              <a:rPr lang="en-GB" sz="1800" i="1" dirty="0" smtClean="0">
                <a:solidFill>
                  <a:srgbClr val="262626"/>
                </a:solidFill>
              </a:rPr>
              <a:t>socket_name</a:t>
            </a:r>
            <a:r>
              <a:rPr lang="en-GB" sz="1800" dirty="0" smtClean="0">
                <a:solidFill>
                  <a:srgbClr val="262626"/>
                </a:solidFill>
              </a:rPr>
              <a:t>)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err="1" smtClean="0">
                <a:solidFill>
                  <a:srgbClr val="262626"/>
                </a:solidFill>
              </a:rPr>
              <a:t>str</a:t>
            </a: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262626"/>
                </a:solidFill>
              </a:rPr>
              <a:t>socket_name</a:t>
            </a: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solidFill>
                  <a:srgbClr val="262626"/>
                </a:solidFill>
              </a:rPr>
              <a:t>Valor devuelto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i="1" dirty="0" smtClean="0">
                <a:solidFill>
                  <a:srgbClr val="262626"/>
                </a:solidFill>
              </a:rPr>
              <a:t>ninguno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98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3" y="949059"/>
            <a:ext cx="4996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Enviar un string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41" y="2005544"/>
            <a:ext cx="3978000" cy="141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074448"/>
              </p:ext>
            </p:extLst>
          </p:nvPr>
        </p:nvGraphicFramePr>
        <p:xfrm>
          <a:off x="851323" y="5005634"/>
          <a:ext cx="2891117" cy="1263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1117"/>
              </a:tblGrid>
              <a:tr h="126319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Programa de robot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socket_send_string(”test”)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200" dirty="0" smtClean="0"/>
                        <a:t>    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a-DK" sz="12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92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2"/>
          <p:cNvSpPr txBox="1">
            <a:spLocks/>
          </p:cNvSpPr>
          <p:nvPr/>
        </p:nvSpPr>
        <p:spPr>
          <a:xfrm>
            <a:off x="242597" y="1574801"/>
            <a:ext cx="2689414" cy="4903936"/>
          </a:xfrm>
          <a:prstGeom prst="rect">
            <a:avLst/>
          </a:prstGeom>
          <a:ln>
            <a:noFill/>
          </a:ln>
        </p:spPr>
        <p:txBody>
          <a:bodyPr lIns="93286" tIns="46643" rIns="93286" bIns="46643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Iniciar el Servidor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Enviar string al Servidor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Abrir socket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Esperar a socket abierto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Enviar string</a:t>
            </a: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400" dirty="0" smtClean="0">
                <a:solidFill>
                  <a:srgbClr val="262626"/>
                </a:solidFill>
              </a:rPr>
              <a:t>Cerrar socket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s-ES" sz="1800" dirty="0" smtClean="0">
              <a:solidFill>
                <a:srgbClr val="262626"/>
              </a:solidFill>
            </a:endParaRP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r>
              <a:rPr lang="es-ES" sz="1800" dirty="0" smtClean="0">
                <a:solidFill>
                  <a:srgbClr val="262626"/>
                </a:solidFill>
              </a:rPr>
              <a:t>Comprobar resultado en el servidor</a:t>
            </a:r>
          </a:p>
          <a:p>
            <a:pPr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8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>
              <a:solidFill>
                <a:srgbClr val="262626"/>
              </a:solidFill>
            </a:endParaRPr>
          </a:p>
          <a:p>
            <a:pPr lvl="1">
              <a:buClr>
                <a:srgbClr val="99CC00"/>
              </a:buClr>
              <a:buFont typeface="Wingdings" panose="05000000000000000000" pitchFamily="2" charset="2"/>
              <a:buChar char="§"/>
            </a:pPr>
            <a:endParaRPr lang="en-GB" sz="1400" dirty="0" smtClean="0">
              <a:solidFill>
                <a:srgbClr val="262626"/>
              </a:solidFill>
            </a:endParaRPr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3FD-06C2-3745-B8B2-5765E01FA7E0}" type="slidenum">
              <a:rPr lang="da-DK" smtClean="0"/>
              <a:t>99</a:t>
            </a:fld>
            <a:endParaRPr lang="da-DK" dirty="0"/>
          </a:p>
        </p:txBody>
      </p:sp>
      <p:sp>
        <p:nvSpPr>
          <p:cNvPr id="17" name="Tekstboks 16"/>
          <p:cNvSpPr txBox="1"/>
          <p:nvPr/>
        </p:nvSpPr>
        <p:spPr>
          <a:xfrm>
            <a:off x="404732" y="949059"/>
            <a:ext cx="6269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Lucida Console" panose="020B0609040504020204" pitchFamily="49" charset="0"/>
              </a:rPr>
              <a:t>Programa ejemplo para enviar un string</a:t>
            </a:r>
            <a:endParaRPr lang="es-ES" sz="2000" b="1" dirty="0">
              <a:latin typeface="Lucida Console" panose="020B0609040504020204" pitchFamily="49" charset="0"/>
            </a:endParaRPr>
          </a:p>
        </p:txBody>
      </p:sp>
      <p:grpSp>
        <p:nvGrpSpPr>
          <p:cNvPr id="23" name="Gruppe 13"/>
          <p:cNvGrpSpPr/>
          <p:nvPr/>
        </p:nvGrpSpPr>
        <p:grpSpPr>
          <a:xfrm>
            <a:off x="208335" y="248792"/>
            <a:ext cx="5447352" cy="511431"/>
            <a:chOff x="4343400" y="265760"/>
            <a:chExt cx="4537710" cy="511431"/>
          </a:xfrm>
        </p:grpSpPr>
        <p:sp>
          <p:nvSpPr>
            <p:cNvPr id="24" name="Rektangel 16"/>
            <p:cNvSpPr/>
            <p:nvPr/>
          </p:nvSpPr>
          <p:spPr>
            <a:xfrm>
              <a:off x="4343400" y="366276"/>
              <a:ext cx="4537710" cy="288754"/>
            </a:xfrm>
            <a:prstGeom prst="rect">
              <a:avLst/>
            </a:prstGeom>
            <a:solidFill>
              <a:srgbClr val="C3D33F"/>
            </a:solidFill>
            <a:ln>
              <a:solidFill>
                <a:srgbClr val="C3D33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sz="2800">
                <a:solidFill>
                  <a:prstClr val="white"/>
                </a:solidFill>
              </a:endParaRPr>
            </a:p>
          </p:txBody>
        </p:sp>
        <p:sp>
          <p:nvSpPr>
            <p:cNvPr id="25" name="Titel 1"/>
            <p:cNvSpPr txBox="1">
              <a:spLocks/>
            </p:cNvSpPr>
            <p:nvPr/>
          </p:nvSpPr>
          <p:spPr>
            <a:xfrm>
              <a:off x="4975627" y="265760"/>
              <a:ext cx="3693841" cy="51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s-ES" sz="2300" dirty="0">
                  <a:solidFill>
                    <a:srgbClr val="004A6C"/>
                  </a:solidFill>
                  <a:latin typeface="Lucida Console" panose="020B0609040504020204" pitchFamily="49" charset="0"/>
                  <a:ea typeface="Roboto Condensed" panose="02000000000000000000" pitchFamily="2" charset="0"/>
                  <a:cs typeface="Roboto Regular"/>
                </a:rPr>
                <a:t>Comunicación Sockets</a:t>
              </a:r>
            </a:p>
          </p:txBody>
        </p:sp>
      </p:grpSp>
      <p:sp>
        <p:nvSpPr>
          <p:cNvPr id="26" name="Ellipse 19"/>
          <p:cNvSpPr/>
          <p:nvPr/>
        </p:nvSpPr>
        <p:spPr>
          <a:xfrm>
            <a:off x="354099" y="311763"/>
            <a:ext cx="455739" cy="379636"/>
          </a:xfrm>
          <a:prstGeom prst="ellipse">
            <a:avLst/>
          </a:prstGeom>
          <a:solidFill>
            <a:srgbClr val="0E31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800" dirty="0" smtClean="0">
                <a:solidFill>
                  <a:schemeClr val="bg1"/>
                </a:solidFill>
                <a:latin typeface="Lucida Console" panose="020B0609040504020204" pitchFamily="49" charset="0"/>
                <a:ea typeface="Roboto Condensed" panose="02000000000000000000" pitchFamily="2" charset="0"/>
              </a:rPr>
              <a:t>9</a:t>
            </a:r>
            <a:endParaRPr lang="da-DK" sz="2800" dirty="0">
              <a:solidFill>
                <a:schemeClr val="bg1"/>
              </a:solidFill>
              <a:latin typeface="Lucida Console" panose="020B0609040504020204" pitchFamily="49" charset="0"/>
              <a:ea typeface="Roboto Condensed" panose="02000000000000000000" pitchFamily="2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8001" y="1908000"/>
            <a:ext cx="5667728" cy="428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12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26C5034DEF31469D687DC74110F0C4" ma:contentTypeVersion="18" ma:contentTypeDescription="Create a new document." ma:contentTypeScope="" ma:versionID="cd9d315d8270f7be5b920ed5fd5d0f0d">
  <xsd:schema xmlns:xsd="http://www.w3.org/2001/XMLSchema" xmlns:xs="http://www.w3.org/2001/XMLSchema" xmlns:p="http://schemas.microsoft.com/office/2006/metadata/properties" xmlns:ns2="fab0e02d-7b70-4413-b572-d44f1292ffc6" xmlns:ns3="328b14d6-6e2c-4870-bd3d-20a4f0e49c9e" targetNamespace="http://schemas.microsoft.com/office/2006/metadata/properties" ma:root="true" ma:fieldsID="6b63e0ddb06169fe8783dd30dbd1b739" ns2:_="" ns3:_="">
    <xsd:import namespace="fab0e02d-7b70-4413-b572-d44f1292ffc6"/>
    <xsd:import namespace="328b14d6-6e2c-4870-bd3d-20a4f0e49c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b0e02d-7b70-4413-b572-d44f1292ff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18748ed3-a044-4069-afca-14a5a74919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8b14d6-6e2c-4870-bd3d-20a4f0e49c9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484c96b-0302-40db-b824-a3a76ee72efe}" ma:internalName="TaxCatchAll" ma:showField="CatchAllData" ma:web="328b14d6-6e2c-4870-bd3d-20a4f0e49c9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ab0e02d-7b70-4413-b572-d44f1292ffc6">
      <Terms xmlns="http://schemas.microsoft.com/office/infopath/2007/PartnerControls"/>
    </lcf76f155ced4ddcb4097134ff3c332f>
    <TaxCatchAll xmlns="328b14d6-6e2c-4870-bd3d-20a4f0e49c9e" xsi:nil="true"/>
  </documentManagement>
</p:properties>
</file>

<file path=customXml/itemProps1.xml><?xml version="1.0" encoding="utf-8"?>
<ds:datastoreItem xmlns:ds="http://schemas.openxmlformats.org/officeDocument/2006/customXml" ds:itemID="{0C6A2E98-ED70-4274-ABF9-62442A65641E}"/>
</file>

<file path=customXml/itemProps2.xml><?xml version="1.0" encoding="utf-8"?>
<ds:datastoreItem xmlns:ds="http://schemas.openxmlformats.org/officeDocument/2006/customXml" ds:itemID="{709F1E95-0E90-4A59-A9C1-8B5DEC204955}"/>
</file>

<file path=customXml/itemProps3.xml><?xml version="1.0" encoding="utf-8"?>
<ds:datastoreItem xmlns:ds="http://schemas.openxmlformats.org/officeDocument/2006/customXml" ds:itemID="{62820B64-6F10-444B-BED0-FB1770DC6534}"/>
</file>

<file path=docProps/app.xml><?xml version="1.0" encoding="utf-8"?>
<Properties xmlns="http://schemas.openxmlformats.org/officeDocument/2006/extended-properties" xmlns:vt="http://schemas.openxmlformats.org/officeDocument/2006/docPropsVTypes">
  <TotalTime>34990</TotalTime>
  <Words>6809</Words>
  <Application>Microsoft Office PowerPoint</Application>
  <PresentationFormat>On-screen Show (4:3)</PresentationFormat>
  <Paragraphs>2862</Paragraphs>
  <Slides>118</Slides>
  <Notes>113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118</vt:i4>
      </vt:variant>
    </vt:vector>
  </HeadingPairs>
  <TitlesOfParts>
    <vt:vector size="119" baseType="lpstr">
      <vt:lpstr>Kontortema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Universal Robots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CB3 Advanced Training</dc:title>
  <dc:creator>Stefan Tøndering Stubgaard</dc:creator>
  <cp:lastModifiedBy>Alejandro Climent</cp:lastModifiedBy>
  <cp:revision>1425</cp:revision>
  <cp:lastPrinted>2015-03-17T07:57:15Z</cp:lastPrinted>
  <dcterms:created xsi:type="dcterms:W3CDTF">2012-08-17T12:33:34Z</dcterms:created>
  <dcterms:modified xsi:type="dcterms:W3CDTF">2015-06-18T12:36:50Z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0x010100B026C5034DEF31469D687DC74110F0C4</vt:lpwstr>
  </property>
  <property fmtid="{D5CDD505-2E9C-101B-9397-08002B2CF9AE}" pid="3" name="MediaServiceImageTags">
    <vt:lpwstr/>
  </property>
</Properties>
</file>