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04.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5.xml" ContentType="application/vnd.openxmlformats-officedocument.presentationml.slide+xml"/>
  <Override PartName="/ppt/slides/slide84.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105.xml" ContentType="application/vnd.openxmlformats-officedocument.presentationml.slide+xml"/>
  <Override PartName="/ppt/slides/slide104.xml" ContentType="application/vnd.openxmlformats-officedocument.presentationml.slide+xml"/>
  <Override PartName="/ppt/slides/slide103.xml" ContentType="application/vnd.openxmlformats-officedocument.presentationml.slide+xml"/>
  <Override PartName="/ppt/slides/slide102.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12.xml" ContentType="application/vnd.openxmlformats-officedocument.presentationml.slide+xml"/>
  <Override PartName="/ppt/slides/slide111.xml" ContentType="application/vnd.openxmlformats-officedocument.presentationml.slide+xml"/>
  <Override PartName="/ppt/slides/slide110.xml" ContentType="application/vnd.openxmlformats-officedocument.presentationml.slide+xml"/>
  <Override PartName="/ppt/slides/slide109.xml" ContentType="application/vnd.openxmlformats-officedocument.presentationml.slide+xml"/>
  <Override PartName="/ppt/slides/slide101.xml" ContentType="application/vnd.openxmlformats-officedocument.presentationml.slide+xml"/>
  <Override PartName="/ppt/slides/slide100.xml" ContentType="application/vnd.openxmlformats-officedocument.presentationml.slide+xml"/>
  <Override PartName="/ppt/slides/slide99.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90.xml" ContentType="application/vnd.openxmlformats-officedocument.presentationml.slide+xml"/>
  <Override PartName="/ppt/slides/slide89.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85.xml" ContentType="application/vnd.openxmlformats-officedocument.presentationml.slide+xml"/>
  <Override PartName="/ppt/slides/slide184.xml" ContentType="application/vnd.openxmlformats-officedocument.presentationml.slide+xml"/>
  <Override PartName="/ppt/slides/slide183.xml" ContentType="application/vnd.openxmlformats-officedocument.presentationml.slide+xml"/>
  <Override PartName="/ppt/slides/slide182.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92.xml" ContentType="application/vnd.openxmlformats-officedocument.presentationml.slide+xml"/>
  <Override PartName="/ppt/slides/slide191.xml" ContentType="application/vnd.openxmlformats-officedocument.presentationml.slide+xml"/>
  <Override PartName="/ppt/slides/slide190.xml" ContentType="application/vnd.openxmlformats-officedocument.presentationml.slide+xml"/>
  <Override PartName="/ppt/slides/slide189.xml" ContentType="application/vnd.openxmlformats-officedocument.presentationml.slide+xml"/>
  <Override PartName="/ppt/slides/slide181.xml" ContentType="application/vnd.openxmlformats-officedocument.presentationml.slide+xml"/>
  <Override PartName="/ppt/slides/slide180.xml" ContentType="application/vnd.openxmlformats-officedocument.presentationml.slide+xml"/>
  <Override PartName="/ppt/slides/slide179.xml" ContentType="application/vnd.openxmlformats-officedocument.presentationml.slide+xml"/>
  <Override PartName="/ppt/slides/slide172.xml" ContentType="application/vnd.openxmlformats-officedocument.presentationml.slide+xml"/>
  <Override PartName="/ppt/slides/slide171.xml" ContentType="application/vnd.openxmlformats-officedocument.presentationml.slide+xml"/>
  <Override PartName="/ppt/slides/slide170.xml" ContentType="application/vnd.openxmlformats-officedocument.presentationml.slide+xml"/>
  <Override PartName="/ppt/slides/slide169.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0.xml" ContentType="application/vnd.openxmlformats-officedocument.presentationml.slide+xml"/>
  <Override PartName="/ppt/slides/slide209.xml" ContentType="application/vnd.openxmlformats-officedocument.presentationml.slide+xml"/>
  <Override PartName="/ppt/slides/slide208.xml" ContentType="application/vnd.openxmlformats-officedocument.presentationml.slide+xml"/>
  <Override PartName="/ppt/slides/slide207.xml" ContentType="application/vnd.openxmlformats-officedocument.presentationml.slide+xml"/>
  <Override PartName="/ppt/slides/slide206.xml" ContentType="application/vnd.openxmlformats-officedocument.presentationml.slide+xml"/>
  <Override PartName="/ppt/slides/slide205.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199.xml" ContentType="application/vnd.openxmlformats-officedocument.presentationml.slide+xml"/>
  <Override PartName="/ppt/slides/slide198.xml" ContentType="application/vnd.openxmlformats-officedocument.presentationml.slide+xml"/>
  <Override PartName="/ppt/slides/slide197.xml" ContentType="application/vnd.openxmlformats-officedocument.presentationml.slide+xml"/>
  <Override PartName="/ppt/slides/slide196.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20.xml" ContentType="application/vnd.openxmlformats-officedocument.presentationml.slide+xml"/>
  <Override PartName="/ppt/slides/slide219.xml" ContentType="application/vnd.openxmlformats-officedocument.presentationml.slide+xml"/>
  <Override PartName="/ppt/slides/slide218.xml" ContentType="application/vnd.openxmlformats-officedocument.presentationml.slide+xml"/>
  <Override PartName="/ppt/slides/slide168.xml" ContentType="application/vnd.openxmlformats-officedocument.presentationml.slide+xml"/>
  <Override PartName="/ppt/slides/slide167.xml" ContentType="application/vnd.openxmlformats-officedocument.presentationml.slide+xml"/>
  <Override PartName="/ppt/slides/slide166.xml" ContentType="application/vnd.openxmlformats-officedocument.presentationml.slide+xml"/>
  <Override PartName="/ppt/slides/slide132.xml" ContentType="application/vnd.openxmlformats-officedocument.presentationml.slide+xml"/>
  <Override PartName="/ppt/slides/slide131.xml" ContentType="application/vnd.openxmlformats-officedocument.presentationml.slide+xml"/>
  <Override PartName="/ppt/slides/slide130.xml" ContentType="application/vnd.openxmlformats-officedocument.presentationml.slide+xml"/>
  <Override PartName="/ppt/slides/slide129.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9.xml" ContentType="application/vnd.openxmlformats-officedocument.presentationml.slide+xml"/>
  <Override PartName="/ppt/slides/slide138.xml" ContentType="application/vnd.openxmlformats-officedocument.presentationml.slide+xml"/>
  <Override PartName="/ppt/slides/slide137.xml" ContentType="application/vnd.openxmlformats-officedocument.presentationml.slide+xml"/>
  <Override PartName="/ppt/slides/slide136.xml" ContentType="application/vnd.openxmlformats-officedocument.presentationml.slide+xml"/>
  <Override PartName="/ppt/slides/slide128.xml" ContentType="application/vnd.openxmlformats-officedocument.presentationml.slide+xml"/>
  <Override PartName="/ppt/slides/slide127.xml" ContentType="application/vnd.openxmlformats-officedocument.presentationml.slide+xml"/>
  <Override PartName="/ppt/slides/slide126.xml" ContentType="application/vnd.openxmlformats-officedocument.presentationml.slide+xml"/>
  <Override PartName="/ppt/slides/slide119.xml" ContentType="application/vnd.openxmlformats-officedocument.presentationml.slide+xml"/>
  <Override PartName="/ppt/slides/slide118.xml" ContentType="application/vnd.openxmlformats-officedocument.presentationml.slide+xml"/>
  <Override PartName="/ppt/slides/slide117.xml" ContentType="application/vnd.openxmlformats-officedocument.presentationml.slide+xml"/>
  <Override PartName="/ppt/slides/slide116.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59.xml" ContentType="application/vnd.openxmlformats-officedocument.presentationml.slide+xml"/>
  <Override PartName="/ppt/slides/slide158.xml" ContentType="application/vnd.openxmlformats-officedocument.presentationml.slide+xml"/>
  <Override PartName="/ppt/slides/slide157.xml" ContentType="application/vnd.openxmlformats-officedocument.presentationml.slide+xml"/>
  <Override PartName="/ppt/slides/slide15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55.xml" ContentType="application/vnd.openxmlformats-officedocument.presentationml.slide+xml"/>
  <Override PartName="/ppt/slides/slide154.xml" ContentType="application/vnd.openxmlformats-officedocument.presentationml.slide+xml"/>
  <Override PartName="/ppt/slides/slide153.xml" ContentType="application/vnd.openxmlformats-officedocument.presentationml.slide+xml"/>
  <Override PartName="/ppt/slides/slide146.xml" ContentType="application/vnd.openxmlformats-officedocument.presentationml.slide+xml"/>
  <Override PartName="/ppt/slides/slide145.xml" ContentType="application/vnd.openxmlformats-officedocument.presentationml.slide+xml"/>
  <Override PartName="/ppt/slides/slide144.xml" ContentType="application/vnd.openxmlformats-officedocument.presentationml.slide+xml"/>
  <Override PartName="/ppt/slides/slide143.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83.xml" ContentType="application/vnd.openxmlformats-officedocument.presentationml.notesSlide+xml"/>
  <Override PartName="/ppt/notesSlides/notesSlide82.xml" ContentType="application/vnd.openxmlformats-officedocument.presentationml.notesSlide+xml"/>
  <Override PartName="/ppt/notesSlides/notesSlide81.xml" ContentType="application/vnd.openxmlformats-officedocument.presentationml.notesSlide+xml"/>
  <Override PartName="/ppt/notesSlides/notesSlide80.xml" ContentType="application/vnd.openxmlformats-officedocument.presentationml.notesSlide+xml"/>
  <Override PartName="/ppt/notesSlides/notesSlide79.xml" ContentType="application/vnd.openxmlformats-officedocument.presentationml.notesSlide+xml"/>
  <Override PartName="/ppt/notesSlides/notesSlide78.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92.xml" ContentType="application/vnd.openxmlformats-officedocument.presentationml.notesSlide+xml"/>
  <Override PartName="/ppt/notesSlides/notesSlide91.xml" ContentType="application/vnd.openxmlformats-officedocument.presentationml.notesSlide+xml"/>
  <Override PartName="/ppt/notesSlides/notesSlide90.xml" ContentType="application/vnd.openxmlformats-officedocument.presentationml.notesSlide+xml"/>
  <Override PartName="/ppt/notesSlides/notesSlide89.xml" ContentType="application/vnd.openxmlformats-officedocument.presentationml.notesSlide+xml"/>
  <Override PartName="/ppt/notesSlides/notesSlide88.xml" ContentType="application/vnd.openxmlformats-officedocument.presentationml.notesSlide+xml"/>
  <Override PartName="/ppt/notesSlides/notesSlide87.xml" ContentType="application/vnd.openxmlformats-officedocument.presentationml.notesSlide+xml"/>
  <Override PartName="/ppt/notesSlides/notesSlide77.xml" ContentType="application/vnd.openxmlformats-officedocument.presentationml.notesSlide+xml"/>
  <Override PartName="/ppt/notesSlides/notesSlide76.xml" ContentType="application/vnd.openxmlformats-officedocument.presentationml.notesSlide+xml"/>
  <Override PartName="/ppt/notesSlides/notesSlide75.xml" ContentType="application/vnd.openxmlformats-officedocument.presentationml.notesSlide+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2.xml" ContentType="application/vnd.openxmlformats-officedocument.presentationml.notesSlide+xml"/>
  <Override PartName="/ppt/notesSlides/notesSlide71.xml" ContentType="application/vnd.openxmlformats-officedocument.presentationml.notesSlide+xml"/>
  <Override PartName="/ppt/notesSlides/notesSlide70.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118.xml" ContentType="application/vnd.openxmlformats-officedocument.presentationml.notesSlide+xml"/>
  <Override PartName="/ppt/notesSlides/notesSlide117.xml" ContentType="application/vnd.openxmlformats-officedocument.presentationml.notesSlide+xml"/>
  <Override PartName="/ppt/notesSlides/notesSlide116.xml" ContentType="application/vnd.openxmlformats-officedocument.presentationml.notesSlide+xml"/>
  <Override PartName="/ppt/notesSlides/notesSlide115.xml" ContentType="application/vnd.openxmlformats-officedocument.presentationml.notesSlide+xml"/>
  <Override PartName="/ppt/notesSlides/notesSlide114.xml" ContentType="application/vnd.openxmlformats-officedocument.presentationml.notesSlide+xml"/>
  <Override PartName="/ppt/notesSlides/notesSlide113.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7.xml" ContentType="application/vnd.openxmlformats-officedocument.presentationml.notesSlide+xml"/>
  <Override PartName="/ppt/notesSlides/notesSlide126.xml" ContentType="application/vnd.openxmlformats-officedocument.presentationml.notesSlide+xml"/>
  <Override PartName="/ppt/notesSlides/notesSlide125.xml" ContentType="application/vnd.openxmlformats-officedocument.presentationml.notesSlide+xml"/>
  <Override PartName="/ppt/notesSlides/notesSlide124.xml" ContentType="application/vnd.openxmlformats-officedocument.presentationml.notesSlide+xml"/>
  <Override PartName="/ppt/notesSlides/notesSlide123.xml" ContentType="application/vnd.openxmlformats-officedocument.presentationml.notesSlide+xml"/>
  <Override PartName="/ppt/notesSlides/notesSlide122.xml" ContentType="application/vnd.openxmlformats-officedocument.presentationml.notesSlide+xml"/>
  <Override PartName="/ppt/notesSlides/notesSlide112.xml" ContentType="application/vnd.openxmlformats-officedocument.presentationml.notesSlide+xml"/>
  <Override PartName="/ppt/notesSlides/notesSlide111.xml" ContentType="application/vnd.openxmlformats-officedocument.presentationml.notesSlide+xml"/>
  <Override PartName="/ppt/notesSlides/notesSlide110.xml" ContentType="application/vnd.openxmlformats-officedocument.presentationml.notesSlide+xml"/>
  <Override PartName="/ppt/notesSlides/notesSlide101.xml" ContentType="application/vnd.openxmlformats-officedocument.presentationml.notesSlide+xml"/>
  <Override PartName="/ppt/notesSlides/notesSlide100.xml" ContentType="application/vnd.openxmlformats-officedocument.presentationml.notesSlide+xml"/>
  <Override PartName="/ppt/notesSlides/notesSlide99.xml" ContentType="application/vnd.openxmlformats-officedocument.presentationml.notesSlide+xml"/>
  <Override PartName="/ppt/notesSlides/notesSlide98.xml" ContentType="application/vnd.openxmlformats-officedocument.presentationml.notesSlide+xml"/>
  <Override PartName="/ppt/notesSlides/notesSlide97.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9.xml" ContentType="application/vnd.openxmlformats-officedocument.presentationml.notesSlide+xml"/>
  <Override PartName="/ppt/notesSlides/notesSlide108.xml" ContentType="application/vnd.openxmlformats-officedocument.presentationml.notesSlide+xml"/>
  <Override PartName="/ppt/notesSlides/notesSlide107.xml" ContentType="application/vnd.openxmlformats-officedocument.presentationml.notesSlide+xml"/>
  <Override PartName="/ppt/notesSlides/notesSlide106.xml" ContentType="application/vnd.openxmlformats-officedocument.presentationml.notesSlide+xml"/>
  <Override PartName="/ppt/notesSlides/notesSlide105.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128.xml" ContentType="application/vnd.openxmlformats-officedocument.presentationml.notesSlide+xml"/>
  <Override PartName="/ppt/notesSlides/notesSlide96.xml" ContentType="application/vnd.openxmlformats-officedocument.presentationml.notesSlide+xml"/>
  <Override PartName="/ppt/notesSlides/notesSlide168.xml" ContentType="application/vnd.openxmlformats-officedocument.presentationml.notesSlide+xml"/>
  <Override PartName="/ppt/notesSlides/notesSlide153.xml" ContentType="application/vnd.openxmlformats-officedocument.presentationml.notesSlide+xml"/>
  <Override PartName="/ppt/notesSlides/notesSlide161.xml" ContentType="application/vnd.openxmlformats-officedocument.presentationml.notesSlide+xml"/>
  <Override PartName="/ppt/notesSlides/notesSlide184.xml" ContentType="application/vnd.openxmlformats-officedocument.presentationml.notesSlide+xml"/>
  <Override PartName="/ppt/notesSlides/notesSlide140.xml" ContentType="application/vnd.openxmlformats-officedocument.presentationml.notesSlide+xml"/>
  <Override PartName="/ppt/notesSlides/notesSlide174.xml" ContentType="application/vnd.openxmlformats-officedocument.presentationml.notesSlide+xml"/>
  <Override PartName="/ppt/notesSlides/notesSlide160.xml" ContentType="application/vnd.openxmlformats-officedocument.presentationml.notesSlide+xml"/>
  <Override PartName="/ppt/notesSlides/notesSlide179.xml" ContentType="application/vnd.openxmlformats-officedocument.presentationml.notesSlide+xml"/>
  <Override PartName="/ppt/notesSlides/notesSlide185.xml" ContentType="application/vnd.openxmlformats-officedocument.presentationml.notesSlide+xml"/>
  <Override PartName="/ppt/notesSlides/notesSlide162.xml" ContentType="application/vnd.openxmlformats-officedocument.presentationml.notesSlide+xml"/>
  <Override PartName="/ppt/notesSlides/notesSlide139.xml" ContentType="application/vnd.openxmlformats-officedocument.presentationml.notesSlide+xml"/>
  <Override PartName="/ppt/notesSlides/notesSlide176.xml" ContentType="application/vnd.openxmlformats-officedocument.presentationml.notesSlide+xml"/>
  <Override PartName="/ppt/notesSlides/notesSlide173.xml" ContentType="application/vnd.openxmlformats-officedocument.presentationml.notesSlide+xml"/>
  <Override PartName="/ppt/notesSlides/notesSlide186.xml" ContentType="application/vnd.openxmlformats-officedocument.presentationml.notesSlide+xml"/>
  <Override PartName="/ppt/notesSlides/notesSlide138.xml" ContentType="application/vnd.openxmlformats-officedocument.presentationml.notesSlide+xml"/>
  <Override PartName="/ppt/notesSlides/notesSlide154.xml" ContentType="application/vnd.openxmlformats-officedocument.presentationml.notesSlide+xml"/>
  <Override PartName="/ppt/notesSlides/notesSlide149.xml" ContentType="application/vnd.openxmlformats-officedocument.presentationml.notesSlide+xml"/>
  <Override PartName="/ppt/notesSlides/notesSlide159.xml" ContentType="application/vnd.openxmlformats-officedocument.presentationml.notesSlide+xml"/>
  <Override PartName="/ppt/notesSlides/notesSlide141.xml" ContentType="application/vnd.openxmlformats-officedocument.presentationml.notesSlide+xml"/>
  <Override PartName="/ppt/notesSlides/notesSlide183.xml" ContentType="application/vnd.openxmlformats-officedocument.presentationml.notesSlide+xml"/>
  <Override PartName="/ppt/notesSlides/notesSlide157.xml" ContentType="application/vnd.openxmlformats-officedocument.presentationml.notesSlide+xml"/>
  <Override PartName="/ppt/notesSlides/notesSlide147.xml" ContentType="application/vnd.openxmlformats-officedocument.presentationml.notesSlide+xml"/>
  <Override PartName="/ppt/notesSlides/notesSlide145.xml" ContentType="application/vnd.openxmlformats-officedocument.presentationml.notesSlide+xml"/>
  <Override PartName="/ppt/notesSlides/notesSlide180.xml" ContentType="application/vnd.openxmlformats-officedocument.presentationml.notesSlide+xml"/>
  <Override PartName="/ppt/notesSlides/notesSlide156.xml" ContentType="application/vnd.openxmlformats-officedocument.presentationml.notesSlide+xml"/>
  <Override PartName="/ppt/notesSlides/notesSlide146.xml" ContentType="application/vnd.openxmlformats-officedocument.presentationml.notesSlide+xml"/>
  <Override PartName="/ppt/notesSlides/notesSlide155.xml" ContentType="application/vnd.openxmlformats-officedocument.presentationml.notesSlide+xml"/>
  <Override PartName="/ppt/notesSlides/notesSlide144.xml" ContentType="application/vnd.openxmlformats-officedocument.presentationml.notesSlide+xml"/>
  <Override PartName="/ppt/notesSlides/notesSlide181.xml" ContentType="application/vnd.openxmlformats-officedocument.presentationml.notesSlide+xml"/>
  <Override PartName="/ppt/notesSlides/notesSlide148.xml" ContentType="application/vnd.openxmlformats-officedocument.presentationml.notesSlide+xml"/>
  <Override PartName="/ppt/notesSlides/notesSlide142.xml" ContentType="application/vnd.openxmlformats-officedocument.presentationml.notesSlide+xml"/>
  <Override PartName="/ppt/notesSlides/notesSlide182.xml" ContentType="application/vnd.openxmlformats-officedocument.presentationml.notesSlide+xml"/>
  <Override PartName="/ppt/notesSlides/notesSlide158.xml" ContentType="application/vnd.openxmlformats-officedocument.presentationml.notesSlide+xml"/>
  <Override PartName="/ppt/notesSlides/notesSlide143.xml" ContentType="application/vnd.openxmlformats-officedocument.presentationml.notesSlide+xml"/>
  <Override PartName="/ppt/notesSlides/notesSlide175.xml" ContentType="application/vnd.openxmlformats-officedocument.presentationml.notesSlide+xml"/>
  <Override PartName="/ppt/notesSlides/notesSlide163.xml" ContentType="application/vnd.openxmlformats-officedocument.presentationml.notesSlide+xml"/>
  <Override PartName="/ppt/notesSlides/notesSlide137.xml" ContentType="application/vnd.openxmlformats-officedocument.presentationml.notesSlide+xml"/>
  <Override PartName="/ppt/notesSlides/notesSlide192.xml" ContentType="application/vnd.openxmlformats-officedocument.presentationml.notesSlide+xml"/>
  <Override PartName="/ppt/notesSlides/notesSlide152.xml" ContentType="application/vnd.openxmlformats-officedocument.presentationml.notesSlide+xml"/>
  <Override PartName="/ppt/notesSlides/notesSlide131.xml" ContentType="application/vnd.openxmlformats-officedocument.presentationml.notesSlide+xml"/>
  <Override PartName="/ppt/notesSlides/notesSlide187.xml" ContentType="application/vnd.openxmlformats-officedocument.presentationml.notesSlide+xml"/>
  <Override PartName="/ppt/notesSlides/notesSlide132.xml" ContentType="application/vnd.openxmlformats-officedocument.presentationml.notesSlide+xml"/>
  <Override PartName="/ppt/notesSlides/notesSlide167.xml" ContentType="application/vnd.openxmlformats-officedocument.presentationml.notesSlide+xml"/>
  <Override PartName="/ppt/notesSlides/notesSlide190.xml" ContentType="application/vnd.openxmlformats-officedocument.presentationml.notesSlide+xml"/>
  <Override PartName="/ppt/notesSlides/notesSlide171.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94.xml" ContentType="application/vnd.openxmlformats-officedocument.presentationml.notesSlide+xml"/>
  <Override PartName="/ppt/notesSlides/notesSlide191.xml" ContentType="application/vnd.openxmlformats-officedocument.presentationml.notesSlide+xml"/>
  <Override PartName="/ppt/notesSlides/notesSlide195.xml" ContentType="application/vnd.openxmlformats-officedocument.presentationml.notesSlide+xml"/>
  <Override PartName="/ppt/notesSlides/notesSlide170.xml" ContentType="application/vnd.openxmlformats-officedocument.presentationml.notesSlide+xml"/>
  <Override PartName="/ppt/notesSlides/notesSlide133.xml" ContentType="application/vnd.openxmlformats-officedocument.presentationml.notesSlide+xml"/>
  <Override PartName="/ppt/notesSlides/notesSlide151.xml" ContentType="application/vnd.openxmlformats-officedocument.presentationml.notesSlide+xml"/>
  <Override PartName="/ppt/notesSlides/notesSlide166.xml" ContentType="application/vnd.openxmlformats-officedocument.presentationml.notesSlide+xml"/>
  <Override PartName="/ppt/notesSlides/notesSlide150.xml" ContentType="application/vnd.openxmlformats-officedocument.presentationml.notesSlide+xml"/>
  <Override PartName="/ppt/notesSlides/notesSlide135.xml" ContentType="application/vnd.openxmlformats-officedocument.presentationml.notesSlide+xml"/>
  <Override PartName="/ppt/notesSlides/notesSlide188.xml" ContentType="application/vnd.openxmlformats-officedocument.presentationml.notesSlide+xml"/>
  <Override PartName="/ppt/notesSlides/notesSlide164.xml" ContentType="application/vnd.openxmlformats-officedocument.presentationml.notesSlide+xml"/>
  <Override PartName="/ppt/notesSlides/notesSlide136.xml" ContentType="application/vnd.openxmlformats-officedocument.presentationml.notesSlide+xml"/>
  <Override PartName="/ppt/notesSlides/notesSlide193.xml" ContentType="application/vnd.openxmlformats-officedocument.presentationml.notesSlide+xml"/>
  <Override PartName="/ppt/notesSlides/notesSlide169.xml" ContentType="application/vnd.openxmlformats-officedocument.presentationml.notesSlide+xml"/>
  <Override PartName="/ppt/notesSlides/notesSlide172.xml" ContentType="application/vnd.openxmlformats-officedocument.presentationml.notesSlide+xml"/>
  <Override PartName="/ppt/notesSlides/notesSlide189.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65.xml" ContentType="application/vnd.openxmlformats-officedocument.presentationml.notesSlide+xml"/>
  <Override PartName="/ppt/notesSlides/notesSlide134.xml" ContentType="application/vnd.openxmlformats-officedocument.presentationml.notesSlide+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222"/>
  </p:notesMasterIdLst>
  <p:handoutMasterIdLst>
    <p:handoutMasterId r:id="rId223"/>
  </p:handoutMasterIdLst>
  <p:sldIdLst>
    <p:sldId id="632" r:id="rId2"/>
    <p:sldId id="699" r:id="rId3"/>
    <p:sldId id="710" r:id="rId4"/>
    <p:sldId id="709" r:id="rId5"/>
    <p:sldId id="643" r:id="rId6"/>
    <p:sldId id="642" r:id="rId7"/>
    <p:sldId id="387" r:id="rId8"/>
    <p:sldId id="584" r:id="rId9"/>
    <p:sldId id="347" r:id="rId10"/>
    <p:sldId id="389" r:id="rId11"/>
    <p:sldId id="626" r:id="rId12"/>
    <p:sldId id="391" r:id="rId13"/>
    <p:sldId id="390" r:id="rId14"/>
    <p:sldId id="392" r:id="rId15"/>
    <p:sldId id="439" r:id="rId16"/>
    <p:sldId id="393" r:id="rId17"/>
    <p:sldId id="713" r:id="rId18"/>
    <p:sldId id="396" r:id="rId19"/>
    <p:sldId id="414" r:id="rId20"/>
    <p:sldId id="415" r:id="rId21"/>
    <p:sldId id="600" r:id="rId22"/>
    <p:sldId id="417" r:id="rId23"/>
    <p:sldId id="399" r:id="rId24"/>
    <p:sldId id="401" r:id="rId25"/>
    <p:sldId id="411" r:id="rId26"/>
    <p:sldId id="403" r:id="rId27"/>
    <p:sldId id="402" r:id="rId28"/>
    <p:sldId id="412" r:id="rId29"/>
    <p:sldId id="404" r:id="rId30"/>
    <p:sldId id="599" r:id="rId31"/>
    <p:sldId id="406" r:id="rId32"/>
    <p:sldId id="418" r:id="rId33"/>
    <p:sldId id="419" r:id="rId34"/>
    <p:sldId id="420" r:id="rId35"/>
    <p:sldId id="421" r:id="rId36"/>
    <p:sldId id="407" r:id="rId37"/>
    <p:sldId id="597" r:id="rId38"/>
    <p:sldId id="413" r:id="rId39"/>
    <p:sldId id="702" r:id="rId40"/>
    <p:sldId id="703" r:id="rId41"/>
    <p:sldId id="704" r:id="rId42"/>
    <p:sldId id="705" r:id="rId43"/>
    <p:sldId id="410" r:id="rId44"/>
    <p:sldId id="429" r:id="rId45"/>
    <p:sldId id="430" r:id="rId46"/>
    <p:sldId id="646" r:id="rId47"/>
    <p:sldId id="432" r:id="rId48"/>
    <p:sldId id="433" r:id="rId49"/>
    <p:sldId id="434" r:id="rId50"/>
    <p:sldId id="435" r:id="rId51"/>
    <p:sldId id="436" r:id="rId52"/>
    <p:sldId id="450" r:id="rId53"/>
    <p:sldId id="471" r:id="rId54"/>
    <p:sldId id="441" r:id="rId55"/>
    <p:sldId id="448" r:id="rId56"/>
    <p:sldId id="449" r:id="rId57"/>
    <p:sldId id="442" r:id="rId58"/>
    <p:sldId id="443" r:id="rId59"/>
    <p:sldId id="444" r:id="rId60"/>
    <p:sldId id="445" r:id="rId61"/>
    <p:sldId id="446" r:id="rId62"/>
    <p:sldId id="585" r:id="rId63"/>
    <p:sldId id="453" r:id="rId64"/>
    <p:sldId id="467" r:id="rId65"/>
    <p:sldId id="586" r:id="rId66"/>
    <p:sldId id="468" r:id="rId67"/>
    <p:sldId id="454" r:id="rId68"/>
    <p:sldId id="664" r:id="rId69"/>
    <p:sldId id="665" r:id="rId70"/>
    <p:sldId id="650" r:id="rId71"/>
    <p:sldId id="594" r:id="rId72"/>
    <p:sldId id="698" r:id="rId73"/>
    <p:sldId id="661" r:id="rId74"/>
    <p:sldId id="457" r:id="rId75"/>
    <p:sldId id="587" r:id="rId76"/>
    <p:sldId id="460" r:id="rId77"/>
    <p:sldId id="700" r:id="rId78"/>
    <p:sldId id="458" r:id="rId79"/>
    <p:sldId id="459" r:id="rId80"/>
    <p:sldId id="461" r:id="rId81"/>
    <p:sldId id="462" r:id="rId82"/>
    <p:sldId id="463" r:id="rId83"/>
    <p:sldId id="464" r:id="rId84"/>
    <p:sldId id="590" r:id="rId85"/>
    <p:sldId id="465" r:id="rId86"/>
    <p:sldId id="667" r:id="rId87"/>
    <p:sldId id="651" r:id="rId88"/>
    <p:sldId id="469" r:id="rId89"/>
    <p:sldId id="588" r:id="rId90"/>
    <p:sldId id="589" r:id="rId91"/>
    <p:sldId id="472" r:id="rId92"/>
    <p:sldId id="478" r:id="rId93"/>
    <p:sldId id="479" r:id="rId94"/>
    <p:sldId id="473" r:id="rId95"/>
    <p:sldId id="480" r:id="rId96"/>
    <p:sldId id="669" r:id="rId97"/>
    <p:sldId id="481" r:id="rId98"/>
    <p:sldId id="652" r:id="rId99"/>
    <p:sldId id="714" r:id="rId100"/>
    <p:sldId id="715" r:id="rId101"/>
    <p:sldId id="716" r:id="rId102"/>
    <p:sldId id="474" r:id="rId103"/>
    <p:sldId id="494" r:id="rId104"/>
    <p:sldId id="485" r:id="rId105"/>
    <p:sldId id="475" r:id="rId106"/>
    <p:sldId id="484" r:id="rId107"/>
    <p:sldId id="486" r:id="rId108"/>
    <p:sldId id="487" r:id="rId109"/>
    <p:sldId id="488" r:id="rId110"/>
    <p:sldId id="654" r:id="rId111"/>
    <p:sldId id="334" r:id="rId112"/>
    <p:sldId id="491" r:id="rId113"/>
    <p:sldId id="490" r:id="rId114"/>
    <p:sldId id="492" r:id="rId115"/>
    <p:sldId id="495" r:id="rId116"/>
    <p:sldId id="493" r:id="rId117"/>
    <p:sldId id="591" r:id="rId118"/>
    <p:sldId id="376" r:id="rId119"/>
    <p:sldId id="497" r:id="rId120"/>
    <p:sldId id="377" r:id="rId121"/>
    <p:sldId id="498" r:id="rId122"/>
    <p:sldId id="378" r:id="rId123"/>
    <p:sldId id="379" r:id="rId124"/>
    <p:sldId id="380" r:id="rId125"/>
    <p:sldId id="636" r:id="rId126"/>
    <p:sldId id="655" r:id="rId127"/>
    <p:sldId id="603" r:id="rId128"/>
    <p:sldId id="501" r:id="rId129"/>
    <p:sldId id="502" r:id="rId130"/>
    <p:sldId id="504" r:id="rId131"/>
    <p:sldId id="505" r:id="rId132"/>
    <p:sldId id="506" r:id="rId133"/>
    <p:sldId id="610" r:id="rId134"/>
    <p:sldId id="609" r:id="rId135"/>
    <p:sldId id="701" r:id="rId136"/>
    <p:sldId id="511" r:id="rId137"/>
    <p:sldId id="658" r:id="rId138"/>
    <p:sldId id="718" r:id="rId139"/>
    <p:sldId id="719" r:id="rId140"/>
    <p:sldId id="720" r:id="rId141"/>
    <p:sldId id="515" r:id="rId142"/>
    <p:sldId id="517" r:id="rId143"/>
    <p:sldId id="519" r:id="rId144"/>
    <p:sldId id="518" r:id="rId145"/>
    <p:sldId id="613" r:id="rId146"/>
    <p:sldId id="614" r:id="rId147"/>
    <p:sldId id="521" r:id="rId148"/>
    <p:sldId id="523" r:id="rId149"/>
    <p:sldId id="670" r:id="rId150"/>
    <p:sldId id="659" r:id="rId151"/>
    <p:sldId id="381" r:id="rId152"/>
    <p:sldId id="722" r:id="rId153"/>
    <p:sldId id="528" r:id="rId154"/>
    <p:sldId id="530" r:id="rId155"/>
    <p:sldId id="529" r:id="rId156"/>
    <p:sldId id="532" r:id="rId157"/>
    <p:sldId id="535" r:id="rId158"/>
    <p:sldId id="533" r:id="rId159"/>
    <p:sldId id="534" r:id="rId160"/>
    <p:sldId id="274" r:id="rId161"/>
    <p:sldId id="616" r:id="rId162"/>
    <p:sldId id="543" r:id="rId163"/>
    <p:sldId id="545" r:id="rId164"/>
    <p:sldId id="622" r:id="rId165"/>
    <p:sldId id="542" r:id="rId166"/>
    <p:sldId id="617" r:id="rId167"/>
    <p:sldId id="546" r:id="rId168"/>
    <p:sldId id="551" r:id="rId169"/>
    <p:sldId id="552" r:id="rId170"/>
    <p:sldId id="554" r:id="rId171"/>
    <p:sldId id="553" r:id="rId172"/>
    <p:sldId id="345" r:id="rId173"/>
    <p:sldId id="630" r:id="rId174"/>
    <p:sldId id="637" r:id="rId175"/>
    <p:sldId id="696" r:id="rId176"/>
    <p:sldId id="687" r:id="rId177"/>
    <p:sldId id="685" r:id="rId178"/>
    <p:sldId id="686" r:id="rId179"/>
    <p:sldId id="680" r:id="rId180"/>
    <p:sldId id="673" r:id="rId181"/>
    <p:sldId id="682" r:id="rId182"/>
    <p:sldId id="683" r:id="rId183"/>
    <p:sldId id="684" r:id="rId184"/>
    <p:sldId id="681" r:id="rId185"/>
    <p:sldId id="677" r:id="rId186"/>
    <p:sldId id="706" r:id="rId187"/>
    <p:sldId id="697" r:id="rId188"/>
    <p:sldId id="625" r:id="rId189"/>
    <p:sldId id="623" r:id="rId190"/>
    <p:sldId id="557" r:id="rId191"/>
    <p:sldId id="619" r:id="rId192"/>
    <p:sldId id="560" r:id="rId193"/>
    <p:sldId id="620" r:id="rId194"/>
    <p:sldId id="559" r:id="rId195"/>
    <p:sldId id="561" r:id="rId196"/>
    <p:sldId id="562" r:id="rId197"/>
    <p:sldId id="563" r:id="rId198"/>
    <p:sldId id="566" r:id="rId199"/>
    <p:sldId id="567" r:id="rId200"/>
    <p:sldId id="621" r:id="rId201"/>
    <p:sldId id="569" r:id="rId202"/>
    <p:sldId id="572" r:id="rId203"/>
    <p:sldId id="573" r:id="rId204"/>
    <p:sldId id="574" r:id="rId205"/>
    <p:sldId id="575" r:id="rId206"/>
    <p:sldId id="576" r:id="rId207"/>
    <p:sldId id="577" r:id="rId208"/>
    <p:sldId id="578" r:id="rId209"/>
    <p:sldId id="568" r:id="rId210"/>
    <p:sldId id="582" r:id="rId211"/>
    <p:sldId id="583" r:id="rId212"/>
    <p:sldId id="624" r:id="rId213"/>
    <p:sldId id="671" r:id="rId214"/>
    <p:sldId id="721" r:id="rId215"/>
    <p:sldId id="689" r:id="rId216"/>
    <p:sldId id="690" r:id="rId217"/>
    <p:sldId id="691" r:id="rId218"/>
    <p:sldId id="692" r:id="rId219"/>
    <p:sldId id="694" r:id="rId220"/>
    <p:sldId id="608" r:id="rId221"/>
  </p:sldIdLst>
  <p:sldSz cx="9144000" cy="6858000" type="screen4x3"/>
  <p:notesSz cx="6797675" cy="9928225"/>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ción" id="{F0EFF4FE-90F8-45A4-B362-CE08169D8D8E}">
          <p14:sldIdLst>
            <p14:sldId id="632"/>
            <p14:sldId id="699"/>
            <p14:sldId id="710"/>
            <p14:sldId id="709"/>
            <p14:sldId id="643"/>
          </p14:sldIdLst>
        </p14:section>
        <p14:section name="Hardware" id="{9D4FC699-0B67-4911-9336-536BEA290FE3}">
          <p14:sldIdLst>
            <p14:sldId id="642"/>
            <p14:sldId id="387"/>
            <p14:sldId id="584"/>
            <p14:sldId id="347"/>
            <p14:sldId id="389"/>
            <p14:sldId id="626"/>
            <p14:sldId id="391"/>
            <p14:sldId id="390"/>
            <p14:sldId id="392"/>
            <p14:sldId id="439"/>
            <p14:sldId id="393"/>
          </p14:sldIdLst>
        </p14:section>
        <p14:section name="Primeros pasos" id="{8B40D7FC-A9E8-4785-B225-65297B3EAB3B}">
          <p14:sldIdLst>
            <p14:sldId id="713"/>
            <p14:sldId id="396"/>
            <p14:sldId id="414"/>
            <p14:sldId id="415"/>
            <p14:sldId id="600"/>
            <p14:sldId id="417"/>
            <p14:sldId id="399"/>
            <p14:sldId id="401"/>
            <p14:sldId id="411"/>
            <p14:sldId id="403"/>
            <p14:sldId id="402"/>
            <p14:sldId id="412"/>
            <p14:sldId id="404"/>
            <p14:sldId id="599"/>
            <p14:sldId id="406"/>
            <p14:sldId id="418"/>
            <p14:sldId id="419"/>
            <p14:sldId id="420"/>
            <p14:sldId id="421"/>
            <p14:sldId id="407"/>
            <p14:sldId id="597"/>
            <p14:sldId id="413"/>
            <p14:sldId id="702"/>
            <p14:sldId id="703"/>
            <p14:sldId id="704"/>
            <p14:sldId id="705"/>
            <p14:sldId id="410"/>
            <p14:sldId id="429"/>
            <p14:sldId id="430"/>
          </p14:sldIdLst>
        </p14:section>
        <p14:section name="Comandos Básicos 1" id="{7D9E10AD-28E3-41C5-B5F0-B97B65A72FB7}">
          <p14:sldIdLst>
            <p14:sldId id="646"/>
            <p14:sldId id="432"/>
            <p14:sldId id="433"/>
            <p14:sldId id="434"/>
            <p14:sldId id="435"/>
            <p14:sldId id="436"/>
            <p14:sldId id="450"/>
            <p14:sldId id="471"/>
            <p14:sldId id="441"/>
            <p14:sldId id="448"/>
            <p14:sldId id="449"/>
            <p14:sldId id="442"/>
            <p14:sldId id="443"/>
            <p14:sldId id="444"/>
            <p14:sldId id="445"/>
            <p14:sldId id="446"/>
            <p14:sldId id="585"/>
            <p14:sldId id="453"/>
            <p14:sldId id="467"/>
            <p14:sldId id="586"/>
            <p14:sldId id="468"/>
          </p14:sldIdLst>
        </p14:section>
        <p14:section name="Comandos Básicos 1 - Ejercicios" id="{13A681D2-124F-4659-AC4C-C5A830432012}">
          <p14:sldIdLst>
            <p14:sldId id="454"/>
            <p14:sldId id="664"/>
            <p14:sldId id="665"/>
          </p14:sldIdLst>
        </p14:section>
        <p14:section name="Comandos Básicos 2" id="{7AB2E42E-A0ED-408D-B994-C56A50670386}">
          <p14:sldIdLst>
            <p14:sldId id="650"/>
            <p14:sldId id="594"/>
            <p14:sldId id="698"/>
            <p14:sldId id="661"/>
            <p14:sldId id="457"/>
            <p14:sldId id="587"/>
            <p14:sldId id="460"/>
            <p14:sldId id="700"/>
            <p14:sldId id="458"/>
            <p14:sldId id="459"/>
            <p14:sldId id="461"/>
            <p14:sldId id="462"/>
            <p14:sldId id="463"/>
            <p14:sldId id="464"/>
            <p14:sldId id="590"/>
          </p14:sldIdLst>
        </p14:section>
        <p14:section name="Comandos Básicos 2 - Ejercicios" id="{1F0CA8BC-8BFA-4FC1-A07D-4DA030182101}">
          <p14:sldIdLst>
            <p14:sldId id="465"/>
            <p14:sldId id="667"/>
          </p14:sldIdLst>
        </p14:section>
        <p14:section name="Comandos Avanzados 1" id="{AF0E7904-0869-443C-965B-AC25AE0237A9}">
          <p14:sldIdLst>
            <p14:sldId id="651"/>
            <p14:sldId id="469"/>
            <p14:sldId id="588"/>
            <p14:sldId id="589"/>
            <p14:sldId id="472"/>
            <p14:sldId id="478"/>
            <p14:sldId id="479"/>
            <p14:sldId id="473"/>
            <p14:sldId id="480"/>
          </p14:sldIdLst>
        </p14:section>
        <p14:section name="Comandos Avanzados 1 - Ejercicios" id="{3396601B-64EC-43AA-A133-22222E508A69}">
          <p14:sldIdLst>
            <p14:sldId id="669"/>
            <p14:sldId id="481"/>
          </p14:sldIdLst>
        </p14:section>
        <p14:section name="Comandos Avanzados 2" id="{5D1379D5-103B-404B-9047-1E86A58A2D50}">
          <p14:sldIdLst>
            <p14:sldId id="652"/>
            <p14:sldId id="714"/>
            <p14:sldId id="715"/>
            <p14:sldId id="716"/>
            <p14:sldId id="474"/>
            <p14:sldId id="494"/>
            <p14:sldId id="485"/>
            <p14:sldId id="475"/>
            <p14:sldId id="484"/>
            <p14:sldId id="486"/>
            <p14:sldId id="487"/>
          </p14:sldIdLst>
        </p14:section>
        <p14:section name="Comandos Avanzados 2 - Ejercicios" id="{CA74A6F2-FBA8-44EC-83C6-4EA3C9F847AD}">
          <p14:sldIdLst>
            <p14:sldId id="488"/>
          </p14:sldIdLst>
        </p14:section>
        <p14:section name="Comandos Avanzados 3" id="{A57D3B9E-882F-46ED-B670-9F8228E67EBA}">
          <p14:sldIdLst>
            <p14:sldId id="654"/>
            <p14:sldId id="334"/>
            <p14:sldId id="491"/>
            <p14:sldId id="490"/>
            <p14:sldId id="492"/>
            <p14:sldId id="495"/>
            <p14:sldId id="493"/>
            <p14:sldId id="591"/>
            <p14:sldId id="376"/>
            <p14:sldId id="497"/>
            <p14:sldId id="377"/>
            <p14:sldId id="498"/>
            <p14:sldId id="378"/>
            <p14:sldId id="379"/>
            <p14:sldId id="380"/>
          </p14:sldIdLst>
        </p14:section>
        <p14:section name="Comandos Avanzados 3 - Ejercicios" id="{67B483ED-D336-4E4E-8624-2DD8D8D3F3E8}">
          <p14:sldIdLst>
            <p14:sldId id="636"/>
          </p14:sldIdLst>
        </p14:section>
        <p14:section name="Asistentes" id="{BE9E97F8-3719-44F7-B7FD-2CD5C686AF83}">
          <p14:sldIdLst>
            <p14:sldId id="655"/>
            <p14:sldId id="603"/>
            <p14:sldId id="501"/>
            <p14:sldId id="502"/>
            <p14:sldId id="504"/>
            <p14:sldId id="505"/>
            <p14:sldId id="506"/>
            <p14:sldId id="610"/>
            <p14:sldId id="609"/>
            <p14:sldId id="701"/>
          </p14:sldIdLst>
        </p14:section>
        <p14:section name="Asistentes - Ejercicios" id="{DFC06BE3-9381-455A-B806-5741852E8A5B}">
          <p14:sldIdLst>
            <p14:sldId id="511"/>
          </p14:sldIdLst>
        </p14:section>
        <p14:section name="Modbus TCP" id="{C8857A3A-0087-448A-9D05-184FBB29C164}">
          <p14:sldIdLst>
            <p14:sldId id="658"/>
            <p14:sldId id="718"/>
            <p14:sldId id="719"/>
            <p14:sldId id="720"/>
            <p14:sldId id="515"/>
            <p14:sldId id="517"/>
            <p14:sldId id="519"/>
            <p14:sldId id="518"/>
            <p14:sldId id="613"/>
            <p14:sldId id="614"/>
            <p14:sldId id="521"/>
          </p14:sldIdLst>
        </p14:section>
        <p14:section name="Modbus - Ejercicios" id="{4F180A0D-38FD-410D-9BDD-2D0CFFE5BC54}">
          <p14:sldIdLst>
            <p14:sldId id="523"/>
            <p14:sldId id="670"/>
          </p14:sldIdLst>
        </p14:section>
        <p14:section name="Mantenimiento" id="{7972315B-A374-47EB-BFC1-977FBDFDBFCB}">
          <p14:sldIdLst>
            <p14:sldId id="659"/>
            <p14:sldId id="381"/>
            <p14:sldId id="722"/>
            <p14:sldId id="528"/>
            <p14:sldId id="530"/>
            <p14:sldId id="529"/>
            <p14:sldId id="532"/>
            <p14:sldId id="535"/>
            <p14:sldId id="533"/>
            <p14:sldId id="534"/>
            <p14:sldId id="274"/>
            <p14:sldId id="616"/>
            <p14:sldId id="543"/>
            <p14:sldId id="545"/>
            <p14:sldId id="622"/>
            <p14:sldId id="542"/>
            <p14:sldId id="617"/>
            <p14:sldId id="546"/>
            <p14:sldId id="551"/>
            <p14:sldId id="552"/>
            <p14:sldId id="554"/>
            <p14:sldId id="553"/>
            <p14:sldId id="345"/>
            <p14:sldId id="630"/>
          </p14:sldIdLst>
        </p14:section>
        <p14:section name="Mantenimiento - Ejercicios" id="{D24C38D2-18CB-4359-8451-BB0E95055551}">
          <p14:sldIdLst>
            <p14:sldId id="637"/>
          </p14:sldIdLst>
        </p14:section>
        <p14:section name="Estandares de Seguridad" id="{23A1F3EF-0A4A-452A-9EC0-EBC8A39C9738}">
          <p14:sldIdLst>
            <p14:sldId id="696"/>
            <p14:sldId id="687"/>
            <p14:sldId id="685"/>
            <p14:sldId id="686"/>
            <p14:sldId id="680"/>
            <p14:sldId id="673"/>
            <p14:sldId id="682"/>
            <p14:sldId id="683"/>
            <p14:sldId id="684"/>
            <p14:sldId id="681"/>
            <p14:sldId id="677"/>
            <p14:sldId id="706"/>
          </p14:sldIdLst>
        </p14:section>
        <p14:section name="Seguridad configurable" id="{EF2D9BED-EE81-4034-90A9-AED5242FD2CC}">
          <p14:sldIdLst>
            <p14:sldId id="697"/>
            <p14:sldId id="625"/>
            <p14:sldId id="623"/>
            <p14:sldId id="557"/>
            <p14:sldId id="619"/>
            <p14:sldId id="560"/>
            <p14:sldId id="620"/>
            <p14:sldId id="559"/>
            <p14:sldId id="561"/>
            <p14:sldId id="562"/>
            <p14:sldId id="563"/>
            <p14:sldId id="566"/>
            <p14:sldId id="567"/>
            <p14:sldId id="621"/>
            <p14:sldId id="569"/>
            <p14:sldId id="572"/>
            <p14:sldId id="573"/>
            <p14:sldId id="574"/>
            <p14:sldId id="575"/>
            <p14:sldId id="576"/>
            <p14:sldId id="577"/>
            <p14:sldId id="578"/>
            <p14:sldId id="568"/>
            <p14:sldId id="582"/>
            <p14:sldId id="583"/>
          </p14:sldIdLst>
        </p14:section>
        <p14:section name="Seguridad Ajustable - Ejercicios" id="{FE9D02BF-A5FA-4E9C-9AD4-E1F210049457}">
          <p14:sldIdLst>
            <p14:sldId id="624"/>
            <p14:sldId id="671"/>
          </p14:sldIdLst>
        </p14:section>
        <p14:section name="Test" id="{16C34085-3D32-4EE9-ACE4-F6ED7ADE052D}">
          <p14:sldIdLst>
            <p14:sldId id="721"/>
            <p14:sldId id="689"/>
            <p14:sldId id="690"/>
            <p14:sldId id="691"/>
            <p14:sldId id="692"/>
            <p14:sldId id="694"/>
          </p14:sldIdLst>
        </p14:section>
        <p14:section name="Programas de ejemplo" id="{6F2F199F-A2B0-4AC6-A805-23E579CF8AE6}">
          <p14:sldIdLst>
            <p14:sldId id="6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E1F6"/>
    <a:srgbClr val="000000"/>
    <a:srgbClr val="3118EE"/>
    <a:srgbClr val="C1D82F"/>
    <a:srgbClr val="99CC00"/>
    <a:srgbClr val="FF0000"/>
    <a:srgbClr val="F47920"/>
    <a:srgbClr val="56A0D3"/>
    <a:srgbClr val="EAF5FC"/>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Ingen typografi, tabelgit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80068" autoAdjust="0"/>
  </p:normalViewPr>
  <p:slideViewPr>
    <p:cSldViewPr snapToGrid="0" snapToObjects="1" showGuides="1">
      <p:cViewPr varScale="1">
        <p:scale>
          <a:sx n="70" d="100"/>
          <a:sy n="70" d="100"/>
        </p:scale>
        <p:origin x="-1891" y="-82"/>
      </p:cViewPr>
      <p:guideLst>
        <p:guide orient="horz" pos="2160"/>
        <p:guide pos="2880"/>
      </p:guideLst>
    </p:cSldViewPr>
  </p:slideViewPr>
  <p:outlineViewPr>
    <p:cViewPr>
      <p:scale>
        <a:sx n="33" d="100"/>
        <a:sy n="33" d="100"/>
      </p:scale>
      <p:origin x="0" y="32098"/>
    </p:cViewPr>
  </p:outlineViewPr>
  <p:notesTextViewPr>
    <p:cViewPr>
      <p:scale>
        <a:sx n="100" d="100"/>
        <a:sy n="100" d="100"/>
      </p:scale>
      <p:origin x="0" y="0"/>
    </p:cViewPr>
  </p:notesTextViewPr>
  <p:sorterViewPr>
    <p:cViewPr>
      <p:scale>
        <a:sx n="100" d="100"/>
        <a:sy n="100" d="100"/>
      </p:scale>
      <p:origin x="0" y="40710"/>
    </p:cViewPr>
  </p:sorterViewPr>
  <p:notesViewPr>
    <p:cSldViewPr snapToGrid="0" snapToObjects="1">
      <p:cViewPr varScale="1">
        <p:scale>
          <a:sx n="82" d="100"/>
          <a:sy n="82" d="100"/>
        </p:scale>
        <p:origin x="-3234"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customXml" Target="../customXml/item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customXml" Target="../customXml/item2.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customXml" Target="../customXml/item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handoutMaster" Target="handoutMasters/handoutMaster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presProps" Target="pres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s>
</file>

<file path=ppt/charts/_rels/chart1.xml.rels><?xml version="1.0" encoding="UTF-8" standalone="yes"?>
<Relationships xmlns="http://schemas.openxmlformats.org/package/2006/relationships"><Relationship Id="rId1" Type="http://schemas.openxmlformats.org/officeDocument/2006/relationships/oleObject" Target="file:///D:\Technical\Various\Payload%20charts\Payload%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scatterChart>
        <c:scatterStyle val="smoothMarker"/>
        <c:varyColors val="0"/>
        <c:ser>
          <c:idx val="1"/>
          <c:order val="0"/>
          <c:tx>
            <c:v>Payload UR5</c:v>
          </c:tx>
          <c:marker>
            <c:symbol val="none"/>
          </c:marker>
          <c:xVal>
            <c:numRef>
              <c:f>'Ark1'!$B$31:$B$37</c:f>
              <c:numCache>
                <c:formatCode>General</c:formatCode>
                <c:ptCount val="7"/>
                <c:pt idx="0">
                  <c:v>0</c:v>
                </c:pt>
                <c:pt idx="1">
                  <c:v>100</c:v>
                </c:pt>
                <c:pt idx="2">
                  <c:v>200</c:v>
                </c:pt>
                <c:pt idx="3">
                  <c:v>300</c:v>
                </c:pt>
                <c:pt idx="4">
                  <c:v>400</c:v>
                </c:pt>
                <c:pt idx="5">
                  <c:v>500</c:v>
                </c:pt>
              </c:numCache>
            </c:numRef>
          </c:xVal>
          <c:yVal>
            <c:numRef>
              <c:f>'Ark1'!$C$31:$C$37</c:f>
              <c:numCache>
                <c:formatCode>0.00</c:formatCode>
                <c:ptCount val="7"/>
                <c:pt idx="0">
                  <c:v>5</c:v>
                </c:pt>
                <c:pt idx="1">
                  <c:v>4.5</c:v>
                </c:pt>
                <c:pt idx="2">
                  <c:v>4.0909090909090908</c:v>
                </c:pt>
                <c:pt idx="3">
                  <c:v>3.75</c:v>
                </c:pt>
                <c:pt idx="4">
                  <c:v>3.4615384615384612</c:v>
                </c:pt>
                <c:pt idx="5">
                  <c:v>3.2142857142857144</c:v>
                </c:pt>
              </c:numCache>
            </c:numRef>
          </c:yVal>
          <c:smooth val="1"/>
        </c:ser>
        <c:dLbls>
          <c:showLegendKey val="0"/>
          <c:showVal val="0"/>
          <c:showCatName val="0"/>
          <c:showSerName val="0"/>
          <c:showPercent val="0"/>
          <c:showBubbleSize val="0"/>
        </c:dLbls>
        <c:axId val="97543296"/>
        <c:axId val="97545216"/>
      </c:scatterChart>
      <c:valAx>
        <c:axId val="97543296"/>
        <c:scaling>
          <c:orientation val="minMax"/>
        </c:scaling>
        <c:delete val="0"/>
        <c:axPos val="b"/>
        <c:majorGridlines/>
        <c:minorGridlines/>
        <c:title>
          <c:tx>
            <c:rich>
              <a:bodyPr/>
              <a:lstStyle/>
              <a:p>
                <a:pPr>
                  <a:defRPr/>
                </a:pPr>
                <a:r>
                  <a:rPr lang="es-ES" noProof="0" dirty="0" smtClean="0"/>
                  <a:t>Centro de</a:t>
                </a:r>
                <a:r>
                  <a:rPr lang="es-ES" baseline="0" noProof="0" dirty="0" smtClean="0"/>
                  <a:t> gravedad </a:t>
                </a:r>
                <a:r>
                  <a:rPr lang="es-ES" noProof="0" dirty="0" smtClean="0"/>
                  <a:t>(mm)</a:t>
                </a:r>
                <a:endParaRPr lang="es-ES" noProof="0" dirty="0"/>
              </a:p>
            </c:rich>
          </c:tx>
          <c:layout/>
          <c:overlay val="0"/>
        </c:title>
        <c:numFmt formatCode="General" sourceLinked="1"/>
        <c:majorTickMark val="out"/>
        <c:minorTickMark val="none"/>
        <c:tickLblPos val="nextTo"/>
        <c:crossAx val="97545216"/>
        <c:crosses val="autoZero"/>
        <c:crossBetween val="midCat"/>
      </c:valAx>
      <c:valAx>
        <c:axId val="97545216"/>
        <c:scaling>
          <c:orientation val="minMax"/>
        </c:scaling>
        <c:delete val="0"/>
        <c:axPos val="l"/>
        <c:majorGridlines/>
        <c:minorGridlines/>
        <c:title>
          <c:tx>
            <c:rich>
              <a:bodyPr/>
              <a:lstStyle/>
              <a:p>
                <a:pPr>
                  <a:defRPr/>
                </a:pPr>
                <a:r>
                  <a:rPr lang="da-DK" baseline="0" dirty="0" smtClean="0"/>
                  <a:t>Capacidad de carga </a:t>
                </a:r>
                <a:r>
                  <a:rPr lang="da-DK" baseline="0" dirty="0"/>
                  <a:t>(kg)</a:t>
                </a:r>
                <a:endParaRPr lang="da-DK" dirty="0"/>
              </a:p>
            </c:rich>
          </c:tx>
          <c:layout/>
          <c:overlay val="0"/>
        </c:title>
        <c:numFmt formatCode="0.00" sourceLinked="1"/>
        <c:majorTickMark val="out"/>
        <c:minorTickMark val="none"/>
        <c:tickLblPos val="nextTo"/>
        <c:crossAx val="97543296"/>
        <c:crosses val="autoZero"/>
        <c:crossBetween val="midCat"/>
      </c:valAx>
    </c:plotArea>
    <c:legend>
      <c:legendPos val="r"/>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46189" cy="496729"/>
          </a:xfrm>
          <a:prstGeom prst="rect">
            <a:avLst/>
          </a:prstGeom>
        </p:spPr>
        <p:txBody>
          <a:bodyPr vert="horz" lIns="91440" tIns="45720" rIns="91440" bIns="45720" rtlCol="0"/>
          <a:lstStyle>
            <a:lvl1pPr algn="l">
              <a:defRPr sz="1200"/>
            </a:lvl1pPr>
          </a:lstStyle>
          <a:p>
            <a:endParaRPr lang="en-GB"/>
          </a:p>
        </p:txBody>
      </p:sp>
      <p:sp>
        <p:nvSpPr>
          <p:cNvPr id="3" name="Pladsholder til dato 2"/>
          <p:cNvSpPr>
            <a:spLocks noGrp="1"/>
          </p:cNvSpPr>
          <p:nvPr>
            <p:ph type="dt" sz="quarter" idx="1"/>
          </p:nvPr>
        </p:nvSpPr>
        <p:spPr>
          <a:xfrm>
            <a:off x="3849899" y="0"/>
            <a:ext cx="2946189" cy="496729"/>
          </a:xfrm>
          <a:prstGeom prst="rect">
            <a:avLst/>
          </a:prstGeom>
        </p:spPr>
        <p:txBody>
          <a:bodyPr vert="horz" lIns="91440" tIns="45720" rIns="91440" bIns="45720" rtlCol="0"/>
          <a:lstStyle>
            <a:lvl1pPr algn="r">
              <a:defRPr sz="1200"/>
            </a:lvl1pPr>
          </a:lstStyle>
          <a:p>
            <a:fld id="{30C5157B-042A-49BE-A652-91FA4A97C672}" type="datetimeFigureOut">
              <a:rPr lang="en-GB" smtClean="0"/>
              <a:t>26/05/2015</a:t>
            </a:fld>
            <a:endParaRPr lang="en-GB"/>
          </a:p>
        </p:txBody>
      </p:sp>
      <p:sp>
        <p:nvSpPr>
          <p:cNvPr id="4" name="Pladsholder til sidefod 3"/>
          <p:cNvSpPr>
            <a:spLocks noGrp="1"/>
          </p:cNvSpPr>
          <p:nvPr>
            <p:ph type="ftr" sz="quarter" idx="2"/>
          </p:nvPr>
        </p:nvSpPr>
        <p:spPr>
          <a:xfrm>
            <a:off x="1" y="9429909"/>
            <a:ext cx="2946189" cy="496729"/>
          </a:xfrm>
          <a:prstGeom prst="rect">
            <a:avLst/>
          </a:prstGeom>
        </p:spPr>
        <p:txBody>
          <a:bodyPr vert="horz" lIns="91440" tIns="45720" rIns="91440" bIns="45720" rtlCol="0" anchor="b"/>
          <a:lstStyle>
            <a:lvl1pPr algn="l">
              <a:defRPr sz="1200"/>
            </a:lvl1pPr>
          </a:lstStyle>
          <a:p>
            <a:endParaRPr lang="en-GB"/>
          </a:p>
        </p:txBody>
      </p:sp>
      <p:sp>
        <p:nvSpPr>
          <p:cNvPr id="5" name="Pladsholder til diasnummer 4"/>
          <p:cNvSpPr>
            <a:spLocks noGrp="1"/>
          </p:cNvSpPr>
          <p:nvPr>
            <p:ph type="sldNum" sz="quarter" idx="3"/>
          </p:nvPr>
        </p:nvSpPr>
        <p:spPr>
          <a:xfrm>
            <a:off x="3849899" y="9429909"/>
            <a:ext cx="2946189" cy="496729"/>
          </a:xfrm>
          <a:prstGeom prst="rect">
            <a:avLst/>
          </a:prstGeom>
        </p:spPr>
        <p:txBody>
          <a:bodyPr vert="horz" lIns="91440" tIns="45720" rIns="91440" bIns="45720" rtlCol="0" anchor="b"/>
          <a:lstStyle>
            <a:lvl1pPr algn="r">
              <a:defRPr sz="1200"/>
            </a:lvl1pPr>
          </a:lstStyle>
          <a:p>
            <a:fld id="{B25CEA36-0552-4F9B-8312-073DE449D604}" type="slidenum">
              <a:rPr lang="en-GB" smtClean="0"/>
              <a:t>‹#›</a:t>
            </a:fld>
            <a:endParaRPr lang="en-GB"/>
          </a:p>
        </p:txBody>
      </p:sp>
    </p:spTree>
    <p:extLst>
      <p:ext uri="{BB962C8B-B14F-4D97-AF65-F5344CB8AC3E}">
        <p14:creationId xmlns:p14="http://schemas.microsoft.com/office/powerpoint/2010/main" val="2915050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45659" cy="496411"/>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7A39E817-7505-497B-BD0C-B353B3002246}" type="datetimeFigureOut">
              <a:rPr lang="da-DK" smtClean="0"/>
              <a:t>26-05-2015</a:t>
            </a:fld>
            <a:endParaRPr lang="da-DK"/>
          </a:p>
        </p:txBody>
      </p:sp>
      <p:sp>
        <p:nvSpPr>
          <p:cNvPr id="4" name="Pladsholder til diasbilled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Pladsholder til sidefod 5"/>
          <p:cNvSpPr>
            <a:spLocks noGrp="1"/>
          </p:cNvSpPr>
          <p:nvPr>
            <p:ph type="ftr" sz="quarter" idx="4"/>
          </p:nvPr>
        </p:nvSpPr>
        <p:spPr>
          <a:xfrm>
            <a:off x="1" y="9430090"/>
            <a:ext cx="2945659" cy="496411"/>
          </a:xfrm>
          <a:prstGeom prst="rect">
            <a:avLst/>
          </a:prstGeom>
        </p:spPr>
        <p:txBody>
          <a:bodyPr vert="horz" lIns="91440" tIns="45720" rIns="91440" bIns="45720" rtlCol="0" anchor="b"/>
          <a:lstStyle>
            <a:lvl1pPr algn="l">
              <a:defRPr sz="1200"/>
            </a:lvl1pPr>
          </a:lstStyle>
          <a:p>
            <a:endParaRPr lang="da-DK"/>
          </a:p>
        </p:txBody>
      </p:sp>
      <p:sp>
        <p:nvSpPr>
          <p:cNvPr id="7" name="Pladsholder til diasnummer 6"/>
          <p:cNvSpPr>
            <a:spLocks noGrp="1"/>
          </p:cNvSpPr>
          <p:nvPr>
            <p:ph type="sldNum" sz="quarter" idx="5"/>
          </p:nvPr>
        </p:nvSpPr>
        <p:spPr>
          <a:xfrm>
            <a:off x="3850444" y="9430090"/>
            <a:ext cx="2945659" cy="496411"/>
          </a:xfrm>
          <a:prstGeom prst="rect">
            <a:avLst/>
          </a:prstGeom>
        </p:spPr>
        <p:txBody>
          <a:bodyPr vert="horz" lIns="91440" tIns="45720" rIns="91440" bIns="45720" rtlCol="0" anchor="b"/>
          <a:lstStyle>
            <a:lvl1pPr algn="r">
              <a:defRPr sz="1200"/>
            </a:lvl1pPr>
          </a:lstStyle>
          <a:p>
            <a:fld id="{9DBF2CEB-EB71-4E97-A50A-47EB6D78CA72}" type="slidenum">
              <a:rPr lang="da-DK" smtClean="0"/>
              <a:t>‹#›</a:t>
            </a:fld>
            <a:endParaRPr lang="da-DK"/>
          </a:p>
        </p:txBody>
      </p:sp>
    </p:spTree>
    <p:extLst>
      <p:ext uri="{BB962C8B-B14F-4D97-AF65-F5344CB8AC3E}">
        <p14:creationId xmlns:p14="http://schemas.microsoft.com/office/powerpoint/2010/main" val="1800675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Pladsholder til diasbille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7411" name="Pladsholder til no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GB" dirty="0">
              <a:latin typeface="Tahoma" charset="0"/>
              <a:ea typeface="ＭＳ Ｐゴシック" charset="0"/>
              <a:cs typeface="ＭＳ Ｐゴシック" charset="0"/>
            </a:endParaRPr>
          </a:p>
        </p:txBody>
      </p:sp>
      <p:sp>
        <p:nvSpPr>
          <p:cNvPr id="17412" name="Pladsholder til dias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786BABD-9277-E74B-9986-E3360348981C}" type="slidenum">
              <a:rPr lang="da-DK" sz="1200">
                <a:solidFill>
                  <a:prstClr val="black"/>
                </a:solidFill>
                <a:latin typeface="Tahoma" charset="0"/>
              </a:rPr>
              <a:pPr eaLnBrk="1" hangingPunct="1"/>
              <a:t>1</a:t>
            </a:fld>
            <a:endParaRPr lang="da-DK" sz="1200">
              <a:solidFill>
                <a:prstClr val="black"/>
              </a:solidFill>
              <a:latin typeface="Tahoma"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Explanation of the</a:t>
            </a:r>
            <a:r>
              <a:rPr lang="da-DK" baseline="0" smtClean="0"/>
              <a:t> joint names on arm configuration:</a:t>
            </a:r>
            <a:endParaRPr lang="da-DK" smtClean="0"/>
          </a:p>
          <a:p>
            <a:r>
              <a:rPr lang="da-DK" smtClean="0"/>
              <a:t>Base	J0</a:t>
            </a:r>
          </a:p>
          <a:p>
            <a:r>
              <a:rPr lang="da-DK" smtClean="0"/>
              <a:t>Shoulder	J1</a:t>
            </a:r>
          </a:p>
          <a:p>
            <a:r>
              <a:rPr lang="da-DK" smtClean="0"/>
              <a:t>Elbow	J2</a:t>
            </a:r>
          </a:p>
          <a:p>
            <a:r>
              <a:rPr lang="da-DK" smtClean="0"/>
              <a:t>Wrist 1	J3</a:t>
            </a:r>
          </a:p>
          <a:p>
            <a:r>
              <a:rPr lang="da-DK" smtClean="0"/>
              <a:t>Wrist 2	J4</a:t>
            </a:r>
          </a:p>
          <a:p>
            <a:r>
              <a:rPr lang="da-DK" smtClean="0"/>
              <a:t>Wrist 3	J5</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What is script?</a:t>
            </a:r>
          </a:p>
          <a:p>
            <a:endParaRPr lang="da-DK" baseline="0" smtClean="0"/>
          </a:p>
          <a:p>
            <a:r>
              <a:rPr lang="da-DK" baseline="0" smtClean="0"/>
              <a:t>Introduction to script</a:t>
            </a:r>
          </a:p>
        </p:txBody>
      </p:sp>
      <p:sp>
        <p:nvSpPr>
          <p:cNvPr id="4" name="Pladsholder til diasnummer 3"/>
          <p:cNvSpPr>
            <a:spLocks noGrp="1"/>
          </p:cNvSpPr>
          <p:nvPr>
            <p:ph type="sldNum" sz="quarter" idx="10"/>
          </p:nvPr>
        </p:nvSpPr>
        <p:spPr/>
        <p:txBody>
          <a:bodyPr/>
          <a:lstStyle/>
          <a:p>
            <a:fld id="{9DBF2CEB-EB71-4E97-A50A-47EB6D78CA72}" type="slidenum">
              <a:rPr lang="da-DK" smtClean="0"/>
              <a:t>114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How to use script</a:t>
            </a:r>
          </a:p>
          <a:p>
            <a:endParaRPr lang="da-DK" baseline="0" smtClean="0"/>
          </a:p>
          <a:p>
            <a:r>
              <a:rPr lang="da-DK" baseline="0" smtClean="0"/>
              <a:t>Create sample program:</a:t>
            </a:r>
          </a:p>
          <a:p>
            <a:r>
              <a:rPr lang="da-DK" baseline="0" smtClean="0"/>
              <a:t>1. Insert vertical linear movement between two waypoints.</a:t>
            </a:r>
          </a:p>
          <a:p>
            <a:r>
              <a:rPr lang="da-DK" baseline="0" smtClean="0"/>
              <a:t>2. Reduce speed to 100 mm.</a:t>
            </a:r>
          </a:p>
          <a:p>
            <a:r>
              <a:rPr lang="da-DK" baseline="0" smtClean="0"/>
              <a:t>3. Move the bottom waypoint inside of an IF-command</a:t>
            </a:r>
          </a:p>
          <a:p>
            <a:r>
              <a:rPr lang="da-DK" baseline="0" smtClean="0"/>
              <a:t>4. Define condition in IF to be force() &lt; 30	:it might be required to adjust the value</a:t>
            </a:r>
          </a:p>
          <a:p>
            <a:r>
              <a:rPr lang="da-DK" baseline="0" smtClean="0"/>
              <a:t>5. IMPORTANT: Make sure to check the box ”Check expression continuously”</a:t>
            </a:r>
          </a:p>
          <a:p>
            <a:endParaRPr lang="da-DK" baseline="0" smtClean="0"/>
          </a:p>
          <a:p>
            <a:endParaRPr lang="da-DK" baseline="0" smtClean="0"/>
          </a:p>
          <a:p>
            <a:r>
              <a:rPr lang="da-DK" baseline="0" smtClean="0"/>
              <a:t>Demonstrate how it is possible to stop the downward movement by hand.</a:t>
            </a:r>
          </a:p>
          <a:p>
            <a:r>
              <a:rPr lang="da-DK" baseline="0" smtClean="0"/>
              <a:t>Show the variable tab and verify the force value changes while running the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Script code</a:t>
            </a:r>
          </a:p>
          <a:p>
            <a:endParaRPr lang="da-DK" baseline="0" smtClean="0"/>
          </a:p>
          <a:p>
            <a:r>
              <a:rPr lang="da-DK" baseline="0" smtClean="0"/>
              <a:t>Script codes can be inserted using the </a:t>
            </a:r>
            <a:r>
              <a:rPr lang="da-DK" b="1" baseline="0" smtClean="0"/>
              <a:t>SCRIPT CODE </a:t>
            </a:r>
            <a:r>
              <a:rPr lang="da-DK" baseline="0" smtClean="0"/>
              <a:t>command.</a:t>
            </a:r>
          </a:p>
          <a:p>
            <a:endParaRPr lang="da-DK" baseline="0" smtClean="0"/>
          </a:p>
          <a:p>
            <a:r>
              <a:rPr lang="da-DK" baseline="0" smtClean="0"/>
              <a:t>Create sample program with script code set_digital_out() to demonstrate how to use script codes in program.</a:t>
            </a:r>
          </a:p>
          <a:p>
            <a:r>
              <a:rPr lang="da-DK" baseline="0" smtClean="0"/>
              <a:t>Open script manual and display the description of set_digital_out()</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Force</a:t>
            </a:r>
          </a:p>
          <a:p>
            <a:endParaRPr lang="da-DK" baseline="0" smtClean="0"/>
          </a:p>
          <a:p>
            <a:r>
              <a:rPr lang="da-DK" baseline="0" smtClean="0"/>
              <a:t>Introduction to </a:t>
            </a:r>
            <a:r>
              <a:rPr lang="da-DK" b="1" baseline="0" smtClean="0"/>
              <a:t>Force </a:t>
            </a:r>
            <a:r>
              <a:rPr lang="da-DK" b="0" baseline="0" smtClean="0"/>
              <a:t>mode:</a:t>
            </a:r>
          </a:p>
          <a:p>
            <a:r>
              <a:rPr lang="da-DK" baseline="0" smtClean="0"/>
              <a:t>» In Force mode the robot will comply with its surroundings</a:t>
            </a:r>
          </a:p>
          <a:p>
            <a:r>
              <a:rPr lang="da-DK" baseline="0" smtClean="0"/>
              <a:t>      - meaning it will automatically adjust its position to achive a specified force</a:t>
            </a:r>
          </a:p>
          <a:p>
            <a:r>
              <a:rPr lang="da-DK" baseline="0" smtClean="0"/>
              <a:t>» Force mode is </a:t>
            </a:r>
            <a:r>
              <a:rPr lang="da-DK" b="1" i="0" baseline="0" smtClean="0"/>
              <a:t>NOT </a:t>
            </a:r>
            <a:r>
              <a:rPr lang="da-DK" baseline="0" smtClean="0"/>
              <a:t>a safety feature</a:t>
            </a:r>
          </a:p>
          <a:p>
            <a:endParaRPr lang="da-DK" baseline="0" smtClean="0"/>
          </a:p>
          <a:p>
            <a:r>
              <a:rPr lang="da-DK" baseline="0" smtClean="0"/>
              <a:t>Limitations:</a:t>
            </a:r>
          </a:p>
          <a:p>
            <a:r>
              <a:rPr lang="da-DK" baseline="0" smtClean="0"/>
              <a:t>» Working range is limited, required to make tests to find optimal workspace</a:t>
            </a:r>
          </a:p>
          <a:p>
            <a:r>
              <a:rPr lang="da-DK" baseline="0" smtClean="0"/>
              <a:t>» Precision is limited to appr. +/-10 N</a:t>
            </a:r>
          </a:p>
          <a:p>
            <a:r>
              <a:rPr lang="da-DK" smtClean="0"/>
              <a:t>» Singularity might occur depending on posture of robot arm</a:t>
            </a:r>
            <a:endParaRPr lang="da-DK" baseline="0" smtClean="0"/>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118</a:t>
            </a:fld>
            <a:endParaRPr lang="da-DK"/>
          </a:p>
        </p:txBody>
      </p:sp>
    </p:spTree>
    <p:extLst>
      <p:ext uri="{BB962C8B-B14F-4D97-AF65-F5344CB8AC3E}">
        <p14:creationId xmlns:p14="http://schemas.microsoft.com/office/powerpoint/2010/main" val="18603099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How to use Force</a:t>
            </a:r>
          </a:p>
          <a:p>
            <a:endParaRPr lang="da-DK" baseline="0" smtClean="0"/>
          </a:p>
          <a:p>
            <a:r>
              <a:rPr lang="da-DK" baseline="0" smtClean="0"/>
              <a:t>How to use:</a:t>
            </a:r>
          </a:p>
          <a:p>
            <a:r>
              <a:rPr lang="da-DK" baseline="0" smtClean="0"/>
              <a:t>» Set Force type</a:t>
            </a:r>
          </a:p>
          <a:p>
            <a:r>
              <a:rPr lang="da-DK" baseline="0" smtClean="0"/>
              <a:t>» Set Force level (in Newton)</a:t>
            </a:r>
          </a:p>
          <a:p>
            <a:r>
              <a:rPr lang="da-DK" baseline="0" smtClean="0"/>
              <a:t>» Set direction of force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Force type: Simple</a:t>
            </a:r>
          </a:p>
          <a:p>
            <a:endParaRPr lang="da-DK" smtClean="0"/>
          </a:p>
          <a:p>
            <a:r>
              <a:rPr lang="da-DK" smtClean="0"/>
              <a:t>In force type Simple, direction is always</a:t>
            </a:r>
            <a:r>
              <a:rPr lang="da-DK" baseline="0" smtClean="0"/>
              <a:t> in Z-direction of feature</a:t>
            </a:r>
            <a:endParaRPr lang="da-DK" smtClean="0"/>
          </a:p>
          <a:p>
            <a:endParaRPr lang="da-DK" smtClean="0"/>
          </a:p>
          <a:p>
            <a:r>
              <a:rPr lang="da-DK" smtClean="0"/>
              <a:t>Testing:</a:t>
            </a:r>
          </a:p>
          <a:p>
            <a:endParaRPr lang="da-DK" baseline="0" smtClean="0"/>
          </a:p>
          <a:p>
            <a:r>
              <a:rPr lang="da-DK" baseline="0" smtClean="0"/>
              <a:t>1. Add </a:t>
            </a:r>
            <a:r>
              <a:rPr lang="da-DK" b="1" baseline="0" smtClean="0"/>
              <a:t>Force</a:t>
            </a:r>
            <a:r>
              <a:rPr lang="da-DK" baseline="0" smtClean="0"/>
              <a:t>-command to new program</a:t>
            </a:r>
          </a:p>
          <a:p>
            <a:r>
              <a:rPr lang="da-DK" baseline="0" smtClean="0"/>
              <a:t>    Types:</a:t>
            </a:r>
          </a:p>
          <a:p>
            <a:r>
              <a:rPr lang="da-DK" baseline="0" smtClean="0"/>
              <a:t>    » Simple</a:t>
            </a:r>
          </a:p>
          <a:p>
            <a:r>
              <a:rPr lang="da-DK" baseline="0" smtClean="0"/>
              <a:t>    » Frame</a:t>
            </a:r>
          </a:p>
          <a:p>
            <a:r>
              <a:rPr lang="da-DK" baseline="0" smtClean="0"/>
              <a:t>    » Point</a:t>
            </a:r>
          </a:p>
          <a:p>
            <a:r>
              <a:rPr lang="da-DK" baseline="0" smtClean="0"/>
              <a:t>    » Motion</a:t>
            </a:r>
          </a:p>
          <a:p>
            <a:endParaRPr lang="da-DK" baseline="0" smtClean="0"/>
          </a:p>
          <a:p>
            <a:r>
              <a:rPr lang="da-DK" baseline="0" smtClean="0"/>
              <a:t>2. Set Type: Simple</a:t>
            </a:r>
          </a:p>
          <a:p>
            <a:endParaRPr lang="da-DK" baseline="0" smtClean="0"/>
          </a:p>
          <a:p>
            <a:r>
              <a:rPr lang="da-DK" baseline="0" smtClean="0"/>
              <a:t>3. Set Feature: Base</a:t>
            </a:r>
          </a:p>
          <a:p>
            <a:r>
              <a:rPr lang="da-DK" baseline="0" smtClean="0"/>
              <a:t>      - In BASE feature, force direction is vertical.</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4. Set Force to 30N</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5. Press ”Teach test”, hold teach-button on TP and verify that robot applies force in upward direction</a:t>
            </a:r>
          </a:p>
          <a:p>
            <a:endParaRPr lang="da-DK" baseline="0" smtClean="0"/>
          </a:p>
          <a:p>
            <a:r>
              <a:rPr lang="da-DK" baseline="0" smtClean="0"/>
              <a:t>6. Set Force to -30N and verify that robot applies force in opposite direction.</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7. Change Feature to TOOL and verify that robot applies force in tool direction.</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 adjust force level to positive value (force in tool direction)</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 adjust angle of tool and test that force is applied in tool direction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120</a:t>
            </a:fld>
            <a:endParaRPr lang="da-DK"/>
          </a:p>
        </p:txBody>
      </p:sp>
    </p:spTree>
    <p:extLst>
      <p:ext uri="{BB962C8B-B14F-4D97-AF65-F5344CB8AC3E}">
        <p14:creationId xmlns:p14="http://schemas.microsoft.com/office/powerpoint/2010/main" val="89595901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Force type: Simple</a:t>
            </a:r>
          </a:p>
          <a:p>
            <a:endParaRPr lang="da-DK" smtClean="0"/>
          </a:p>
          <a:p>
            <a:r>
              <a:rPr lang="da-DK" smtClean="0"/>
              <a:t>Make sample program with </a:t>
            </a:r>
            <a:r>
              <a:rPr lang="da-DK" baseline="0" smtClean="0"/>
              <a:t>tool flange aligned horizontal</a:t>
            </a:r>
          </a:p>
          <a:p>
            <a:pPr marL="0" indent="0">
              <a:buNone/>
            </a:pPr>
            <a:r>
              <a:rPr lang="da-DK" smtClean="0"/>
              <a:t>1. Add waypoint</a:t>
            </a:r>
          </a:p>
          <a:p>
            <a:pPr marL="0" indent="0">
              <a:buNone/>
            </a:pPr>
            <a:r>
              <a:rPr lang="da-DK" smtClean="0"/>
              <a:t>2.</a:t>
            </a:r>
            <a:r>
              <a:rPr lang="da-DK" baseline="0" smtClean="0"/>
              <a:t> </a:t>
            </a:r>
            <a:r>
              <a:rPr lang="da-DK" smtClean="0"/>
              <a:t>Add second point Waypoint_2 in downward</a:t>
            </a:r>
            <a:r>
              <a:rPr lang="da-DK" baseline="0" smtClean="0"/>
              <a:t> direction</a:t>
            </a:r>
          </a:p>
          <a:p>
            <a:pPr marL="0" indent="0">
              <a:buNone/>
            </a:pPr>
            <a:r>
              <a:rPr lang="da-DK" baseline="0" smtClean="0"/>
              <a:t>3. Add Force command</a:t>
            </a:r>
          </a:p>
          <a:p>
            <a:pPr marL="0" indent="0">
              <a:buNone/>
            </a:pPr>
            <a:r>
              <a:rPr lang="da-DK" baseline="0" smtClean="0"/>
              <a:t>      - type: Simple</a:t>
            </a:r>
          </a:p>
          <a:p>
            <a:pPr marL="0" indent="0">
              <a:buNone/>
            </a:pPr>
            <a:r>
              <a:rPr lang="da-DK" baseline="0" smtClean="0"/>
              <a:t>      - feature: Base</a:t>
            </a:r>
          </a:p>
          <a:p>
            <a:pPr marL="0" indent="0">
              <a:buNone/>
            </a:pPr>
            <a:r>
              <a:rPr lang="da-DK" baseline="0" smtClean="0"/>
              <a:t>      - Force: -30 N</a:t>
            </a:r>
            <a:endParaRPr lang="da-DK" smtClean="0"/>
          </a:p>
          <a:p>
            <a:r>
              <a:rPr lang="da-DK" smtClean="0"/>
              <a:t>4. Insert MoveL</a:t>
            </a:r>
            <a:r>
              <a:rPr lang="da-DK" baseline="0" smtClean="0"/>
              <a:t> and c</a:t>
            </a:r>
            <a:r>
              <a:rPr lang="da-DK" smtClean="0"/>
              <a:t>opy waypoint_2 inside</a:t>
            </a:r>
            <a:r>
              <a:rPr lang="da-DK" baseline="0" smtClean="0"/>
              <a:t> of Force command</a:t>
            </a:r>
          </a:p>
          <a:p>
            <a:r>
              <a:rPr lang="da-DK" baseline="0" smtClean="0"/>
              <a:t>      - adjust speed to max. 100mm/s</a:t>
            </a:r>
          </a:p>
          <a:p>
            <a:r>
              <a:rPr lang="da-DK" baseline="0" smtClean="0"/>
              <a:t>5. Add third point Waypoint_3 in horzontal direction</a:t>
            </a:r>
          </a:p>
          <a:p>
            <a:r>
              <a:rPr lang="da-DK" baseline="0" smtClean="0"/>
              <a:t>6. Add fourth point Waypoint_4 in upward direction outside of Force command</a:t>
            </a:r>
            <a:endParaRPr lang="da-DK" smtClean="0"/>
          </a:p>
          <a:p>
            <a:endParaRPr lang="da-DK" smtClean="0"/>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121</a:t>
            </a:fld>
            <a:endParaRPr lang="da-DK"/>
          </a:p>
        </p:txBody>
      </p:sp>
    </p:spTree>
    <p:extLst>
      <p:ext uri="{BB962C8B-B14F-4D97-AF65-F5344CB8AC3E}">
        <p14:creationId xmlns:p14="http://schemas.microsoft.com/office/powerpoint/2010/main" val="89595901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Force type: Frame</a:t>
            </a:r>
          </a:p>
          <a:p>
            <a:endParaRPr lang="da-DK" smtClean="0"/>
          </a:p>
          <a:p>
            <a:r>
              <a:rPr lang="da-DK" smtClean="0"/>
              <a:t>Briefly describe features of Frame type:</a:t>
            </a:r>
          </a:p>
          <a:p>
            <a:r>
              <a:rPr lang="da-DK" smtClean="0"/>
              <a:t>» Multiple axes in compliant</a:t>
            </a:r>
            <a:r>
              <a:rPr lang="da-DK" baseline="0" smtClean="0"/>
              <a:t> mode</a:t>
            </a:r>
          </a:p>
          <a:p>
            <a:r>
              <a:rPr lang="da-DK" smtClean="0"/>
              <a:t>» </a:t>
            </a:r>
            <a:r>
              <a:rPr lang="da-DK" baseline="0" smtClean="0"/>
              <a:t>Set force individual for each axis</a:t>
            </a:r>
          </a:p>
          <a:p>
            <a:r>
              <a:rPr lang="da-DK" smtClean="0"/>
              <a:t>» </a:t>
            </a:r>
            <a:r>
              <a:rPr lang="da-DK" baseline="0" smtClean="0"/>
              <a:t>Define max speed for axes in complient mode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122</a:t>
            </a:fld>
            <a:endParaRPr lang="da-DK"/>
          </a:p>
        </p:txBody>
      </p:sp>
    </p:spTree>
    <p:extLst>
      <p:ext uri="{BB962C8B-B14F-4D97-AF65-F5344CB8AC3E}">
        <p14:creationId xmlns:p14="http://schemas.microsoft.com/office/powerpoint/2010/main" val="284080572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Force type: Point</a:t>
            </a:r>
          </a:p>
          <a:p>
            <a:endParaRPr lang="da-DK" smtClean="0"/>
          </a:p>
          <a:p>
            <a:r>
              <a:rPr lang="da-DK" smtClean="0"/>
              <a:t>Briefly describe features of Point type:</a:t>
            </a:r>
          </a:p>
          <a:p>
            <a:r>
              <a:rPr lang="da-DK" smtClean="0"/>
              <a:t>» Feature point required</a:t>
            </a:r>
            <a:endParaRPr lang="da-DK" baseline="0" smtClean="0"/>
          </a:p>
          <a:p>
            <a:r>
              <a:rPr lang="da-DK" smtClean="0"/>
              <a:t>» </a:t>
            </a:r>
            <a:r>
              <a:rPr lang="da-DK" baseline="0" smtClean="0"/>
              <a:t>Y-axis of task frame always points towards Feature point</a:t>
            </a:r>
          </a:p>
          <a:p>
            <a:r>
              <a:rPr lang="da-DK" smtClean="0"/>
              <a:t>» Task frame changes during runtime</a:t>
            </a:r>
            <a:endParaRPr lang="da-DK" baseline="0" smtClean="0"/>
          </a:p>
          <a:p>
            <a:endParaRPr lang="da-DK" smtClean="0"/>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123</a:t>
            </a:fld>
            <a:endParaRPr lang="da-DK"/>
          </a:p>
        </p:txBody>
      </p:sp>
    </p:spTree>
    <p:extLst>
      <p:ext uri="{BB962C8B-B14F-4D97-AF65-F5344CB8AC3E}">
        <p14:creationId xmlns:p14="http://schemas.microsoft.com/office/powerpoint/2010/main" val="280564176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Forcetype: Motion</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Briefly describe features of Motion type:</a:t>
            </a:r>
          </a:p>
          <a:p>
            <a:r>
              <a:rPr lang="da-DK" smtClean="0"/>
              <a:t>» TCP motion is </a:t>
            </a:r>
            <a:r>
              <a:rPr lang="da-DK" i="1" smtClean="0"/>
              <a:t>always </a:t>
            </a:r>
            <a:r>
              <a:rPr lang="da-DK" smtClean="0"/>
              <a:t>defined as X-direction of task frame</a:t>
            </a:r>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 Y-axis always perpendicular to TCP motion</a:t>
            </a:r>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 Task frame changes during motion</a:t>
            </a:r>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LIMITATIONS:</a:t>
            </a:r>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 Teac</a:t>
            </a:r>
            <a:r>
              <a:rPr lang="da-DK" baseline="0" smtClean="0"/>
              <a:t>h mode not applicable, as no motion is defined when program is not running</a:t>
            </a:r>
            <a:endParaRPr lang="da-DK" smtClean="0"/>
          </a:p>
          <a:p>
            <a:r>
              <a:rPr lang="da-DK" smtClean="0"/>
              <a:t>» Not possible to set force in TCP motion direction</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124</a:t>
            </a:fld>
            <a:endParaRPr lang="da-DK"/>
          </a:p>
        </p:txBody>
      </p:sp>
    </p:spTree>
    <p:extLst>
      <p:ext uri="{BB962C8B-B14F-4D97-AF65-F5344CB8AC3E}">
        <p14:creationId xmlns:p14="http://schemas.microsoft.com/office/powerpoint/2010/main" val="287633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Explanation</a:t>
            </a:r>
            <a:r>
              <a:rPr lang="da-DK" baseline="0" smtClean="0"/>
              <a:t> of control box</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a:t>
            </a:fld>
            <a:endParaRPr lang="da-DK"/>
          </a:p>
        </p:txBody>
      </p:sp>
    </p:spTree>
    <p:extLst>
      <p:ext uri="{BB962C8B-B14F-4D97-AF65-F5344CB8AC3E}">
        <p14:creationId xmlns:p14="http://schemas.microsoft.com/office/powerpoint/2010/main" val="123083192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Present the history of UR</a:t>
            </a:r>
            <a:endParaRPr lang="en-GB"/>
          </a:p>
        </p:txBody>
      </p:sp>
      <p:sp>
        <p:nvSpPr>
          <p:cNvPr id="4" name="Pladsholder til diasnummer 3"/>
          <p:cNvSpPr>
            <a:spLocks noGrp="1"/>
          </p:cNvSpPr>
          <p:nvPr>
            <p:ph type="sldNum" sz="quarter" idx="10"/>
          </p:nvPr>
        </p:nvSpPr>
        <p:spPr/>
        <p:txBody>
          <a:bodyPr/>
          <a:lstStyle/>
          <a:p>
            <a:fld id="{3AE724B2-62A9-478B-8527-6E2C8D2AFEDD}" type="slidenum">
              <a:rPr lang="da-DK" smtClean="0"/>
              <a:t>126</a:t>
            </a:fld>
            <a:endParaRPr lang="da-DK"/>
          </a:p>
        </p:txBody>
      </p:sp>
    </p:spTree>
    <p:extLst>
      <p:ext uri="{BB962C8B-B14F-4D97-AF65-F5344CB8AC3E}">
        <p14:creationId xmlns:p14="http://schemas.microsoft.com/office/powerpoint/2010/main" val="36134263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Pallet</a:t>
            </a:r>
          </a:p>
          <a:p>
            <a:endParaRPr lang="da-DK" baseline="0" smtClean="0"/>
          </a:p>
          <a:p>
            <a:r>
              <a:rPr lang="da-DK" baseline="0" smtClean="0"/>
              <a:t>Pallet wizard consist of:</a:t>
            </a:r>
          </a:p>
          <a:p>
            <a:r>
              <a:rPr lang="da-DK" baseline="0" smtClean="0"/>
              <a:t>» Pattern</a:t>
            </a:r>
          </a:p>
          <a:p>
            <a:r>
              <a:rPr lang="da-DK" baseline="0" smtClean="0"/>
              <a:t>      - Line</a:t>
            </a:r>
          </a:p>
          <a:p>
            <a:r>
              <a:rPr lang="da-DK" baseline="0" smtClean="0"/>
              <a:t>      - Square</a:t>
            </a:r>
          </a:p>
          <a:p>
            <a:r>
              <a:rPr lang="da-DK" baseline="0" smtClean="0"/>
              <a:t>      - Box</a:t>
            </a:r>
          </a:p>
          <a:p>
            <a:r>
              <a:rPr lang="da-DK" baseline="0" smtClean="0"/>
              <a:t>      - List</a:t>
            </a:r>
          </a:p>
          <a:p>
            <a:r>
              <a:rPr lang="da-DK" baseline="0" smtClean="0"/>
              <a:t>» PalletSequence</a:t>
            </a:r>
          </a:p>
          <a:p>
            <a:r>
              <a:rPr lang="da-DK" baseline="0" smtClean="0"/>
              <a:t>      - what to do at each position in pattern</a:t>
            </a:r>
          </a:p>
          <a:p>
            <a:endParaRPr lang="da-DK" baseline="0" smtClean="0"/>
          </a:p>
          <a:p>
            <a:endParaRPr lang="da-DK" baseline="0" smtClean="0"/>
          </a:p>
          <a:p>
            <a:r>
              <a:rPr lang="da-DK" baseline="0" smtClean="0"/>
              <a:t>Next: Example of how to palletize in square</a:t>
            </a:r>
          </a:p>
        </p:txBody>
      </p:sp>
      <p:sp>
        <p:nvSpPr>
          <p:cNvPr id="4" name="Pladsholder til diasnummer 3"/>
          <p:cNvSpPr>
            <a:spLocks noGrp="1"/>
          </p:cNvSpPr>
          <p:nvPr>
            <p:ph type="sldNum" sz="quarter" idx="10"/>
          </p:nvPr>
        </p:nvSpPr>
        <p:spPr/>
        <p:txBody>
          <a:bodyPr/>
          <a:lstStyle/>
          <a:p>
            <a:fld id="{9DBF2CEB-EB71-4E97-A50A-47EB6D78CA72}" type="slidenum">
              <a:rPr lang="da-DK" smtClean="0"/>
              <a:t>128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Pattern: Square</a:t>
            </a:r>
          </a:p>
          <a:p>
            <a:endParaRPr lang="da-DK" baseline="0" smtClean="0"/>
          </a:p>
          <a:p>
            <a:r>
              <a:rPr lang="da-DK" baseline="0" smtClean="0"/>
              <a:t>1. Set pattern type: Square</a:t>
            </a:r>
          </a:p>
          <a:p>
            <a:r>
              <a:rPr lang="da-DK" baseline="0" smtClean="0"/>
              <a:t>2. Set amount of objects in two directions</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3. Teach the 4 corners</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129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PalletSequence</a:t>
            </a:r>
          </a:p>
          <a:p>
            <a:pPr marL="0" indent="0">
              <a:buNone/>
            </a:pPr>
            <a:endParaRPr lang="da-DK" baseline="0" smtClean="0"/>
          </a:p>
          <a:p>
            <a:r>
              <a:rPr lang="da-DK" baseline="0" smtClean="0"/>
              <a:t>Demonstrate how program will reset counter if pallet wizard is aborted</a:t>
            </a:r>
          </a:p>
          <a:p>
            <a:endParaRPr lang="da-DK" baseline="0" smtClean="0"/>
          </a:p>
          <a:p>
            <a:r>
              <a:rPr lang="da-DK" baseline="0" smtClean="0"/>
              <a:t>Check the box ”Remember traversal position between program runs” </a:t>
            </a:r>
          </a:p>
          <a:p>
            <a:r>
              <a:rPr lang="da-DK" baseline="0" smtClean="0"/>
              <a:t>Demonstrate how value of counter is remembered upon restarting palletizing</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130</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Seek</a:t>
            </a:r>
          </a:p>
          <a:p>
            <a:endParaRPr lang="da-DK" baseline="0" smtClean="0"/>
          </a:p>
          <a:p>
            <a:r>
              <a:rPr lang="da-DK" baseline="0" smtClean="0"/>
              <a:t>Seek operation consists of two types:</a:t>
            </a:r>
          </a:p>
          <a:p>
            <a:r>
              <a:rPr lang="da-DK" baseline="0" smtClean="0"/>
              <a:t>» Stacking</a:t>
            </a:r>
          </a:p>
          <a:p>
            <a:r>
              <a:rPr lang="da-DK" baseline="0" smtClean="0"/>
              <a:t>» Destacking</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Destacking</a:t>
            </a:r>
          </a:p>
          <a:p>
            <a:endParaRPr lang="da-DK" baseline="0" smtClean="0"/>
          </a:p>
          <a:p>
            <a:r>
              <a:rPr lang="da-DK" baseline="0" smtClean="0"/>
              <a:t>Create sample program</a:t>
            </a:r>
          </a:p>
          <a:p>
            <a:r>
              <a:rPr lang="da-DK" baseline="0" smtClean="0"/>
              <a:t>Add Seek-command</a:t>
            </a:r>
          </a:p>
          <a:p>
            <a:r>
              <a:rPr lang="da-DK" baseline="0" smtClean="0"/>
              <a:t>Select Destack</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Destacking</a:t>
            </a:r>
          </a:p>
          <a:p>
            <a:endParaRPr lang="da-DK" baseline="0" smtClean="0"/>
          </a:p>
          <a:p>
            <a:r>
              <a:rPr lang="da-DK" baseline="0" smtClean="0"/>
              <a:t>Teach points in PickSequence</a:t>
            </a:r>
          </a:p>
          <a:p>
            <a:r>
              <a:rPr lang="da-DK" baseline="0" smtClean="0"/>
              <a:t>      - rule of thumb is to teach PatternPoint as same point as StartPos</a:t>
            </a:r>
          </a:p>
          <a:p>
            <a:r>
              <a:rPr lang="da-DK" baseline="0" smtClean="0"/>
              <a:t>      - teach Waypoint point as how to exit after finding next position</a:t>
            </a:r>
          </a:p>
          <a:p>
            <a:r>
              <a:rPr lang="da-DK" baseline="0" smtClean="0"/>
              <a:t>Define actions</a:t>
            </a:r>
          </a:p>
          <a:p>
            <a:r>
              <a:rPr lang="da-DK" baseline="0" smtClean="0"/>
              <a:t>      - define SET and WAIT commands in sequence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Destack</a:t>
            </a:r>
          </a:p>
          <a:p>
            <a:endParaRPr lang="da-DK" baseline="0" smtClean="0"/>
          </a:p>
          <a:p>
            <a:r>
              <a:rPr lang="da-DK" baseline="0" smtClean="0"/>
              <a:t>Add folder to sample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Destacking</a:t>
            </a:r>
          </a:p>
          <a:p>
            <a:endParaRPr lang="da-DK" baseline="0" smtClean="0"/>
          </a:p>
          <a:p>
            <a:r>
              <a:rPr lang="da-DK" baseline="0" smtClean="0"/>
              <a:t>Create sample program</a:t>
            </a:r>
          </a:p>
          <a:p>
            <a:r>
              <a:rPr lang="da-DK" baseline="0" smtClean="0"/>
              <a:t>Add Seek-command</a:t>
            </a:r>
          </a:p>
          <a:p>
            <a:r>
              <a:rPr lang="da-DK" baseline="0" smtClean="0"/>
              <a:t>Select Destack</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a:p>
        </p:txBody>
      </p:sp>
      <p:sp>
        <p:nvSpPr>
          <p:cNvPr id="4" name="Pladsholder til diasnummer 3"/>
          <p:cNvSpPr>
            <a:spLocks noGrp="1"/>
          </p:cNvSpPr>
          <p:nvPr>
            <p:ph type="sldNum" sz="quarter" idx="10"/>
          </p:nvPr>
        </p:nvSpPr>
        <p:spPr/>
        <p:txBody>
          <a:bodyPr/>
          <a:lstStyle/>
          <a:p>
            <a:fld id="{9DBF2CEB-EB71-4E97-A50A-47EB6D78CA72}" type="slidenum">
              <a:rPr lang="da-DK" smtClean="0"/>
              <a:t>136</a:t>
            </a:fld>
            <a:endParaRPr lang="da-DK"/>
          </a:p>
        </p:txBody>
      </p:sp>
    </p:spTree>
    <p:extLst>
      <p:ext uri="{BB962C8B-B14F-4D97-AF65-F5344CB8AC3E}">
        <p14:creationId xmlns:p14="http://schemas.microsoft.com/office/powerpoint/2010/main" val="3263248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Explanation</a:t>
            </a:r>
            <a:r>
              <a:rPr lang="da-DK" baseline="0" smtClean="0"/>
              <a:t> of teach pendant</a:t>
            </a:r>
          </a:p>
          <a:p>
            <a:endParaRPr lang="da-DK" baseline="0" smtClean="0"/>
          </a:p>
          <a:p>
            <a:r>
              <a:rPr lang="da-DK" baseline="0" smtClean="0"/>
              <a:t>Touch function</a:t>
            </a:r>
          </a:p>
          <a:p>
            <a:r>
              <a:rPr lang="da-DK" baseline="0" smtClean="0"/>
              <a:t>Power button</a:t>
            </a:r>
          </a:p>
          <a:p>
            <a:r>
              <a:rPr lang="da-DK" baseline="0" smtClean="0"/>
              <a:t>Emergency button</a:t>
            </a:r>
          </a:p>
          <a:p>
            <a:r>
              <a:rPr lang="da-DK" baseline="0" smtClean="0"/>
              <a:t>Teach button</a:t>
            </a:r>
          </a:p>
          <a:p>
            <a:r>
              <a:rPr lang="da-DK" baseline="0" smtClean="0"/>
              <a:t>USB connector</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12</a:t>
            </a:fld>
            <a:endParaRPr lang="da-DK"/>
          </a:p>
        </p:txBody>
      </p:sp>
    </p:spTree>
    <p:extLst>
      <p:ext uri="{BB962C8B-B14F-4D97-AF65-F5344CB8AC3E}">
        <p14:creationId xmlns:p14="http://schemas.microsoft.com/office/powerpoint/2010/main" val="123083192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3AE724B2-62A9-478B-8527-6E2C8D2AFEDD}" type="slidenum">
              <a:rPr lang="da-DK" smtClean="0"/>
              <a:t>137</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err="1" smtClean="0"/>
              <a:t>What</a:t>
            </a:r>
            <a:r>
              <a:rPr lang="da-DK" b="1" dirty="0" smtClean="0"/>
              <a:t> is </a:t>
            </a:r>
            <a:r>
              <a:rPr lang="da-DK" b="1" dirty="0" err="1" smtClean="0"/>
              <a:t>Modbus</a:t>
            </a:r>
            <a:r>
              <a:rPr lang="da-DK" b="1" dirty="0" smtClean="0"/>
              <a:t> TCP?</a:t>
            </a:r>
          </a:p>
          <a:p>
            <a:endParaRPr lang="da-DK" dirty="0" smtClean="0"/>
          </a:p>
          <a:p>
            <a:r>
              <a:rPr lang="da-DK" dirty="0" smtClean="0"/>
              <a:t>Ethernet</a:t>
            </a:r>
            <a:r>
              <a:rPr lang="da-DK" baseline="0" dirty="0" smtClean="0"/>
              <a:t> </a:t>
            </a:r>
            <a:r>
              <a:rPr lang="da-DK" baseline="0" dirty="0" err="1" smtClean="0"/>
              <a:t>based</a:t>
            </a:r>
            <a:r>
              <a:rPr lang="da-DK" baseline="0" dirty="0" smtClean="0"/>
              <a:t> </a:t>
            </a:r>
            <a:r>
              <a:rPr lang="da-DK" baseline="0" dirty="0" err="1" smtClean="0"/>
              <a:t>communication</a:t>
            </a:r>
            <a:r>
              <a:rPr lang="da-DK" baseline="0" dirty="0" smtClean="0"/>
              <a:t> </a:t>
            </a:r>
            <a:r>
              <a:rPr lang="da-DK" baseline="0" dirty="0" err="1" smtClean="0"/>
              <a:t>protocol</a:t>
            </a:r>
            <a:endParaRPr lang="da-DK" baseline="0" dirty="0" smtClean="0"/>
          </a:p>
          <a:p>
            <a:r>
              <a:rPr lang="da-DK" dirty="0" smtClean="0"/>
              <a:t>      - A </a:t>
            </a:r>
            <a:r>
              <a:rPr lang="da-DK" dirty="0" err="1" smtClean="0"/>
              <a:t>communication</a:t>
            </a:r>
            <a:r>
              <a:rPr lang="da-DK" dirty="0" smtClean="0"/>
              <a:t> </a:t>
            </a:r>
            <a:r>
              <a:rPr lang="da-DK" dirty="0" err="1" smtClean="0"/>
              <a:t>protocol</a:t>
            </a:r>
            <a:r>
              <a:rPr lang="da-DK" dirty="0" smtClean="0"/>
              <a:t> is a </a:t>
            </a:r>
            <a:r>
              <a:rPr lang="da-DK" dirty="0" err="1" smtClean="0"/>
              <a:t>common</a:t>
            </a:r>
            <a:r>
              <a:rPr lang="da-DK" dirty="0" smtClean="0"/>
              <a:t> </a:t>
            </a:r>
            <a:r>
              <a:rPr lang="da-DK" dirty="0" err="1" smtClean="0"/>
              <a:t>language</a:t>
            </a:r>
            <a:r>
              <a:rPr lang="da-DK" dirty="0" smtClean="0"/>
              <a:t> with </a:t>
            </a:r>
            <a:r>
              <a:rPr lang="da-DK" dirty="0" err="1" smtClean="0"/>
              <a:t>which</a:t>
            </a:r>
            <a:r>
              <a:rPr lang="da-DK" dirty="0" smtClean="0"/>
              <a:t> </a:t>
            </a:r>
            <a:r>
              <a:rPr lang="da-DK" dirty="0" err="1" smtClean="0"/>
              <a:t>two</a:t>
            </a:r>
            <a:r>
              <a:rPr lang="da-DK" baseline="0" dirty="0" smtClean="0"/>
              <a:t> </a:t>
            </a:r>
            <a:r>
              <a:rPr lang="da-DK" baseline="0" dirty="0" err="1" smtClean="0"/>
              <a:t>devices</a:t>
            </a:r>
            <a:r>
              <a:rPr lang="da-DK" baseline="0" dirty="0" smtClean="0"/>
              <a:t> </a:t>
            </a:r>
            <a:r>
              <a:rPr lang="da-DK" baseline="0" dirty="0" err="1" smtClean="0"/>
              <a:t>can</a:t>
            </a:r>
            <a:r>
              <a:rPr lang="da-DK" baseline="0" dirty="0" smtClean="0"/>
              <a:t> </a:t>
            </a:r>
            <a:r>
              <a:rPr lang="da-DK" baseline="0" dirty="0" err="1" smtClean="0"/>
              <a:t>communicate</a:t>
            </a:r>
            <a:r>
              <a:rPr lang="da-DK" baseline="0" dirty="0" smtClean="0"/>
              <a:t>.</a:t>
            </a:r>
          </a:p>
          <a:p>
            <a:r>
              <a:rPr lang="da-DK" baseline="0" dirty="0" smtClean="0"/>
              <a:t>      - </a:t>
            </a:r>
            <a:r>
              <a:rPr lang="da-DK" baseline="0" dirty="0" err="1" smtClean="0"/>
              <a:t>Used</a:t>
            </a:r>
            <a:r>
              <a:rPr lang="da-DK" baseline="0" dirty="0" smtClean="0"/>
              <a:t> for data transfer </a:t>
            </a:r>
            <a:r>
              <a:rPr lang="da-DK" baseline="0" dirty="0" err="1" smtClean="0"/>
              <a:t>between</a:t>
            </a:r>
            <a:r>
              <a:rPr lang="da-DK" baseline="0" dirty="0" smtClean="0"/>
              <a:t> </a:t>
            </a:r>
            <a:r>
              <a:rPr lang="da-DK" baseline="0" dirty="0" err="1" smtClean="0"/>
              <a:t>devices</a:t>
            </a:r>
            <a:r>
              <a:rPr lang="da-DK" baseline="0" dirty="0" smtClean="0"/>
              <a:t>.</a:t>
            </a:r>
          </a:p>
          <a:p>
            <a:endParaRPr lang="da-DK" dirty="0" smtClean="0"/>
          </a:p>
          <a:p>
            <a:endParaRPr lang="da-DK"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138</a:t>
            </a:fld>
            <a:endParaRPr lang="da-DK"/>
          </a:p>
        </p:txBody>
      </p:sp>
    </p:spTree>
    <p:extLst>
      <p:ext uri="{BB962C8B-B14F-4D97-AF65-F5344CB8AC3E}">
        <p14:creationId xmlns:p14="http://schemas.microsoft.com/office/powerpoint/2010/main" val="142346751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Client</a:t>
            </a:r>
            <a:r>
              <a:rPr lang="da-DK" b="1" baseline="0" smtClean="0"/>
              <a:t> / Server</a:t>
            </a:r>
          </a:p>
          <a:p>
            <a:endParaRPr lang="da-DK" sz="1400" smtClean="0">
              <a:solidFill>
                <a:srgbClr val="262626"/>
              </a:solidFill>
            </a:endParaRPr>
          </a:p>
          <a:p>
            <a:r>
              <a:rPr lang="da-DK" sz="1400" smtClean="0">
                <a:solidFill>
                  <a:srgbClr val="262626"/>
                </a:solidFill>
              </a:rPr>
              <a:t>Client/Server is sometimes referred to as Master/Slave</a:t>
            </a:r>
          </a:p>
          <a:p>
            <a:r>
              <a:rPr lang="da-DK" sz="1000" smtClean="0">
                <a:solidFill>
                  <a:srgbClr val="262626"/>
                </a:solidFill>
              </a:rPr>
              <a:t>Client = Master</a:t>
            </a:r>
          </a:p>
          <a:p>
            <a:r>
              <a:rPr lang="da-DK" sz="1000" smtClean="0">
                <a:solidFill>
                  <a:srgbClr val="262626"/>
                </a:solidFill>
              </a:rPr>
              <a:t>Server = Slave</a:t>
            </a:r>
            <a:endParaRPr lang="en-GB" sz="1000" smtClean="0">
              <a:solidFill>
                <a:srgbClr val="262626"/>
              </a:solidFill>
            </a:endParaRP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139</a:t>
            </a:fld>
            <a:endParaRPr lang="da-DK"/>
          </a:p>
        </p:txBody>
      </p:sp>
    </p:spTree>
    <p:extLst>
      <p:ext uri="{BB962C8B-B14F-4D97-AF65-F5344CB8AC3E}">
        <p14:creationId xmlns:p14="http://schemas.microsoft.com/office/powerpoint/2010/main" val="142346751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Data types</a:t>
            </a:r>
          </a:p>
          <a:p>
            <a:endParaRPr lang="da-DK" smtClean="0"/>
          </a:p>
          <a:p>
            <a:r>
              <a:rPr lang="da-DK" smtClean="0"/>
              <a:t>Available</a:t>
            </a:r>
            <a:r>
              <a:rPr lang="da-DK" baseline="0" smtClean="0"/>
              <a:t> data types</a:t>
            </a:r>
          </a:p>
          <a:p>
            <a:endParaRPr lang="da-DK" smtClean="0"/>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140</a:t>
            </a:fld>
            <a:endParaRPr lang="da-DK"/>
          </a:p>
        </p:txBody>
      </p:sp>
    </p:spTree>
    <p:extLst>
      <p:ext uri="{BB962C8B-B14F-4D97-AF65-F5344CB8AC3E}">
        <p14:creationId xmlns:p14="http://schemas.microsoft.com/office/powerpoint/2010/main" val="142346751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Modbus TCP</a:t>
            </a:r>
          </a:p>
          <a:p>
            <a:endParaRPr lang="da-DK" smtClean="0"/>
          </a:p>
          <a:p>
            <a:r>
              <a:rPr lang="da-DK" smtClean="0"/>
              <a:t>Use robot as Client and connect to Server on external device</a:t>
            </a:r>
          </a:p>
          <a:p>
            <a:endParaRPr lang="da-DK" smtClean="0"/>
          </a:p>
          <a:p>
            <a:r>
              <a:rPr lang="da-DK" smtClean="0"/>
              <a:t>Setup:</a:t>
            </a:r>
          </a:p>
          <a:p>
            <a:r>
              <a:rPr lang="da-DK" smtClean="0"/>
              <a:t>» IP-address of Client and Server</a:t>
            </a:r>
          </a:p>
          <a:p>
            <a:r>
              <a:rPr lang="da-DK" smtClean="0"/>
              <a:t>» Data adresses of signals</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141</a:t>
            </a:fld>
            <a:endParaRPr lang="da-DK"/>
          </a:p>
        </p:txBody>
      </p:sp>
    </p:spTree>
    <p:extLst>
      <p:ext uri="{BB962C8B-B14F-4D97-AF65-F5344CB8AC3E}">
        <p14:creationId xmlns:p14="http://schemas.microsoft.com/office/powerpoint/2010/main" val="142346751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Setup Network</a:t>
            </a:r>
          </a:p>
          <a:p>
            <a:endParaRPr lang="da-DK" baseline="0" smtClean="0"/>
          </a:p>
          <a:p>
            <a:r>
              <a:rPr lang="da-DK" baseline="0" smtClean="0"/>
              <a:t>Setup:</a:t>
            </a:r>
          </a:p>
          <a:p>
            <a:r>
              <a:rPr lang="da-DK" baseline="0" smtClean="0"/>
              <a:t>» </a:t>
            </a:r>
            <a:r>
              <a:rPr lang="da-DK" baseline="0" err="1" smtClean="0"/>
              <a:t>Static</a:t>
            </a:r>
            <a:r>
              <a:rPr lang="da-DK" baseline="0" smtClean="0"/>
              <a:t> </a:t>
            </a:r>
            <a:r>
              <a:rPr lang="da-DK" baseline="0" err="1" smtClean="0"/>
              <a:t>address</a:t>
            </a:r>
            <a:endParaRPr lang="da-DK" baseline="0" smtClean="0"/>
          </a:p>
          <a:p>
            <a:r>
              <a:rPr lang="da-DK" baseline="0" smtClean="0"/>
              <a:t>» Set IP-</a:t>
            </a:r>
            <a:r>
              <a:rPr lang="da-DK" baseline="0" err="1" smtClean="0"/>
              <a:t>address</a:t>
            </a:r>
            <a:r>
              <a:rPr lang="da-DK" baseline="0" smtClean="0"/>
              <a:t> of controller (Client)</a:t>
            </a:r>
          </a:p>
          <a:p>
            <a:r>
              <a:rPr lang="da-DK" baseline="0" smtClean="0"/>
              <a:t>» Set Subnet mask</a:t>
            </a:r>
          </a:p>
          <a:p>
            <a:endParaRPr lang="da-DK" baseline="0" smtClean="0"/>
          </a:p>
          <a:p>
            <a:r>
              <a:rPr lang="da-DK" baseline="0" smtClean="0"/>
              <a:t>Press ”</a:t>
            </a:r>
            <a:r>
              <a:rPr lang="da-DK" baseline="0" err="1" smtClean="0"/>
              <a:t>Apply</a:t>
            </a:r>
            <a:r>
              <a:rPr lang="da-DK" baseline="0" smtClean="0"/>
              <a:t>” to save </a:t>
            </a:r>
            <a:r>
              <a:rPr lang="da-DK" baseline="0" err="1" smtClean="0"/>
              <a:t>configuration</a:t>
            </a:r>
            <a:r>
              <a:rPr lang="da-DK" baseline="0" smtClean="0"/>
              <a:t> in file on disk</a:t>
            </a:r>
          </a:p>
          <a:p>
            <a:endParaRPr lang="da-DK" baseline="0" smtClean="0"/>
          </a:p>
          <a:p>
            <a:r>
              <a:rPr lang="da-DK" baseline="0" smtClean="0"/>
              <a:t>”Update” </a:t>
            </a:r>
            <a:r>
              <a:rPr lang="da-DK" baseline="0" err="1" smtClean="0"/>
              <a:t>button</a:t>
            </a:r>
            <a:r>
              <a:rPr lang="da-DK" baseline="0" smtClean="0"/>
              <a:t> </a:t>
            </a:r>
            <a:r>
              <a:rPr lang="da-DK" baseline="0" err="1" smtClean="0"/>
              <a:t>can</a:t>
            </a:r>
            <a:r>
              <a:rPr lang="da-DK" baseline="0" smtClean="0"/>
              <a:t> </a:t>
            </a:r>
            <a:r>
              <a:rPr lang="da-DK" baseline="0" err="1" smtClean="0"/>
              <a:t>be</a:t>
            </a:r>
            <a:r>
              <a:rPr lang="da-DK" baseline="0" smtClean="0"/>
              <a:t> </a:t>
            </a:r>
            <a:r>
              <a:rPr lang="da-DK" baseline="0" err="1" smtClean="0"/>
              <a:t>used</a:t>
            </a:r>
            <a:r>
              <a:rPr lang="da-DK" baseline="0" smtClean="0"/>
              <a:t> for ”</a:t>
            </a:r>
            <a:r>
              <a:rPr lang="da-DK" baseline="0" err="1" smtClean="0"/>
              <a:t>pinging</a:t>
            </a:r>
            <a:r>
              <a:rPr lang="da-DK" baseline="0" smtClean="0"/>
              <a:t>” the </a:t>
            </a:r>
            <a:r>
              <a:rPr lang="da-DK" baseline="0" err="1" smtClean="0"/>
              <a:t>other</a:t>
            </a:r>
            <a:r>
              <a:rPr lang="da-DK" baseline="0" smtClean="0"/>
              <a:t> </a:t>
            </a:r>
            <a:r>
              <a:rPr lang="da-DK" baseline="0" err="1" smtClean="0"/>
              <a:t>device</a:t>
            </a:r>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Server</a:t>
            </a:r>
          </a:p>
          <a:p>
            <a:endParaRPr lang="da-DK" baseline="0" dirty="0" smtClean="0"/>
          </a:p>
          <a:p>
            <a:r>
              <a:rPr lang="da-DK" baseline="0" dirty="0" smtClean="0"/>
              <a:t>Device used in this sample:</a:t>
            </a:r>
          </a:p>
          <a:p>
            <a:r>
              <a:rPr lang="da-DK" b="1" baseline="0" dirty="0" smtClean="0"/>
              <a:t>Phoenix Contact ILB ETH 24 DI16-DIO16-2TX</a:t>
            </a:r>
          </a:p>
          <a:p>
            <a:endParaRPr lang="da-DK" baseline="0" dirty="0" smtClean="0"/>
          </a:p>
          <a:p>
            <a:r>
              <a:rPr lang="da-DK" baseline="0" dirty="0" smtClean="0"/>
              <a:t>Documentation from vendor</a:t>
            </a:r>
          </a:p>
          <a:p>
            <a:endParaRPr lang="da-DK" baseline="0" dirty="0" smtClean="0"/>
          </a:p>
          <a:p>
            <a:r>
              <a:rPr lang="da-DK" baseline="0" dirty="0" smtClean="0"/>
              <a:t>Signal:		Address range:</a:t>
            </a:r>
          </a:p>
          <a:p>
            <a:r>
              <a:rPr lang="da-DK" baseline="0" dirty="0" smtClean="0"/>
              <a:t>Digital output		0-15</a:t>
            </a:r>
          </a:p>
          <a:p>
            <a:r>
              <a:rPr lang="da-DK" baseline="0" dirty="0" smtClean="0"/>
              <a:t>Digital input		16-32</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Setup Server</a:t>
            </a:r>
          </a:p>
          <a:p>
            <a:endParaRPr lang="da-DK" baseline="0" smtClean="0"/>
          </a:p>
          <a:p>
            <a:r>
              <a:rPr lang="da-DK" baseline="0" smtClean="0"/>
              <a:t>How to setup external I/O device for adding additional I/O’s to the system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Setup Modbus</a:t>
            </a:r>
          </a:p>
          <a:p>
            <a:endParaRPr lang="da-DK"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Demonstrate how the outputs can be monitored in I/O tab during run of program.</a:t>
            </a:r>
          </a:p>
          <a:p>
            <a:endParaRPr lang="da-DK" baseline="0" dirty="0" smtClean="0"/>
          </a:p>
          <a:p>
            <a:endParaRPr lang="da-DK" baseline="0" dirty="0" smtClean="0"/>
          </a:p>
          <a:p>
            <a:r>
              <a:rPr lang="en-GB" sz="1200" b="1" kern="1200" dirty="0" smtClean="0">
                <a:solidFill>
                  <a:schemeClr val="tx1"/>
                </a:solidFill>
                <a:effectLst/>
                <a:latin typeface="+mn-lt"/>
                <a:ea typeface="+mn-ea"/>
                <a:cs typeface="+mn-cs"/>
              </a:rPr>
              <a:t>Exception codes </a:t>
            </a:r>
          </a:p>
          <a:p>
            <a:r>
              <a:rPr lang="da-DK" sz="1200" kern="1200" dirty="0" smtClean="0">
                <a:solidFill>
                  <a:schemeClr val="tx1"/>
                </a:solidFill>
                <a:effectLst/>
                <a:latin typeface="+mn-lt"/>
                <a:ea typeface="+mn-ea"/>
                <a:cs typeface="+mn-cs"/>
              </a:rPr>
              <a:t>Press ?-mark in top right corner and then on E-code to access online info about the code</a:t>
            </a:r>
          </a:p>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server (external device) responds error messages with exception codes: </a:t>
            </a:r>
          </a:p>
          <a:p>
            <a:r>
              <a:rPr lang="en-GB" sz="1200" kern="1200" dirty="0" smtClean="0">
                <a:solidFill>
                  <a:schemeClr val="tx1"/>
                </a:solidFill>
                <a:effectLst/>
                <a:latin typeface="+mn-lt"/>
                <a:ea typeface="+mn-ea"/>
                <a:cs typeface="+mn-cs"/>
              </a:rPr>
              <a:t>0x01: ILLEGAL_FUNCTION_CODE </a:t>
            </a:r>
          </a:p>
          <a:p>
            <a:r>
              <a:rPr lang="en-GB" sz="1200" kern="1200" dirty="0" smtClean="0">
                <a:solidFill>
                  <a:schemeClr val="tx1"/>
                </a:solidFill>
                <a:effectLst/>
                <a:latin typeface="+mn-lt"/>
                <a:ea typeface="+mn-ea"/>
                <a:cs typeface="+mn-cs"/>
              </a:rPr>
              <a:t>0x02: ILLEGAL_DATA_ACCESS (if the request address is illegal) </a:t>
            </a:r>
          </a:p>
          <a:p>
            <a:r>
              <a:rPr lang="en-GB" sz="1200" kern="1200" dirty="0" smtClean="0">
                <a:solidFill>
                  <a:schemeClr val="tx1"/>
                </a:solidFill>
                <a:effectLst/>
                <a:latin typeface="+mn-lt"/>
                <a:ea typeface="+mn-ea"/>
                <a:cs typeface="+mn-cs"/>
              </a:rPr>
              <a:t>0x03: ILLEGAL_DATA_VALUE (if the request data is invalid) </a:t>
            </a:r>
          </a:p>
          <a:p>
            <a:r>
              <a:rPr lang="en-GB" sz="1200" kern="1200" dirty="0" smtClean="0">
                <a:solidFill>
                  <a:schemeClr val="tx1"/>
                </a:solidFill>
                <a:effectLst/>
                <a:latin typeface="+mn-lt"/>
                <a:ea typeface="+mn-ea"/>
                <a:cs typeface="+mn-cs"/>
              </a:rPr>
              <a:t>0x04: SLAVE_DEVICE_FAILURE (error has </a:t>
            </a:r>
            <a:r>
              <a:rPr lang="en-GB" sz="1200" kern="1200" dirty="0" err="1" smtClean="0">
                <a:solidFill>
                  <a:schemeClr val="tx1"/>
                </a:solidFill>
                <a:effectLst/>
                <a:latin typeface="+mn-lt"/>
                <a:ea typeface="+mn-ea"/>
                <a:cs typeface="+mn-cs"/>
              </a:rPr>
              <a:t>occured</a:t>
            </a:r>
            <a:r>
              <a:rPr lang="en-GB" sz="1200" kern="1200" dirty="0" smtClean="0">
                <a:solidFill>
                  <a:schemeClr val="tx1"/>
                </a:solidFill>
                <a:effectLst/>
                <a:latin typeface="+mn-lt"/>
                <a:ea typeface="+mn-ea"/>
                <a:cs typeface="+mn-cs"/>
              </a:rPr>
              <a:t> in the external device) </a:t>
            </a:r>
          </a:p>
          <a:p>
            <a:r>
              <a:rPr lang="en-GB" sz="1200" kern="1200" dirty="0" smtClean="0">
                <a:solidFill>
                  <a:schemeClr val="tx1"/>
                </a:solidFill>
                <a:effectLst/>
                <a:latin typeface="+mn-lt"/>
                <a:ea typeface="+mn-ea"/>
                <a:cs typeface="+mn-cs"/>
              </a:rPr>
              <a:t>0x05: ILLEGAL_DATA_VALUE (if the request data is invalid) </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err="1" smtClean="0"/>
              <a:t>Use</a:t>
            </a:r>
            <a:r>
              <a:rPr lang="da-DK" b="1" baseline="0" smtClean="0"/>
              <a:t> of </a:t>
            </a:r>
            <a:r>
              <a:rPr lang="da-DK" b="1" baseline="0" err="1" smtClean="0"/>
              <a:t>Modbus</a:t>
            </a:r>
            <a:r>
              <a:rPr lang="da-DK" b="1" baseline="0" smtClean="0"/>
              <a:t> signals</a:t>
            </a:r>
          </a:p>
          <a:p>
            <a:endParaRPr lang="da-DK" baseline="0" smtClean="0"/>
          </a:p>
          <a:p>
            <a:r>
              <a:rPr lang="da-DK" baseline="0" smtClean="0"/>
              <a:t>Open sample program </a:t>
            </a:r>
            <a:r>
              <a:rPr lang="da-DK" baseline="0" err="1" smtClean="0"/>
              <a:t>set.urp</a:t>
            </a:r>
            <a:endParaRPr lang="da-DK" baseline="0" smtClean="0"/>
          </a:p>
          <a:p>
            <a:r>
              <a:rPr lang="da-DK" baseline="0" err="1" smtClean="0"/>
              <a:t>Replace</a:t>
            </a:r>
            <a:r>
              <a:rPr lang="da-DK" baseline="0" smtClean="0"/>
              <a:t> digital output in SET-</a:t>
            </a:r>
            <a:r>
              <a:rPr lang="da-DK" baseline="0" err="1" smtClean="0"/>
              <a:t>commands</a:t>
            </a:r>
            <a:r>
              <a:rPr lang="da-DK" baseline="0" smtClean="0"/>
              <a:t> with </a:t>
            </a:r>
            <a:r>
              <a:rPr lang="da-DK" baseline="0" err="1" smtClean="0"/>
              <a:t>Modbus</a:t>
            </a:r>
            <a:r>
              <a:rPr lang="da-DK" baseline="0" smtClean="0"/>
              <a:t> digital output</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Explanation of the two manipulator types and their specs</a:t>
            </a:r>
          </a:p>
          <a:p>
            <a:endParaRPr lang="da-DK" smtClean="0"/>
          </a:p>
          <a:p>
            <a:r>
              <a:rPr lang="da-DK" smtClean="0"/>
              <a:t>Additional specs can be found on www.universal-robots.com</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13</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Def. program</a:t>
            </a:r>
          </a:p>
          <a:p>
            <a:endParaRPr lang="da-DK" baseline="0" dirty="0" smtClean="0"/>
          </a:p>
          <a:p>
            <a:r>
              <a:rPr lang="da-DK" baseline="0" dirty="0" smtClean="0"/>
              <a:t>Robot can be setup to start automatically with no operator interaction needed.</a:t>
            </a:r>
          </a:p>
          <a:p>
            <a:endParaRPr lang="da-DK" baseline="0" dirty="0" smtClean="0"/>
          </a:p>
          <a:p>
            <a:r>
              <a:rPr lang="da-DK" baseline="0" dirty="0" smtClean="0"/>
              <a:t>How to:</a:t>
            </a:r>
          </a:p>
          <a:p>
            <a:r>
              <a:rPr lang="da-DK" baseline="0" dirty="0" smtClean="0"/>
              <a:t>» Select digital input to initialize after powerup (= brake release)</a:t>
            </a:r>
          </a:p>
          <a:p>
            <a:r>
              <a:rPr lang="da-DK" baseline="0" dirty="0" smtClean="0"/>
              <a:t>      - signal must be high when booting</a:t>
            </a:r>
          </a:p>
          <a:p>
            <a:r>
              <a:rPr lang="da-DK" baseline="0" dirty="0" smtClean="0"/>
              <a:t>» Select default program to load</a:t>
            </a:r>
          </a:p>
          <a:p>
            <a:r>
              <a:rPr lang="da-DK" baseline="0" dirty="0" smtClean="0"/>
              <a:t>» Select digital input to start program</a:t>
            </a:r>
          </a:p>
          <a:p>
            <a:r>
              <a:rPr lang="da-DK" baseline="0" dirty="0" smtClean="0"/>
              <a:t>      - recommended to set signal low after program is started</a:t>
            </a:r>
          </a:p>
          <a:p>
            <a:r>
              <a:rPr lang="da-DK" baseline="0" dirty="0" smtClean="0"/>
              <a:t>» Save installation as </a:t>
            </a:r>
            <a:r>
              <a:rPr lang="da-DK" i="1" baseline="0" dirty="0" smtClean="0"/>
              <a:t>default.installation</a:t>
            </a:r>
          </a:p>
          <a:p>
            <a:endParaRPr lang="da-DK" baseline="0" dirty="0" smtClean="0"/>
          </a:p>
          <a:p>
            <a:r>
              <a:rPr lang="da-DK" baseline="0" dirty="0" smtClean="0"/>
              <a:t>Reboot in order to take effect.</a:t>
            </a:r>
          </a:p>
          <a:p>
            <a:endParaRPr lang="da-DK" baseline="0" dirty="0" smtClean="0"/>
          </a:p>
          <a:p>
            <a:r>
              <a:rPr lang="da-DK" b="1" baseline="0" dirty="0" smtClean="0"/>
              <a:t>PERFORM LIVE DEMO</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147</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3AE724B2-62A9-478B-8527-6E2C8D2AFEDD}" type="slidenum">
              <a:rPr lang="da-DK" smtClean="0"/>
              <a:t>150</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UR support site</a:t>
            </a:r>
          </a:p>
          <a:p>
            <a:endParaRPr lang="da-DK" smtClean="0"/>
          </a:p>
          <a:p>
            <a:r>
              <a:rPr lang="da-DK" smtClean="0"/>
              <a:t>Demonstrate</a:t>
            </a:r>
            <a:r>
              <a:rPr lang="da-DK" baseline="0" smtClean="0"/>
              <a:t> support site and navigate through the site.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151</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Offline simulator</a:t>
            </a:r>
          </a:p>
          <a:p>
            <a:endParaRPr lang="da-DK" smtClean="0"/>
          </a:p>
          <a:p>
            <a:r>
              <a:rPr lang="da-DK" smtClean="0"/>
              <a:t>Installation instructions</a:t>
            </a:r>
            <a:r>
              <a:rPr lang="da-DK" baseline="0" smtClean="0"/>
              <a:t> are found on support site</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152</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Magic files</a:t>
            </a:r>
          </a:p>
          <a:p>
            <a:endParaRPr lang="da-DK" smtClean="0"/>
          </a:p>
          <a:p>
            <a:r>
              <a:rPr lang="da-DK" baseline="0" smtClean="0"/>
              <a:t>Intended for easy backup</a:t>
            </a:r>
          </a:p>
          <a:p>
            <a:endParaRPr lang="da-DK" smtClean="0"/>
          </a:p>
          <a:p>
            <a:r>
              <a:rPr lang="da-DK" smtClean="0"/>
              <a:t>Demonstrate how to use a Magic file</a:t>
            </a:r>
          </a:p>
          <a:p>
            <a:endParaRPr lang="da-DK" baseline="0" smtClean="0"/>
          </a:p>
          <a:p>
            <a:r>
              <a:rPr lang="da-DK" baseline="0" smtClean="0"/>
              <a:t>Refer to Service Manual, chapter 4.3 Using Magic Files</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153</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Software update</a:t>
            </a:r>
          </a:p>
          <a:p>
            <a:endParaRPr lang="da-DK" smtClean="0"/>
          </a:p>
          <a:p>
            <a:r>
              <a:rPr lang="da-DK" baseline="0" smtClean="0"/>
              <a:t>UR software is named PolyScope.</a:t>
            </a:r>
          </a:p>
          <a:p>
            <a:r>
              <a:rPr lang="da-DK" baseline="0" smtClean="0"/>
              <a:t>» Updates are available regularly (appr. twice a year) from support site.</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Software is backward compatible, meaning that programs saved in an earlier software version can be run in newer version.</a:t>
            </a:r>
          </a:p>
          <a:p>
            <a:endParaRPr lang="da-DK" baseline="0" smtClean="0"/>
          </a:p>
          <a:p>
            <a:r>
              <a:rPr lang="da-DK" smtClean="0"/>
              <a:t>Demonstrate how to update software</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Refer to Service Manual, chapter 4.1 Update Software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Firmware update</a:t>
            </a:r>
          </a:p>
          <a:p>
            <a:endParaRPr lang="da-DK" dirty="0" smtClean="0"/>
          </a:p>
          <a:p>
            <a:r>
              <a:rPr lang="da-DK" dirty="0" smtClean="0"/>
              <a:t>Firmware is located in each joint and can be updated if</a:t>
            </a:r>
            <a:r>
              <a:rPr lang="da-DK" baseline="0" dirty="0" smtClean="0"/>
              <a:t> neccessary</a:t>
            </a:r>
            <a:endParaRPr lang="da-DK" dirty="0" smtClean="0"/>
          </a:p>
          <a:p>
            <a:r>
              <a:rPr lang="da-DK" baseline="0" dirty="0" smtClean="0"/>
              <a:t>» For normal operation firmware update is not required</a:t>
            </a:r>
          </a:p>
          <a:p>
            <a:endParaRPr lang="da-DK"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Software update is required prior to updating firmware</a:t>
            </a:r>
          </a:p>
          <a:p>
            <a:r>
              <a:rPr lang="da-DK" baseline="0" dirty="0" smtClean="0"/>
              <a:t>   - Software update contains latest firmware, so no additional download required</a:t>
            </a:r>
          </a:p>
          <a:p>
            <a:endParaRPr lang="da-DK" baseline="0" dirty="0" smtClean="0"/>
          </a:p>
          <a:p>
            <a:r>
              <a:rPr lang="da-DK" baseline="0" dirty="0" smtClean="0"/>
              <a:t>Refer to Service Manual, chapter 4.2 Update Firmware</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155</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Firmware update</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Demonstrate how to update firmware: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Drag finger across UNIVERSAL logo on Welcome Screen</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156</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Firmware update</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Enter password ”lightbot” and press OK to enter Expert Mode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157</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Firmware update</a:t>
            </a:r>
          </a:p>
          <a:p>
            <a:endParaRPr lang="da-DK" smtClean="0"/>
          </a:p>
          <a:p>
            <a:r>
              <a:rPr lang="da-DK" baseline="0" smtClean="0"/>
              <a:t>» In Expert Mode, press Low Level Control</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158</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smtClean="0"/>
              <a:t>The robot can work in</a:t>
            </a:r>
            <a:r>
              <a:rPr lang="da-DK" baseline="0" dirty="0" smtClean="0"/>
              <a:t> an approximate sphere of </a:t>
            </a:r>
            <a:r>
              <a:rPr lang="da-DK" i="0" baseline="0" dirty="0" smtClean="0"/>
              <a:t>Ø</a:t>
            </a:r>
            <a:r>
              <a:rPr lang="da-DK" baseline="0" dirty="0" smtClean="0"/>
              <a:t>170cm. around the base.</a:t>
            </a:r>
          </a:p>
          <a:p>
            <a:r>
              <a:rPr lang="da-DK" baseline="0" dirty="0" smtClean="0"/>
              <a:t>Only expection is a cylindrical area centered around the center of base.</a:t>
            </a:r>
          </a:p>
          <a:p>
            <a:endParaRPr lang="da-DK" baseline="0" dirty="0" smtClean="0"/>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14</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Firmware update</a:t>
            </a:r>
          </a:p>
          <a:p>
            <a:endParaRPr lang="da-DK" dirty="0" smtClean="0"/>
          </a:p>
          <a:p>
            <a:r>
              <a:rPr lang="da-DK" baseline="0" dirty="0" smtClean="0"/>
              <a:t>» Go to Firmware tab</a:t>
            </a:r>
          </a:p>
          <a:p>
            <a:r>
              <a:rPr lang="da-DK" baseline="0" dirty="0" smtClean="0"/>
              <a:t>» Select ”All joints” and press ”UPDATE Firmware”</a:t>
            </a:r>
          </a:p>
          <a:p>
            <a:endParaRPr lang="da-DK" baseline="0" dirty="0" smtClean="0"/>
          </a:p>
          <a:p>
            <a:r>
              <a:rPr lang="da-DK" baseline="0" dirty="0" smtClean="0"/>
              <a:t>» Await that STATUS line changes to ”Firmware update completed”</a:t>
            </a:r>
          </a:p>
          <a:p>
            <a:r>
              <a:rPr lang="da-DK" baseline="0" dirty="0" smtClean="0"/>
              <a:t>» Press BACK and then RETURN TO NORMAL”</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159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Maintenance</a:t>
            </a:r>
          </a:p>
          <a:p>
            <a:endParaRPr lang="da-DK" smtClean="0"/>
          </a:p>
          <a:p>
            <a:r>
              <a:rPr lang="da-DK" smtClean="0"/>
              <a:t>1. Download Service Manual from support</a:t>
            </a:r>
            <a:r>
              <a:rPr lang="da-DK" baseline="0" smtClean="0"/>
              <a:t> site.</a:t>
            </a:r>
          </a:p>
          <a:p>
            <a:r>
              <a:rPr lang="da-DK" baseline="0" smtClean="0"/>
              <a:t>2. Open Service Manual and go through Chapter 2. Preventive Maintenance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160</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Troubleshooting</a:t>
            </a:r>
          </a:p>
          <a:p>
            <a:endParaRPr lang="da-DK" smtClean="0"/>
          </a:p>
          <a:p>
            <a:r>
              <a:rPr lang="da-DK" baseline="0" smtClean="0"/>
              <a:t>Open Service Manual and go through Chapter 5. Troubleshooting</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161</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Log history</a:t>
            </a:r>
          </a:p>
          <a:p>
            <a:endParaRPr lang="da-DK" smtClean="0"/>
          </a:p>
          <a:p>
            <a:r>
              <a:rPr lang="da-DK" smtClean="0"/>
              <a:t>Log history</a:t>
            </a:r>
            <a:r>
              <a:rPr lang="da-DK" baseline="0" smtClean="0"/>
              <a:t> saves valuable information about robot health and program status</a:t>
            </a:r>
          </a:p>
          <a:p>
            <a:endParaRPr lang="da-DK" baseline="0" smtClean="0"/>
          </a:p>
          <a:p>
            <a:r>
              <a:rPr lang="da-DK" baseline="0" smtClean="0"/>
              <a:t>History distinguishes between:</a:t>
            </a:r>
          </a:p>
          <a:p>
            <a:r>
              <a:rPr lang="da-DK" baseline="0" smtClean="0"/>
              <a:t>» Information</a:t>
            </a:r>
          </a:p>
          <a:p>
            <a:r>
              <a:rPr lang="da-DK" baseline="0" smtClean="0"/>
              <a:t>» Warnings</a:t>
            </a:r>
          </a:p>
          <a:p>
            <a:r>
              <a:rPr lang="da-DK" baseline="0" smtClean="0"/>
              <a:t>» Errors</a:t>
            </a:r>
            <a:endParaRPr lang="da-DK" smtClean="0"/>
          </a:p>
          <a:p>
            <a:endParaRPr lang="da-DK" smtClean="0"/>
          </a:p>
          <a:p>
            <a:r>
              <a:rPr lang="da-DK" smtClean="0"/>
              <a:t>Informations, warnings and errors can be hidden/displayed with the buttons above log window top right</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162</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Log history</a:t>
            </a:r>
          </a:p>
          <a:p>
            <a:endParaRPr lang="da-DK" smtClean="0"/>
          </a:p>
          <a:p>
            <a:r>
              <a:rPr lang="da-DK" baseline="0" smtClean="0"/>
              <a:t>Demonstrate error code:</a:t>
            </a:r>
          </a:p>
          <a:p>
            <a:r>
              <a:rPr lang="da-DK" baseline="0" smtClean="0"/>
              <a:t>» Remove blue lid from wrist 3</a:t>
            </a:r>
          </a:p>
          <a:p>
            <a:r>
              <a:rPr lang="da-DK" baseline="0" smtClean="0"/>
              <a:t>» Disconnect communication cable from prior joint</a:t>
            </a:r>
          </a:p>
        </p:txBody>
      </p:sp>
      <p:sp>
        <p:nvSpPr>
          <p:cNvPr id="4" name="Pladsholder til diasnummer 3"/>
          <p:cNvSpPr>
            <a:spLocks noGrp="1"/>
          </p:cNvSpPr>
          <p:nvPr>
            <p:ph type="sldNum" sz="quarter" idx="10"/>
          </p:nvPr>
        </p:nvSpPr>
        <p:spPr/>
        <p:txBody>
          <a:bodyPr/>
          <a:lstStyle/>
          <a:p>
            <a:fld id="{9DBF2CEB-EB71-4E97-A50A-47EB6D78CA72}" type="slidenum">
              <a:rPr lang="da-DK" smtClean="0"/>
              <a:t>163</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Log history</a:t>
            </a:r>
          </a:p>
          <a:p>
            <a:endParaRPr lang="da-DK" smtClean="0"/>
          </a:p>
          <a:p>
            <a:r>
              <a:rPr lang="da-DK" baseline="0" smtClean="0"/>
              <a:t>Demonstrate error code:</a:t>
            </a:r>
          </a:p>
          <a:p>
            <a:r>
              <a:rPr lang="da-DK" baseline="0" smtClean="0"/>
              <a:t>» Check log history and verify it throws an error regarding broken communication to Wrist 3 and Tool</a:t>
            </a:r>
          </a:p>
          <a:p>
            <a:endParaRPr lang="da-DK" smtClean="0"/>
          </a:p>
          <a:p>
            <a:r>
              <a:rPr lang="da-DK" smtClean="0"/>
              <a:t>Demonstrate how to:</a:t>
            </a:r>
          </a:p>
          <a:p>
            <a:r>
              <a:rPr lang="da-DK" baseline="0" smtClean="0"/>
              <a:t>» </a:t>
            </a:r>
            <a:r>
              <a:rPr lang="da-DK" smtClean="0"/>
              <a:t>Hide all</a:t>
            </a:r>
            <a:r>
              <a:rPr lang="da-DK" baseline="0" smtClean="0"/>
              <a:t> Information entries, by pressing the i-button</a:t>
            </a:r>
          </a:p>
          <a:p>
            <a:r>
              <a:rPr lang="da-DK" baseline="0" smtClean="0"/>
              <a:t>» Highlight line by pressing the line</a:t>
            </a:r>
          </a:p>
          <a:p>
            <a:endParaRPr lang="da-DK"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164</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Log reader</a:t>
            </a:r>
          </a:p>
          <a:p>
            <a:endParaRPr lang="da-DK" smtClean="0"/>
          </a:p>
          <a:p>
            <a:r>
              <a:rPr lang="da-DK" baseline="0" smtClean="0"/>
              <a:t>Demonstrate how use UR Log Reader:</a:t>
            </a:r>
          </a:p>
          <a:p>
            <a:r>
              <a:rPr lang="da-DK" baseline="0" smtClean="0"/>
              <a:t>1. Download UR Log Reader from support site</a:t>
            </a:r>
          </a:p>
          <a:p>
            <a:r>
              <a:rPr lang="da-DK" baseline="0" smtClean="0"/>
              <a:t>2. Install program and open log_history.txt file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165</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Joint replacement</a:t>
            </a:r>
          </a:p>
          <a:p>
            <a:endParaRPr lang="da-DK" smtClean="0"/>
          </a:p>
          <a:p>
            <a:r>
              <a:rPr lang="da-DK" smtClean="0"/>
              <a:t>Demonstrate how to replace Wrist 3</a:t>
            </a:r>
          </a:p>
          <a:p>
            <a:endParaRPr lang="da-DK" smtClean="0"/>
          </a:p>
          <a:p>
            <a:r>
              <a:rPr lang="da-DK" baseline="0" smtClean="0"/>
              <a:t>Refer to Service Manual, chapter 3. Service and replacement of parts</a:t>
            </a:r>
          </a:p>
          <a:p>
            <a:r>
              <a:rPr lang="da-DK" baseline="0" smtClean="0"/>
              <a:t>» Navigate through Chapter 3</a:t>
            </a:r>
          </a:p>
          <a:p>
            <a:r>
              <a:rPr lang="da-DK" baseline="0" smtClean="0"/>
              <a:t>» Dismantle Wrist 3 from Wrist 2 by following instructions in Service Manual</a:t>
            </a:r>
          </a:p>
          <a:p>
            <a:r>
              <a:rPr lang="da-DK" baseline="0" smtClean="0"/>
              <a:t>» Simulate calibration (as joint is not replaced by other joint, therefore no calibration is needed)</a:t>
            </a:r>
          </a:p>
          <a:p>
            <a:endParaRPr lang="da-DK" baseline="0" smtClean="0"/>
          </a:p>
          <a:p>
            <a:r>
              <a:rPr lang="da-DK" baseline="0" smtClean="0"/>
              <a:t>It is only neccessary to dismantle Wrist 3 from Wrist 2.</a:t>
            </a:r>
          </a:p>
          <a:p>
            <a:r>
              <a:rPr lang="da-DK" baseline="0" smtClean="0"/>
              <a:t>Do not dismantle Tool from Wrist 3 during demo</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167</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Joint calibration</a:t>
            </a:r>
          </a:p>
          <a:p>
            <a:endParaRPr lang="da-DK" smtClean="0"/>
          </a:p>
          <a:p>
            <a:r>
              <a:rPr lang="da-DK" smtClean="0"/>
              <a:t>After</a:t>
            </a:r>
            <a:r>
              <a:rPr lang="da-DK" baseline="0" smtClean="0"/>
              <a:t> replacement, joint must be calibrated</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Calibration of joint means that the zero-position of joint is set</a:t>
            </a:r>
            <a:endParaRPr lang="da-DK" smtClean="0"/>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Refer to Service Manual, chapter 3.1.11. Joint calibration</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Navigate through Chapter 3</a:t>
            </a:r>
          </a:p>
          <a:p>
            <a:endParaRPr lang="da-DK" smtClean="0"/>
          </a:p>
          <a:p>
            <a:r>
              <a:rPr lang="da-DK" smtClean="0"/>
              <a:t>Demonstrate how to calibrate Wrist 3</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Navigate through Chapter 3.1.11 Joint calibration and follow procedure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168</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Change joint ID</a:t>
            </a:r>
          </a:p>
          <a:p>
            <a:endParaRPr lang="da-DK" smtClean="0"/>
          </a:p>
          <a:p>
            <a:r>
              <a:rPr lang="da-DK" smtClean="0"/>
              <a:t>Each joint</a:t>
            </a:r>
            <a:r>
              <a:rPr lang="da-DK" baseline="0" smtClean="0"/>
              <a:t> has a unique ID-no:</a:t>
            </a:r>
          </a:p>
          <a:p>
            <a:r>
              <a:rPr lang="da-DK" baseline="0" smtClean="0"/>
              <a:t>J0	Base</a:t>
            </a:r>
          </a:p>
          <a:p>
            <a:r>
              <a:rPr lang="da-DK" smtClean="0"/>
              <a:t>J1	Shoulder</a:t>
            </a:r>
          </a:p>
          <a:p>
            <a:r>
              <a:rPr lang="da-DK" smtClean="0"/>
              <a:t>J2	Elbow</a:t>
            </a:r>
          </a:p>
          <a:p>
            <a:r>
              <a:rPr lang="da-DK" smtClean="0"/>
              <a:t>J3	Wrist 1</a:t>
            </a:r>
          </a:p>
          <a:p>
            <a:r>
              <a:rPr lang="da-DK" smtClean="0"/>
              <a:t>J4	Wrist 2</a:t>
            </a:r>
          </a:p>
          <a:p>
            <a:r>
              <a:rPr lang="da-DK" smtClean="0"/>
              <a:t>J5	Wrist 3</a:t>
            </a:r>
          </a:p>
          <a:p>
            <a:endParaRPr lang="da-DK" smtClean="0"/>
          </a:p>
          <a:p>
            <a:r>
              <a:rPr lang="da-DK" smtClean="0"/>
              <a:t>It is not possible to have two joints with same ID no. on same robot</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ID conflict will occur, causing </a:t>
            </a: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ID no. of a joint can be changed in Low Level Control</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169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Explain the importancy</a:t>
            </a:r>
            <a:r>
              <a:rPr lang="da-DK" baseline="0" smtClean="0"/>
              <a:t> of mounting robot arm on solid surface/platform</a:t>
            </a:r>
          </a:p>
          <a:p>
            <a:endParaRPr lang="da-DK" baseline="0" smtClean="0"/>
          </a:p>
          <a:p>
            <a:r>
              <a:rPr lang="da-DK" baseline="0" smtClean="0"/>
              <a:t>Footprint for UR5 robot is 149 mm.</a:t>
            </a:r>
          </a:p>
          <a:p>
            <a:r>
              <a:rPr lang="da-DK" baseline="0" smtClean="0"/>
              <a:t>(UR10: 190 mm.)</a:t>
            </a:r>
          </a:p>
          <a:p>
            <a:endParaRPr lang="da-DK" baseline="0" smtClean="0"/>
          </a:p>
          <a:p>
            <a:r>
              <a:rPr lang="da-DK" smtClean="0"/>
              <a:t>M8 bolts required for mounting robot</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15</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Change joint ID</a:t>
            </a:r>
          </a:p>
          <a:p>
            <a:endParaRPr lang="da-DK" smtClean="0"/>
          </a:p>
          <a:p>
            <a:r>
              <a:rPr lang="da-DK" smtClean="0"/>
              <a:t>Example:</a:t>
            </a:r>
          </a:p>
          <a:p>
            <a:r>
              <a:rPr lang="da-DK" baseline="0" smtClean="0"/>
              <a:t>Wrist 1 needs to be replaced</a:t>
            </a:r>
          </a:p>
          <a:p>
            <a:r>
              <a:rPr lang="da-DK" baseline="0" smtClean="0"/>
              <a:t>Spare jont is a Wrist 3</a:t>
            </a:r>
          </a:p>
          <a:p>
            <a:r>
              <a:rPr lang="da-DK" baseline="0" smtClean="0"/>
              <a:t>» Conflict will occur as robot will have two joints with ID no. J5</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ID no. of a joint can be changed in Low Level Control</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170</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Change joint ID</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Demonstrate how to change ID in Low Level Control</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Enter Low Level Control</a:t>
            </a:r>
          </a:p>
          <a:p>
            <a:r>
              <a:rPr lang="da-DK" baseline="0" smtClean="0"/>
              <a:t>» Go to Joint ID-tab</a:t>
            </a:r>
          </a:p>
          <a:p>
            <a:r>
              <a:rPr lang="da-DK" baseline="0" smtClean="0"/>
              <a:t>» Select J5 (which is the joint to be modified)</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IMPORTANT: Uncheck box ”Exchange IDs”</a:t>
            </a:r>
          </a:p>
          <a:p>
            <a:r>
              <a:rPr lang="da-DK" baseline="0" smtClean="0"/>
              <a:t>» In drop down box, select ID 3 and press SET IT</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171</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Warranty claim</a:t>
            </a:r>
          </a:p>
          <a:p>
            <a:endParaRPr lang="da-DK" smtClean="0"/>
          </a:p>
          <a:p>
            <a:r>
              <a:rPr lang="da-DK" smtClean="0"/>
              <a:t>If</a:t>
            </a:r>
            <a:r>
              <a:rPr lang="da-DK" baseline="0" smtClean="0"/>
              <a:t> robot is within warranty period, UR will ship spareparts for replacement free of charge.</a:t>
            </a:r>
          </a:p>
          <a:p>
            <a:endParaRPr lang="da-DK" baseline="0" smtClean="0"/>
          </a:p>
          <a:p>
            <a:r>
              <a:rPr lang="da-DK" smtClean="0"/>
              <a:t>It is required to inform regional UR support office of:</a:t>
            </a:r>
          </a:p>
          <a:p>
            <a:r>
              <a:rPr lang="en-US" smtClean="0"/>
              <a:t>Robot s/n</a:t>
            </a:r>
          </a:p>
          <a:p>
            <a:r>
              <a:rPr lang="en-US" smtClean="0"/>
              <a:t>Software version</a:t>
            </a:r>
          </a:p>
          <a:p>
            <a:r>
              <a:rPr lang="en-US" smtClean="0"/>
              <a:t>Detailed error description</a:t>
            </a:r>
          </a:p>
          <a:p>
            <a:r>
              <a:rPr lang="en-US" smtClean="0"/>
              <a:t>Logfile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172</a:t>
            </a:fld>
            <a:endParaRPr lang="da-DK"/>
          </a:p>
        </p:txBody>
      </p:sp>
    </p:spTree>
    <p:extLst>
      <p:ext uri="{BB962C8B-B14F-4D97-AF65-F5344CB8AC3E}">
        <p14:creationId xmlns:p14="http://schemas.microsoft.com/office/powerpoint/2010/main" val="98409191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Pladsholder til diasbille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0179" name="Pladsholder til no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GB" smtClean="0">
                <a:latin typeface="Tahoma" charset="0"/>
                <a:ea typeface="ＭＳ Ｐゴシック" charset="0"/>
                <a:cs typeface="ＭＳ Ｐゴシック" charset="0"/>
              </a:rPr>
              <a:t>Overview of regional support emails</a:t>
            </a:r>
          </a:p>
          <a:p>
            <a:pPr eaLnBrk="1" hangingPunct="1">
              <a:spcBef>
                <a:spcPct val="0"/>
              </a:spcBef>
            </a:pPr>
            <a:endParaRPr lang="en-GB">
              <a:latin typeface="Tahoma" charset="0"/>
              <a:ea typeface="ＭＳ Ｐゴシック" charset="0"/>
              <a:cs typeface="ＭＳ Ｐゴシック" charset="0"/>
            </a:endParaRPr>
          </a:p>
        </p:txBody>
      </p:sp>
      <p:sp>
        <p:nvSpPr>
          <p:cNvPr id="50180" name="Pladsholder til dias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712300D-4193-BA40-92A9-50081D31F560}" type="slidenum">
              <a:rPr lang="da-DK" sz="1200">
                <a:solidFill>
                  <a:prstClr val="black"/>
                </a:solidFill>
                <a:latin typeface="Tahoma" charset="0"/>
              </a:rPr>
              <a:pPr eaLnBrk="1" hangingPunct="1"/>
              <a:t>173</a:t>
            </a:fld>
            <a:endParaRPr lang="da-DK" sz="1200">
              <a:solidFill>
                <a:prstClr val="black"/>
              </a:solidFill>
              <a:latin typeface="Tahoma" charset="0"/>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...and now</a:t>
            </a:r>
          </a:p>
          <a:p>
            <a:endParaRPr lang="da-DK" smtClean="0"/>
          </a:p>
          <a:p>
            <a:r>
              <a:rPr lang="da-DK" smtClean="0"/>
              <a:t>The most exciting part of the training...</a:t>
            </a:r>
          </a:p>
        </p:txBody>
      </p:sp>
      <p:sp>
        <p:nvSpPr>
          <p:cNvPr id="4" name="Pladsholder til diasnummer 3"/>
          <p:cNvSpPr>
            <a:spLocks noGrp="1"/>
          </p:cNvSpPr>
          <p:nvPr>
            <p:ph type="sldNum" sz="quarter" idx="10"/>
          </p:nvPr>
        </p:nvSpPr>
        <p:spPr/>
        <p:txBody>
          <a:bodyPr/>
          <a:lstStyle/>
          <a:p>
            <a:fld id="{9DBF2CEB-EB71-4E97-A50A-47EB6D78CA72}" type="slidenum">
              <a:rPr lang="da-DK" smtClean="0"/>
              <a:t>176</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Complied international</a:t>
            </a:r>
            <a:r>
              <a:rPr lang="da-DK" b="1" baseline="0" smtClean="0"/>
              <a:t> </a:t>
            </a:r>
            <a:r>
              <a:rPr lang="da-DK" b="1" smtClean="0"/>
              <a:t>standards</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177</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ISO 13849-1: 2008</a:t>
            </a:r>
          </a:p>
          <a:p>
            <a:endParaRPr lang="da-DK" dirty="0" smtClean="0"/>
          </a:p>
          <a:p>
            <a:r>
              <a:rPr lang="da-DK" dirty="0" smtClean="0"/>
              <a:t>DC (Diagnostic Coverage) and MTTFd (Mean Time to Dangerous</a:t>
            </a:r>
            <a:r>
              <a:rPr lang="da-DK" baseline="0" dirty="0" smtClean="0"/>
              <a:t> Failure) are values provided by UR in order to determine the Performance Level</a:t>
            </a:r>
            <a:endParaRPr lang="da-DK"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178</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ISO 10218-1: 2011</a:t>
            </a:r>
          </a:p>
          <a:p>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179</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 standards</a:t>
            </a:r>
          </a:p>
          <a:p>
            <a:endParaRPr lang="da-DK" smtClean="0"/>
          </a:p>
          <a:p>
            <a:r>
              <a:rPr lang="da-DK" smtClean="0"/>
              <a:t>Safety system on CB3 has been tested and certified by 3rd party TÜV NORD.</a:t>
            </a:r>
          </a:p>
        </p:txBody>
      </p:sp>
      <p:sp>
        <p:nvSpPr>
          <p:cNvPr id="4" name="Pladsholder til diasnummer 3"/>
          <p:cNvSpPr>
            <a:spLocks noGrp="1"/>
          </p:cNvSpPr>
          <p:nvPr>
            <p:ph type="sldNum" sz="quarter" idx="10"/>
          </p:nvPr>
        </p:nvSpPr>
        <p:spPr/>
        <p:txBody>
          <a:bodyPr/>
          <a:lstStyle/>
          <a:p>
            <a:fld id="{9DBF2CEB-EB71-4E97-A50A-47EB6D78CA72}" type="slidenum">
              <a:rPr lang="da-DK" smtClean="0"/>
              <a:t>180</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Your responsibility as integrator</a:t>
            </a:r>
          </a:p>
          <a:p>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181</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The robot tool flange has four holes intended for attaching end-of-arm</a:t>
            </a:r>
            <a:r>
              <a:rPr lang="da-DK" baseline="0" smtClean="0"/>
              <a:t> tool</a:t>
            </a:r>
            <a:endParaRPr lang="da-DK" smtClean="0"/>
          </a:p>
          <a:p>
            <a:endParaRPr lang="da-DK" smtClean="0"/>
          </a:p>
          <a:p>
            <a:r>
              <a:rPr lang="da-DK" smtClean="0"/>
              <a:t>Tool</a:t>
            </a:r>
            <a:r>
              <a:rPr lang="da-DK" baseline="0" smtClean="0"/>
              <a:t> flange follows ISO-standard 9409-1-50-4-M6</a:t>
            </a:r>
            <a:endParaRPr lang="da-DK" smtClean="0"/>
          </a:p>
          <a:p>
            <a:endParaRPr lang="da-DK" smtClean="0"/>
          </a:p>
          <a:p>
            <a:r>
              <a:rPr lang="da-DK" smtClean="0"/>
              <a:t>Tool connector is Lumberg RKMV-8-354</a:t>
            </a:r>
          </a:p>
          <a:p>
            <a:r>
              <a:rPr lang="da-DK" smtClean="0"/>
              <a:t>(Signal</a:t>
            </a:r>
            <a:r>
              <a:rPr lang="da-DK" baseline="0" smtClean="0"/>
              <a:t> designation will be explained later in the training material)</a:t>
            </a:r>
            <a:endParaRPr lang="da-DK" smtClean="0"/>
          </a:p>
          <a:p>
            <a:r>
              <a:rPr lang="da-DK" smtClean="0"/>
              <a:t>+24V</a:t>
            </a:r>
          </a:p>
          <a:p>
            <a:r>
              <a:rPr lang="da-DK" smtClean="0"/>
              <a:t>GND</a:t>
            </a:r>
          </a:p>
          <a:p>
            <a:r>
              <a:rPr lang="da-DK" smtClean="0"/>
              <a:t>2 x DO (npn)</a:t>
            </a:r>
          </a:p>
          <a:p>
            <a:r>
              <a:rPr lang="da-DK" smtClean="0"/>
              <a:t>2 x DI (pnp)</a:t>
            </a:r>
          </a:p>
          <a:p>
            <a:r>
              <a:rPr lang="da-DK" smtClean="0"/>
              <a:t>2 x AI (current or voltage)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16</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ISO 10218-2: 2011</a:t>
            </a:r>
          </a:p>
          <a:p>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182</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TS 15066</a:t>
            </a:r>
          </a:p>
          <a:p>
            <a:endParaRPr lang="da-DK" dirty="0" smtClean="0"/>
          </a:p>
          <a:p>
            <a:r>
              <a:rPr lang="da-DK" dirty="0" smtClean="0"/>
              <a:t>Universal Robots currently sits on the ISO board and TS</a:t>
            </a:r>
            <a:r>
              <a:rPr lang="da-DK" baseline="0" dirty="0" smtClean="0"/>
              <a:t> 15066 development commitee</a:t>
            </a:r>
          </a:p>
          <a:p>
            <a:endParaRPr lang="da-DK"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183</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Summary</a:t>
            </a:r>
          </a:p>
          <a:p>
            <a:endParaRPr lang="da-DK" smtClean="0"/>
          </a:p>
          <a:p>
            <a:r>
              <a:rPr lang="da-DK" smtClean="0"/>
              <a:t>The law</a:t>
            </a:r>
            <a:r>
              <a:rPr lang="da-DK" baseline="0" smtClean="0"/>
              <a:t> states that a risk assessment </a:t>
            </a:r>
            <a:r>
              <a:rPr lang="da-DK" i="1" baseline="0" smtClean="0"/>
              <a:t>must</a:t>
            </a:r>
            <a:r>
              <a:rPr lang="da-DK" baseline="0" smtClean="0"/>
              <a:t> be performed</a:t>
            </a:r>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184</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Regional differences</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185</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Regional differences</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186</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a:t>
            </a:r>
          </a:p>
          <a:p>
            <a:endParaRPr lang="da-DK" smtClean="0"/>
          </a:p>
          <a:p>
            <a:r>
              <a:rPr lang="en-US" smtClean="0"/>
              <a:t>Robot is equipped with an advanced safety system.</a:t>
            </a:r>
          </a:p>
          <a:p>
            <a:endParaRPr lang="en-US" smtClean="0"/>
          </a:p>
          <a:p>
            <a:r>
              <a:rPr lang="da-DK" smtClean="0"/>
              <a:t>Consult User Manual Chapter 10: Safety Configuration</a:t>
            </a:r>
          </a:p>
        </p:txBody>
      </p:sp>
      <p:sp>
        <p:nvSpPr>
          <p:cNvPr id="4" name="Pladsholder til diasnummer 3"/>
          <p:cNvSpPr>
            <a:spLocks noGrp="1"/>
          </p:cNvSpPr>
          <p:nvPr>
            <p:ph type="sldNum" sz="quarter" idx="10"/>
          </p:nvPr>
        </p:nvSpPr>
        <p:spPr/>
        <p:txBody>
          <a:bodyPr/>
          <a:lstStyle/>
          <a:p>
            <a:fld id="{9DBF2CEB-EB71-4E97-A50A-47EB6D78CA72}" type="slidenum">
              <a:rPr lang="da-DK" smtClean="0"/>
              <a:t>188</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 Password</a:t>
            </a:r>
            <a:r>
              <a:rPr lang="da-DK" b="1" baseline="0" smtClean="0"/>
              <a:t> </a:t>
            </a:r>
            <a:r>
              <a:rPr lang="da-DK" b="1" baseline="0" err="1" smtClean="0"/>
              <a:t>protection</a:t>
            </a:r>
            <a:endParaRPr lang="da-DK" b="1" smtClean="0"/>
          </a:p>
          <a:p>
            <a:endParaRPr lang="da-DK" smtClean="0"/>
          </a:p>
          <a:p>
            <a:r>
              <a:rPr lang="da-DK" smtClean="0"/>
              <a:t>Safety settings are password protected.</a:t>
            </a:r>
          </a:p>
          <a:p>
            <a:endParaRPr lang="da-DK" smtClean="0"/>
          </a:p>
          <a:p>
            <a:r>
              <a:rPr lang="da-DK" smtClean="0"/>
              <a:t>Demonstrate how to protect</a:t>
            </a:r>
            <a:r>
              <a:rPr lang="da-DK" baseline="0" smtClean="0"/>
              <a:t> safety settings:</a:t>
            </a:r>
            <a:endParaRPr lang="da-DK" smtClean="0"/>
          </a:p>
          <a:p>
            <a:r>
              <a:rPr lang="da-DK" baseline="0" smtClean="0"/>
              <a:t>» </a:t>
            </a:r>
            <a:r>
              <a:rPr lang="da-DK" smtClean="0"/>
              <a:t>Set</a:t>
            </a:r>
            <a:r>
              <a:rPr lang="da-DK" baseline="0" smtClean="0"/>
              <a:t> safety password under SETUP/SET PASSWORD</a:t>
            </a:r>
          </a:p>
          <a:p>
            <a:r>
              <a:rPr lang="da-DK" baseline="0" smtClean="0"/>
              <a:t>» Press Apply</a:t>
            </a:r>
          </a:p>
          <a:p>
            <a:endParaRPr lang="da-DK" smtClean="0"/>
          </a:p>
          <a:p>
            <a:r>
              <a:rPr lang="da-DK" baseline="0" smtClean="0"/>
              <a:t>» Go to PROGRAM ROBOT\INSTALLATION\SAFETY and verify that safety settings are password protected</a:t>
            </a:r>
          </a:p>
          <a:p>
            <a:r>
              <a:rPr lang="da-DK" baseline="0" smtClean="0"/>
              <a:t>» Unlock/lock settings</a:t>
            </a:r>
            <a:endParaRPr lang="da-DK" smtClean="0"/>
          </a:p>
          <a:p>
            <a:endParaRPr lang="da-DK" baseline="0" smtClean="0"/>
          </a:p>
          <a:p>
            <a:r>
              <a:rPr lang="da-DK" b="1" baseline="0" smtClean="0"/>
              <a:t>PERFORM LIVE DEMO</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189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General limits</a:t>
            </a:r>
          </a:p>
          <a:p>
            <a:endParaRPr lang="da-DK"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Change safety mode with slider</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 Very restricted</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 Restricted</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 Default</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 Least restricted</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dirty="0" smtClean="0"/>
          </a:p>
          <a:p>
            <a:r>
              <a:rPr lang="da-DK" dirty="0" smtClean="0"/>
              <a:t>If any changes has been made to the safety configuration, a warning icon is displayed</a:t>
            </a:r>
          </a:p>
          <a:p>
            <a:r>
              <a:rPr lang="da-DK" baseline="0" dirty="0" smtClean="0"/>
              <a:t>» Press Apply to make new settings active</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190</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Basic safety setting</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Default settings for each mode</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191</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Advanced settings</a:t>
            </a:r>
          </a:p>
          <a:p>
            <a:endParaRPr lang="da-DK" smtClean="0"/>
          </a:p>
          <a:p>
            <a:r>
              <a:rPr lang="da-DK" smtClean="0"/>
              <a:t>In Advanced Settings it is possible to customize the settings</a:t>
            </a:r>
          </a:p>
          <a:p>
            <a:r>
              <a:rPr lang="da-DK" baseline="0" smtClean="0"/>
              <a:t>» Force</a:t>
            </a:r>
          </a:p>
          <a:p>
            <a:r>
              <a:rPr lang="da-DK" baseline="0" smtClean="0"/>
              <a:t>» Power</a:t>
            </a:r>
          </a:p>
          <a:p>
            <a:r>
              <a:rPr lang="da-DK" baseline="0" smtClean="0"/>
              <a:t>» Speed</a:t>
            </a:r>
          </a:p>
          <a:p>
            <a:r>
              <a:rPr lang="da-DK" baseline="0" smtClean="0"/>
              <a:t>» Momentum</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Settings be be defined in:</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Normal mode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Reduced mode (requires setup of safety input)</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192</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3AE724B2-62A9-478B-8527-6E2C8D2AFEDD}" type="slidenum">
              <a:rPr lang="da-DK" smtClean="0"/>
              <a:t>17</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 modes</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Explanation of the different modes</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193</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Checksum</a:t>
            </a:r>
          </a:p>
          <a:p>
            <a:endParaRPr lang="da-DK" smtClean="0"/>
          </a:p>
          <a:p>
            <a:r>
              <a:rPr lang="da-DK" smtClean="0"/>
              <a:t>Checksum</a:t>
            </a:r>
            <a:r>
              <a:rPr lang="da-DK" baseline="0" smtClean="0"/>
              <a:t> is a visible indication of safety configuration</a:t>
            </a:r>
          </a:p>
          <a:p>
            <a:r>
              <a:rPr lang="da-DK" baseline="0" smtClean="0"/>
              <a:t>» located in top right corner.</a:t>
            </a:r>
          </a:p>
          <a:p>
            <a:r>
              <a:rPr lang="da-DK" baseline="0" smtClean="0"/>
              <a:t>» checksum is indicated as colors and numbers</a:t>
            </a:r>
          </a:p>
          <a:p>
            <a:endParaRPr lang="da-DK" smtClean="0"/>
          </a:p>
          <a:p>
            <a:r>
              <a:rPr lang="da-DK" smtClean="0"/>
              <a:t>Click on checksum to display details about configuration</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194</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Joint limits</a:t>
            </a:r>
          </a:p>
          <a:p>
            <a:endParaRPr lang="da-DK" smtClean="0"/>
          </a:p>
          <a:p>
            <a:r>
              <a:rPr lang="da-DK" smtClean="0"/>
              <a:t>Limits for</a:t>
            </a:r>
            <a:r>
              <a:rPr lang="da-DK" baseline="0" smtClean="0"/>
              <a:t> each joint can be set:</a:t>
            </a:r>
          </a:p>
          <a:p>
            <a:r>
              <a:rPr lang="da-DK" baseline="0" smtClean="0"/>
              <a:t>» Maximum speed</a:t>
            </a:r>
          </a:p>
          <a:p>
            <a:r>
              <a:rPr lang="da-DK" baseline="0" smtClean="0"/>
              <a:t>» Position range</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Maximum speed is defined in degrees/sec</a:t>
            </a:r>
          </a:p>
        </p:txBody>
      </p:sp>
      <p:sp>
        <p:nvSpPr>
          <p:cNvPr id="4" name="Pladsholder til diasnummer 3"/>
          <p:cNvSpPr>
            <a:spLocks noGrp="1"/>
          </p:cNvSpPr>
          <p:nvPr>
            <p:ph type="sldNum" sz="quarter" idx="10"/>
          </p:nvPr>
        </p:nvSpPr>
        <p:spPr/>
        <p:txBody>
          <a:bodyPr/>
          <a:lstStyle/>
          <a:p>
            <a:fld id="{9DBF2CEB-EB71-4E97-A50A-47EB6D78CA72}" type="slidenum">
              <a:rPr lang="da-DK" smtClean="0"/>
              <a:t>195</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Joint limits</a:t>
            </a:r>
          </a:p>
          <a:p>
            <a:endParaRPr lang="da-DK" smtClean="0"/>
          </a:p>
          <a:p>
            <a:r>
              <a:rPr lang="da-DK" baseline="0" smtClean="0"/>
              <a:t>Position range can be limited</a:t>
            </a:r>
          </a:p>
          <a:p>
            <a:r>
              <a:rPr lang="da-DK" baseline="0" smtClean="0"/>
              <a:t>» Min. limit</a:t>
            </a:r>
          </a:p>
          <a:p>
            <a:r>
              <a:rPr lang="da-DK" baseline="0" smtClean="0"/>
              <a:t>» Max. limit</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Position range is defined in degrees</a:t>
            </a:r>
          </a:p>
        </p:txBody>
      </p:sp>
      <p:sp>
        <p:nvSpPr>
          <p:cNvPr id="4" name="Pladsholder til diasnummer 3"/>
          <p:cNvSpPr>
            <a:spLocks noGrp="1"/>
          </p:cNvSpPr>
          <p:nvPr>
            <p:ph type="sldNum" sz="quarter" idx="10"/>
          </p:nvPr>
        </p:nvSpPr>
        <p:spPr/>
        <p:txBody>
          <a:bodyPr/>
          <a:lstStyle/>
          <a:p>
            <a:fld id="{9DBF2CEB-EB71-4E97-A50A-47EB6D78CA72}" type="slidenum">
              <a:rPr lang="da-DK" smtClean="0"/>
              <a:t>196</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Boundaries</a:t>
            </a:r>
          </a:p>
          <a:p>
            <a:endParaRPr lang="da-DK" smtClean="0"/>
          </a:p>
          <a:p>
            <a:r>
              <a:rPr lang="da-DK" smtClean="0"/>
              <a:t>A safety plane is a way of defining a confined space</a:t>
            </a:r>
          </a:p>
          <a:p>
            <a:endParaRPr lang="da-DK" baseline="0" smtClean="0"/>
          </a:p>
          <a:p>
            <a:r>
              <a:rPr lang="da-DK" baseline="0" smtClean="0"/>
              <a:t>IMPORTANT:</a:t>
            </a:r>
          </a:p>
          <a:p>
            <a:r>
              <a:rPr lang="da-DK" baseline="0" smtClean="0"/>
              <a:t>Safety boundary defines a limit only for robot TCP, not overall limit for robot arm</a:t>
            </a:r>
          </a:p>
          <a:p>
            <a:r>
              <a:rPr lang="da-DK" baseline="0" smtClean="0"/>
              <a:t>» part of the arm can be on ”wrong” side of plane and if TCP is on allowed side, it is possible to move robot</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197</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Boundaries</a:t>
            </a:r>
          </a:p>
          <a:p>
            <a:endParaRPr lang="da-DK" smtClean="0"/>
          </a:p>
          <a:p>
            <a:r>
              <a:rPr lang="da-DK" smtClean="0"/>
              <a:t>Demonstrate how to setup a safety boundary</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198</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a:t>
            </a:r>
            <a:r>
              <a:rPr lang="da-DK" b="1" baseline="0" smtClean="0"/>
              <a:t> Modes</a:t>
            </a:r>
            <a:endParaRPr lang="da-DK" b="1" smtClean="0"/>
          </a:p>
          <a:p>
            <a:endParaRPr lang="da-DK" smtClean="0"/>
          </a:p>
          <a:p>
            <a:r>
              <a:rPr lang="da-DK" smtClean="0"/>
              <a:t>Explain the different Safety</a:t>
            </a:r>
            <a:r>
              <a:rPr lang="da-DK" baseline="0" smtClean="0"/>
              <a:t> Modes:</a:t>
            </a:r>
            <a:endParaRPr lang="da-DK" smtClean="0"/>
          </a:p>
          <a:p>
            <a:r>
              <a:rPr lang="da-DK" baseline="0" smtClean="0"/>
              <a:t>» Disabled			inactive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Normal			acts as ”hard limit” when in normal mode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Reduced			acts as ”hard limit” only if robot is in reduced mode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Normal &amp; Reduced		acts as ”hard limit” at all times</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Trigger Reduced Mode		robot switches to reduced mode when TCP is entering plane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199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Behavior of safety</a:t>
            </a:r>
            <a:r>
              <a:rPr lang="da-DK" b="1" baseline="0" smtClean="0"/>
              <a:t> boundary</a:t>
            </a:r>
            <a:endParaRPr lang="da-DK" b="1" smtClean="0"/>
          </a:p>
          <a:p>
            <a:endParaRPr lang="da-DK" smtClean="0"/>
          </a:p>
          <a:p>
            <a:r>
              <a:rPr lang="da-DK" smtClean="0"/>
              <a:t>Safety boundary works</a:t>
            </a:r>
            <a:r>
              <a:rPr lang="da-DK" baseline="0" smtClean="0"/>
              <a:t> both in:</a:t>
            </a: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Teach mode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Run mode</a:t>
            </a:r>
          </a:p>
          <a:p>
            <a:endParaRPr lang="da-DK" smtClean="0"/>
          </a:p>
          <a:p>
            <a:r>
              <a:rPr lang="da-DK" b="1" smtClean="0"/>
              <a:t>PERFORM LIVE DEMO</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Teach mode: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Press Teach button</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Move robot from Normal area towards Safety area</a:t>
            </a:r>
          </a:p>
          <a:p>
            <a:r>
              <a:rPr lang="da-DK" baseline="0" smtClean="0"/>
              <a:t>   » robot will stop on ”hard limit” / operator will feel higher resistance when trying to move robot into the safety area</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200</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Trigger reduced mode</a:t>
            </a:r>
          </a:p>
          <a:p>
            <a:endParaRPr lang="da-DK" smtClean="0"/>
          </a:p>
          <a:p>
            <a:r>
              <a:rPr lang="da-DK" smtClean="0"/>
              <a:t>Create sample program with four points</a:t>
            </a:r>
          </a:p>
          <a:p>
            <a:r>
              <a:rPr lang="da-DK" baseline="0" smtClean="0"/>
              <a:t>» First waypoint outside of safety area</a:t>
            </a:r>
          </a:p>
          <a:p>
            <a:r>
              <a:rPr lang="da-DK" baseline="0" smtClean="0"/>
              <a:t>» Next two waypoints inside of safety area</a:t>
            </a:r>
          </a:p>
          <a:p>
            <a:r>
              <a:rPr lang="da-DK" baseline="0" smtClean="0"/>
              <a:t>» Last waypoint outside of safety area</a:t>
            </a: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Run sample program and verify that TCP speed slows down when inside of safety area</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201</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User defined safety plane</a:t>
            </a:r>
          </a:p>
          <a:p>
            <a:endParaRPr lang="da-DK" smtClean="0"/>
          </a:p>
          <a:p>
            <a:r>
              <a:rPr lang="da-DK" smtClean="0"/>
              <a:t>Demonstrate how to define a feature as Plane</a:t>
            </a:r>
          </a:p>
          <a:p>
            <a:r>
              <a:rPr lang="da-DK" baseline="0" smtClean="0"/>
              <a:t>» Click Plane-button to add new plane</a:t>
            </a:r>
          </a:p>
        </p:txBody>
      </p:sp>
      <p:sp>
        <p:nvSpPr>
          <p:cNvPr id="4" name="Pladsholder til diasnummer 3"/>
          <p:cNvSpPr>
            <a:spLocks noGrp="1"/>
          </p:cNvSpPr>
          <p:nvPr>
            <p:ph type="sldNum" sz="quarter" idx="10"/>
          </p:nvPr>
        </p:nvSpPr>
        <p:spPr/>
        <p:txBody>
          <a:bodyPr/>
          <a:lstStyle/>
          <a:p>
            <a:fld id="{9DBF2CEB-EB71-4E97-A50A-47EB6D78CA72}" type="slidenum">
              <a:rPr lang="da-DK" smtClean="0"/>
              <a:t>202</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PolyScope is the software running on the graphical user interface (GUI)</a:t>
            </a:r>
          </a:p>
          <a:p>
            <a:endParaRPr lang="da-DK" smtClean="0"/>
          </a:p>
          <a:p>
            <a:r>
              <a:rPr lang="da-DK" smtClean="0"/>
              <a:t>Software is developed solely</a:t>
            </a:r>
            <a:r>
              <a:rPr lang="da-DK" baseline="0" smtClean="0"/>
              <a:t> by Universal Robots and is continuously updated</a:t>
            </a:r>
          </a:p>
          <a:p>
            <a:r>
              <a:rPr lang="da-DK" baseline="0" smtClean="0"/>
              <a:t>Updates are free for Distributors and end clients</a:t>
            </a:r>
          </a:p>
          <a:p>
            <a:endParaRPr lang="da-DK" baseline="0" smtClean="0"/>
          </a:p>
          <a:p>
            <a:r>
              <a:rPr lang="da-DK" baseline="0" smtClean="0"/>
              <a:t>OS is Linux Debian distribution</a:t>
            </a:r>
          </a:p>
          <a:p>
            <a:endParaRPr lang="da-DK" baseline="0" smtClean="0"/>
          </a:p>
          <a:p>
            <a:endParaRPr lang="da-DK" baseline="0" smtClean="0"/>
          </a:p>
          <a:p>
            <a:r>
              <a:rPr lang="da-DK" baseline="0" smtClean="0"/>
              <a:t>After power up and PolyScope has loaded the Welcome screen, ”Robot has Changed Mode” is the first popup met.</a:t>
            </a:r>
          </a:p>
          <a:p>
            <a:r>
              <a:rPr lang="da-DK" baseline="0" smtClean="0"/>
              <a:t>This is normal behaviour of robot.</a:t>
            </a:r>
          </a:p>
        </p:txBody>
      </p:sp>
      <p:sp>
        <p:nvSpPr>
          <p:cNvPr id="4" name="Pladsholder til diasnummer 3"/>
          <p:cNvSpPr>
            <a:spLocks noGrp="1"/>
          </p:cNvSpPr>
          <p:nvPr>
            <p:ph type="sldNum" sz="quarter" idx="10"/>
          </p:nvPr>
        </p:nvSpPr>
        <p:spPr/>
        <p:txBody>
          <a:bodyPr/>
          <a:lstStyle/>
          <a:p>
            <a:fld id="{9DBF2CEB-EB71-4E97-A50A-47EB6D78CA72}" type="slidenum">
              <a:rPr lang="da-DK" smtClean="0"/>
              <a:t>18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User defined safety plane</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A Plane can be: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a:t>
            </a:r>
            <a:r>
              <a:rPr lang="da-DK" smtClean="0"/>
              <a:t>renamed</a:t>
            </a:r>
          </a:p>
          <a:p>
            <a:r>
              <a:rPr lang="da-DK" baseline="0" smtClean="0"/>
              <a:t>» deleted</a:t>
            </a:r>
          </a:p>
          <a:p>
            <a:endParaRPr lang="da-DK" baseline="0" smtClean="0"/>
          </a:p>
          <a:p>
            <a:r>
              <a:rPr lang="da-DK" baseline="0" smtClean="0"/>
              <a:t>A Plane has 3 parameters</a:t>
            </a:r>
          </a:p>
          <a:p>
            <a:r>
              <a:rPr lang="da-DK" baseline="0" smtClean="0"/>
              <a:t>» Show axes		sets color on arrows in MOVE-tab</a:t>
            </a:r>
          </a:p>
          <a:p>
            <a:r>
              <a:rPr lang="da-DK" baseline="0" smtClean="0"/>
              <a:t>» Joggable		enables/disables Feature in MOVE-tab</a:t>
            </a:r>
          </a:p>
          <a:p>
            <a:r>
              <a:rPr lang="da-DK" baseline="0" smtClean="0"/>
              <a:t>» Variable		creates a copy of the Feature which can be used for mathematical calculations</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203</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User defined safety plane</a:t>
            </a:r>
          </a:p>
          <a:p>
            <a:endParaRPr lang="da-DK" smtClean="0"/>
          </a:p>
          <a:p>
            <a:r>
              <a:rPr lang="da-DK" baseline="0" smtClean="0"/>
              <a:t>Plane consists of 3 fixed waypoints</a:t>
            </a:r>
          </a:p>
          <a:p>
            <a:r>
              <a:rPr lang="da-DK" baseline="0" smtClean="0"/>
              <a:t>» Point_1 = origin of plane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Point_2 = Y-direction of plane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 Point_3 = X-direction of plane</a:t>
            </a:r>
          </a:p>
          <a:p>
            <a:endParaRPr lang="da-DK" baseline="0" smtClean="0"/>
          </a:p>
          <a:p>
            <a:r>
              <a:rPr lang="da-DK" smtClean="0"/>
              <a:t>Demonstrate how to define a feature as Plane</a:t>
            </a:r>
          </a:p>
          <a:p>
            <a:r>
              <a:rPr lang="da-DK" baseline="0" smtClean="0"/>
              <a:t>» Teach the 3 waypoints as a vertical plane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204</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User defined safety plane</a:t>
            </a:r>
          </a:p>
          <a:p>
            <a:endParaRPr lang="da-DK" smtClean="0"/>
          </a:p>
          <a:p>
            <a:r>
              <a:rPr lang="da-DK" baseline="0" smtClean="0"/>
              <a:t>Illustration of the taught Plane</a:t>
            </a:r>
          </a:p>
          <a:p>
            <a:r>
              <a:rPr lang="da-DK" baseline="0" smtClean="0"/>
              <a:t>» Save the Installation</a:t>
            </a:r>
          </a:p>
          <a:p>
            <a:endParaRPr lang="da-DK" baseline="0" smtClean="0"/>
          </a:p>
          <a:p>
            <a:r>
              <a:rPr lang="da-DK" baseline="0" smtClean="0"/>
              <a:t>Move robot here</a:t>
            </a:r>
          </a:p>
          <a:p>
            <a:r>
              <a:rPr lang="da-DK" baseline="0" smtClean="0"/>
              <a:t>» moves the robot so TCP is perpendicular to origin of Plane</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205</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User defined safety plane</a:t>
            </a:r>
          </a:p>
          <a:p>
            <a:endParaRPr lang="da-DK" smtClean="0"/>
          </a:p>
          <a:p>
            <a:r>
              <a:rPr lang="da-DK" baseline="0" smtClean="0"/>
              <a:t>Demonstrate how to use the Feature as safety plane</a:t>
            </a:r>
          </a:p>
          <a:p>
            <a:endParaRPr lang="da-DK" b="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206</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Behavior of user</a:t>
            </a:r>
            <a:r>
              <a:rPr lang="da-DK" b="1" baseline="0" smtClean="0"/>
              <a:t> defined safety plane</a:t>
            </a:r>
            <a:endParaRPr lang="da-DK" b="1" smtClean="0"/>
          </a:p>
          <a:p>
            <a:endParaRPr lang="da-DK" smtClean="0"/>
          </a:p>
          <a:p>
            <a:r>
              <a:rPr lang="da-DK" smtClean="0"/>
              <a:t>Create sample program with two waypoints</a:t>
            </a:r>
          </a:p>
          <a:p>
            <a:r>
              <a:rPr lang="da-DK" baseline="0" smtClean="0"/>
              <a:t>» First waypoint outside of safety area</a:t>
            </a:r>
          </a:p>
          <a:p>
            <a:r>
              <a:rPr lang="da-DK" baseline="0" smtClean="0"/>
              <a:t>» Second waypoint inside of safety area</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Run sample program and verify that TCP speed slows down when inside of safety area</a:t>
            </a:r>
          </a:p>
          <a:p>
            <a:pPr marL="0" marR="0" indent="0" algn="l" defTabSz="914400" rtl="0" eaLnBrk="1" fontAlgn="auto" latinLnBrk="0" hangingPunct="1">
              <a:lnSpc>
                <a:spcPct val="100000"/>
              </a:lnSpc>
              <a:spcBef>
                <a:spcPts val="0"/>
              </a:spcBef>
              <a:spcAft>
                <a:spcPts val="0"/>
              </a:spcAft>
              <a:buClrTx/>
              <a:buSzTx/>
              <a:buFontTx/>
              <a:buNone/>
              <a:tabLst/>
              <a:defRPr/>
            </a:pPr>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207</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Tool Boundary</a:t>
            </a:r>
          </a:p>
          <a:p>
            <a:endParaRPr lang="da-DK" smtClean="0"/>
          </a:p>
          <a:p>
            <a:r>
              <a:rPr lang="da-DK" smtClean="0"/>
              <a:t>The tool boundary restricts the angular deviation of TCP, so tool always orientate within</a:t>
            </a:r>
            <a:r>
              <a:rPr lang="da-DK" baseline="0" smtClean="0"/>
              <a:t> the defined limit.</a:t>
            </a:r>
          </a:p>
          <a:p>
            <a:endParaRPr lang="da-DK" smtClean="0"/>
          </a:p>
          <a:p>
            <a:r>
              <a:rPr lang="da-DK" smtClean="0"/>
              <a:t>Demonstrate how to setup a the tool boundary</a:t>
            </a:r>
          </a:p>
          <a:p>
            <a:endParaRPr lang="da-DK" baseline="0" smtClean="0"/>
          </a:p>
          <a:p>
            <a:r>
              <a:rPr lang="da-DK" baseline="0" smtClean="0"/>
              <a:t>» Tilt TCP by either jogging in MOVE-menu or teach mode</a:t>
            </a:r>
          </a:p>
          <a:p>
            <a:r>
              <a:rPr lang="da-DK" baseline="0" smtClean="0"/>
              <a:t>» Verify a warning pops up if deviation limit is exceeded</a:t>
            </a:r>
          </a:p>
        </p:txBody>
      </p:sp>
      <p:sp>
        <p:nvSpPr>
          <p:cNvPr id="4" name="Pladsholder til diasnummer 3"/>
          <p:cNvSpPr>
            <a:spLocks noGrp="1"/>
          </p:cNvSpPr>
          <p:nvPr>
            <p:ph type="sldNum" sz="quarter" idx="10"/>
          </p:nvPr>
        </p:nvSpPr>
        <p:spPr/>
        <p:txBody>
          <a:bodyPr/>
          <a:lstStyle/>
          <a:p>
            <a:fld id="{9DBF2CEB-EB71-4E97-A50A-47EB6D78CA72}" type="slidenum">
              <a:rPr lang="da-DK" smtClean="0"/>
              <a:t>208</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 I/O</a:t>
            </a:r>
          </a:p>
          <a:p>
            <a:endParaRPr lang="da-DK" smtClean="0"/>
          </a:p>
          <a:p>
            <a:r>
              <a:rPr lang="da-DK" smtClean="0"/>
              <a:t>It is possible to</a:t>
            </a:r>
            <a:r>
              <a:rPr lang="da-DK" baseline="0" smtClean="0"/>
              <a:t> setup safety I/O’s on the robot</a:t>
            </a:r>
          </a:p>
          <a:p>
            <a:endParaRPr lang="da-DK" baseline="0" smtClean="0"/>
          </a:p>
          <a:p>
            <a:r>
              <a:rPr lang="da-DK" baseline="0" smtClean="0"/>
              <a:t>All safety signals are redundant, meaning that the system controls two channels.</a:t>
            </a:r>
          </a:p>
          <a:p>
            <a:r>
              <a:rPr lang="da-DK" baseline="0" smtClean="0"/>
              <a:t>Two signals are required for each safety input/output.</a:t>
            </a:r>
          </a:p>
          <a:p>
            <a:endParaRPr lang="da-DK" baseline="0" smtClean="0"/>
          </a:p>
          <a:p>
            <a:r>
              <a:rPr lang="da-DK" baseline="0" smtClean="0"/>
              <a:t>The safety signals can be assigned to the configurable I/O’s on Safety Control Board.</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209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Safety inputs</a:t>
            </a:r>
          </a:p>
          <a:p>
            <a:endParaRPr lang="da-DK" smtClean="0"/>
          </a:p>
          <a:p>
            <a:endParaRPr lang="da-DK"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210</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Safety outputs</a:t>
            </a:r>
          </a:p>
          <a:p>
            <a:endParaRPr lang="da-DK" dirty="0" smtClean="0"/>
          </a:p>
          <a:p>
            <a:r>
              <a:rPr lang="da-DK" dirty="0" smtClean="0"/>
              <a:t>Safety</a:t>
            </a:r>
            <a:r>
              <a:rPr lang="da-DK" baseline="0" dirty="0" smtClean="0"/>
              <a:t> outputs:</a:t>
            </a:r>
          </a:p>
          <a:p>
            <a:r>
              <a:rPr lang="da-DK" baseline="0" dirty="0" smtClean="0"/>
              <a:t>» System Emergency Stop		high signal indicates robot is in normal mode, low signal indicates robot is emergency stopped</a:t>
            </a:r>
          </a:p>
          <a:p>
            <a:r>
              <a:rPr lang="da-DK" baseline="0" dirty="0" smtClean="0"/>
              <a:t>» Robot Moving		high signal indicates robot is in fixed position, low signal indicates robot is moving</a:t>
            </a:r>
          </a:p>
          <a:p>
            <a:r>
              <a:rPr lang="da-DK" baseline="0" dirty="0" smtClean="0"/>
              <a:t>» Robot Not Stopping		if robot has been requested to stop, signal will be high until robot stops. If no request, signal will be low</a:t>
            </a:r>
          </a:p>
          <a:p>
            <a:r>
              <a:rPr lang="da-DK" baseline="0" dirty="0" smtClean="0"/>
              <a:t>» Reduced Mode		high signal indicates robot is in normal mode, low signal indicates robot is in reduced mode</a:t>
            </a:r>
          </a:p>
          <a:p>
            <a:r>
              <a:rPr lang="da-DK" baseline="0" dirty="0" smtClean="0"/>
              <a:t>» Not Reduced Mode		inverse state of Reduced Mode</a:t>
            </a:r>
          </a:p>
          <a:p>
            <a:endParaRPr lang="da-DK" dirty="0" smtClean="0"/>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211</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214</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Press About and popup will appear with information about software version</a:t>
            </a:r>
          </a:p>
          <a:p>
            <a:endParaRPr lang="da-DK" smtClean="0"/>
          </a:p>
          <a:p>
            <a:r>
              <a:rPr lang="da-DK" smtClean="0"/>
              <a:t>Serial number of robot and IP-address are</a:t>
            </a:r>
            <a:r>
              <a:rPr lang="da-DK" baseline="0" smtClean="0"/>
              <a:t> informed as well</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19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215</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216</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217</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218</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Examination</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219</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List of sample programs</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220</a:t>
            </a:fld>
            <a:endParaRPr lang="da-DK"/>
          </a:p>
        </p:txBody>
      </p:sp>
    </p:spTree>
    <p:extLst>
      <p:ext uri="{BB962C8B-B14F-4D97-AF65-F5344CB8AC3E}">
        <p14:creationId xmlns:p14="http://schemas.microsoft.com/office/powerpoint/2010/main" val="1880814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b="1" smtClean="0"/>
              <a:t>Welcome to Basic Training</a:t>
            </a:r>
          </a:p>
          <a:p>
            <a:endParaRPr lang="da-DK" smtClean="0"/>
          </a:p>
          <a:p>
            <a:r>
              <a:rPr lang="da-DK" smtClean="0"/>
              <a:t>Make introduction to the training course</a:t>
            </a:r>
          </a:p>
          <a:p>
            <a:endParaRPr lang="da-DK"/>
          </a:p>
        </p:txBody>
      </p:sp>
      <p:sp>
        <p:nvSpPr>
          <p:cNvPr id="4" name="Slide Number Placeholder 3"/>
          <p:cNvSpPr>
            <a:spLocks noGrp="1"/>
          </p:cNvSpPr>
          <p:nvPr>
            <p:ph type="sldNum" sz="quarter" idx="10"/>
          </p:nvPr>
        </p:nvSpPr>
        <p:spPr/>
        <p:txBody>
          <a:bodyPr/>
          <a:lstStyle/>
          <a:p>
            <a:fld id="{9DBF2CEB-EB71-4E97-A50A-47EB6D78CA72}" type="slidenum">
              <a:rPr lang="da-DK" smtClean="0"/>
              <a:t>2</a:t>
            </a:fld>
            <a:endParaRPr lang="da-DK"/>
          </a:p>
        </p:txBody>
      </p:sp>
    </p:spTree>
    <p:extLst>
      <p:ext uri="{BB962C8B-B14F-4D97-AF65-F5344CB8AC3E}">
        <p14:creationId xmlns:p14="http://schemas.microsoft.com/office/powerpoint/2010/main" val="759993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Online manual will be displayed in the selected language</a:t>
            </a:r>
          </a:p>
          <a:p>
            <a:endParaRPr lang="da-DK" smtClean="0"/>
          </a:p>
          <a:p>
            <a:r>
              <a:rPr lang="da-DK" smtClean="0"/>
              <a:t>The online manual</a:t>
            </a:r>
            <a:r>
              <a:rPr lang="da-DK" baseline="0" smtClean="0"/>
              <a:t> is</a:t>
            </a:r>
            <a:r>
              <a:rPr lang="da-DK" smtClean="0"/>
              <a:t> a light version of the software</a:t>
            </a:r>
            <a:r>
              <a:rPr lang="da-DK" baseline="0" smtClean="0"/>
              <a:t> </a:t>
            </a:r>
            <a:r>
              <a:rPr lang="da-DK" smtClean="0"/>
              <a:t>manual</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20</a:t>
            </a:fld>
            <a:endParaRPr lang="da-DK"/>
          </a:p>
        </p:txBody>
      </p:sp>
    </p:spTree>
    <p:extLst>
      <p:ext uri="{BB962C8B-B14F-4D97-AF65-F5344CB8AC3E}">
        <p14:creationId xmlns:p14="http://schemas.microsoft.com/office/powerpoint/2010/main" val="2092401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9DBF2CEB-EB71-4E97-A50A-47EB6D78CA72}" type="slidenum">
              <a:rPr lang="da-DK" smtClean="0"/>
              <a:t>21</a:t>
            </a:fld>
            <a:endParaRPr lang="da-DK"/>
          </a:p>
        </p:txBody>
      </p:sp>
    </p:spTree>
    <p:extLst>
      <p:ext uri="{BB962C8B-B14F-4D97-AF65-F5344CB8AC3E}">
        <p14:creationId xmlns:p14="http://schemas.microsoft.com/office/powerpoint/2010/main" val="311831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In Setup Robot menu it is possible to adjust the software settings.</a:t>
            </a:r>
          </a:p>
          <a:p>
            <a:endParaRPr lang="da-DK" smtClean="0"/>
          </a:p>
          <a:p>
            <a:r>
              <a:rPr lang="da-DK" smtClean="0"/>
              <a:t>Focus on:</a:t>
            </a:r>
          </a:p>
          <a:p>
            <a:r>
              <a:rPr lang="da-DK" smtClean="0"/>
              <a:t>INITIALIZE Robot</a:t>
            </a:r>
          </a:p>
          <a:p>
            <a:r>
              <a:rPr lang="da-DK" smtClean="0"/>
              <a:t>LANGUAGE</a:t>
            </a:r>
            <a:r>
              <a:rPr lang="da-DK" baseline="0" smtClean="0"/>
              <a:t> and UNITS</a:t>
            </a:r>
          </a:p>
          <a:p>
            <a:r>
              <a:rPr lang="da-DK" baseline="0" smtClean="0"/>
              <a:t>Set PASSWORD</a:t>
            </a:r>
          </a:p>
          <a:p>
            <a:r>
              <a:rPr lang="da-DK" baseline="0" smtClean="0"/>
              <a:t>CALIBRATE Screen</a:t>
            </a:r>
          </a:p>
          <a:p>
            <a:r>
              <a:rPr lang="da-DK" baseline="0" smtClean="0"/>
              <a:t>SET Time</a:t>
            </a:r>
            <a:endParaRPr lang="da-DK" smtClean="0"/>
          </a:p>
          <a:p>
            <a:endParaRPr lang="da-DK" smtClean="0"/>
          </a:p>
          <a:p>
            <a:r>
              <a:rPr lang="da-DK" smtClean="0"/>
              <a:t>Other options</a:t>
            </a:r>
            <a:r>
              <a:rPr lang="da-DK" baseline="0" smtClean="0"/>
              <a:t> will be explained later</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Initialize robot  </a:t>
            </a:r>
            <a:r>
              <a:rPr lang="da-DK" dirty="0" smtClean="0"/>
              <a:t>is where the robot can be initialized</a:t>
            </a:r>
            <a:r>
              <a:rPr lang="da-DK" baseline="0" dirty="0" smtClean="0"/>
              <a:t> = mechanical brakes are released</a:t>
            </a:r>
            <a:endParaRPr lang="da-DK" dirty="0" smtClean="0"/>
          </a:p>
          <a:p>
            <a:endParaRPr lang="da-DK" dirty="0" smtClean="0"/>
          </a:p>
          <a:p>
            <a:r>
              <a:rPr lang="da-DK" b="1" dirty="0" smtClean="0"/>
              <a:t>Payload:</a:t>
            </a:r>
          </a:p>
          <a:p>
            <a:r>
              <a:rPr lang="da-DK" dirty="0" smtClean="0"/>
              <a:t>Payload</a:t>
            </a:r>
            <a:r>
              <a:rPr lang="da-DK" baseline="0" dirty="0" smtClean="0"/>
              <a:t> specifies the weight of end-of-arm tooling.</a:t>
            </a:r>
          </a:p>
          <a:p>
            <a:r>
              <a:rPr lang="da-DK" dirty="0" smtClean="0"/>
              <a:t>It will automatically use the value defined in the Intallation,</a:t>
            </a:r>
            <a:r>
              <a:rPr lang="da-DK" baseline="0" dirty="0" smtClean="0"/>
              <a:t> but can manually be changed if another or no tool is mounted.</a:t>
            </a:r>
          </a:p>
          <a:p>
            <a:endParaRPr lang="da-DK" dirty="0" smtClean="0"/>
          </a:p>
          <a:p>
            <a:r>
              <a:rPr lang="da-DK" dirty="0" smtClean="0"/>
              <a:t>In</a:t>
            </a:r>
            <a:r>
              <a:rPr lang="da-DK" baseline="0" dirty="0" smtClean="0"/>
              <a:t> case the payload is defined incorrect and brakes are released, the robot will make a security stop and turn off the power.</a:t>
            </a:r>
            <a:endParaRPr lang="da-DK" dirty="0" smtClean="0"/>
          </a:p>
          <a:p>
            <a:r>
              <a:rPr lang="da-DK" dirty="0" smtClean="0"/>
              <a:t>(payload value</a:t>
            </a:r>
            <a:r>
              <a:rPr lang="da-DK" baseline="0" dirty="0" smtClean="0"/>
              <a:t> must differ significantly to generate a security stop</a:t>
            </a:r>
            <a:r>
              <a:rPr lang="da-DK" dirty="0" smtClean="0"/>
              <a:t>)</a:t>
            </a:r>
          </a:p>
          <a:p>
            <a:endParaRPr lang="da-DK" dirty="0" smtClean="0"/>
          </a:p>
          <a:p>
            <a:r>
              <a:rPr lang="da-DK" b="1" dirty="0" smtClean="0"/>
              <a:t>Procedure for initializing:</a:t>
            </a:r>
          </a:p>
          <a:p>
            <a:r>
              <a:rPr lang="da-DK" dirty="0" smtClean="0"/>
              <a:t>1. Check payload settings correspond with weight of actual end-of-arm</a:t>
            </a:r>
            <a:r>
              <a:rPr lang="da-DK" baseline="0" dirty="0" smtClean="0"/>
              <a:t> tool	STATE:   POWER OFF</a:t>
            </a:r>
            <a:endParaRPr lang="da-DK" dirty="0" smtClean="0"/>
          </a:p>
          <a:p>
            <a:r>
              <a:rPr lang="da-DK" dirty="0" smtClean="0"/>
              <a:t>2. Press ON to enable power for the joints				STATE:   IDLE</a:t>
            </a:r>
          </a:p>
          <a:p>
            <a:r>
              <a:rPr lang="da-DK" dirty="0" smtClean="0"/>
              <a:t>3. Press ON again</a:t>
            </a:r>
            <a:r>
              <a:rPr lang="da-DK" baseline="0" dirty="0" smtClean="0"/>
              <a:t> to release the mechanical brakes			STATE:   NORMAL</a:t>
            </a:r>
          </a:p>
          <a:p>
            <a:endParaRPr lang="da-DK" dirty="0" smtClean="0">
              <a:solidFill>
                <a:srgbClr val="FF0000"/>
              </a:solidFill>
            </a:endParaRPr>
          </a:p>
          <a:p>
            <a:r>
              <a:rPr lang="da-DK" b="1" dirty="0" smtClean="0">
                <a:solidFill>
                  <a:srgbClr val="FF0000"/>
                </a:solidFill>
              </a:rPr>
              <a:t>PERFORM LIVE DEMO</a:t>
            </a:r>
          </a:p>
          <a:p>
            <a:endParaRPr lang="da-DK" dirty="0" smtClean="0">
              <a:solidFill>
                <a:srgbClr val="FF0000"/>
              </a:solidFill>
            </a:endParaRPr>
          </a:p>
          <a:p>
            <a:endParaRPr lang="da-DK" dirty="0" smtClean="0">
              <a:solidFill>
                <a:srgbClr val="FF0000"/>
              </a:solidFill>
            </a:endParaRPr>
          </a:p>
          <a:p>
            <a:r>
              <a:rPr lang="da-DK" dirty="0" smtClean="0">
                <a:solidFill>
                  <a:srgbClr val="FF0000"/>
                </a:solidFill>
              </a:rPr>
              <a:t>If robot is close to collision, the</a:t>
            </a:r>
            <a:r>
              <a:rPr lang="da-DK" baseline="0" dirty="0" smtClean="0">
                <a:solidFill>
                  <a:srgbClr val="FF0000"/>
                </a:solidFill>
              </a:rPr>
              <a:t> BACKDRIVE function can be used to move robot arm to safe position before initializing.</a:t>
            </a:r>
            <a:endParaRPr lang="da-DK" dirty="0" smtClean="0">
              <a:solidFill>
                <a:srgbClr val="FF0000"/>
              </a:solidFill>
            </a:endParaRPr>
          </a:p>
          <a:p>
            <a:endParaRPr lang="da-DK" dirty="0" smtClean="0">
              <a:solidFill>
                <a:srgbClr val="FF0000"/>
              </a:solidFill>
            </a:endParaRPr>
          </a:p>
          <a:p>
            <a:r>
              <a:rPr lang="da-DK" dirty="0" smtClean="0"/>
              <a:t>Backdrive mode:</a:t>
            </a:r>
          </a:p>
          <a:p>
            <a:pPr marL="228600" indent="-228600">
              <a:buAutoNum type="arabicPeriod"/>
            </a:pPr>
            <a:r>
              <a:rPr lang="da-DK" dirty="0" smtClean="0"/>
              <a:t>Press ON to enable power for the joints.</a:t>
            </a:r>
          </a:p>
          <a:p>
            <a:pPr marL="0" indent="0">
              <a:buNone/>
            </a:pPr>
            <a:r>
              <a:rPr lang="da-DK" i="1" dirty="0" smtClean="0"/>
              <a:t>    Do NOT release the brakes.</a:t>
            </a:r>
          </a:p>
          <a:p>
            <a:pPr marL="0" indent="0">
              <a:buNone/>
            </a:pPr>
            <a:r>
              <a:rPr lang="da-DK" dirty="0" smtClean="0"/>
              <a:t>2. Press and hold teach button » status will change to BACKDRIVE</a:t>
            </a:r>
          </a:p>
          <a:p>
            <a:pPr marL="0" indent="0">
              <a:buNone/>
            </a:pPr>
            <a:r>
              <a:rPr lang="da-DK" baseline="0" dirty="0" smtClean="0"/>
              <a:t>3. Pull joint away from collision area </a:t>
            </a:r>
            <a:r>
              <a:rPr lang="da-DK" dirty="0" smtClean="0"/>
              <a:t>» brake</a:t>
            </a:r>
            <a:r>
              <a:rPr lang="da-DK" baseline="0" dirty="0" smtClean="0"/>
              <a:t> is released for only this joint as long as teach button is pressed.</a:t>
            </a:r>
          </a:p>
          <a:p>
            <a:endParaRPr lang="da-DK" dirty="0" smtClean="0">
              <a:solidFill>
                <a:srgbClr val="FF0000"/>
              </a:solidFill>
            </a:endParaRPr>
          </a:p>
          <a:p>
            <a:r>
              <a:rPr lang="da-DK" b="1" dirty="0" smtClean="0">
                <a:solidFill>
                  <a:srgbClr val="FF0000"/>
                </a:solidFill>
              </a:rPr>
              <a:t>PERFORM LIVE DEMO of BACKDRIVE MODE</a:t>
            </a:r>
          </a:p>
          <a:p>
            <a:endParaRPr lang="da-DK" dirty="0" smtClean="0">
              <a:solidFill>
                <a:srgbClr val="FF0000"/>
              </a:solidFill>
            </a:endParaRPr>
          </a:p>
        </p:txBody>
      </p:sp>
      <p:sp>
        <p:nvSpPr>
          <p:cNvPr id="4" name="Pladsholder til diasnummer 3"/>
          <p:cNvSpPr>
            <a:spLocks noGrp="1"/>
          </p:cNvSpPr>
          <p:nvPr>
            <p:ph type="sldNum" sz="quarter" idx="10"/>
          </p:nvPr>
        </p:nvSpPr>
        <p:spPr/>
        <p:txBody>
          <a:bodyPr/>
          <a:lstStyle/>
          <a:p>
            <a:fld id="{9DBF2CEB-EB71-4E97-A50A-47EB6D78CA72}" type="slidenum">
              <a:rPr lang="da-DK" smtClean="0"/>
              <a:t>23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In Language and Units it is possible to set the language of the software.</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20 languages available</a:t>
            </a:r>
            <a:endParaRPr lang="da-DK" smtClean="0"/>
          </a:p>
          <a:p>
            <a:r>
              <a:rPr lang="da-DK" smtClean="0"/>
              <a:t>English programming names can be selected (all</a:t>
            </a:r>
            <a:r>
              <a:rPr lang="da-DK" baseline="0" smtClean="0"/>
              <a:t> command-names will be kept in English independent of language selection)</a:t>
            </a: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NOTE: Keyboard</a:t>
            </a:r>
            <a:r>
              <a:rPr lang="da-DK" baseline="0" smtClean="0"/>
              <a:t> is fixed as English, even though language is </a:t>
            </a:r>
            <a:r>
              <a:rPr lang="da-DK" i="1" baseline="0" smtClean="0"/>
              <a:t>not</a:t>
            </a:r>
            <a:r>
              <a:rPr lang="da-DK" baseline="0" smtClean="0"/>
              <a:t> set to English</a:t>
            </a:r>
            <a:endParaRPr lang="da-DK" smtClean="0"/>
          </a:p>
          <a:p>
            <a:endParaRPr lang="da-DK" smtClean="0"/>
          </a:p>
          <a:p>
            <a:r>
              <a:rPr lang="da-DK" smtClean="0"/>
              <a:t>Units can be set as metric or US</a:t>
            </a:r>
          </a:p>
          <a:p>
            <a:endParaRPr lang="da-DK" smtClean="0"/>
          </a:p>
          <a:p>
            <a:r>
              <a:rPr lang="da-DK" smtClean="0"/>
              <a:t>Press ”Restart Now” in order for new settings to take effect.</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24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PolyScope </a:t>
            </a:r>
            <a:r>
              <a:rPr lang="da-DK" baseline="0" smtClean="0"/>
              <a:t>can be updated.</a:t>
            </a:r>
          </a:p>
          <a:p>
            <a:endParaRPr lang="da-DK" baseline="0" smtClean="0"/>
          </a:p>
          <a:p>
            <a:r>
              <a:rPr lang="da-DK" baseline="0" smtClean="0"/>
              <a:t>Normally a new software release is available twice a year.</a:t>
            </a:r>
          </a:p>
          <a:p>
            <a:r>
              <a:rPr lang="da-DK" baseline="0" smtClean="0"/>
              <a:t>It can be downloaded on UR support site.</a:t>
            </a:r>
          </a:p>
          <a:p>
            <a:endParaRPr lang="da-DK" baseline="0" smtClean="0"/>
          </a:p>
          <a:p>
            <a:r>
              <a:rPr lang="da-DK" baseline="0" smtClean="0"/>
              <a:t>How-to procedure will be covered later in training session.</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25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Parts of the software can</a:t>
            </a:r>
            <a:r>
              <a:rPr lang="da-DK" baseline="0" smtClean="0"/>
              <a:t> be password protected.</a:t>
            </a:r>
          </a:p>
          <a:p>
            <a:r>
              <a:rPr lang="da-DK" baseline="0" smtClean="0"/>
              <a:t>Passwords can consist of any ascii characters.</a:t>
            </a:r>
          </a:p>
          <a:p>
            <a:endParaRPr lang="da-DK" baseline="0" smtClean="0"/>
          </a:p>
          <a:p>
            <a:r>
              <a:rPr lang="da-DK" baseline="0" smtClean="0"/>
              <a:t>Two types of password:</a:t>
            </a:r>
          </a:p>
          <a:p>
            <a:endParaRPr lang="da-DK" baseline="0" smtClean="0"/>
          </a:p>
          <a:p>
            <a:pPr marL="0" indent="0">
              <a:buFont typeface="Arial" panose="020B0604020202020204" pitchFamily="34" charset="0"/>
              <a:buNone/>
            </a:pPr>
            <a:r>
              <a:rPr lang="da-DK" baseline="0" smtClean="0"/>
              <a:t>» System password</a:t>
            </a:r>
          </a:p>
          <a:p>
            <a:r>
              <a:rPr lang="da-DK" baseline="0" smtClean="0"/>
              <a:t>   This password is limiting access to parts of the software, so operators can only load/start/stop programs.</a:t>
            </a:r>
          </a:p>
          <a:p>
            <a:r>
              <a:rPr lang="da-DK" baseline="0" smtClean="0"/>
              <a:t>   No editing can be done without entering password</a:t>
            </a:r>
          </a:p>
          <a:p>
            <a:endParaRPr lang="da-DK" baseline="0" smtClean="0"/>
          </a:p>
          <a:p>
            <a:pPr marL="0" indent="0">
              <a:buFont typeface="Arial" panose="020B0604020202020204" pitchFamily="34" charset="0"/>
              <a:buNone/>
            </a:pPr>
            <a:r>
              <a:rPr lang="da-DK" baseline="0" smtClean="0"/>
              <a:t>» Safety password</a:t>
            </a:r>
          </a:p>
          <a:p>
            <a:r>
              <a:rPr lang="da-DK" smtClean="0"/>
              <a:t>   This password is</a:t>
            </a:r>
            <a:r>
              <a:rPr lang="da-DK" baseline="0" smtClean="0"/>
              <a:t> for limiting access to changing the safety settings.</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smtClean="0"/>
              <a:t>Calibration of touch screen.</a:t>
            </a:r>
          </a:p>
          <a:p>
            <a:endParaRPr lang="da-DK" dirty="0" smtClean="0"/>
          </a:p>
          <a:p>
            <a:r>
              <a:rPr lang="da-DK" dirty="0" smtClean="0"/>
              <a:t>Can</a:t>
            </a:r>
            <a:r>
              <a:rPr lang="da-DK" baseline="0" dirty="0" smtClean="0"/>
              <a:t> be used in case the touch screen is out of adjustment.</a:t>
            </a:r>
            <a:endParaRPr lang="da-DK" dirty="0" smtClean="0"/>
          </a:p>
          <a:p>
            <a:endParaRPr lang="da-DK" dirty="0" smtClean="0"/>
          </a:p>
          <a:p>
            <a:r>
              <a:rPr lang="da-DK" dirty="0" smtClean="0"/>
              <a:t>Procedure:</a:t>
            </a:r>
          </a:p>
          <a:p>
            <a:r>
              <a:rPr lang="da-DK" dirty="0" smtClean="0"/>
              <a:t>1. Mark first corner with US laserpen as precise as possible</a:t>
            </a:r>
          </a:p>
          <a:p>
            <a:r>
              <a:rPr lang="da-DK" dirty="0" smtClean="0"/>
              <a:t>2. Follow same procedure for the last three</a:t>
            </a:r>
            <a:r>
              <a:rPr lang="da-DK" baseline="0" dirty="0" smtClean="0"/>
              <a:t> corners</a:t>
            </a:r>
          </a:p>
          <a:p>
            <a:r>
              <a:rPr lang="da-DK" baseline="0" dirty="0" smtClean="0"/>
              <a:t>3. Apply calibration by pressing OK</a:t>
            </a:r>
            <a:endParaRPr lang="da-DK" dirty="0" smtClean="0"/>
          </a:p>
          <a:p>
            <a:endParaRPr lang="da-DK"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27</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In this</a:t>
            </a:r>
            <a:r>
              <a:rPr lang="da-DK" baseline="0" smtClean="0"/>
              <a:t> menu the</a:t>
            </a:r>
            <a:r>
              <a:rPr lang="da-DK" smtClean="0"/>
              <a:t> network</a:t>
            </a:r>
            <a:r>
              <a:rPr lang="da-DK" baseline="0" smtClean="0"/>
              <a:t> configuration of controller can be set.</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Live demo will be performed later in training session.</a:t>
            </a:r>
          </a:p>
          <a:p>
            <a:endParaRPr lang="da-DK" smtClean="0"/>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28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Set time is for setting time and date of software.</a:t>
            </a:r>
          </a:p>
          <a:p>
            <a:endParaRPr lang="da-DK" smtClean="0"/>
          </a:p>
          <a:p>
            <a:r>
              <a:rPr lang="da-DK" smtClean="0"/>
              <a:t>Press ”Restart Now” in order for new settings to take effect.</a:t>
            </a:r>
          </a:p>
          <a:p>
            <a:endParaRPr lang="da-DK" smtClean="0"/>
          </a:p>
          <a:p>
            <a:endParaRPr lang="da-DK" smtClean="0"/>
          </a:p>
          <a:p>
            <a:r>
              <a:rPr lang="da-DK" smtClean="0"/>
              <a:t>Go back to Welcome screen and enter PROGRAM ROBOT</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29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b="1" smtClean="0"/>
              <a:t>Learning objectives</a:t>
            </a:r>
          </a:p>
          <a:p>
            <a:endParaRPr lang="da-DK" smtClean="0"/>
          </a:p>
          <a:p>
            <a:r>
              <a:rPr lang="da-DK" smtClean="0"/>
              <a:t>Describe what the participants can expect to learn during the</a:t>
            </a:r>
            <a:r>
              <a:rPr lang="da-DK" baseline="0" smtClean="0"/>
              <a:t> course.</a:t>
            </a:r>
            <a:endParaRPr lang="da-DK" smtClean="0"/>
          </a:p>
          <a:p>
            <a:endParaRPr lang="da-DK"/>
          </a:p>
        </p:txBody>
      </p:sp>
      <p:sp>
        <p:nvSpPr>
          <p:cNvPr id="4" name="Slide Number Placeholder 3"/>
          <p:cNvSpPr>
            <a:spLocks noGrp="1"/>
          </p:cNvSpPr>
          <p:nvPr>
            <p:ph type="sldNum" sz="quarter" idx="10"/>
          </p:nvPr>
        </p:nvSpPr>
        <p:spPr/>
        <p:txBody>
          <a:bodyPr/>
          <a:lstStyle/>
          <a:p>
            <a:fld id="{9DBF2CEB-EB71-4E97-A50A-47EB6D78CA72}" type="slidenum">
              <a:rPr lang="da-DK" smtClean="0"/>
              <a:t>3</a:t>
            </a:fld>
            <a:endParaRPr lang="da-DK"/>
          </a:p>
        </p:txBody>
      </p:sp>
    </p:spTree>
    <p:extLst>
      <p:ext uri="{BB962C8B-B14F-4D97-AF65-F5344CB8AC3E}">
        <p14:creationId xmlns:p14="http://schemas.microsoft.com/office/powerpoint/2010/main" val="1774832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Overview</a:t>
            </a:r>
            <a:r>
              <a:rPr lang="da-DK" baseline="0" smtClean="0"/>
              <a:t> of tabs</a:t>
            </a:r>
          </a:p>
          <a:p>
            <a:r>
              <a:rPr lang="da-DK" smtClean="0"/>
              <a:t>Explain the different</a:t>
            </a:r>
            <a:r>
              <a:rPr lang="da-DK" baseline="0" smtClean="0"/>
              <a:t> tabs in Program Robot</a:t>
            </a:r>
          </a:p>
          <a:p>
            <a:endParaRPr lang="da-DK" baseline="0" smtClean="0"/>
          </a:p>
          <a:p>
            <a:r>
              <a:rPr lang="da-DK" baseline="0" smtClean="0"/>
              <a:t>1. Program</a:t>
            </a:r>
          </a:p>
          <a:p>
            <a:r>
              <a:rPr lang="da-DK" baseline="0" smtClean="0"/>
              <a:t>    New programs can be created</a:t>
            </a:r>
          </a:p>
          <a:p>
            <a:r>
              <a:rPr lang="da-DK" baseline="0" smtClean="0"/>
              <a:t>    Existing programs can be loaded</a:t>
            </a:r>
          </a:p>
        </p:txBody>
      </p:sp>
      <p:sp>
        <p:nvSpPr>
          <p:cNvPr id="4" name="Pladsholder til diasnummer 3"/>
          <p:cNvSpPr>
            <a:spLocks noGrp="1"/>
          </p:cNvSpPr>
          <p:nvPr>
            <p:ph type="sldNum" sz="quarter" idx="10"/>
          </p:nvPr>
        </p:nvSpPr>
        <p:spPr/>
        <p:txBody>
          <a:bodyPr/>
          <a:lstStyle/>
          <a:p>
            <a:fld id="{9DBF2CEB-EB71-4E97-A50A-47EB6D78CA72}" type="slidenum">
              <a:rPr lang="da-DK" smtClean="0"/>
              <a:t>31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Overview</a:t>
            </a:r>
            <a:r>
              <a:rPr lang="da-DK" baseline="0" smtClean="0"/>
              <a:t> of tabs</a:t>
            </a:r>
          </a:p>
          <a:p>
            <a:r>
              <a:rPr lang="da-DK" smtClean="0"/>
              <a:t>Explain the different</a:t>
            </a:r>
            <a:r>
              <a:rPr lang="da-DK" baseline="0" smtClean="0"/>
              <a:t> tabs in Program Robot</a:t>
            </a:r>
          </a:p>
          <a:p>
            <a:endParaRPr lang="da-DK" baseline="0" smtClean="0"/>
          </a:p>
          <a:p>
            <a:r>
              <a:rPr lang="da-DK" baseline="0" smtClean="0"/>
              <a:t>2. Installation</a:t>
            </a:r>
          </a:p>
          <a:p>
            <a:r>
              <a:rPr lang="da-DK" baseline="0" smtClean="0"/>
              <a:t>    In Installation it is possible to setup the application settings and safety settings</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32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smtClean="0"/>
              <a:t>Overview</a:t>
            </a:r>
            <a:r>
              <a:rPr lang="da-DK" baseline="0" dirty="0" smtClean="0"/>
              <a:t> of tabs</a:t>
            </a:r>
          </a:p>
          <a:p>
            <a:r>
              <a:rPr lang="da-DK" dirty="0" smtClean="0"/>
              <a:t>Explain the different</a:t>
            </a:r>
            <a:r>
              <a:rPr lang="da-DK" baseline="0" dirty="0" smtClean="0"/>
              <a:t> tabs in Program Robot</a:t>
            </a:r>
          </a:p>
          <a:p>
            <a:endParaRPr lang="da-DK" baseline="0" dirty="0" smtClean="0"/>
          </a:p>
          <a:p>
            <a:r>
              <a:rPr lang="da-DK" baseline="0" dirty="0" smtClean="0"/>
              <a:t>3. Move</a:t>
            </a:r>
          </a:p>
          <a:p>
            <a:r>
              <a:rPr lang="da-DK" baseline="0" dirty="0" smtClean="0"/>
              <a:t>    In the Move tab it is possible to jog the robot manually</a:t>
            </a:r>
          </a:p>
          <a:p>
            <a:r>
              <a:rPr lang="da-DK" baseline="0" dirty="0" smtClean="0"/>
              <a:t>    Actual position is displayed</a:t>
            </a:r>
          </a:p>
          <a:p>
            <a:endParaRPr lang="da-DK" baseline="0" dirty="0" smtClean="0"/>
          </a:p>
          <a:p>
            <a:r>
              <a:rPr lang="da-DK" baseline="0" dirty="0" smtClean="0"/>
              <a:t>Live demo is performed later in training session</a:t>
            </a:r>
          </a:p>
        </p:txBody>
      </p:sp>
      <p:sp>
        <p:nvSpPr>
          <p:cNvPr id="4" name="Pladsholder til diasnummer 3"/>
          <p:cNvSpPr>
            <a:spLocks noGrp="1"/>
          </p:cNvSpPr>
          <p:nvPr>
            <p:ph type="sldNum" sz="quarter" idx="10"/>
          </p:nvPr>
        </p:nvSpPr>
        <p:spPr/>
        <p:txBody>
          <a:bodyPr/>
          <a:lstStyle/>
          <a:p>
            <a:fld id="{9DBF2CEB-EB71-4E97-A50A-47EB6D78CA72}" type="slidenum">
              <a:rPr lang="da-DK" smtClean="0"/>
              <a:t>33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Overview</a:t>
            </a:r>
            <a:r>
              <a:rPr lang="da-DK" baseline="0" smtClean="0"/>
              <a:t> of tabs</a:t>
            </a:r>
          </a:p>
          <a:p>
            <a:r>
              <a:rPr lang="da-DK" smtClean="0"/>
              <a:t>Explain the different</a:t>
            </a:r>
            <a:r>
              <a:rPr lang="da-DK" baseline="0" smtClean="0"/>
              <a:t> tabs in Program Robot</a:t>
            </a:r>
          </a:p>
          <a:p>
            <a:endParaRPr lang="da-DK" baseline="0" smtClean="0"/>
          </a:p>
          <a:p>
            <a:r>
              <a:rPr lang="da-DK" baseline="0" smtClean="0"/>
              <a:t>4. I/O</a:t>
            </a:r>
          </a:p>
          <a:p>
            <a:r>
              <a:rPr lang="da-DK" baseline="0" smtClean="0"/>
              <a:t>    Monitoring of signals</a:t>
            </a:r>
          </a:p>
          <a:p>
            <a:r>
              <a:rPr lang="da-DK" baseline="0" smtClean="0"/>
              <a:t>    Manual activation of signals</a:t>
            </a:r>
          </a:p>
          <a:p>
            <a:r>
              <a:rPr lang="da-DK" baseline="0" smtClean="0"/>
              <a:t>    Setup of analog signals</a:t>
            </a:r>
          </a:p>
        </p:txBody>
      </p:sp>
      <p:sp>
        <p:nvSpPr>
          <p:cNvPr id="4" name="Pladsholder til diasnummer 3"/>
          <p:cNvSpPr>
            <a:spLocks noGrp="1"/>
          </p:cNvSpPr>
          <p:nvPr>
            <p:ph type="sldNum" sz="quarter" idx="10"/>
          </p:nvPr>
        </p:nvSpPr>
        <p:spPr/>
        <p:txBody>
          <a:bodyPr/>
          <a:lstStyle/>
          <a:p>
            <a:fld id="{9DBF2CEB-EB71-4E97-A50A-47EB6D78CA72}" type="slidenum">
              <a:rPr lang="da-DK" smtClean="0"/>
              <a:t>34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Overview</a:t>
            </a:r>
            <a:r>
              <a:rPr lang="da-DK" baseline="0" smtClean="0"/>
              <a:t> of tabs</a:t>
            </a:r>
          </a:p>
          <a:p>
            <a:r>
              <a:rPr lang="da-DK" smtClean="0"/>
              <a:t>Explain the different</a:t>
            </a:r>
            <a:r>
              <a:rPr lang="da-DK" baseline="0" smtClean="0"/>
              <a:t> tabs in Program Robot</a:t>
            </a:r>
          </a:p>
          <a:p>
            <a:endParaRPr lang="da-DK" baseline="0" smtClean="0"/>
          </a:p>
          <a:p>
            <a:r>
              <a:rPr lang="da-DK" baseline="0" smtClean="0"/>
              <a:t>5. Log</a:t>
            </a:r>
          </a:p>
          <a:p>
            <a:r>
              <a:rPr lang="da-DK" smtClean="0"/>
              <a:t>    The Log displays status of robot</a:t>
            </a:r>
            <a:r>
              <a:rPr lang="da-DK" baseline="0" smtClean="0"/>
              <a:t> arm and controlbox</a:t>
            </a:r>
          </a:p>
          <a:p>
            <a:r>
              <a:rPr lang="da-DK" baseline="0" smtClean="0"/>
              <a:t>    Log history displays a list of error messages and warnings</a:t>
            </a:r>
          </a:p>
          <a:p>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35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Explain the different</a:t>
            </a:r>
            <a:r>
              <a:rPr lang="da-DK" baseline="0" smtClean="0"/>
              <a:t> options of jogging the robot:</a:t>
            </a:r>
          </a:p>
          <a:p>
            <a:endParaRPr lang="da-DK" baseline="0" smtClean="0"/>
          </a:p>
          <a:p>
            <a:r>
              <a:rPr lang="da-DK" baseline="0" smtClean="0"/>
              <a:t>1. Move one joint individually</a:t>
            </a:r>
          </a:p>
          <a:p>
            <a:r>
              <a:rPr lang="da-DK" baseline="0" smtClean="0"/>
              <a:t>2. Move in cartesian (linear) space</a:t>
            </a:r>
          </a:p>
          <a:p>
            <a:r>
              <a:rPr lang="da-DK" baseline="0" smtClean="0"/>
              <a:t>3. Move by Teach function</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1" baseline="0" smtClean="0"/>
              <a:t>PERFORM LIVE DEMO</a:t>
            </a:r>
            <a:endParaRPr lang="da-DK" b="1" smtClean="0"/>
          </a:p>
          <a:p>
            <a:endParaRPr lang="da-DK" baseline="0" smtClean="0"/>
          </a:p>
          <a:p>
            <a:r>
              <a:rPr lang="da-DK" baseline="0" smtClean="0"/>
              <a:t>Min/max limits are displayed visually as well as values in degrees</a:t>
            </a:r>
          </a:p>
          <a:p>
            <a:endParaRPr lang="da-DK" baseline="0" smtClean="0"/>
          </a:p>
          <a:p>
            <a:r>
              <a:rPr lang="da-DK" baseline="0" smtClean="0"/>
              <a:t>Describe how the robot can be moved in cartesian space relative to a selected feature.</a:t>
            </a:r>
          </a:p>
          <a:p>
            <a:r>
              <a:rPr lang="da-DK" baseline="0" smtClean="0"/>
              <a:t>Default features:</a:t>
            </a:r>
          </a:p>
          <a:p>
            <a:r>
              <a:rPr lang="da-DK" baseline="0" smtClean="0"/>
              <a:t>    Base</a:t>
            </a:r>
          </a:p>
          <a:p>
            <a:r>
              <a:rPr lang="da-DK" baseline="0" smtClean="0"/>
              <a:t>    Tool</a:t>
            </a:r>
          </a:p>
          <a:p>
            <a:r>
              <a:rPr lang="da-DK" baseline="0" smtClean="0"/>
              <a:t>    View (= similar to Base, but can be rotated when rotating the picture of the robot)</a:t>
            </a:r>
          </a:p>
          <a:p>
            <a:endParaRPr lang="da-DK" baseline="0" smtClean="0"/>
          </a:p>
          <a:p>
            <a:r>
              <a:rPr lang="da-DK" baseline="0" smtClean="0"/>
              <a:t>User defined features can be created in Installation-tab (will be covered in CB3 Advanced Training)</a:t>
            </a:r>
          </a:p>
          <a:p>
            <a:endParaRPr lang="da-DK" baseline="0" smtClean="0"/>
          </a:p>
          <a:p>
            <a:r>
              <a:rPr lang="da-DK" baseline="0" smtClean="0"/>
              <a:t>The POSE-editor can be accessed by pressing one of the numeric values on right side of screen &gt; to be demonstrated later in training session</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36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a:t>
            </a:r>
            <a:r>
              <a:rPr lang="da-DK" b="1" baseline="0" smtClean="0"/>
              <a:t>TCP configuration </a:t>
            </a:r>
            <a:r>
              <a:rPr lang="da-DK" baseline="0" smtClean="0"/>
              <a:t>it is possible to setup both TCP and payload</a:t>
            </a:r>
          </a:p>
          <a:p>
            <a:endParaRPr lang="da-DK" baseline="0" smtClean="0"/>
          </a:p>
          <a:p>
            <a:r>
              <a:rPr lang="da-DK" baseline="0" smtClean="0"/>
              <a:t>Payload unit is </a:t>
            </a:r>
            <a:r>
              <a:rPr lang="da-DK" i="1" baseline="0" smtClean="0"/>
              <a:t>kg</a:t>
            </a:r>
            <a:r>
              <a:rPr lang="da-DK" baseline="0" smtClean="0"/>
              <a:t>.</a:t>
            </a:r>
          </a:p>
          <a:p>
            <a:r>
              <a:rPr lang="da-DK" baseline="0" smtClean="0"/>
              <a:t>TCP units are </a:t>
            </a:r>
            <a:r>
              <a:rPr lang="da-DK" i="1" baseline="0" smtClean="0"/>
              <a:t>mm</a:t>
            </a:r>
            <a:r>
              <a:rPr lang="da-DK" baseline="0" smtClean="0"/>
              <a:t>.</a:t>
            </a:r>
          </a:p>
          <a:p>
            <a:endParaRPr lang="da-DK" baseline="0" smtClean="0"/>
          </a:p>
          <a:p>
            <a:r>
              <a:rPr lang="da-DK" baseline="0" smtClean="0"/>
              <a:t>Focus on the illustration, that visually shows the directions of respectively X, Y and Z directions of tool</a:t>
            </a:r>
          </a:p>
          <a:p>
            <a:endParaRPr lang="da-DK" baseline="0" smtClean="0"/>
          </a:p>
          <a:p>
            <a:r>
              <a:rPr lang="da-DK" baseline="0" smtClean="0"/>
              <a:t>NOTE: If tool tip is angled not parallel to Z-direction, it is possible to define the angle of tool by using the script code set_tcp().</a:t>
            </a:r>
          </a:p>
          <a:p>
            <a:r>
              <a:rPr lang="da-DK" baseline="0" smtClean="0"/>
              <a:t>When using set_tcp(), it is required to insert a pose as parameter, like: set_tcp(p[0,0,0.2,0,0.5,0])</a:t>
            </a:r>
          </a:p>
        </p:txBody>
      </p:sp>
      <p:sp>
        <p:nvSpPr>
          <p:cNvPr id="4" name="Pladsholder til diasnummer 3"/>
          <p:cNvSpPr>
            <a:spLocks noGrp="1"/>
          </p:cNvSpPr>
          <p:nvPr>
            <p:ph type="sldNum" sz="quarter" idx="10"/>
          </p:nvPr>
        </p:nvSpPr>
        <p:spPr/>
        <p:txBody>
          <a:bodyPr/>
          <a:lstStyle/>
          <a:p>
            <a:fld id="{9DBF2CEB-EB71-4E97-A50A-47EB6D78CA72}" type="slidenum">
              <a:rPr lang="da-DK" smtClean="0"/>
              <a:t>38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dirty="0" smtClean="0"/>
              <a:t>In </a:t>
            </a:r>
            <a:r>
              <a:rPr lang="da-DK" b="1" baseline="0" dirty="0" smtClean="0"/>
              <a:t>TCP configuration </a:t>
            </a:r>
            <a:r>
              <a:rPr lang="da-DK" baseline="0" dirty="0" smtClean="0"/>
              <a:t>it is possible to setup both TCP and payload</a:t>
            </a:r>
          </a:p>
          <a:p>
            <a:endParaRPr lang="da-DK" baseline="0" dirty="0" smtClean="0"/>
          </a:p>
          <a:p>
            <a:r>
              <a:rPr lang="da-DK" baseline="0" dirty="0" smtClean="0"/>
              <a:t>Payload unit is </a:t>
            </a:r>
            <a:r>
              <a:rPr lang="da-DK" i="1" baseline="0" dirty="0" smtClean="0"/>
              <a:t>kg</a:t>
            </a:r>
            <a:r>
              <a:rPr lang="da-DK" baseline="0" dirty="0" smtClean="0"/>
              <a:t>.</a:t>
            </a:r>
          </a:p>
          <a:p>
            <a:r>
              <a:rPr lang="da-DK" baseline="0" dirty="0" smtClean="0"/>
              <a:t>TCP units are </a:t>
            </a:r>
            <a:r>
              <a:rPr lang="da-DK" i="1" baseline="0" dirty="0" smtClean="0"/>
              <a:t>mm</a:t>
            </a:r>
            <a:r>
              <a:rPr lang="da-DK" baseline="0" dirty="0" smtClean="0"/>
              <a:t>.</a:t>
            </a:r>
          </a:p>
          <a:p>
            <a:endParaRPr lang="da-DK" baseline="0" dirty="0" smtClean="0"/>
          </a:p>
          <a:p>
            <a:r>
              <a:rPr lang="da-DK" baseline="0" dirty="0" smtClean="0"/>
              <a:t>Focus on the illustration, that visually shows the directions of respectively X, Y and Z directions of tool</a:t>
            </a:r>
          </a:p>
          <a:p>
            <a:endParaRPr lang="da-DK" baseline="0" dirty="0" smtClean="0"/>
          </a:p>
          <a:p>
            <a:r>
              <a:rPr lang="da-DK" baseline="0" dirty="0" smtClean="0"/>
              <a:t>NOTE: If tool tip is angled not parallel to Z-direction, it is possible to define the angle of tool by using the script code set_tcp().</a:t>
            </a:r>
          </a:p>
          <a:p>
            <a:r>
              <a:rPr lang="da-DK" baseline="0" dirty="0" smtClean="0"/>
              <a:t>When using set_tcp(), it is required to insert a pose as parameter, like: set_tcp(p[0,0,0.2,0,0.5,0])</a:t>
            </a:r>
          </a:p>
        </p:txBody>
      </p:sp>
      <p:sp>
        <p:nvSpPr>
          <p:cNvPr id="4" name="Pladsholder til diasnummer 3"/>
          <p:cNvSpPr>
            <a:spLocks noGrp="1"/>
          </p:cNvSpPr>
          <p:nvPr>
            <p:ph type="sldNum" sz="quarter" idx="10"/>
          </p:nvPr>
        </p:nvSpPr>
        <p:spPr/>
        <p:txBody>
          <a:bodyPr/>
          <a:lstStyle/>
          <a:p>
            <a:fld id="{9DBF2CEB-EB71-4E97-A50A-47EB6D78CA72}" type="slidenum">
              <a:rPr lang="da-DK" smtClean="0"/>
              <a:t>39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dirty="0" smtClean="0"/>
              <a:t>In </a:t>
            </a:r>
            <a:r>
              <a:rPr lang="da-DK" b="1" baseline="0" dirty="0" smtClean="0"/>
              <a:t>TCP configuration </a:t>
            </a:r>
            <a:r>
              <a:rPr lang="da-DK" baseline="0" dirty="0" smtClean="0"/>
              <a:t>it is possible to setup both TCP and payload</a:t>
            </a:r>
          </a:p>
          <a:p>
            <a:endParaRPr lang="da-DK" baseline="0" dirty="0" smtClean="0"/>
          </a:p>
          <a:p>
            <a:r>
              <a:rPr lang="da-DK" baseline="0" dirty="0" smtClean="0"/>
              <a:t>Payload unit is </a:t>
            </a:r>
            <a:r>
              <a:rPr lang="da-DK" i="1" baseline="0" dirty="0" smtClean="0"/>
              <a:t>kg</a:t>
            </a:r>
            <a:r>
              <a:rPr lang="da-DK" baseline="0" dirty="0" smtClean="0"/>
              <a:t>.</a:t>
            </a:r>
          </a:p>
          <a:p>
            <a:r>
              <a:rPr lang="da-DK" baseline="0" dirty="0" smtClean="0"/>
              <a:t>TCP units are </a:t>
            </a:r>
            <a:r>
              <a:rPr lang="da-DK" i="1" baseline="0" dirty="0" smtClean="0"/>
              <a:t>mm</a:t>
            </a:r>
            <a:r>
              <a:rPr lang="da-DK" baseline="0" dirty="0" smtClean="0"/>
              <a:t>.</a:t>
            </a:r>
          </a:p>
          <a:p>
            <a:endParaRPr lang="da-DK" baseline="0" dirty="0" smtClean="0"/>
          </a:p>
          <a:p>
            <a:r>
              <a:rPr lang="da-DK" baseline="0" dirty="0" smtClean="0"/>
              <a:t>Focus on the illustration, that visually shows the directions of respectively X, Y and Z directions of tool</a:t>
            </a:r>
          </a:p>
          <a:p>
            <a:endParaRPr lang="da-DK" baseline="0" dirty="0" smtClean="0"/>
          </a:p>
          <a:p>
            <a:r>
              <a:rPr lang="da-DK" baseline="0" dirty="0" smtClean="0"/>
              <a:t>NOTE: If tool tip is angled not parallel to Z-direction, it is possible to define the angle of tool by using the script code set_tcp().</a:t>
            </a:r>
          </a:p>
          <a:p>
            <a:r>
              <a:rPr lang="da-DK" baseline="0" dirty="0" smtClean="0"/>
              <a:t>When using set_tcp(), it is required to insert a pose as parameter, like: set_tcp(p[0,0,0.2,0,0.5,0])</a:t>
            </a:r>
          </a:p>
        </p:txBody>
      </p:sp>
      <p:sp>
        <p:nvSpPr>
          <p:cNvPr id="4" name="Pladsholder til diasnummer 3"/>
          <p:cNvSpPr>
            <a:spLocks noGrp="1"/>
          </p:cNvSpPr>
          <p:nvPr>
            <p:ph type="sldNum" sz="quarter" idx="10"/>
          </p:nvPr>
        </p:nvSpPr>
        <p:spPr/>
        <p:txBody>
          <a:bodyPr/>
          <a:lstStyle/>
          <a:p>
            <a:fld id="{9DBF2CEB-EB71-4E97-A50A-47EB6D78CA72}" type="slidenum">
              <a:rPr lang="da-DK" smtClean="0"/>
              <a:t>40</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a:t>
            </a:r>
            <a:r>
              <a:rPr lang="da-DK" b="1" baseline="0" smtClean="0"/>
              <a:t>TCP configuration </a:t>
            </a:r>
            <a:r>
              <a:rPr lang="da-DK" baseline="0" smtClean="0"/>
              <a:t>it is possible to setup both TCP and payload</a:t>
            </a:r>
          </a:p>
          <a:p>
            <a:endParaRPr lang="da-DK" baseline="0" smtClean="0"/>
          </a:p>
          <a:p>
            <a:r>
              <a:rPr lang="da-DK" baseline="0" smtClean="0"/>
              <a:t>Payload unit is </a:t>
            </a:r>
            <a:r>
              <a:rPr lang="da-DK" i="1" baseline="0" smtClean="0"/>
              <a:t>kg</a:t>
            </a:r>
            <a:r>
              <a:rPr lang="da-DK" baseline="0" smtClean="0"/>
              <a:t>.</a:t>
            </a:r>
          </a:p>
          <a:p>
            <a:r>
              <a:rPr lang="da-DK" baseline="0" smtClean="0"/>
              <a:t>TCP units are </a:t>
            </a:r>
            <a:r>
              <a:rPr lang="da-DK" i="1" baseline="0" smtClean="0"/>
              <a:t>mm</a:t>
            </a:r>
            <a:r>
              <a:rPr lang="da-DK" baseline="0" smtClean="0"/>
              <a:t>.</a:t>
            </a:r>
          </a:p>
          <a:p>
            <a:endParaRPr lang="da-DK" baseline="0" smtClean="0"/>
          </a:p>
          <a:p>
            <a:r>
              <a:rPr lang="da-DK" baseline="0" smtClean="0"/>
              <a:t>Focus on the illustration, that visually shows the directions of respectively X, Y and Z directions of tool</a:t>
            </a:r>
          </a:p>
          <a:p>
            <a:endParaRPr lang="da-DK" baseline="0" smtClean="0"/>
          </a:p>
          <a:p>
            <a:r>
              <a:rPr lang="da-DK" baseline="0" smtClean="0"/>
              <a:t>NOTE: If tool tip is angled not parallel to Z-direction, it is possible to define the angle of tool by using the script code set_tcp().</a:t>
            </a:r>
          </a:p>
          <a:p>
            <a:r>
              <a:rPr lang="da-DK" baseline="0" smtClean="0"/>
              <a:t>When using set_tcp(), it is required to insert a pose as parameter, like: set_tcp(p[0,0,0.2,0,0.5,0])</a:t>
            </a:r>
          </a:p>
        </p:txBody>
      </p:sp>
      <p:sp>
        <p:nvSpPr>
          <p:cNvPr id="4" name="Pladsholder til diasnummer 3"/>
          <p:cNvSpPr>
            <a:spLocks noGrp="1"/>
          </p:cNvSpPr>
          <p:nvPr>
            <p:ph type="sldNum" sz="quarter" idx="10"/>
          </p:nvPr>
        </p:nvSpPr>
        <p:spPr/>
        <p:txBody>
          <a:bodyPr/>
          <a:lstStyle/>
          <a:p>
            <a:fld id="{9DBF2CEB-EB71-4E97-A50A-47EB6D78CA72}" type="slidenum">
              <a:rPr lang="da-DK" smtClean="0"/>
              <a:t>41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b="1" smtClean="0"/>
              <a:t>Presenting the Trainer</a:t>
            </a:r>
          </a:p>
          <a:p>
            <a:endParaRPr lang="da-DK" smtClean="0"/>
          </a:p>
          <a:p>
            <a:r>
              <a:rPr lang="da-DK" smtClean="0"/>
              <a:t>Present yourself, background, place in company</a:t>
            </a:r>
            <a:endParaRPr lang="da-DK"/>
          </a:p>
        </p:txBody>
      </p:sp>
      <p:sp>
        <p:nvSpPr>
          <p:cNvPr id="4" name="Slide Number Placeholder 3"/>
          <p:cNvSpPr>
            <a:spLocks noGrp="1"/>
          </p:cNvSpPr>
          <p:nvPr>
            <p:ph type="sldNum" sz="quarter" idx="10"/>
          </p:nvPr>
        </p:nvSpPr>
        <p:spPr/>
        <p:txBody>
          <a:bodyPr/>
          <a:lstStyle/>
          <a:p>
            <a:fld id="{9DBF2CEB-EB71-4E97-A50A-47EB6D78CA72}" type="slidenum">
              <a:rPr lang="da-DK" smtClean="0"/>
              <a:t>4</a:t>
            </a:fld>
            <a:endParaRPr lang="da-DK"/>
          </a:p>
        </p:txBody>
      </p:sp>
    </p:spTree>
    <p:extLst>
      <p:ext uri="{BB962C8B-B14F-4D97-AF65-F5344CB8AC3E}">
        <p14:creationId xmlns:p14="http://schemas.microsoft.com/office/powerpoint/2010/main" val="2712547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a:t>
            </a:r>
            <a:r>
              <a:rPr lang="da-DK" b="1" baseline="0" smtClean="0"/>
              <a:t>TCP configuration </a:t>
            </a:r>
            <a:r>
              <a:rPr lang="da-DK" baseline="0" smtClean="0"/>
              <a:t>it is possible to setup both TCP and payload</a:t>
            </a:r>
          </a:p>
          <a:p>
            <a:endParaRPr lang="da-DK" baseline="0" smtClean="0"/>
          </a:p>
          <a:p>
            <a:r>
              <a:rPr lang="da-DK" baseline="0" smtClean="0"/>
              <a:t>Payload unit is </a:t>
            </a:r>
            <a:r>
              <a:rPr lang="da-DK" i="1" baseline="0" smtClean="0"/>
              <a:t>kg</a:t>
            </a:r>
            <a:r>
              <a:rPr lang="da-DK" baseline="0" smtClean="0"/>
              <a:t>.</a:t>
            </a:r>
          </a:p>
          <a:p>
            <a:r>
              <a:rPr lang="da-DK" baseline="0" smtClean="0"/>
              <a:t>TCP units are </a:t>
            </a:r>
            <a:r>
              <a:rPr lang="da-DK" i="1" baseline="0" smtClean="0"/>
              <a:t>mm</a:t>
            </a:r>
            <a:r>
              <a:rPr lang="da-DK" baseline="0" smtClean="0"/>
              <a:t>.</a:t>
            </a:r>
          </a:p>
          <a:p>
            <a:endParaRPr lang="da-DK" baseline="0" smtClean="0"/>
          </a:p>
          <a:p>
            <a:r>
              <a:rPr lang="da-DK" baseline="0" smtClean="0"/>
              <a:t>Focus on the illustration, that visually shows the directions of respectively X, Y and Z directions of tool</a:t>
            </a:r>
          </a:p>
          <a:p>
            <a:endParaRPr lang="da-DK" baseline="0" smtClean="0"/>
          </a:p>
          <a:p>
            <a:r>
              <a:rPr lang="da-DK" baseline="0" smtClean="0"/>
              <a:t>NOTE: If tool tip is angled not parallel to Z-direction, it is possible to define the angle of tool by using the script code set_tcp().</a:t>
            </a:r>
          </a:p>
          <a:p>
            <a:r>
              <a:rPr lang="da-DK" baseline="0" smtClean="0"/>
              <a:t>When using set_tcp(), it is required to insert a pose as parameter, like: set_tcp(p[0,0,0.2,0,0.5,0])</a:t>
            </a:r>
          </a:p>
        </p:txBody>
      </p:sp>
      <p:sp>
        <p:nvSpPr>
          <p:cNvPr id="4" name="Pladsholder til diasnummer 3"/>
          <p:cNvSpPr>
            <a:spLocks noGrp="1"/>
          </p:cNvSpPr>
          <p:nvPr>
            <p:ph type="sldNum" sz="quarter" idx="10"/>
          </p:nvPr>
        </p:nvSpPr>
        <p:spPr/>
        <p:txBody>
          <a:bodyPr/>
          <a:lstStyle/>
          <a:p>
            <a:fld id="{9DBF2CEB-EB71-4E97-A50A-47EB6D78CA72}" type="slidenum">
              <a:rPr lang="da-DK" smtClean="0"/>
              <a:t>42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Example of how to calculate payload in respect to tool with total length of 200 mm.</a:t>
            </a:r>
          </a:p>
          <a:p>
            <a:endParaRPr lang="da-DK" smtClean="0"/>
          </a:p>
          <a:p>
            <a:r>
              <a:rPr lang="da-DK" b="1" smtClean="0"/>
              <a:t>PERFORM LIVE DEMO</a:t>
            </a:r>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43</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a:t>
            </a:r>
            <a:r>
              <a:rPr lang="da-DK" b="1" baseline="0" smtClean="0"/>
              <a:t>Mounting</a:t>
            </a:r>
            <a:r>
              <a:rPr lang="da-DK" baseline="0" smtClean="0"/>
              <a:t> it is possible define how the robot physically is mounted.</a:t>
            </a:r>
          </a:p>
          <a:p>
            <a:endParaRPr lang="da-DK" baseline="0" smtClean="0"/>
          </a:p>
          <a:p>
            <a:r>
              <a:rPr lang="da-DK" baseline="0" smtClean="0"/>
              <a:t>Always make sure to define/verify the mounting before initializing the robot.</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Load/save</a:t>
            </a:r>
          </a:p>
          <a:p>
            <a:r>
              <a:rPr lang="da-DK" baseline="0" smtClean="0"/>
              <a:t>Explain how the Installation setup can be saved.</a:t>
            </a:r>
          </a:p>
          <a:p>
            <a:endParaRPr lang="da-DK" baseline="0" smtClean="0"/>
          </a:p>
          <a:p>
            <a:r>
              <a:rPr lang="da-DK" baseline="0" smtClean="0"/>
              <a:t>All settings in the Installation menu will be saved in the installation-file (except for Installation variables &gt; to bee explained later in training session)</a:t>
            </a:r>
          </a:p>
          <a:p>
            <a:endParaRPr lang="da-DK" baseline="0" smtClean="0"/>
          </a:p>
          <a:p>
            <a:r>
              <a:rPr lang="da-DK" baseline="0" smtClean="0"/>
              <a:t>Default installation file is named default.installation</a:t>
            </a:r>
          </a:p>
          <a:p>
            <a:r>
              <a:rPr lang="da-DK" baseline="0" smtClean="0"/>
              <a:t>This file will always be loaded when booting the robot.</a:t>
            </a:r>
          </a:p>
          <a:p>
            <a:endParaRPr lang="da-DK" baseline="0" smtClean="0"/>
          </a:p>
          <a:p>
            <a:r>
              <a:rPr lang="da-DK" baseline="0" smtClean="0"/>
              <a:t>More than one installation file can be saved, but under unique names defined by operator.</a:t>
            </a:r>
          </a:p>
          <a:p>
            <a:endParaRPr lang="da-DK" baseline="0" smtClean="0"/>
          </a:p>
          <a:p>
            <a:r>
              <a:rPr lang="da-DK" baseline="0" smtClean="0"/>
              <a:t>A program will always relate to an installation file and use these settings upon loading.</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Program tab, press </a:t>
            </a:r>
            <a:r>
              <a:rPr lang="da-DK" b="1" baseline="0" smtClean="0"/>
              <a:t>Empty Program </a:t>
            </a:r>
            <a:r>
              <a:rPr lang="da-DK" baseline="0" smtClean="0"/>
              <a:t>button to create new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47</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The </a:t>
            </a:r>
            <a:r>
              <a:rPr lang="da-DK" b="1" baseline="0" smtClean="0"/>
              <a:t>Program Tree </a:t>
            </a:r>
            <a:r>
              <a:rPr lang="da-DK" baseline="0" smtClean="0"/>
              <a:t>is displayed on left side of window.</a:t>
            </a:r>
          </a:p>
          <a:p>
            <a:endParaRPr lang="da-DK" baseline="0" smtClean="0"/>
          </a:p>
          <a:p>
            <a:r>
              <a:rPr lang="da-DK" baseline="0" smtClean="0"/>
              <a:t>It contains all commands within the program.</a:t>
            </a:r>
          </a:p>
          <a:p>
            <a:r>
              <a:rPr lang="da-DK" baseline="0" smtClean="0"/>
              <a:t>Program will be executed sequentially, meaning it will execute one line at a time in downward order.</a:t>
            </a:r>
          </a:p>
          <a:p>
            <a:endParaRPr lang="da-DK" baseline="0" smtClean="0"/>
          </a:p>
          <a:p>
            <a:endParaRPr lang="da-DK" baseline="0" smtClean="0"/>
          </a:p>
          <a:p>
            <a:r>
              <a:rPr lang="da-DK" baseline="0" smtClean="0"/>
              <a:t>In </a:t>
            </a:r>
            <a:r>
              <a:rPr lang="da-DK" b="1" baseline="0" smtClean="0"/>
              <a:t>Command tab</a:t>
            </a:r>
            <a:r>
              <a:rPr lang="da-DK" baseline="0" smtClean="0"/>
              <a:t>, the selected command in program tree can be edited.</a:t>
            </a:r>
          </a:p>
          <a:p>
            <a:endParaRPr lang="da-DK" baseline="0" smtClean="0"/>
          </a:p>
          <a:p>
            <a:r>
              <a:rPr lang="da-DK" baseline="0" smtClean="0"/>
              <a:t>This is also the area where general settings for the program can be applied:</a:t>
            </a:r>
          </a:p>
          <a:p>
            <a:pPr marL="0" indent="0">
              <a:buFont typeface="Arial" panose="020B0604020202020204" pitchFamily="34" charset="0"/>
              <a:buNone/>
            </a:pPr>
            <a:r>
              <a:rPr lang="da-DK" baseline="0" smtClean="0"/>
              <a:t>» Add BeforeStart Sequence</a:t>
            </a:r>
          </a:p>
          <a:p>
            <a:pPr marL="0" indent="0">
              <a:buFont typeface="Arial" panose="020B0604020202020204" pitchFamily="34" charset="0"/>
              <a:buNone/>
            </a:pPr>
            <a:r>
              <a:rPr lang="da-DK" baseline="0" smtClean="0"/>
              <a:t>» Set initial Variable Values</a:t>
            </a:r>
          </a:p>
          <a:p>
            <a:pPr marL="0" indent="0">
              <a:buFont typeface="Arial" panose="020B0604020202020204" pitchFamily="34" charset="0"/>
              <a:buNone/>
            </a:pPr>
            <a:r>
              <a:rPr lang="da-DK" baseline="0" smtClean="0"/>
              <a:t>» Program Loops Forever</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smtClean="0"/>
              <a:t>In </a:t>
            </a:r>
            <a:r>
              <a:rPr lang="da-DK" b="1" baseline="0" smtClean="0"/>
              <a:t>Graphics tab</a:t>
            </a:r>
            <a:r>
              <a:rPr lang="da-DK" baseline="0" smtClean="0"/>
              <a:t>, the actual position of robot arm is displayed.</a:t>
            </a:r>
          </a:p>
          <a:p>
            <a:r>
              <a:rPr lang="da-DK" baseline="0" smtClean="0"/>
              <a:t>Graphics window is updated every 10 ms.</a:t>
            </a:r>
          </a:p>
          <a:p>
            <a:endParaRPr lang="da-DK" baseline="0" smtClean="0"/>
          </a:p>
          <a:p>
            <a:r>
              <a:rPr lang="da-DK" baseline="0" smtClean="0"/>
              <a:t>All taught positions and trajectories in program will be displayed as well.</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49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Structure tab</a:t>
            </a:r>
            <a:r>
              <a:rPr lang="da-DK" baseline="0" smtClean="0"/>
              <a:t> contains a collection of commands that can be inserted into program tree</a:t>
            </a:r>
          </a:p>
          <a:p>
            <a:endParaRPr lang="da-DK" baseline="0" smtClean="0"/>
          </a:p>
          <a:p>
            <a:r>
              <a:rPr lang="da-DK" baseline="0" smtClean="0"/>
              <a:t>Commands are split into:</a:t>
            </a:r>
          </a:p>
          <a:p>
            <a:r>
              <a:rPr lang="da-DK" baseline="0" smtClean="0"/>
              <a:t>Basic commands</a:t>
            </a:r>
          </a:p>
          <a:p>
            <a:r>
              <a:rPr lang="da-DK" baseline="0" smtClean="0"/>
              <a:t>Advanced commands</a:t>
            </a:r>
          </a:p>
          <a:p>
            <a:r>
              <a:rPr lang="da-DK" baseline="0" smtClean="0"/>
              <a:t>Wizards</a:t>
            </a:r>
          </a:p>
        </p:txBody>
      </p:sp>
      <p:sp>
        <p:nvSpPr>
          <p:cNvPr id="4" name="Pladsholder til diasnummer 3"/>
          <p:cNvSpPr>
            <a:spLocks noGrp="1"/>
          </p:cNvSpPr>
          <p:nvPr>
            <p:ph type="sldNum" sz="quarter" idx="10"/>
          </p:nvPr>
        </p:nvSpPr>
        <p:spPr/>
        <p:txBody>
          <a:bodyPr/>
          <a:lstStyle/>
          <a:p>
            <a:fld id="{9DBF2CEB-EB71-4E97-A50A-47EB6D78CA72}" type="slidenum">
              <a:rPr lang="da-DK" smtClean="0"/>
              <a:t>50</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Editing area </a:t>
            </a:r>
            <a:r>
              <a:rPr lang="da-DK" baseline="0" dirty="0" smtClean="0"/>
              <a:t>is for editing and organizing the program tree.</a:t>
            </a:r>
          </a:p>
          <a:p>
            <a:pPr marL="0" indent="0">
              <a:buFont typeface="Arial" panose="020B0604020202020204" pitchFamily="34" charset="0"/>
              <a:buNone/>
            </a:pPr>
            <a:r>
              <a:rPr lang="da-DK" baseline="0" dirty="0" smtClean="0"/>
              <a:t>» Move tabs will move the selected command up or down in program tree.</a:t>
            </a:r>
          </a:p>
          <a:p>
            <a:pPr marL="0" indent="0">
              <a:buFont typeface="Arial" panose="020B0604020202020204" pitchFamily="34" charset="0"/>
              <a:buNone/>
            </a:pPr>
            <a:r>
              <a:rPr lang="da-DK" baseline="0" dirty="0" smtClean="0"/>
              <a:t>» Copy, Paste, Cut, Delete are standard editing tools like in Windows environments etc.</a:t>
            </a:r>
          </a:p>
          <a:p>
            <a:pPr marL="0" indent="0">
              <a:buFont typeface="Arial" panose="020B0604020202020204" pitchFamily="34" charset="0"/>
              <a:buNone/>
            </a:pPr>
            <a:r>
              <a:rPr lang="da-DK" baseline="0" dirty="0" smtClean="0"/>
              <a:t>» Supress function is for bypassing the selected command(s) in program tree without deleting the command(s).</a:t>
            </a:r>
          </a:p>
          <a:p>
            <a:endParaRPr lang="da-DK" baseline="0" dirty="0" smtClean="0"/>
          </a:p>
          <a:p>
            <a:r>
              <a:rPr lang="da-DK" baseline="0" dirty="0" smtClean="0"/>
              <a:t>The </a:t>
            </a:r>
            <a:r>
              <a:rPr lang="da-DK" b="1" baseline="0" dirty="0" smtClean="0"/>
              <a:t>Dashboard </a:t>
            </a:r>
            <a:r>
              <a:rPr lang="da-DK" baseline="0" dirty="0" smtClean="0"/>
              <a:t>is for controlling the program.</a:t>
            </a:r>
          </a:p>
          <a:p>
            <a:endParaRPr lang="da-DK" baseline="0" dirty="0" smtClean="0"/>
          </a:p>
          <a:p>
            <a:pPr marL="0" indent="0">
              <a:buFont typeface="Arial" panose="020B0604020202020204" pitchFamily="34" charset="0"/>
              <a:buNone/>
            </a:pPr>
            <a:r>
              <a:rPr lang="da-DK" baseline="0" dirty="0" smtClean="0"/>
              <a:t>» Run program in Simulation or Real Robot mode.</a:t>
            </a:r>
          </a:p>
          <a:p>
            <a:endParaRPr lang="da-DK" baseline="0" dirty="0" smtClean="0"/>
          </a:p>
          <a:p>
            <a:pPr marL="0" indent="0">
              <a:buFont typeface="Arial" panose="020B0604020202020204" pitchFamily="34" charset="0"/>
              <a:buNone/>
            </a:pPr>
            <a:r>
              <a:rPr lang="da-DK" baseline="0" dirty="0" smtClean="0"/>
              <a:t>» Start program</a:t>
            </a:r>
          </a:p>
          <a:p>
            <a:pPr marL="0" indent="0">
              <a:buFont typeface="Arial" panose="020B0604020202020204" pitchFamily="34" charset="0"/>
              <a:buNone/>
            </a:pPr>
            <a:r>
              <a:rPr lang="da-DK" baseline="0" dirty="0" smtClean="0"/>
              <a:t>» Step forward</a:t>
            </a:r>
          </a:p>
          <a:p>
            <a:pPr marL="0" indent="0">
              <a:buFont typeface="Arial" panose="020B0604020202020204" pitchFamily="34" charset="0"/>
              <a:buNone/>
            </a:pPr>
            <a:r>
              <a:rPr lang="da-DK" baseline="0" dirty="0" smtClean="0"/>
              <a:t>» Stop program</a:t>
            </a:r>
          </a:p>
          <a:p>
            <a:endParaRPr lang="da-DK" baseline="0" dirty="0" smtClean="0"/>
          </a:p>
          <a:p>
            <a:pPr marL="0" indent="0">
              <a:buFont typeface="Arial" panose="020B0604020202020204" pitchFamily="34" charset="0"/>
              <a:buNone/>
            </a:pPr>
            <a:r>
              <a:rPr lang="da-DK" baseline="0" dirty="0" smtClean="0"/>
              <a:t>» Speed slider adjusts overall speed of program.</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Move </a:t>
            </a:r>
            <a:r>
              <a:rPr lang="da-DK" baseline="0" smtClean="0"/>
              <a:t>and </a:t>
            </a:r>
            <a:r>
              <a:rPr lang="da-DK" b="1" baseline="0" smtClean="0"/>
              <a:t>Waypoint </a:t>
            </a:r>
            <a:r>
              <a:rPr lang="da-DK" baseline="0" smtClean="0"/>
              <a:t>commands are closely related.</a:t>
            </a:r>
          </a:p>
          <a:p>
            <a:endParaRPr lang="da-DK" baseline="0" smtClean="0"/>
          </a:p>
          <a:p>
            <a:r>
              <a:rPr lang="da-DK" b="1" baseline="0" smtClean="0"/>
              <a:t>Waypoint </a:t>
            </a:r>
            <a:r>
              <a:rPr lang="da-DK" baseline="0" smtClean="0"/>
              <a:t>specifies the target position that robot will move to.</a:t>
            </a:r>
          </a:p>
          <a:p>
            <a:pPr marL="0" marR="0" indent="0" algn="l" defTabSz="914400" rtl="0" eaLnBrk="1" fontAlgn="auto" latinLnBrk="0" hangingPunct="1">
              <a:lnSpc>
                <a:spcPct val="100000"/>
              </a:lnSpc>
              <a:spcBef>
                <a:spcPts val="0"/>
              </a:spcBef>
              <a:spcAft>
                <a:spcPts val="0"/>
              </a:spcAft>
              <a:buClrTx/>
              <a:buSzTx/>
              <a:buFontTx/>
              <a:buNone/>
              <a:tabLst/>
              <a:defRPr/>
            </a:pPr>
            <a:r>
              <a:rPr lang="da-DK" b="1" baseline="0" smtClean="0"/>
              <a:t>Move </a:t>
            </a:r>
            <a:r>
              <a:rPr lang="da-DK" baseline="0" smtClean="0"/>
              <a:t>specifies the trajectory, the robot will follow on its way to the target position.</a:t>
            </a:r>
          </a:p>
          <a:p>
            <a:endParaRPr lang="da-DK" baseline="0" smtClean="0"/>
          </a:p>
          <a:p>
            <a:r>
              <a:rPr lang="da-DK" baseline="0" smtClean="0"/>
              <a:t>A robot program consists of a number of waypoints and some program logic.</a:t>
            </a:r>
          </a:p>
        </p:txBody>
      </p:sp>
      <p:sp>
        <p:nvSpPr>
          <p:cNvPr id="4" name="Pladsholder til diasnummer 3"/>
          <p:cNvSpPr>
            <a:spLocks noGrp="1"/>
          </p:cNvSpPr>
          <p:nvPr>
            <p:ph type="sldNum" sz="quarter" idx="10"/>
          </p:nvPr>
        </p:nvSpPr>
        <p:spPr/>
        <p:txBody>
          <a:bodyPr/>
          <a:lstStyle/>
          <a:p>
            <a:fld id="{9DBF2CEB-EB71-4E97-A50A-47EB6D78CA72}" type="slidenum">
              <a:rPr lang="da-DK" smtClean="0"/>
              <a:t>52</a:t>
            </a:fld>
            <a:endParaRPr lang="da-DK"/>
          </a:p>
        </p:txBody>
      </p:sp>
    </p:spTree>
    <p:extLst>
      <p:ext uri="{BB962C8B-B14F-4D97-AF65-F5344CB8AC3E}">
        <p14:creationId xmlns:p14="http://schemas.microsoft.com/office/powerpoint/2010/main" val="2245042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smtClean="0"/>
              <a:t>Overview of modules</a:t>
            </a:r>
            <a:r>
              <a:rPr lang="da-DK" baseline="0" dirty="0" smtClean="0"/>
              <a:t> covered in Basic Training</a:t>
            </a:r>
          </a:p>
          <a:p>
            <a:endParaRPr lang="da-DK" baseline="0" dirty="0" smtClean="0"/>
          </a:p>
          <a:p>
            <a:r>
              <a:rPr lang="da-DK" baseline="0" dirty="0" smtClean="0"/>
              <a:t>Inform participates that a written training will end with 30 min. written examination.</a:t>
            </a:r>
            <a:endParaRPr lang="da-DK" dirty="0"/>
          </a:p>
        </p:txBody>
      </p:sp>
      <p:sp>
        <p:nvSpPr>
          <p:cNvPr id="4" name="Pladsholder til diasnummer 3"/>
          <p:cNvSpPr>
            <a:spLocks noGrp="1"/>
          </p:cNvSpPr>
          <p:nvPr>
            <p:ph type="sldNum" sz="quarter" idx="10"/>
          </p:nvPr>
        </p:nvSpPr>
        <p:spPr/>
        <p:txBody>
          <a:bodyPr/>
          <a:lstStyle/>
          <a:p>
            <a:fld id="{3AE724B2-62A9-478B-8527-6E2C8D2AFEDD}" type="slidenum">
              <a:rPr lang="da-DK" smtClean="0"/>
              <a:t>5</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Basic commands tab</a:t>
            </a:r>
          </a:p>
          <a:p>
            <a:endParaRPr lang="da-DK" baseline="0" smtClean="0"/>
          </a:p>
          <a:p>
            <a:r>
              <a:rPr lang="da-DK" baseline="0" smtClean="0"/>
              <a:t>This is where all the basic commands can be found.</a:t>
            </a:r>
          </a:p>
          <a:p>
            <a:r>
              <a:rPr lang="da-DK" baseline="0" smtClean="0"/>
              <a:t>Basic commands are normally sufficient when creating simple programs.</a:t>
            </a:r>
          </a:p>
        </p:txBody>
      </p:sp>
      <p:sp>
        <p:nvSpPr>
          <p:cNvPr id="4" name="Pladsholder til diasnummer 3"/>
          <p:cNvSpPr>
            <a:spLocks noGrp="1"/>
          </p:cNvSpPr>
          <p:nvPr>
            <p:ph type="sldNum" sz="quarter" idx="10"/>
          </p:nvPr>
        </p:nvSpPr>
        <p:spPr/>
        <p:txBody>
          <a:bodyPr/>
          <a:lstStyle/>
          <a:p>
            <a:fld id="{9DBF2CEB-EB71-4E97-A50A-47EB6D78CA72}" type="slidenum">
              <a:rPr lang="da-DK" smtClean="0"/>
              <a:t>53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Move</a:t>
            </a:r>
          </a:p>
          <a:p>
            <a:endParaRPr lang="da-DK" baseline="0" smtClean="0"/>
          </a:p>
          <a:p>
            <a:r>
              <a:rPr lang="da-DK" baseline="0" smtClean="0"/>
              <a:t>4 movement types are available:</a:t>
            </a:r>
          </a:p>
          <a:p>
            <a:pPr marL="0" indent="0">
              <a:buFont typeface="Arial" panose="020B0604020202020204" pitchFamily="34" charset="0"/>
              <a:buNone/>
            </a:pPr>
            <a:r>
              <a:rPr lang="da-DK" baseline="0" smtClean="0"/>
              <a:t>» MoveJ (</a:t>
            </a:r>
            <a:r>
              <a:rPr lang="da-DK" i="1" baseline="0" smtClean="0"/>
              <a:t>default</a:t>
            </a:r>
            <a:r>
              <a:rPr lang="da-DK" baseline="0" smtClean="0"/>
              <a:t>)</a:t>
            </a:r>
          </a:p>
          <a:p>
            <a:pPr marL="0" indent="0">
              <a:buFont typeface="Arial" panose="020B0604020202020204" pitchFamily="34" charset="0"/>
              <a:buNone/>
            </a:pPr>
            <a:r>
              <a:rPr lang="da-DK" baseline="0" smtClean="0"/>
              <a:t>» MoveL</a:t>
            </a:r>
          </a:p>
          <a:p>
            <a:pPr marL="0" indent="0">
              <a:buFont typeface="Arial" panose="020B0604020202020204" pitchFamily="34" charset="0"/>
              <a:buNone/>
            </a:pPr>
            <a:r>
              <a:rPr lang="da-DK" baseline="0" smtClean="0"/>
              <a:t>» MoveP</a:t>
            </a:r>
          </a:p>
          <a:p>
            <a:pPr marL="0" indent="0">
              <a:buFont typeface="Arial" panose="020B0604020202020204" pitchFamily="34" charset="0"/>
              <a:buNone/>
            </a:pPr>
            <a:r>
              <a:rPr lang="da-DK" baseline="0" smtClean="0"/>
              <a:t>» MoveC (not visible in dropdown list, as this is part of MoveP)</a:t>
            </a:r>
          </a:p>
          <a:p>
            <a:endParaRPr lang="da-DK" baseline="0" smtClean="0"/>
          </a:p>
          <a:p>
            <a:r>
              <a:rPr lang="da-DK" baseline="0" smtClean="0"/>
              <a:t>Select movement type with dropdown list in top right corner.</a:t>
            </a:r>
          </a:p>
          <a:p>
            <a:r>
              <a:rPr lang="da-DK" baseline="0" smtClean="0"/>
              <a:t>When inserting a </a:t>
            </a:r>
            <a:r>
              <a:rPr lang="da-DK" b="1" baseline="0" smtClean="0"/>
              <a:t>Move </a:t>
            </a:r>
            <a:r>
              <a:rPr lang="da-DK" baseline="0" smtClean="0"/>
              <a:t>command, a Waypoint is automatically added.</a:t>
            </a:r>
          </a:p>
          <a:p>
            <a:endParaRPr lang="da-DK" baseline="0" smtClean="0"/>
          </a:p>
          <a:p>
            <a:r>
              <a:rPr lang="da-DK" baseline="0" smtClean="0"/>
              <a:t>Explain the characteristic of the different movement types in the following dias’es.</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Waypoint</a:t>
            </a:r>
          </a:p>
          <a:p>
            <a:endParaRPr lang="da-DK" b="0" baseline="0" smtClean="0"/>
          </a:p>
          <a:p>
            <a:r>
              <a:rPr lang="da-DK" baseline="0" smtClean="0"/>
              <a:t>Three different Waypoint types are available:</a:t>
            </a:r>
          </a:p>
          <a:p>
            <a:pPr marL="0" indent="0">
              <a:buFont typeface="Arial" panose="020B0604020202020204" pitchFamily="34" charset="0"/>
              <a:buNone/>
            </a:pPr>
            <a:r>
              <a:rPr lang="da-DK" baseline="0" smtClean="0"/>
              <a:t>» Fixed position (</a:t>
            </a:r>
            <a:r>
              <a:rPr lang="da-DK" i="1" baseline="0" smtClean="0"/>
              <a:t>default</a:t>
            </a:r>
            <a:r>
              <a:rPr lang="da-DK" baseline="0" smtClean="0"/>
              <a:t>)</a:t>
            </a:r>
          </a:p>
          <a:p>
            <a:pPr marL="0" indent="0">
              <a:buFont typeface="Arial" panose="020B0604020202020204" pitchFamily="34" charset="0"/>
              <a:buNone/>
            </a:pPr>
            <a:r>
              <a:rPr lang="da-DK" baseline="0" smtClean="0"/>
              <a:t>» Relative position</a:t>
            </a:r>
          </a:p>
          <a:p>
            <a:pPr marL="0" indent="0">
              <a:buFont typeface="Arial" panose="020B0604020202020204" pitchFamily="34" charset="0"/>
              <a:buNone/>
            </a:pPr>
            <a:r>
              <a:rPr lang="da-DK" baseline="0" smtClean="0"/>
              <a:t>» Variable position</a:t>
            </a:r>
          </a:p>
          <a:p>
            <a:endParaRPr lang="da-DK" baseline="0" smtClean="0"/>
          </a:p>
          <a:p>
            <a:r>
              <a:rPr lang="da-DK" baseline="0" smtClean="0"/>
              <a:t>For teaching a Waypoint, press </a:t>
            </a:r>
            <a:r>
              <a:rPr lang="da-DK" i="1" baseline="0" smtClean="0"/>
              <a:t>Set this waypoint</a:t>
            </a:r>
            <a:r>
              <a:rPr lang="da-DK" b="0" i="0" baseline="0" smtClean="0"/>
              <a:t> &gt; software will go to Move tab and operator can move robot to position and save position.</a:t>
            </a:r>
          </a:p>
          <a:p>
            <a:endParaRPr lang="da-DK" baseline="0" smtClean="0"/>
          </a:p>
          <a:p>
            <a:r>
              <a:rPr lang="da-DK" baseline="0" smtClean="0"/>
              <a:t>All waypoints listed under a Move command, inherits the specified movement type.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aseline="0" dirty="0" smtClean="0"/>
              <a:t>Note the yellow dot has turned green, meaning the command is completed.</a:t>
            </a:r>
          </a:p>
          <a:p>
            <a:endParaRPr lang="da-DK" baseline="0" dirty="0" smtClean="0"/>
          </a:p>
          <a:p>
            <a:r>
              <a:rPr lang="da-DK" baseline="0" dirty="0" smtClean="0"/>
              <a:t>After a waypoint has been taught it can always be modified by pressing </a:t>
            </a:r>
            <a:r>
              <a:rPr lang="da-DK" i="1" baseline="0" dirty="0" smtClean="0"/>
              <a:t>Change this waypoint</a:t>
            </a:r>
            <a:r>
              <a:rPr lang="da-DK" i="0" baseline="0" dirty="0" smtClean="0"/>
              <a:t>.</a:t>
            </a:r>
          </a:p>
          <a:p>
            <a:endParaRPr lang="da-DK" baseline="0" dirty="0" smtClean="0"/>
          </a:p>
          <a:p>
            <a:r>
              <a:rPr lang="da-DK" baseline="0" dirty="0" smtClean="0"/>
              <a:t>Waypoints can be renamed, which is recommended in order to make the reading of program easier.</a:t>
            </a:r>
          </a:p>
          <a:p>
            <a:endParaRPr lang="da-DK" baseline="0" dirty="0" smtClean="0"/>
          </a:p>
          <a:p>
            <a:r>
              <a:rPr lang="da-DK" baseline="0" dirty="0" smtClean="0"/>
              <a:t>For the next samples we will use only </a:t>
            </a:r>
            <a:r>
              <a:rPr lang="da-DK" b="0" i="1" baseline="0" dirty="0" smtClean="0"/>
              <a:t>fixed waypoints</a:t>
            </a:r>
          </a:p>
        </p:txBody>
      </p:sp>
      <p:sp>
        <p:nvSpPr>
          <p:cNvPr id="4" name="Pladsholder til diasnummer 3"/>
          <p:cNvSpPr>
            <a:spLocks noGrp="1"/>
          </p:cNvSpPr>
          <p:nvPr>
            <p:ph type="sldNum" sz="quarter" idx="10"/>
          </p:nvPr>
        </p:nvSpPr>
        <p:spPr/>
        <p:txBody>
          <a:bodyPr/>
          <a:lstStyle/>
          <a:p>
            <a:fld id="{9DBF2CEB-EB71-4E97-A50A-47EB6D78CA72}" type="slidenum">
              <a:rPr lang="da-DK" smtClean="0"/>
              <a:t>56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b="1" smtClean="0"/>
              <a:t>MoveJ</a:t>
            </a:r>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r>
              <a:rPr lang="da-DK" smtClean="0"/>
              <a:t>Make sample program with four waypoints as rectangle to demonstrate MoveJ</a:t>
            </a:r>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Use paper sheet as help to define the four waypoints.</a:t>
            </a:r>
            <a:endParaRPr lang="da-DK" smtClean="0"/>
          </a:p>
          <a:p>
            <a:endParaRPr lang="da-DK" smtClean="0"/>
          </a:p>
          <a:p>
            <a:r>
              <a:rPr lang="da-DK" smtClean="0"/>
              <a:t>NOTE:</a:t>
            </a:r>
          </a:p>
          <a:p>
            <a:r>
              <a:rPr lang="da-DK" smtClean="0"/>
              <a:t>It is important to make it as rectangle as sample program</a:t>
            </a:r>
            <a:r>
              <a:rPr lang="da-DK" baseline="0" smtClean="0"/>
              <a:t> is to be modified</a:t>
            </a:r>
            <a:endParaRPr lang="da-DK" smtClean="0"/>
          </a:p>
          <a:p>
            <a:endParaRPr lang="da-DK" baseline="0" smtClean="0"/>
          </a:p>
          <a:p>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57</a:t>
            </a:fld>
            <a:endParaRPr lang="da-DK"/>
          </a:p>
        </p:txBody>
      </p:sp>
    </p:spTree>
    <p:extLst>
      <p:ext uri="{BB962C8B-B14F-4D97-AF65-F5344CB8AC3E}">
        <p14:creationId xmlns:p14="http://schemas.microsoft.com/office/powerpoint/2010/main" val="22450424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b="1" smtClean="0"/>
              <a:t>MoveL</a:t>
            </a:r>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r>
              <a:rPr lang="da-DK" smtClean="0"/>
              <a:t>Modify sample program by changing movement type from</a:t>
            </a:r>
            <a:r>
              <a:rPr lang="da-DK" baseline="0" smtClean="0"/>
              <a:t> MoveJ to MoveL</a:t>
            </a:r>
            <a:endParaRPr lang="da-DK" smtClean="0"/>
          </a:p>
          <a:p>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58</a:t>
            </a:fld>
            <a:endParaRPr lang="da-DK"/>
          </a:p>
        </p:txBody>
      </p:sp>
    </p:spTree>
    <p:extLst>
      <p:ext uri="{BB962C8B-B14F-4D97-AF65-F5344CB8AC3E}">
        <p14:creationId xmlns:p14="http://schemas.microsoft.com/office/powerpoint/2010/main" val="32090029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Blend radius</a:t>
            </a:r>
          </a:p>
          <a:p>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Modify sample program by changing movement blend radius for one or more waypoints</a:t>
            </a:r>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NOTE:</a:t>
            </a:r>
          </a:p>
          <a:p>
            <a:r>
              <a:rPr lang="da-DK" baseline="0" smtClean="0"/>
              <a:t>Blend radius can not be larger than the distance between two waypoints.</a:t>
            </a:r>
          </a:p>
          <a:p>
            <a:r>
              <a:rPr lang="da-DK" baseline="0" smtClean="0"/>
              <a:t>Software will display a warning if blend is set to a too high value.</a:t>
            </a:r>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59</a:t>
            </a:fld>
            <a:endParaRPr lang="da-DK"/>
          </a:p>
        </p:txBody>
      </p:sp>
    </p:spTree>
    <p:extLst>
      <p:ext uri="{BB962C8B-B14F-4D97-AF65-F5344CB8AC3E}">
        <p14:creationId xmlns:p14="http://schemas.microsoft.com/office/powerpoint/2010/main" val="15219517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b="1" smtClean="0"/>
              <a:t>MoveP</a:t>
            </a:r>
            <a:r>
              <a:rPr lang="da-DK" b="1" baseline="0" smtClean="0"/>
              <a:t> </a:t>
            </a:r>
            <a:r>
              <a:rPr lang="da-DK" b="0" i="1" smtClean="0"/>
              <a:t>(=</a:t>
            </a:r>
            <a:r>
              <a:rPr lang="da-DK" b="0" i="1" baseline="0" smtClean="0"/>
              <a:t> move process)</a:t>
            </a:r>
            <a:endParaRPr lang="da-DK" b="0" i="1"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r>
              <a:rPr lang="da-DK" smtClean="0"/>
              <a:t>Modify sample program by changing movement type from</a:t>
            </a:r>
            <a:r>
              <a:rPr lang="da-DK" baseline="0" smtClean="0"/>
              <a:t> MoveL to MoveP</a:t>
            </a:r>
            <a:endParaRPr lang="da-DK"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0" smtClean="0"/>
              <a:t>NOTE:</a:t>
            </a:r>
          </a:p>
          <a:p>
            <a:pPr marL="0" marR="0" indent="0" algn="l" defTabSz="914400" rtl="0" eaLnBrk="1" fontAlgn="auto" latinLnBrk="0" hangingPunct="1">
              <a:lnSpc>
                <a:spcPct val="100000"/>
              </a:lnSpc>
              <a:spcBef>
                <a:spcPts val="0"/>
              </a:spcBef>
              <a:spcAft>
                <a:spcPts val="0"/>
              </a:spcAft>
              <a:buClrTx/>
              <a:buSzTx/>
              <a:buFontTx/>
              <a:buNone/>
              <a:tabLst/>
              <a:defRPr/>
            </a:pPr>
            <a:r>
              <a:rPr lang="da-DK" b="0" smtClean="0"/>
              <a:t>High speed and small</a:t>
            </a:r>
            <a:r>
              <a:rPr lang="da-DK" b="0" baseline="0" smtClean="0"/>
              <a:t> blend radius might cause Security stop if robot is not able to keep same speed in blend.</a:t>
            </a:r>
            <a:endParaRPr lang="da-DK" b="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60</a:t>
            </a:fld>
            <a:endParaRPr lang="da-DK"/>
          </a:p>
        </p:txBody>
      </p:sp>
    </p:spTree>
    <p:extLst>
      <p:ext uri="{BB962C8B-B14F-4D97-AF65-F5344CB8AC3E}">
        <p14:creationId xmlns:p14="http://schemas.microsoft.com/office/powerpoint/2010/main" val="578323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b="1" smtClean="0"/>
              <a:t>MoveC</a:t>
            </a:r>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smtClean="0"/>
              <a:t>Make new sample program with MoveP and CircleMove to demonstrate MoveC</a:t>
            </a:r>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a-DK"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61</a:t>
            </a:fld>
            <a:endParaRPr lang="da-DK"/>
          </a:p>
        </p:txBody>
      </p:sp>
    </p:spTree>
    <p:extLst>
      <p:ext uri="{BB962C8B-B14F-4D97-AF65-F5344CB8AC3E}">
        <p14:creationId xmlns:p14="http://schemas.microsoft.com/office/powerpoint/2010/main" val="5842595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Advanced options</a:t>
            </a:r>
          </a:p>
          <a:p>
            <a:endParaRPr lang="da-DK" baseline="0" smtClean="0"/>
          </a:p>
          <a:p>
            <a:r>
              <a:rPr lang="da-DK" baseline="0" smtClean="0"/>
              <a:t>In Advanced options speed and acceleration can be set individually for a waypoint.</a:t>
            </a:r>
          </a:p>
          <a:p>
            <a:endParaRPr lang="da-DK" baseline="0" smtClean="0"/>
          </a:p>
          <a:p>
            <a:r>
              <a:rPr lang="da-DK" baseline="0" smtClean="0"/>
              <a:t>Time can be set to specify how long it should take for robot to reach target position.</a:t>
            </a:r>
          </a:p>
          <a:p>
            <a:r>
              <a:rPr lang="da-DK" baseline="0" smtClean="0"/>
              <a:t>Unit is in </a:t>
            </a:r>
            <a:r>
              <a:rPr lang="da-DK" i="1" baseline="0" smtClean="0"/>
              <a:t>seconds</a:t>
            </a:r>
            <a:r>
              <a:rPr lang="da-DK" baseline="0" smtClean="0"/>
              <a:t>.</a:t>
            </a:r>
          </a:p>
          <a:p>
            <a:endParaRPr lang="da-DK" baseline="0" smtClean="0"/>
          </a:p>
          <a:p>
            <a:r>
              <a:rPr lang="da-DK" baseline="0" smtClean="0"/>
              <a:t>Joint angles and tool coordinates for the waypoint is displayed as well.</a:t>
            </a:r>
          </a:p>
          <a:p>
            <a:endParaRPr lang="da-DK" baseline="0" smtClean="0"/>
          </a:p>
          <a:p>
            <a:r>
              <a:rPr lang="da-DK" baseline="0" smtClean="0"/>
              <a:t>Modify sample program by adjusting individual speed and acceleration for only one waypoint.</a:t>
            </a:r>
          </a:p>
          <a:p>
            <a:endParaRPr lang="da-DK" baseline="0" smtClean="0"/>
          </a:p>
          <a:p>
            <a:r>
              <a:rPr lang="da-DK" b="1" baseline="0" smtClean="0"/>
              <a:t>PERFORM LIVE DEMO</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3AE724B2-62A9-478B-8527-6E2C8D2AFEDD}" type="slidenum">
              <a:rPr lang="da-DK" smtClean="0"/>
              <a:t>6</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Pose editor</a:t>
            </a:r>
          </a:p>
          <a:p>
            <a:r>
              <a:rPr lang="da-DK" baseline="0" smtClean="0"/>
              <a:t>Explain how to modify position using the pose editor</a:t>
            </a:r>
          </a:p>
          <a:p>
            <a:endParaRPr lang="da-DK" baseline="0" smtClean="0"/>
          </a:p>
          <a:p>
            <a:r>
              <a:rPr lang="da-DK" baseline="0" smtClean="0"/>
              <a:t>The absolute value of an axis or joint angle can be modified</a:t>
            </a:r>
          </a:p>
          <a:p>
            <a:r>
              <a:rPr lang="da-DK" baseline="0" smtClean="0"/>
              <a:t>By using the ”+” or ”-” button, a value can be added or subtracted to the absolute value</a:t>
            </a:r>
          </a:p>
          <a:p>
            <a:endParaRPr lang="da-DK" baseline="0" smtClean="0"/>
          </a:p>
          <a:p>
            <a:r>
              <a:rPr lang="da-DK" baseline="0" smtClean="0"/>
              <a:t>Upon modifying one or more values, press OK to move to the new position.</a:t>
            </a:r>
          </a:p>
          <a:p>
            <a:endParaRPr lang="da-DK" baseline="0" smtClean="0"/>
          </a:p>
          <a:p>
            <a:r>
              <a:rPr lang="da-DK" baseline="0" smtClean="0"/>
              <a:t>Units for defining angle of tool flange can be changed to</a:t>
            </a:r>
          </a:p>
          <a:p>
            <a:r>
              <a:rPr lang="da-DK" baseline="0" smtClean="0"/>
              <a:t>» Rotation vector [rad]</a:t>
            </a:r>
          </a:p>
          <a:p>
            <a:r>
              <a:rPr lang="da-DK" baseline="0" smtClean="0"/>
              <a:t>» Rotation vector [˚]</a:t>
            </a:r>
          </a:p>
          <a:p>
            <a:r>
              <a:rPr lang="da-DK" baseline="0" smtClean="0"/>
              <a:t>» RPY [rad]</a:t>
            </a:r>
          </a:p>
          <a:p>
            <a:r>
              <a:rPr lang="da-DK" baseline="0" smtClean="0"/>
              <a:t>» RPY [˚]</a:t>
            </a:r>
          </a:p>
          <a:p>
            <a:endParaRPr lang="da-DK" baseline="0" smtClean="0"/>
          </a:p>
          <a:p>
            <a:r>
              <a:rPr lang="da-DK" baseline="0" smtClean="0"/>
              <a:t>(RPY = Roll Pitch Yaw)</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1" baseline="0" smtClean="0"/>
              <a:t>PERFORM LIVE DEMO</a:t>
            </a:r>
            <a:endParaRPr lang="da-DK" b="1"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Relative waypoint</a:t>
            </a:r>
          </a:p>
          <a:p>
            <a:endParaRPr lang="da-DK" baseline="0" smtClean="0"/>
          </a:p>
          <a:p>
            <a:r>
              <a:rPr lang="da-DK" baseline="0" smtClean="0"/>
              <a:t>A relative position is a movement that is relative to the prior position.</a:t>
            </a:r>
          </a:p>
          <a:p>
            <a:endParaRPr lang="da-DK" baseline="0" smtClean="0"/>
          </a:p>
          <a:p>
            <a:r>
              <a:rPr lang="da-DK" baseline="0" smtClean="0"/>
              <a:t>Relative position is defined by two teached waypoints.</a:t>
            </a:r>
          </a:p>
          <a:p>
            <a:r>
              <a:rPr lang="da-DK" baseline="0" smtClean="0"/>
              <a:t>The linear distance and angle displacement is displayed after both waypoints has been taught.</a:t>
            </a:r>
          </a:p>
          <a:p>
            <a:endParaRPr lang="da-DK" baseline="0" smtClean="0"/>
          </a:p>
          <a:p>
            <a:r>
              <a:rPr lang="da-DK" baseline="0" smtClean="0"/>
              <a:t>The waypoints can be teach anywhere in robot workspace, robot will still move relative to prior position.</a:t>
            </a:r>
          </a:p>
          <a:p>
            <a:endParaRPr lang="da-DK" baseline="0" smtClean="0"/>
          </a:p>
          <a:p>
            <a:r>
              <a:rPr lang="da-DK" b="1" baseline="0" smtClean="0"/>
              <a:t>NOTE: </a:t>
            </a:r>
            <a:r>
              <a:rPr lang="da-DK" baseline="0" smtClean="0"/>
              <a:t>If no prior position exist in program, the robot will move relative from actual position when starting program.</a:t>
            </a:r>
          </a:p>
          <a:p>
            <a:r>
              <a:rPr lang="da-DK" b="1" baseline="0" smtClean="0">
                <a:solidFill>
                  <a:srgbClr val="FF0000"/>
                </a:solidFill>
              </a:rPr>
              <a:t>IMPORTANT NOTE: </a:t>
            </a:r>
            <a:r>
              <a:rPr lang="da-DK" baseline="0" smtClean="0"/>
              <a:t>Robot will move directly without displaying AutoMove screen if first waypoint in program is a relative position.</a:t>
            </a:r>
          </a:p>
          <a:p>
            <a:endParaRPr lang="da-DK" baseline="0" smtClean="0"/>
          </a:p>
          <a:p>
            <a:r>
              <a:rPr lang="da-DK" smtClean="0"/>
              <a:t>Open sample program movel.urp:</a:t>
            </a:r>
            <a:endParaRPr lang="da-DK" baseline="0" smtClean="0"/>
          </a:p>
          <a:p>
            <a:pPr marL="0" indent="0">
              <a:buFont typeface="Arial" panose="020B0604020202020204" pitchFamily="34" charset="0"/>
              <a:buNone/>
            </a:pPr>
            <a:r>
              <a:rPr lang="da-DK" baseline="0" smtClean="0"/>
              <a:t>» Keep first waypoint as fixed.</a:t>
            </a:r>
          </a:p>
          <a:p>
            <a:pPr marL="0" indent="0">
              <a:buFont typeface="Arial" panose="020B0604020202020204" pitchFamily="34" charset="0"/>
              <a:buNone/>
            </a:pPr>
            <a:r>
              <a:rPr lang="da-DK" baseline="0" smtClean="0"/>
              <a:t>» Set the following three waypoints to relative positions:</a:t>
            </a:r>
          </a:p>
          <a:p>
            <a:pPr marL="0" indent="0">
              <a:buFont typeface="Arial" panose="020B0604020202020204" pitchFamily="34" charset="0"/>
              <a:buNone/>
            </a:pPr>
            <a:r>
              <a:rPr lang="da-DK" baseline="0" smtClean="0"/>
              <a:t>      For each relative position use the prior waypoint as the </a:t>
            </a:r>
            <a:r>
              <a:rPr lang="da-DK" i="1" baseline="0" smtClean="0"/>
              <a:t>from point.</a:t>
            </a:r>
            <a:endParaRPr lang="da-DK" b="1" i="1" smtClean="0"/>
          </a:p>
          <a:p>
            <a:endParaRPr lang="da-DK" smtClean="0"/>
          </a:p>
          <a:p>
            <a:endParaRPr lang="da-DK" smtClean="0"/>
          </a:p>
          <a:p>
            <a:r>
              <a:rPr lang="da-DK" smtClean="0"/>
              <a:t>Robot</a:t>
            </a:r>
            <a:r>
              <a:rPr lang="da-DK" baseline="0" smtClean="0"/>
              <a:t> Program</a:t>
            </a:r>
            <a:endParaRPr lang="da-DK" smtClean="0"/>
          </a:p>
          <a:p>
            <a:r>
              <a:rPr lang="da-DK" smtClean="0"/>
              <a:t>   MoveL</a:t>
            </a:r>
          </a:p>
          <a:p>
            <a:r>
              <a:rPr lang="da-DK" smtClean="0"/>
              <a:t>      Waypoint_1</a:t>
            </a:r>
          </a:p>
          <a:p>
            <a:r>
              <a:rPr lang="da-DK" smtClean="0"/>
              <a:t>      Waypoint_2	rel. pos</a:t>
            </a:r>
          </a:p>
          <a:p>
            <a:r>
              <a:rPr lang="da-DK" smtClean="0"/>
              <a:t>      Waypoint_3	rel. pos</a:t>
            </a:r>
          </a:p>
          <a:p>
            <a:r>
              <a:rPr lang="da-DK" smtClean="0"/>
              <a:t>      Waypoint_4	rel. pos</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1" baseline="0" smtClean="0"/>
              <a:t>PERFORM LIVE DEMO</a:t>
            </a:r>
            <a:endParaRPr lang="da-DK" b="1" smtClean="0"/>
          </a:p>
          <a:p>
            <a:endParaRPr lang="da-DK" baseline="0" smtClean="0"/>
          </a:p>
          <a:p>
            <a:r>
              <a:rPr lang="da-DK" baseline="0" smtClean="0"/>
              <a:t>Now modify only Waypoint_1 (the fixed position) and demonstrate how the entire rectangle is shifted</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1" baseline="0" smtClean="0"/>
              <a:t>PERFORM LIVE DEMO</a:t>
            </a:r>
            <a:endParaRPr lang="da-DK" b="1" smtClean="0"/>
          </a:p>
          <a:p>
            <a:endParaRPr lang="da-DK" baseline="0" smtClean="0"/>
          </a:p>
          <a:p>
            <a:r>
              <a:rPr lang="da-DK" baseline="0" smtClean="0"/>
              <a:t>Save program as movel_with_relative_waypoint.urp</a:t>
            </a:r>
          </a:p>
        </p:txBody>
      </p:sp>
      <p:sp>
        <p:nvSpPr>
          <p:cNvPr id="4" name="Pladsholder til diasnummer 3"/>
          <p:cNvSpPr>
            <a:spLocks noGrp="1"/>
          </p:cNvSpPr>
          <p:nvPr>
            <p:ph type="sldNum" sz="quarter" idx="10"/>
          </p:nvPr>
        </p:nvSpPr>
        <p:spPr/>
        <p:txBody>
          <a:bodyPr/>
          <a:lstStyle/>
          <a:p>
            <a:fld id="{9DBF2CEB-EB71-4E97-A50A-47EB6D78CA72}" type="slidenum">
              <a:rPr lang="da-DK" smtClean="0"/>
              <a:t>64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b="1" smtClean="0"/>
              <a:t>Relative Waypoint</a:t>
            </a:r>
          </a:p>
          <a:p>
            <a:pPr marL="0" marR="0" indent="0" algn="l" defTabSz="914400" rtl="0" eaLnBrk="1" fontAlgn="auto" latinLnBrk="0" hangingPunct="1">
              <a:lnSpc>
                <a:spcPct val="100000"/>
              </a:lnSpc>
              <a:spcBef>
                <a:spcPts val="0"/>
              </a:spcBef>
              <a:spcAft>
                <a:spcPts val="0"/>
              </a:spcAft>
              <a:buClrTx/>
              <a:buSzTx/>
              <a:buFontTx/>
              <a:buNone/>
              <a:tabLst/>
              <a:defRPr/>
            </a:pPr>
            <a:endParaRPr lang="da-DK" b="0" smtClean="0"/>
          </a:p>
          <a:p>
            <a:r>
              <a:rPr lang="da-DK" smtClean="0"/>
              <a:t>1. Open sample program movel.urp:</a:t>
            </a:r>
            <a:endParaRPr lang="da-DK" baseline="0" smtClean="0"/>
          </a:p>
          <a:p>
            <a:pPr marL="0" indent="0">
              <a:buFont typeface="Arial" panose="020B0604020202020204" pitchFamily="34" charset="0"/>
              <a:buNone/>
            </a:pPr>
            <a:r>
              <a:rPr lang="da-DK" baseline="0" smtClean="0"/>
              <a:t>» Keep first waypoint as fixed.</a:t>
            </a:r>
          </a:p>
          <a:p>
            <a:pPr marL="0" indent="0">
              <a:buFont typeface="Arial" panose="020B0604020202020204" pitchFamily="34" charset="0"/>
              <a:buNone/>
            </a:pPr>
            <a:r>
              <a:rPr lang="da-DK" baseline="0" smtClean="0"/>
              <a:t>» Set the following three waypoints to relative positions:</a:t>
            </a:r>
          </a:p>
          <a:p>
            <a:pPr marL="0" indent="0">
              <a:buFont typeface="Arial" panose="020B0604020202020204" pitchFamily="34" charset="0"/>
              <a:buNone/>
            </a:pPr>
            <a:r>
              <a:rPr lang="da-DK" baseline="0" smtClean="0"/>
              <a:t>      For each relative position use the prior waypoint as the </a:t>
            </a:r>
            <a:r>
              <a:rPr lang="da-DK" i="1" baseline="0" smtClean="0"/>
              <a:t>from point.</a:t>
            </a:r>
            <a:endParaRPr lang="da-DK" b="1" i="1" smtClean="0"/>
          </a:p>
          <a:p>
            <a:endParaRPr lang="da-DK" baseline="0" smtClean="0"/>
          </a:p>
          <a:p>
            <a:r>
              <a:rPr lang="da-DK" baseline="0" smtClean="0"/>
              <a:t>2. Next modify only Waypoint_1 (the fixed position) and demonstrate how the entire rectangle is shifted</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65</a:t>
            </a:fld>
            <a:endParaRPr lang="da-DK"/>
          </a:p>
        </p:txBody>
      </p:sp>
    </p:spTree>
    <p:extLst>
      <p:ext uri="{BB962C8B-B14F-4D97-AF65-F5344CB8AC3E}">
        <p14:creationId xmlns:p14="http://schemas.microsoft.com/office/powerpoint/2010/main" val="32090029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Variable waypoint</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66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Present the history of UR</a:t>
            </a:r>
            <a:endParaRPr lang="en-GB"/>
          </a:p>
        </p:txBody>
      </p:sp>
      <p:sp>
        <p:nvSpPr>
          <p:cNvPr id="4" name="Pladsholder til diasnummer 3"/>
          <p:cNvSpPr>
            <a:spLocks noGrp="1"/>
          </p:cNvSpPr>
          <p:nvPr>
            <p:ph type="sldNum" sz="quarter" idx="10"/>
          </p:nvPr>
        </p:nvSpPr>
        <p:spPr/>
        <p:txBody>
          <a:bodyPr/>
          <a:lstStyle/>
          <a:p>
            <a:fld id="{3AE724B2-62A9-478B-8527-6E2C8D2AFEDD}" type="slidenum">
              <a:rPr lang="da-DK" smtClean="0"/>
              <a:t>70</a:t>
            </a:fld>
            <a:endParaRPr lang="da-DK"/>
          </a:p>
        </p:txBody>
      </p:sp>
    </p:spTree>
    <p:extLst>
      <p:ext uri="{BB962C8B-B14F-4D97-AF65-F5344CB8AC3E}">
        <p14:creationId xmlns:p14="http://schemas.microsoft.com/office/powerpoint/2010/main" val="36134263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Schematic drawings</a:t>
            </a:r>
          </a:p>
          <a:p>
            <a:endParaRPr lang="da-DK" smtClean="0"/>
          </a:p>
          <a:p>
            <a:r>
              <a:rPr lang="da-DK" smtClean="0"/>
              <a:t>User interface on Safety Control Board (SCB)</a:t>
            </a:r>
            <a:endParaRPr lang="da-DK" baseline="0" smtClean="0"/>
          </a:p>
          <a:p>
            <a:endParaRPr lang="da-DK" baseline="0" smtClean="0"/>
          </a:p>
          <a:p>
            <a:r>
              <a:rPr lang="da-DK" baseline="0" smtClean="0"/>
              <a:t>Open User Manual and go through Chapter 4. Electrical Interface</a:t>
            </a:r>
          </a:p>
          <a:p>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72</a:t>
            </a:fld>
            <a:endParaRPr lang="da-DK"/>
          </a:p>
        </p:txBody>
      </p:sp>
    </p:spTree>
    <p:extLst>
      <p:ext uri="{BB962C8B-B14F-4D97-AF65-F5344CB8AC3E}">
        <p14:creationId xmlns:p14="http://schemas.microsoft.com/office/powerpoint/2010/main" val="5605472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Schematic drawings</a:t>
            </a:r>
          </a:p>
          <a:p>
            <a:endParaRPr lang="da-DK" smtClean="0"/>
          </a:p>
          <a:p>
            <a:r>
              <a:rPr lang="da-DK" smtClean="0"/>
              <a:t>Tool connector</a:t>
            </a:r>
            <a:endParaRPr lang="da-DK" baseline="0" smtClean="0"/>
          </a:p>
          <a:p>
            <a:endParaRPr lang="da-DK" baseline="0" smtClean="0"/>
          </a:p>
          <a:p>
            <a:r>
              <a:rPr lang="da-DK" baseline="0" smtClean="0"/>
              <a:t>Open User Manual and go through Chapter 4.4 Tool I/O</a:t>
            </a:r>
          </a:p>
          <a:p>
            <a:endParaRPr lang="da-DK" baseline="0" smtClean="0"/>
          </a:p>
          <a:p>
            <a:r>
              <a:rPr lang="da-DK" baseline="0" smtClean="0"/>
              <a:t>NOTE: Voltage can be set to 0, 12 or 24V on I/O-tab in PolyScope</a:t>
            </a:r>
          </a:p>
        </p:txBody>
      </p:sp>
      <p:sp>
        <p:nvSpPr>
          <p:cNvPr id="4" name="Pladsholder til diasnummer 3"/>
          <p:cNvSpPr>
            <a:spLocks noGrp="1"/>
          </p:cNvSpPr>
          <p:nvPr>
            <p:ph type="sldNum" sz="quarter" idx="10"/>
          </p:nvPr>
        </p:nvSpPr>
        <p:spPr/>
        <p:txBody>
          <a:bodyPr/>
          <a:lstStyle/>
          <a:p>
            <a:fld id="{9DBF2CEB-EB71-4E97-A50A-47EB6D78CA72}" type="slidenum">
              <a:rPr lang="da-DK" smtClean="0"/>
              <a:t>73</a:t>
            </a:fld>
            <a:endParaRPr lang="da-DK"/>
          </a:p>
        </p:txBody>
      </p:sp>
    </p:spTree>
    <p:extLst>
      <p:ext uri="{BB962C8B-B14F-4D97-AF65-F5344CB8AC3E}">
        <p14:creationId xmlns:p14="http://schemas.microsoft.com/office/powerpoint/2010/main" val="26530397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Signal handling</a:t>
            </a:r>
          </a:p>
          <a:p>
            <a:endParaRPr lang="da-DK" baseline="0" dirty="0" smtClean="0"/>
          </a:p>
          <a:p>
            <a:r>
              <a:rPr lang="da-DK" baseline="0" dirty="0" smtClean="0"/>
              <a:t>A robot program consists of movements and some interaction with external devices.</a:t>
            </a:r>
          </a:p>
          <a:p>
            <a:r>
              <a:rPr lang="da-DK" b="1" baseline="0" dirty="0" smtClean="0"/>
              <a:t>Digital and analog signals </a:t>
            </a:r>
            <a:r>
              <a:rPr lang="da-DK" baseline="0" dirty="0" smtClean="0"/>
              <a:t>can be used for this interaction.</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Signal handling</a:t>
            </a:r>
          </a:p>
          <a:p>
            <a:endParaRPr lang="da-DK" baseline="0" smtClean="0"/>
          </a:p>
          <a:p>
            <a:r>
              <a:rPr lang="da-DK" b="1" baseline="0" smtClean="0"/>
              <a:t>PERFORM LIVE DEMO</a:t>
            </a:r>
          </a:p>
          <a:p>
            <a:r>
              <a:rPr lang="da-DK" baseline="0" smtClean="0"/>
              <a:t>1. Manually activate/deactivate Digital Output</a:t>
            </a:r>
          </a:p>
          <a:p>
            <a:endParaRPr lang="da-DK" baseline="0" smtClean="0"/>
          </a:p>
          <a:p>
            <a:r>
              <a:rPr lang="da-DK" baseline="0" smtClean="0"/>
              <a:t>2. Switch to Simulation Mode</a:t>
            </a:r>
          </a:p>
          <a:p>
            <a:endParaRPr lang="da-DK" baseline="0" smtClean="0"/>
          </a:p>
          <a:p>
            <a:r>
              <a:rPr lang="da-DK" baseline="0" smtClean="0"/>
              <a:t>3. Manually activate/deactivate Digital Input</a:t>
            </a:r>
          </a:p>
          <a:p>
            <a:endParaRPr lang="da-DK" baseline="0" smtClean="0"/>
          </a:p>
          <a:p>
            <a:r>
              <a:rPr lang="da-DK" baseline="0" smtClean="0"/>
              <a:t>Next: how to use the signals in a robot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I/O setup</a:t>
            </a:r>
          </a:p>
          <a:p>
            <a:endParaRPr lang="da-DK" baseline="0" dirty="0" smtClean="0"/>
          </a:p>
          <a:p>
            <a:r>
              <a:rPr lang="da-DK" baseline="0" dirty="0" smtClean="0"/>
              <a:t>In I/O setup it is possible to rename I/O’s.</a:t>
            </a:r>
          </a:p>
          <a:p>
            <a:r>
              <a:rPr lang="da-DK" baseline="0" dirty="0" smtClean="0"/>
              <a:t>The renaming will have effect both on I/O monitor tab and in robot program.</a:t>
            </a:r>
          </a:p>
          <a:p>
            <a:endParaRPr lang="da-DK" baseline="0" dirty="0" smtClean="0"/>
          </a:p>
          <a:p>
            <a:r>
              <a:rPr lang="da-DK" baseline="0" dirty="0" smtClean="0"/>
              <a:t>For outputs properties for an output can be altered:</a:t>
            </a:r>
          </a:p>
          <a:p>
            <a:pPr marL="0" indent="0">
              <a:buFont typeface="Arial" panose="020B0604020202020204" pitchFamily="34" charset="0"/>
              <a:buNone/>
            </a:pPr>
            <a:r>
              <a:rPr lang="da-DK" baseline="0" dirty="0" smtClean="0"/>
              <a:t>» </a:t>
            </a:r>
            <a:r>
              <a:rPr lang="da-DK" i="0" baseline="0" dirty="0" smtClean="0"/>
              <a:t>[I/O tab control] enables/disables that operator can force an output from the I/O tab (also during run of program)</a:t>
            </a:r>
            <a:endParaRPr lang="da-DK" b="0" i="0" baseline="0" dirty="0" smtClean="0"/>
          </a:p>
          <a:p>
            <a:pPr marL="0" indent="0">
              <a:buFont typeface="Arial" panose="020B0604020202020204" pitchFamily="34" charset="0"/>
              <a:buNone/>
            </a:pPr>
            <a:r>
              <a:rPr lang="da-DK" baseline="0" dirty="0" smtClean="0"/>
              <a:t>» [SET to …  when program is not running] checkbox forces the output to a specified status when program is stopped/security stopped</a:t>
            </a:r>
          </a:p>
          <a:p>
            <a:endParaRPr lang="da-DK" baseline="0" dirty="0" smtClean="0"/>
          </a:p>
          <a:p>
            <a:r>
              <a:rPr lang="da-DK" baseline="0" dirty="0" smtClean="0"/>
              <a:t>Modify name for output used in sample program and demonstrate the consequence.</a:t>
            </a:r>
          </a:p>
          <a:p>
            <a:endParaRPr lang="da-DK" baseline="0" dirty="0" smtClean="0"/>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Present what is in the box when</a:t>
            </a:r>
            <a:r>
              <a:rPr lang="da-DK" baseline="0" smtClean="0"/>
              <a:t> a robot is ordered</a:t>
            </a:r>
          </a:p>
          <a:p>
            <a:r>
              <a:rPr lang="da-DK" baseline="0" smtClean="0"/>
              <a:t>Robot comes in two boxes, one for robot arm, one for controlbox and accessories</a:t>
            </a:r>
          </a:p>
          <a:p>
            <a:endParaRPr lang="da-DK" baseline="0" smtClean="0"/>
          </a:p>
          <a:p>
            <a:r>
              <a:rPr lang="da-DK" baseline="0" smtClean="0"/>
              <a:t>Robot arm (with cable)</a:t>
            </a:r>
          </a:p>
          <a:p>
            <a:r>
              <a:rPr lang="da-DK" baseline="0" smtClean="0"/>
              <a:t>Controlbox (with teach pendant + cable)</a:t>
            </a:r>
          </a:p>
          <a:p>
            <a:r>
              <a:rPr lang="da-DK" baseline="0" smtClean="0"/>
              <a:t>Mounting brackets (controlbox + teach pendant)</a:t>
            </a:r>
          </a:p>
          <a:p>
            <a:r>
              <a:rPr lang="da-DK" baseline="0" smtClean="0"/>
              <a:t>Tool connector (with cable)</a:t>
            </a:r>
          </a:p>
          <a:p>
            <a:r>
              <a:rPr lang="da-DK" baseline="0" smtClean="0"/>
              <a:t>UR laserpen</a:t>
            </a:r>
          </a:p>
          <a:p>
            <a:r>
              <a:rPr lang="da-DK" baseline="0" smtClean="0"/>
              <a:t>User and software manual (in the language selected when ordered)</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7</a:t>
            </a:fld>
            <a:endParaRPr lang="da-DK"/>
          </a:p>
        </p:txBody>
      </p:sp>
    </p:spTree>
    <p:extLst>
      <p:ext uri="{BB962C8B-B14F-4D97-AF65-F5344CB8AC3E}">
        <p14:creationId xmlns:p14="http://schemas.microsoft.com/office/powerpoint/2010/main" val="39308980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I/O setup</a:t>
            </a:r>
          </a:p>
          <a:p>
            <a:endParaRPr lang="da-DK" baseline="0" smtClean="0"/>
          </a:p>
          <a:p>
            <a:r>
              <a:rPr lang="da-DK" baseline="0" smtClean="0"/>
              <a:t>In I/O setup it is possible to rename I/O’s.</a:t>
            </a:r>
          </a:p>
          <a:p>
            <a:r>
              <a:rPr lang="da-DK" baseline="0" smtClean="0"/>
              <a:t>The renaming will have effect both on I/O monitor tab and in robot program.</a:t>
            </a:r>
          </a:p>
          <a:p>
            <a:endParaRPr lang="da-DK" baseline="0" smtClean="0"/>
          </a:p>
          <a:p>
            <a:r>
              <a:rPr lang="da-DK" baseline="0" smtClean="0"/>
              <a:t>For outputs properties for an output can be altered:</a:t>
            </a:r>
          </a:p>
          <a:p>
            <a:pPr marL="0" indent="0">
              <a:buFont typeface="Arial" panose="020B0604020202020204" pitchFamily="34" charset="0"/>
              <a:buNone/>
            </a:pPr>
            <a:r>
              <a:rPr lang="da-DK" baseline="0" smtClean="0"/>
              <a:t>» </a:t>
            </a:r>
            <a:r>
              <a:rPr lang="da-DK" i="0" baseline="0" smtClean="0"/>
              <a:t>[I/O tab control] enables/disables that operator can force an output from the I/O tab (also during run of program)</a:t>
            </a:r>
            <a:endParaRPr lang="da-DK" b="0" i="0" baseline="0" smtClean="0"/>
          </a:p>
          <a:p>
            <a:pPr marL="0" indent="0">
              <a:buFont typeface="Arial" panose="020B0604020202020204" pitchFamily="34" charset="0"/>
              <a:buNone/>
            </a:pPr>
            <a:r>
              <a:rPr lang="da-DK" baseline="0" smtClean="0"/>
              <a:t>» [SET to …  when program is not running] checkbox forces the output to a specified status when program is stopped/security stopped</a:t>
            </a:r>
          </a:p>
          <a:p>
            <a:endParaRPr lang="da-DK" baseline="0" smtClean="0"/>
          </a:p>
          <a:p>
            <a:r>
              <a:rPr lang="da-DK" baseline="0" smtClean="0"/>
              <a:t>Modify name for output used in sample program and demonstrate the consequence.</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77</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Wait</a:t>
            </a:r>
          </a:p>
          <a:p>
            <a:endParaRPr lang="da-DK" baseline="0" smtClean="0"/>
          </a:p>
          <a:p>
            <a:pPr marL="228600" indent="-228600">
              <a:buAutoNum type="arabicPeriod"/>
            </a:pPr>
            <a:r>
              <a:rPr lang="da-DK" baseline="0" smtClean="0"/>
              <a:t>Open sample program </a:t>
            </a:r>
            <a:r>
              <a:rPr lang="da-DK" i="1" baseline="0" smtClean="0"/>
              <a:t>movel.urp</a:t>
            </a:r>
            <a:endParaRPr lang="da-DK" baseline="0" smtClean="0"/>
          </a:p>
          <a:p>
            <a:pPr marL="228600" indent="-228600">
              <a:buAutoNum type="arabicPeriod"/>
            </a:pPr>
            <a:r>
              <a:rPr lang="da-DK" baseline="0" smtClean="0"/>
              <a:t>Insert a Wait 1.0 for demonstrating the Wait function.</a:t>
            </a:r>
          </a:p>
          <a:p>
            <a:pPr marL="228600" indent="-228600">
              <a:buAutoNum type="arabicPeriod"/>
            </a:pPr>
            <a:r>
              <a:rPr lang="da-DK" baseline="0" smtClean="0"/>
              <a:t>Insert a Wait for digital signal</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Set</a:t>
            </a:r>
          </a:p>
          <a:p>
            <a:endParaRPr lang="da-DK" baseline="0" smtClean="0"/>
          </a:p>
          <a:p>
            <a:r>
              <a:rPr lang="da-DK" baseline="0" smtClean="0"/>
              <a:t>Modify sample program and insert a Set for demonstrating the Set function.</a:t>
            </a:r>
          </a:p>
          <a:p>
            <a:r>
              <a:rPr lang="da-DK" baseline="0" smtClean="0"/>
              <a:t>Insert Set for setting an output and a Set for resetting the output</a:t>
            </a:r>
          </a:p>
          <a:p>
            <a:endParaRPr lang="da-DK" baseline="0" smtClean="0"/>
          </a:p>
          <a:p>
            <a:r>
              <a:rPr lang="da-DK" baseline="0" smtClean="0"/>
              <a:t>Demonstrate how the outputs can be monitored in I/O tab during run of program.</a:t>
            </a:r>
          </a:p>
          <a:p>
            <a:endParaRPr lang="da-DK" baseline="0" smtClean="0"/>
          </a:p>
          <a:p>
            <a:r>
              <a:rPr lang="da-DK" baseline="0" smtClean="0"/>
              <a:t>The output status is maintained until it is set to different condition.</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79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Popup</a:t>
            </a:r>
          </a:p>
          <a:p>
            <a:endParaRPr lang="da-DK" baseline="0" smtClean="0"/>
          </a:p>
          <a:p>
            <a:r>
              <a:rPr lang="da-DK" baseline="0" smtClean="0"/>
              <a:t>1. Open and modify sample program wait.urp.</a:t>
            </a:r>
          </a:p>
          <a:p>
            <a:r>
              <a:rPr lang="da-DK" baseline="0" smtClean="0"/>
              <a:t>2. Replace Wait command with a Popup command.</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80</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Halt</a:t>
            </a:r>
          </a:p>
          <a:p>
            <a:endParaRPr lang="da-DK" baseline="0" smtClean="0"/>
          </a:p>
          <a:p>
            <a:r>
              <a:rPr lang="da-DK" baseline="0" smtClean="0"/>
              <a:t>The Halt command stops the program execution completely.</a:t>
            </a:r>
          </a:p>
          <a:p>
            <a:r>
              <a:rPr lang="da-DK" baseline="0" smtClean="0"/>
              <a:t>Same function as the Stop button.</a:t>
            </a:r>
          </a:p>
          <a:p>
            <a:endParaRPr lang="da-DK" baseline="0" smtClean="0"/>
          </a:p>
          <a:p>
            <a:r>
              <a:rPr lang="da-DK" baseline="0" smtClean="0"/>
              <a:t>To start program again, robot will start at top of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81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Comment</a:t>
            </a:r>
          </a:p>
          <a:p>
            <a:endParaRPr lang="da-DK" baseline="0" smtClean="0"/>
          </a:p>
          <a:p>
            <a:r>
              <a:rPr lang="da-DK" baseline="0" smtClean="0"/>
              <a:t>The Comment command are for inserting text comments in the program.</a:t>
            </a:r>
          </a:p>
          <a:p>
            <a:r>
              <a:rPr lang="da-DK" baseline="0" smtClean="0"/>
              <a:t>Program execution will </a:t>
            </a:r>
            <a:r>
              <a:rPr lang="da-DK" i="1" baseline="0" smtClean="0"/>
              <a:t>not </a:t>
            </a:r>
            <a:r>
              <a:rPr lang="da-DK" baseline="0" smtClean="0"/>
              <a:t>be affected by comments.</a:t>
            </a:r>
          </a:p>
          <a:p>
            <a:endParaRPr lang="da-DK" baseline="0" smtClean="0"/>
          </a:p>
          <a:p>
            <a:r>
              <a:rPr lang="da-DK" baseline="0" smtClean="0"/>
              <a:t>Comments are very useful when working with larger program structures to explain parts of the program in text.</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82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Folder</a:t>
            </a:r>
          </a:p>
          <a:p>
            <a:endParaRPr lang="da-DK" baseline="0" smtClean="0"/>
          </a:p>
          <a:p>
            <a:r>
              <a:rPr lang="da-DK" baseline="0" smtClean="0"/>
              <a:t>Using Folders is a way of orgaizing the program.</a:t>
            </a:r>
          </a:p>
          <a:p>
            <a:r>
              <a:rPr lang="da-DK" baseline="0" smtClean="0"/>
              <a:t>They work the same way as folders in a Windows environment.</a:t>
            </a:r>
          </a:p>
          <a:p>
            <a:endParaRPr lang="da-DK" baseline="0" smtClean="0"/>
          </a:p>
          <a:p>
            <a:r>
              <a:rPr lang="da-DK" baseline="0" smtClean="0"/>
              <a:t>Program execution will </a:t>
            </a:r>
            <a:r>
              <a:rPr lang="da-DK" i="1" baseline="0" smtClean="0"/>
              <a:t>not </a:t>
            </a:r>
            <a:r>
              <a:rPr lang="da-DK" baseline="0" smtClean="0"/>
              <a:t>be affected by folders.</a:t>
            </a:r>
          </a:p>
          <a:p>
            <a:endParaRPr lang="da-DK" baseline="0" smtClean="0"/>
          </a:p>
          <a:p>
            <a:r>
              <a:rPr lang="da-DK" baseline="0" smtClean="0"/>
              <a:t>Folder names can be labeled to any ASCII characters including spaces.</a:t>
            </a:r>
          </a:p>
          <a:p>
            <a:endParaRPr lang="da-DK" baseline="0" smtClean="0"/>
          </a:p>
          <a:p>
            <a:r>
              <a:rPr lang="da-DK" baseline="0" smtClean="0"/>
              <a:t>Folders can be hided, so only the folder name is displayed in program tree.</a:t>
            </a:r>
          </a:p>
          <a:p>
            <a:r>
              <a:rPr lang="da-DK" baseline="0" smtClean="0"/>
              <a:t>The commands inside of the folder will still be executed.</a:t>
            </a:r>
          </a:p>
          <a:p>
            <a:endParaRPr lang="da-DK" baseline="0" smtClean="0"/>
          </a:p>
          <a:p>
            <a:r>
              <a:rPr lang="da-DK" baseline="0" smtClean="0"/>
              <a:t>Advantages:</a:t>
            </a:r>
          </a:p>
          <a:p>
            <a:pPr marL="0" indent="0">
              <a:buFont typeface="Arial" panose="020B0604020202020204" pitchFamily="34" charset="0"/>
              <a:buNone/>
            </a:pPr>
            <a:r>
              <a:rPr lang="da-DK" baseline="0" smtClean="0"/>
              <a:t>» Using folders in the program tree makes it easier to navigate and gives the operator an enhanced overview.</a:t>
            </a:r>
          </a:p>
          <a:p>
            <a:pPr marL="0" indent="0">
              <a:buFont typeface="Arial" panose="020B0604020202020204" pitchFamily="34" charset="0"/>
              <a:buNone/>
            </a:pPr>
            <a:r>
              <a:rPr lang="da-DK" baseline="0" smtClean="0"/>
              <a:t>» A folder (including all subcommands) can be copied from one part of program to another or to a different program file.</a:t>
            </a:r>
          </a:p>
          <a:p>
            <a:endParaRPr lang="da-DK" baseline="0" smtClean="0"/>
          </a:p>
          <a:p>
            <a:r>
              <a:rPr lang="da-DK" baseline="0" smtClean="0"/>
              <a:t>Make sample pick’n’place program containing two folders and demonstrate how a folder can be hidden:</a:t>
            </a:r>
          </a:p>
          <a:p>
            <a:endParaRPr lang="da-DK" baseline="0" smtClean="0"/>
          </a:p>
          <a:p>
            <a:r>
              <a:rPr lang="da-DK" baseline="0" smtClean="0"/>
              <a:t>Robot Program</a:t>
            </a:r>
          </a:p>
          <a:p>
            <a:r>
              <a:rPr lang="da-DK" baseline="0" smtClean="0"/>
              <a:t>   Folder	&lt; name folder </a:t>
            </a:r>
            <a:r>
              <a:rPr lang="da-DK" i="1" baseline="0" smtClean="0"/>
              <a:t>Pick_part</a:t>
            </a:r>
          </a:p>
          <a:p>
            <a:r>
              <a:rPr lang="da-DK" baseline="0" smtClean="0"/>
              <a:t>      MoveL</a:t>
            </a:r>
          </a:p>
          <a:p>
            <a:r>
              <a:rPr lang="da-DK" baseline="0" smtClean="0"/>
              <a:t>         Waypoint_1</a:t>
            </a:r>
          </a:p>
          <a:p>
            <a:r>
              <a:rPr lang="da-DK" baseline="0" smtClean="0"/>
              <a:t>         Waypoint_2</a:t>
            </a:r>
          </a:p>
          <a:p>
            <a:r>
              <a:rPr lang="da-DK" baseline="0" smtClean="0"/>
              <a:t>         Set DO[0] = On</a:t>
            </a:r>
          </a:p>
          <a:p>
            <a:r>
              <a:rPr lang="da-DK" baseline="0" smtClean="0"/>
              <a:t>         Wait 0.5</a:t>
            </a:r>
          </a:p>
          <a:p>
            <a:r>
              <a:rPr lang="da-DK" baseline="0" smtClean="0"/>
              <a:t>         Waypoint_1</a:t>
            </a:r>
          </a:p>
          <a:p>
            <a:r>
              <a:rPr lang="da-DK" baseline="0" smtClean="0"/>
              <a:t>   Folder	&lt; name folder </a:t>
            </a:r>
            <a:r>
              <a:rPr lang="da-DK" i="1" baseline="0" smtClean="0"/>
              <a:t>Place_part</a:t>
            </a:r>
          </a:p>
          <a:p>
            <a:r>
              <a:rPr lang="da-DK" baseline="0" smtClean="0"/>
              <a:t>      MoveL</a:t>
            </a:r>
          </a:p>
          <a:p>
            <a:r>
              <a:rPr lang="da-DK" baseline="0" smtClean="0"/>
              <a:t>         Waypoint_3</a:t>
            </a:r>
          </a:p>
          <a:p>
            <a:r>
              <a:rPr lang="da-DK" baseline="0" smtClean="0"/>
              <a:t>         Waypoint_4</a:t>
            </a:r>
          </a:p>
          <a:p>
            <a:r>
              <a:rPr lang="da-DK" baseline="0" smtClean="0"/>
              <a:t>         Set DO[0] = Off</a:t>
            </a:r>
          </a:p>
          <a:p>
            <a:r>
              <a:rPr lang="da-DK" baseline="0" smtClean="0"/>
              <a:t>         Wait 0.5</a:t>
            </a:r>
          </a:p>
          <a:p>
            <a:r>
              <a:rPr lang="da-DK" baseline="0" smtClean="0"/>
              <a:t>         Waypoint_3</a:t>
            </a:r>
          </a:p>
          <a:p>
            <a:endParaRPr lang="da-DK" baseline="0" smtClean="0"/>
          </a:p>
          <a:p>
            <a:r>
              <a:rPr lang="da-DK" b="1" baseline="0" smtClean="0"/>
              <a:t>PERFORM LIVE DEMO</a:t>
            </a:r>
          </a:p>
          <a:p>
            <a:endParaRPr lang="da-DK" b="0" baseline="0" smtClean="0"/>
          </a:p>
          <a:p>
            <a:r>
              <a:rPr lang="da-DK" b="0" baseline="0" smtClean="0"/>
              <a:t>Save program as folders_pick_and_place.urp</a:t>
            </a:r>
          </a:p>
        </p:txBody>
      </p:sp>
      <p:sp>
        <p:nvSpPr>
          <p:cNvPr id="4" name="Pladsholder til diasnummer 3"/>
          <p:cNvSpPr>
            <a:spLocks noGrp="1"/>
          </p:cNvSpPr>
          <p:nvPr>
            <p:ph type="sldNum" sz="quarter" idx="10"/>
          </p:nvPr>
        </p:nvSpPr>
        <p:spPr/>
        <p:txBody>
          <a:bodyPr/>
          <a:lstStyle/>
          <a:p>
            <a:fld id="{9DBF2CEB-EB71-4E97-A50A-47EB6D78CA72}" type="slidenum">
              <a:rPr lang="da-DK" smtClean="0"/>
              <a:t>83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Folder</a:t>
            </a:r>
          </a:p>
          <a:p>
            <a:endParaRPr lang="da-DK" baseline="0" smtClean="0"/>
          </a:p>
          <a:p>
            <a:r>
              <a:rPr lang="da-DK" baseline="0" smtClean="0"/>
              <a:t>Make sample pick’n’place program containing two folders.</a:t>
            </a:r>
          </a:p>
          <a:p>
            <a:endParaRPr lang="da-DK" baseline="0" smtClean="0"/>
          </a:p>
          <a:p>
            <a:r>
              <a:rPr lang="da-DK" baseline="0" smtClean="0"/>
              <a:t>Demonstrate how folders can be hidden</a:t>
            </a:r>
          </a:p>
        </p:txBody>
      </p:sp>
      <p:sp>
        <p:nvSpPr>
          <p:cNvPr id="4" name="Pladsholder til diasnummer 3"/>
          <p:cNvSpPr>
            <a:spLocks noGrp="1"/>
          </p:cNvSpPr>
          <p:nvPr>
            <p:ph type="sldNum" sz="quarter" idx="10"/>
          </p:nvPr>
        </p:nvSpPr>
        <p:spPr/>
        <p:txBody>
          <a:bodyPr/>
          <a:lstStyle/>
          <a:p>
            <a:fld id="{9DBF2CEB-EB71-4E97-A50A-47EB6D78CA72}" type="slidenum">
              <a:rPr lang="da-DK" smtClean="0"/>
              <a:t>84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Advanced commands tab</a:t>
            </a:r>
          </a:p>
          <a:p>
            <a:endParaRPr lang="da-DK" baseline="0" smtClean="0"/>
          </a:p>
          <a:p>
            <a:r>
              <a:rPr lang="da-DK" baseline="0" smtClean="0"/>
              <a:t>This is where commands for more advanced programming can be found.</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88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Loop</a:t>
            </a:r>
          </a:p>
          <a:p>
            <a:endParaRPr lang="da-DK" baseline="0" smtClean="0"/>
          </a:p>
          <a:p>
            <a:r>
              <a:rPr lang="da-DK" baseline="0" smtClean="0"/>
              <a:t>1. Open sample program movel_with_blend.urp</a:t>
            </a:r>
          </a:p>
          <a:p>
            <a:r>
              <a:rPr lang="da-DK" baseline="0" smtClean="0"/>
              <a:t>2. Add a loop with 3 loops.</a:t>
            </a:r>
          </a:p>
          <a:p>
            <a:r>
              <a:rPr lang="da-DK" baseline="0" smtClean="0"/>
              <a:t>3. Place the linear movements inside of the loop.</a:t>
            </a:r>
          </a:p>
          <a:p>
            <a:r>
              <a:rPr lang="da-DK" baseline="0" smtClean="0"/>
              <a:t>4. Add a start point above the first waypoint</a:t>
            </a:r>
          </a:p>
          <a:p>
            <a:r>
              <a:rPr lang="da-DK" baseline="0" smtClean="0"/>
              <a:t>5. Copy the start point to the end of program</a:t>
            </a:r>
          </a:p>
          <a:p>
            <a:r>
              <a:rPr lang="da-DK" baseline="0" smtClean="0"/>
              <a:t>6. Make sure to uncheck the box ”Program loops forever” in program settings</a:t>
            </a:r>
          </a:p>
        </p:txBody>
      </p:sp>
      <p:sp>
        <p:nvSpPr>
          <p:cNvPr id="4" name="Pladsholder til diasnummer 3"/>
          <p:cNvSpPr>
            <a:spLocks noGrp="1"/>
          </p:cNvSpPr>
          <p:nvPr>
            <p:ph type="sldNum" sz="quarter" idx="10"/>
          </p:nvPr>
        </p:nvSpPr>
        <p:spPr/>
        <p:txBody>
          <a:bodyPr/>
          <a:lstStyle/>
          <a:p>
            <a:fld id="{9DBF2CEB-EB71-4E97-A50A-47EB6D78CA72}" type="slidenum">
              <a:rPr lang="da-DK" smtClean="0"/>
              <a:t>89</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Present what is in the box when</a:t>
            </a:r>
            <a:r>
              <a:rPr lang="da-DK" baseline="0" smtClean="0"/>
              <a:t> a robot is ordered</a:t>
            </a:r>
          </a:p>
          <a:p>
            <a:r>
              <a:rPr lang="da-DK" baseline="0" smtClean="0"/>
              <a:t>Robot comes in two boxes, one for robot arm, one for controlbox and accessories</a:t>
            </a:r>
          </a:p>
          <a:p>
            <a:endParaRPr lang="da-DK" baseline="0" smtClean="0"/>
          </a:p>
          <a:p>
            <a:r>
              <a:rPr lang="da-DK" baseline="0" smtClean="0"/>
              <a:t>Robot arm (with cable)</a:t>
            </a:r>
          </a:p>
          <a:p>
            <a:r>
              <a:rPr lang="da-DK" baseline="0" smtClean="0"/>
              <a:t>Controlbox (with teach pendant + cable)</a:t>
            </a:r>
          </a:p>
          <a:p>
            <a:r>
              <a:rPr lang="da-DK" baseline="0" smtClean="0"/>
              <a:t>Mounting brackets (controlbox + teach pendant)</a:t>
            </a:r>
          </a:p>
          <a:p>
            <a:r>
              <a:rPr lang="da-DK" baseline="0" smtClean="0"/>
              <a:t>Tool connector (with cable)</a:t>
            </a:r>
          </a:p>
          <a:p>
            <a:r>
              <a:rPr lang="da-DK" baseline="0" smtClean="0"/>
              <a:t>UR laserpen</a:t>
            </a:r>
          </a:p>
          <a:p>
            <a:r>
              <a:rPr lang="da-DK" baseline="0" smtClean="0"/>
              <a:t>User and software manual (in the language selected when ordered)</a:t>
            </a:r>
            <a:endParaRPr lang="da-DK"/>
          </a:p>
        </p:txBody>
      </p:sp>
      <p:sp>
        <p:nvSpPr>
          <p:cNvPr id="4" name="Pladsholder til diasnummer 3"/>
          <p:cNvSpPr>
            <a:spLocks noGrp="1"/>
          </p:cNvSpPr>
          <p:nvPr>
            <p:ph type="sldNum" sz="quarter" idx="10"/>
          </p:nvPr>
        </p:nvSpPr>
        <p:spPr/>
        <p:txBody>
          <a:bodyPr/>
          <a:lstStyle/>
          <a:p>
            <a:fld id="{9DBF2CEB-EB71-4E97-A50A-47EB6D78CA72}" type="slidenum">
              <a:rPr lang="da-DK" smtClean="0"/>
              <a:t>8</a:t>
            </a:fld>
            <a:endParaRPr lang="da-DK"/>
          </a:p>
        </p:txBody>
      </p:sp>
    </p:spTree>
    <p:extLst>
      <p:ext uri="{BB962C8B-B14F-4D97-AF65-F5344CB8AC3E}">
        <p14:creationId xmlns:p14="http://schemas.microsoft.com/office/powerpoint/2010/main" val="3930898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Loop</a:t>
            </a:r>
          </a:p>
          <a:p>
            <a:endParaRPr lang="da-DK" baseline="0" dirty="0" smtClean="0"/>
          </a:p>
          <a:p>
            <a:r>
              <a:rPr lang="da-DK" baseline="0" dirty="0" smtClean="0"/>
              <a:t>Interrupt</a:t>
            </a:r>
          </a:p>
          <a:p>
            <a:r>
              <a:rPr lang="da-DK" baseline="0" dirty="0" smtClean="0"/>
              <a:t>1. Change loop setting and add the expression DI[0] = True</a:t>
            </a:r>
          </a:p>
          <a:p>
            <a:r>
              <a:rPr lang="da-DK" baseline="0" dirty="0" smtClean="0"/>
              <a:t>2. Connect an input to DI[0] and set it high</a:t>
            </a:r>
          </a:p>
          <a:p>
            <a:r>
              <a:rPr lang="da-DK" baseline="0" dirty="0" smtClean="0"/>
              <a:t>3. Check the box ”Check expression continuously”</a:t>
            </a:r>
          </a:p>
          <a:p>
            <a:r>
              <a:rPr lang="da-DK" baseline="0" dirty="0" smtClean="0"/>
              <a:t>          Note that Loop changes name to While</a:t>
            </a:r>
            <a:br>
              <a:rPr lang="da-DK" baseline="0" dirty="0" smtClean="0"/>
            </a:br>
            <a:r>
              <a:rPr lang="da-DK" baseline="0" dirty="0" smtClean="0"/>
              <a:t>4. Demonstrate the effect of setting the input DI[0] low while running</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90</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SubProg</a:t>
            </a:r>
          </a:p>
          <a:p>
            <a:endParaRPr lang="da-DK" baseline="0" smtClean="0"/>
          </a:p>
          <a:p>
            <a:r>
              <a:rPr lang="da-DK" baseline="0" smtClean="0"/>
              <a:t>Using sub programs is a way of organizing the program structure.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91</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SubProg</a:t>
            </a:r>
          </a:p>
          <a:p>
            <a:endParaRPr lang="da-DK" baseline="0" smtClean="0"/>
          </a:p>
          <a:p>
            <a:r>
              <a:rPr lang="da-DK" baseline="0" smtClean="0"/>
              <a:t>When calling a subprogram, the robot will execute all commands in the sub program before returning to the ”main program”</a:t>
            </a:r>
          </a:p>
          <a:p>
            <a:r>
              <a:rPr lang="da-DK" baseline="0" smtClean="0"/>
              <a:t>LIMITATIONS:</a:t>
            </a:r>
          </a:p>
          <a:p>
            <a:r>
              <a:rPr lang="da-DK" baseline="0" smtClean="0"/>
              <a:t>There are no limits on the amount of sub programs in a program.</a:t>
            </a:r>
          </a:p>
          <a:p>
            <a:endParaRPr lang="da-DK" baseline="0" smtClean="0"/>
          </a:p>
          <a:p>
            <a:r>
              <a:rPr lang="da-DK" baseline="0" smtClean="0"/>
              <a:t>Sub programs can only be called from main program.</a:t>
            </a:r>
          </a:p>
          <a:p>
            <a:r>
              <a:rPr lang="da-DK" baseline="0" smtClean="0"/>
              <a:t>It is </a:t>
            </a:r>
            <a:r>
              <a:rPr lang="da-DK" i="1" baseline="0" smtClean="0"/>
              <a:t>NOT </a:t>
            </a:r>
            <a:r>
              <a:rPr lang="da-DK" baseline="0" smtClean="0"/>
              <a:t>possible to call a sub program from a sub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SubProg</a:t>
            </a:r>
          </a:p>
          <a:p>
            <a:endParaRPr lang="da-DK" baseline="0" smtClean="0"/>
          </a:p>
          <a:p>
            <a:r>
              <a:rPr lang="da-DK" baseline="0" smtClean="0"/>
              <a:t>Open sample program loop.urp and call sub program movec.urp after the loop</a:t>
            </a:r>
          </a:p>
          <a:p>
            <a:endParaRPr lang="da-DK" baseline="0" smtClean="0"/>
          </a:p>
          <a:p>
            <a:endParaRPr lang="da-DK" baseline="0" smtClean="0"/>
          </a:p>
          <a:p>
            <a:r>
              <a:rPr lang="da-DK" baseline="0" smtClean="0"/>
              <a:t>Explain the three checkboxes:</a:t>
            </a:r>
          </a:p>
          <a:p>
            <a:r>
              <a:rPr lang="da-DK" baseline="0" smtClean="0"/>
              <a:t>”Keep SubProgram File Updated with this Program” makes sure to update the separate file on disk</a:t>
            </a:r>
          </a:p>
          <a:p>
            <a:r>
              <a:rPr lang="da-DK" baseline="0" smtClean="0"/>
              <a:t>”Show Subprogram Tree” hides or shows the tree structure of subprogram</a:t>
            </a:r>
          </a:p>
          <a:p>
            <a:r>
              <a:rPr lang="da-DK" baseline="0" smtClean="0"/>
              <a:t>”Track program execution” enables the operator to follow where in the subprogram the program is pointing</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If … else</a:t>
            </a:r>
          </a:p>
          <a:p>
            <a:endParaRPr lang="da-DK" baseline="0" smtClean="0"/>
          </a:p>
          <a:p>
            <a:r>
              <a:rPr lang="da-DK" baseline="0" smtClean="0"/>
              <a:t>Create sample program with 3 waypoints, but only move through Waypoint_2 if a digital input is True.</a:t>
            </a:r>
          </a:p>
          <a:p>
            <a:endParaRPr lang="da-DK" baseline="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da-DK" baseline="0" smtClean="0"/>
              <a:t>If the box ”Check expression continuously” is checked, it will behave as an interrupt and immediately exits the IF tree in case the expression is not valid</a:t>
            </a:r>
          </a:p>
          <a:p>
            <a:r>
              <a:rPr lang="da-DK" baseline="0" smtClean="0"/>
              <a:t>Modify sample and demonstrate.</a:t>
            </a:r>
          </a:p>
        </p:txBody>
      </p:sp>
      <p:sp>
        <p:nvSpPr>
          <p:cNvPr id="4" name="Pladsholder til diasnummer 3"/>
          <p:cNvSpPr>
            <a:spLocks noGrp="1"/>
          </p:cNvSpPr>
          <p:nvPr>
            <p:ph type="sldNum" sz="quarter" idx="10"/>
          </p:nvPr>
        </p:nvSpPr>
        <p:spPr/>
        <p:txBody>
          <a:bodyPr/>
          <a:lstStyle/>
          <a:p>
            <a:fld id="{9DBF2CEB-EB71-4E97-A50A-47EB6D78CA72}" type="slidenum">
              <a:rPr lang="da-DK" smtClean="0"/>
              <a:t>94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If … else</a:t>
            </a:r>
          </a:p>
          <a:p>
            <a:endParaRPr lang="da-DK" baseline="0" smtClean="0"/>
          </a:p>
          <a:p>
            <a:r>
              <a:rPr lang="da-DK" baseline="0" smtClean="0"/>
              <a:t>Modify sample program if.urp</a:t>
            </a:r>
          </a:p>
          <a:p>
            <a:r>
              <a:rPr lang="da-DK" baseline="0" smtClean="0"/>
              <a:t>1. Uncheck the box ”check expression continuously”</a:t>
            </a:r>
          </a:p>
          <a:p>
            <a:r>
              <a:rPr lang="da-DK" baseline="0" smtClean="0"/>
              <a:t>2. Add an ELSE and move Waypoint_3 inside of this</a:t>
            </a:r>
          </a:p>
          <a:p>
            <a:endParaRPr lang="da-DK" baseline="0" smtClean="0"/>
          </a:p>
          <a:p>
            <a:r>
              <a:rPr lang="da-DK" baseline="0" smtClean="0"/>
              <a:t>Demonstrate the different behaviour in comparison with original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3AE724B2-62A9-478B-8527-6E2C8D2AFEDD}" type="slidenum">
              <a:rPr lang="da-DK" smtClean="0"/>
              <a:t>98</a:t>
            </a:fld>
            <a:endParaRPr lang="da-DK"/>
          </a:p>
        </p:txBody>
      </p:sp>
    </p:spTree>
    <p:extLst>
      <p:ext uri="{BB962C8B-B14F-4D97-AF65-F5344CB8AC3E}">
        <p14:creationId xmlns:p14="http://schemas.microsoft.com/office/powerpoint/2010/main" val="1982094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What is a variable?</a:t>
            </a:r>
          </a:p>
          <a:p>
            <a:endParaRPr lang="da-DK" dirty="0" smtClean="0"/>
          </a:p>
          <a:p>
            <a:r>
              <a:rPr lang="da-DK" dirty="0" smtClean="0"/>
              <a:t>A variable is a storage location (container).</a:t>
            </a:r>
          </a:p>
          <a:p>
            <a:endParaRPr lang="da-DK" dirty="0" smtClean="0"/>
          </a:p>
          <a:p>
            <a:r>
              <a:rPr lang="da-DK" dirty="0" smtClean="0"/>
              <a:t>Content (value) of the container can change.</a:t>
            </a:r>
          </a:p>
          <a:p>
            <a:endParaRPr lang="da-DK" dirty="0" smtClean="0"/>
          </a:p>
          <a:p>
            <a:r>
              <a:rPr lang="da-DK" dirty="0" smtClean="0"/>
              <a:t>Variables (in PolyScope) are read and write:</a:t>
            </a:r>
          </a:p>
          <a:p>
            <a:r>
              <a:rPr lang="da-DK" dirty="0" smtClean="0"/>
              <a:t>» Value can be overwritten by the program</a:t>
            </a:r>
          </a:p>
          <a:p>
            <a:r>
              <a:rPr lang="da-DK" smtClean="0"/>
              <a:t>» Value can be read and compared with another variable or sensor state</a:t>
            </a:r>
          </a:p>
          <a:p>
            <a:endParaRPr lang="en-GB" noProof="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99</a:t>
            </a:fld>
            <a:endParaRPr lang="da-DK"/>
          </a:p>
        </p:txBody>
      </p:sp>
    </p:spTree>
    <p:extLst>
      <p:ext uri="{BB962C8B-B14F-4D97-AF65-F5344CB8AC3E}">
        <p14:creationId xmlns:p14="http://schemas.microsoft.com/office/powerpoint/2010/main" val="210380871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Variable type</a:t>
            </a:r>
          </a:p>
          <a:p>
            <a:endParaRPr lang="da-DK" dirty="0" smtClean="0"/>
          </a:p>
          <a:p>
            <a:r>
              <a:rPr lang="da-DK" dirty="0" smtClean="0"/>
              <a:t>PolyScope</a:t>
            </a:r>
            <a:r>
              <a:rPr lang="da-DK" baseline="0" dirty="0" smtClean="0"/>
              <a:t> can use a range of different variable types</a:t>
            </a:r>
            <a:endParaRPr lang="da-DK" dirty="0" smtClean="0"/>
          </a:p>
          <a:p>
            <a:r>
              <a:rPr lang="da-DK" dirty="0" smtClean="0"/>
              <a:t>» boolean</a:t>
            </a:r>
          </a:p>
          <a:p>
            <a:r>
              <a:rPr lang="da-DK" dirty="0" smtClean="0"/>
              <a:t>» integer</a:t>
            </a:r>
          </a:p>
          <a:p>
            <a:r>
              <a:rPr lang="da-DK" dirty="0" smtClean="0"/>
              <a:t>» floating point</a:t>
            </a:r>
          </a:p>
          <a:p>
            <a:r>
              <a:rPr lang="da-DK" dirty="0" smtClean="0"/>
              <a:t>» string</a:t>
            </a:r>
          </a:p>
          <a:p>
            <a:r>
              <a:rPr lang="da-DK" dirty="0" smtClean="0"/>
              <a:t>» pose</a:t>
            </a:r>
          </a:p>
          <a:p>
            <a:r>
              <a:rPr lang="da-DK" dirty="0" smtClean="0"/>
              <a:t>» list (contains a list of other variables)</a:t>
            </a:r>
          </a:p>
          <a:p>
            <a:endParaRPr lang="da-DK" dirty="0" smtClean="0"/>
          </a:p>
          <a:p>
            <a:r>
              <a:rPr lang="da-DK" dirty="0" smtClean="0"/>
              <a:t>EXAMPLE:</a:t>
            </a:r>
          </a:p>
          <a:p>
            <a:r>
              <a:rPr lang="da-DK" dirty="0" smtClean="0"/>
              <a:t>» A variable of boolean</a:t>
            </a:r>
            <a:r>
              <a:rPr lang="da-DK" baseline="0" dirty="0" smtClean="0"/>
              <a:t> type can contain either True or False</a:t>
            </a:r>
          </a:p>
          <a:p>
            <a:endParaRPr lang="da-DK"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100</a:t>
            </a:fld>
            <a:endParaRPr lang="da-DK"/>
          </a:p>
        </p:txBody>
      </p:sp>
    </p:spTree>
    <p:extLst>
      <p:ext uri="{BB962C8B-B14F-4D97-AF65-F5344CB8AC3E}">
        <p14:creationId xmlns:p14="http://schemas.microsoft.com/office/powerpoint/2010/main" val="210380871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Variable scope</a:t>
            </a:r>
          </a:p>
          <a:p>
            <a:endParaRPr lang="da-DK" smtClean="0"/>
          </a:p>
          <a:p>
            <a:r>
              <a:rPr lang="da-DK" smtClean="0"/>
              <a:t>PolyScope distinguishes between:</a:t>
            </a:r>
          </a:p>
          <a:p>
            <a:r>
              <a:rPr lang="da-DK" smtClean="0"/>
              <a:t>» Local variables</a:t>
            </a:r>
          </a:p>
          <a:p>
            <a:r>
              <a:rPr lang="da-DK" smtClean="0"/>
              <a:t>» Global variables</a:t>
            </a:r>
          </a:p>
        </p:txBody>
      </p:sp>
      <p:sp>
        <p:nvSpPr>
          <p:cNvPr id="4" name="Pladsholder til diasnummer 3"/>
          <p:cNvSpPr>
            <a:spLocks noGrp="1"/>
          </p:cNvSpPr>
          <p:nvPr>
            <p:ph type="sldNum" sz="quarter" idx="10"/>
          </p:nvPr>
        </p:nvSpPr>
        <p:spPr/>
        <p:txBody>
          <a:bodyPr/>
          <a:lstStyle/>
          <a:p>
            <a:fld id="{9DBF2CEB-EB71-4E97-A50A-47EB6D78CA72}" type="slidenum">
              <a:rPr lang="da-DK" smtClean="0"/>
              <a:t>101</a:t>
            </a:fld>
            <a:endParaRPr lang="da-DK"/>
          </a:p>
        </p:txBody>
      </p:sp>
    </p:spTree>
    <p:extLst>
      <p:ext uri="{BB962C8B-B14F-4D97-AF65-F5344CB8AC3E}">
        <p14:creationId xmlns:p14="http://schemas.microsoft.com/office/powerpoint/2010/main" val="2103808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smtClean="0"/>
              <a:t>Robot arm</a:t>
            </a:r>
          </a:p>
          <a:p>
            <a:endParaRPr lang="da-DK" smtClean="0"/>
          </a:p>
          <a:p>
            <a:r>
              <a:rPr lang="da-DK" smtClean="0"/>
              <a:t>Explanation of manipulator design</a:t>
            </a:r>
          </a:p>
          <a:p>
            <a:endParaRPr lang="da-DK" smtClean="0"/>
          </a:p>
          <a:p>
            <a:r>
              <a:rPr lang="da-DK" smtClean="0"/>
              <a:t>Modular design:</a:t>
            </a:r>
            <a:endParaRPr lang="da-DK" baseline="0" smtClean="0"/>
          </a:p>
          <a:p>
            <a:r>
              <a:rPr lang="da-DK" baseline="0" smtClean="0"/>
              <a:t>First three joints are identical</a:t>
            </a:r>
          </a:p>
          <a:p>
            <a:r>
              <a:rPr lang="da-DK" baseline="0" smtClean="0"/>
              <a:t>Last three joints are identical</a:t>
            </a:r>
            <a:endParaRPr lang="da-DK" smtClean="0"/>
          </a:p>
          <a:p>
            <a:r>
              <a:rPr lang="da-DK" smtClean="0"/>
              <a:t>= Only two spare joints needed to cover entire robot arm</a:t>
            </a:r>
          </a:p>
          <a:p>
            <a:endParaRPr lang="da-DK" smtClean="0"/>
          </a:p>
          <a:p>
            <a:r>
              <a:rPr lang="da-DK" smtClean="0"/>
              <a:t>3-phase AC asynchronous servo motors</a:t>
            </a:r>
          </a:p>
        </p:txBody>
      </p:sp>
      <p:sp>
        <p:nvSpPr>
          <p:cNvPr id="4" name="Pladsholder til diasnummer 3"/>
          <p:cNvSpPr>
            <a:spLocks noGrp="1"/>
          </p:cNvSpPr>
          <p:nvPr>
            <p:ph type="sldNum" sz="quarter" idx="10"/>
          </p:nvPr>
        </p:nvSpPr>
        <p:spPr/>
        <p:txBody>
          <a:bodyPr/>
          <a:lstStyle/>
          <a:p>
            <a:fld id="{9DBF2CEB-EB71-4E97-A50A-47EB6D78CA72}" type="slidenum">
              <a:rPr lang="da-DK" smtClean="0"/>
              <a:t>9</a:t>
            </a:fld>
            <a:endParaRPr lang="da-DK"/>
          </a:p>
        </p:txBody>
      </p:sp>
    </p:spTree>
    <p:extLst>
      <p:ext uri="{BB962C8B-B14F-4D97-AF65-F5344CB8AC3E}">
        <p14:creationId xmlns:p14="http://schemas.microsoft.com/office/powerpoint/2010/main" val="311329118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Assignment</a:t>
            </a:r>
          </a:p>
          <a:p>
            <a:endParaRPr lang="da-DK" baseline="0" smtClean="0"/>
          </a:p>
          <a:p>
            <a:r>
              <a:rPr lang="da-DK" baseline="0" smtClean="0"/>
              <a:t>Make sample program where a local boolean variable changes state every 500 ms</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Expression editor</a:t>
            </a:r>
          </a:p>
          <a:p>
            <a:endParaRPr lang="da-DK" baseline="0" smtClean="0"/>
          </a:p>
          <a:p>
            <a:r>
              <a:rPr lang="da-DK" baseline="0" smtClean="0"/>
              <a:t>When declaring the variable, use expression editor to define variable type and value</a:t>
            </a:r>
          </a:p>
          <a:p>
            <a:endParaRPr lang="da-DK"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smtClean="0"/>
              <a:t>Check status of variable in Variables-tab while running sample program.</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103</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Use variable as counter</a:t>
            </a:r>
          </a:p>
          <a:p>
            <a:endParaRPr lang="da-DK" baseline="0" dirty="0" smtClean="0"/>
          </a:p>
          <a:p>
            <a:r>
              <a:rPr lang="da-DK" baseline="0" dirty="0" smtClean="0"/>
              <a:t>Open sample program folders_pick_and_place.urp and modify:</a:t>
            </a:r>
          </a:p>
          <a:p>
            <a:r>
              <a:rPr lang="da-DK" baseline="0" dirty="0" smtClean="0"/>
              <a:t>1. Add Loop and move folders inside of loop</a:t>
            </a:r>
          </a:p>
          <a:p>
            <a:r>
              <a:rPr lang="da-DK" baseline="0" dirty="0" smtClean="0"/>
              <a:t>2. Declare local integer variable and set it to 0 at start of program</a:t>
            </a:r>
          </a:p>
          <a:p>
            <a:r>
              <a:rPr lang="da-DK" baseline="0" dirty="0" smtClean="0"/>
              <a:t>3. Increment variable as last command inside of loop</a:t>
            </a:r>
          </a:p>
          <a:p>
            <a:endParaRPr lang="da-DK"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a-DK" baseline="0" dirty="0" smtClean="0"/>
              <a:t>Check status of variable in Variables-tab while running sample program.</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104</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Operator input</a:t>
            </a:r>
          </a:p>
          <a:p>
            <a:endParaRPr lang="da-DK" baseline="0" smtClean="0"/>
          </a:p>
          <a:p>
            <a:r>
              <a:rPr lang="da-DK" baseline="0" smtClean="0"/>
              <a:t>Modify sample program var_counter.urp:</a:t>
            </a:r>
          </a:p>
          <a:p>
            <a:r>
              <a:rPr lang="da-DK" baseline="0" smtClean="0"/>
              <a:t>1. Add local integer variable as operator input, which defines amount of loops</a:t>
            </a:r>
          </a:p>
          <a:p>
            <a:r>
              <a:rPr lang="da-DK" baseline="0" smtClean="0"/>
              <a:t>2. Change condition in Loop: Loop as long as var_1 &lt; var_2</a:t>
            </a:r>
          </a:p>
          <a:p>
            <a:r>
              <a:rPr lang="da-DK" baseline="0" smtClean="0"/>
              <a:t>3. Uncheck ”Program loops forever” in program settings</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105</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Init Variables</a:t>
            </a:r>
          </a:p>
          <a:p>
            <a:endParaRPr lang="da-DK" baseline="0" smtClean="0"/>
          </a:p>
          <a:p>
            <a:r>
              <a:rPr lang="da-DK" b="1" baseline="0" smtClean="0"/>
              <a:t>Init Variables </a:t>
            </a:r>
            <a:r>
              <a:rPr lang="da-DK" baseline="0" smtClean="0"/>
              <a:t>section:</a:t>
            </a:r>
          </a:p>
          <a:p>
            <a:r>
              <a:rPr lang="da-DK" baseline="0" smtClean="0"/>
              <a:t>» All local variables are listed.</a:t>
            </a:r>
          </a:p>
          <a:p>
            <a:r>
              <a:rPr lang="da-DK" baseline="0" smtClean="0"/>
              <a:t>» Each variable can be preset to a fixed value.</a:t>
            </a:r>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106</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Installation Variables</a:t>
            </a:r>
          </a:p>
          <a:p>
            <a:endParaRPr lang="da-DK" baseline="0" smtClean="0"/>
          </a:p>
          <a:p>
            <a:endParaRPr lang="da-DK" baseline="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107</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smtClean="0"/>
              <a:t>Increment installation variable</a:t>
            </a:r>
          </a:p>
          <a:p>
            <a:endParaRPr lang="da-DK" baseline="0" smtClean="0"/>
          </a:p>
          <a:p>
            <a:r>
              <a:rPr lang="da-DK" baseline="0" smtClean="0"/>
              <a:t>Open sample program var_counter.urp and modify:</a:t>
            </a:r>
          </a:p>
          <a:p>
            <a:r>
              <a:rPr lang="da-DK" baseline="0" smtClean="0"/>
              <a:t>» Create installation variable i_var_1 and declare as integer</a:t>
            </a:r>
          </a:p>
          <a:p>
            <a:r>
              <a:rPr lang="da-DK" baseline="0" smtClean="0"/>
              <a:t>» Replace var_1 with installation variable i_var_1 in first line</a:t>
            </a:r>
          </a:p>
          <a:p>
            <a:r>
              <a:rPr lang="da-DK" baseline="0" smtClean="0"/>
              <a:t>» Replace var_1 with installation variable i_var_1 in LOOP-command</a:t>
            </a:r>
          </a:p>
          <a:p>
            <a:r>
              <a:rPr lang="da-DK" baseline="0" smtClean="0"/>
              <a:t>» Replace assignment line ”var_1 = var_1 + 1” with SET-command</a:t>
            </a:r>
          </a:p>
          <a:p>
            <a:r>
              <a:rPr lang="da-DK" baseline="0" smtClean="0"/>
              <a:t>» In SET-command, check the box ”Increment installation variable by one” and select the installation variable</a:t>
            </a:r>
          </a:p>
        </p:txBody>
      </p:sp>
      <p:sp>
        <p:nvSpPr>
          <p:cNvPr id="4" name="Pladsholder til diasnummer 3"/>
          <p:cNvSpPr>
            <a:spLocks noGrp="1"/>
          </p:cNvSpPr>
          <p:nvPr>
            <p:ph type="sldNum" sz="quarter" idx="10"/>
          </p:nvPr>
        </p:nvSpPr>
        <p:spPr/>
        <p:txBody>
          <a:bodyPr/>
          <a:lstStyle/>
          <a:p>
            <a:fld id="{9DBF2CEB-EB71-4E97-A50A-47EB6D78CA72}" type="slidenum">
              <a:rPr lang="da-DK" smtClean="0"/>
              <a:t>108</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smtClean="0"/>
              <a:t>Thread</a:t>
            </a:r>
          </a:p>
          <a:p>
            <a:r>
              <a:rPr lang="da-DK" dirty="0" smtClean="0"/>
              <a:t>» Program</a:t>
            </a:r>
            <a:r>
              <a:rPr lang="da-DK" baseline="0" dirty="0" smtClean="0"/>
              <a:t> running parallel with robot program</a:t>
            </a:r>
          </a:p>
          <a:p>
            <a:r>
              <a:rPr lang="da-DK" dirty="0" smtClean="0"/>
              <a:t>» Continuously running when robot program is running</a:t>
            </a:r>
          </a:p>
          <a:p>
            <a:endParaRPr lang="da-DK" dirty="0" smtClean="0"/>
          </a:p>
          <a:p>
            <a:r>
              <a:rPr lang="da-DK" dirty="0" smtClean="0"/>
              <a:t>Multiple amount of threads can</a:t>
            </a:r>
            <a:r>
              <a:rPr lang="da-DK" baseline="0" dirty="0" smtClean="0"/>
              <a:t> run at same time</a:t>
            </a:r>
          </a:p>
          <a:p>
            <a:endParaRPr lang="da-DK" dirty="0" smtClean="0"/>
          </a:p>
          <a:p>
            <a:r>
              <a:rPr lang="da-DK" dirty="0" smtClean="0"/>
              <a:t>Limitation:</a:t>
            </a:r>
          </a:p>
          <a:p>
            <a:r>
              <a:rPr lang="da-DK" dirty="0" smtClean="0"/>
              <a:t>» If many threads are running, it can influence CPU load</a:t>
            </a:r>
          </a:p>
          <a:p>
            <a:r>
              <a:rPr lang="da-DK" dirty="0" smtClean="0"/>
              <a:t>» If threads contain complex</a:t>
            </a:r>
            <a:r>
              <a:rPr lang="da-DK" baseline="0" dirty="0" smtClean="0"/>
              <a:t> operations, it can influence CPU-load</a:t>
            </a:r>
            <a:endParaRPr lang="da-DK" dirty="0" smtClean="0"/>
          </a:p>
          <a:p>
            <a:endParaRPr lang="da-DK" dirty="0" smtClean="0"/>
          </a:p>
          <a:p>
            <a:endParaRPr lang="da-DK" dirty="0" smtClean="0"/>
          </a:p>
          <a:p>
            <a:r>
              <a:rPr lang="da-DK" b="1" dirty="0" smtClean="0"/>
              <a:t>Event</a:t>
            </a:r>
          </a:p>
          <a:p>
            <a:r>
              <a:rPr lang="da-DK" dirty="0" smtClean="0"/>
              <a:t>» Process running parallel with robot program</a:t>
            </a:r>
          </a:p>
          <a:p>
            <a:r>
              <a:rPr lang="da-DK" dirty="0" smtClean="0"/>
              <a:t>» Event will run if a specified</a:t>
            </a:r>
            <a:r>
              <a:rPr lang="da-DK" baseline="0" dirty="0" smtClean="0"/>
              <a:t> </a:t>
            </a:r>
            <a:r>
              <a:rPr lang="da-DK" dirty="0" smtClean="0"/>
              <a:t>condition is True (trigger the event)</a:t>
            </a:r>
          </a:p>
          <a:p>
            <a:endParaRPr lang="da-DK" dirty="0" smtClean="0"/>
          </a:p>
          <a:p>
            <a:r>
              <a:rPr lang="da-DK" dirty="0" smtClean="0"/>
              <a:t>Limitation:</a:t>
            </a:r>
          </a:p>
          <a:p>
            <a:r>
              <a:rPr lang="da-DK" dirty="0" smtClean="0"/>
              <a:t>» Only one event can be executed at a time</a:t>
            </a:r>
          </a:p>
          <a:p>
            <a:endParaRPr lang="da-DK" dirty="0"/>
          </a:p>
        </p:txBody>
      </p:sp>
      <p:sp>
        <p:nvSpPr>
          <p:cNvPr id="4" name="Pladsholder til diasnummer 3"/>
          <p:cNvSpPr>
            <a:spLocks noGrp="1"/>
          </p:cNvSpPr>
          <p:nvPr>
            <p:ph type="sldNum" sz="quarter" idx="10"/>
          </p:nvPr>
        </p:nvSpPr>
        <p:spPr/>
        <p:txBody>
          <a:bodyPr/>
          <a:lstStyle/>
          <a:p>
            <a:fld id="{9DBF2CEB-EB71-4E97-A50A-47EB6D78CA72}" type="slidenum">
              <a:rPr lang="da-DK" smtClean="0"/>
              <a:t>111</a:t>
            </a:fld>
            <a:endParaRPr lang="da-DK"/>
          </a:p>
        </p:txBody>
      </p:sp>
    </p:spTree>
    <p:extLst>
      <p:ext uri="{BB962C8B-B14F-4D97-AF65-F5344CB8AC3E}">
        <p14:creationId xmlns:p14="http://schemas.microsoft.com/office/powerpoint/2010/main" val="179943830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Thread</a:t>
            </a:r>
          </a:p>
          <a:p>
            <a:endParaRPr lang="da-DK" baseline="0" dirty="0" smtClean="0"/>
          </a:p>
          <a:p>
            <a:r>
              <a:rPr lang="da-DK" baseline="0" dirty="0" smtClean="0"/>
              <a:t>1. Create sample program where a digital input will Halt the program execution.</a:t>
            </a:r>
          </a:p>
          <a:p>
            <a:r>
              <a:rPr lang="da-DK" baseline="0" dirty="0" smtClean="0"/>
              <a:t>2. Demonstrate that the input is checked only when robot has arrived at Waypoint_2</a:t>
            </a:r>
          </a:p>
          <a:p>
            <a:endParaRPr lang="da-DK" baseline="0" dirty="0" smtClean="0"/>
          </a:p>
          <a:p>
            <a:r>
              <a:rPr lang="da-DK" baseline="0" dirty="0" smtClean="0"/>
              <a:t>3. Add thread and check state of input in thread</a:t>
            </a:r>
          </a:p>
          <a:p>
            <a:r>
              <a:rPr lang="da-DK" baseline="0" dirty="0" smtClean="0"/>
              <a:t>4. Demonstrate that input is checked continuously during program execution</a:t>
            </a:r>
          </a:p>
          <a:p>
            <a:endParaRPr lang="da-DK" baseline="0" dirty="0" smtClean="0"/>
          </a:p>
          <a:p>
            <a:r>
              <a:rPr lang="da-DK" baseline="0" dirty="0" smtClean="0"/>
              <a:t>NOTE: Inform that a thread normally always should contain a WAIT 0.01 or sync() in order to avoid infinite loop in thread.</a:t>
            </a:r>
          </a:p>
          <a:p>
            <a:endParaRPr lang="da-DK" baseline="0" dirty="0" smtClean="0"/>
          </a:p>
        </p:txBody>
      </p:sp>
      <p:sp>
        <p:nvSpPr>
          <p:cNvPr id="4" name="Pladsholder til diasnummer 3"/>
          <p:cNvSpPr>
            <a:spLocks noGrp="1"/>
          </p:cNvSpPr>
          <p:nvPr>
            <p:ph type="sldNum" sz="quarter" idx="10"/>
          </p:nvPr>
        </p:nvSpPr>
        <p:spPr/>
        <p:txBody>
          <a:bodyPr/>
          <a:lstStyle/>
          <a:p>
            <a:fld id="{9DBF2CEB-EB71-4E97-A50A-47EB6D78CA72}" type="slidenum">
              <a:rPr lang="da-DK" smtClean="0"/>
              <a:t>112</a:t>
            </a:fld>
            <a:endParaRPr lang="da-DK"/>
          </a:p>
        </p:txBody>
      </p:sp>
    </p:spTree>
    <p:extLst>
      <p:ext uri="{BB962C8B-B14F-4D97-AF65-F5344CB8AC3E}">
        <p14:creationId xmlns:p14="http://schemas.microsoft.com/office/powerpoint/2010/main" val="424559224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baseline="0" dirty="0" smtClean="0"/>
              <a:t>Event</a:t>
            </a:r>
          </a:p>
          <a:p>
            <a:endParaRPr lang="da-DK" baseline="0" dirty="0" smtClean="0"/>
          </a:p>
          <a:p>
            <a:r>
              <a:rPr lang="da-DK" baseline="0" dirty="0" smtClean="0"/>
              <a:t>Modify sample program thread.urp</a:t>
            </a:r>
          </a:p>
          <a:p>
            <a:r>
              <a:rPr lang="da-DK" baseline="0" dirty="0" smtClean="0"/>
              <a:t>1. Delete thread</a:t>
            </a:r>
          </a:p>
          <a:p>
            <a:r>
              <a:rPr lang="da-DK" baseline="0" dirty="0" smtClean="0"/>
              <a:t>2. Add an event</a:t>
            </a:r>
          </a:p>
          <a:p>
            <a:r>
              <a:rPr lang="da-DK" baseline="0" dirty="0" smtClean="0"/>
              <a:t>3. Define the condition to start the event: DI[0] = On</a:t>
            </a:r>
          </a:p>
          <a:p>
            <a:r>
              <a:rPr lang="da-DK" baseline="0" dirty="0" smtClean="0"/>
              <a:t>4. Add Halt to the Event</a:t>
            </a:r>
          </a:p>
        </p:txBody>
      </p:sp>
      <p:sp>
        <p:nvSpPr>
          <p:cNvPr id="4" name="Pladsholder til diasnummer 3"/>
          <p:cNvSpPr>
            <a:spLocks noGrp="1"/>
          </p:cNvSpPr>
          <p:nvPr>
            <p:ph type="sldNum" sz="quarter" idx="10"/>
          </p:nvPr>
        </p:nvSpPr>
        <p:spPr/>
        <p:txBody>
          <a:bodyPr/>
          <a:lstStyle/>
          <a:p>
            <a:fld id="{9DBF2CEB-EB71-4E97-A50A-47EB6D78CA72}" type="slidenum">
              <a:rPr lang="da-DK" smtClean="0"/>
              <a:t>113</a:t>
            </a:fld>
            <a:endParaRPr lang="da-DK"/>
          </a:p>
        </p:txBody>
      </p:sp>
    </p:spTree>
    <p:extLst>
      <p:ext uri="{BB962C8B-B14F-4D97-AF65-F5344CB8AC3E}">
        <p14:creationId xmlns:p14="http://schemas.microsoft.com/office/powerpoint/2010/main" val="4245592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C76E653B-1D7F-4535-9D67-748DF379A7BE}" type="datetime1">
              <a:rPr lang="da-DK" smtClean="0"/>
              <a:t>26-05-2015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3915458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945DF396-D8EB-43A1-9887-B96609B20E69}" type="datetime1">
              <a:rPr lang="da-DK" smtClean="0"/>
              <a:t>26-05-2015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2502457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8809FE95-9B4A-45C8-AAC2-AA9B1A850F79}" type="datetime1">
              <a:rPr lang="da-DK" smtClean="0"/>
              <a:t>26-05-2015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1118298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masteren</a:t>
            </a:r>
            <a:endParaRPr lang="da-DK"/>
          </a:p>
        </p:txBody>
      </p:sp>
      <p:sp>
        <p:nvSpPr>
          <p:cNvPr id="3" name="Pladsholder til indhold 2"/>
          <p:cNvSpPr>
            <a:spLocks noGrp="1"/>
          </p:cNvSpPr>
          <p:nvPr>
            <p:ph idx="1"/>
          </p:nvPr>
        </p:nvSpPr>
        <p:spPr/>
        <p:txBody>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91E67F3-ABFA-46A1-BEDC-E22181E5FA75}" type="datetime1">
              <a:rPr lang="da-DK" smtClean="0"/>
              <a:t>26-05-2015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2302734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teksttypografierne i masteren</a:t>
            </a:r>
          </a:p>
        </p:txBody>
      </p:sp>
      <p:sp>
        <p:nvSpPr>
          <p:cNvPr id="4" name="Pladsholder til dato 3"/>
          <p:cNvSpPr>
            <a:spLocks noGrp="1"/>
          </p:cNvSpPr>
          <p:nvPr>
            <p:ph type="dt" sz="half" idx="10"/>
          </p:nvPr>
        </p:nvSpPr>
        <p:spPr/>
        <p:txBody>
          <a:bodyPr/>
          <a:lstStyle/>
          <a:p>
            <a:fld id="{841A2F5D-E5AB-46B7-8AC4-789F215A9EE4}" type="datetime1">
              <a:rPr lang="da-DK" smtClean="0"/>
              <a:t>26-05-2015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827829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BFE62E09-4933-4248-AD46-1F1925A4813C}" type="datetime1">
              <a:rPr lang="da-DK" smtClean="0"/>
              <a:t>26-05-2015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1604926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teksttypografierne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teksttypografierne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D39D8261-0FAE-489D-8334-1F55999FBA6C}" type="datetime1">
              <a:rPr lang="da-DK" smtClean="0"/>
              <a:t>26-05-2015</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478932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masteren</a:t>
            </a:r>
            <a:endParaRPr lang="da-DK"/>
          </a:p>
        </p:txBody>
      </p:sp>
      <p:sp>
        <p:nvSpPr>
          <p:cNvPr id="3" name="Pladsholder til dato 2"/>
          <p:cNvSpPr>
            <a:spLocks noGrp="1"/>
          </p:cNvSpPr>
          <p:nvPr>
            <p:ph type="dt" sz="half" idx="10"/>
          </p:nvPr>
        </p:nvSpPr>
        <p:spPr/>
        <p:txBody>
          <a:bodyPr/>
          <a:lstStyle/>
          <a:p>
            <a:fld id="{324D75D8-8A17-4DD0-B409-389D0F20372C}" type="datetime1">
              <a:rPr lang="da-DK" smtClean="0"/>
              <a:t>26-05-2015</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3229865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6F997CB9-A462-42D6-83E4-AB67CAFA3B8E}" type="datetime1">
              <a:rPr lang="da-DK" smtClean="0"/>
              <a:t>26-05-2015</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707236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i masteren</a:t>
            </a:r>
            <a:endParaRPr lang="da-DK"/>
          </a:p>
        </p:txBody>
      </p:sp>
      <p:sp>
        <p:nvSpPr>
          <p:cNvPr id="3" name="Pladsholder til indhold 2"/>
          <p:cNvSpPr>
            <a:spLocks noGrp="1"/>
          </p:cNvSpPr>
          <p:nvPr>
            <p:ph idx="1"/>
          </p:nvPr>
        </p:nvSpPr>
        <p:spPr>
          <a:xfrm>
            <a:off x="3575050" y="273050"/>
            <a:ext cx="5111750" cy="5853113"/>
          </a:xfrm>
        </p:spPr>
        <p:txBody>
          <a:bodyPr/>
          <a:lstStyle>
            <a:lvl1pPr>
              <a:buClr>
                <a:srgbClr val="AED35B"/>
              </a:buCl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teksttypografierne i masteren</a:t>
            </a:r>
          </a:p>
        </p:txBody>
      </p:sp>
      <p:sp>
        <p:nvSpPr>
          <p:cNvPr id="5" name="Pladsholder til dato 4"/>
          <p:cNvSpPr>
            <a:spLocks noGrp="1"/>
          </p:cNvSpPr>
          <p:nvPr>
            <p:ph type="dt" sz="half" idx="10"/>
          </p:nvPr>
        </p:nvSpPr>
        <p:spPr/>
        <p:txBody>
          <a:bodyPr/>
          <a:lstStyle/>
          <a:p>
            <a:fld id="{A38A27A2-DC2C-45F4-8713-1D19508BC5DA}" type="datetime1">
              <a:rPr lang="da-DK" smtClean="0"/>
              <a:t>26-05-2015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1770360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teksttypografierne i masteren</a:t>
            </a:r>
          </a:p>
        </p:txBody>
      </p:sp>
      <p:sp>
        <p:nvSpPr>
          <p:cNvPr id="5" name="Pladsholder til dato 4"/>
          <p:cNvSpPr>
            <a:spLocks noGrp="1"/>
          </p:cNvSpPr>
          <p:nvPr>
            <p:ph type="dt" sz="half" idx="10"/>
          </p:nvPr>
        </p:nvSpPr>
        <p:spPr/>
        <p:txBody>
          <a:bodyPr/>
          <a:lstStyle/>
          <a:p>
            <a:fld id="{75966F60-1D72-4218-B984-5EAD2CDF54F0}" type="datetime1">
              <a:rPr lang="da-DK" smtClean="0"/>
              <a:t>26-05-2015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EAC703FD-06C2-3745-B8B2-5765E01FA7E0}" type="slidenum">
              <a:rPr lang="da-DK" smtClean="0"/>
              <a:t>‹#›</a:t>
            </a:fld>
            <a:endParaRPr lang="da-DK"/>
          </a:p>
        </p:txBody>
      </p:sp>
    </p:spTree>
    <p:extLst>
      <p:ext uri="{BB962C8B-B14F-4D97-AF65-F5344CB8AC3E}">
        <p14:creationId xmlns:p14="http://schemas.microsoft.com/office/powerpoint/2010/main" val="2982811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dirty="0" smtClean="0"/>
              <a:t>Klik for at redigere i masteren</a:t>
            </a:r>
            <a:endParaRPr lang="da-DK" dirty="0"/>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74C2C3-7CA7-47B2-BB1F-359E8BB2A807}" type="datetime1">
              <a:rPr lang="da-DK" smtClean="0"/>
              <a:t>26-05-2015</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C703FD-06C2-3745-B8B2-5765E01FA7E0}" type="slidenum">
              <a:rPr lang="da-DK" smtClean="0"/>
              <a:t>‹#›</a:t>
            </a:fld>
            <a:endParaRPr lang="da-DK"/>
          </a:p>
        </p:txBody>
      </p:sp>
    </p:spTree>
    <p:extLst>
      <p:ext uri="{BB962C8B-B14F-4D97-AF65-F5344CB8AC3E}">
        <p14:creationId xmlns:p14="http://schemas.microsoft.com/office/powerpoint/2010/main" val="3710870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rgbClr val="AED35B"/>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rgbClr val="AED35B"/>
        </a:buClr>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Clr>
          <a:srgbClr val="AED35B"/>
        </a:buClr>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AED35B"/>
        </a:buClr>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Clr>
          <a:srgbClr val="AED35B"/>
        </a:buClr>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10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10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0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10.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75.xml"/><Relationship Id="rId3" Type="http://schemas.openxmlformats.org/officeDocument/2006/relationships/image" Target="../media/image4.png"/><Relationship Id="rId7" Type="http://schemas.openxmlformats.org/officeDocument/2006/relationships/slide" Target="slide70.xml"/><Relationship Id="rId12" Type="http://schemas.openxmlformats.org/officeDocument/2006/relationships/slide" Target="slide150.xml"/><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37.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26.xml"/><Relationship Id="rId4" Type="http://schemas.openxmlformats.org/officeDocument/2006/relationships/slide" Target="slide5.xml"/><Relationship Id="rId9" Type="http://schemas.openxmlformats.org/officeDocument/2006/relationships/slide" Target="slide98.xml"/><Relationship Id="rId14" Type="http://schemas.openxmlformats.org/officeDocument/2006/relationships/slide" Target="slide187.xml"/></Relationships>
</file>

<file path=ppt/slides/_rels/slide1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1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1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1.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slide" Target="slide5.xml"/></Relationships>
</file>

<file path=ppt/slides/_rels/slide1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2.xml"/><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image" Target="../media/image98.png"/></Relationships>
</file>

<file path=ppt/slides/_rels/slide1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0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8.xml"/><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12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12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75.xml"/><Relationship Id="rId3" Type="http://schemas.openxmlformats.org/officeDocument/2006/relationships/image" Target="../media/image61.jpeg"/><Relationship Id="rId7" Type="http://schemas.openxmlformats.org/officeDocument/2006/relationships/slide" Target="slide70.xml"/><Relationship Id="rId12" Type="http://schemas.openxmlformats.org/officeDocument/2006/relationships/slide" Target="slide150.xml"/><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37.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10.xml"/><Relationship Id="rId4" Type="http://schemas.openxmlformats.org/officeDocument/2006/relationships/slide" Target="slide5.xml"/><Relationship Id="rId9" Type="http://schemas.openxmlformats.org/officeDocument/2006/relationships/slide" Target="slide98.xml"/><Relationship Id="rId14" Type="http://schemas.openxmlformats.org/officeDocument/2006/relationships/slide" Target="slide187.xml"/></Relationships>
</file>

<file path=ppt/slides/_rels/slide1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2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hyperlink" Target="http://www.universal-robots.com/"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7.xml"/><Relationship Id="rId1" Type="http://schemas.openxmlformats.org/officeDocument/2006/relationships/slideLayout" Target="../slideLayouts/slideLayout7.xml"/><Relationship Id="rId4" Type="http://schemas.openxmlformats.org/officeDocument/2006/relationships/image" Target="../media/image111.png"/></Relationships>
</file>

<file path=ppt/slides/_rels/slide1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3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75.xml"/><Relationship Id="rId3" Type="http://schemas.openxmlformats.org/officeDocument/2006/relationships/image" Target="../media/image6.jpeg"/><Relationship Id="rId7" Type="http://schemas.openxmlformats.org/officeDocument/2006/relationships/slide" Target="slide70.xml"/><Relationship Id="rId12" Type="http://schemas.openxmlformats.org/officeDocument/2006/relationships/slide" Target="slide150.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26.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10.xml"/><Relationship Id="rId4" Type="http://schemas.openxmlformats.org/officeDocument/2006/relationships/slide" Target="slide5.xml"/><Relationship Id="rId9" Type="http://schemas.openxmlformats.org/officeDocument/2006/relationships/slide" Target="slide98.xml"/><Relationship Id="rId14" Type="http://schemas.openxmlformats.org/officeDocument/2006/relationships/slide" Target="slide187.xml"/></Relationships>
</file>

<file path=ppt/slides/_rels/slide1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4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4.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14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5.xml"/><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14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6.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17.png"/></Relationships>
</file>

<file path=ppt/slides/_rels/slide14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45.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9.png"/><Relationship Id="rId7" Type="http://schemas.openxmlformats.org/officeDocument/2006/relationships/slide" Target="slide5.xml"/><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14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4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30.xml"/><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1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28.png"/></Relationships>
</file>

<file path=ppt/slides/_rels/slide14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5.png"/></Relationships>
</file>

<file path=ppt/slides/_rels/slide150.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slide" Target="slide137.xml"/><Relationship Id="rId3" Type="http://schemas.openxmlformats.org/officeDocument/2006/relationships/image" Target="../media/image129.jpeg"/><Relationship Id="rId7" Type="http://schemas.openxmlformats.org/officeDocument/2006/relationships/slide" Target="slide46.xml"/><Relationship Id="rId12" Type="http://schemas.openxmlformats.org/officeDocument/2006/relationships/slide" Target="slide126.xml"/><Relationship Id="rId2" Type="http://schemas.openxmlformats.org/officeDocument/2006/relationships/notesSlide" Target="../notesSlides/notesSlide131.xml"/><Relationship Id="rId16"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10.xml"/><Relationship Id="rId5" Type="http://schemas.openxmlformats.org/officeDocument/2006/relationships/slide" Target="slide5.xml"/><Relationship Id="rId15" Type="http://schemas.openxmlformats.org/officeDocument/2006/relationships/slide" Target="slide187.xml"/><Relationship Id="rId10" Type="http://schemas.openxmlformats.org/officeDocument/2006/relationships/slide" Target="slide98.xml"/><Relationship Id="rId4" Type="http://schemas.openxmlformats.org/officeDocument/2006/relationships/image" Target="../media/image4.png"/><Relationship Id="rId9" Type="http://schemas.openxmlformats.org/officeDocument/2006/relationships/slide" Target="slide87.xml"/><Relationship Id="rId14" Type="http://schemas.openxmlformats.org/officeDocument/2006/relationships/slide" Target="slide175.xml"/></Relationships>
</file>

<file path=ppt/slides/_rels/slide151.xml.rels><?xml version="1.0" encoding="UTF-8" standalone="yes"?>
<Relationships xmlns="http://schemas.openxmlformats.org/package/2006/relationships"><Relationship Id="rId3" Type="http://schemas.openxmlformats.org/officeDocument/2006/relationships/hyperlink" Target="mailto:www.universal-robots.com" TargetMode="External"/><Relationship Id="rId2" Type="http://schemas.openxmlformats.org/officeDocument/2006/relationships/notesSlide" Target="../notesSlides/notesSlide132.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hyperlink" Target="http://www.universal-robots.com/" TargetMode="External"/></Relationships>
</file>

<file path=ppt/slides/_rels/slide152.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3.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31.png"/></Relationships>
</file>

<file path=ppt/slides/_rels/slide153.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33.png"/></Relationships>
</file>

<file path=ppt/slides/_rels/slide15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35.xml"/><Relationship Id="rId1" Type="http://schemas.openxmlformats.org/officeDocument/2006/relationships/slideLayout" Target="../slideLayouts/slideLayout7.xml"/><Relationship Id="rId4" Type="http://schemas.openxmlformats.org/officeDocument/2006/relationships/image" Target="../media/image134.png"/></Relationships>
</file>

<file path=ppt/slides/_rels/slide15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3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5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37.xml"/><Relationship Id="rId1" Type="http://schemas.openxmlformats.org/officeDocument/2006/relationships/slideLayout" Target="../slideLayouts/slideLayout7.xml"/><Relationship Id="rId4" Type="http://schemas.openxmlformats.org/officeDocument/2006/relationships/image" Target="../media/image136.png"/></Relationships>
</file>

<file path=ppt/slides/_rels/slide15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38.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15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5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0.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14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4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44.xml"/><Relationship Id="rId1" Type="http://schemas.openxmlformats.org/officeDocument/2006/relationships/slideLayout" Target="../slideLayouts/slideLayout7.xml"/><Relationship Id="rId4" Type="http://schemas.openxmlformats.org/officeDocument/2006/relationships/image" Target="../media/image142.png"/></Relationships>
</file>

<file path=ppt/slides/_rels/slide16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45.xml"/><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16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46.xml"/><Relationship Id="rId1" Type="http://schemas.openxmlformats.org/officeDocument/2006/relationships/slideLayout" Target="../slideLayouts/slideLayout7.xml"/><Relationship Id="rId4" Type="http://schemas.openxmlformats.org/officeDocument/2006/relationships/image" Target="../media/image144.png"/></Relationships>
</file>

<file path=ppt/slides/_rels/slide16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4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6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49.xml"/><Relationship Id="rId1" Type="http://schemas.openxmlformats.org/officeDocument/2006/relationships/slideLayout" Target="../slideLayouts/slideLayout7.xml"/><Relationship Id="rId4" Type="http://schemas.openxmlformats.org/officeDocument/2006/relationships/image" Target="../media/image147.jpeg"/></Relationships>
</file>

<file path=ppt/slides/_rels/slide17.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50.xml"/><Relationship Id="rId3" Type="http://schemas.openxmlformats.org/officeDocument/2006/relationships/image" Target="../media/image3.jpeg"/><Relationship Id="rId7" Type="http://schemas.openxmlformats.org/officeDocument/2006/relationships/slide" Target="slide70.xml"/><Relationship Id="rId12" Type="http://schemas.openxmlformats.org/officeDocument/2006/relationships/slide" Target="slide137.xml"/><Relationship Id="rId17" Type="http://schemas.openxmlformats.org/officeDocument/2006/relationships/slide" Target="slide6.xml"/><Relationship Id="rId2" Type="http://schemas.openxmlformats.org/officeDocument/2006/relationships/notesSlide" Target="../notesSlides/notesSlide17.xml"/><Relationship Id="rId16"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26.xml"/><Relationship Id="rId5" Type="http://schemas.openxmlformats.org/officeDocument/2006/relationships/slide" Target="slide17.xml"/><Relationship Id="rId15" Type="http://schemas.openxmlformats.org/officeDocument/2006/relationships/slide" Target="slide187.xml"/><Relationship Id="rId10" Type="http://schemas.openxmlformats.org/officeDocument/2006/relationships/slide" Target="slide110.xml"/><Relationship Id="rId4" Type="http://schemas.openxmlformats.org/officeDocument/2006/relationships/image" Target="../media/image4.png"/><Relationship Id="rId9" Type="http://schemas.openxmlformats.org/officeDocument/2006/relationships/slide" Target="slide98.xml"/><Relationship Id="rId14" Type="http://schemas.openxmlformats.org/officeDocument/2006/relationships/slide" Target="slide175.xml"/></Relationships>
</file>

<file path=ppt/slides/_rels/slide17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0.xml"/><Relationship Id="rId1" Type="http://schemas.openxmlformats.org/officeDocument/2006/relationships/slideLayout" Target="../slideLayouts/slideLayout7.xml"/><Relationship Id="rId5" Type="http://schemas.openxmlformats.org/officeDocument/2006/relationships/image" Target="../media/image148.png"/><Relationship Id="rId4" Type="http://schemas.openxmlformats.org/officeDocument/2006/relationships/image" Target="../media/image147.jpeg"/></Relationships>
</file>

<file path=ppt/slides/_rels/slide17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5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7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5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7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50.xml"/><Relationship Id="rId3" Type="http://schemas.openxmlformats.org/officeDocument/2006/relationships/image" Target="../media/image4.png"/><Relationship Id="rId7" Type="http://schemas.openxmlformats.org/officeDocument/2006/relationships/slide" Target="slide70.xml"/><Relationship Id="rId12" Type="http://schemas.openxmlformats.org/officeDocument/2006/relationships/slide" Target="slide137.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26.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10.xml"/><Relationship Id="rId4" Type="http://schemas.openxmlformats.org/officeDocument/2006/relationships/slide" Target="slide5.xml"/><Relationship Id="rId9" Type="http://schemas.openxmlformats.org/officeDocument/2006/relationships/slide" Target="slide98.xml"/><Relationship Id="rId14" Type="http://schemas.openxmlformats.org/officeDocument/2006/relationships/slide" Target="slide187.xml"/></Relationships>
</file>

<file path=ppt/slides/_rels/slide17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5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7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8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5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8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60.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16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85.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6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86.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6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87.xml.rels><?xml version="1.0" encoding="UTF-8" standalone="yes"?>
<Relationships xmlns="http://schemas.openxmlformats.org/package/2006/relationships"><Relationship Id="rId8" Type="http://schemas.openxmlformats.org/officeDocument/2006/relationships/slide" Target="slide87.xml"/><Relationship Id="rId13" Type="http://schemas.openxmlformats.org/officeDocument/2006/relationships/slide" Target="slide150.xml"/><Relationship Id="rId3" Type="http://schemas.openxmlformats.org/officeDocument/2006/relationships/image" Target="../media/image4.png"/><Relationship Id="rId7" Type="http://schemas.openxmlformats.org/officeDocument/2006/relationships/slide" Target="slide70.xml"/><Relationship Id="rId12" Type="http://schemas.openxmlformats.org/officeDocument/2006/relationships/slide" Target="slide137.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26.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10.xml"/><Relationship Id="rId4" Type="http://schemas.openxmlformats.org/officeDocument/2006/relationships/slide" Target="slide5.xml"/><Relationship Id="rId9" Type="http://schemas.openxmlformats.org/officeDocument/2006/relationships/slide" Target="slide98.xml"/><Relationship Id="rId14" Type="http://schemas.openxmlformats.org/officeDocument/2006/relationships/slide" Target="slide175.xml"/></Relationships>
</file>

<file path=ppt/slides/_rels/slide18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6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8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90.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slide" Target="slide5.xml"/><Relationship Id="rId2" Type="http://schemas.openxmlformats.org/officeDocument/2006/relationships/notesSlide" Target="../notesSlides/notesSlide167.xml"/><Relationship Id="rId1" Type="http://schemas.openxmlformats.org/officeDocument/2006/relationships/slideLayout" Target="../slideLayouts/slideLayout7.xml"/><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60.png"/></Relationships>
</file>

<file path=ppt/slides/_rels/slide19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68.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6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9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71.xml"/><Relationship Id="rId1" Type="http://schemas.openxmlformats.org/officeDocument/2006/relationships/slideLayout" Target="../slideLayouts/slideLayout7.xml"/><Relationship Id="rId5" Type="http://schemas.openxmlformats.org/officeDocument/2006/relationships/image" Target="../media/image164.png"/><Relationship Id="rId4" Type="http://schemas.openxmlformats.org/officeDocument/2006/relationships/slide" Target="slide5.xml"/></Relationships>
</file>

<file path=ppt/slides/_rels/slide195.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7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9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7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9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7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19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75.xml"/><Relationship Id="rId1" Type="http://schemas.openxmlformats.org/officeDocument/2006/relationships/slideLayout" Target="../slideLayouts/slideLayout7.xml"/><Relationship Id="rId5" Type="http://schemas.openxmlformats.org/officeDocument/2006/relationships/image" Target="../media/image169.png"/><Relationship Id="rId4" Type="http://schemas.openxmlformats.org/officeDocument/2006/relationships/slide" Target="slide5.xml"/></Relationships>
</file>

<file path=ppt/slides/_rels/slide199.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slide" Target="slide5.xml"/><Relationship Id="rId2" Type="http://schemas.openxmlformats.org/officeDocument/2006/relationships/notesSlide" Target="../notesSlides/notesSlide176.xml"/><Relationship Id="rId1" Type="http://schemas.openxmlformats.org/officeDocument/2006/relationships/slideLayout" Target="../slideLayouts/slideLayout7.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0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7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0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78.xml"/><Relationship Id="rId1" Type="http://schemas.openxmlformats.org/officeDocument/2006/relationships/slideLayout" Target="../slideLayouts/slideLayout7.xml"/><Relationship Id="rId5" Type="http://schemas.openxmlformats.org/officeDocument/2006/relationships/image" Target="../media/image176.png"/><Relationship Id="rId4" Type="http://schemas.openxmlformats.org/officeDocument/2006/relationships/slide" Target="slide5.xml"/></Relationships>
</file>

<file path=ppt/slides/_rels/slide202.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7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0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8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04.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8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05.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8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0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83.xml"/><Relationship Id="rId1" Type="http://schemas.openxmlformats.org/officeDocument/2006/relationships/slideLayout" Target="../slideLayouts/slideLayout7.xml"/><Relationship Id="rId4" Type="http://schemas.openxmlformats.org/officeDocument/2006/relationships/image" Target="../media/image181.png"/></Relationships>
</file>

<file path=ppt/slides/_rels/slide20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84.xml"/><Relationship Id="rId1" Type="http://schemas.openxmlformats.org/officeDocument/2006/relationships/slideLayout" Target="../slideLayouts/slideLayout7.xml"/><Relationship Id="rId5" Type="http://schemas.openxmlformats.org/officeDocument/2006/relationships/image" Target="../media/image176.png"/><Relationship Id="rId4" Type="http://schemas.openxmlformats.org/officeDocument/2006/relationships/slide" Target="slide5.xml"/></Relationships>
</file>

<file path=ppt/slides/_rels/slide20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85.xml"/><Relationship Id="rId1" Type="http://schemas.openxmlformats.org/officeDocument/2006/relationships/slideLayout" Target="../slideLayouts/slideLayout7.xml"/><Relationship Id="rId4" Type="http://schemas.openxmlformats.org/officeDocument/2006/relationships/image" Target="../media/image183.png"/></Relationships>
</file>

<file path=ppt/slides/_rels/slide209.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8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8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8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4.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8.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19.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9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9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slide" Target="slide5.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8" Type="http://schemas.openxmlformats.org/officeDocument/2006/relationships/slide" Target="slide98.xml"/><Relationship Id="rId13" Type="http://schemas.openxmlformats.org/officeDocument/2006/relationships/slide" Target="slide175.xml"/><Relationship Id="rId3" Type="http://schemas.openxmlformats.org/officeDocument/2006/relationships/image" Target="../media/image4.png"/><Relationship Id="rId7" Type="http://schemas.openxmlformats.org/officeDocument/2006/relationships/slide" Target="slide87.xml"/><Relationship Id="rId12" Type="http://schemas.openxmlformats.org/officeDocument/2006/relationships/slide" Target="slide150.xml"/><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slide" Target="slide70.xml"/><Relationship Id="rId11" Type="http://schemas.openxmlformats.org/officeDocument/2006/relationships/slide" Target="slide137.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26.xml"/><Relationship Id="rId4" Type="http://schemas.openxmlformats.org/officeDocument/2006/relationships/slide" Target="slide5.xml"/><Relationship Id="rId9" Type="http://schemas.openxmlformats.org/officeDocument/2006/relationships/slide" Target="slide110.xml"/><Relationship Id="rId14" Type="http://schemas.openxmlformats.org/officeDocument/2006/relationships/slide" Target="slide187.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slide" Target="slide110.xml"/><Relationship Id="rId13" Type="http://schemas.openxmlformats.org/officeDocument/2006/relationships/slide" Target="slide6.xml"/><Relationship Id="rId3" Type="http://schemas.openxmlformats.org/officeDocument/2006/relationships/slide" Target="slide187.xml"/><Relationship Id="rId7" Type="http://schemas.openxmlformats.org/officeDocument/2006/relationships/slide" Target="slide126.xml"/><Relationship Id="rId12" Type="http://schemas.openxmlformats.org/officeDocument/2006/relationships/slide" Target="slide1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37.xml"/><Relationship Id="rId11" Type="http://schemas.openxmlformats.org/officeDocument/2006/relationships/slide" Target="slide70.xml"/><Relationship Id="rId5" Type="http://schemas.openxmlformats.org/officeDocument/2006/relationships/slide" Target="slide150.xml"/><Relationship Id="rId15" Type="http://schemas.openxmlformats.org/officeDocument/2006/relationships/image" Target="../media/image6.jpeg"/><Relationship Id="rId10" Type="http://schemas.openxmlformats.org/officeDocument/2006/relationships/slide" Target="slide87.xml"/><Relationship Id="rId4" Type="http://schemas.openxmlformats.org/officeDocument/2006/relationships/slide" Target="slide175.xml"/><Relationship Id="rId9" Type="http://schemas.openxmlformats.org/officeDocument/2006/relationships/slide" Target="slide98.xml"/><Relationship Id="rId14" Type="http://schemas.openxmlformats.org/officeDocument/2006/relationships/slide" Target="slide46.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5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slide" Target="slide5.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slide" Target="slide5.xml"/></Relationships>
</file>

<file path=ppt/slides/_rels/slide5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slide" Target="slide110.xml"/><Relationship Id="rId13" Type="http://schemas.openxmlformats.org/officeDocument/2006/relationships/slide" Target="slide187.xml"/><Relationship Id="rId3" Type="http://schemas.openxmlformats.org/officeDocument/2006/relationships/slide" Target="slide17.xml"/><Relationship Id="rId7" Type="http://schemas.openxmlformats.org/officeDocument/2006/relationships/slide" Target="slide98.xml"/><Relationship Id="rId12" Type="http://schemas.openxmlformats.org/officeDocument/2006/relationships/slide" Target="slide175.xml"/><Relationship Id="rId2" Type="http://schemas.openxmlformats.org/officeDocument/2006/relationships/notesSlide" Target="../notesSlides/notesSlide6.xml"/><Relationship Id="rId16"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87.xml"/><Relationship Id="rId11" Type="http://schemas.openxmlformats.org/officeDocument/2006/relationships/slide" Target="slide150.xml"/><Relationship Id="rId5" Type="http://schemas.openxmlformats.org/officeDocument/2006/relationships/slide" Target="slide70.xml"/><Relationship Id="rId15" Type="http://schemas.openxmlformats.org/officeDocument/2006/relationships/slide" Target="slide5.xml"/><Relationship Id="rId10" Type="http://schemas.openxmlformats.org/officeDocument/2006/relationships/slide" Target="slide137.xml"/><Relationship Id="rId4" Type="http://schemas.openxmlformats.org/officeDocument/2006/relationships/slide" Target="slide46.xml"/><Relationship Id="rId9" Type="http://schemas.openxmlformats.org/officeDocument/2006/relationships/slide" Target="slide126.xml"/><Relationship Id="rId1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6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6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6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70.xml.rels><?xml version="1.0" encoding="UTF-8" standalone="yes"?>
<Relationships xmlns="http://schemas.openxmlformats.org/package/2006/relationships"><Relationship Id="rId8" Type="http://schemas.openxmlformats.org/officeDocument/2006/relationships/slide" Target="slide98.xml"/><Relationship Id="rId13" Type="http://schemas.openxmlformats.org/officeDocument/2006/relationships/slide" Target="slide175.xml"/><Relationship Id="rId3" Type="http://schemas.openxmlformats.org/officeDocument/2006/relationships/image" Target="../media/image61.jpeg"/><Relationship Id="rId7" Type="http://schemas.openxmlformats.org/officeDocument/2006/relationships/slide" Target="slide87.xml"/><Relationship Id="rId12" Type="http://schemas.openxmlformats.org/officeDocument/2006/relationships/slide" Target="slide15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37.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26.xml"/><Relationship Id="rId4" Type="http://schemas.openxmlformats.org/officeDocument/2006/relationships/slide" Target="slide5.xml"/><Relationship Id="rId9" Type="http://schemas.openxmlformats.org/officeDocument/2006/relationships/slide" Target="slide110.xml"/><Relationship Id="rId14" Type="http://schemas.openxmlformats.org/officeDocument/2006/relationships/slide" Target="slide187.xml"/></Relationships>
</file>

<file path=ppt/slides/_rels/slide7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7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7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7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8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8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8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8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4" Type="http://schemas.openxmlformats.org/officeDocument/2006/relationships/slide" Target="slide5.xml"/></Relationships>
</file>

<file path=ppt/slides/_rels/slide8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8" Type="http://schemas.openxmlformats.org/officeDocument/2006/relationships/slide" Target="slide98.xml"/><Relationship Id="rId13" Type="http://schemas.openxmlformats.org/officeDocument/2006/relationships/slide" Target="slide175.xml"/><Relationship Id="rId3" Type="http://schemas.openxmlformats.org/officeDocument/2006/relationships/image" Target="../media/image4.png"/><Relationship Id="rId7" Type="http://schemas.openxmlformats.org/officeDocument/2006/relationships/slide" Target="slide70.xml"/><Relationship Id="rId12" Type="http://schemas.openxmlformats.org/officeDocument/2006/relationships/slide" Target="slide150.xml"/><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37.xml"/><Relationship Id="rId5" Type="http://schemas.openxmlformats.org/officeDocument/2006/relationships/slide" Target="slide6.xml"/><Relationship Id="rId15" Type="http://schemas.openxmlformats.org/officeDocument/2006/relationships/slide" Target="slide17.xml"/><Relationship Id="rId10" Type="http://schemas.openxmlformats.org/officeDocument/2006/relationships/slide" Target="slide126.xml"/><Relationship Id="rId4" Type="http://schemas.openxmlformats.org/officeDocument/2006/relationships/slide" Target="slide5.xml"/><Relationship Id="rId9" Type="http://schemas.openxmlformats.org/officeDocument/2006/relationships/slide" Target="slide110.xml"/><Relationship Id="rId14" Type="http://schemas.openxmlformats.org/officeDocument/2006/relationships/slide" Target="slide187.xml"/></Relationships>
</file>

<file path=ppt/slides/_rels/slide8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9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slide" Target="slide5.xml"/></Relationships>
</file>

<file path=ppt/slides/_rels/slide9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slide" Target="slide150.xml"/><Relationship Id="rId3" Type="http://schemas.openxmlformats.org/officeDocument/2006/relationships/image" Target="../media/image85.jpeg"/><Relationship Id="rId7" Type="http://schemas.openxmlformats.org/officeDocument/2006/relationships/slide" Target="slide46.xml"/><Relationship Id="rId12" Type="http://schemas.openxmlformats.org/officeDocument/2006/relationships/slide" Target="slide137.xml"/><Relationship Id="rId2" Type="http://schemas.openxmlformats.org/officeDocument/2006/relationships/notesSlide" Target="../notesSlides/notesSlide86.xml"/><Relationship Id="rId16"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26.xml"/><Relationship Id="rId5" Type="http://schemas.openxmlformats.org/officeDocument/2006/relationships/slide" Target="slide5.xml"/><Relationship Id="rId15" Type="http://schemas.openxmlformats.org/officeDocument/2006/relationships/slide" Target="slide187.xml"/><Relationship Id="rId10" Type="http://schemas.openxmlformats.org/officeDocument/2006/relationships/slide" Target="slide110.xml"/><Relationship Id="rId4" Type="http://schemas.openxmlformats.org/officeDocument/2006/relationships/image" Target="../media/image4.png"/><Relationship Id="rId9" Type="http://schemas.openxmlformats.org/officeDocument/2006/relationships/slide" Target="slide87.xml"/><Relationship Id="rId14" Type="http://schemas.openxmlformats.org/officeDocument/2006/relationships/slide" Target="slide175.xml"/></Relationships>
</file>

<file path=ppt/slides/_rels/slide9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pSp>
        <p:nvGrpSpPr>
          <p:cNvPr id="3" name="Gruppe 2"/>
          <p:cNvGrpSpPr/>
          <p:nvPr/>
        </p:nvGrpSpPr>
        <p:grpSpPr>
          <a:xfrm>
            <a:off x="253517" y="3963139"/>
            <a:ext cx="5577267" cy="697638"/>
            <a:chOff x="4343400" y="255928"/>
            <a:chExt cx="4537710" cy="511431"/>
          </a:xfrm>
        </p:grpSpPr>
        <p:sp>
          <p:nvSpPr>
            <p:cNvPr id="4" name="Rektangel 3"/>
            <p:cNvSpPr/>
            <p:nvPr/>
          </p:nvSpPr>
          <p:spPr>
            <a:xfrm>
              <a:off x="4343400" y="255928"/>
              <a:ext cx="4537710" cy="511431"/>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itel 1"/>
            <p:cNvSpPr txBox="1">
              <a:spLocks/>
            </p:cNvSpPr>
            <p:nvPr/>
          </p:nvSpPr>
          <p:spPr>
            <a:xfrm>
              <a:off x="4412725" y="255928"/>
              <a:ext cx="4256743"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b="1" dirty="0" smtClean="0">
                  <a:solidFill>
                    <a:srgbClr val="004A6C"/>
                  </a:solidFill>
                  <a:latin typeface="Lucida Console" panose="020B0609040504020204" pitchFamily="49" charset="0"/>
                  <a:ea typeface="Roboto Condensed" panose="02000000000000000000" pitchFamily="2" charset="0"/>
                  <a:cs typeface="Roboto Regular"/>
                </a:rPr>
                <a:t>Formación Básica</a:t>
              </a:r>
            </a:p>
          </p:txBody>
        </p:sp>
      </p:grpSp>
      <p:sp>
        <p:nvSpPr>
          <p:cNvPr id="2" name="Pladsholder til diasnummer 1"/>
          <p:cNvSpPr>
            <a:spLocks noGrp="1"/>
          </p:cNvSpPr>
          <p:nvPr>
            <p:ph type="sldNum" sz="quarter" idx="12"/>
          </p:nvPr>
        </p:nvSpPr>
        <p:spPr/>
        <p:txBody>
          <a:bodyPr/>
          <a:lstStyle/>
          <a:p>
            <a:fld id="{4E1662A2-1285-B746-9C71-55EDF585A369}" type="slidenum">
              <a:rPr lang="da-DK" smtClean="0"/>
              <a:pPr/>
              <a:t>1</a:t>
            </a:fld>
            <a:endParaRPr lang="da-DK"/>
          </a:p>
        </p:txBody>
      </p:sp>
    </p:spTree>
    <p:extLst>
      <p:ext uri="{BB962C8B-B14F-4D97-AF65-F5344CB8AC3E}">
        <p14:creationId xmlns:p14="http://schemas.microsoft.com/office/powerpoint/2010/main" val="1597615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Denominación y tamaño de las juntas</a:t>
            </a:r>
          </a:p>
          <a:p>
            <a:pPr lvl="2">
              <a:buClr>
                <a:srgbClr val="99CC00"/>
              </a:buClr>
              <a:buFont typeface="Wingdings" panose="05000000000000000000" pitchFamily="2" charset="2"/>
              <a:buChar char="§"/>
            </a:pPr>
            <a:endParaRPr lang="en-GB" sz="1600" dirty="0">
              <a:solidFill>
                <a:srgbClr val="262626"/>
              </a:solidFill>
            </a:endParaRPr>
          </a:p>
        </p:txBody>
      </p:sp>
      <p:grpSp>
        <p:nvGrpSpPr>
          <p:cNvPr id="5" name="Gruppe 4"/>
          <p:cNvGrpSpPr/>
          <p:nvPr/>
        </p:nvGrpSpPr>
        <p:grpSpPr>
          <a:xfrm>
            <a:off x="3190052" y="1460157"/>
            <a:ext cx="5039847" cy="5091955"/>
            <a:chOff x="3188156" y="1162377"/>
            <a:chExt cx="5321954" cy="5796119"/>
          </a:xfrm>
        </p:grpSpPr>
        <p:pic>
          <p:nvPicPr>
            <p:cNvPr id="6" name="Picture 3" descr="D:\Pictures\Produktfotos\Robot arm.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415245" y="1607783"/>
              <a:ext cx="3679572" cy="4787170"/>
            </a:xfrm>
            <a:prstGeom prst="rect">
              <a:avLst/>
            </a:prstGeom>
            <a:noFill/>
            <a:extLst>
              <a:ext uri="{909E8E84-426E-40DD-AFC4-6F175D3DCCD1}">
                <a14:hiddenFill xmlns:a14="http://schemas.microsoft.com/office/drawing/2010/main">
                  <a:solidFill>
                    <a:srgbClr val="FFFFFF"/>
                  </a:solidFill>
                </a14:hiddenFill>
              </a:ext>
            </a:extLst>
          </p:spPr>
        </p:pic>
        <p:sp>
          <p:nvSpPr>
            <p:cNvPr id="7" name="Bue 6"/>
            <p:cNvSpPr/>
            <p:nvPr/>
          </p:nvSpPr>
          <p:spPr>
            <a:xfrm rot="16200000">
              <a:off x="4206740" y="5538389"/>
              <a:ext cx="791845" cy="751481"/>
            </a:xfrm>
            <a:prstGeom prst="arc">
              <a:avLst>
                <a:gd name="adj1" fmla="val 13076992"/>
                <a:gd name="adj2" fmla="val 19358952"/>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8" name="Bue 7"/>
            <p:cNvSpPr/>
            <p:nvPr/>
          </p:nvSpPr>
          <p:spPr>
            <a:xfrm rot="19630219">
              <a:off x="4314623" y="2625855"/>
              <a:ext cx="791845" cy="751481"/>
            </a:xfrm>
            <a:prstGeom prst="arc">
              <a:avLst>
                <a:gd name="adj1" fmla="val 13076992"/>
                <a:gd name="adj2" fmla="val 19358952"/>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9" name="Bue 8"/>
            <p:cNvSpPr/>
            <p:nvPr/>
          </p:nvSpPr>
          <p:spPr>
            <a:xfrm rot="10800000">
              <a:off x="4580468" y="6454562"/>
              <a:ext cx="938855" cy="201464"/>
            </a:xfrm>
            <a:prstGeom prst="arc">
              <a:avLst>
                <a:gd name="adj1" fmla="val 6708007"/>
                <a:gd name="adj2" fmla="val 3752615"/>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10" name="Bue 9"/>
            <p:cNvSpPr/>
            <p:nvPr/>
          </p:nvSpPr>
          <p:spPr>
            <a:xfrm>
              <a:off x="6856777" y="1542022"/>
              <a:ext cx="791845" cy="751481"/>
            </a:xfrm>
            <a:prstGeom prst="arc">
              <a:avLst>
                <a:gd name="adj1" fmla="val 13311100"/>
                <a:gd name="adj2" fmla="val 18895722"/>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11" name="Bue 10"/>
            <p:cNvSpPr/>
            <p:nvPr/>
          </p:nvSpPr>
          <p:spPr>
            <a:xfrm rot="10800000">
              <a:off x="7515073" y="2623391"/>
              <a:ext cx="573774" cy="131235"/>
            </a:xfrm>
            <a:prstGeom prst="arc">
              <a:avLst>
                <a:gd name="adj1" fmla="val 6708007"/>
                <a:gd name="adj2" fmla="val 3752615"/>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12" name="Bue 11"/>
            <p:cNvSpPr/>
            <p:nvPr/>
          </p:nvSpPr>
          <p:spPr>
            <a:xfrm rot="16200000">
              <a:off x="6357718" y="1932633"/>
              <a:ext cx="573774" cy="131235"/>
            </a:xfrm>
            <a:prstGeom prst="arc">
              <a:avLst>
                <a:gd name="adj1" fmla="val 6708007"/>
                <a:gd name="adj2" fmla="val 3752615"/>
              </a:avLst>
            </a:prstGeom>
            <a:ln w="38100">
              <a:headEnd type="triangle" w="med" len="med"/>
              <a:tailEnd type="triangle"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da-DK"/>
            </a:p>
          </p:txBody>
        </p:sp>
        <p:sp>
          <p:nvSpPr>
            <p:cNvPr id="13" name="Tekstboks 12"/>
            <p:cNvSpPr txBox="1"/>
            <p:nvPr/>
          </p:nvSpPr>
          <p:spPr>
            <a:xfrm>
              <a:off x="3188156" y="5729463"/>
              <a:ext cx="1132961" cy="420407"/>
            </a:xfrm>
            <a:prstGeom prst="rect">
              <a:avLst/>
            </a:prstGeom>
            <a:noFill/>
          </p:spPr>
          <p:txBody>
            <a:bodyPr wrap="square" rtlCol="0">
              <a:spAutoFit/>
            </a:bodyPr>
            <a:lstStyle/>
            <a:p>
              <a:pPr algn="ctr"/>
              <a:r>
                <a:rPr lang="da-DK" dirty="0" smtClean="0">
                  <a:solidFill>
                    <a:schemeClr val="accent6"/>
                  </a:solidFill>
                </a:rPr>
                <a:t>Hombro</a:t>
              </a:r>
              <a:endParaRPr lang="da-DK" dirty="0">
                <a:solidFill>
                  <a:schemeClr val="accent6"/>
                </a:solidFill>
              </a:endParaRPr>
            </a:p>
          </p:txBody>
        </p:sp>
        <p:sp>
          <p:nvSpPr>
            <p:cNvPr id="14" name="Tekstboks 13"/>
            <p:cNvSpPr txBox="1"/>
            <p:nvPr/>
          </p:nvSpPr>
          <p:spPr>
            <a:xfrm>
              <a:off x="3664942" y="2398524"/>
              <a:ext cx="1072787" cy="420407"/>
            </a:xfrm>
            <a:prstGeom prst="rect">
              <a:avLst/>
            </a:prstGeom>
            <a:noFill/>
          </p:spPr>
          <p:txBody>
            <a:bodyPr wrap="square" rtlCol="0">
              <a:spAutoFit/>
            </a:bodyPr>
            <a:lstStyle/>
            <a:p>
              <a:pPr algn="ctr"/>
              <a:r>
                <a:rPr lang="da-DK" dirty="0" smtClean="0">
                  <a:solidFill>
                    <a:schemeClr val="accent6"/>
                  </a:solidFill>
                </a:rPr>
                <a:t>Codo</a:t>
              </a:r>
              <a:endParaRPr lang="da-DK" dirty="0">
                <a:solidFill>
                  <a:schemeClr val="accent6"/>
                </a:solidFill>
              </a:endParaRPr>
            </a:p>
          </p:txBody>
        </p:sp>
        <p:sp>
          <p:nvSpPr>
            <p:cNvPr id="15" name="Tekstboks 14"/>
            <p:cNvSpPr txBox="1"/>
            <p:nvPr/>
          </p:nvSpPr>
          <p:spPr>
            <a:xfrm>
              <a:off x="4496567" y="6589164"/>
              <a:ext cx="1072787" cy="369332"/>
            </a:xfrm>
            <a:prstGeom prst="rect">
              <a:avLst/>
            </a:prstGeom>
            <a:noFill/>
          </p:spPr>
          <p:txBody>
            <a:bodyPr wrap="square" rtlCol="0">
              <a:spAutoFit/>
            </a:bodyPr>
            <a:lstStyle/>
            <a:p>
              <a:pPr algn="ctr"/>
              <a:r>
                <a:rPr lang="da-DK" smtClean="0">
                  <a:solidFill>
                    <a:schemeClr val="accent6"/>
                  </a:solidFill>
                </a:rPr>
                <a:t>Base</a:t>
              </a:r>
              <a:endParaRPr lang="da-DK">
                <a:solidFill>
                  <a:schemeClr val="accent6"/>
                </a:solidFill>
              </a:endParaRPr>
            </a:p>
          </p:txBody>
        </p:sp>
        <p:sp>
          <p:nvSpPr>
            <p:cNvPr id="16" name="Tekstboks 15"/>
            <p:cNvSpPr txBox="1"/>
            <p:nvPr/>
          </p:nvSpPr>
          <p:spPr>
            <a:xfrm>
              <a:off x="5371645" y="1813583"/>
              <a:ext cx="1377444" cy="420407"/>
            </a:xfrm>
            <a:prstGeom prst="rect">
              <a:avLst/>
            </a:prstGeom>
            <a:noFill/>
          </p:spPr>
          <p:txBody>
            <a:bodyPr wrap="square" rtlCol="0">
              <a:spAutoFit/>
            </a:bodyPr>
            <a:lstStyle/>
            <a:p>
              <a:pPr algn="ctr"/>
              <a:r>
                <a:rPr lang="da-DK" dirty="0" smtClean="0">
                  <a:solidFill>
                    <a:schemeClr val="accent6"/>
                  </a:solidFill>
                </a:rPr>
                <a:t>Muñeca2</a:t>
              </a:r>
              <a:endParaRPr lang="da-DK" dirty="0">
                <a:solidFill>
                  <a:schemeClr val="accent6"/>
                </a:solidFill>
              </a:endParaRPr>
            </a:p>
          </p:txBody>
        </p:sp>
        <p:sp>
          <p:nvSpPr>
            <p:cNvPr id="17" name="Tekstboks 16"/>
            <p:cNvSpPr txBox="1"/>
            <p:nvPr/>
          </p:nvSpPr>
          <p:spPr>
            <a:xfrm>
              <a:off x="6617540" y="1162377"/>
              <a:ext cx="1356578" cy="420407"/>
            </a:xfrm>
            <a:prstGeom prst="rect">
              <a:avLst/>
            </a:prstGeom>
            <a:noFill/>
          </p:spPr>
          <p:txBody>
            <a:bodyPr wrap="square" rtlCol="0">
              <a:spAutoFit/>
            </a:bodyPr>
            <a:lstStyle/>
            <a:p>
              <a:pPr algn="ctr"/>
              <a:r>
                <a:rPr lang="da-DK" dirty="0" smtClean="0">
                  <a:solidFill>
                    <a:schemeClr val="accent6"/>
                  </a:solidFill>
                </a:rPr>
                <a:t>Muñeca 1</a:t>
              </a:r>
              <a:endParaRPr lang="da-DK" dirty="0">
                <a:solidFill>
                  <a:schemeClr val="accent6"/>
                </a:solidFill>
              </a:endParaRPr>
            </a:p>
          </p:txBody>
        </p:sp>
        <p:sp>
          <p:nvSpPr>
            <p:cNvPr id="18" name="Tekstboks 17"/>
            <p:cNvSpPr txBox="1"/>
            <p:nvPr/>
          </p:nvSpPr>
          <p:spPr>
            <a:xfrm>
              <a:off x="7258925" y="2715308"/>
              <a:ext cx="1251185" cy="420407"/>
            </a:xfrm>
            <a:prstGeom prst="rect">
              <a:avLst/>
            </a:prstGeom>
            <a:noFill/>
          </p:spPr>
          <p:txBody>
            <a:bodyPr wrap="square" rtlCol="0">
              <a:spAutoFit/>
            </a:bodyPr>
            <a:lstStyle/>
            <a:p>
              <a:pPr algn="ctr"/>
              <a:r>
                <a:rPr lang="da-DK" dirty="0" smtClean="0">
                  <a:solidFill>
                    <a:schemeClr val="accent6"/>
                  </a:solidFill>
                </a:rPr>
                <a:t>Muñeca3</a:t>
              </a:r>
              <a:endParaRPr lang="da-DK" dirty="0">
                <a:solidFill>
                  <a:schemeClr val="accent6"/>
                </a:solidFill>
              </a:endParaRPr>
            </a:p>
          </p:txBody>
        </p:sp>
      </p:grpSp>
      <p:sp>
        <p:nvSpPr>
          <p:cNvPr id="2" name="Pladsholder til diasnummer 1"/>
          <p:cNvSpPr>
            <a:spLocks noGrp="1"/>
          </p:cNvSpPr>
          <p:nvPr>
            <p:ph type="sldNum" sz="quarter" idx="12"/>
          </p:nvPr>
        </p:nvSpPr>
        <p:spPr/>
        <p:txBody>
          <a:bodyPr/>
          <a:lstStyle/>
          <a:p>
            <a:fld id="{EAC703FD-06C2-3745-B8B2-5765E01FA7E0}" type="slidenum">
              <a:rPr lang="da-DK" smtClean="0"/>
              <a:t>10</a:t>
            </a:fld>
            <a:endParaRPr lang="da-DK"/>
          </a:p>
        </p:txBody>
      </p:sp>
      <p:sp>
        <p:nvSpPr>
          <p:cNvPr id="26" name="Tekstboks 25"/>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Brazo del robot</a:t>
            </a:r>
          </a:p>
        </p:txBody>
      </p:sp>
      <p:grpSp>
        <p:nvGrpSpPr>
          <p:cNvPr id="27" name="Gruppe 26"/>
          <p:cNvGrpSpPr/>
          <p:nvPr/>
        </p:nvGrpSpPr>
        <p:grpSpPr>
          <a:xfrm>
            <a:off x="208335" y="248792"/>
            <a:ext cx="5447352" cy="511431"/>
            <a:chOff x="4343400" y="265760"/>
            <a:chExt cx="4537710" cy="511431"/>
          </a:xfrm>
        </p:grpSpPr>
        <p:sp>
          <p:nvSpPr>
            <p:cNvPr id="28" name="Rektangel 2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30" name="Ellipse 2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graphicFrame>
        <p:nvGraphicFramePr>
          <p:cNvPr id="24" name="Tabel 7"/>
          <p:cNvGraphicFramePr>
            <a:graphicFrameLocks noGrp="1"/>
          </p:cNvGraphicFramePr>
          <p:nvPr>
            <p:extLst>
              <p:ext uri="{D42A27DB-BD31-4B8C-83A1-F6EECF244321}">
                <p14:modId xmlns:p14="http://schemas.microsoft.com/office/powerpoint/2010/main" val="3020448309"/>
              </p:ext>
            </p:extLst>
          </p:nvPr>
        </p:nvGraphicFramePr>
        <p:xfrm>
          <a:off x="706217" y="2284177"/>
          <a:ext cx="2844000" cy="285714"/>
        </p:xfrm>
        <a:graphic>
          <a:graphicData uri="http://schemas.openxmlformats.org/drawingml/2006/table">
            <a:tbl>
              <a:tblPr>
                <a:tableStyleId>{5C22544A-7EE6-4342-B048-85BDC9FD1C3A}</a:tableStyleId>
              </a:tblPr>
              <a:tblGrid>
                <a:gridCol w="828000"/>
                <a:gridCol w="1008000"/>
                <a:gridCol w="1008000"/>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a-DK" sz="1200" b="1" smtClean="0"/>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smtClean="0"/>
                        <a:t>UR5</a:t>
                      </a:r>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smtClean="0"/>
                        <a:t>UR10</a:t>
                      </a:r>
                    </a:p>
                  </a:txBody>
                  <a:tcPr>
                    <a:solidFill>
                      <a:srgbClr val="C2E1F6"/>
                    </a:solidFill>
                  </a:tcPr>
                </a:tc>
              </a:tr>
            </a:tbl>
          </a:graphicData>
        </a:graphic>
      </p:graphicFrame>
      <p:graphicFrame>
        <p:nvGraphicFramePr>
          <p:cNvPr id="25" name="Tabel 7"/>
          <p:cNvGraphicFramePr>
            <a:graphicFrameLocks noGrp="1"/>
          </p:cNvGraphicFramePr>
          <p:nvPr>
            <p:extLst>
              <p:ext uri="{D42A27DB-BD31-4B8C-83A1-F6EECF244321}">
                <p14:modId xmlns:p14="http://schemas.microsoft.com/office/powerpoint/2010/main" val="148279707"/>
              </p:ext>
            </p:extLst>
          </p:nvPr>
        </p:nvGraphicFramePr>
        <p:xfrm>
          <a:off x="706217" y="2625109"/>
          <a:ext cx="2863522" cy="1646903"/>
        </p:xfrm>
        <a:graphic>
          <a:graphicData uri="http://schemas.openxmlformats.org/drawingml/2006/table">
            <a:tbl>
              <a:tblPr>
                <a:tableStyleId>{5C22544A-7EE6-4342-B048-85BDC9FD1C3A}</a:tableStyleId>
              </a:tblPr>
              <a:tblGrid>
                <a:gridCol w="828000"/>
                <a:gridCol w="1008000"/>
                <a:gridCol w="1027522"/>
              </a:tblGrid>
              <a:tr h="2753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b="0" noProof="0" dirty="0" smtClean="0"/>
                        <a:t>Base</a:t>
                      </a:r>
                      <a:endParaRPr lang="es-ES" sz="1200" b="0" noProof="0" dirty="0" smtClean="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3</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4</a:t>
                      </a:r>
                      <a:endParaRPr lang="es-ES" sz="1200" b="0" noProof="0" dirty="0">
                        <a:solidFill>
                          <a:srgbClr val="00B0F0"/>
                        </a:solidFill>
                        <a:latin typeface="OCR A Extended" pitchFamily="50" charset="0"/>
                      </a:endParaRPr>
                    </a:p>
                  </a:txBody>
                  <a:tcPr>
                    <a:solidFill>
                      <a:srgbClr val="C2E1F6"/>
                    </a:solidFill>
                  </a:tcPr>
                </a:tc>
              </a:tr>
              <a:tr h="265471">
                <a:tc>
                  <a:txBody>
                    <a:bodyPr/>
                    <a:lstStyle/>
                    <a:p>
                      <a:pPr algn="l"/>
                      <a:r>
                        <a:rPr lang="es-ES" sz="1200" b="0" noProof="0" dirty="0" smtClean="0">
                          <a:solidFill>
                            <a:schemeClr val="dk1"/>
                          </a:solidFill>
                          <a:latin typeface="+mn-lt"/>
                        </a:rPr>
                        <a:t>Hombro</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3</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4</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es-ES" sz="1200" b="0" noProof="0" dirty="0" smtClean="0"/>
                        <a:t>Codo</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3</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3</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es-ES" sz="1200" b="0" noProof="0" dirty="0" smtClean="0"/>
                        <a:t>Muñeca 1</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1</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2</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es-ES" sz="1200" b="0" noProof="0" dirty="0" smtClean="0"/>
                        <a:t>Muñeca 2</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1</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2</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es-ES" sz="1200" b="0" noProof="0" dirty="0" smtClean="0"/>
                        <a:t>Muñeca 3</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1</a:t>
                      </a:r>
                      <a:endParaRPr lang="es-ES" sz="1200" b="0" noProof="0" dirty="0">
                        <a:solidFill>
                          <a:srgbClr val="00B0F0"/>
                        </a:solidFill>
                        <a:latin typeface="OCR A Extended" pitchFamily="50" charset="0"/>
                      </a:endParaRPr>
                    </a:p>
                  </a:txBody>
                  <a:tcPr>
                    <a:solidFill>
                      <a:srgbClr val="C2E1F6"/>
                    </a:solidFill>
                  </a:tcPr>
                </a:tc>
                <a:tc>
                  <a:txBody>
                    <a:bodyPr/>
                    <a:lstStyle/>
                    <a:p>
                      <a:pPr algn="ctr"/>
                      <a:r>
                        <a:rPr lang="es-ES" sz="1200" b="0" noProof="0" dirty="0" smtClean="0"/>
                        <a:t>Tamaño 2</a:t>
                      </a:r>
                      <a:endParaRPr lang="es-ES" sz="1200" b="0" noProof="0" dirty="0">
                        <a:solidFill>
                          <a:srgbClr val="00B0F0"/>
                        </a:solidFill>
                        <a:latin typeface="OCR A Extended" pitchFamily="50" charset="0"/>
                      </a:endParaRPr>
                    </a:p>
                  </a:txBody>
                  <a:tcPr>
                    <a:solidFill>
                      <a:srgbClr val="C2E1F6"/>
                    </a:solidFill>
                  </a:tcPr>
                </a:tc>
              </a:tr>
            </a:tbl>
          </a:graphicData>
        </a:graphic>
      </p:graphicFrame>
      <p:sp>
        <p:nvSpPr>
          <p:cNvPr id="31" name="Brugerdefineret 3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949565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398"/>
            <a:ext cx="7962900" cy="48531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smtClean="0">
              <a:solidFill>
                <a:srgbClr val="262626"/>
              </a:solidFill>
            </a:endParaRPr>
          </a:p>
          <a:p>
            <a:pPr>
              <a:buClr>
                <a:schemeClr val="tx2">
                  <a:lumMod val="40000"/>
                  <a:lumOff val="60000"/>
                </a:schemeClr>
              </a:buClr>
            </a:pPr>
            <a:endParaRPr lang="en-GB" sz="1800" smtClean="0">
              <a:solidFill>
                <a:srgbClr val="262626"/>
              </a:solidFill>
            </a:endParaRPr>
          </a:p>
          <a:p>
            <a:pPr>
              <a:buClr>
                <a:schemeClr val="tx2">
                  <a:lumMod val="40000"/>
                  <a:lumOff val="60000"/>
                </a:schemeClr>
              </a:buClr>
            </a:pPr>
            <a:endParaRPr lang="en-GB" sz="2400">
              <a:solidFill>
                <a:srgbClr val="262626"/>
              </a:solidFill>
            </a:endParaRPr>
          </a:p>
        </p:txBody>
      </p:sp>
      <p:graphicFrame>
        <p:nvGraphicFramePr>
          <p:cNvPr id="3" name="Tabel 2"/>
          <p:cNvGraphicFramePr>
            <a:graphicFrameLocks noGrp="1"/>
          </p:cNvGraphicFramePr>
          <p:nvPr>
            <p:extLst>
              <p:ext uri="{D42A27DB-BD31-4B8C-83A1-F6EECF244321}">
                <p14:modId xmlns:p14="http://schemas.microsoft.com/office/powerpoint/2010/main" val="3191966638"/>
              </p:ext>
            </p:extLst>
          </p:nvPr>
        </p:nvGraphicFramePr>
        <p:xfrm>
          <a:off x="906478" y="2311056"/>
          <a:ext cx="7200000" cy="2225040"/>
        </p:xfrm>
        <a:graphic>
          <a:graphicData uri="http://schemas.openxmlformats.org/drawingml/2006/table">
            <a:tbl>
              <a:tblPr>
                <a:tableStyleId>{5C22544A-7EE6-4342-B048-85BDC9FD1C3A}</a:tableStyleId>
              </a:tblPr>
              <a:tblGrid>
                <a:gridCol w="3600000"/>
                <a:gridCol w="3600000"/>
              </a:tblGrid>
              <a:tr h="370840">
                <a:tc>
                  <a:txBody>
                    <a:bodyPr/>
                    <a:lstStyle/>
                    <a:p>
                      <a:r>
                        <a:rPr lang="da-DK" sz="1800" dirty="0" smtClean="0">
                          <a:solidFill>
                            <a:srgbClr val="00B0F0"/>
                          </a:solidFill>
                          <a:latin typeface="OCR A Extended" pitchFamily="50" charset="0"/>
                        </a:rPr>
                        <a:t>boolean</a:t>
                      </a:r>
                      <a:endParaRPr lang="da-DK" sz="1800" dirty="0">
                        <a:solidFill>
                          <a:srgbClr val="00B0F0"/>
                        </a:solidFill>
                        <a:latin typeface="OCR A Extended" pitchFamily="50" charset="0"/>
                      </a:endParaRPr>
                    </a:p>
                  </a:txBody>
                  <a:tcPr/>
                </a:tc>
                <a:tc>
                  <a:txBody>
                    <a:bodyPr/>
                    <a:lstStyle/>
                    <a:p>
                      <a:r>
                        <a:rPr lang="da-DK" sz="1800" dirty="0" smtClean="0"/>
                        <a:t>True</a:t>
                      </a:r>
                      <a:r>
                        <a:rPr lang="da-DK" sz="1800" baseline="0" dirty="0" smtClean="0"/>
                        <a:t> </a:t>
                      </a:r>
                      <a:r>
                        <a:rPr lang="da-DK" sz="1800" dirty="0" smtClean="0"/>
                        <a:t>/ False</a:t>
                      </a:r>
                      <a:endParaRPr lang="da-DK" sz="1800" dirty="0"/>
                    </a:p>
                  </a:txBody>
                  <a:tcPr/>
                </a:tc>
              </a:tr>
              <a:tr h="370840">
                <a:tc>
                  <a:txBody>
                    <a:bodyPr/>
                    <a:lstStyle/>
                    <a:p>
                      <a:r>
                        <a:rPr lang="da-DK" sz="1800" smtClean="0">
                          <a:solidFill>
                            <a:srgbClr val="00B0F0"/>
                          </a:solidFill>
                          <a:latin typeface="OCR A Extended" pitchFamily="50" charset="0"/>
                        </a:rPr>
                        <a:t>integer</a:t>
                      </a:r>
                      <a:endParaRPr lang="da-DK" sz="1800">
                        <a:solidFill>
                          <a:srgbClr val="00B0F0"/>
                        </a:solidFill>
                        <a:latin typeface="OCR A Extended" pitchFamily="50" charset="0"/>
                      </a:endParaRPr>
                    </a:p>
                  </a:txBody>
                  <a:tcPr/>
                </a:tc>
                <a:tc>
                  <a:txBody>
                    <a:bodyPr/>
                    <a:lstStyle/>
                    <a:p>
                      <a:r>
                        <a:rPr lang="da-DK" sz="1800" dirty="0" smtClean="0"/>
                        <a:t>Números</a:t>
                      </a:r>
                      <a:r>
                        <a:rPr lang="da-DK" sz="1800" baseline="0" dirty="0" smtClean="0"/>
                        <a:t> enteros</a:t>
                      </a:r>
                      <a:r>
                        <a:rPr lang="da-DK" sz="1800" dirty="0" smtClean="0"/>
                        <a:t> (32 bits)</a:t>
                      </a:r>
                      <a:endParaRPr lang="da-DK" sz="1800" dirty="0"/>
                    </a:p>
                  </a:txBody>
                  <a:tcPr/>
                </a:tc>
              </a:tr>
              <a:tr h="370840">
                <a:tc>
                  <a:txBody>
                    <a:bodyPr/>
                    <a:lstStyle/>
                    <a:p>
                      <a:r>
                        <a:rPr lang="da-DK" sz="1800" smtClean="0">
                          <a:solidFill>
                            <a:srgbClr val="00B0F0"/>
                          </a:solidFill>
                          <a:latin typeface="OCR A Extended" pitchFamily="50" charset="0"/>
                        </a:rPr>
                        <a:t>floating point</a:t>
                      </a:r>
                      <a:endParaRPr lang="da-DK" sz="1800">
                        <a:solidFill>
                          <a:srgbClr val="00B0F0"/>
                        </a:solidFill>
                        <a:latin typeface="OCR A Extended" pitchFamily="50" charset="0"/>
                      </a:endParaRPr>
                    </a:p>
                  </a:txBody>
                  <a:tcPr/>
                </a:tc>
                <a:tc>
                  <a:txBody>
                    <a:bodyPr/>
                    <a:lstStyle/>
                    <a:p>
                      <a:r>
                        <a:rPr lang="da-DK" sz="1800" dirty="0" smtClean="0"/>
                        <a:t>Números</a:t>
                      </a:r>
                      <a:r>
                        <a:rPr lang="da-DK" sz="1800" baseline="0" dirty="0" smtClean="0"/>
                        <a:t> reales </a:t>
                      </a:r>
                      <a:r>
                        <a:rPr lang="da-DK" sz="1800" dirty="0" smtClean="0"/>
                        <a:t>(decimal)</a:t>
                      </a:r>
                      <a:endParaRPr lang="da-DK" sz="1800" dirty="0"/>
                    </a:p>
                  </a:txBody>
                  <a:tcPr/>
                </a:tc>
              </a:tr>
              <a:tr h="370840">
                <a:tc>
                  <a:txBody>
                    <a:bodyPr/>
                    <a:lstStyle/>
                    <a:p>
                      <a:r>
                        <a:rPr lang="da-DK" sz="1800" smtClean="0">
                          <a:solidFill>
                            <a:srgbClr val="00B0F0"/>
                          </a:solidFill>
                          <a:latin typeface="OCR A Extended" pitchFamily="50" charset="0"/>
                        </a:rPr>
                        <a:t>string</a:t>
                      </a:r>
                      <a:endParaRPr lang="da-DK" sz="1800">
                        <a:solidFill>
                          <a:srgbClr val="00B0F0"/>
                        </a:solidFill>
                        <a:latin typeface="OCR A Extended" pitchFamily="50" charset="0"/>
                      </a:endParaRPr>
                    </a:p>
                  </a:txBody>
                  <a:tcPr/>
                </a:tc>
                <a:tc>
                  <a:txBody>
                    <a:bodyPr/>
                    <a:lstStyle/>
                    <a:p>
                      <a:r>
                        <a:rPr lang="da-DK" sz="1800" dirty="0" smtClean="0"/>
                        <a:t>Texto (caracteres ASCII</a:t>
                      </a:r>
                      <a:r>
                        <a:rPr lang="da-DK" sz="1800" baseline="0" dirty="0" smtClean="0"/>
                        <a:t>)</a:t>
                      </a:r>
                      <a:endParaRPr lang="da-DK" sz="1800" dirty="0"/>
                    </a:p>
                  </a:txBody>
                  <a:tcPr/>
                </a:tc>
              </a:tr>
              <a:tr h="370840">
                <a:tc>
                  <a:txBody>
                    <a:bodyPr/>
                    <a:lstStyle/>
                    <a:p>
                      <a:r>
                        <a:rPr lang="da-DK" sz="1800" smtClean="0">
                          <a:solidFill>
                            <a:srgbClr val="00B0F0"/>
                          </a:solidFill>
                          <a:latin typeface="OCR A Extended" pitchFamily="50" charset="0"/>
                        </a:rPr>
                        <a:t>pose</a:t>
                      </a:r>
                      <a:endParaRPr lang="da-DK" sz="1800">
                        <a:solidFill>
                          <a:srgbClr val="00B0F0"/>
                        </a:solidFill>
                        <a:latin typeface="OCR A Extended" pitchFamily="50" charset="0"/>
                      </a:endParaRPr>
                    </a:p>
                  </a:txBody>
                  <a:tcPr/>
                </a:tc>
                <a:tc>
                  <a:txBody>
                    <a:bodyPr/>
                    <a:lstStyle/>
                    <a:p>
                      <a:r>
                        <a:rPr lang="da-DK" sz="1800" dirty="0" smtClean="0"/>
                        <a:t>Variables de posición  p[x,y,z,rx,ry,rz]</a:t>
                      </a:r>
                      <a:endParaRPr lang="da-DK" sz="1800" dirty="0"/>
                    </a:p>
                  </a:txBody>
                  <a:tcPr/>
                </a:tc>
              </a:tr>
              <a:tr h="370840">
                <a:tc>
                  <a:txBody>
                    <a:bodyPr/>
                    <a:lstStyle/>
                    <a:p>
                      <a:r>
                        <a:rPr lang="da-DK" sz="1800" dirty="0" smtClean="0">
                          <a:solidFill>
                            <a:srgbClr val="00B0F0"/>
                          </a:solidFill>
                          <a:latin typeface="OCR A Extended" pitchFamily="50" charset="0"/>
                        </a:rPr>
                        <a:t>list</a:t>
                      </a:r>
                      <a:endParaRPr lang="da-DK" sz="1800" dirty="0">
                        <a:solidFill>
                          <a:srgbClr val="00B0F0"/>
                        </a:solidFill>
                        <a:latin typeface="OCR A Extended" pitchFamily="50" charset="0"/>
                      </a:endParaRPr>
                    </a:p>
                  </a:txBody>
                  <a:tcPr/>
                </a:tc>
                <a:tc>
                  <a:txBody>
                    <a:bodyPr/>
                    <a:lstStyle/>
                    <a:p>
                      <a:r>
                        <a:rPr lang="da-DK" sz="1800" dirty="0" smtClean="0"/>
                        <a:t>Lista</a:t>
                      </a:r>
                      <a:r>
                        <a:rPr lang="da-DK" sz="1800" baseline="0" dirty="0" smtClean="0"/>
                        <a:t> de variables</a:t>
                      </a:r>
                      <a:endParaRPr lang="da-DK" sz="1800" dirty="0"/>
                    </a:p>
                  </a:txBody>
                  <a:tcPr/>
                </a:tc>
              </a:tr>
            </a:tbl>
          </a:graphicData>
        </a:graphic>
      </p:graphicFrame>
      <p:graphicFrame>
        <p:nvGraphicFramePr>
          <p:cNvPr id="4" name="Tabel 3"/>
          <p:cNvGraphicFramePr>
            <a:graphicFrameLocks noGrp="1"/>
          </p:cNvGraphicFramePr>
          <p:nvPr>
            <p:extLst>
              <p:ext uri="{D42A27DB-BD31-4B8C-83A1-F6EECF244321}">
                <p14:modId xmlns:p14="http://schemas.microsoft.com/office/powerpoint/2010/main" val="14289434"/>
              </p:ext>
            </p:extLst>
          </p:nvPr>
        </p:nvGraphicFramePr>
        <p:xfrm>
          <a:off x="904545" y="1799793"/>
          <a:ext cx="7200000" cy="370840"/>
        </p:xfrm>
        <a:graphic>
          <a:graphicData uri="http://schemas.openxmlformats.org/drawingml/2006/table">
            <a:tbl>
              <a:tblPr>
                <a:tableStyleId>{5C22544A-7EE6-4342-B048-85BDC9FD1C3A}</a:tableStyleId>
              </a:tblPr>
              <a:tblGrid>
                <a:gridCol w="3600000"/>
                <a:gridCol w="3600000"/>
              </a:tblGrid>
              <a:tr h="370840">
                <a:tc>
                  <a:txBody>
                    <a:bodyPr/>
                    <a:lstStyle/>
                    <a:p>
                      <a:r>
                        <a:rPr lang="da-DK" sz="1800" b="1" dirty="0" smtClean="0"/>
                        <a:t>Tipo</a:t>
                      </a:r>
                      <a:r>
                        <a:rPr lang="da-DK" sz="1800" b="1" baseline="0" dirty="0" smtClean="0"/>
                        <a:t> de variable</a:t>
                      </a:r>
                      <a:endParaRPr lang="da-DK" sz="1800" b="1" dirty="0">
                        <a:solidFill>
                          <a:srgbClr val="00B0F0"/>
                        </a:solidFill>
                        <a:latin typeface="OCR A Extended" pitchFamily="50" charset="0"/>
                      </a:endParaRPr>
                    </a:p>
                  </a:txBody>
                  <a:tcPr/>
                </a:tc>
                <a:tc>
                  <a:txBody>
                    <a:bodyPr/>
                    <a:lstStyle/>
                    <a:p>
                      <a:r>
                        <a:rPr lang="da-DK" sz="1800" b="1" dirty="0" smtClean="0"/>
                        <a:t>Valor</a:t>
                      </a:r>
                      <a:endParaRPr lang="da-DK" sz="1800" b="1" dirty="0"/>
                    </a:p>
                  </a:txBody>
                  <a:tcPr/>
                </a:tc>
              </a:tr>
            </a:tbl>
          </a:graphicData>
        </a:graphic>
      </p:graphicFrame>
      <p:sp>
        <p:nvSpPr>
          <p:cNvPr id="6" name="Pladsholder til diasnummer 5"/>
          <p:cNvSpPr>
            <a:spLocks noGrp="1"/>
          </p:cNvSpPr>
          <p:nvPr>
            <p:ph type="sldNum" sz="quarter" idx="12"/>
          </p:nvPr>
        </p:nvSpPr>
        <p:spPr/>
        <p:txBody>
          <a:bodyPr/>
          <a:lstStyle/>
          <a:p>
            <a:fld id="{EAC703FD-06C2-3745-B8B2-5765E01FA7E0}" type="slidenum">
              <a:rPr lang="da-DK" smtClean="0"/>
              <a:t>100</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Tipos de Variable</a:t>
            </a:r>
            <a:endParaRPr lang="da-DK" sz="2000" b="1" dirty="0">
              <a:latin typeface="Lucida Console" panose="020B0609040504020204" pitchFamily="49" charset="0"/>
            </a:endParaRPr>
          </a:p>
        </p:txBody>
      </p:sp>
      <p:sp>
        <p:nvSpPr>
          <p:cNvPr id="13"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bg1"/>
                </a:solidFill>
                <a:latin typeface="Lucida Console" panose="020B0609040504020204" pitchFamily="49" charset="0"/>
                <a:ea typeface="Roboto Condensed" panose="02000000000000000000" pitchFamily="2" charset="0"/>
              </a:rPr>
              <a:t>6</a:t>
            </a:r>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63757680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398"/>
            <a:ext cx="7962900" cy="48531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GB" sz="1800" dirty="0" smtClean="0">
                <a:solidFill>
                  <a:srgbClr val="262626"/>
                </a:solidFill>
              </a:rPr>
              <a:t>Variables Locales</a:t>
            </a:r>
          </a:p>
          <a:p>
            <a:pPr lvl="1">
              <a:buClr>
                <a:srgbClr val="99CC00"/>
              </a:buClr>
              <a:buFont typeface="Wingdings" panose="05000000000000000000" pitchFamily="2" charset="2"/>
              <a:buChar char="§"/>
            </a:pPr>
            <a:r>
              <a:rPr lang="da-DK" sz="1400" dirty="0" smtClean="0">
                <a:solidFill>
                  <a:srgbClr val="262626"/>
                </a:solidFill>
              </a:rPr>
              <a:t>Declaradas </a:t>
            </a:r>
            <a:r>
              <a:rPr lang="da-DK" sz="1400" dirty="0">
                <a:solidFill>
                  <a:srgbClr val="262626"/>
                </a:solidFill>
              </a:rPr>
              <a:t>e</a:t>
            </a:r>
            <a:r>
              <a:rPr lang="da-DK" sz="1400" dirty="0" smtClean="0">
                <a:solidFill>
                  <a:srgbClr val="262626"/>
                </a:solidFill>
              </a:rPr>
              <a:t>n el programa</a:t>
            </a:r>
          </a:p>
          <a:p>
            <a:pPr lvl="1">
              <a:buClr>
                <a:srgbClr val="99CC00"/>
              </a:buClr>
              <a:buFont typeface="Wingdings" panose="05000000000000000000" pitchFamily="2" charset="2"/>
              <a:buChar char="§"/>
            </a:pPr>
            <a:r>
              <a:rPr lang="da-DK" sz="1400" dirty="0" smtClean="0">
                <a:solidFill>
                  <a:srgbClr val="262626"/>
                </a:solidFill>
              </a:rPr>
              <a:t>Acesibles desde el mismo programa</a:t>
            </a:r>
          </a:p>
          <a:p>
            <a:pPr lvl="1">
              <a:buClr>
                <a:srgbClr val="99CC00"/>
              </a:buClr>
              <a:buFont typeface="Wingdings" panose="05000000000000000000" pitchFamily="2" charset="2"/>
              <a:buChar char="§"/>
            </a:pPr>
            <a:r>
              <a:rPr lang="da-DK" sz="1400" dirty="0" smtClean="0">
                <a:solidFill>
                  <a:srgbClr val="262626"/>
                </a:solidFill>
              </a:rPr>
              <a:t>Su valor se pierde cuando se desconecta la alimentación</a:t>
            </a:r>
            <a:endParaRPr lang="en-GB" sz="14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n-GB" sz="1800" dirty="0">
                <a:solidFill>
                  <a:srgbClr val="262626"/>
                </a:solidFill>
              </a:rPr>
              <a:t>Variables </a:t>
            </a:r>
            <a:r>
              <a:rPr lang="da-DK" sz="1800" dirty="0" smtClean="0">
                <a:solidFill>
                  <a:srgbClr val="262626"/>
                </a:solidFill>
              </a:rPr>
              <a:t>Global es</a:t>
            </a:r>
          </a:p>
          <a:p>
            <a:pPr lvl="1">
              <a:buClr>
                <a:srgbClr val="99CC00"/>
              </a:buClr>
              <a:buFont typeface="Wingdings" panose="05000000000000000000" pitchFamily="2" charset="2"/>
              <a:buChar char="§"/>
            </a:pPr>
            <a:r>
              <a:rPr lang="da-DK" sz="1400" dirty="0">
                <a:solidFill>
                  <a:srgbClr val="262626"/>
                </a:solidFill>
              </a:rPr>
              <a:t>Declaradas en Installation</a:t>
            </a:r>
            <a:endParaRPr lang="da-DK" sz="1400" dirty="0" smtClean="0">
              <a:solidFill>
                <a:srgbClr val="262626"/>
              </a:solidFill>
            </a:endParaRPr>
          </a:p>
          <a:p>
            <a:pPr lvl="1">
              <a:buClr>
                <a:srgbClr val="99CC00"/>
              </a:buClr>
              <a:buFont typeface="Wingdings" panose="05000000000000000000" pitchFamily="2" charset="2"/>
              <a:buChar char="§"/>
            </a:pPr>
            <a:r>
              <a:rPr lang="da-DK" sz="1400" dirty="0">
                <a:solidFill>
                  <a:srgbClr val="262626"/>
                </a:solidFill>
              </a:rPr>
              <a:t>Acesibles </a:t>
            </a:r>
            <a:r>
              <a:rPr lang="da-DK" sz="1400" dirty="0" smtClean="0">
                <a:solidFill>
                  <a:srgbClr val="262626"/>
                </a:solidFill>
              </a:rPr>
              <a:t>desde todos los programas que usan la misma Instalación</a:t>
            </a:r>
          </a:p>
          <a:p>
            <a:pPr lvl="1">
              <a:buClr>
                <a:srgbClr val="99CC00"/>
              </a:buClr>
              <a:buFont typeface="Wingdings" panose="05000000000000000000" pitchFamily="2" charset="2"/>
              <a:buChar char="§"/>
            </a:pPr>
            <a:r>
              <a:rPr lang="da-DK" sz="1400" dirty="0" smtClean="0">
                <a:solidFill>
                  <a:srgbClr val="262626"/>
                </a:solidFill>
              </a:rPr>
              <a:t>Su valor de almacena en un fichero en la memoria flash</a:t>
            </a:r>
            <a:endParaRPr lang="en-GB" sz="1400" dirty="0" smtClean="0">
              <a:solidFill>
                <a:srgbClr val="262626"/>
              </a:solidFill>
            </a:endParaRPr>
          </a:p>
          <a:p>
            <a:pPr>
              <a:buClr>
                <a:srgbClr val="99CC00"/>
              </a:buClr>
              <a:buFont typeface="Wingdings" panose="05000000000000000000" pitchFamily="2" charset="2"/>
              <a:buChar char="§"/>
            </a:pPr>
            <a:endParaRPr lang="en-GB" sz="2400" dirty="0" smtClean="0">
              <a:solidFill>
                <a:srgbClr val="262626"/>
              </a:solidFill>
            </a:endParaRPr>
          </a:p>
        </p:txBody>
      </p:sp>
      <p:graphicFrame>
        <p:nvGraphicFramePr>
          <p:cNvPr id="8" name="Tabel 7"/>
          <p:cNvGraphicFramePr>
            <a:graphicFrameLocks noGrp="1"/>
          </p:cNvGraphicFramePr>
          <p:nvPr>
            <p:extLst>
              <p:ext uri="{D42A27DB-BD31-4B8C-83A1-F6EECF244321}">
                <p14:modId xmlns:p14="http://schemas.microsoft.com/office/powerpoint/2010/main" val="3301270407"/>
              </p:ext>
            </p:extLst>
          </p:nvPr>
        </p:nvGraphicFramePr>
        <p:xfrm>
          <a:off x="906478" y="2311056"/>
          <a:ext cx="7200000" cy="741680"/>
        </p:xfrm>
        <a:graphic>
          <a:graphicData uri="http://schemas.openxmlformats.org/drawingml/2006/table">
            <a:tbl>
              <a:tblPr>
                <a:tableStyleId>{5C22544A-7EE6-4342-B048-85BDC9FD1C3A}</a:tableStyleId>
              </a:tblPr>
              <a:tblGrid>
                <a:gridCol w="3600000"/>
                <a:gridCol w="3600000"/>
              </a:tblGrid>
              <a:tr h="370840">
                <a:tc>
                  <a:txBody>
                    <a:bodyPr/>
                    <a:lstStyle/>
                    <a:p>
                      <a:r>
                        <a:rPr lang="da-DK" sz="1800" dirty="0" smtClean="0">
                          <a:solidFill>
                            <a:srgbClr val="00B0F0"/>
                          </a:solidFill>
                          <a:latin typeface="OCR A Extended" pitchFamily="50" charset="0"/>
                        </a:rPr>
                        <a:t>local</a:t>
                      </a:r>
                      <a:endParaRPr lang="da-DK" sz="1800" dirty="0">
                        <a:solidFill>
                          <a:srgbClr val="00B0F0"/>
                        </a:solidFill>
                        <a:latin typeface="OCR A Extended" pitchFamily="50" charset="0"/>
                      </a:endParaRPr>
                    </a:p>
                  </a:txBody>
                  <a:tcPr/>
                </a:tc>
                <a:tc>
                  <a:txBody>
                    <a:bodyPr/>
                    <a:lstStyle/>
                    <a:p>
                      <a:r>
                        <a:rPr lang="da-DK" sz="1800" dirty="0" smtClean="0"/>
                        <a:t>Programa</a:t>
                      </a:r>
                      <a:endParaRPr lang="da-DK" sz="1800" dirty="0"/>
                    </a:p>
                  </a:txBody>
                  <a:tcPr/>
                </a:tc>
              </a:tr>
              <a:tr h="370840">
                <a:tc>
                  <a:txBody>
                    <a:bodyPr/>
                    <a:lstStyle/>
                    <a:p>
                      <a:r>
                        <a:rPr lang="da-DK" sz="1800" smtClean="0">
                          <a:solidFill>
                            <a:srgbClr val="00B0F0"/>
                          </a:solidFill>
                          <a:latin typeface="OCR A Extended" pitchFamily="50" charset="0"/>
                        </a:rPr>
                        <a:t>global</a:t>
                      </a:r>
                      <a:endParaRPr lang="da-DK" sz="1800">
                        <a:solidFill>
                          <a:srgbClr val="00B0F0"/>
                        </a:solidFill>
                        <a:latin typeface="OCR A Extended" pitchFamily="50" charset="0"/>
                      </a:endParaRPr>
                    </a:p>
                  </a:txBody>
                  <a:tcPr/>
                </a:tc>
                <a:tc>
                  <a:txBody>
                    <a:bodyPr/>
                    <a:lstStyle/>
                    <a:p>
                      <a:r>
                        <a:rPr lang="da-DK" sz="1800" dirty="0" smtClean="0"/>
                        <a:t>Instalación</a:t>
                      </a:r>
                      <a:endParaRPr lang="da-DK" sz="1800" dirty="0"/>
                    </a:p>
                  </a:txBody>
                  <a:tcPr/>
                </a:tc>
              </a:tr>
            </a:tbl>
          </a:graphicData>
        </a:graphic>
      </p:graphicFrame>
      <p:graphicFrame>
        <p:nvGraphicFramePr>
          <p:cNvPr id="9" name="Tabel 8"/>
          <p:cNvGraphicFramePr>
            <a:graphicFrameLocks noGrp="1"/>
          </p:cNvGraphicFramePr>
          <p:nvPr>
            <p:extLst>
              <p:ext uri="{D42A27DB-BD31-4B8C-83A1-F6EECF244321}">
                <p14:modId xmlns:p14="http://schemas.microsoft.com/office/powerpoint/2010/main" val="22895226"/>
              </p:ext>
            </p:extLst>
          </p:nvPr>
        </p:nvGraphicFramePr>
        <p:xfrm>
          <a:off x="904545" y="1799793"/>
          <a:ext cx="7200000" cy="370840"/>
        </p:xfrm>
        <a:graphic>
          <a:graphicData uri="http://schemas.openxmlformats.org/drawingml/2006/table">
            <a:tbl>
              <a:tblPr>
                <a:tableStyleId>{5C22544A-7EE6-4342-B048-85BDC9FD1C3A}</a:tableStyleId>
              </a:tblPr>
              <a:tblGrid>
                <a:gridCol w="3600000"/>
                <a:gridCol w="3600000"/>
              </a:tblGrid>
              <a:tr h="370840">
                <a:tc>
                  <a:txBody>
                    <a:bodyPr/>
                    <a:lstStyle/>
                    <a:p>
                      <a:r>
                        <a:rPr lang="da-DK" sz="1800" b="1" dirty="0" smtClean="0">
                          <a:solidFill>
                            <a:schemeClr val="dk1"/>
                          </a:solidFill>
                          <a:latin typeface="+mn-lt"/>
                        </a:rPr>
                        <a:t>Ámbito</a:t>
                      </a:r>
                      <a:endParaRPr lang="da-DK" sz="1800" b="1" dirty="0">
                        <a:solidFill>
                          <a:srgbClr val="00B0F0"/>
                        </a:solidFill>
                        <a:latin typeface="OCR A Extended" pitchFamily="50" charset="0"/>
                      </a:endParaRPr>
                    </a:p>
                  </a:txBody>
                  <a:tcPr/>
                </a:tc>
                <a:tc>
                  <a:txBody>
                    <a:bodyPr/>
                    <a:lstStyle/>
                    <a:p>
                      <a:r>
                        <a:rPr lang="da-DK" sz="1800" b="1" dirty="0" smtClean="0"/>
                        <a:t>Localización</a:t>
                      </a:r>
                      <a:endParaRPr lang="da-DK" sz="1800" b="1" dirty="0"/>
                    </a:p>
                  </a:txBody>
                  <a:tcPr/>
                </a:tc>
              </a:tr>
            </a:tbl>
          </a:graphicData>
        </a:graphic>
      </p:graphicFrame>
      <p:sp>
        <p:nvSpPr>
          <p:cNvPr id="3" name="Pladsholder til diasnummer 2"/>
          <p:cNvSpPr>
            <a:spLocks noGrp="1"/>
          </p:cNvSpPr>
          <p:nvPr>
            <p:ph type="sldNum" sz="quarter" idx="12"/>
          </p:nvPr>
        </p:nvSpPr>
        <p:spPr/>
        <p:txBody>
          <a:bodyPr/>
          <a:lstStyle/>
          <a:p>
            <a:fld id="{EAC703FD-06C2-3745-B8B2-5765E01FA7E0}" type="slidenum">
              <a:rPr lang="da-DK" smtClean="0"/>
              <a:t>101</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Ámbito de las Variables</a:t>
            </a:r>
            <a:endParaRPr lang="da-DK"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bg1"/>
                </a:solidFill>
                <a:latin typeface="Lucida Console" panose="020B0609040504020204" pitchFamily="49" charset="0"/>
                <a:ea typeface="Roboto Condensed" panose="02000000000000000000" pitchFamily="2" charset="0"/>
              </a:rPr>
              <a:t>6</a:t>
            </a:r>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2909342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509524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Opciones</a:t>
            </a:r>
          </a:p>
          <a:p>
            <a:pPr lvl="1">
              <a:buClr>
                <a:srgbClr val="99CC00"/>
              </a:buClr>
              <a:buFont typeface="Wingdings" panose="05000000000000000000" pitchFamily="2" charset="2"/>
              <a:buChar char="§"/>
            </a:pPr>
            <a:r>
              <a:rPr lang="es-ES" sz="1400" dirty="0">
                <a:solidFill>
                  <a:srgbClr val="262626"/>
                </a:solidFill>
              </a:rPr>
              <a:t>Definir nombre</a:t>
            </a:r>
          </a:p>
          <a:p>
            <a:pPr lvl="1">
              <a:buClr>
                <a:srgbClr val="99CC00"/>
              </a:buClr>
              <a:buFont typeface="Wingdings" panose="05000000000000000000" pitchFamily="2" charset="2"/>
              <a:buChar char="§"/>
            </a:pPr>
            <a:r>
              <a:rPr lang="es-ES" sz="1400" dirty="0">
                <a:solidFill>
                  <a:srgbClr val="262626"/>
                </a:solidFill>
              </a:rPr>
              <a:t>Declarar tipo </a:t>
            </a:r>
          </a:p>
          <a:p>
            <a:pPr lvl="1">
              <a:buClr>
                <a:srgbClr val="99CC00"/>
              </a:buClr>
              <a:buFont typeface="Wingdings" panose="05000000000000000000" pitchFamily="2" charset="2"/>
              <a:buChar char="§"/>
            </a:pPr>
            <a:r>
              <a:rPr lang="es-ES" sz="1400" dirty="0">
                <a:solidFill>
                  <a:srgbClr val="262626"/>
                </a:solidFill>
              </a:rPr>
              <a:t>Asignar valor</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6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var_bool.urp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chemeClr val="tx2">
                  <a:lumMod val="40000"/>
                  <a:lumOff val="60000"/>
                </a:schemeClr>
              </a:buClr>
            </a:pPr>
            <a:endParaRPr lang="en-GB" sz="1800" dirty="0" smtClean="0">
              <a:solidFill>
                <a:srgbClr val="262626"/>
              </a:solidFill>
            </a:endParaRPr>
          </a:p>
        </p:txBody>
      </p:sp>
      <p:grpSp>
        <p:nvGrpSpPr>
          <p:cNvPr id="7" name="Gruppe 6"/>
          <p:cNvGrpSpPr/>
          <p:nvPr/>
        </p:nvGrpSpPr>
        <p:grpSpPr>
          <a:xfrm>
            <a:off x="4540549" y="2318324"/>
            <a:ext cx="4283411" cy="1358623"/>
            <a:chOff x="4398309" y="2270276"/>
            <a:chExt cx="4283411" cy="1358623"/>
          </a:xfrm>
        </p:grpSpPr>
        <p:sp>
          <p:nvSpPr>
            <p:cNvPr id="4" name="Rektangel 3"/>
            <p:cNvSpPr/>
            <p:nvPr/>
          </p:nvSpPr>
          <p:spPr>
            <a:xfrm>
              <a:off x="6209522" y="2270276"/>
              <a:ext cx="609215" cy="144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4398309" y="3428994"/>
              <a:ext cx="1018241"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5957475" y="3428994"/>
              <a:ext cx="2724245" cy="19990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102</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es-ES" sz="2000" b="1">
                <a:latin typeface="Lucida Console" panose="020B0609040504020204" pitchFamily="49" charset="0"/>
              </a:rPr>
              <a:t>Comando </a:t>
            </a:r>
            <a:r>
              <a:rPr lang="es-ES" sz="2000" b="1" i="1" smtClean="0">
                <a:latin typeface="Lucida Console" panose="020B0609040504020204" pitchFamily="49" charset="0"/>
              </a:rPr>
              <a:t>Asignación</a:t>
            </a:r>
            <a:endParaRPr lang="es-ES" sz="2000" b="1" i="1" dirty="0">
              <a:latin typeface="Lucida Console" panose="020B0609040504020204" pitchFamily="49" charset="0"/>
            </a:endParaRPr>
          </a:p>
        </p:txBody>
      </p:sp>
      <p:sp>
        <p:nvSpPr>
          <p:cNvPr id="17"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6" name="Tabel 8"/>
          <p:cNvGraphicFramePr>
            <a:graphicFrameLocks noGrp="1"/>
          </p:cNvGraphicFramePr>
          <p:nvPr>
            <p:extLst>
              <p:ext uri="{D42A27DB-BD31-4B8C-83A1-F6EECF244321}">
                <p14:modId xmlns:p14="http://schemas.microsoft.com/office/powerpoint/2010/main" val="2184557198"/>
              </p:ext>
            </p:extLst>
          </p:nvPr>
        </p:nvGraphicFramePr>
        <p:xfrm>
          <a:off x="851324" y="3963881"/>
          <a:ext cx="1800000" cy="2090499"/>
        </p:xfrm>
        <a:graphic>
          <a:graphicData uri="http://schemas.openxmlformats.org/drawingml/2006/table">
            <a:tbl>
              <a:tblPr>
                <a:tableStyleId>{5C22544A-7EE6-4342-B048-85BDC9FD1C3A}</a:tableStyleId>
              </a:tblPr>
              <a:tblGrid>
                <a:gridCol w="1800000"/>
              </a:tblGrid>
              <a:tr h="209049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var_1 = True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Espera 0.5</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var_1 = False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Espera 0.5</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Tree>
    <p:extLst>
      <p:ext uri="{BB962C8B-B14F-4D97-AF65-F5344CB8AC3E}">
        <p14:creationId xmlns:p14="http://schemas.microsoft.com/office/powerpoint/2010/main" val="144337932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Opciones</a:t>
            </a:r>
          </a:p>
          <a:p>
            <a:pPr lvl="1">
              <a:buClr>
                <a:srgbClr val="99CC00"/>
              </a:buClr>
              <a:buFont typeface="Wingdings" panose="05000000000000000000" pitchFamily="2" charset="2"/>
              <a:buChar char="§"/>
            </a:pPr>
            <a:r>
              <a:rPr lang="es-ES" sz="1400" dirty="0">
                <a:solidFill>
                  <a:srgbClr val="262626"/>
                </a:solidFill>
              </a:rPr>
              <a:t>Valores numéricos</a:t>
            </a:r>
          </a:p>
          <a:p>
            <a:pPr lvl="1">
              <a:buClr>
                <a:srgbClr val="99CC00"/>
              </a:buClr>
              <a:buFont typeface="Wingdings" panose="05000000000000000000" pitchFamily="2" charset="2"/>
              <a:buChar char="§"/>
            </a:pPr>
            <a:r>
              <a:rPr lang="es-ES" sz="1400" dirty="0">
                <a:solidFill>
                  <a:srgbClr val="262626"/>
                </a:solidFill>
              </a:rPr>
              <a:t>Entradas</a:t>
            </a:r>
          </a:p>
          <a:p>
            <a:pPr lvl="1">
              <a:buClr>
                <a:srgbClr val="99CC00"/>
              </a:buClr>
              <a:buFont typeface="Wingdings" panose="05000000000000000000" pitchFamily="2" charset="2"/>
              <a:buChar char="§"/>
            </a:pPr>
            <a:r>
              <a:rPr lang="es-ES" sz="1400" dirty="0">
                <a:solidFill>
                  <a:srgbClr val="262626"/>
                </a:solidFill>
              </a:rPr>
              <a:t>Salidas</a:t>
            </a:r>
          </a:p>
          <a:p>
            <a:pPr lvl="1">
              <a:buClr>
                <a:srgbClr val="99CC00"/>
              </a:buClr>
              <a:buFont typeface="Wingdings" panose="05000000000000000000" pitchFamily="2" charset="2"/>
              <a:buChar char="§"/>
            </a:pPr>
            <a:r>
              <a:rPr lang="es-ES" sz="1400" dirty="0">
                <a:solidFill>
                  <a:srgbClr val="262626"/>
                </a:solidFill>
              </a:rPr>
              <a:t>Variables</a:t>
            </a:r>
          </a:p>
          <a:p>
            <a:pPr lvl="1">
              <a:buClr>
                <a:srgbClr val="99CC00"/>
              </a:buClr>
              <a:buFont typeface="Wingdings" panose="05000000000000000000" pitchFamily="2" charset="2"/>
              <a:buChar char="§"/>
            </a:pPr>
            <a:r>
              <a:rPr lang="es-ES" sz="1400" dirty="0">
                <a:solidFill>
                  <a:srgbClr val="262626"/>
                </a:solidFill>
              </a:rPr>
              <a:t>Posiciones</a:t>
            </a:r>
          </a:p>
          <a:p>
            <a:pPr lvl="1">
              <a:buClr>
                <a:srgbClr val="99CC00"/>
              </a:buClr>
              <a:buFont typeface="Wingdings" panose="05000000000000000000" pitchFamily="2" charset="2"/>
              <a:buChar char="§"/>
            </a:pPr>
            <a:r>
              <a:rPr lang="es-ES" sz="1400" dirty="0">
                <a:solidFill>
                  <a:srgbClr val="262626"/>
                </a:solidFill>
              </a:rPr>
              <a:t>Códigos Script</a:t>
            </a:r>
          </a:p>
          <a:p>
            <a:pPr lvl="1">
              <a:buClr>
                <a:srgbClr val="99CC00"/>
              </a:buClr>
              <a:buFont typeface="Wingdings" panose="05000000000000000000" pitchFamily="2" charset="2"/>
              <a:buChar char="§"/>
            </a:pPr>
            <a:r>
              <a:rPr lang="es-ES" sz="1400" dirty="0">
                <a:solidFill>
                  <a:srgbClr val="262626"/>
                </a:solidFill>
              </a:rPr>
              <a:t>Operadores lógicos</a:t>
            </a:r>
          </a:p>
          <a:p>
            <a:pPr lvl="1">
              <a:buClr>
                <a:srgbClr val="99CC00"/>
              </a:buClr>
              <a:buFont typeface="Wingdings" panose="05000000000000000000" pitchFamily="2" charset="2"/>
              <a:buChar char="§"/>
            </a:pPr>
            <a:r>
              <a:rPr lang="es-ES" sz="1400" dirty="0">
                <a:solidFill>
                  <a:srgbClr val="262626"/>
                </a:solidFill>
              </a:rPr>
              <a:t>Teclado</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grpSp>
        <p:nvGrpSpPr>
          <p:cNvPr id="2" name="Gruppe 1"/>
          <p:cNvGrpSpPr/>
          <p:nvPr/>
        </p:nvGrpSpPr>
        <p:grpSpPr>
          <a:xfrm>
            <a:off x="3132000" y="1908000"/>
            <a:ext cx="5717225" cy="4319997"/>
            <a:chOff x="1584345" y="2138999"/>
            <a:chExt cx="5717225" cy="4319997"/>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84345" y="2138999"/>
              <a:ext cx="5717225" cy="4319997"/>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p:cNvSpPr/>
            <p:nvPr/>
          </p:nvSpPr>
          <p:spPr>
            <a:xfrm>
              <a:off x="4309461" y="3225894"/>
              <a:ext cx="965924" cy="46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103</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Editor de expresiones</a:t>
            </a:r>
            <a:endParaRPr lang="es-ES" sz="2000" b="1" dirty="0">
              <a:latin typeface="Lucida Console" panose="020B0609040504020204" pitchFamily="49" charset="0"/>
            </a:endParaRPr>
          </a:p>
        </p:txBody>
      </p:sp>
      <p:sp>
        <p:nvSpPr>
          <p:cNvPr id="14"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16789619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399"/>
            <a:ext cx="7962900" cy="517207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Contador</a:t>
            </a:r>
          </a:p>
          <a:p>
            <a:pPr lvl="1">
              <a:buClr>
                <a:srgbClr val="99CC00"/>
              </a:buClr>
              <a:buFont typeface="Wingdings" panose="05000000000000000000" pitchFamily="2" charset="2"/>
              <a:buChar char="§"/>
            </a:pPr>
            <a:r>
              <a:rPr lang="es-ES" sz="1400" dirty="0">
                <a:solidFill>
                  <a:srgbClr val="262626"/>
                </a:solidFill>
              </a:rPr>
              <a:t>Variable tipo entero</a:t>
            </a:r>
          </a:p>
          <a:p>
            <a:pPr lvl="1">
              <a:buClr>
                <a:srgbClr val="99CC00"/>
              </a:buClr>
              <a:buFont typeface="Wingdings" panose="05000000000000000000" pitchFamily="2" charset="2"/>
              <a:buChar char="§"/>
            </a:pPr>
            <a:r>
              <a:rPr lang="es-ES" sz="1400" dirty="0">
                <a:solidFill>
                  <a:srgbClr val="262626"/>
                </a:solidFill>
              </a:rPr>
              <a:t>Incrementar variable</a:t>
            </a:r>
            <a:br>
              <a:rPr lang="es-ES" sz="1400" dirty="0">
                <a:solidFill>
                  <a:srgbClr val="262626"/>
                </a:solidFill>
              </a:rPr>
            </a:br>
            <a:r>
              <a:rPr lang="es-ES" sz="1400" dirty="0">
                <a:solidFill>
                  <a:srgbClr val="262626"/>
                </a:solidFill>
              </a:rPr>
              <a:t>en bucle</a:t>
            </a:r>
          </a:p>
          <a:p>
            <a:pPr lvl="1">
              <a:buClr>
                <a:srgbClr val="99CC00"/>
              </a:buClr>
              <a:buFont typeface="Wingdings" panose="05000000000000000000" pitchFamily="2" charset="2"/>
              <a:buChar char="§"/>
            </a:pPr>
            <a:r>
              <a:rPr lang="es-ES" sz="1400" dirty="0">
                <a:solidFill>
                  <a:srgbClr val="262626"/>
                </a:solidFill>
              </a:rPr>
              <a:t>Comparar la variable</a:t>
            </a:r>
            <a:br>
              <a:rPr lang="es-ES" sz="1400" dirty="0">
                <a:solidFill>
                  <a:srgbClr val="262626"/>
                </a:solidFill>
              </a:rPr>
            </a:br>
            <a:r>
              <a:rPr lang="es-ES" sz="1400" dirty="0">
                <a:solidFill>
                  <a:srgbClr val="262626"/>
                </a:solidFill>
              </a:rPr>
              <a:t>con un número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9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var_counter.urp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104</a:t>
            </a:fld>
            <a:endParaRPr lang="da-DK"/>
          </a:p>
        </p:txBody>
      </p:sp>
      <p:sp>
        <p:nvSpPr>
          <p:cNvPr id="7" name="Tekstboks 6"/>
          <p:cNvSpPr txBox="1"/>
          <p:nvPr/>
        </p:nvSpPr>
        <p:spPr>
          <a:xfrm>
            <a:off x="404732" y="949059"/>
            <a:ext cx="5071507" cy="400110"/>
          </a:xfrm>
          <a:prstGeom prst="rect">
            <a:avLst/>
          </a:prstGeom>
          <a:noFill/>
        </p:spPr>
        <p:txBody>
          <a:bodyPr wrap="square" rtlCol="0">
            <a:spAutoFit/>
          </a:bodyPr>
          <a:lstStyle/>
          <a:p>
            <a:r>
              <a:rPr lang="es-ES" sz="2000" b="1" dirty="0" smtClean="0">
                <a:latin typeface="Lucida Console" panose="020B0609040504020204" pitchFamily="49" charset="0"/>
              </a:rPr>
              <a:t>Usar una variable como contador</a:t>
            </a:r>
            <a:endParaRPr lang="es-ES" sz="2000" b="1" dirty="0">
              <a:latin typeface="Lucida Console" panose="020B0609040504020204" pitchFamily="49" charset="0"/>
            </a:endParaRPr>
          </a:p>
        </p:txBody>
      </p:sp>
      <p:sp>
        <p:nvSpPr>
          <p:cNvPr id="13"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2" name="Tabel 5"/>
          <p:cNvGraphicFramePr>
            <a:graphicFrameLocks noGrp="1"/>
          </p:cNvGraphicFramePr>
          <p:nvPr>
            <p:extLst>
              <p:ext uri="{D42A27DB-BD31-4B8C-83A1-F6EECF244321}">
                <p14:modId xmlns:p14="http://schemas.microsoft.com/office/powerpoint/2010/main" val="1000146160"/>
              </p:ext>
            </p:extLst>
          </p:nvPr>
        </p:nvGraphicFramePr>
        <p:xfrm>
          <a:off x="523875" y="4137501"/>
          <a:ext cx="2127449" cy="2160000"/>
        </p:xfrm>
        <a:graphic>
          <a:graphicData uri="http://schemas.openxmlformats.org/drawingml/2006/table">
            <a:tbl>
              <a:tblPr>
                <a:tableStyleId>{5C22544A-7EE6-4342-B048-85BDC9FD1C3A}</a:tableStyleId>
              </a:tblPr>
              <a:tblGrid>
                <a:gridCol w="2127449"/>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es-ES" sz="1200" i="0" baseline="0" noProof="0" dirty="0" smtClean="0"/>
                        <a:t>     var_1 = 0</a:t>
                      </a:r>
                    </a:p>
                    <a:p>
                      <a:r>
                        <a:rPr lang="es-ES" sz="1200" i="0" baseline="0" noProof="0" dirty="0" smtClean="0"/>
                        <a:t>     Bucle var_1 &lt; 5</a:t>
                      </a:r>
                    </a:p>
                    <a:p>
                      <a:r>
                        <a:rPr lang="es-ES" sz="1200" i="1" baseline="0" noProof="0" dirty="0" smtClean="0"/>
                        <a:t>          Coger_pieza</a:t>
                      </a:r>
                    </a:p>
                    <a:p>
                      <a:r>
                        <a:rPr lang="es-ES" sz="1200" i="1" baseline="0" noProof="0" dirty="0" smtClean="0"/>
                        <a:t>          Dejar_pieza</a:t>
                      </a:r>
                    </a:p>
                    <a:p>
                      <a:r>
                        <a:rPr lang="es-ES" sz="1200" i="0" baseline="0" noProof="0" dirty="0" smtClean="0"/>
                        <a:t>          var_1 = var_1 + 1</a:t>
                      </a:r>
                    </a:p>
                    <a:p>
                      <a:endParaRPr lang="da-DK" sz="1200" i="0" baseline="0" dirty="0" smtClean="0"/>
                    </a:p>
                  </a:txBody>
                  <a:tcPr/>
                </a:tc>
              </a:tr>
            </a:tbl>
          </a:graphicData>
        </a:graphic>
      </p:graphicFrame>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26655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506476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Asignación de operador</a:t>
            </a:r>
          </a:p>
          <a:p>
            <a:pPr lvl="1">
              <a:buClr>
                <a:srgbClr val="99CC00"/>
              </a:buClr>
              <a:buFont typeface="Wingdings" panose="05000000000000000000" pitchFamily="2" charset="2"/>
              <a:buChar char="§"/>
            </a:pPr>
            <a:r>
              <a:rPr lang="es-ES" sz="1400" dirty="0">
                <a:solidFill>
                  <a:srgbClr val="262626"/>
                </a:solidFill>
              </a:rPr>
              <a:t>Seleccionar como fuente</a:t>
            </a:r>
          </a:p>
          <a:p>
            <a:pPr lvl="1">
              <a:buClr>
                <a:srgbClr val="99CC00"/>
              </a:buClr>
              <a:buFont typeface="Wingdings" panose="05000000000000000000" pitchFamily="2" charset="2"/>
              <a:buChar char="§"/>
            </a:pPr>
            <a:r>
              <a:rPr lang="es-ES" sz="1400" dirty="0">
                <a:solidFill>
                  <a:srgbClr val="262626"/>
                </a:solidFill>
              </a:rPr>
              <a:t>Definir tipo de variable</a:t>
            </a:r>
          </a:p>
          <a:p>
            <a:pPr lvl="1">
              <a:buClr>
                <a:srgbClr val="99CC00"/>
              </a:buClr>
              <a:buFont typeface="Wingdings" panose="05000000000000000000" pitchFamily="2" charset="2"/>
              <a:buChar char="§"/>
            </a:pPr>
            <a:r>
              <a:rPr lang="es-ES" sz="1400" dirty="0">
                <a:solidFill>
                  <a:srgbClr val="262626"/>
                </a:solidFill>
              </a:rPr>
              <a:t>Añadir mensaje</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6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var_operator_input.urp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a:solidFill>
                <a:srgbClr val="262626"/>
              </a:solidFill>
            </a:endParaRPr>
          </a:p>
        </p:txBody>
      </p:sp>
      <p:sp>
        <p:nvSpPr>
          <p:cNvPr id="4" name="Rektangel 3"/>
          <p:cNvSpPr/>
          <p:nvPr/>
        </p:nvSpPr>
        <p:spPr>
          <a:xfrm>
            <a:off x="8225790" y="2689607"/>
            <a:ext cx="640792" cy="25685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105</a:t>
            </a:fld>
            <a:endParaRPr lang="da-DK"/>
          </a:p>
        </p:txBody>
      </p:sp>
      <p:sp>
        <p:nvSpPr>
          <p:cNvPr id="10" name="Tekstboks 9"/>
          <p:cNvSpPr txBox="1"/>
          <p:nvPr/>
        </p:nvSpPr>
        <p:spPr>
          <a:xfrm>
            <a:off x="404732" y="949059"/>
            <a:ext cx="6013159" cy="400110"/>
          </a:xfrm>
          <a:prstGeom prst="rect">
            <a:avLst/>
          </a:prstGeom>
          <a:noFill/>
        </p:spPr>
        <p:txBody>
          <a:bodyPr wrap="square" rtlCol="0">
            <a:spAutoFit/>
          </a:bodyPr>
          <a:lstStyle/>
          <a:p>
            <a:r>
              <a:rPr lang="es-ES" sz="2000" b="1" dirty="0" smtClean="0">
                <a:latin typeface="Lucida Console" panose="020B0609040504020204" pitchFamily="49" charset="0"/>
              </a:rPr>
              <a:t>Asignación introducida por operador</a:t>
            </a:r>
            <a:endParaRPr lang="es-ES" sz="2000" b="1" dirty="0">
              <a:latin typeface="Lucida Console" panose="020B0609040504020204" pitchFamily="49" charset="0"/>
            </a:endParaRPr>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4" name="Tabel 7"/>
          <p:cNvGraphicFramePr>
            <a:graphicFrameLocks noGrp="1"/>
          </p:cNvGraphicFramePr>
          <p:nvPr>
            <p:extLst>
              <p:ext uri="{D42A27DB-BD31-4B8C-83A1-F6EECF244321}">
                <p14:modId xmlns:p14="http://schemas.microsoft.com/office/powerpoint/2010/main" val="4292453496"/>
              </p:ext>
            </p:extLst>
          </p:nvPr>
        </p:nvGraphicFramePr>
        <p:xfrm>
          <a:off x="533399" y="4137501"/>
          <a:ext cx="2295525" cy="2160000"/>
        </p:xfrm>
        <a:graphic>
          <a:graphicData uri="http://schemas.openxmlformats.org/drawingml/2006/table">
            <a:tbl>
              <a:tblPr>
                <a:tableStyleId>{5C22544A-7EE6-4342-B048-85BDC9FD1C3A}</a:tableStyleId>
              </a:tblPr>
              <a:tblGrid>
                <a:gridCol w="2295525"/>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es-ES" sz="1200" i="0" baseline="0" noProof="0" dirty="0" smtClean="0"/>
                        <a:t>     var_1 = 0</a:t>
                      </a:r>
                    </a:p>
                    <a:p>
                      <a:r>
                        <a:rPr lang="es-ES" sz="1200" i="0" baseline="0" noProof="0" dirty="0" smtClean="0"/>
                        <a:t>     var_2 = </a:t>
                      </a:r>
                      <a:r>
                        <a:rPr lang="es-ES" sz="1200" i="1" baseline="0" noProof="0" dirty="0" smtClean="0"/>
                        <a:t>Entrada de operador</a:t>
                      </a:r>
                    </a:p>
                    <a:p>
                      <a:r>
                        <a:rPr lang="es-ES" sz="1200" i="0" baseline="0" noProof="0" dirty="0" smtClean="0"/>
                        <a:t>     Bucle var_1 &lt; var_2</a:t>
                      </a:r>
                    </a:p>
                    <a:p>
                      <a:pPr marL="0" marR="0" indent="0" algn="l" defTabSz="457200" rtl="0" eaLnBrk="1" fontAlgn="auto" latinLnBrk="0" hangingPunct="1">
                        <a:lnSpc>
                          <a:spcPct val="100000"/>
                        </a:lnSpc>
                        <a:spcBef>
                          <a:spcPts val="0"/>
                        </a:spcBef>
                        <a:spcAft>
                          <a:spcPts val="0"/>
                        </a:spcAft>
                        <a:buClrTx/>
                        <a:buSzTx/>
                        <a:buFontTx/>
                        <a:buNone/>
                        <a:tabLst/>
                        <a:defRPr/>
                      </a:pPr>
                      <a:r>
                        <a:rPr lang="es-ES" sz="1200" i="1" baseline="0" noProof="0" dirty="0" smtClean="0"/>
                        <a:t>          Coger_pieza</a:t>
                      </a:r>
                    </a:p>
                    <a:p>
                      <a:r>
                        <a:rPr lang="es-ES" sz="1200" i="1" baseline="0" noProof="0" dirty="0" smtClean="0"/>
                        <a:t>          Dejar_pieza</a:t>
                      </a:r>
                    </a:p>
                    <a:p>
                      <a:r>
                        <a:rPr lang="es-ES" sz="1200" i="0" baseline="0" noProof="0" dirty="0" smtClean="0"/>
                        <a:t>          var_1 = var_1 + 1</a:t>
                      </a:r>
                    </a:p>
                    <a:p>
                      <a:endParaRPr lang="da-DK" sz="1200" i="0" baseline="0" dirty="0" smtClean="0"/>
                    </a:p>
                  </a:txBody>
                  <a:tcPr/>
                </a:tc>
              </a:tr>
            </a:tbl>
          </a:graphicData>
        </a:graphic>
      </p:graphicFrame>
    </p:spTree>
    <p:extLst>
      <p:ext uri="{BB962C8B-B14F-4D97-AF65-F5344CB8AC3E}">
        <p14:creationId xmlns:p14="http://schemas.microsoft.com/office/powerpoint/2010/main" val="240828094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Inicializar variables</a:t>
            </a:r>
          </a:p>
          <a:p>
            <a:pPr lvl="1">
              <a:buClr>
                <a:srgbClr val="99CC00"/>
              </a:buClr>
              <a:buFont typeface="Wingdings" panose="05000000000000000000" pitchFamily="2" charset="2"/>
              <a:buChar char="§"/>
            </a:pPr>
            <a:r>
              <a:rPr lang="es-ES" sz="1400" dirty="0">
                <a:solidFill>
                  <a:srgbClr val="262626"/>
                </a:solidFill>
              </a:rPr>
              <a:t>Lista de variables locales</a:t>
            </a:r>
          </a:p>
          <a:p>
            <a:pPr lvl="1">
              <a:buClr>
                <a:srgbClr val="99CC00"/>
              </a:buClr>
              <a:buFont typeface="Wingdings" panose="05000000000000000000" pitchFamily="2" charset="2"/>
              <a:buChar char="§"/>
            </a:pPr>
            <a:r>
              <a:rPr lang="es-ES" sz="1400" dirty="0">
                <a:solidFill>
                  <a:srgbClr val="262626"/>
                </a:solidFill>
              </a:rPr>
              <a:t>Pre asignación de valores</a:t>
            </a: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106</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Inicialización de variables</a:t>
            </a:r>
            <a:endParaRPr lang="es-ES" sz="2000" b="1" dirty="0">
              <a:latin typeface="Lucida Console" panose="020B0609040504020204" pitchFamily="49" charset="0"/>
            </a:endParaRPr>
          </a:p>
        </p:txBody>
      </p:sp>
      <p:sp>
        <p:nvSpPr>
          <p:cNvPr id="12"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060834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p>
          <a:p>
            <a:pPr lvl="1">
              <a:buClr>
                <a:srgbClr val="99CC00"/>
              </a:buClr>
              <a:buFont typeface="Wingdings" panose="05000000000000000000" pitchFamily="2" charset="2"/>
              <a:buChar char="§"/>
            </a:pPr>
            <a:r>
              <a:rPr lang="es-ES" sz="1400" dirty="0">
                <a:solidFill>
                  <a:srgbClr val="262626"/>
                </a:solidFill>
              </a:rPr>
              <a:t>Lista en ficha de</a:t>
            </a:r>
            <a:br>
              <a:rPr lang="es-ES" sz="1400" dirty="0">
                <a:solidFill>
                  <a:srgbClr val="262626"/>
                </a:solidFill>
              </a:rPr>
            </a:br>
            <a:r>
              <a:rPr lang="es-ES" sz="1400" dirty="0">
                <a:solidFill>
                  <a:srgbClr val="262626"/>
                </a:solidFill>
              </a:rPr>
              <a:t>instalación </a:t>
            </a:r>
          </a:p>
          <a:p>
            <a:pPr lvl="1">
              <a:buClr>
                <a:srgbClr val="99CC00"/>
              </a:buClr>
              <a:buFont typeface="Wingdings" panose="05000000000000000000" pitchFamily="2" charset="2"/>
              <a:buChar char="§"/>
            </a:pPr>
            <a:r>
              <a:rPr lang="es-ES" sz="1400" dirty="0">
                <a:solidFill>
                  <a:srgbClr val="262626"/>
                </a:solidFill>
              </a:rPr>
              <a:t>Guardada en fichero</a:t>
            </a:r>
            <a:br>
              <a:rPr lang="es-ES" sz="1400" dirty="0">
                <a:solidFill>
                  <a:srgbClr val="262626"/>
                </a:solidFill>
              </a:rPr>
            </a:br>
            <a:r>
              <a:rPr lang="es-ES" sz="1400" dirty="0">
                <a:solidFill>
                  <a:srgbClr val="262626"/>
                </a:solidFill>
              </a:rPr>
              <a:t>separado</a:t>
            </a:r>
          </a:p>
          <a:p>
            <a:pPr lvl="1">
              <a:buClr>
                <a:srgbClr val="99CC00"/>
              </a:buClr>
              <a:buFont typeface="Wingdings" panose="05000000000000000000" pitchFamily="2" charset="2"/>
              <a:buChar char="§"/>
            </a:pPr>
            <a:r>
              <a:rPr lang="es-ES" sz="1400" dirty="0">
                <a:solidFill>
                  <a:srgbClr val="262626"/>
                </a:solidFill>
              </a:rPr>
              <a:t>Mantienen el valor tras</a:t>
            </a:r>
            <a:br>
              <a:rPr lang="es-ES" sz="1400" dirty="0">
                <a:solidFill>
                  <a:srgbClr val="262626"/>
                </a:solidFill>
              </a:rPr>
            </a:br>
            <a:r>
              <a:rPr lang="es-ES" sz="1400" dirty="0">
                <a:solidFill>
                  <a:srgbClr val="262626"/>
                </a:solidFill>
              </a:rPr>
              <a:t>reinicio</a:t>
            </a: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Funcionalidades</a:t>
            </a:r>
          </a:p>
          <a:p>
            <a:pPr lvl="1">
              <a:buClr>
                <a:srgbClr val="99CC00"/>
              </a:buClr>
              <a:buFont typeface="Wingdings" panose="05000000000000000000" pitchFamily="2" charset="2"/>
              <a:buChar char="§"/>
            </a:pPr>
            <a:r>
              <a:rPr lang="es-ES" sz="1400" dirty="0">
                <a:solidFill>
                  <a:srgbClr val="262626"/>
                </a:solidFill>
              </a:rPr>
              <a:t>Variables globales </a:t>
            </a:r>
          </a:p>
          <a:p>
            <a:pPr lvl="1">
              <a:buClr>
                <a:srgbClr val="99CC00"/>
              </a:buClr>
              <a:buFont typeface="Wingdings" panose="05000000000000000000" pitchFamily="2" charset="2"/>
              <a:buChar char="§"/>
            </a:pPr>
            <a:r>
              <a:rPr lang="es-ES" sz="1400" dirty="0">
                <a:solidFill>
                  <a:srgbClr val="262626"/>
                </a:solidFill>
              </a:rPr>
              <a:t>Accesibles desde todos</a:t>
            </a:r>
            <a:br>
              <a:rPr lang="es-ES" sz="1400" dirty="0">
                <a:solidFill>
                  <a:srgbClr val="262626"/>
                </a:solidFill>
              </a:rPr>
            </a:br>
            <a:r>
              <a:rPr lang="es-ES" sz="1400" dirty="0">
                <a:solidFill>
                  <a:srgbClr val="262626"/>
                </a:solidFill>
              </a:rPr>
              <a:t>los programas</a:t>
            </a:r>
          </a:p>
          <a:p>
            <a:pPr lvl="1">
              <a:buClr>
                <a:srgbClr val="99CC00"/>
              </a:buClr>
              <a:buFont typeface="Wingdings" panose="05000000000000000000" pitchFamily="2" charset="2"/>
              <a:buChar char="§"/>
            </a:pPr>
            <a:r>
              <a:rPr lang="es-ES" sz="1400" dirty="0">
                <a:solidFill>
                  <a:srgbClr val="262626"/>
                </a:solidFill>
              </a:rPr>
              <a:t>Mismas funcionalidades</a:t>
            </a:r>
            <a:br>
              <a:rPr lang="es-ES" sz="1400" dirty="0">
                <a:solidFill>
                  <a:srgbClr val="262626"/>
                </a:solidFill>
              </a:rPr>
            </a:br>
            <a:r>
              <a:rPr lang="es-ES" sz="1400" dirty="0">
                <a:solidFill>
                  <a:srgbClr val="262626"/>
                </a:solidFill>
              </a:rPr>
              <a:t>que las variables locales</a:t>
            </a: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5" name="Rektangel 4"/>
          <p:cNvSpPr/>
          <p:nvPr/>
        </p:nvSpPr>
        <p:spPr>
          <a:xfrm>
            <a:off x="5476962" y="5681094"/>
            <a:ext cx="860338"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107</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Variables de instalación</a:t>
            </a:r>
            <a:endParaRPr lang="es-ES" sz="2000" b="1" dirty="0">
              <a:latin typeface="Lucida Console" panose="020B0609040504020204" pitchFamily="49" charset="0"/>
            </a:endParaRPr>
          </a:p>
        </p:txBody>
      </p:sp>
      <p:sp>
        <p:nvSpPr>
          <p:cNvPr id="14"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84061713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399"/>
            <a:ext cx="7962900" cy="517207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Comando ajustar</a:t>
            </a:r>
          </a:p>
          <a:p>
            <a:pPr lvl="1">
              <a:buClr>
                <a:srgbClr val="99CC00"/>
              </a:buClr>
              <a:buFont typeface="Wingdings" panose="05000000000000000000" pitchFamily="2" charset="2"/>
              <a:buChar char="§"/>
            </a:pPr>
            <a:r>
              <a:rPr lang="es-ES" sz="1400" dirty="0">
                <a:solidFill>
                  <a:srgbClr val="262626"/>
                </a:solidFill>
              </a:rPr>
              <a:t>Incrementar una unidad</a:t>
            </a:r>
            <a:br>
              <a:rPr lang="es-ES" sz="1400" dirty="0">
                <a:solidFill>
                  <a:srgbClr val="262626"/>
                </a:solidFill>
              </a:rPr>
            </a:br>
            <a:r>
              <a:rPr lang="es-ES" sz="1400" dirty="0">
                <a:solidFill>
                  <a:srgbClr val="262626"/>
                </a:solidFill>
              </a:rPr>
              <a:t>la variable de instalación</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9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inst_var_operator_input.urp</a:t>
            </a: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7249328" y="4343464"/>
            <a:ext cx="990000"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108</a:t>
            </a:fld>
            <a:endParaRPr lang="da-DK"/>
          </a:p>
        </p:txBody>
      </p:sp>
      <p:sp>
        <p:nvSpPr>
          <p:cNvPr id="9" name="Tekstboks 8"/>
          <p:cNvSpPr txBox="1"/>
          <p:nvPr/>
        </p:nvSpPr>
        <p:spPr>
          <a:xfrm>
            <a:off x="404732" y="949059"/>
            <a:ext cx="7295028" cy="400110"/>
          </a:xfrm>
          <a:prstGeom prst="rect">
            <a:avLst/>
          </a:prstGeom>
          <a:noFill/>
        </p:spPr>
        <p:txBody>
          <a:bodyPr wrap="square" rtlCol="0">
            <a:spAutoFit/>
          </a:bodyPr>
          <a:lstStyle/>
          <a:p>
            <a:r>
              <a:rPr lang="es-ES" sz="2000" b="1" dirty="0">
                <a:latin typeface="Lucida Console" panose="020B0609040504020204" pitchFamily="49" charset="0"/>
              </a:rPr>
              <a:t>Usar una variable </a:t>
            </a:r>
            <a:r>
              <a:rPr lang="es-ES" sz="2000" b="1" dirty="0" smtClean="0">
                <a:latin typeface="Lucida Console" panose="020B0609040504020204" pitchFamily="49" charset="0"/>
              </a:rPr>
              <a:t>de instalación como </a:t>
            </a:r>
            <a:r>
              <a:rPr lang="es-ES" sz="2000" b="1" dirty="0">
                <a:latin typeface="Lucida Console" panose="020B0609040504020204" pitchFamily="49" charset="0"/>
              </a:rPr>
              <a:t>contador</a:t>
            </a: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4" name="Tabel 6"/>
          <p:cNvGraphicFramePr>
            <a:graphicFrameLocks noGrp="1"/>
          </p:cNvGraphicFramePr>
          <p:nvPr>
            <p:extLst>
              <p:ext uri="{D42A27DB-BD31-4B8C-83A1-F6EECF244321}">
                <p14:modId xmlns:p14="http://schemas.microsoft.com/office/powerpoint/2010/main" val="1105919718"/>
              </p:ext>
            </p:extLst>
          </p:nvPr>
        </p:nvGraphicFramePr>
        <p:xfrm>
          <a:off x="600075" y="4137501"/>
          <a:ext cx="2290609" cy="2160000"/>
        </p:xfrm>
        <a:graphic>
          <a:graphicData uri="http://schemas.openxmlformats.org/drawingml/2006/table">
            <a:tbl>
              <a:tblPr>
                <a:tableStyleId>{5C22544A-7EE6-4342-B048-85BDC9FD1C3A}</a:tableStyleId>
              </a:tblPr>
              <a:tblGrid>
                <a:gridCol w="2290609"/>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i="0" baseline="0" dirty="0" smtClean="0"/>
                        <a:t>     i_var_1 = 0</a:t>
                      </a:r>
                    </a:p>
                    <a:p>
                      <a:r>
                        <a:rPr lang="da-DK" sz="1200" i="0" baseline="0" dirty="0" smtClean="0"/>
                        <a:t>     var_2 = </a:t>
                      </a:r>
                      <a:r>
                        <a:rPr lang="es-ES" sz="1200" i="1" baseline="0" noProof="0" dirty="0" smtClean="0"/>
                        <a:t>Entrada de operador</a:t>
                      </a:r>
                    </a:p>
                    <a:p>
                      <a:r>
                        <a:rPr lang="da-DK" sz="1200" i="0" baseline="0" dirty="0" smtClean="0"/>
                        <a:t>     Bucle i_var_1 &lt; var_2</a:t>
                      </a:r>
                    </a:p>
                    <a:p>
                      <a:r>
                        <a:rPr lang="da-DK" sz="1200" i="1" baseline="0" dirty="0" smtClean="0"/>
                        <a:t>          </a:t>
                      </a:r>
                      <a:r>
                        <a:rPr lang="es-ES" sz="1200" i="1" baseline="0" noProof="0" dirty="0" smtClean="0"/>
                        <a:t>Coger_pieza</a:t>
                      </a:r>
                      <a:endParaRPr lang="da-DK" sz="1200" i="1" baseline="0" dirty="0" smtClean="0"/>
                    </a:p>
                    <a:p>
                      <a:r>
                        <a:rPr lang="da-DK" sz="1200" i="1" baseline="0" dirty="0" smtClean="0"/>
                        <a:t>          </a:t>
                      </a:r>
                      <a:r>
                        <a:rPr lang="es-ES" sz="1200" i="1" baseline="0" noProof="0" dirty="0" smtClean="0"/>
                        <a:t>Dejar_pieza</a:t>
                      </a:r>
                      <a:endParaRPr lang="da-DK" sz="1200" i="1" baseline="0" dirty="0" smtClean="0"/>
                    </a:p>
                    <a:p>
                      <a:r>
                        <a:rPr lang="da-DK" sz="1200" i="0" baseline="0" dirty="0" smtClean="0"/>
                        <a:t>          Ajustar i_var_1 = i_var_1 + 1</a:t>
                      </a:r>
                    </a:p>
                    <a:p>
                      <a:endParaRPr lang="da-DK" sz="1200" i="0" baseline="0" dirty="0" smtClean="0"/>
                    </a:p>
                  </a:txBody>
                  <a:tcPr marR="36000"/>
                </a:tc>
              </a:tr>
            </a:tbl>
          </a:graphicData>
        </a:graphic>
      </p:graphicFrame>
    </p:spTree>
    <p:extLst>
      <p:ext uri="{BB962C8B-B14F-4D97-AF65-F5344CB8AC3E}">
        <p14:creationId xmlns:p14="http://schemas.microsoft.com/office/powerpoint/2010/main" val="214282146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109</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a:t>
            </a:r>
            <a:r>
              <a:rPr lang="da-DK" sz="2000" b="1" dirty="0" smtClean="0">
                <a:latin typeface="Lucida Console" panose="020B0609040504020204" pitchFamily="49" charset="0"/>
              </a:rPr>
              <a:t>práctico</a:t>
            </a:r>
            <a:endParaRPr lang="da-DK" sz="2000" b="1" dirty="0">
              <a:latin typeface="Lucida Console" panose="020B0609040504020204" pitchFamily="49" charset="0"/>
            </a:endParaRPr>
          </a:p>
        </p:txBody>
      </p:sp>
      <p:sp>
        <p:nvSpPr>
          <p:cNvPr id="10"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3" name="Pladsholder til indhold 2"/>
          <p:cNvSpPr txBox="1">
            <a:spLocks/>
          </p:cNvSpPr>
          <p:nvPr/>
        </p:nvSpPr>
        <p:spPr>
          <a:xfrm>
            <a:off x="297732" y="1549400"/>
            <a:ext cx="8053788" cy="506476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solidFill>
                  <a:srgbClr val="262626"/>
                </a:solidFill>
              </a:rPr>
              <a:t>Crear un programa  usando variables de instalación para contar ciclos de ejecución</a:t>
            </a:r>
          </a:p>
          <a:p>
            <a:pPr>
              <a:buClr>
                <a:srgbClr val="99CC00"/>
              </a:buClr>
              <a:buFont typeface="Wingdings" panose="05000000000000000000" pitchFamily="2" charset="2"/>
              <a:buChar char="§"/>
            </a:pPr>
            <a:endParaRPr lang="es-ES" sz="18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Crear una variable de instalación llamada </a:t>
            </a:r>
            <a:r>
              <a:rPr lang="da-DK" sz="1400" i="1" dirty="0" smtClean="0">
                <a:solidFill>
                  <a:srgbClr val="262626"/>
                </a:solidFill>
              </a:rPr>
              <a:t>Contador</a:t>
            </a:r>
            <a:r>
              <a:rPr lang="da-DK" sz="1400" dirty="0" smtClean="0">
                <a:solidFill>
                  <a:srgbClr val="262626"/>
                </a:solidFill>
              </a:rPr>
              <a:t> con valor 0</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Crear un simple programa que mueva </a:t>
            </a:r>
            <a:r>
              <a:rPr lang="da-DK" sz="1400" dirty="0">
                <a:solidFill>
                  <a:srgbClr val="262626"/>
                </a:solidFill>
              </a:rPr>
              <a:t>entre Punto_de_paso_1 </a:t>
            </a:r>
            <a:r>
              <a:rPr lang="da-DK" sz="1400" dirty="0" smtClean="0">
                <a:solidFill>
                  <a:srgbClr val="262626"/>
                </a:solidFill>
              </a:rPr>
              <a:t> y Punto_de_paso_2</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Incrementar la variable </a:t>
            </a:r>
            <a:r>
              <a:rPr lang="da-DK" sz="1400" i="1" dirty="0" smtClean="0">
                <a:solidFill>
                  <a:srgbClr val="262626"/>
                </a:solidFill>
              </a:rPr>
              <a:t>Contador</a:t>
            </a:r>
            <a:r>
              <a:rPr lang="da-DK" sz="1400" dirty="0" smtClean="0">
                <a:solidFill>
                  <a:srgbClr val="262626"/>
                </a:solidFill>
              </a:rPr>
              <a:t> tras cada movimiento</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Cuando el contador alcance los 10 ciclos mover ir a limpieza de herramienta (Punto_de_paso_3)</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a:solidFill>
                  <a:srgbClr val="262626"/>
                </a:solidFill>
              </a:rPr>
              <a:t>Cuando el contador alcance los </a:t>
            </a:r>
            <a:r>
              <a:rPr lang="da-DK" sz="1400" dirty="0" smtClean="0">
                <a:solidFill>
                  <a:srgbClr val="262626"/>
                </a:solidFill>
              </a:rPr>
              <a:t>20 ciclos, mostrar el mensaje ”</a:t>
            </a:r>
            <a:r>
              <a:rPr lang="da-DK" sz="1400" dirty="0">
                <a:solidFill>
                  <a:srgbClr val="262626"/>
                </a:solidFill>
              </a:rPr>
              <a:t>Cambiar </a:t>
            </a:r>
            <a:r>
              <a:rPr lang="da-DK" sz="1400" dirty="0" smtClean="0">
                <a:solidFill>
                  <a:srgbClr val="262626"/>
                </a:solidFill>
              </a:rPr>
              <a:t>bandeja en alimentador”. </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Continuar sólo si se resetea manualmente el valor del contador</a:t>
            </a:r>
            <a:endParaRPr lang="da-DK" sz="1400" dirty="0">
              <a:solidFill>
                <a:srgbClr val="262626"/>
              </a:solidFill>
            </a:endParaRPr>
          </a:p>
          <a:p>
            <a:pPr lvl="1">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Iniciar/Parar el programa y verificar que el valor del contador se mantiene</a:t>
            </a:r>
          </a:p>
          <a:p>
            <a:pPr>
              <a:buClr>
                <a:srgbClr val="99CC00"/>
              </a:buClr>
              <a:buFont typeface="Wingdings" panose="05000000000000000000" pitchFamily="2" charset="2"/>
              <a:buChar char="§"/>
            </a:pPr>
            <a:endParaRPr lang="en-US"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Reiniciar el robot y verificar que el valor del contador se mantiene</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14" name="Brugerdefineret 13">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535259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456" y="1537986"/>
            <a:ext cx="6545155" cy="5077125"/>
          </a:xfrm>
          <a:prstGeom prst="rect">
            <a:avLst/>
          </a:prstGeom>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Contiene</a:t>
            </a:r>
          </a:p>
          <a:p>
            <a:pPr lvl="1">
              <a:buClr>
                <a:srgbClr val="99CC00"/>
              </a:buClr>
              <a:buFont typeface="Wingdings" panose="05000000000000000000" pitchFamily="2" charset="2"/>
              <a:buChar char="§"/>
            </a:pPr>
            <a:r>
              <a:rPr lang="en-US" sz="1400" dirty="0" smtClean="0">
                <a:solidFill>
                  <a:srgbClr val="262626"/>
                </a:solidFill>
              </a:rPr>
              <a:t>Flashcard</a:t>
            </a:r>
            <a:r>
              <a:rPr lang="es-ES" sz="1400" dirty="0" smtClean="0">
                <a:solidFill>
                  <a:srgbClr val="262626"/>
                </a:solidFill>
              </a:rPr>
              <a:t> con el </a:t>
            </a:r>
            <a:r>
              <a:rPr lang="es-ES" sz="1400" dirty="0">
                <a:solidFill>
                  <a:srgbClr val="262626"/>
                </a:solidFill>
              </a:rPr>
              <a:t>Software</a:t>
            </a:r>
          </a:p>
          <a:p>
            <a:pPr lvl="1">
              <a:buClr>
                <a:srgbClr val="99CC00"/>
              </a:buClr>
              <a:buFont typeface="Wingdings" panose="05000000000000000000" pitchFamily="2" charset="2"/>
              <a:buChar char="§"/>
            </a:pPr>
            <a:r>
              <a:rPr lang="es-ES" sz="1400" dirty="0">
                <a:solidFill>
                  <a:srgbClr val="262626"/>
                </a:solidFill>
              </a:rPr>
              <a:t>Alimentación del brazo robot</a:t>
            </a:r>
          </a:p>
          <a:p>
            <a:pPr lvl="1">
              <a:buClr>
                <a:srgbClr val="99CC00"/>
              </a:buClr>
              <a:buFont typeface="Wingdings" panose="05000000000000000000" pitchFamily="2" charset="2"/>
              <a:buChar char="§"/>
            </a:pPr>
            <a:r>
              <a:rPr lang="es-ES" sz="1400" dirty="0">
                <a:solidFill>
                  <a:srgbClr val="262626"/>
                </a:solidFill>
              </a:rPr>
              <a:t>Sistema de Seguridad</a:t>
            </a:r>
          </a:p>
          <a:p>
            <a:pPr lvl="1">
              <a:buClr>
                <a:srgbClr val="99CC00"/>
              </a:buClr>
              <a:buFont typeface="Wingdings" panose="05000000000000000000" pitchFamily="2" charset="2"/>
              <a:buChar char="§"/>
            </a:pPr>
            <a:r>
              <a:rPr lang="es-ES" sz="1400" dirty="0">
                <a:solidFill>
                  <a:srgbClr val="262626"/>
                </a:solidFill>
              </a:rPr>
              <a:t>Comunicación con equipos</a:t>
            </a:r>
            <a:br>
              <a:rPr lang="es-ES" sz="1400" dirty="0">
                <a:solidFill>
                  <a:srgbClr val="262626"/>
                </a:solidFill>
              </a:rPr>
            </a:br>
            <a:r>
              <a:rPr lang="es-ES" sz="1400" dirty="0">
                <a:solidFill>
                  <a:srgbClr val="262626"/>
                </a:solidFill>
              </a:rPr>
              <a:t>periféricos</a:t>
            </a: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Conectores</a:t>
            </a:r>
          </a:p>
          <a:p>
            <a:pPr lvl="1">
              <a:buClr>
                <a:srgbClr val="99CC00"/>
              </a:buClr>
              <a:buFont typeface="Wingdings" panose="05000000000000000000" pitchFamily="2" charset="2"/>
              <a:buChar char="§"/>
            </a:pPr>
            <a:r>
              <a:rPr lang="es-ES" sz="1400" dirty="0">
                <a:solidFill>
                  <a:srgbClr val="262626"/>
                </a:solidFill>
              </a:rPr>
              <a:t>Alimentación 220/110 </a:t>
            </a:r>
            <a:r>
              <a:rPr lang="es-ES" sz="1400" dirty="0" smtClean="0">
                <a:solidFill>
                  <a:srgbClr val="262626"/>
                </a:solidFill>
              </a:rPr>
              <a:t>V AC</a:t>
            </a:r>
            <a:endParaRPr lang="es-ES"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Ethernet</a:t>
            </a:r>
          </a:p>
          <a:p>
            <a:pPr lvl="1">
              <a:buClr>
                <a:srgbClr val="99CC00"/>
              </a:buClr>
              <a:buFont typeface="Wingdings" panose="05000000000000000000" pitchFamily="2" charset="2"/>
              <a:buChar char="§"/>
            </a:pPr>
            <a:r>
              <a:rPr lang="da-DK" sz="1400" dirty="0">
                <a:solidFill>
                  <a:srgbClr val="262626"/>
                </a:solidFill>
              </a:rPr>
              <a:t>USB</a:t>
            </a:r>
          </a:p>
          <a:p>
            <a:pPr lvl="1">
              <a:buClr>
                <a:srgbClr val="99CC00"/>
              </a:buClr>
              <a:buFont typeface="Wingdings" panose="05000000000000000000" pitchFamily="2" charset="2"/>
              <a:buChar char="§"/>
            </a:pPr>
            <a:r>
              <a:rPr lang="es-ES" sz="1400" dirty="0">
                <a:solidFill>
                  <a:srgbClr val="262626"/>
                </a:solidFill>
              </a:rPr>
              <a:t>Brazo Robot</a:t>
            </a:r>
            <a:endParaRPr lang="es-ES"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11</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Controlador</a:t>
            </a:r>
          </a:p>
        </p:txBody>
      </p:sp>
      <p:grpSp>
        <p:nvGrpSpPr>
          <p:cNvPr id="12" name="Gruppe 11"/>
          <p:cNvGrpSpPr/>
          <p:nvPr/>
        </p:nvGrpSpPr>
        <p:grpSpPr>
          <a:xfrm>
            <a:off x="208335" y="248792"/>
            <a:ext cx="5447352" cy="511431"/>
            <a:chOff x="4343400" y="265760"/>
            <a:chExt cx="4537710" cy="511431"/>
          </a:xfrm>
        </p:grpSpPr>
        <p:sp>
          <p:nvSpPr>
            <p:cNvPr id="13" name="Rektangel 12"/>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5" name="Ellipse 14"/>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8270093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289"/>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solidFill>
                  <a:prstClr val="black">
                    <a:tint val="75000"/>
                  </a:prstClr>
                </a:solidFill>
              </a:rPr>
              <a:pPr/>
              <a:t>110</a:t>
            </a:fld>
            <a:endParaRPr lang="da-DK">
              <a:solidFill>
                <a:prstClr val="black">
                  <a:tint val="75000"/>
                </a:prstClr>
              </a:solidFill>
            </a:endParaRPr>
          </a:p>
        </p:txBody>
      </p:sp>
      <p:pic>
        <p:nvPicPr>
          <p:cNvPr id="11" name="Billed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6" name="TextBox 35"/>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37"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8"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9"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0"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1"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2"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3"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4"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básicos 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5"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6"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1</a:t>
            </a:r>
          </a:p>
        </p:txBody>
      </p:sp>
      <p:sp>
        <p:nvSpPr>
          <p:cNvPr id="47"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8"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9" name="Rektangel 15"/>
          <p:cNvSpPr/>
          <p:nvPr/>
        </p:nvSpPr>
        <p:spPr>
          <a:xfrm>
            <a:off x="4677115" y="2175948"/>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avanzados 3</a:t>
            </a:r>
            <a:endParaRPr lang="da-DK"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51"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2"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3"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4"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5"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6"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7"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9" name="Ellipse 7"/>
          <p:cNvSpPr/>
          <p:nvPr/>
        </p:nvSpPr>
        <p:spPr>
          <a:xfrm>
            <a:off x="4800616" y="2042700"/>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a:solidFill>
                  <a:prstClr val="white"/>
                </a:solidFill>
                <a:latin typeface="Lucida Console" panose="020B0609040504020204" pitchFamily="49" charset="0"/>
                <a:ea typeface="Roboto Condensed" panose="02000000000000000000" pitchFamily="2" charset="0"/>
              </a:rPr>
              <a:t>7</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0"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2"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33"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34" name="Brugerdefineret 3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Brugerdefineret 34">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Brugerdefineret 59">
            <a:hlinkClick r:id="rId6" action="ppaction://hlinksldjump" highlightClick="1"/>
          </p:cNvPr>
          <p:cNvSpPr/>
          <p:nvPr/>
        </p:nvSpPr>
        <p:spPr>
          <a:xfrm>
            <a:off x="866471" y="32883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Brugerdefineret 60">
            <a:hlinkClick r:id="rId7" action="ppaction://hlinksldjump" highlightClick="1"/>
          </p:cNvPr>
          <p:cNvSpPr/>
          <p:nvPr/>
        </p:nvSpPr>
        <p:spPr>
          <a:xfrm>
            <a:off x="876861" y="38239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Brugerdefineret 61">
            <a:hlinkClick r:id="rId8" action="ppaction://hlinksldjump" highlightClick="1"/>
          </p:cNvPr>
          <p:cNvSpPr/>
          <p:nvPr/>
        </p:nvSpPr>
        <p:spPr>
          <a:xfrm>
            <a:off x="876861" y="43780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Brugerdefineret 62">
            <a:hlinkClick r:id="rId9" action="ppaction://hlinksldjump" highlightClick="1"/>
          </p:cNvPr>
          <p:cNvSpPr/>
          <p:nvPr/>
        </p:nvSpPr>
        <p:spPr>
          <a:xfrm>
            <a:off x="876862" y="492224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Brugerdefineret 64">
            <a:hlinkClick r:id="rId10" action="ppaction://hlinksldjump" highlightClick="1"/>
          </p:cNvPr>
          <p:cNvSpPr/>
          <p:nvPr/>
        </p:nvSpPr>
        <p:spPr>
          <a:xfrm>
            <a:off x="4666740" y="27256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Brugerdefineret 65">
            <a:hlinkClick r:id="rId11" action="ppaction://hlinksldjump" highlightClick="1"/>
          </p:cNvPr>
          <p:cNvSpPr/>
          <p:nvPr/>
        </p:nvSpPr>
        <p:spPr>
          <a:xfrm>
            <a:off x="4676092"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Brugerdefineret 66">
            <a:hlinkClick r:id="rId12" action="ppaction://hlinksldjump" highlightClick="1"/>
          </p:cNvPr>
          <p:cNvSpPr/>
          <p:nvPr/>
        </p:nvSpPr>
        <p:spPr>
          <a:xfrm>
            <a:off x="4679419"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Brugerdefineret 67">
            <a:hlinkClick r:id="rId13" action="ppaction://hlinksldjump" highlightClick="1"/>
          </p:cNvPr>
          <p:cNvSpPr/>
          <p:nvPr/>
        </p:nvSpPr>
        <p:spPr>
          <a:xfrm>
            <a:off x="4687521" y="436514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Brugerdefineret 68">
            <a:hlinkClick r:id="rId14" action="ppaction://hlinksldjump" highlightClick="1"/>
          </p:cNvPr>
          <p:cNvSpPr/>
          <p:nvPr/>
        </p:nvSpPr>
        <p:spPr>
          <a:xfrm>
            <a:off x="4686483" y="490375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Brugerdefineret 69">
            <a:hlinkClick r:id="rId15" action="ppaction://hlinksldjump" highlightClick="1"/>
          </p:cNvPr>
          <p:cNvSpPr/>
          <p:nvPr/>
        </p:nvSpPr>
        <p:spPr>
          <a:xfrm>
            <a:off x="886843" y="273568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042711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Subproceso</a:t>
            </a:r>
          </a:p>
          <a:p>
            <a:pPr lvl="1">
              <a:buClr>
                <a:srgbClr val="99CC00"/>
              </a:buClr>
              <a:buFont typeface="Wingdings" panose="05000000000000000000" pitchFamily="2" charset="2"/>
              <a:buChar char="§"/>
            </a:pPr>
            <a:r>
              <a:rPr lang="es-ES" sz="1400" dirty="0" smtClean="0">
                <a:solidFill>
                  <a:srgbClr val="262626"/>
                </a:solidFill>
              </a:rPr>
              <a:t>Proceso paralelo</a:t>
            </a:r>
          </a:p>
          <a:p>
            <a:pPr lvl="1">
              <a:buClr>
                <a:srgbClr val="99CC00"/>
              </a:buClr>
              <a:buFont typeface="Wingdings" panose="05000000000000000000" pitchFamily="2" charset="2"/>
              <a:buChar char="§"/>
            </a:pPr>
            <a:r>
              <a:rPr lang="es-ES" sz="1400" dirty="0" smtClean="0">
                <a:solidFill>
                  <a:srgbClr val="262626"/>
                </a:solidFill>
              </a:rPr>
              <a:t>En ejecución continua</a:t>
            </a:r>
          </a:p>
          <a:p>
            <a:pPr marL="646113" lvl="2" indent="-285750">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Evento</a:t>
            </a:r>
          </a:p>
          <a:p>
            <a:pPr lvl="1">
              <a:buClr>
                <a:srgbClr val="99CC00"/>
              </a:buClr>
              <a:buFont typeface="Wingdings" panose="05000000000000000000" pitchFamily="2" charset="2"/>
              <a:buChar char="§"/>
            </a:pPr>
            <a:r>
              <a:rPr lang="es-ES" sz="1400" dirty="0" smtClean="0">
                <a:solidFill>
                  <a:srgbClr val="262626"/>
                </a:solidFill>
              </a:rPr>
              <a:t>Proceso paralelo</a:t>
            </a:r>
          </a:p>
          <a:p>
            <a:pPr lvl="1">
              <a:buClr>
                <a:srgbClr val="99CC00"/>
              </a:buClr>
              <a:buFont typeface="Wingdings" panose="05000000000000000000" pitchFamily="2" charset="2"/>
              <a:buChar char="§"/>
            </a:pPr>
            <a:r>
              <a:rPr lang="es-ES" sz="1400" dirty="0" smtClean="0">
                <a:solidFill>
                  <a:srgbClr val="262626"/>
                </a:solidFill>
              </a:rPr>
              <a:t>Iniciado por una condición</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Propósito</a:t>
            </a:r>
          </a:p>
          <a:p>
            <a:pPr lvl="1">
              <a:buClr>
                <a:srgbClr val="99CC00"/>
              </a:buClr>
              <a:buFont typeface="Wingdings" panose="05000000000000000000" pitchFamily="2" charset="2"/>
              <a:buChar char="§"/>
            </a:pPr>
            <a:r>
              <a:rPr lang="es-ES" sz="1400" dirty="0" smtClean="0"/>
              <a:t>Resultan útiles para el control de E/S de comunicación con otras máquinas, para la </a:t>
            </a:r>
            <a:r>
              <a:rPr lang="es-ES" sz="1400" dirty="0" err="1" smtClean="0"/>
              <a:t>realizacion</a:t>
            </a:r>
            <a:r>
              <a:rPr lang="es-ES" sz="1400" dirty="0" smtClean="0"/>
              <a:t> de cálculos, supervisión de variables, temporizadores, etc.</a:t>
            </a:r>
            <a:endParaRPr lang="es-ES" sz="1400" dirty="0" smtClean="0">
              <a:solidFill>
                <a:srgbClr val="262626"/>
              </a:solidFill>
            </a:endParaRPr>
          </a:p>
          <a:p>
            <a:pPr lvl="3">
              <a:buClr>
                <a:srgbClr val="99CC00"/>
              </a:buClr>
              <a:buFont typeface="Wingdings" panose="05000000000000000000" pitchFamily="2" charset="2"/>
              <a:buChar char="§"/>
            </a:pPr>
            <a:endParaRPr lang="en-GB" sz="1400" dirty="0">
              <a:solidFill>
                <a:srgbClr val="262626"/>
              </a:solidFill>
            </a:endParaRPr>
          </a:p>
        </p:txBody>
      </p:sp>
      <p:grpSp>
        <p:nvGrpSpPr>
          <p:cNvPr id="22" name="Gruppe 21"/>
          <p:cNvGrpSpPr/>
          <p:nvPr/>
        </p:nvGrpSpPr>
        <p:grpSpPr>
          <a:xfrm>
            <a:off x="3979002" y="2401145"/>
            <a:ext cx="4697454" cy="2900064"/>
            <a:chOff x="3979002" y="2401143"/>
            <a:chExt cx="4697454" cy="2900065"/>
          </a:xfrm>
        </p:grpSpPr>
        <p:sp>
          <p:nvSpPr>
            <p:cNvPr id="3" name="Rektangel 2"/>
            <p:cNvSpPr/>
            <p:nvPr/>
          </p:nvSpPr>
          <p:spPr>
            <a:xfrm>
              <a:off x="4699082" y="2708920"/>
              <a:ext cx="1008112" cy="247745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5" name="Rektangel 4"/>
            <p:cNvSpPr/>
            <p:nvPr/>
          </p:nvSpPr>
          <p:spPr>
            <a:xfrm>
              <a:off x="7579402" y="2708920"/>
              <a:ext cx="1008112" cy="247745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a:p>
          </p:txBody>
        </p:sp>
        <p:sp>
          <p:nvSpPr>
            <p:cNvPr id="6" name="Rektangel 5"/>
            <p:cNvSpPr/>
            <p:nvPr/>
          </p:nvSpPr>
          <p:spPr>
            <a:xfrm>
              <a:off x="6139242" y="3284984"/>
              <a:ext cx="1008112" cy="129614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a-DK"/>
            </a:p>
          </p:txBody>
        </p:sp>
        <p:sp>
          <p:nvSpPr>
            <p:cNvPr id="7" name="Tekstboks 6"/>
            <p:cNvSpPr txBox="1"/>
            <p:nvPr/>
          </p:nvSpPr>
          <p:spPr>
            <a:xfrm>
              <a:off x="4716016" y="2401143"/>
              <a:ext cx="3960440" cy="307777"/>
            </a:xfrm>
            <a:prstGeom prst="rect">
              <a:avLst/>
            </a:prstGeom>
            <a:noFill/>
          </p:spPr>
          <p:txBody>
            <a:bodyPr wrap="square" rtlCol="0">
              <a:spAutoFit/>
            </a:bodyPr>
            <a:lstStyle/>
            <a:p>
              <a:r>
                <a:rPr lang="da-DK" sz="1400" dirty="0" smtClean="0"/>
                <a:t>Prog. Robot                  Evento                   Subproceso</a:t>
              </a:r>
              <a:endParaRPr lang="da-DK" sz="1400" dirty="0"/>
            </a:p>
          </p:txBody>
        </p:sp>
        <p:sp>
          <p:nvSpPr>
            <p:cNvPr id="9" name="Tekstboks 8"/>
            <p:cNvSpPr txBox="1"/>
            <p:nvPr/>
          </p:nvSpPr>
          <p:spPr>
            <a:xfrm>
              <a:off x="4699082" y="3170641"/>
              <a:ext cx="1512168" cy="246221"/>
            </a:xfrm>
            <a:prstGeom prst="rect">
              <a:avLst/>
            </a:prstGeom>
            <a:noFill/>
          </p:spPr>
          <p:txBody>
            <a:bodyPr wrap="square" rtlCol="0">
              <a:spAutoFit/>
            </a:bodyPr>
            <a:lstStyle/>
            <a:p>
              <a:r>
                <a:rPr lang="da-DK" sz="1000"/>
                <a:t>DO[0] = HI</a:t>
              </a:r>
            </a:p>
          </p:txBody>
        </p:sp>
        <p:sp>
          <p:nvSpPr>
            <p:cNvPr id="10" name="Tekstboks 9"/>
            <p:cNvSpPr txBox="1"/>
            <p:nvPr/>
          </p:nvSpPr>
          <p:spPr>
            <a:xfrm>
              <a:off x="4699082" y="4461912"/>
              <a:ext cx="1512168" cy="246221"/>
            </a:xfrm>
            <a:prstGeom prst="rect">
              <a:avLst/>
            </a:prstGeom>
            <a:noFill/>
          </p:spPr>
          <p:txBody>
            <a:bodyPr wrap="square" rtlCol="0">
              <a:spAutoFit/>
            </a:bodyPr>
            <a:lstStyle/>
            <a:p>
              <a:r>
                <a:rPr lang="da-DK" sz="1000"/>
                <a:t>DO[0] = LO</a:t>
              </a:r>
            </a:p>
          </p:txBody>
        </p:sp>
        <p:sp>
          <p:nvSpPr>
            <p:cNvPr id="11" name="Tekstboks 10"/>
            <p:cNvSpPr txBox="1"/>
            <p:nvPr/>
          </p:nvSpPr>
          <p:spPr>
            <a:xfrm>
              <a:off x="3979002" y="2590275"/>
              <a:ext cx="476539" cy="246221"/>
            </a:xfrm>
            <a:prstGeom prst="rect">
              <a:avLst/>
            </a:prstGeom>
            <a:noFill/>
          </p:spPr>
          <p:txBody>
            <a:bodyPr wrap="square" rtlCol="0">
              <a:spAutoFit/>
            </a:bodyPr>
            <a:lstStyle/>
            <a:p>
              <a:r>
                <a:rPr lang="da-DK" sz="1000" dirty="0" smtClean="0"/>
                <a:t>Inicio</a:t>
              </a:r>
              <a:endParaRPr lang="da-DK" sz="1000" dirty="0"/>
            </a:p>
          </p:txBody>
        </p:sp>
        <p:sp>
          <p:nvSpPr>
            <p:cNvPr id="4" name="Ligebenet trekant 3"/>
            <p:cNvSpPr/>
            <p:nvPr/>
          </p:nvSpPr>
          <p:spPr>
            <a:xfrm rot="5400000">
              <a:off x="4455541" y="2628445"/>
              <a:ext cx="180000" cy="180000"/>
            </a:xfrm>
            <a:prstGeom prst="triangl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12" name="Tekstboks 11"/>
            <p:cNvSpPr txBox="1"/>
            <p:nvPr/>
          </p:nvSpPr>
          <p:spPr>
            <a:xfrm>
              <a:off x="6067234" y="3068960"/>
              <a:ext cx="1152128" cy="246221"/>
            </a:xfrm>
            <a:prstGeom prst="rect">
              <a:avLst/>
            </a:prstGeom>
            <a:noFill/>
          </p:spPr>
          <p:txBody>
            <a:bodyPr wrap="square" rtlCol="0">
              <a:spAutoFit/>
            </a:bodyPr>
            <a:lstStyle/>
            <a:p>
              <a:r>
                <a:rPr lang="da-DK" sz="1000"/>
                <a:t>Trigger: DO[0] = HI</a:t>
              </a:r>
            </a:p>
          </p:txBody>
        </p:sp>
        <p:sp>
          <p:nvSpPr>
            <p:cNvPr id="13" name="Ligebenet trekant 12"/>
            <p:cNvSpPr/>
            <p:nvPr/>
          </p:nvSpPr>
          <p:spPr>
            <a:xfrm rot="5400000">
              <a:off x="5923218" y="3202393"/>
              <a:ext cx="180000" cy="180000"/>
            </a:xfrm>
            <a:prstGeom prst="triangl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a-DK"/>
            </a:p>
          </p:txBody>
        </p:sp>
        <p:sp>
          <p:nvSpPr>
            <p:cNvPr id="14" name="Ligebenet trekant 13"/>
            <p:cNvSpPr/>
            <p:nvPr/>
          </p:nvSpPr>
          <p:spPr>
            <a:xfrm rot="5400000">
              <a:off x="7363378" y="2631659"/>
              <a:ext cx="180000" cy="180000"/>
            </a:xfrm>
            <a:prstGeom prst="triangl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a:p>
          </p:txBody>
        </p:sp>
        <p:sp>
          <p:nvSpPr>
            <p:cNvPr id="15" name="Rektangel 14"/>
            <p:cNvSpPr/>
            <p:nvPr/>
          </p:nvSpPr>
          <p:spPr>
            <a:xfrm rot="5400000">
              <a:off x="5986218" y="4561537"/>
              <a:ext cx="180000" cy="54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a-DK"/>
            </a:p>
          </p:txBody>
        </p:sp>
        <p:sp>
          <p:nvSpPr>
            <p:cNvPr id="16" name="Rektangel 15"/>
            <p:cNvSpPr/>
            <p:nvPr/>
          </p:nvSpPr>
          <p:spPr>
            <a:xfrm rot="5400000">
              <a:off x="5906825" y="4563653"/>
              <a:ext cx="180000" cy="54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a-DK"/>
            </a:p>
          </p:txBody>
        </p:sp>
        <p:sp>
          <p:nvSpPr>
            <p:cNvPr id="17" name="Rektangel 16"/>
            <p:cNvSpPr/>
            <p:nvPr/>
          </p:nvSpPr>
          <p:spPr>
            <a:xfrm rot="5400000">
              <a:off x="7413639" y="5165158"/>
              <a:ext cx="180000" cy="54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a:p>
          </p:txBody>
        </p:sp>
        <p:sp>
          <p:nvSpPr>
            <p:cNvPr id="18" name="Rektangel 17"/>
            <p:cNvSpPr/>
            <p:nvPr/>
          </p:nvSpPr>
          <p:spPr>
            <a:xfrm rot="5400000">
              <a:off x="7334246" y="5167274"/>
              <a:ext cx="180000" cy="54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a:p>
          </p:txBody>
        </p:sp>
        <p:sp>
          <p:nvSpPr>
            <p:cNvPr id="19" name="Rektangel 18"/>
            <p:cNvSpPr/>
            <p:nvPr/>
          </p:nvSpPr>
          <p:spPr>
            <a:xfrm rot="5400000">
              <a:off x="4548214" y="5169353"/>
              <a:ext cx="180000" cy="54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20" name="Rektangel 19"/>
            <p:cNvSpPr/>
            <p:nvPr/>
          </p:nvSpPr>
          <p:spPr>
            <a:xfrm rot="5400000">
              <a:off x="4468821" y="5171469"/>
              <a:ext cx="180000" cy="54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21" name="Tekstboks 20"/>
            <p:cNvSpPr txBox="1"/>
            <p:nvPr/>
          </p:nvSpPr>
          <p:spPr>
            <a:xfrm>
              <a:off x="4123018" y="5054987"/>
              <a:ext cx="476539" cy="246221"/>
            </a:xfrm>
            <a:prstGeom prst="rect">
              <a:avLst/>
            </a:prstGeom>
            <a:noFill/>
          </p:spPr>
          <p:txBody>
            <a:bodyPr wrap="square" rtlCol="0">
              <a:spAutoFit/>
            </a:bodyPr>
            <a:lstStyle/>
            <a:p>
              <a:r>
                <a:rPr lang="da-DK" sz="1000" dirty="0" smtClean="0"/>
                <a:t>Fin</a:t>
              </a:r>
              <a:endParaRPr lang="da-DK" sz="1000" dirty="0"/>
            </a:p>
          </p:txBody>
        </p:sp>
        <p:cxnSp>
          <p:nvCxnSpPr>
            <p:cNvPr id="23" name="Lige forbindelse 22"/>
            <p:cNvCxnSpPr/>
            <p:nvPr/>
          </p:nvCxnSpPr>
          <p:spPr>
            <a:xfrm>
              <a:off x="5779370" y="2725854"/>
              <a:ext cx="15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Lige forbindelse 23"/>
            <p:cNvCxnSpPr/>
            <p:nvPr/>
          </p:nvCxnSpPr>
          <p:spPr>
            <a:xfrm>
              <a:off x="5383218" y="3285671"/>
              <a:ext cx="504000"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5" name="Lige forbindelse 24"/>
            <p:cNvCxnSpPr/>
            <p:nvPr/>
          </p:nvCxnSpPr>
          <p:spPr>
            <a:xfrm>
              <a:off x="5402284" y="4581128"/>
              <a:ext cx="504000"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7" name="Lige forbindelse 26"/>
            <p:cNvCxnSpPr/>
            <p:nvPr/>
          </p:nvCxnSpPr>
          <p:spPr>
            <a:xfrm>
              <a:off x="5796136" y="5186865"/>
              <a:ext cx="1512000" cy="0"/>
            </a:xfrm>
            <a:prstGeom prst="line">
              <a:avLst/>
            </a:prstGeom>
          </p:spPr>
          <p:style>
            <a:lnRef idx="1">
              <a:schemeClr val="accent6"/>
            </a:lnRef>
            <a:fillRef idx="0">
              <a:schemeClr val="accent6"/>
            </a:fillRef>
            <a:effectRef idx="0">
              <a:schemeClr val="accent6"/>
            </a:effectRef>
            <a:fontRef idx="minor">
              <a:schemeClr val="tx1"/>
            </a:fontRef>
          </p:style>
        </p:cxnSp>
      </p:grpSp>
      <p:sp>
        <p:nvSpPr>
          <p:cNvPr id="8" name="Pladsholder til diasnummer 7"/>
          <p:cNvSpPr>
            <a:spLocks noGrp="1"/>
          </p:cNvSpPr>
          <p:nvPr>
            <p:ph type="sldNum" sz="quarter" idx="12"/>
          </p:nvPr>
        </p:nvSpPr>
        <p:spPr/>
        <p:txBody>
          <a:bodyPr/>
          <a:lstStyle/>
          <a:p>
            <a:fld id="{EAC703FD-06C2-3745-B8B2-5765E01FA7E0}" type="slidenum">
              <a:rPr lang="da-DK" smtClean="0"/>
              <a:t>111</a:t>
            </a:fld>
            <a:endParaRPr lang="da-DK"/>
          </a:p>
        </p:txBody>
      </p:sp>
      <p:sp>
        <p:nvSpPr>
          <p:cNvPr id="28" name="Tekstboks 2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Subprocesos/eventos</a:t>
            </a:r>
            <a:endParaRPr lang="es-ES" sz="2000" b="1" dirty="0">
              <a:latin typeface="Lucida Console" panose="020B0609040504020204" pitchFamily="49" charset="0"/>
            </a:endParaRPr>
          </a:p>
        </p:txBody>
      </p:sp>
      <p:sp>
        <p:nvSpPr>
          <p:cNvPr id="30"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2"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33" name="Brugerdefineret 3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65862335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4178732"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Configuraciones</a:t>
            </a:r>
            <a:endParaRPr lang="es-E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Bucle perpetuo</a:t>
            </a:r>
          </a:p>
          <a:p>
            <a:pPr lvl="1">
              <a:buClr>
                <a:srgbClr val="99CC00"/>
              </a:buClr>
              <a:buFont typeface="Wingdings" panose="05000000000000000000" pitchFamily="2" charset="2"/>
              <a:buChar char="§"/>
            </a:pPr>
            <a:r>
              <a:rPr lang="es-ES" sz="1400" dirty="0">
                <a:solidFill>
                  <a:srgbClr val="262626"/>
                </a:solidFill>
              </a:rPr>
              <a:t>Seguir ejecución de</a:t>
            </a:r>
            <a:br>
              <a:rPr lang="es-ES" sz="1400" dirty="0">
                <a:solidFill>
                  <a:srgbClr val="262626"/>
                </a:solidFill>
              </a:rPr>
            </a:br>
            <a:r>
              <a:rPr lang="es-ES" sz="1400" dirty="0">
                <a:solidFill>
                  <a:srgbClr val="262626"/>
                </a:solidFill>
              </a:rPr>
              <a:t>programa</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thread.urp</a:t>
            </a:r>
            <a:endParaRPr lang="en-GB" sz="1400" dirty="0">
              <a:solidFill>
                <a:srgbClr val="262626"/>
              </a:solidFill>
            </a:endParaRPr>
          </a:p>
          <a:p>
            <a:pPr marL="646113" lvl="2" indent="-285750">
              <a:buClr>
                <a:srgbClr val="99CC00"/>
              </a:buClr>
              <a:buFont typeface="Wingdings" panose="05000000000000000000" pitchFamily="2" charset="2"/>
              <a:buChar char="§"/>
            </a:pPr>
            <a:endParaRPr lang="da-DK" sz="1800" dirty="0" smtClean="0">
              <a:solidFill>
                <a:srgbClr val="262626"/>
              </a:solidFill>
            </a:endParaRPr>
          </a:p>
          <a:p>
            <a:pPr marL="360363" lvl="2" indent="0">
              <a:buClr>
                <a:schemeClr val="tx2">
                  <a:lumMod val="40000"/>
                  <a:lumOff val="60000"/>
                </a:schemeClr>
              </a:buClr>
              <a:buNone/>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4" name="Rektangel 3"/>
          <p:cNvSpPr/>
          <p:nvPr/>
        </p:nvSpPr>
        <p:spPr>
          <a:xfrm>
            <a:off x="4467514" y="5429046"/>
            <a:ext cx="1628486" cy="41719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112</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Subproceso</a:t>
            </a:r>
            <a:endParaRPr lang="da-DK" sz="2000" b="1" dirty="0">
              <a:latin typeface="Lucida Console" panose="020B0609040504020204" pitchFamily="49" charset="0"/>
            </a:endParaRPr>
          </a:p>
        </p:txBody>
      </p:sp>
      <p:sp>
        <p:nvSpPr>
          <p:cNvPr id="16"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5" name="Tabel 7"/>
          <p:cNvGraphicFramePr>
            <a:graphicFrameLocks noGrp="1"/>
          </p:cNvGraphicFramePr>
          <p:nvPr>
            <p:extLst>
              <p:ext uri="{D42A27DB-BD31-4B8C-83A1-F6EECF244321}">
                <p14:modId xmlns:p14="http://schemas.microsoft.com/office/powerpoint/2010/main" val="353715995"/>
              </p:ext>
            </p:extLst>
          </p:nvPr>
        </p:nvGraphicFramePr>
        <p:xfrm>
          <a:off x="851324" y="4509566"/>
          <a:ext cx="1800000" cy="1554480"/>
        </p:xfrm>
        <a:graphic>
          <a:graphicData uri="http://schemas.openxmlformats.org/drawingml/2006/table">
            <a:tbl>
              <a:tblPr>
                <a:tableStyleId>{5C22544A-7EE6-4342-B048-85BDC9FD1C3A}</a:tableStyleId>
              </a:tblPr>
              <a:tblGrid>
                <a:gridCol w="1800000"/>
              </a:tblGrid>
              <a:tr h="1548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0" baseline="0" dirty="0" smtClean="0"/>
                        <a:t>     MoveJ</a:t>
                      </a:r>
                    </a:p>
                    <a:p>
                      <a:r>
                        <a:rPr lang="da-DK" sz="1200" b="0" baseline="0" dirty="0" smtClean="0"/>
                        <a:t>          </a:t>
                      </a:r>
                      <a:r>
                        <a:rPr lang="da-DK" sz="1200" dirty="0" smtClean="0"/>
                        <a:t>Punto_de_paso_1</a:t>
                      </a:r>
                      <a:endParaRPr lang="da-DK" sz="1200" b="0" baseline="0" dirty="0" smtClean="0"/>
                    </a:p>
                    <a:p>
                      <a:r>
                        <a:rPr lang="da-DK" sz="1200" b="0" baseline="0" dirty="0" smtClean="0"/>
                        <a:t>          </a:t>
                      </a:r>
                      <a:r>
                        <a:rPr lang="da-DK" sz="1200" dirty="0" smtClean="0"/>
                        <a:t>Punto_de_paso_2</a:t>
                      </a:r>
                      <a:endParaRPr lang="da-DK" sz="1200" b="0" baseline="0" dirty="0" smtClean="0"/>
                    </a:p>
                    <a:p>
                      <a:r>
                        <a:rPr lang="da-DK" sz="1200" b="0" baseline="0" dirty="0" smtClean="0"/>
                        <a:t>Subproceso_1</a:t>
                      </a:r>
                    </a:p>
                    <a:p>
                      <a:r>
                        <a:rPr lang="da-DK" sz="1200" b="0" baseline="0" dirty="0" smtClean="0"/>
                        <a:t>     IF DI[0] = True</a:t>
                      </a:r>
                    </a:p>
                    <a:p>
                      <a:r>
                        <a:rPr lang="da-DK" sz="1200" b="0" baseline="0" dirty="0" smtClean="0"/>
                        <a:t>          Detener</a:t>
                      </a:r>
                    </a:p>
                    <a:p>
                      <a:r>
                        <a:rPr lang="da-DK" sz="1200" b="0" baseline="0" dirty="0" smtClean="0"/>
                        <a:t>     </a:t>
                      </a:r>
                      <a:r>
                        <a:rPr lang="da-DK" sz="1200" dirty="0" smtClean="0"/>
                        <a:t>Esperar </a:t>
                      </a:r>
                      <a:r>
                        <a:rPr lang="da-DK" sz="1200" b="0" baseline="0" dirty="0" smtClean="0"/>
                        <a:t>0.01</a:t>
                      </a:r>
                    </a:p>
                  </a:txBody>
                  <a:tcPr/>
                </a:tc>
              </a:tr>
            </a:tbl>
          </a:graphicData>
        </a:graphic>
      </p:graphicFrame>
      <p:graphicFrame>
        <p:nvGraphicFramePr>
          <p:cNvPr id="17" name="Tabel 8"/>
          <p:cNvGraphicFramePr>
            <a:graphicFrameLocks noGrp="1"/>
          </p:cNvGraphicFramePr>
          <p:nvPr>
            <p:extLst>
              <p:ext uri="{D42A27DB-BD31-4B8C-83A1-F6EECF244321}">
                <p14:modId xmlns:p14="http://schemas.microsoft.com/office/powerpoint/2010/main" val="2087783745"/>
              </p:ext>
            </p:extLst>
          </p:nvPr>
        </p:nvGraphicFramePr>
        <p:xfrm>
          <a:off x="851324" y="3243065"/>
          <a:ext cx="1800000" cy="1195200"/>
        </p:xfrm>
        <a:graphic>
          <a:graphicData uri="http://schemas.openxmlformats.org/drawingml/2006/table">
            <a:tbl>
              <a:tblPr>
                <a:tableStyleId>{5C22544A-7EE6-4342-B048-85BDC9FD1C3A}</a:tableStyleId>
              </a:tblPr>
              <a:tblGrid>
                <a:gridCol w="1800000"/>
              </a:tblGrid>
              <a:tr h="11952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0" baseline="0" dirty="0" smtClean="0"/>
                        <a:t>     MoveJ</a:t>
                      </a:r>
                    </a:p>
                    <a:p>
                      <a:r>
                        <a:rPr lang="da-DK" sz="1200" b="0" baseline="0" dirty="0" smtClean="0"/>
                        <a:t>          </a:t>
                      </a:r>
                      <a:r>
                        <a:rPr lang="da-DK" sz="1200" dirty="0" smtClean="0"/>
                        <a:t>Punto_de_paso_1</a:t>
                      </a:r>
                      <a:endParaRPr lang="da-DK" sz="1200" b="0" baseline="0" dirty="0" smtClean="0"/>
                    </a:p>
                    <a:p>
                      <a:r>
                        <a:rPr lang="da-DK" sz="1200" b="0" baseline="0" dirty="0" smtClean="0"/>
                        <a:t>          </a:t>
                      </a:r>
                      <a:r>
                        <a:rPr lang="da-DK" sz="1200" dirty="0" smtClean="0"/>
                        <a:t>Punto_de_paso_2</a:t>
                      </a:r>
                      <a:endParaRPr lang="da-DK" sz="1200" b="0" baseline="0" dirty="0" smtClean="0"/>
                    </a:p>
                    <a:p>
                      <a:r>
                        <a:rPr lang="da-DK" sz="1200" b="0" baseline="0" dirty="0" smtClean="0"/>
                        <a:t>     IF DI[0] = True</a:t>
                      </a:r>
                    </a:p>
                    <a:p>
                      <a:r>
                        <a:rPr lang="da-DK" sz="1200" b="0" baseline="0" dirty="0" smtClean="0"/>
                        <a:t>          Detener</a:t>
                      </a:r>
                    </a:p>
                  </a:txBody>
                  <a:tcPr/>
                </a:tc>
              </a:tr>
            </a:tbl>
          </a:graphicData>
        </a:graphic>
      </p:graphicFrame>
    </p:spTree>
    <p:extLst>
      <p:ext uri="{BB962C8B-B14F-4D97-AF65-F5344CB8AC3E}">
        <p14:creationId xmlns:p14="http://schemas.microsoft.com/office/powerpoint/2010/main" val="210258401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Activación</a:t>
            </a:r>
            <a:endParaRPr lang="es-E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Define la condición para</a:t>
            </a:r>
            <a:br>
              <a:rPr lang="es-ES" sz="1400" dirty="0">
                <a:solidFill>
                  <a:srgbClr val="262626"/>
                </a:solidFill>
              </a:rPr>
            </a:br>
            <a:r>
              <a:rPr lang="es-ES" sz="1400" dirty="0">
                <a:solidFill>
                  <a:srgbClr val="262626"/>
                </a:solidFill>
              </a:rPr>
              <a:t>ejecutar el evento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6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event.urp</a:t>
            </a:r>
            <a:endParaRPr lang="en-GB" sz="1400" dirty="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4" name="Rektangel 3"/>
          <p:cNvSpPr/>
          <p:nvPr/>
        </p:nvSpPr>
        <p:spPr>
          <a:xfrm>
            <a:off x="4539348" y="3656945"/>
            <a:ext cx="4276992"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113</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Evento</a:t>
            </a:r>
            <a:endParaRPr lang="da-DK" sz="2000" b="1" dirty="0">
              <a:latin typeface="Lucida Console" panose="020B0609040504020204" pitchFamily="49" charset="0"/>
            </a:endParaRPr>
          </a:p>
        </p:txBody>
      </p:sp>
      <p:sp>
        <p:nvSpPr>
          <p:cNvPr id="15"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4" name="Tabel 6"/>
          <p:cNvGraphicFramePr>
            <a:graphicFrameLocks noGrp="1"/>
          </p:cNvGraphicFramePr>
          <p:nvPr>
            <p:extLst>
              <p:ext uri="{D42A27DB-BD31-4B8C-83A1-F6EECF244321}">
                <p14:modId xmlns:p14="http://schemas.microsoft.com/office/powerpoint/2010/main" val="2401521076"/>
              </p:ext>
            </p:extLst>
          </p:nvPr>
        </p:nvGraphicFramePr>
        <p:xfrm>
          <a:off x="872434" y="4368800"/>
          <a:ext cx="1800000" cy="1712796"/>
        </p:xfrm>
        <a:graphic>
          <a:graphicData uri="http://schemas.openxmlformats.org/drawingml/2006/table">
            <a:tbl>
              <a:tblPr>
                <a:tableStyleId>{5C22544A-7EE6-4342-B048-85BDC9FD1C3A}</a:tableStyleId>
              </a:tblPr>
              <a:tblGrid>
                <a:gridCol w="1800000"/>
              </a:tblGrid>
              <a:tr h="17127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0" baseline="0" dirty="0" smtClean="0"/>
                        <a:t>     MoveJ</a:t>
                      </a:r>
                    </a:p>
                    <a:p>
                      <a:r>
                        <a:rPr lang="da-DK" sz="1200" b="0" baseline="0" dirty="0" smtClean="0"/>
                        <a:t>          </a:t>
                      </a:r>
                      <a:r>
                        <a:rPr lang="da-DK" sz="1200" dirty="0" smtClean="0"/>
                        <a:t>Punto_de_paso_1</a:t>
                      </a:r>
                      <a:endParaRPr lang="da-DK" sz="1200" b="0" baseline="0" dirty="0" smtClean="0"/>
                    </a:p>
                    <a:p>
                      <a:r>
                        <a:rPr lang="da-DK" sz="1200" b="0" baseline="0" dirty="0" smtClean="0"/>
                        <a:t>          </a:t>
                      </a:r>
                      <a:r>
                        <a:rPr lang="da-DK" sz="1200" dirty="0" smtClean="0"/>
                        <a:t>Punto_de_paso_2</a:t>
                      </a:r>
                      <a:endParaRPr lang="da-DK" sz="1200" b="0" baseline="0" dirty="0" smtClean="0"/>
                    </a:p>
                    <a:p>
                      <a:r>
                        <a:rPr lang="da-DK" sz="1200" b="0" baseline="0" dirty="0" smtClean="0"/>
                        <a:t>Evento DI[0] = True</a:t>
                      </a:r>
                    </a:p>
                    <a:p>
                      <a:r>
                        <a:rPr lang="da-DK" sz="1200" b="0" baseline="0" dirty="0" smtClean="0"/>
                        <a:t>     Detener</a:t>
                      </a:r>
                    </a:p>
                    <a:p>
                      <a:endParaRPr lang="da-DK" sz="1200" b="0" baseline="0" dirty="0" smtClean="0"/>
                    </a:p>
                  </a:txBody>
                  <a:tcPr/>
                </a:tc>
              </a:tr>
            </a:tbl>
          </a:graphicData>
        </a:graphic>
      </p:graphicFrame>
    </p:spTree>
    <p:extLst>
      <p:ext uri="{BB962C8B-B14F-4D97-AF65-F5344CB8AC3E}">
        <p14:creationId xmlns:p14="http://schemas.microsoft.com/office/powerpoint/2010/main" val="9566597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Introducción a URScript</a:t>
            </a:r>
          </a:p>
          <a:p>
            <a:pPr lvl="1">
              <a:buClr>
                <a:srgbClr val="99CC00"/>
              </a:buClr>
              <a:buFont typeface="Wingdings" panose="05000000000000000000" pitchFamily="2" charset="2"/>
              <a:buChar char="§"/>
            </a:pPr>
            <a:r>
              <a:rPr lang="es-ES" sz="1400" dirty="0">
                <a:solidFill>
                  <a:srgbClr val="262626"/>
                </a:solidFill>
              </a:rPr>
              <a:t>Una descripción más detallada se abordará en la</a:t>
            </a:r>
            <a:br>
              <a:rPr lang="es-ES" sz="1400" dirty="0">
                <a:solidFill>
                  <a:srgbClr val="262626"/>
                </a:solidFill>
              </a:rPr>
            </a:br>
            <a:r>
              <a:rPr lang="es-ES" sz="1400" dirty="0">
                <a:solidFill>
                  <a:srgbClr val="262626"/>
                </a:solidFill>
              </a:rPr>
              <a:t>Formación avanzada</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r>
              <a:rPr lang="en-GB" sz="1800" dirty="0" err="1">
                <a:solidFill>
                  <a:srgbClr val="262626"/>
                </a:solidFill>
              </a:rPr>
              <a:t>URScript</a:t>
            </a:r>
            <a:endParaRPr lang="en-GB"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Lenguaje script de alto nivel desarrollado por UR</a:t>
            </a:r>
          </a:p>
          <a:p>
            <a:pPr lvl="1">
              <a:buClr>
                <a:srgbClr val="99CC00"/>
              </a:buClr>
              <a:buFont typeface="Wingdings" panose="05000000000000000000" pitchFamily="2" charset="2"/>
              <a:buChar char="§"/>
            </a:pPr>
            <a:r>
              <a:rPr lang="es-ES" sz="1400" dirty="0">
                <a:solidFill>
                  <a:srgbClr val="262626"/>
                </a:solidFill>
              </a:rPr>
              <a:t>Similar al lenguaje script Python</a:t>
            </a:r>
          </a:p>
          <a:p>
            <a:pPr lvl="1">
              <a:buClr>
                <a:srgbClr val="99CC00"/>
              </a:buClr>
              <a:buFont typeface="Wingdings" panose="05000000000000000000" pitchFamily="2" charset="2"/>
              <a:buChar char="§"/>
            </a:pPr>
            <a:r>
              <a:rPr lang="es-ES" sz="1400" dirty="0">
                <a:solidFill>
                  <a:srgbClr val="262626"/>
                </a:solidFill>
              </a:rPr>
              <a:t>El manual Script contiene las definiciones de todos los</a:t>
            </a:r>
            <a:br>
              <a:rPr lang="es-ES" sz="1400" dirty="0">
                <a:solidFill>
                  <a:srgbClr val="262626"/>
                </a:solidFill>
              </a:rPr>
            </a:br>
            <a:r>
              <a:rPr lang="es-ES" sz="1400" dirty="0">
                <a:solidFill>
                  <a:srgbClr val="262626"/>
                </a:solidFill>
              </a:rPr>
              <a:t>códigos script disponibles</a:t>
            </a:r>
          </a:p>
          <a:p>
            <a:pPr lvl="1">
              <a:buClr>
                <a:srgbClr val="99CC00"/>
              </a:buClr>
              <a:buFont typeface="Wingdings" panose="05000000000000000000" pitchFamily="2" charset="2"/>
              <a:buChar char="§"/>
            </a:pPr>
            <a:endParaRPr lang="da-DK" sz="1400" dirty="0">
              <a:solidFill>
                <a:srgbClr val="262626"/>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0730" y="1960493"/>
            <a:ext cx="3043678" cy="43068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114</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¿Que es el URScript?</a:t>
            </a:r>
            <a:endParaRPr lang="da-DK" sz="2000" b="1" dirty="0">
              <a:latin typeface="Lucida Console" panose="020B0609040504020204" pitchFamily="49" charset="0"/>
            </a:endParaRPr>
          </a:p>
        </p:txBody>
      </p:sp>
      <p:sp>
        <p:nvSpPr>
          <p:cNvPr id="16"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11437712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el 6"/>
          <p:cNvGraphicFramePr>
            <a:graphicFrameLocks noGrp="1"/>
          </p:cNvGraphicFramePr>
          <p:nvPr>
            <p:extLst>
              <p:ext uri="{D42A27DB-BD31-4B8C-83A1-F6EECF244321}">
                <p14:modId xmlns:p14="http://schemas.microsoft.com/office/powerpoint/2010/main" val="2203511321"/>
              </p:ext>
            </p:extLst>
          </p:nvPr>
        </p:nvGraphicFramePr>
        <p:xfrm>
          <a:off x="647700" y="4528026"/>
          <a:ext cx="1912620" cy="1577499"/>
        </p:xfrm>
        <a:graphic>
          <a:graphicData uri="http://schemas.openxmlformats.org/drawingml/2006/table">
            <a:tbl>
              <a:tblPr>
                <a:tableStyleId>{5C22544A-7EE6-4342-B048-85BDC9FD1C3A}</a:tableStyleId>
              </a:tblPr>
              <a:tblGrid>
                <a:gridCol w="1912620"/>
              </a:tblGrid>
              <a:tr h="157749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i="0" baseline="0" dirty="0" smtClean="0"/>
                        <a:t>     MoveL</a:t>
                      </a:r>
                    </a:p>
                    <a:p>
                      <a:r>
                        <a:rPr lang="da-DK" sz="1200" i="0" baseline="0" dirty="0" smtClean="0"/>
                        <a:t>          </a:t>
                      </a:r>
                      <a:r>
                        <a:rPr lang="da-DK" sz="1200" dirty="0" smtClean="0"/>
                        <a:t>Punto_de_paso_1</a:t>
                      </a:r>
                      <a:endParaRPr lang="da-DK" sz="1200" i="0" baseline="0" dirty="0" smtClean="0"/>
                    </a:p>
                    <a:p>
                      <a:r>
                        <a:rPr lang="da-DK" sz="1200" i="0" baseline="0" dirty="0" smtClean="0"/>
                        <a:t>          IF force() &lt; 30</a:t>
                      </a:r>
                    </a:p>
                    <a:p>
                      <a:r>
                        <a:rPr lang="da-DK" sz="1200" i="0" baseline="0" dirty="0" smtClean="0"/>
                        <a:t>               </a:t>
                      </a:r>
                      <a:r>
                        <a:rPr lang="da-DK" sz="1200" dirty="0" smtClean="0"/>
                        <a:t>Punto_de_paso_2</a:t>
                      </a:r>
                      <a:endParaRPr lang="da-DK" sz="1200" i="0" baseline="0" dirty="0" smtClean="0"/>
                    </a:p>
                    <a:p>
                      <a:endParaRPr lang="da-DK" sz="1200" i="0" baseline="0" dirty="0" smtClean="0"/>
                    </a:p>
                  </a:txBody>
                  <a:tcPr/>
                </a:tc>
              </a:tr>
            </a:tbl>
          </a:graphicData>
        </a:graphic>
      </p:graphicFrame>
      <p:sp>
        <p:nvSpPr>
          <p:cNvPr id="38" name="Pladsholder til indhold 2"/>
          <p:cNvSpPr txBox="1">
            <a:spLocks/>
          </p:cNvSpPr>
          <p:nvPr/>
        </p:nvSpPr>
        <p:spPr>
          <a:xfrm>
            <a:off x="281508" y="1549400"/>
            <a:ext cx="7962900" cy="467859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Editor </a:t>
            </a:r>
            <a:r>
              <a:rPr lang="es-ES" sz="1800" dirty="0">
                <a:solidFill>
                  <a:srgbClr val="262626"/>
                </a:solidFill>
              </a:rPr>
              <a:t>de expresiones</a:t>
            </a:r>
          </a:p>
          <a:p>
            <a:pPr lvl="1">
              <a:buClr>
                <a:srgbClr val="99CC00"/>
              </a:buClr>
              <a:buFont typeface="Wingdings" panose="05000000000000000000" pitchFamily="2" charset="2"/>
              <a:buChar char="§"/>
            </a:pPr>
            <a:r>
              <a:rPr lang="es-ES" sz="1400" dirty="0">
                <a:solidFill>
                  <a:srgbClr val="262626"/>
                </a:solidFill>
              </a:rPr>
              <a:t>Aparecen listados los</a:t>
            </a:r>
            <a:br>
              <a:rPr lang="es-ES" sz="1400" dirty="0">
                <a:solidFill>
                  <a:srgbClr val="262626"/>
                </a:solidFill>
              </a:rPr>
            </a:br>
            <a:r>
              <a:rPr lang="es-ES" sz="1400" dirty="0">
                <a:solidFill>
                  <a:srgbClr val="262626"/>
                </a:solidFill>
              </a:rPr>
              <a:t>script más comunes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0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Programa ejemplo con</a:t>
            </a:r>
            <a:br>
              <a:rPr lang="es-ES" sz="1400" dirty="0">
                <a:solidFill>
                  <a:srgbClr val="262626"/>
                </a:solidFill>
              </a:rPr>
            </a:br>
            <a:r>
              <a:rPr lang="es-ES" sz="1400" i="1" dirty="0" err="1">
                <a:solidFill>
                  <a:srgbClr val="262626"/>
                </a:solidFill>
              </a:rPr>
              <a:t>force</a:t>
            </a:r>
            <a:r>
              <a:rPr lang="es-ES" sz="1400" i="1" dirty="0">
                <a:solidFill>
                  <a:srgbClr val="262626"/>
                </a:solidFill>
              </a:rPr>
              <a:t>()</a:t>
            </a:r>
          </a:p>
          <a:p>
            <a:pPr lvl="1">
              <a:buClr>
                <a:srgbClr val="99CC00"/>
              </a:buClr>
              <a:buFont typeface="Wingdings" panose="05000000000000000000" pitchFamily="2" charset="2"/>
              <a:buChar char="§"/>
            </a:pPr>
            <a:r>
              <a:rPr lang="es-ES" sz="1400" dirty="0">
                <a:solidFill>
                  <a:srgbClr val="262626"/>
                </a:solidFill>
              </a:rPr>
              <a:t>Valor devuelto: </a:t>
            </a:r>
            <a:br>
              <a:rPr lang="es-ES" sz="1400" dirty="0">
                <a:solidFill>
                  <a:srgbClr val="262626"/>
                </a:solidFill>
              </a:rPr>
            </a:br>
            <a:r>
              <a:rPr lang="es-ES" sz="1400" dirty="0">
                <a:solidFill>
                  <a:srgbClr val="262626"/>
                </a:solidFill>
              </a:rPr>
              <a:t>Fuerza en el PCH</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0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force_feedback.urp</a:t>
            </a:r>
          </a:p>
          <a:p>
            <a:pPr>
              <a:buClr>
                <a:srgbClr val="99CC00"/>
              </a:buClr>
              <a:buFont typeface="Wingdings" panose="05000000000000000000" pitchFamily="2" charset="2"/>
              <a:buChar char="§"/>
            </a:pPr>
            <a:endParaRPr lang="da-DK" sz="1800" dirty="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471" y="5132985"/>
            <a:ext cx="139269" cy="179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ladsholder til diasnummer 3"/>
          <p:cNvSpPr>
            <a:spLocks noGrp="1"/>
          </p:cNvSpPr>
          <p:nvPr>
            <p:ph type="sldNum" sz="quarter" idx="12"/>
          </p:nvPr>
        </p:nvSpPr>
        <p:spPr/>
        <p:txBody>
          <a:bodyPr/>
          <a:lstStyle/>
          <a:p>
            <a:fld id="{EAC703FD-06C2-3745-B8B2-5765E01FA7E0}" type="slidenum">
              <a:rPr lang="da-DK" smtClean="0"/>
              <a:t>115</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Cómo usar URScript</a:t>
            </a:r>
            <a:endParaRPr lang="es-ES" sz="2000" b="1" dirty="0">
              <a:latin typeface="Lucida Console" panose="020B0609040504020204" pitchFamily="49" charset="0"/>
            </a:endParaRPr>
          </a:p>
        </p:txBody>
      </p:sp>
      <p:sp>
        <p:nvSpPr>
          <p:cNvPr id="16"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546434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Línea</a:t>
            </a:r>
          </a:p>
          <a:p>
            <a:pPr lvl="1">
              <a:buClr>
                <a:srgbClr val="99CC00"/>
              </a:buClr>
              <a:buFont typeface="Wingdings" panose="05000000000000000000" pitchFamily="2" charset="2"/>
              <a:buChar char="§"/>
            </a:pPr>
            <a:r>
              <a:rPr lang="es-ES" sz="1400" dirty="0"/>
              <a:t>Insertar un comando</a:t>
            </a:r>
            <a:br>
              <a:rPr lang="es-ES" sz="1400" dirty="0"/>
            </a:br>
            <a:r>
              <a:rPr lang="es-ES" sz="1400" dirty="0"/>
              <a:t>script</a:t>
            </a:r>
            <a:endParaRPr lang="es-ES"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Archivo</a:t>
            </a:r>
          </a:p>
          <a:p>
            <a:pPr lvl="1">
              <a:buClr>
                <a:srgbClr val="99CC00"/>
              </a:buClr>
              <a:buFont typeface="Wingdings" panose="05000000000000000000" pitchFamily="2" charset="2"/>
              <a:buChar char="§"/>
            </a:pPr>
            <a:r>
              <a:rPr lang="es-ES" sz="1400" dirty="0"/>
              <a:t>Llamada a un archivo </a:t>
            </a:r>
            <a:br>
              <a:rPr lang="es-ES" sz="1400" dirty="0"/>
            </a:br>
            <a:r>
              <a:rPr lang="es-ES" sz="1400" dirty="0"/>
              <a:t>con código script</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6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script_line.urp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116</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C</a:t>
            </a:r>
            <a:r>
              <a:rPr lang="es-ES" sz="2000" b="1" i="1" dirty="0" smtClean="0">
                <a:latin typeface="Lucida Console" panose="020B0609040504020204" pitchFamily="49" charset="0"/>
              </a:rPr>
              <a:t>ódigo de script</a:t>
            </a:r>
            <a:endParaRPr lang="es-ES" sz="2000" b="1" i="1" dirty="0">
              <a:latin typeface="Lucida Console" panose="020B0609040504020204" pitchFamily="49" charset="0"/>
            </a:endParaRPr>
          </a:p>
        </p:txBody>
      </p:sp>
      <p:sp>
        <p:nvSpPr>
          <p:cNvPr id="16"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2991833" y="1902452"/>
            <a:ext cx="5759999" cy="4352319"/>
            <a:chOff x="2991833" y="1902452"/>
            <a:chExt cx="5759999" cy="4352319"/>
          </a:xfrm>
        </p:grpSpPr>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91833" y="1902452"/>
              <a:ext cx="5759999" cy="435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0008" y="2847891"/>
              <a:ext cx="384154" cy="260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ktangel 3"/>
            <p:cNvSpPr/>
            <p:nvPr/>
          </p:nvSpPr>
          <p:spPr>
            <a:xfrm>
              <a:off x="8230007" y="2844280"/>
              <a:ext cx="384154" cy="25990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4" name="Tabel 7"/>
          <p:cNvGraphicFramePr>
            <a:graphicFrameLocks noGrp="1"/>
          </p:cNvGraphicFramePr>
          <p:nvPr>
            <p:extLst>
              <p:ext uri="{D42A27DB-BD31-4B8C-83A1-F6EECF244321}">
                <p14:modId xmlns:p14="http://schemas.microsoft.com/office/powerpoint/2010/main" val="1632476500"/>
              </p:ext>
            </p:extLst>
          </p:nvPr>
        </p:nvGraphicFramePr>
        <p:xfrm>
          <a:off x="770301" y="4029856"/>
          <a:ext cx="1861896" cy="1862944"/>
        </p:xfrm>
        <a:graphic>
          <a:graphicData uri="http://schemas.openxmlformats.org/drawingml/2006/table">
            <a:tbl>
              <a:tblPr>
                <a:tableStyleId>{5C22544A-7EE6-4342-B048-85BDC9FD1C3A}</a:tableStyleId>
              </a:tblPr>
              <a:tblGrid>
                <a:gridCol w="1861896"/>
              </a:tblGrid>
              <a:tr h="186294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aseline="0" dirty="0" smtClean="0"/>
                        <a:t>     set_digital_out(0,True)</a:t>
                      </a:r>
                    </a:p>
                    <a:p>
                      <a:r>
                        <a:rPr lang="da-DK" sz="1200" baseline="0" dirty="0" smtClean="0"/>
                        <a:t>     Esperar 0.5</a:t>
                      </a:r>
                    </a:p>
                    <a:p>
                      <a:r>
                        <a:rPr lang="da-DK" sz="1200" baseline="0" dirty="0" smtClean="0"/>
                        <a:t>     set_digital_out(0,False)</a:t>
                      </a:r>
                    </a:p>
                    <a:p>
                      <a:r>
                        <a:rPr lang="da-DK" sz="1200" baseline="0" dirty="0" smtClean="0"/>
                        <a:t>     Esperar 0.5</a:t>
                      </a:r>
                    </a:p>
                    <a:p>
                      <a:endParaRPr lang="da-DK" sz="1200" i="0" baseline="0" dirty="0" smtClean="0"/>
                    </a:p>
                  </a:txBody>
                  <a:tcPr/>
                </a:tc>
              </a:tr>
            </a:tbl>
          </a:graphicData>
        </a:graphic>
      </p:graphicFrame>
    </p:spTree>
    <p:extLst>
      <p:ext uri="{BB962C8B-B14F-4D97-AF65-F5344CB8AC3E}">
        <p14:creationId xmlns:p14="http://schemas.microsoft.com/office/powerpoint/2010/main" val="427233433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ktangel 4"/>
          <p:cNvSpPr/>
          <p:nvPr/>
        </p:nvSpPr>
        <p:spPr>
          <a:xfrm>
            <a:off x="183409" y="1429211"/>
            <a:ext cx="8766000" cy="5238000"/>
          </a:xfrm>
          <a:prstGeom prst="rect">
            <a:avLst/>
          </a:prstGeom>
          <a:solidFill>
            <a:srgbClr val="EAF5F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379" y="1434637"/>
            <a:ext cx="9285055" cy="5222742"/>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117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Control de fuerza</a:t>
            </a:r>
            <a:endParaRPr lang="da-DK" sz="2000" b="1" dirty="0">
              <a:latin typeface="Lucida Console" panose="020B0609040504020204" pitchFamily="49" charset="0"/>
            </a:endParaRPr>
          </a:p>
        </p:txBody>
      </p:sp>
      <p:sp>
        <p:nvSpPr>
          <p:cNvPr id="12"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9035"/>
            <a:ext cx="7962900" cy="49166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p>
          <a:p>
            <a:pPr lvl="1">
              <a:buClr>
                <a:srgbClr val="99CC00"/>
              </a:buClr>
              <a:buFont typeface="Wingdings" panose="05000000000000000000" pitchFamily="2" charset="2"/>
              <a:buChar char="§"/>
            </a:pPr>
            <a:r>
              <a:rPr lang="es-ES" sz="1400" dirty="0" smtClean="0">
                <a:solidFill>
                  <a:srgbClr val="262626"/>
                </a:solidFill>
              </a:rPr>
              <a:t>Interacción con el entorno</a:t>
            </a:r>
          </a:p>
          <a:p>
            <a:pPr lvl="1">
              <a:buClr>
                <a:srgbClr val="99CC00"/>
              </a:buClr>
              <a:buFont typeface="Wingdings" panose="05000000000000000000" pitchFamily="2" charset="2"/>
              <a:buChar char="§"/>
            </a:pPr>
            <a:r>
              <a:rPr lang="es-ES" sz="1400" dirty="0" smtClean="0">
                <a:solidFill>
                  <a:srgbClr val="262626"/>
                </a:solidFill>
              </a:rPr>
              <a:t>Ajuste de posición para lograr la fuerza definida</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Especificaciones</a:t>
            </a:r>
          </a:p>
          <a:p>
            <a:pPr lvl="1">
              <a:buClr>
                <a:srgbClr val="99CC00"/>
              </a:buClr>
              <a:buFont typeface="Wingdings" panose="05000000000000000000" pitchFamily="2" charset="2"/>
              <a:buChar char="§"/>
            </a:pPr>
            <a:r>
              <a:rPr lang="es-ES" sz="1400" dirty="0">
                <a:solidFill>
                  <a:srgbClr val="262626"/>
                </a:solidFill>
              </a:rPr>
              <a:t>Precisión fuerza	 ± 10 N</a:t>
            </a:r>
          </a:p>
          <a:p>
            <a:pPr lvl="1">
              <a:buClr>
                <a:srgbClr val="99CC00"/>
              </a:buClr>
              <a:buFont typeface="Wingdings" panose="05000000000000000000" pitchFamily="2" charset="2"/>
              <a:buChar char="§"/>
            </a:pPr>
            <a:r>
              <a:rPr lang="es-ES" sz="1400" dirty="0">
                <a:solidFill>
                  <a:srgbClr val="262626"/>
                </a:solidFill>
              </a:rPr>
              <a:t>Precisión torque 	 ± 5 </a:t>
            </a:r>
            <a:r>
              <a:rPr lang="es-ES" sz="1400" dirty="0" err="1">
                <a:solidFill>
                  <a:srgbClr val="262626"/>
                </a:solidFill>
              </a:rPr>
              <a:t>Nm</a:t>
            </a: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Precisión position 	 ± 5 mm</a:t>
            </a:r>
          </a:p>
          <a:p>
            <a:pPr lvl="1">
              <a:buClr>
                <a:srgbClr val="99CC00"/>
              </a:buClr>
              <a:buFont typeface="Wingdings" panose="05000000000000000000" pitchFamily="2" charset="2"/>
              <a:buChar char="§"/>
            </a:pPr>
            <a:r>
              <a:rPr lang="es-ES" sz="1400" dirty="0">
                <a:solidFill>
                  <a:srgbClr val="262626"/>
                </a:solidFill>
              </a:rPr>
              <a:t>Precisión orientación 	 ± </a:t>
            </a:r>
            <a:r>
              <a:rPr lang="es-ES" sz="1400" dirty="0" smtClean="0">
                <a:solidFill>
                  <a:srgbClr val="262626"/>
                </a:solidFill>
              </a:rPr>
              <a:t>0.5 </a:t>
            </a:r>
            <a:r>
              <a:rPr lang="es-ES" sz="1400" dirty="0">
                <a:solidFill>
                  <a:srgbClr val="262626"/>
                </a:solidFill>
              </a:rPr>
              <a:t>°</a:t>
            </a:r>
          </a:p>
          <a:p>
            <a:pPr lvl="1">
              <a:buClr>
                <a:srgbClr val="99CC00"/>
              </a:buClr>
              <a:buFont typeface="Wingdings" panose="05000000000000000000" pitchFamily="2" charset="2"/>
              <a:buChar char="§"/>
            </a:pPr>
            <a:endParaRPr lang="da-DK" sz="1400" dirty="0">
              <a:solidFill>
                <a:srgbClr val="262626"/>
              </a:solidFill>
            </a:endParaRPr>
          </a:p>
        </p:txBody>
      </p:sp>
      <p:pic>
        <p:nvPicPr>
          <p:cNvPr id="3" name="Billed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7149" y="2508926"/>
            <a:ext cx="4555611" cy="3010712"/>
          </a:xfrm>
          <a:prstGeom prst="rect">
            <a:avLst/>
          </a:prstGeom>
        </p:spPr>
      </p:pic>
      <p:sp>
        <p:nvSpPr>
          <p:cNvPr id="5" name="Pladsholder til diasnummer 4"/>
          <p:cNvSpPr>
            <a:spLocks noGrp="1"/>
          </p:cNvSpPr>
          <p:nvPr>
            <p:ph type="sldNum" sz="quarter" idx="12"/>
          </p:nvPr>
        </p:nvSpPr>
        <p:spPr/>
        <p:txBody>
          <a:bodyPr/>
          <a:lstStyle/>
          <a:p>
            <a:fld id="{EAC703FD-06C2-3745-B8B2-5765E01FA7E0}" type="slidenum">
              <a:rPr lang="da-DK" smtClean="0"/>
              <a:t>118</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Fuerza</a:t>
            </a:r>
            <a:endParaRPr lang="es-ES" sz="2000" b="1" i="1" dirty="0">
              <a:latin typeface="Lucida Console" panose="020B0609040504020204" pitchFamily="49" charset="0"/>
            </a:endParaRPr>
          </a:p>
        </p:txBody>
      </p:sp>
      <p:sp>
        <p:nvSpPr>
          <p:cNvPr id="13"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13114836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Parámetros</a:t>
            </a:r>
          </a:p>
          <a:p>
            <a:pPr lvl="1">
              <a:buClr>
                <a:srgbClr val="99CC00"/>
              </a:buClr>
              <a:buFont typeface="Wingdings" panose="05000000000000000000" pitchFamily="2" charset="2"/>
              <a:buChar char="§"/>
            </a:pPr>
            <a:r>
              <a:rPr lang="es-ES" sz="1400" dirty="0">
                <a:solidFill>
                  <a:srgbClr val="262626"/>
                </a:solidFill>
              </a:rPr>
              <a:t>Tipo de fuerza</a:t>
            </a:r>
          </a:p>
          <a:p>
            <a:pPr lvl="1">
              <a:buClr>
                <a:srgbClr val="99CC00"/>
              </a:buClr>
              <a:buFont typeface="Wingdings" panose="05000000000000000000" pitchFamily="2" charset="2"/>
              <a:buChar char="§"/>
            </a:pPr>
            <a:r>
              <a:rPr lang="es-ES" sz="1400" dirty="0">
                <a:solidFill>
                  <a:srgbClr val="262626"/>
                </a:solidFill>
              </a:rPr>
              <a:t>Valor de fuerza</a:t>
            </a:r>
          </a:p>
          <a:p>
            <a:pPr lvl="1">
              <a:buClr>
                <a:srgbClr val="99CC00"/>
              </a:buClr>
              <a:buFont typeface="Wingdings" panose="05000000000000000000" pitchFamily="2" charset="2"/>
              <a:buChar char="§"/>
            </a:pPr>
            <a:r>
              <a:rPr lang="es-ES" sz="1400" dirty="0">
                <a:solidFill>
                  <a:srgbClr val="262626"/>
                </a:solidFill>
              </a:rPr>
              <a:t>Dirección de la fuerza</a:t>
            </a:r>
          </a:p>
          <a:p>
            <a:pPr marL="646113" lvl="2" indent="-285750">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Prueba sencilla</a:t>
            </a:r>
          </a:p>
          <a:p>
            <a:pPr lvl="1">
              <a:buClr>
                <a:srgbClr val="99CC00"/>
              </a:buClr>
              <a:buFont typeface="Wingdings" panose="05000000000000000000" pitchFamily="2" charset="2"/>
              <a:buChar char="§"/>
            </a:pPr>
            <a:r>
              <a:rPr lang="es-ES" sz="1400" dirty="0">
                <a:solidFill>
                  <a:srgbClr val="262626"/>
                </a:solidFill>
              </a:rPr>
              <a:t>Prueba de aprendizaje</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8162182" y="2945312"/>
            <a:ext cx="707497" cy="490716"/>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8" name="Rektangel 7"/>
          <p:cNvSpPr/>
          <p:nvPr/>
        </p:nvSpPr>
        <p:spPr>
          <a:xfrm>
            <a:off x="4877474" y="2763400"/>
            <a:ext cx="395566" cy="17734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9" name="Rektangel 8"/>
          <p:cNvSpPr/>
          <p:nvPr/>
        </p:nvSpPr>
        <p:spPr>
          <a:xfrm>
            <a:off x="8052003" y="4825828"/>
            <a:ext cx="617652" cy="19194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0" name="Rektangel 9"/>
          <p:cNvSpPr/>
          <p:nvPr/>
        </p:nvSpPr>
        <p:spPr>
          <a:xfrm>
            <a:off x="4933354" y="4257443"/>
            <a:ext cx="576000" cy="144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119</a:t>
            </a:fld>
            <a:endParaRPr lang="da-DK"/>
          </a:p>
        </p:txBody>
      </p:sp>
      <p:sp>
        <p:nvSpPr>
          <p:cNvPr id="12" name="Tekstboks 11"/>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Cómo usar el comando </a:t>
            </a:r>
            <a:r>
              <a:rPr lang="es-ES" sz="2000" b="1" i="1" dirty="0" smtClean="0">
                <a:latin typeface="Lucida Console" panose="020B0609040504020204" pitchFamily="49" charset="0"/>
              </a:rPr>
              <a:t>Fuerza</a:t>
            </a:r>
            <a:endParaRPr lang="da-DK" sz="2000" b="1" dirty="0">
              <a:latin typeface="Lucida Console" panose="020B0609040504020204" pitchFamily="49" charset="0"/>
            </a:endParaRPr>
          </a:p>
        </p:txBody>
      </p:sp>
      <p:sp>
        <p:nvSpPr>
          <p:cNvPr id="18"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0"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5848713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Pantalla táctil</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Incluye</a:t>
            </a:r>
          </a:p>
          <a:p>
            <a:pPr lvl="1">
              <a:buClr>
                <a:srgbClr val="99CC00"/>
              </a:buClr>
              <a:buFont typeface="Wingdings" panose="05000000000000000000" pitchFamily="2" charset="2"/>
              <a:buChar char="§"/>
            </a:pPr>
            <a:r>
              <a:rPr lang="es-ES" sz="1400" dirty="0">
                <a:solidFill>
                  <a:srgbClr val="262626"/>
                </a:solidFill>
              </a:rPr>
              <a:t>Botón alimentación</a:t>
            </a:r>
          </a:p>
          <a:p>
            <a:pPr lvl="1">
              <a:buClr>
                <a:srgbClr val="99CC00"/>
              </a:buClr>
              <a:buFont typeface="Wingdings" panose="05000000000000000000" pitchFamily="2" charset="2"/>
              <a:buChar char="§"/>
            </a:pPr>
            <a:r>
              <a:rPr lang="es-ES" sz="1400" dirty="0">
                <a:solidFill>
                  <a:srgbClr val="262626"/>
                </a:solidFill>
              </a:rPr>
              <a:t>Pulsador de emergencia</a:t>
            </a:r>
          </a:p>
          <a:p>
            <a:pPr lvl="1">
              <a:buClr>
                <a:srgbClr val="99CC00"/>
              </a:buClr>
              <a:buFont typeface="Wingdings" panose="05000000000000000000" pitchFamily="2" charset="2"/>
              <a:buChar char="§"/>
            </a:pPr>
            <a:r>
              <a:rPr lang="es-ES" sz="1400" dirty="0">
                <a:solidFill>
                  <a:srgbClr val="262626"/>
                </a:solidFill>
              </a:rPr>
              <a:t>Pulsador modo portátil</a:t>
            </a:r>
          </a:p>
          <a:p>
            <a:pPr lvl="1">
              <a:buClr>
                <a:srgbClr val="99CC00"/>
              </a:buClr>
              <a:buFont typeface="Wingdings" panose="05000000000000000000" pitchFamily="2" charset="2"/>
              <a:buChar char="§"/>
            </a:pPr>
            <a:r>
              <a:rPr lang="es-ES" sz="1400" dirty="0">
                <a:solidFill>
                  <a:srgbClr val="262626"/>
                </a:solidFill>
              </a:rPr>
              <a:t>Conexión USB</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grpSp>
        <p:nvGrpSpPr>
          <p:cNvPr id="2" name="Gruppe 1"/>
          <p:cNvGrpSpPr/>
          <p:nvPr/>
        </p:nvGrpSpPr>
        <p:grpSpPr>
          <a:xfrm>
            <a:off x="2988000" y="2196442"/>
            <a:ext cx="5722071" cy="4190337"/>
            <a:chOff x="1563677" y="1932833"/>
            <a:chExt cx="6100316" cy="4505546"/>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3677" y="1932833"/>
              <a:ext cx="6100316" cy="450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1135" y="2429219"/>
              <a:ext cx="4685749" cy="3522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Pladsholder til diasnummer 2"/>
          <p:cNvSpPr>
            <a:spLocks noGrp="1"/>
          </p:cNvSpPr>
          <p:nvPr>
            <p:ph type="sldNum" sz="quarter" idx="12"/>
          </p:nvPr>
        </p:nvSpPr>
        <p:spPr/>
        <p:txBody>
          <a:bodyPr/>
          <a:lstStyle/>
          <a:p>
            <a:fld id="{EAC703FD-06C2-3745-B8B2-5765E01FA7E0}" type="slidenum">
              <a:rPr lang="da-DK" smtClean="0"/>
              <a:t>12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Consola de programación</a:t>
            </a:r>
            <a:endParaRPr lang="da-DK" sz="2000" b="1" dirty="0">
              <a:latin typeface="Lucida Console" panose="020B0609040504020204" pitchFamily="49" charset="0"/>
            </a:endParaRPr>
          </a:p>
        </p:txBody>
      </p:sp>
      <p:grpSp>
        <p:nvGrpSpPr>
          <p:cNvPr id="9" name="Gruppe 8"/>
          <p:cNvGrpSpPr/>
          <p:nvPr/>
        </p:nvGrpSpPr>
        <p:grpSpPr>
          <a:xfrm>
            <a:off x="208335" y="248792"/>
            <a:ext cx="5447352" cy="511431"/>
            <a:chOff x="4343400" y="265760"/>
            <a:chExt cx="4537710" cy="511431"/>
          </a:xfrm>
        </p:grpSpPr>
        <p:sp>
          <p:nvSpPr>
            <p:cNvPr id="10" name="Rektangel 9"/>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6641891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9035"/>
            <a:ext cx="7962900" cy="49166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p>
          <a:p>
            <a:pPr lvl="1">
              <a:buClr>
                <a:srgbClr val="99CC00"/>
              </a:buClr>
              <a:buFont typeface="Wingdings" panose="05000000000000000000" pitchFamily="2" charset="2"/>
              <a:buChar char="§"/>
            </a:pPr>
            <a:r>
              <a:rPr lang="es-ES" sz="1400" dirty="0">
                <a:solidFill>
                  <a:srgbClr val="262626"/>
                </a:solidFill>
              </a:rPr>
              <a:t>Un eje en modo adaptable</a:t>
            </a:r>
          </a:p>
          <a:p>
            <a:pPr lvl="1">
              <a:buClr>
                <a:srgbClr val="99CC00"/>
              </a:buClr>
              <a:buFont typeface="Wingdings" panose="05000000000000000000" pitchFamily="2" charset="2"/>
              <a:buChar char="§"/>
            </a:pPr>
            <a:r>
              <a:rPr lang="es-ES" sz="1400" dirty="0">
                <a:solidFill>
                  <a:srgbClr val="262626"/>
                </a:solidFill>
              </a:rPr>
              <a:t>Fuerza en dirección eje Z de la función</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Prueba de aprendizaje</a:t>
            </a:r>
          </a:p>
          <a:p>
            <a:pPr lvl="1">
              <a:buClr>
                <a:srgbClr val="99CC00"/>
              </a:buClr>
              <a:buFont typeface="Wingdings" panose="05000000000000000000" pitchFamily="2" charset="2"/>
              <a:buChar char="§"/>
            </a:pPr>
            <a:r>
              <a:rPr lang="es-ES" sz="1400" dirty="0">
                <a:solidFill>
                  <a:srgbClr val="262626"/>
                </a:solidFill>
              </a:rPr>
              <a:t>Añadir Fuerza a un nuevo programa</a:t>
            </a:r>
          </a:p>
          <a:p>
            <a:pPr lvl="1">
              <a:buClr>
                <a:srgbClr val="99CC00"/>
              </a:buClr>
              <a:buFont typeface="Wingdings" panose="05000000000000000000" pitchFamily="2" charset="2"/>
              <a:buChar char="§"/>
            </a:pPr>
            <a:r>
              <a:rPr lang="es-ES" sz="1400" dirty="0">
                <a:solidFill>
                  <a:srgbClr val="262626"/>
                </a:solidFill>
              </a:rPr>
              <a:t>Establecer Tipo: Simple</a:t>
            </a:r>
          </a:p>
          <a:p>
            <a:pPr lvl="1">
              <a:buClr>
                <a:srgbClr val="99CC00"/>
              </a:buClr>
              <a:buFont typeface="Wingdings" panose="05000000000000000000" pitchFamily="2" charset="2"/>
              <a:buChar char="§"/>
            </a:pPr>
            <a:r>
              <a:rPr lang="es-ES" sz="1400" dirty="0">
                <a:solidFill>
                  <a:srgbClr val="262626"/>
                </a:solidFill>
              </a:rPr>
              <a:t>Establecer Función: BASE</a:t>
            </a:r>
          </a:p>
          <a:p>
            <a:pPr lvl="1">
              <a:buClr>
                <a:srgbClr val="99CC00"/>
              </a:buClr>
              <a:buFont typeface="Wingdings" panose="05000000000000000000" pitchFamily="2" charset="2"/>
              <a:buChar char="§"/>
            </a:pPr>
            <a:r>
              <a:rPr lang="es-ES" sz="1400" dirty="0">
                <a:solidFill>
                  <a:srgbClr val="262626"/>
                </a:solidFill>
              </a:rPr>
              <a:t>Establecer Fuerza: 30 N</a:t>
            </a:r>
          </a:p>
          <a:p>
            <a:pPr lvl="2">
              <a:buClr>
                <a:srgbClr val="99CC00"/>
              </a:buClr>
              <a:buFont typeface="Wingdings" panose="05000000000000000000" pitchFamily="2" charset="2"/>
              <a:buChar char="§"/>
            </a:pPr>
            <a:r>
              <a:rPr lang="es-ES" sz="1000" dirty="0">
                <a:solidFill>
                  <a:srgbClr val="262626"/>
                </a:solidFill>
              </a:rPr>
              <a:t>Prueba de aprendizaje</a:t>
            </a:r>
          </a:p>
          <a:p>
            <a:pPr lvl="1">
              <a:buClr>
                <a:srgbClr val="99CC00"/>
              </a:buClr>
              <a:buFont typeface="Wingdings" panose="05000000000000000000" pitchFamily="2" charset="2"/>
              <a:buChar char="§"/>
            </a:pPr>
            <a:r>
              <a:rPr lang="es-ES" sz="1400" dirty="0">
                <a:solidFill>
                  <a:srgbClr val="262626"/>
                </a:solidFill>
              </a:rPr>
              <a:t>Establecer Fuerza : -30 N</a:t>
            </a:r>
          </a:p>
          <a:p>
            <a:pPr lvl="2">
              <a:buClr>
                <a:srgbClr val="99CC00"/>
              </a:buClr>
              <a:buFont typeface="Wingdings" panose="05000000000000000000" pitchFamily="2" charset="2"/>
              <a:buChar char="§"/>
            </a:pPr>
            <a:r>
              <a:rPr lang="es-ES" sz="1000" dirty="0">
                <a:solidFill>
                  <a:srgbClr val="262626"/>
                </a:solidFill>
              </a:rPr>
              <a:t>Prueba de aprendizaje</a:t>
            </a:r>
          </a:p>
          <a:p>
            <a:pPr lvl="1">
              <a:buClr>
                <a:srgbClr val="99CC00"/>
              </a:buClr>
              <a:buFont typeface="Wingdings" panose="05000000000000000000" pitchFamily="2" charset="2"/>
              <a:buChar char="§"/>
            </a:pPr>
            <a:r>
              <a:rPr lang="es-ES" sz="1400" dirty="0">
                <a:solidFill>
                  <a:srgbClr val="262626"/>
                </a:solidFill>
              </a:rPr>
              <a:t>Establecer Función : TOOL</a:t>
            </a:r>
          </a:p>
          <a:p>
            <a:pPr lvl="2">
              <a:buClr>
                <a:srgbClr val="99CC00"/>
              </a:buClr>
              <a:buFont typeface="Wingdings" panose="05000000000000000000" pitchFamily="2" charset="2"/>
              <a:buChar char="§"/>
            </a:pPr>
            <a:r>
              <a:rPr lang="es-ES" sz="1000" dirty="0">
                <a:solidFill>
                  <a:srgbClr val="262626"/>
                </a:solidFill>
              </a:rPr>
              <a:t>Prueba de aprendizaje</a:t>
            </a:r>
          </a:p>
          <a:p>
            <a:pPr lvl="1">
              <a:buClr>
                <a:srgbClr val="99CC00"/>
              </a:buClr>
              <a:buFont typeface="Wingdings" panose="05000000000000000000" pitchFamily="2" charset="2"/>
              <a:buChar char="§"/>
            </a:pPr>
            <a:endParaRPr lang="en-GB" sz="1400" dirty="0">
              <a:solidFill>
                <a:srgbClr val="262626"/>
              </a:solidFill>
            </a:endParaRPr>
          </a:p>
        </p:txBody>
      </p:sp>
      <p:pic>
        <p:nvPicPr>
          <p:cNvPr id="5" name="Billed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9681" y="2508926"/>
            <a:ext cx="3483079" cy="3010712"/>
          </a:xfrm>
          <a:prstGeom prst="rect">
            <a:avLst/>
          </a:prstGeom>
        </p:spPr>
      </p:pic>
      <p:sp>
        <p:nvSpPr>
          <p:cNvPr id="3" name="Pladsholder til diasnummer 2"/>
          <p:cNvSpPr>
            <a:spLocks noGrp="1"/>
          </p:cNvSpPr>
          <p:nvPr>
            <p:ph type="sldNum" sz="quarter" idx="12"/>
          </p:nvPr>
        </p:nvSpPr>
        <p:spPr/>
        <p:txBody>
          <a:bodyPr/>
          <a:lstStyle/>
          <a:p>
            <a:fld id="{EAC703FD-06C2-3745-B8B2-5765E01FA7E0}" type="slidenum">
              <a:rPr lang="da-DK" smtClean="0"/>
              <a:t>120</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Tipo de fuerza: Simple</a:t>
            </a:r>
            <a:endParaRPr lang="es-ES" sz="2000" b="1" dirty="0">
              <a:latin typeface="Lucida Console" panose="020B0609040504020204" pitchFamily="49" charset="0"/>
            </a:endParaRPr>
          </a:p>
        </p:txBody>
      </p:sp>
      <p:sp>
        <p:nvSpPr>
          <p:cNvPr id="12"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88242522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9035"/>
            <a:ext cx="7962900" cy="49166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Programa ejemplo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t>force_simple.urp</a:t>
            </a:r>
            <a:endParaRPr lang="en-GB" sz="1400" dirty="0">
              <a:solidFill>
                <a:srgbClr val="262626"/>
              </a:solidFill>
            </a:endParaRPr>
          </a:p>
          <a:p>
            <a:pPr marL="646113" lvl="3" indent="-285750">
              <a:buClr>
                <a:srgbClr val="99CC00"/>
              </a:buClr>
              <a:buFont typeface="Wingdings" panose="05000000000000000000" pitchFamily="2" charset="2"/>
              <a:buChar char="§"/>
            </a:pPr>
            <a:endParaRPr lang="en-GB" sz="1800" dirty="0">
              <a:solidFill>
                <a:srgbClr val="262626"/>
              </a:solidFill>
            </a:endParaRPr>
          </a:p>
          <a:p>
            <a:pPr marL="646113" lvl="3" indent="-285750">
              <a:buClr>
                <a:srgbClr val="99CC00"/>
              </a:buClr>
              <a:buFont typeface="Wingdings" panose="05000000000000000000" pitchFamily="2" charset="2"/>
              <a:buChar char="§"/>
            </a:pPr>
            <a:endParaRPr lang="en-GB" sz="1400" dirty="0">
              <a:solidFill>
                <a:srgbClr val="262626"/>
              </a:solidFill>
            </a:endParaRPr>
          </a:p>
        </p:txBody>
      </p:sp>
      <p:sp>
        <p:nvSpPr>
          <p:cNvPr id="5" name="Pladsholder til diasnummer 4"/>
          <p:cNvSpPr>
            <a:spLocks noGrp="1"/>
          </p:cNvSpPr>
          <p:nvPr>
            <p:ph type="sldNum" sz="quarter" idx="12"/>
          </p:nvPr>
        </p:nvSpPr>
        <p:spPr/>
        <p:txBody>
          <a:bodyPr/>
          <a:lstStyle/>
          <a:p>
            <a:fld id="{EAC703FD-06C2-3745-B8B2-5765E01FA7E0}" type="slidenum">
              <a:rPr lang="da-DK" smtClean="0"/>
              <a:t>121</a:t>
            </a:fld>
            <a:endParaRPr lang="da-DK"/>
          </a:p>
        </p:txBody>
      </p:sp>
      <p:sp>
        <p:nvSpPr>
          <p:cNvPr id="27" name="Tekstboks 26"/>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Tipo de fuerza: Simple</a:t>
            </a:r>
          </a:p>
        </p:txBody>
      </p:sp>
      <p:sp>
        <p:nvSpPr>
          <p:cNvPr id="33"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5"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28" name="Brugerdefineret 27">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30" name="Tabel 25"/>
          <p:cNvGraphicFramePr>
            <a:graphicFrameLocks noGrp="1"/>
          </p:cNvGraphicFramePr>
          <p:nvPr>
            <p:extLst>
              <p:ext uri="{D42A27DB-BD31-4B8C-83A1-F6EECF244321}">
                <p14:modId xmlns:p14="http://schemas.microsoft.com/office/powerpoint/2010/main" val="442124801"/>
              </p:ext>
            </p:extLst>
          </p:nvPr>
        </p:nvGraphicFramePr>
        <p:xfrm>
          <a:off x="619125" y="3273901"/>
          <a:ext cx="2032199" cy="1887698"/>
        </p:xfrm>
        <a:graphic>
          <a:graphicData uri="http://schemas.openxmlformats.org/drawingml/2006/table">
            <a:tbl>
              <a:tblPr>
                <a:tableStyleId>{5C22544A-7EE6-4342-B048-85BDC9FD1C3A}</a:tableStyleId>
              </a:tblPr>
              <a:tblGrid>
                <a:gridCol w="2032199"/>
              </a:tblGrid>
              <a:tr h="188769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aseline="0" dirty="0" smtClean="0"/>
                        <a:t>     MoveL</a:t>
                      </a:r>
                    </a:p>
                    <a:p>
                      <a:r>
                        <a:rPr lang="da-DK" sz="1200" baseline="0" dirty="0" smtClean="0"/>
                        <a:t>          </a:t>
                      </a:r>
                      <a:r>
                        <a:rPr lang="da-DK" sz="1200" dirty="0" smtClean="0"/>
                        <a:t>Punto_de_paso_1</a:t>
                      </a:r>
                      <a:endParaRPr lang="da-DK" sz="1200" baseline="0" dirty="0" smtClean="0"/>
                    </a:p>
                    <a:p>
                      <a:r>
                        <a:rPr lang="da-DK" sz="1200" baseline="0" dirty="0" smtClean="0"/>
                        <a:t>          </a:t>
                      </a:r>
                      <a:r>
                        <a:rPr lang="da-DK" sz="1200" dirty="0" smtClean="0"/>
                        <a:t>Punto_de_paso_2</a:t>
                      </a:r>
                      <a:endParaRPr lang="da-DK" sz="1200" baseline="0" dirty="0" smtClean="0"/>
                    </a:p>
                    <a:p>
                      <a:r>
                        <a:rPr lang="da-DK" sz="1200" baseline="0" dirty="0" smtClean="0"/>
                        <a:t>          Fuerza</a:t>
                      </a:r>
                    </a:p>
                    <a:p>
                      <a:r>
                        <a:rPr lang="da-DK" sz="1200" baseline="0" dirty="0" smtClean="0"/>
                        <a:t>               </a:t>
                      </a:r>
                      <a:r>
                        <a:rPr lang="da-DK" sz="1200" dirty="0" smtClean="0"/>
                        <a:t>Punto_de_paso_2</a:t>
                      </a:r>
                      <a:endParaRPr lang="da-DK" sz="1200" baseline="0" dirty="0" smtClean="0"/>
                    </a:p>
                    <a:p>
                      <a:r>
                        <a:rPr lang="da-DK" sz="1200" baseline="0" dirty="0" smtClean="0"/>
                        <a:t>               </a:t>
                      </a:r>
                      <a:r>
                        <a:rPr lang="da-DK" sz="1200" dirty="0" smtClean="0"/>
                        <a:t>Punto_de_paso_3</a:t>
                      </a:r>
                      <a:endParaRPr lang="da-DK" sz="1200" baseline="0" dirty="0" smtClean="0"/>
                    </a:p>
                    <a:p>
                      <a:r>
                        <a:rPr lang="da-DK" sz="1200" baseline="0" dirty="0" smtClean="0"/>
                        <a:t>           </a:t>
                      </a:r>
                      <a:r>
                        <a:rPr lang="da-DK" sz="1200" dirty="0" smtClean="0"/>
                        <a:t>Punto_de_paso_4</a:t>
                      </a:r>
                      <a:endParaRPr lang="da-DK" sz="1200" i="0" baseline="0" dirty="0" smtClean="0"/>
                    </a:p>
                  </a:txBody>
                  <a:tcPr/>
                </a:tc>
              </a:tr>
            </a:tbl>
          </a:graphicData>
        </a:graphic>
      </p:graphicFrame>
      <p:grpSp>
        <p:nvGrpSpPr>
          <p:cNvPr id="51" name="Gruppe 2"/>
          <p:cNvGrpSpPr/>
          <p:nvPr/>
        </p:nvGrpSpPr>
        <p:grpSpPr>
          <a:xfrm>
            <a:off x="3028950" y="3235125"/>
            <a:ext cx="5553075" cy="2111140"/>
            <a:chOff x="1740958" y="3235125"/>
            <a:chExt cx="5553075" cy="2111140"/>
          </a:xfrm>
        </p:grpSpPr>
        <p:cxnSp>
          <p:nvCxnSpPr>
            <p:cNvPr id="52" name="Lige forbindelse 3"/>
            <p:cNvCxnSpPr/>
            <p:nvPr/>
          </p:nvCxnSpPr>
          <p:spPr>
            <a:xfrm flipH="1">
              <a:off x="3129689" y="3432749"/>
              <a:ext cx="9427" cy="1076192"/>
            </a:xfrm>
            <a:prstGeom prst="line">
              <a:avLst/>
            </a:prstGeom>
            <a:ln w="12700">
              <a:prstDash val="solid"/>
              <a:headEnd type="none" w="med" len="med"/>
              <a:tailEnd type="triangle" w="lg" len="med"/>
            </a:ln>
          </p:spPr>
          <p:style>
            <a:lnRef idx="2">
              <a:schemeClr val="accent1"/>
            </a:lnRef>
            <a:fillRef idx="0">
              <a:schemeClr val="accent1"/>
            </a:fillRef>
            <a:effectRef idx="1">
              <a:schemeClr val="accent1"/>
            </a:effectRef>
            <a:fontRef idx="minor">
              <a:schemeClr val="tx1"/>
            </a:fontRef>
          </p:style>
        </p:cxnSp>
        <p:cxnSp>
          <p:nvCxnSpPr>
            <p:cNvPr id="53" name="Lige forbindelse 5"/>
            <p:cNvCxnSpPr/>
            <p:nvPr/>
          </p:nvCxnSpPr>
          <p:spPr>
            <a:xfrm>
              <a:off x="3148544" y="4565504"/>
              <a:ext cx="2700000" cy="9430"/>
            </a:xfrm>
            <a:prstGeom prst="line">
              <a:avLst/>
            </a:prstGeom>
            <a:ln w="9525">
              <a:solidFill>
                <a:srgbClr val="92D050"/>
              </a:solidFill>
              <a:prstDash val="dash"/>
              <a:tailEnd type="triangle" w="lg" len="med"/>
            </a:ln>
          </p:spPr>
          <p:style>
            <a:lnRef idx="2">
              <a:schemeClr val="accent1"/>
            </a:lnRef>
            <a:fillRef idx="0">
              <a:schemeClr val="accent1"/>
            </a:fillRef>
            <a:effectRef idx="1">
              <a:schemeClr val="accent1"/>
            </a:effectRef>
            <a:fontRef idx="minor">
              <a:schemeClr val="tx1"/>
            </a:fontRef>
          </p:style>
        </p:cxnSp>
        <p:sp>
          <p:nvSpPr>
            <p:cNvPr id="54" name="Ellipse 7"/>
            <p:cNvSpPr/>
            <p:nvPr/>
          </p:nvSpPr>
          <p:spPr>
            <a:xfrm>
              <a:off x="3085116" y="3322187"/>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5" name="Tekstboks 8"/>
            <p:cNvSpPr txBox="1"/>
            <p:nvPr/>
          </p:nvSpPr>
          <p:spPr>
            <a:xfrm>
              <a:off x="1740958" y="3235125"/>
              <a:ext cx="1339035" cy="276999"/>
            </a:xfrm>
            <a:prstGeom prst="rect">
              <a:avLst/>
            </a:prstGeom>
            <a:noFill/>
          </p:spPr>
          <p:txBody>
            <a:bodyPr wrap="square" rtlCol="0">
              <a:spAutoFit/>
            </a:bodyPr>
            <a:lstStyle/>
            <a:p>
              <a:r>
                <a:rPr lang="da-DK" sz="1200" dirty="0"/>
                <a:t>Punto_de_paso_1</a:t>
              </a:r>
            </a:p>
          </p:txBody>
        </p:sp>
        <p:cxnSp>
          <p:nvCxnSpPr>
            <p:cNvPr id="56" name="Lige forbindelse 10"/>
            <p:cNvCxnSpPr/>
            <p:nvPr/>
          </p:nvCxnSpPr>
          <p:spPr>
            <a:xfrm flipH="1" flipV="1">
              <a:off x="5902756" y="3442178"/>
              <a:ext cx="9427" cy="1076192"/>
            </a:xfrm>
            <a:prstGeom prst="line">
              <a:avLst/>
            </a:prstGeom>
            <a:ln w="12700">
              <a:prstDash val="solid"/>
              <a:headEnd type="none" w="med" len="med"/>
              <a:tailEnd type="triangle" w="lg" len="med"/>
            </a:ln>
          </p:spPr>
          <p:style>
            <a:lnRef idx="2">
              <a:schemeClr val="accent1"/>
            </a:lnRef>
            <a:fillRef idx="0">
              <a:schemeClr val="accent1"/>
            </a:fillRef>
            <a:effectRef idx="1">
              <a:schemeClr val="accent1"/>
            </a:effectRef>
            <a:fontRef idx="minor">
              <a:schemeClr val="tx1"/>
            </a:fontRef>
          </p:style>
        </p:cxnSp>
        <p:sp>
          <p:nvSpPr>
            <p:cNvPr id="57" name="Ellipse 12"/>
            <p:cNvSpPr/>
            <p:nvPr/>
          </p:nvSpPr>
          <p:spPr>
            <a:xfrm>
              <a:off x="5852889" y="3322187"/>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8" name="Ellipse 13"/>
            <p:cNvSpPr/>
            <p:nvPr/>
          </p:nvSpPr>
          <p:spPr>
            <a:xfrm>
              <a:off x="3075690" y="451153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9" name="Ellipse 14"/>
            <p:cNvSpPr/>
            <p:nvPr/>
          </p:nvSpPr>
          <p:spPr>
            <a:xfrm>
              <a:off x="5843463" y="451153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60" name="Højrepil 15"/>
            <p:cNvSpPr/>
            <p:nvPr/>
          </p:nvSpPr>
          <p:spPr>
            <a:xfrm rot="5400000">
              <a:off x="3617690" y="4702909"/>
              <a:ext cx="199010" cy="13518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da-DK"/>
            </a:p>
          </p:txBody>
        </p:sp>
        <p:sp>
          <p:nvSpPr>
            <p:cNvPr id="61" name="Højrepil 16"/>
            <p:cNvSpPr/>
            <p:nvPr/>
          </p:nvSpPr>
          <p:spPr>
            <a:xfrm rot="5400000">
              <a:off x="4466894" y="4702909"/>
              <a:ext cx="199010" cy="13518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da-DK"/>
            </a:p>
          </p:txBody>
        </p:sp>
        <p:sp>
          <p:nvSpPr>
            <p:cNvPr id="62" name="Højrepil 17"/>
            <p:cNvSpPr/>
            <p:nvPr/>
          </p:nvSpPr>
          <p:spPr>
            <a:xfrm rot="5400000">
              <a:off x="5316097" y="4702907"/>
              <a:ext cx="199007" cy="13518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da-DK"/>
            </a:p>
          </p:txBody>
        </p:sp>
        <p:sp>
          <p:nvSpPr>
            <p:cNvPr id="63" name="Højrepil 18"/>
            <p:cNvSpPr/>
            <p:nvPr/>
          </p:nvSpPr>
          <p:spPr>
            <a:xfrm rot="5400000">
              <a:off x="4042292" y="4707046"/>
              <a:ext cx="199010" cy="13518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da-DK"/>
            </a:p>
          </p:txBody>
        </p:sp>
        <p:sp>
          <p:nvSpPr>
            <p:cNvPr id="64" name="Højrepil 19"/>
            <p:cNvSpPr/>
            <p:nvPr/>
          </p:nvSpPr>
          <p:spPr>
            <a:xfrm rot="5400000">
              <a:off x="4891496" y="4707046"/>
              <a:ext cx="199010" cy="13518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da-DK"/>
            </a:p>
          </p:txBody>
        </p:sp>
        <p:sp>
          <p:nvSpPr>
            <p:cNvPr id="65" name="Tekstboks 21"/>
            <p:cNvSpPr txBox="1"/>
            <p:nvPr/>
          </p:nvSpPr>
          <p:spPr>
            <a:xfrm>
              <a:off x="1740958" y="4427004"/>
              <a:ext cx="1339035" cy="276999"/>
            </a:xfrm>
            <a:prstGeom prst="rect">
              <a:avLst/>
            </a:prstGeom>
            <a:noFill/>
          </p:spPr>
          <p:txBody>
            <a:bodyPr wrap="square" rtlCol="0">
              <a:spAutoFit/>
            </a:bodyPr>
            <a:lstStyle/>
            <a:p>
              <a:r>
                <a:rPr lang="da-DK" sz="1200" dirty="0" smtClean="0"/>
                <a:t>Punto_de_paso_2</a:t>
              </a:r>
              <a:endParaRPr lang="da-DK" sz="1200" dirty="0"/>
            </a:p>
          </p:txBody>
        </p:sp>
        <p:sp>
          <p:nvSpPr>
            <p:cNvPr id="66" name="Tekstboks 22"/>
            <p:cNvSpPr txBox="1"/>
            <p:nvPr/>
          </p:nvSpPr>
          <p:spPr>
            <a:xfrm>
              <a:off x="5955519" y="3236693"/>
              <a:ext cx="1338514" cy="276999"/>
            </a:xfrm>
            <a:prstGeom prst="rect">
              <a:avLst/>
            </a:prstGeom>
            <a:noFill/>
          </p:spPr>
          <p:txBody>
            <a:bodyPr wrap="square" rtlCol="0">
              <a:spAutoFit/>
            </a:bodyPr>
            <a:lstStyle/>
            <a:p>
              <a:r>
                <a:rPr lang="da-DK" sz="1200" dirty="0" smtClean="0"/>
                <a:t>Punto_de_paso_4</a:t>
              </a:r>
              <a:endParaRPr lang="da-DK" sz="1200" dirty="0"/>
            </a:p>
          </p:txBody>
        </p:sp>
        <p:sp>
          <p:nvSpPr>
            <p:cNvPr id="67" name="Tekstboks 23"/>
            <p:cNvSpPr txBox="1"/>
            <p:nvPr/>
          </p:nvSpPr>
          <p:spPr>
            <a:xfrm>
              <a:off x="5955519" y="4428572"/>
              <a:ext cx="1338514" cy="276999"/>
            </a:xfrm>
            <a:prstGeom prst="rect">
              <a:avLst/>
            </a:prstGeom>
            <a:noFill/>
          </p:spPr>
          <p:txBody>
            <a:bodyPr wrap="square" rtlCol="0">
              <a:spAutoFit/>
            </a:bodyPr>
            <a:lstStyle/>
            <a:p>
              <a:r>
                <a:rPr lang="da-DK" sz="1200" dirty="0" smtClean="0"/>
                <a:t>Punto_de_paso_3</a:t>
              </a:r>
              <a:endParaRPr lang="da-DK" sz="1200" dirty="0"/>
            </a:p>
          </p:txBody>
        </p:sp>
        <p:sp>
          <p:nvSpPr>
            <p:cNvPr id="68" name="Tekstboks 20"/>
            <p:cNvSpPr txBox="1"/>
            <p:nvPr/>
          </p:nvSpPr>
          <p:spPr>
            <a:xfrm>
              <a:off x="4096340" y="4976933"/>
              <a:ext cx="940118" cy="369332"/>
            </a:xfrm>
            <a:prstGeom prst="rect">
              <a:avLst/>
            </a:prstGeom>
            <a:noFill/>
          </p:spPr>
          <p:txBody>
            <a:bodyPr wrap="square" rtlCol="0">
              <a:spAutoFit/>
            </a:bodyPr>
            <a:lstStyle/>
            <a:p>
              <a:r>
                <a:rPr lang="da-DK" dirty="0" smtClean="0">
                  <a:solidFill>
                    <a:srgbClr val="92D050"/>
                  </a:solidFill>
                </a:rPr>
                <a:t>FUERZA</a:t>
              </a:r>
              <a:endParaRPr lang="da-DK" dirty="0">
                <a:solidFill>
                  <a:srgbClr val="92D050"/>
                </a:solidFill>
              </a:endParaRPr>
            </a:p>
          </p:txBody>
        </p:sp>
      </p:grpSp>
    </p:spTree>
    <p:extLst>
      <p:ext uri="{BB962C8B-B14F-4D97-AF65-F5344CB8AC3E}">
        <p14:creationId xmlns:p14="http://schemas.microsoft.com/office/powerpoint/2010/main" val="249332538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cl.UR\Desktop\fuerz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9942" y="2500468"/>
            <a:ext cx="4544458" cy="3017043"/>
          </a:xfrm>
          <a:prstGeom prst="rect">
            <a:avLst/>
          </a:prstGeom>
          <a:noFill/>
          <a:extLst>
            <a:ext uri="{909E8E84-426E-40DD-AFC4-6F175D3DCCD1}">
              <a14:hiddenFill xmlns:a14="http://schemas.microsoft.com/office/drawing/2010/main">
                <a:solidFill>
                  <a:srgbClr val="FFFFFF"/>
                </a:solidFill>
              </a14:hiddenFill>
            </a:ext>
          </a:extLst>
        </p:spPr>
      </p:pic>
      <p:sp>
        <p:nvSpPr>
          <p:cNvPr id="2" name="Pladsholder til indhold 2"/>
          <p:cNvSpPr txBox="1">
            <a:spLocks/>
          </p:cNvSpPr>
          <p:nvPr/>
        </p:nvSpPr>
        <p:spPr>
          <a:xfrm>
            <a:off x="281508" y="1574802"/>
            <a:ext cx="7962900" cy="49293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endParaRPr lang="en-GB"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Múltiples ejes en modo adaptable</a:t>
            </a:r>
          </a:p>
          <a:p>
            <a:pPr lvl="1">
              <a:buClr>
                <a:srgbClr val="99CC00"/>
              </a:buClr>
              <a:buFont typeface="Wingdings" panose="05000000000000000000" pitchFamily="2" charset="2"/>
              <a:buChar char="§"/>
            </a:pPr>
            <a:r>
              <a:rPr lang="es-ES" sz="1400" dirty="0">
                <a:solidFill>
                  <a:srgbClr val="262626"/>
                </a:solidFill>
              </a:rPr>
              <a:t>Valor de fuerza específico sobre cada eje</a:t>
            </a:r>
          </a:p>
          <a:p>
            <a:pPr lvl="1">
              <a:buClr>
                <a:srgbClr val="99CC00"/>
              </a:buClr>
              <a:buFont typeface="Wingdings" panose="05000000000000000000" pitchFamily="2" charset="2"/>
              <a:buChar char="§"/>
            </a:pPr>
            <a:r>
              <a:rPr lang="es-ES" sz="1400" dirty="0">
                <a:solidFill>
                  <a:srgbClr val="262626"/>
                </a:solidFill>
              </a:rPr>
              <a:t>Velocidad limitada para los ejes en modo adaptable</a:t>
            </a:r>
          </a:p>
          <a:p>
            <a:pPr lvl="1">
              <a:buClr>
                <a:srgbClr val="99CC00"/>
              </a:buClr>
              <a:buFont typeface="Wingdings" panose="05000000000000000000" pitchFamily="2" charset="2"/>
              <a:buChar char="§"/>
            </a:pPr>
            <a:r>
              <a:rPr lang="es-ES" sz="1400" dirty="0">
                <a:solidFill>
                  <a:srgbClr val="262626"/>
                </a:solidFill>
              </a:rPr>
              <a:t>Deriva de posición limitada sobre el resto de ejes</a:t>
            </a:r>
          </a:p>
          <a:p>
            <a:pPr lvl="1">
              <a:buClr>
                <a:srgbClr val="99CC00"/>
              </a:buClr>
              <a:buFont typeface="Wingdings" panose="05000000000000000000" pitchFamily="2" charset="2"/>
              <a:buChar char="§"/>
            </a:pPr>
            <a:r>
              <a:rPr lang="es-ES" sz="1400" dirty="0">
                <a:solidFill>
                  <a:srgbClr val="262626"/>
                </a:solidFill>
              </a:rPr>
              <a:t>Base, Herramienta, funciones definidas por usuario</a:t>
            </a: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3">
              <a:buClr>
                <a:srgbClr val="99CC00"/>
              </a:buClr>
              <a:buFont typeface="Wingdings" panose="05000000000000000000" pitchFamily="2" charset="2"/>
              <a:buChar char="§"/>
            </a:pPr>
            <a:endParaRPr lang="en-GB" sz="1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122</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Tipo de fuerza: </a:t>
            </a:r>
            <a:r>
              <a:rPr lang="es-ES" sz="2000" b="1" dirty="0" smtClean="0">
                <a:latin typeface="Lucida Console" panose="020B0609040504020204" pitchFamily="49" charset="0"/>
              </a:rPr>
              <a:t>Marco</a:t>
            </a:r>
            <a:endParaRPr lang="es-ES" sz="2000" b="1" dirty="0">
              <a:latin typeface="Lucida Console" panose="020B0609040504020204" pitchFamily="49" charset="0"/>
            </a:endParaRPr>
          </a:p>
        </p:txBody>
      </p:sp>
      <p:sp>
        <p:nvSpPr>
          <p:cNvPr id="12"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35031569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3"/>
            <a:ext cx="7962900" cy="49547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p>
          <a:p>
            <a:pPr lvl="1">
              <a:buClr>
                <a:srgbClr val="99CC00"/>
              </a:buClr>
              <a:buFont typeface="Wingdings" panose="05000000000000000000" pitchFamily="2" charset="2"/>
              <a:buChar char="§"/>
            </a:pPr>
            <a:r>
              <a:rPr lang="es-ES" sz="1400" dirty="0">
                <a:solidFill>
                  <a:srgbClr val="262626"/>
                </a:solidFill>
              </a:rPr>
              <a:t>Específico sobre una función tipo punto</a:t>
            </a:r>
          </a:p>
          <a:p>
            <a:pPr lvl="1">
              <a:buClr>
                <a:srgbClr val="99CC00"/>
              </a:buClr>
              <a:buFont typeface="Wingdings" panose="05000000000000000000" pitchFamily="2" charset="2"/>
              <a:buChar char="§"/>
            </a:pPr>
            <a:r>
              <a:rPr lang="es-ES" sz="1400" dirty="0">
                <a:solidFill>
                  <a:srgbClr val="262626"/>
                </a:solidFill>
              </a:rPr>
              <a:t>Fuerza sobre eje Y del marco de tarea, desde la posición del PCH </a:t>
            </a:r>
            <a:r>
              <a:rPr lang="es-ES" sz="1400" dirty="0"/>
              <a:t/>
            </a:r>
            <a:br>
              <a:rPr lang="es-ES" sz="1400" dirty="0"/>
            </a:br>
            <a:r>
              <a:rPr lang="es-ES" sz="1400" dirty="0">
                <a:solidFill>
                  <a:srgbClr val="262626"/>
                </a:solidFill>
              </a:rPr>
              <a:t>hacia el punto definido como función</a:t>
            </a:r>
          </a:p>
          <a:p>
            <a:pPr lvl="1">
              <a:buClr>
                <a:srgbClr val="99CC00"/>
              </a:buClr>
              <a:buFont typeface="Wingdings" panose="05000000000000000000" pitchFamily="2" charset="2"/>
              <a:buChar char="§"/>
            </a:pPr>
            <a:r>
              <a:rPr lang="es-ES" sz="1400" dirty="0">
                <a:solidFill>
                  <a:srgbClr val="262626"/>
                </a:solidFill>
              </a:rPr>
              <a:t>El marco de tarea cambia durante la ejecución</a:t>
            </a:r>
          </a:p>
          <a:p>
            <a:pPr lvl="1">
              <a:buClr>
                <a:srgbClr val="99CC00"/>
              </a:buClr>
              <a:buFont typeface="Wingdings" panose="05000000000000000000" pitchFamily="2" charset="2"/>
              <a:buChar char="§"/>
            </a:pPr>
            <a:endParaRPr lang="en-GB" sz="1400" dirty="0">
              <a:solidFill>
                <a:srgbClr val="262626"/>
              </a:solidFill>
            </a:endParaRPr>
          </a:p>
          <a:p>
            <a:pPr lvl="3">
              <a:buClr>
                <a:srgbClr val="99CC00"/>
              </a:buClr>
              <a:buFont typeface="Wingdings" panose="05000000000000000000" pitchFamily="2" charset="2"/>
              <a:buChar char="§"/>
            </a:pPr>
            <a:endParaRPr lang="en-GB" sz="1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123</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Tipo de fuerza: </a:t>
            </a:r>
            <a:r>
              <a:rPr lang="es-ES" sz="2000" b="1" dirty="0" smtClean="0">
                <a:latin typeface="Lucida Console" panose="020B0609040504020204" pitchFamily="49" charset="0"/>
              </a:rPr>
              <a:t>Punto</a:t>
            </a:r>
            <a:endParaRPr lang="es-ES" sz="2000" b="1" dirty="0">
              <a:latin typeface="Lucida Console" panose="020B0609040504020204" pitchFamily="49" charset="0"/>
            </a:endParaRPr>
          </a:p>
        </p:txBody>
      </p:sp>
      <p:sp>
        <p:nvSpPr>
          <p:cNvPr id="12"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1" name="Picture 2" descr="C:\Users\acl.UR\Desktop\fuerz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7910" y="2507855"/>
            <a:ext cx="3667125" cy="3010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44521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2"/>
            <a:ext cx="7962900" cy="49293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endParaRPr lang="en-GB" sz="18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Movimiento PCH define eje X del marco de trabajo</a:t>
            </a:r>
            <a:endParaRPr lang="en-GB"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El marco de tarea cambia durante la ejecución</a:t>
            </a:r>
          </a:p>
          <a:p>
            <a:pPr lvl="1">
              <a:buClr>
                <a:srgbClr val="99CC00"/>
              </a:buClr>
              <a:buFont typeface="Wingdings" panose="05000000000000000000" pitchFamily="2" charset="2"/>
              <a:buChar char="§"/>
            </a:pPr>
            <a:r>
              <a:rPr lang="es-ES" sz="1400" dirty="0">
                <a:solidFill>
                  <a:srgbClr val="262626"/>
                </a:solidFill>
              </a:rPr>
              <a:t>El eje</a:t>
            </a:r>
            <a:r>
              <a:rPr lang="da-DK" sz="1400" dirty="0">
                <a:solidFill>
                  <a:srgbClr val="262626"/>
                </a:solidFill>
              </a:rPr>
              <a:t> </a:t>
            </a:r>
            <a:r>
              <a:rPr lang="es-ES" sz="1400" dirty="0">
                <a:solidFill>
                  <a:srgbClr val="262626"/>
                </a:solidFill>
              </a:rPr>
              <a:t>Y, adaptable, queda</a:t>
            </a:r>
            <a:r>
              <a:rPr lang="en-GB" sz="1400" dirty="0">
                <a:solidFill>
                  <a:srgbClr val="262626"/>
                </a:solidFill>
              </a:rPr>
              <a:t> </a:t>
            </a:r>
            <a:r>
              <a:rPr lang="es-ES" sz="1400" dirty="0">
                <a:solidFill>
                  <a:srgbClr val="262626"/>
                </a:solidFill>
              </a:rPr>
              <a:t>perpendicular</a:t>
            </a:r>
            <a:r>
              <a:rPr lang="en-GB" sz="1400" dirty="0">
                <a:solidFill>
                  <a:srgbClr val="262626"/>
                </a:solidFill>
              </a:rPr>
              <a:t> </a:t>
            </a:r>
            <a:r>
              <a:rPr lang="es-ES" sz="1400" dirty="0">
                <a:solidFill>
                  <a:srgbClr val="262626"/>
                </a:solidFill>
              </a:rPr>
              <a:t>al</a:t>
            </a:r>
            <a:r>
              <a:rPr lang="en-GB" sz="1400" dirty="0">
                <a:solidFill>
                  <a:srgbClr val="262626"/>
                </a:solidFill>
              </a:rPr>
              <a:t> </a:t>
            </a:r>
            <a:r>
              <a:rPr lang="es-ES" sz="1400" dirty="0">
                <a:solidFill>
                  <a:srgbClr val="262626"/>
                </a:solidFill>
              </a:rPr>
              <a:t>movimiento</a:t>
            </a:r>
            <a:r>
              <a:rPr lang="en-GB" sz="1400" dirty="0">
                <a:solidFill>
                  <a:srgbClr val="262626"/>
                </a:solidFill>
              </a:rPr>
              <a:t> </a:t>
            </a:r>
            <a:r>
              <a:rPr lang="es-ES" sz="1400" dirty="0">
                <a:solidFill>
                  <a:srgbClr val="262626"/>
                </a:solidFill>
              </a:rPr>
              <a:t>del PCH</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Eje X </a:t>
            </a:r>
            <a:r>
              <a:rPr lang="da-DK" sz="1400" i="1" dirty="0">
                <a:solidFill>
                  <a:srgbClr val="262626"/>
                </a:solidFill>
              </a:rPr>
              <a:t>no adaptable</a:t>
            </a:r>
            <a:endParaRPr lang="en-GB" sz="1400" i="1" dirty="0">
              <a:solidFill>
                <a:srgbClr val="262626"/>
              </a:solidFill>
            </a:endParaRPr>
          </a:p>
          <a:p>
            <a:pPr lvl="1">
              <a:buClr>
                <a:srgbClr val="99CC00"/>
              </a:buClr>
              <a:buFont typeface="Wingdings" panose="05000000000000000000" pitchFamily="2" charset="2"/>
              <a:buChar char="§"/>
            </a:pPr>
            <a:r>
              <a:rPr lang="da-DK" sz="1400" i="1" dirty="0">
                <a:solidFill>
                  <a:srgbClr val="262626"/>
                </a:solidFill>
              </a:rPr>
              <a:t>Prueba de aprendizaje no aplicable</a:t>
            </a:r>
            <a:endParaRPr lang="en-GB" sz="1400" i="1"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a:p>
            <a:pPr lvl="3">
              <a:buClr>
                <a:schemeClr val="tx2">
                  <a:lumMod val="40000"/>
                  <a:lumOff val="60000"/>
                </a:schemeClr>
              </a:buClr>
              <a:buFont typeface="Arial" pitchFamily="34" charset="0"/>
              <a:buChar char="•"/>
            </a:pPr>
            <a:endParaRPr lang="en-GB" sz="1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124</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Tipo de fuerza: </a:t>
            </a:r>
            <a:r>
              <a:rPr lang="es-ES" sz="2000" b="1" dirty="0" smtClean="0">
                <a:latin typeface="Lucida Console" panose="020B0609040504020204" pitchFamily="49" charset="0"/>
              </a:rPr>
              <a:t>Movimiento</a:t>
            </a:r>
            <a:endParaRPr lang="es-ES" sz="2000" b="1" dirty="0">
              <a:latin typeface="Lucida Console" panose="020B0609040504020204" pitchFamily="49" charset="0"/>
            </a:endParaRPr>
          </a:p>
        </p:txBody>
      </p:sp>
      <p:sp>
        <p:nvSpPr>
          <p:cNvPr id="12"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1" name="Picture 2" descr="C:\Users\acl.UR\Desktop\fuerz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1450" y="2493362"/>
            <a:ext cx="4556125" cy="3024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33112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125</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p>
        </p:txBody>
      </p:sp>
      <p:sp>
        <p:nvSpPr>
          <p:cNvPr id="10" name="Rektangel 2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3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7</a:t>
            </a:r>
          </a:p>
        </p:txBody>
      </p:sp>
      <p:sp>
        <p:nvSpPr>
          <p:cNvPr id="13" name="Pladsholder til indhold 2"/>
          <p:cNvSpPr txBox="1">
            <a:spLocks/>
          </p:cNvSpPr>
          <p:nvPr/>
        </p:nvSpPr>
        <p:spPr>
          <a:xfrm>
            <a:off x="297732" y="1549400"/>
            <a:ext cx="7962900"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Crear un Programa usando Subprocesos y URScript</a:t>
            </a: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Programa Principal: </a:t>
            </a:r>
          </a:p>
          <a:p>
            <a:pPr lvl="1">
              <a:buClr>
                <a:srgbClr val="99CC00"/>
              </a:buClr>
              <a:buFont typeface="Wingdings" panose="05000000000000000000" pitchFamily="2" charset="2"/>
              <a:buChar char="§"/>
            </a:pPr>
            <a:r>
              <a:rPr lang="es-ES" sz="1400" dirty="0" smtClean="0">
                <a:solidFill>
                  <a:srgbClr val="262626"/>
                </a:solidFill>
              </a:rPr>
              <a:t>Crear un movimiento MoveL entre punto_de_paso_1  y  punto_de_paso_2</a:t>
            </a:r>
          </a:p>
          <a:p>
            <a:pPr>
              <a:buClr>
                <a:srgbClr val="99CC00"/>
              </a:buClr>
              <a:buFont typeface="Wingdings" panose="05000000000000000000" pitchFamily="2" charset="2"/>
              <a:buChar char="§"/>
            </a:pPr>
            <a:endParaRPr lang="en-US" sz="1800" dirty="0">
              <a:solidFill>
                <a:srgbClr val="262626"/>
              </a:solidFill>
            </a:endParaRPr>
          </a:p>
          <a:p>
            <a:pPr>
              <a:buClr>
                <a:srgbClr val="99CC00"/>
              </a:buClr>
              <a:buFont typeface="Wingdings" panose="05000000000000000000" pitchFamily="2" charset="2"/>
              <a:buChar char="§"/>
            </a:pPr>
            <a:r>
              <a:rPr lang="en-US" sz="1800" dirty="0" smtClean="0">
                <a:solidFill>
                  <a:srgbClr val="262626"/>
                </a:solidFill>
              </a:rPr>
              <a:t>Subproceso_1:</a:t>
            </a:r>
          </a:p>
          <a:p>
            <a:pPr lvl="1">
              <a:buClr>
                <a:srgbClr val="99CC00"/>
              </a:buClr>
              <a:buFont typeface="Wingdings" panose="05000000000000000000" pitchFamily="2" charset="2"/>
              <a:buChar char="§"/>
            </a:pPr>
            <a:r>
              <a:rPr lang="es-ES" sz="1400" dirty="0" smtClean="0">
                <a:solidFill>
                  <a:srgbClr val="262626"/>
                </a:solidFill>
              </a:rPr>
              <a:t>Crear un subproceso con una asignación que llame a la función URScript </a:t>
            </a:r>
            <a:r>
              <a:rPr lang="es-ES" sz="1400" dirty="0" err="1" smtClean="0">
                <a:solidFill>
                  <a:srgbClr val="262626"/>
                </a:solidFill>
              </a:rPr>
              <a:t>force</a:t>
            </a:r>
            <a:r>
              <a:rPr lang="es-ES" sz="1400" dirty="0" smtClean="0">
                <a:solidFill>
                  <a:srgbClr val="262626"/>
                </a:solidFill>
              </a:rPr>
              <a:t>()  y almacene el valor devuelto en una variable</a:t>
            </a:r>
          </a:p>
          <a:p>
            <a:pPr lvl="1">
              <a:buClr>
                <a:srgbClr val="99CC00"/>
              </a:buClr>
              <a:buFont typeface="Wingdings" panose="05000000000000000000" pitchFamily="2" charset="2"/>
              <a:buChar char="§"/>
            </a:pPr>
            <a:r>
              <a:rPr lang="es-ES" sz="1400" dirty="0" smtClean="0">
                <a:solidFill>
                  <a:srgbClr val="262626"/>
                </a:solidFill>
              </a:rPr>
              <a:t>Insertar una instrucción de espera de 0.01 segundos</a:t>
            </a:r>
          </a:p>
          <a:p>
            <a:pPr lvl="1">
              <a:buClr>
                <a:srgbClr val="99CC00"/>
              </a:buClr>
              <a:buFont typeface="Wingdings" panose="05000000000000000000" pitchFamily="2" charset="2"/>
              <a:buChar char="§"/>
            </a:pPr>
            <a:r>
              <a:rPr lang="es-ES" sz="1400" dirty="0" smtClean="0">
                <a:solidFill>
                  <a:srgbClr val="262626"/>
                </a:solidFill>
              </a:rPr>
              <a:t>Configurar la ejecución del subproceso en bucle perpetuo</a:t>
            </a:r>
            <a:endParaRPr lang="en-GB" sz="1400" dirty="0" smtClean="0">
              <a:solidFill>
                <a:srgbClr val="262626"/>
              </a:solidFill>
            </a:endParaRPr>
          </a:p>
          <a:p>
            <a:pPr marL="0" indent="0">
              <a:buClr>
                <a:srgbClr val="99CC00"/>
              </a:buClr>
              <a:buNone/>
            </a:pPr>
            <a:endParaRPr lang="en-US"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Ejecutar el programa y seleccionar la pestaña de Variables </a:t>
            </a:r>
          </a:p>
          <a:p>
            <a:pPr>
              <a:buClr>
                <a:srgbClr val="99CC00"/>
              </a:buClr>
              <a:buFont typeface="Wingdings" panose="05000000000000000000" pitchFamily="2" charset="2"/>
              <a:buChar cha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Compruebe que el valor de la fuerza queda monitorizado en la variable, y este cambia si se opone resistencia al movimiento del brazo</a:t>
            </a:r>
          </a:p>
          <a:p>
            <a:pPr marL="0" indent="0">
              <a:buClr>
                <a:srgbClr val="99CC00"/>
              </a:buClr>
              <a:buNone/>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14" name="Brugerdefineret 13">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3</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13870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4733" y="274638"/>
            <a:ext cx="8282067" cy="674421"/>
          </a:xfrm>
        </p:spPr>
        <p:txBody>
          <a:bodyPr>
            <a:normAutofit/>
          </a:bodyPr>
          <a:lstStyle/>
          <a:p>
            <a:pPr algn="l"/>
            <a:endParaRPr lang="da-DK" sz="3000">
              <a:latin typeface="Tahoma"/>
              <a:cs typeface="Tahoma"/>
            </a:endParaRPr>
          </a:p>
        </p:txBody>
      </p:sp>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pic>
        <p:nvPicPr>
          <p:cNvPr id="1026" name="Picture 2" descr="C:\Users\lrh\Dropbox\Universal Robots PR-group\UR_Presentations\Backgrounds for PPT\UR_Baggrund_Production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EAC703FD-06C2-3745-B8B2-5765E01FA7E0}" type="slidenum">
              <a:rPr lang="da-DK" smtClean="0">
                <a:solidFill>
                  <a:prstClr val="black">
                    <a:tint val="75000"/>
                  </a:prstClr>
                </a:solidFill>
              </a:rPr>
              <a:pPr/>
              <a:t>126</a:t>
            </a:fld>
            <a:endParaRPr lang="da-DK">
              <a:solidFill>
                <a:prstClr val="black">
                  <a:tint val="75000"/>
                </a:prstClr>
              </a:solidFill>
            </a:endParaRPr>
          </a:p>
        </p:txBody>
      </p:sp>
      <p:sp>
        <p:nvSpPr>
          <p:cNvPr id="72" name="TextBox 71"/>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73"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4"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5"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7"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79"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1"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3"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5"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8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7" name="Rektangel 15"/>
          <p:cNvSpPr/>
          <p:nvPr/>
        </p:nvSpPr>
        <p:spPr>
          <a:xfrm>
            <a:off x="4677114" y="2725656"/>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8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89"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91"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93"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6"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1" name="Ellipse 7"/>
          <p:cNvSpPr/>
          <p:nvPr/>
        </p:nvSpPr>
        <p:spPr>
          <a:xfrm>
            <a:off x="4800616" y="2608320"/>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a:solidFill>
                  <a:prstClr val="white"/>
                </a:solidFill>
                <a:latin typeface="Lucida Console" panose="020B0609040504020204" pitchFamily="49" charset="0"/>
                <a:ea typeface="Roboto Condensed" panose="02000000000000000000" pitchFamily="2" charset="0"/>
              </a:rPr>
              <a:t>8</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2"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4"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35"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33" name="Brugerdefineret 3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Brugerdefineret 35">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Brugerdefineret 37">
            <a:hlinkClick r:id="rId6" action="ppaction://hlinksldjump" highlightClick="1"/>
          </p:cNvPr>
          <p:cNvSpPr/>
          <p:nvPr/>
        </p:nvSpPr>
        <p:spPr>
          <a:xfrm>
            <a:off x="876451"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rugerdefineret 38">
            <a:hlinkClick r:id="rId7" action="ppaction://hlinksldjump" highlightClick="1"/>
          </p:cNvPr>
          <p:cNvSpPr/>
          <p:nvPr/>
        </p:nvSpPr>
        <p:spPr>
          <a:xfrm>
            <a:off x="876450"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8" action="ppaction://hlinksldjump" highlightClick="1"/>
          </p:cNvPr>
          <p:cNvSpPr/>
          <p:nvPr/>
        </p:nvSpPr>
        <p:spPr>
          <a:xfrm>
            <a:off x="876449"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Brugerdefineret 40">
            <a:hlinkClick r:id="rId9" action="ppaction://hlinksldjump" highlightClick="1"/>
          </p:cNvPr>
          <p:cNvSpPr/>
          <p:nvPr/>
        </p:nvSpPr>
        <p:spPr>
          <a:xfrm>
            <a:off x="857593" y="489829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10" action="ppaction://hlinksldjump" highlightClick="1"/>
          </p:cNvPr>
          <p:cNvSpPr/>
          <p:nvPr/>
        </p:nvSpPr>
        <p:spPr>
          <a:xfrm>
            <a:off x="4669029" y="218423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1" action="ppaction://hlinksldjump" highlightClick="1"/>
          </p:cNvPr>
          <p:cNvSpPr/>
          <p:nvPr/>
        </p:nvSpPr>
        <p:spPr>
          <a:xfrm>
            <a:off x="4691846"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Brugerdefineret 44">
            <a:hlinkClick r:id="rId12" action="ppaction://hlinksldjump" highlightClick="1"/>
          </p:cNvPr>
          <p:cNvSpPr/>
          <p:nvPr/>
        </p:nvSpPr>
        <p:spPr>
          <a:xfrm>
            <a:off x="4669028" y="381958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3" action="ppaction://hlinksldjump" highlightClick="1"/>
          </p:cNvPr>
          <p:cNvSpPr/>
          <p:nvPr/>
        </p:nvSpPr>
        <p:spPr>
          <a:xfrm>
            <a:off x="4679419" y="436804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rugerdefineret 46">
            <a:hlinkClick r:id="rId14" action="ppaction://hlinksldjump" highlightClick="1"/>
          </p:cNvPr>
          <p:cNvSpPr/>
          <p:nvPr/>
        </p:nvSpPr>
        <p:spPr>
          <a:xfrm>
            <a:off x="4691846" y="491775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Brugerdefineret 47">
            <a:hlinkClick r:id="rId15" action="ppaction://hlinksldjump" highlightClick="1"/>
          </p:cNvPr>
          <p:cNvSpPr/>
          <p:nvPr/>
        </p:nvSpPr>
        <p:spPr>
          <a:xfrm>
            <a:off x="891192" y="273232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795548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127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Asistentes</a:t>
            </a:r>
            <a:endParaRPr lang="da-DK" sz="2000" b="1" dirty="0">
              <a:latin typeface="Lucida Console" panose="020B0609040504020204" pitchFamily="49" charset="0"/>
            </a:endParaRP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5" name="Pladsholder til indhold 2"/>
          <p:cNvSpPr txBox="1">
            <a:spLocks/>
          </p:cNvSpPr>
          <p:nvPr/>
        </p:nvSpPr>
        <p:spPr>
          <a:xfrm>
            <a:off x="281508" y="1549400"/>
            <a:ext cx="2850491"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Palé</a:t>
            </a:r>
          </a:p>
          <a:p>
            <a:pPr lvl="1">
              <a:buClr>
                <a:srgbClr val="99CC00"/>
              </a:buClr>
              <a:buFont typeface="Wingdings" panose="05000000000000000000" pitchFamily="2" charset="2"/>
              <a:buChar char="§"/>
            </a:pPr>
            <a:r>
              <a:rPr lang="es-ES" sz="1400" dirty="0">
                <a:solidFill>
                  <a:srgbClr val="262626"/>
                </a:solidFill>
              </a:rPr>
              <a:t>Función de </a:t>
            </a:r>
            <a:r>
              <a:rPr lang="es-ES" sz="1400" dirty="0" smtClean="0">
                <a:solidFill>
                  <a:srgbClr val="262626"/>
                </a:solidFill>
              </a:rPr>
              <a:t>paletizado</a:t>
            </a:r>
          </a:p>
          <a:p>
            <a:pPr lvl="1">
              <a:buClr>
                <a:srgbClr val="99CC00"/>
              </a:buClr>
              <a:buFont typeface="Wingdings" panose="05000000000000000000" pitchFamily="2" charset="2"/>
              <a:buChar char="§"/>
            </a:pPr>
            <a:r>
              <a:rPr lang="es-ES" sz="1400" dirty="0" smtClean="0">
                <a:solidFill>
                  <a:srgbClr val="262626"/>
                </a:solidFill>
              </a:rPr>
              <a:t>Patrones</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Búsqueda</a:t>
            </a:r>
          </a:p>
          <a:p>
            <a:pPr lvl="1">
              <a:buClr>
                <a:srgbClr val="99CC00"/>
              </a:buClr>
              <a:buFont typeface="Wingdings" panose="05000000000000000000" pitchFamily="2" charset="2"/>
              <a:buChar char="§"/>
            </a:pPr>
            <a:r>
              <a:rPr lang="es-ES" sz="1400" dirty="0" smtClean="0">
                <a:solidFill>
                  <a:srgbClr val="262626"/>
                </a:solidFill>
              </a:rPr>
              <a:t>Función de búsqueda</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n-US" sz="1800" dirty="0" smtClean="0">
                <a:solidFill>
                  <a:srgbClr val="262626"/>
                </a:solidFill>
              </a:rPr>
              <a:t>Conveyor Tracking</a:t>
            </a:r>
          </a:p>
          <a:p>
            <a:pPr lvl="1">
              <a:buClr>
                <a:srgbClr val="99CC00"/>
              </a:buClr>
              <a:buFont typeface="Wingdings" panose="05000000000000000000" pitchFamily="2" charset="2"/>
              <a:buChar char="§"/>
            </a:pPr>
            <a:r>
              <a:rPr lang="es-ES" sz="1400" dirty="0" smtClean="0">
                <a:solidFill>
                  <a:srgbClr val="262626"/>
                </a:solidFill>
              </a:rPr>
              <a:t>Sigue el movimiento del transportador</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Euromap</a:t>
            </a:r>
          </a:p>
          <a:p>
            <a:pPr lvl="1">
              <a:buClr>
                <a:srgbClr val="99CC00"/>
              </a:buClr>
              <a:buFont typeface="Wingdings" panose="05000000000000000000" pitchFamily="2" charset="2"/>
              <a:buChar char="§"/>
            </a:pPr>
            <a:r>
              <a:rPr lang="es-ES" sz="1400" dirty="0" smtClean="0">
                <a:solidFill>
                  <a:srgbClr val="262626"/>
                </a:solidFill>
              </a:rPr>
              <a:t>Máquinas de inyección </a:t>
            </a:r>
          </a:p>
          <a:p>
            <a:pPr lvl="1">
              <a:buClr>
                <a:srgbClr val="99CC00"/>
              </a:buClr>
              <a:buFont typeface="Wingdings" panose="05000000000000000000" pitchFamily="2" charset="2"/>
              <a:buChar char="§"/>
            </a:pPr>
            <a:r>
              <a:rPr lang="es-ES" sz="1400" dirty="0" smtClean="0">
                <a:solidFill>
                  <a:srgbClr val="262626"/>
                </a:solidFill>
              </a:rPr>
              <a:t>Opcional</a:t>
            </a: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18" name="Rektangel 17"/>
          <p:cNvSpPr/>
          <p:nvPr/>
        </p:nvSpPr>
        <p:spPr>
          <a:xfrm>
            <a:off x="6325084" y="3312927"/>
            <a:ext cx="691031"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Patrón</a:t>
            </a:r>
          </a:p>
          <a:p>
            <a:pPr lvl="1">
              <a:buClr>
                <a:srgbClr val="99CC00"/>
              </a:buClr>
              <a:buFont typeface="Wingdings" panose="05000000000000000000" pitchFamily="2" charset="2"/>
              <a:buChar char="§"/>
            </a:pPr>
            <a:r>
              <a:rPr lang="es-ES" sz="1400" dirty="0">
                <a:solidFill>
                  <a:srgbClr val="262626"/>
                </a:solidFill>
              </a:rPr>
              <a:t>Determinar el patrón de</a:t>
            </a:r>
            <a:br>
              <a:rPr lang="es-ES" sz="1400" dirty="0">
                <a:solidFill>
                  <a:srgbClr val="262626"/>
                </a:solidFill>
              </a:rPr>
            </a:br>
            <a:r>
              <a:rPr lang="es-ES" sz="1400" dirty="0">
                <a:solidFill>
                  <a:srgbClr val="262626"/>
                </a:solidFill>
              </a:rPr>
              <a:t>paletizado</a:t>
            </a:r>
          </a:p>
          <a:p>
            <a:pPr lvl="1">
              <a:buClr>
                <a:srgbClr val="99CC00"/>
              </a:buClr>
              <a:buFont typeface="Wingdings" panose="05000000000000000000" pitchFamily="2" charset="2"/>
              <a:buChar char="§"/>
            </a:pPr>
            <a:r>
              <a:rPr lang="es-ES" sz="1400" dirty="0">
                <a:solidFill>
                  <a:srgbClr val="262626"/>
                </a:solidFill>
              </a:rPr>
              <a:t>Patrones</a:t>
            </a:r>
          </a:p>
          <a:p>
            <a:pPr lvl="2">
              <a:buClr>
                <a:srgbClr val="99CC00"/>
              </a:buClr>
              <a:buFont typeface="Wingdings" panose="05000000000000000000" pitchFamily="2" charset="2"/>
              <a:buChar char="§"/>
            </a:pPr>
            <a:r>
              <a:rPr lang="es-ES" sz="1000" dirty="0">
                <a:solidFill>
                  <a:srgbClr val="262626"/>
                </a:solidFill>
              </a:rPr>
              <a:t>Línea</a:t>
            </a:r>
          </a:p>
          <a:p>
            <a:pPr lvl="2">
              <a:buClr>
                <a:srgbClr val="99CC00"/>
              </a:buClr>
              <a:buFont typeface="Wingdings" panose="05000000000000000000" pitchFamily="2" charset="2"/>
              <a:buChar char="§"/>
            </a:pPr>
            <a:r>
              <a:rPr lang="es-ES" sz="1000" dirty="0">
                <a:solidFill>
                  <a:srgbClr val="262626"/>
                </a:solidFill>
              </a:rPr>
              <a:t>Cuadrado</a:t>
            </a:r>
          </a:p>
          <a:p>
            <a:pPr lvl="2">
              <a:buClr>
                <a:srgbClr val="99CC00"/>
              </a:buClr>
              <a:buFont typeface="Wingdings" panose="05000000000000000000" pitchFamily="2" charset="2"/>
              <a:buChar char="§"/>
            </a:pPr>
            <a:r>
              <a:rPr lang="es-ES" sz="1000" dirty="0">
                <a:solidFill>
                  <a:srgbClr val="262626"/>
                </a:solidFill>
              </a:rPr>
              <a:t>Caja</a:t>
            </a:r>
          </a:p>
          <a:p>
            <a:pPr lvl="2">
              <a:buClr>
                <a:srgbClr val="99CC00"/>
              </a:buClr>
              <a:buFont typeface="Wingdings" panose="05000000000000000000" pitchFamily="2" charset="2"/>
              <a:buChar char="§"/>
            </a:pPr>
            <a:r>
              <a:rPr lang="es-ES" sz="1000" dirty="0">
                <a:solidFill>
                  <a:srgbClr val="262626"/>
                </a:solidFill>
              </a:rPr>
              <a:t>Lista</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err="1">
                <a:solidFill>
                  <a:srgbClr val="262626"/>
                </a:solidFill>
              </a:rPr>
              <a:t>PalletSequence</a:t>
            </a:r>
            <a:endParaRPr lang="es-E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Que hace el robot en</a:t>
            </a:r>
            <a:br>
              <a:rPr lang="es-ES" sz="1400" dirty="0">
                <a:solidFill>
                  <a:srgbClr val="262626"/>
                </a:solidFill>
              </a:rPr>
            </a:br>
            <a:r>
              <a:rPr lang="es-ES" sz="1400" dirty="0">
                <a:solidFill>
                  <a:srgbClr val="262626"/>
                </a:solidFill>
              </a:rPr>
              <a:t>cada posición del patrón</a:t>
            </a:r>
          </a:p>
          <a:p>
            <a:pPr>
              <a:buClr>
                <a:srgbClr val="99CC00"/>
              </a:buClr>
              <a:buFont typeface="Wingdings" panose="05000000000000000000" pitchFamily="2" charset="2"/>
              <a:buChar char="§"/>
            </a:pPr>
            <a:endParaRPr lang="en-GB" sz="18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8" name="Rektangel 7"/>
          <p:cNvSpPr/>
          <p:nvPr/>
        </p:nvSpPr>
        <p:spPr>
          <a:xfrm>
            <a:off x="6641886" y="3717421"/>
            <a:ext cx="1067646" cy="31162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128</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Asistente </a:t>
            </a:r>
            <a:r>
              <a:rPr lang="da-DK" sz="2000" b="1" i="1" dirty="0" smtClean="0">
                <a:latin typeface="Lucida Console" panose="020B0609040504020204" pitchFamily="49" charset="0"/>
              </a:rPr>
              <a:t>Palé</a:t>
            </a:r>
            <a:endParaRPr lang="da-DK" sz="2000" b="1" i="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24419835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Patrón</a:t>
            </a:r>
            <a:endParaRPr lang="en-GB" sz="18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Patrón: Cuadrado</a:t>
            </a:r>
          </a:p>
          <a:p>
            <a:pPr lvl="1">
              <a:buClr>
                <a:srgbClr val="99CC00"/>
              </a:buClr>
              <a:buFont typeface="Wingdings" panose="05000000000000000000" pitchFamily="2" charset="2"/>
              <a:buChar char="§"/>
            </a:pPr>
            <a:r>
              <a:rPr lang="da-DK" sz="1400" dirty="0">
                <a:solidFill>
                  <a:srgbClr val="262626"/>
                </a:solidFill>
              </a:rPr>
              <a:t>Indicar posiciones entre</a:t>
            </a:r>
          </a:p>
          <a:p>
            <a:pPr lvl="2">
              <a:buClr>
                <a:srgbClr val="99CC00"/>
              </a:buClr>
              <a:buFont typeface="Wingdings" panose="05000000000000000000" pitchFamily="2" charset="2"/>
              <a:buChar char="§"/>
            </a:pPr>
            <a:r>
              <a:rPr lang="da-DK" sz="1000" dirty="0">
                <a:solidFill>
                  <a:srgbClr val="262626"/>
                </a:solidFill>
              </a:rPr>
              <a:t>Punto 1 a 2</a:t>
            </a:r>
          </a:p>
          <a:p>
            <a:pPr lvl="2">
              <a:buClr>
                <a:srgbClr val="99CC00"/>
              </a:buClr>
              <a:buFont typeface="Wingdings" panose="05000000000000000000" pitchFamily="2" charset="2"/>
              <a:buChar char="§"/>
            </a:pPr>
            <a:r>
              <a:rPr lang="da-DK" sz="1000" dirty="0">
                <a:solidFill>
                  <a:srgbClr val="262626"/>
                </a:solidFill>
              </a:rPr>
              <a:t>Punto 2 a 3</a:t>
            </a:r>
            <a:endParaRPr lang="en-GB" sz="10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Aprender las 4 esquinas</a:t>
            </a:r>
          </a:p>
          <a:p>
            <a:pPr>
              <a:buClr>
                <a:srgbClr val="99CC00"/>
              </a:buClr>
              <a:buFont typeface="Wingdings" panose="05000000000000000000" pitchFamily="2" charset="2"/>
              <a:buChar char="§"/>
            </a:pPr>
            <a:endParaRPr lang="da-DK" sz="18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grpSp>
        <p:nvGrpSpPr>
          <p:cNvPr id="4" name="Gruppe 3"/>
          <p:cNvGrpSpPr/>
          <p:nvPr/>
        </p:nvGrpSpPr>
        <p:grpSpPr>
          <a:xfrm>
            <a:off x="8206740" y="3299309"/>
            <a:ext cx="583141" cy="460436"/>
            <a:chOff x="8016394" y="3297404"/>
            <a:chExt cx="558222" cy="460436"/>
          </a:xfrm>
        </p:grpSpPr>
        <p:sp>
          <p:nvSpPr>
            <p:cNvPr id="8" name="Rektangel 7"/>
            <p:cNvSpPr/>
            <p:nvPr/>
          </p:nvSpPr>
          <p:spPr>
            <a:xfrm>
              <a:off x="8016394" y="3297404"/>
              <a:ext cx="556654" cy="19491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8017962" y="3562928"/>
              <a:ext cx="556654" cy="19491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129</a:t>
            </a:fld>
            <a:endParaRPr lang="da-DK"/>
          </a:p>
        </p:txBody>
      </p:sp>
      <p:sp>
        <p:nvSpPr>
          <p:cNvPr id="24" name="Tekstboks 23"/>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Patrón: Cuadrado</a:t>
            </a:r>
            <a:endParaRPr lang="da-DK" sz="2000" b="1" dirty="0">
              <a:latin typeface="Lucida Console" panose="020B0609040504020204" pitchFamily="49" charset="0"/>
            </a:endParaRPr>
          </a:p>
        </p:txBody>
      </p:sp>
      <p:sp>
        <p:nvSpPr>
          <p:cNvPr id="30"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2"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8" name="Brugerdefineret 27">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29" name="Gruppe 5"/>
          <p:cNvGrpSpPr/>
          <p:nvPr/>
        </p:nvGrpSpPr>
        <p:grpSpPr>
          <a:xfrm>
            <a:off x="103293" y="3943152"/>
            <a:ext cx="3243780" cy="2125318"/>
            <a:chOff x="103293" y="3943152"/>
            <a:chExt cx="3243780" cy="2125318"/>
          </a:xfrm>
        </p:grpSpPr>
        <p:sp>
          <p:nvSpPr>
            <p:cNvPr id="31" name="Terning 9"/>
            <p:cNvSpPr/>
            <p:nvPr/>
          </p:nvSpPr>
          <p:spPr>
            <a:xfrm rot="333481">
              <a:off x="443731" y="4905871"/>
              <a:ext cx="2199279" cy="881582"/>
            </a:xfrm>
            <a:prstGeom prst="cube">
              <a:avLst>
                <a:gd name="adj" fmla="val 8832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cxnSp>
          <p:nvCxnSpPr>
            <p:cNvPr id="34" name="Lige forbindelse 10"/>
            <p:cNvCxnSpPr/>
            <p:nvPr/>
          </p:nvCxnSpPr>
          <p:spPr>
            <a:xfrm rot="-120000" flipH="1">
              <a:off x="451979" y="4839711"/>
              <a:ext cx="688575" cy="537875"/>
            </a:xfrm>
            <a:prstGeom prst="line">
              <a:avLst/>
            </a:prstGeom>
            <a:ln w="12700">
              <a:prstDash val="solid"/>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Ellipse 11"/>
            <p:cNvSpPr/>
            <p:nvPr/>
          </p:nvSpPr>
          <p:spPr>
            <a:xfrm>
              <a:off x="406603" y="5451809"/>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6" name="Tekstboks 12"/>
            <p:cNvSpPr txBox="1"/>
            <p:nvPr/>
          </p:nvSpPr>
          <p:spPr>
            <a:xfrm>
              <a:off x="103293" y="5653258"/>
              <a:ext cx="940118" cy="276999"/>
            </a:xfrm>
            <a:prstGeom prst="rect">
              <a:avLst/>
            </a:prstGeom>
            <a:noFill/>
          </p:spPr>
          <p:txBody>
            <a:bodyPr wrap="square" rtlCol="0">
              <a:spAutoFit/>
            </a:bodyPr>
            <a:lstStyle/>
            <a:p>
              <a:r>
                <a:rPr lang="da-DK" sz="1200" smtClean="0"/>
                <a:t>a1st</a:t>
              </a:r>
              <a:endParaRPr lang="da-DK" sz="1200"/>
            </a:p>
          </p:txBody>
        </p:sp>
        <p:sp>
          <p:nvSpPr>
            <p:cNvPr id="37" name="Ellipse 13"/>
            <p:cNvSpPr/>
            <p:nvPr/>
          </p:nvSpPr>
          <p:spPr>
            <a:xfrm>
              <a:off x="1221525" y="480097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39" name="Lige forbindelse 14"/>
            <p:cNvCxnSpPr/>
            <p:nvPr/>
          </p:nvCxnSpPr>
          <p:spPr>
            <a:xfrm rot="60000" flipH="1" flipV="1">
              <a:off x="1307837" y="4760838"/>
              <a:ext cx="1345723" cy="117000"/>
            </a:xfrm>
            <a:prstGeom prst="line">
              <a:avLst/>
            </a:prstGeom>
            <a:ln w="12700">
              <a:prstDash val="solid"/>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0" name="Ellipse 15"/>
            <p:cNvSpPr/>
            <p:nvPr/>
          </p:nvSpPr>
          <p:spPr>
            <a:xfrm>
              <a:off x="2545560" y="492914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1" name="Ellipse 16"/>
            <p:cNvSpPr/>
            <p:nvPr/>
          </p:nvSpPr>
          <p:spPr>
            <a:xfrm>
              <a:off x="1735605" y="5581897"/>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2" name="Tekstboks 17"/>
            <p:cNvSpPr txBox="1"/>
            <p:nvPr/>
          </p:nvSpPr>
          <p:spPr>
            <a:xfrm>
              <a:off x="923151" y="4491113"/>
              <a:ext cx="940118" cy="276999"/>
            </a:xfrm>
            <a:prstGeom prst="rect">
              <a:avLst/>
            </a:prstGeom>
            <a:noFill/>
          </p:spPr>
          <p:txBody>
            <a:bodyPr wrap="square" rtlCol="0">
              <a:spAutoFit/>
            </a:bodyPr>
            <a:lstStyle/>
            <a:p>
              <a:r>
                <a:rPr lang="da-DK" sz="1200" smtClean="0"/>
                <a:t>a2nd</a:t>
              </a:r>
              <a:endParaRPr lang="da-DK" sz="1200"/>
            </a:p>
          </p:txBody>
        </p:sp>
        <p:sp>
          <p:nvSpPr>
            <p:cNvPr id="43" name="Tekstboks 18"/>
            <p:cNvSpPr txBox="1"/>
            <p:nvPr/>
          </p:nvSpPr>
          <p:spPr>
            <a:xfrm>
              <a:off x="2406955" y="4597641"/>
              <a:ext cx="940118" cy="276999"/>
            </a:xfrm>
            <a:prstGeom prst="rect">
              <a:avLst/>
            </a:prstGeom>
            <a:noFill/>
          </p:spPr>
          <p:txBody>
            <a:bodyPr wrap="square" rtlCol="0">
              <a:spAutoFit/>
            </a:bodyPr>
            <a:lstStyle/>
            <a:p>
              <a:r>
                <a:rPr lang="da-DK" sz="1200" dirty="0" smtClean="0"/>
                <a:t>a3rd</a:t>
              </a:r>
              <a:endParaRPr lang="da-DK" sz="1200" dirty="0"/>
            </a:p>
          </p:txBody>
        </p:sp>
        <p:sp>
          <p:nvSpPr>
            <p:cNvPr id="44" name="Tekstboks 19"/>
            <p:cNvSpPr txBox="1"/>
            <p:nvPr/>
          </p:nvSpPr>
          <p:spPr>
            <a:xfrm>
              <a:off x="1525829" y="5791471"/>
              <a:ext cx="940118" cy="276999"/>
            </a:xfrm>
            <a:prstGeom prst="rect">
              <a:avLst/>
            </a:prstGeom>
            <a:noFill/>
          </p:spPr>
          <p:txBody>
            <a:bodyPr wrap="square" rtlCol="0">
              <a:spAutoFit/>
            </a:bodyPr>
            <a:lstStyle/>
            <a:p>
              <a:r>
                <a:rPr lang="da-DK" sz="1200" smtClean="0"/>
                <a:t>a4th</a:t>
              </a:r>
              <a:endParaRPr lang="da-DK" sz="1200"/>
            </a:p>
          </p:txBody>
        </p:sp>
        <p:sp>
          <p:nvSpPr>
            <p:cNvPr id="45" name="Tekstboks 20"/>
            <p:cNvSpPr txBox="1"/>
            <p:nvPr/>
          </p:nvSpPr>
          <p:spPr>
            <a:xfrm rot="19254015">
              <a:off x="366777" y="4809123"/>
              <a:ext cx="940118" cy="276999"/>
            </a:xfrm>
            <a:prstGeom prst="rect">
              <a:avLst/>
            </a:prstGeom>
            <a:noFill/>
          </p:spPr>
          <p:txBody>
            <a:bodyPr wrap="square" rtlCol="0">
              <a:spAutoFit/>
            </a:bodyPr>
            <a:lstStyle/>
            <a:p>
              <a:r>
                <a:rPr lang="da-DK" sz="1200" dirty="0" smtClean="0"/>
                <a:t>Nº Items</a:t>
              </a:r>
              <a:endParaRPr lang="da-DK" sz="1200" dirty="0"/>
            </a:p>
          </p:txBody>
        </p:sp>
        <p:sp>
          <p:nvSpPr>
            <p:cNvPr id="46" name="Tekstboks 21"/>
            <p:cNvSpPr txBox="1"/>
            <p:nvPr/>
          </p:nvSpPr>
          <p:spPr>
            <a:xfrm rot="313412">
              <a:off x="1641212" y="4560112"/>
              <a:ext cx="767573" cy="276999"/>
            </a:xfrm>
            <a:prstGeom prst="rect">
              <a:avLst/>
            </a:prstGeom>
            <a:noFill/>
          </p:spPr>
          <p:txBody>
            <a:bodyPr wrap="square" rtlCol="0">
              <a:spAutoFit/>
            </a:bodyPr>
            <a:lstStyle/>
            <a:p>
              <a:r>
                <a:rPr lang="da-DK" sz="1200" dirty="0" smtClean="0"/>
                <a:t>Nº items</a:t>
              </a:r>
              <a:endParaRPr lang="da-DK" sz="1200" dirty="0"/>
            </a:p>
          </p:txBody>
        </p:sp>
        <p:sp>
          <p:nvSpPr>
            <p:cNvPr id="47" name="Tekstboks 22"/>
            <p:cNvSpPr txBox="1"/>
            <p:nvPr/>
          </p:nvSpPr>
          <p:spPr>
            <a:xfrm>
              <a:off x="1072985" y="3943152"/>
              <a:ext cx="1442919" cy="461665"/>
            </a:xfrm>
            <a:prstGeom prst="rect">
              <a:avLst/>
            </a:prstGeom>
            <a:noFill/>
          </p:spPr>
          <p:txBody>
            <a:bodyPr wrap="square" rtlCol="0">
              <a:spAutoFit/>
            </a:bodyPr>
            <a:lstStyle/>
            <a:p>
              <a:r>
                <a:rPr lang="es-ES" sz="2400" dirty="0" smtClean="0">
                  <a:solidFill>
                    <a:srgbClr val="262626"/>
                  </a:solidFill>
                </a:rPr>
                <a:t>Patrón</a:t>
              </a:r>
              <a:endParaRPr lang="es-ES" sz="2400" dirty="0">
                <a:solidFill>
                  <a:srgbClr val="262626"/>
                </a:solidFill>
              </a:endParaRPr>
            </a:p>
          </p:txBody>
        </p:sp>
      </p:grpSp>
    </p:spTree>
    <p:extLst>
      <p:ext uri="{BB962C8B-B14F-4D97-AF65-F5344CB8AC3E}">
        <p14:creationId xmlns:p14="http://schemas.microsoft.com/office/powerpoint/2010/main" val="34261177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ladsholder til indhold 2"/>
          <p:cNvSpPr txBox="1">
            <a:spLocks/>
          </p:cNvSpPr>
          <p:nvPr/>
        </p:nvSpPr>
        <p:spPr>
          <a:xfrm>
            <a:off x="433908" y="17018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r>
              <a:rPr lang="da-DK" sz="1400" i="1" dirty="0">
                <a:solidFill>
                  <a:srgbClr val="262626"/>
                </a:solidFill>
              </a:rPr>
              <a:t>Especificaciones adicioneales en </a:t>
            </a:r>
            <a:r>
              <a:rPr lang="da-DK" sz="1400" i="1" dirty="0" smtClean="0">
                <a:solidFill>
                  <a:srgbClr val="262626"/>
                </a:solidFill>
                <a:hlinkClick r:id="rId3"/>
              </a:rPr>
              <a:t>www.universal-robots.com</a:t>
            </a:r>
            <a:r>
              <a:rPr lang="da-DK" sz="1400" i="1" dirty="0" smtClean="0">
                <a:solidFill>
                  <a:srgbClr val="262626"/>
                </a:solidFill>
              </a:rPr>
              <a:t> </a:t>
            </a:r>
          </a:p>
        </p:txBody>
      </p:sp>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0238" lvl="2" indent="-269875">
              <a:buClr>
                <a:schemeClr val="tx2">
                  <a:lumMod val="40000"/>
                  <a:lumOff val="60000"/>
                </a:schemeClr>
              </a:buClr>
            </a:pPr>
            <a:endParaRPr lang="en-GB" sz="1800" dirty="0">
              <a:solidFill>
                <a:srgbClr val="262626"/>
              </a:solidFill>
            </a:endParaRPr>
          </a:p>
          <a:p>
            <a:pPr lvl="2">
              <a:buClr>
                <a:schemeClr val="tx2">
                  <a:lumMod val="40000"/>
                  <a:lumOff val="60000"/>
                </a:schemeClr>
              </a:buClr>
            </a:pPr>
            <a:endParaRPr lang="en-GB" sz="1800" dirty="0" smtClean="0">
              <a:solidFill>
                <a:srgbClr val="262626"/>
              </a:solidFill>
            </a:endParaRPr>
          </a:p>
          <a:p>
            <a:pPr>
              <a:buClr>
                <a:schemeClr val="tx2">
                  <a:lumMod val="40000"/>
                  <a:lumOff val="60000"/>
                </a:schemeClr>
              </a:buClr>
            </a:pPr>
            <a:endParaRPr lang="en-GB" sz="2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13</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Especificaciones</a:t>
            </a:r>
            <a:endParaRPr lang="es-ES" sz="2000" b="1" dirty="0">
              <a:latin typeface="Lucida Console" panose="020B0609040504020204" pitchFamily="49" charset="0"/>
            </a:endParaRPr>
          </a:p>
        </p:txBody>
      </p:sp>
      <p:grpSp>
        <p:nvGrpSpPr>
          <p:cNvPr id="11" name="Gruppe 10"/>
          <p:cNvGrpSpPr/>
          <p:nvPr/>
        </p:nvGrpSpPr>
        <p:grpSpPr>
          <a:xfrm>
            <a:off x="208335" y="248792"/>
            <a:ext cx="5447352" cy="511431"/>
            <a:chOff x="4343400" y="265760"/>
            <a:chExt cx="4537710" cy="511431"/>
          </a:xfrm>
        </p:grpSpPr>
        <p:sp>
          <p:nvSpPr>
            <p:cNvPr id="12" name="Rektangel 11"/>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3"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4" name="Ellipse 13"/>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graphicFrame>
        <p:nvGraphicFramePr>
          <p:cNvPr id="15" name="Tabel 7"/>
          <p:cNvGraphicFramePr>
            <a:graphicFrameLocks noGrp="1"/>
          </p:cNvGraphicFramePr>
          <p:nvPr>
            <p:extLst>
              <p:ext uri="{D42A27DB-BD31-4B8C-83A1-F6EECF244321}">
                <p14:modId xmlns:p14="http://schemas.microsoft.com/office/powerpoint/2010/main" val="1105012158"/>
              </p:ext>
            </p:extLst>
          </p:nvPr>
        </p:nvGraphicFramePr>
        <p:xfrm>
          <a:off x="1254706" y="1994333"/>
          <a:ext cx="6480000" cy="285714"/>
        </p:xfrm>
        <a:graphic>
          <a:graphicData uri="http://schemas.openxmlformats.org/drawingml/2006/table">
            <a:tbl>
              <a:tblPr>
                <a:tableStyleId>{5C22544A-7EE6-4342-B048-85BDC9FD1C3A}</a:tableStyleId>
              </a:tblPr>
              <a:tblGrid>
                <a:gridCol w="2160000"/>
                <a:gridCol w="2160000"/>
                <a:gridCol w="2160000"/>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a-DK" sz="1200" b="1" smtClean="0"/>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1" smtClean="0"/>
                        <a:t>UR5</a:t>
                      </a: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1" smtClean="0"/>
                        <a:t>UR10</a:t>
                      </a:r>
                    </a:p>
                  </a:txBody>
                  <a:tcPr>
                    <a:solidFill>
                      <a:srgbClr val="C2E1F6"/>
                    </a:solidFill>
                  </a:tcPr>
                </a:tc>
              </a:tr>
            </a:tbl>
          </a:graphicData>
        </a:graphic>
      </p:graphicFrame>
      <p:graphicFrame>
        <p:nvGraphicFramePr>
          <p:cNvPr id="17" name="Tabel 7"/>
          <p:cNvGraphicFramePr>
            <a:graphicFrameLocks noGrp="1"/>
          </p:cNvGraphicFramePr>
          <p:nvPr>
            <p:extLst>
              <p:ext uri="{D42A27DB-BD31-4B8C-83A1-F6EECF244321}">
                <p14:modId xmlns:p14="http://schemas.microsoft.com/office/powerpoint/2010/main" val="1659123133"/>
              </p:ext>
            </p:extLst>
          </p:nvPr>
        </p:nvGraphicFramePr>
        <p:xfrm>
          <a:off x="1254706" y="2335265"/>
          <a:ext cx="6480000" cy="2744183"/>
        </p:xfrm>
        <a:graphic>
          <a:graphicData uri="http://schemas.openxmlformats.org/drawingml/2006/table">
            <a:tbl>
              <a:tblPr>
                <a:tableStyleId>{5C22544A-7EE6-4342-B048-85BDC9FD1C3A}</a:tableStyleId>
              </a:tblPr>
              <a:tblGrid>
                <a:gridCol w="2160000"/>
                <a:gridCol w="2160000"/>
                <a:gridCol w="2160000"/>
              </a:tblGrid>
              <a:tr h="275303">
                <a:tc>
                  <a:txBody>
                    <a:bodyPr/>
                    <a:lstStyle/>
                    <a:p>
                      <a:r>
                        <a:rPr lang="es-ES" sz="1200" b="0" i="1" kern="1200" noProof="0" dirty="0" smtClean="0">
                          <a:solidFill>
                            <a:schemeClr val="dk1"/>
                          </a:solidFill>
                          <a:latin typeface="+mn-lt"/>
                          <a:ea typeface="+mn-ea"/>
                          <a:cs typeface="+mn-cs"/>
                        </a:rPr>
                        <a:t>Carga máxima</a:t>
                      </a:r>
                      <a:endParaRPr lang="es-ES" sz="1200" b="0" i="1" kern="1200" noProof="0" dirty="0">
                        <a:solidFill>
                          <a:schemeClr val="dk1"/>
                        </a:solidFill>
                        <a:latin typeface="+mn-lt"/>
                        <a:ea typeface="+mn-ea"/>
                        <a:cs typeface="+mn-cs"/>
                      </a:endParaRPr>
                    </a:p>
                  </a:txBody>
                  <a:tcPr>
                    <a:solidFill>
                      <a:srgbClr val="C2E1F6"/>
                    </a:solidFill>
                  </a:tcPr>
                </a:tc>
                <a:tc>
                  <a:txBody>
                    <a:bodyPr/>
                    <a:lstStyle/>
                    <a:p>
                      <a:pPr algn="l"/>
                      <a:r>
                        <a:rPr lang="da-DK" sz="1200" b="0" smtClean="0">
                          <a:solidFill>
                            <a:schemeClr val="dk1"/>
                          </a:solidFill>
                          <a:latin typeface="+mn-lt"/>
                        </a:rPr>
                        <a:t>5</a:t>
                      </a:r>
                      <a:r>
                        <a:rPr lang="da-DK" sz="1200" b="0" baseline="0" smtClean="0">
                          <a:solidFill>
                            <a:schemeClr val="dk1"/>
                          </a:solidFill>
                          <a:latin typeface="+mn-lt"/>
                        </a:rPr>
                        <a:t> kg.</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10 kg.</a:t>
                      </a:r>
                      <a:endParaRPr lang="da-DK" sz="1200" b="0">
                        <a:solidFill>
                          <a:srgbClr val="00B0F0"/>
                        </a:solidFill>
                        <a:latin typeface="OCR A Extended" pitchFamily="50" charset="0"/>
                      </a:endParaRPr>
                    </a:p>
                  </a:txBody>
                  <a:tcPr>
                    <a:solidFill>
                      <a:srgbClr val="C2E1F6"/>
                    </a:solidFill>
                  </a:tcPr>
                </a:tc>
              </a:tr>
              <a:tr h="265471">
                <a:tc>
                  <a:txBody>
                    <a:bodyPr/>
                    <a:lstStyle/>
                    <a:p>
                      <a:pPr marL="0" algn="l" defTabSz="457200" rtl="0" eaLnBrk="1" latinLnBrk="0" hangingPunct="1"/>
                      <a:r>
                        <a:rPr lang="es-ES" sz="1200" b="0" i="1" kern="1200" noProof="0" dirty="0" smtClean="0">
                          <a:solidFill>
                            <a:schemeClr val="dk1"/>
                          </a:solidFill>
                          <a:latin typeface="+mn-lt"/>
                          <a:ea typeface="+mn-ea"/>
                          <a:cs typeface="+mn-cs"/>
                        </a:rPr>
                        <a:t>Alcance</a:t>
                      </a:r>
                      <a:endParaRPr lang="es-ES" sz="1200" b="0" i="1" kern="1200" noProof="0" dirty="0">
                        <a:solidFill>
                          <a:schemeClr val="dk1"/>
                        </a:solidFill>
                        <a:latin typeface="+mn-lt"/>
                        <a:ea typeface="+mn-ea"/>
                        <a:cs typeface="+mn-cs"/>
                      </a:endParaRPr>
                    </a:p>
                  </a:txBody>
                  <a:tcPr>
                    <a:solidFill>
                      <a:srgbClr val="C2E1F6"/>
                    </a:solidFill>
                  </a:tcPr>
                </a:tc>
                <a:tc>
                  <a:txBody>
                    <a:bodyPr/>
                    <a:lstStyle/>
                    <a:p>
                      <a:pPr algn="l"/>
                      <a:r>
                        <a:rPr lang="da-DK" sz="1200" b="0" smtClean="0"/>
                        <a:t>850 mm</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1300 mm</a:t>
                      </a:r>
                      <a:endParaRPr lang="da-DK" sz="1200" b="0">
                        <a:solidFill>
                          <a:srgbClr val="00B0F0"/>
                        </a:solidFill>
                        <a:latin typeface="OCR A Extended" pitchFamily="50" charset="0"/>
                      </a:endParaRPr>
                    </a:p>
                  </a:txBody>
                  <a:tcPr>
                    <a:solidFill>
                      <a:srgbClr val="C2E1F6"/>
                    </a:solidFill>
                  </a:tcPr>
                </a:tc>
              </a:tr>
              <a:tr h="256622">
                <a:tc>
                  <a:txBody>
                    <a:bodyPr/>
                    <a:lstStyle/>
                    <a:p>
                      <a:pPr marL="0" algn="l" defTabSz="457200" rtl="0" eaLnBrk="1" latinLnBrk="0" hangingPunct="1"/>
                      <a:r>
                        <a:rPr lang="es-ES" sz="1200" b="0" i="1" kern="1200" noProof="0" dirty="0" smtClean="0">
                          <a:solidFill>
                            <a:schemeClr val="dk1"/>
                          </a:solidFill>
                          <a:latin typeface="+mn-lt"/>
                          <a:ea typeface="+mn-ea"/>
                          <a:cs typeface="+mn-cs"/>
                        </a:rPr>
                        <a:t>Rango giro juntas</a:t>
                      </a:r>
                      <a:endParaRPr lang="es-ES" sz="1200" b="0" i="1" kern="1200" noProof="0" dirty="0">
                        <a:solidFill>
                          <a:schemeClr val="dk1"/>
                        </a:solidFill>
                        <a:latin typeface="+mn-lt"/>
                        <a:ea typeface="+mn-ea"/>
                        <a:cs typeface="+mn-cs"/>
                      </a:endParaRPr>
                    </a:p>
                  </a:txBody>
                  <a:tcPr>
                    <a:solidFill>
                      <a:srgbClr val="C2E1F6"/>
                    </a:solidFill>
                  </a:tcPr>
                </a:tc>
                <a:tc>
                  <a:txBody>
                    <a:bodyPr/>
                    <a:lstStyle/>
                    <a:p>
                      <a:pPr algn="l"/>
                      <a:r>
                        <a:rPr lang="da-DK" sz="1200" b="0" smtClean="0">
                          <a:solidFill>
                            <a:schemeClr val="dk1"/>
                          </a:solidFill>
                          <a:latin typeface="+mn-lt"/>
                        </a:rPr>
                        <a:t>+/-360°</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+/-360°</a:t>
                      </a:r>
                      <a:endParaRPr lang="da-DK" sz="1200" b="0">
                        <a:solidFill>
                          <a:srgbClr val="00B0F0"/>
                        </a:solidFill>
                        <a:latin typeface="OCR A Extended" pitchFamily="50" charset="0"/>
                      </a:endParaRPr>
                    </a:p>
                  </a:txBody>
                  <a:tcPr>
                    <a:solidFill>
                      <a:srgbClr val="C2E1F6"/>
                    </a:solidFill>
                  </a:tcPr>
                </a:tc>
              </a:tr>
              <a:tr h="256622">
                <a:tc>
                  <a:txBody>
                    <a:bodyPr/>
                    <a:lstStyle/>
                    <a:p>
                      <a:pPr marL="0" algn="l" defTabSz="457200" rtl="0" eaLnBrk="1" latinLnBrk="0" hangingPunct="1"/>
                      <a:r>
                        <a:rPr lang="es-ES" sz="1200" b="0" i="1" kern="1200" noProof="0" dirty="0" smtClean="0">
                          <a:solidFill>
                            <a:schemeClr val="dk1"/>
                          </a:solidFill>
                          <a:latin typeface="+mn-lt"/>
                          <a:ea typeface="+mn-ea"/>
                          <a:cs typeface="+mn-cs"/>
                        </a:rPr>
                        <a:t>Repetitividad</a:t>
                      </a:r>
                      <a:endParaRPr lang="es-ES" sz="1200" b="0" i="1" kern="1200" noProof="0" dirty="0">
                        <a:solidFill>
                          <a:schemeClr val="dk1"/>
                        </a:solidFill>
                        <a:latin typeface="+mn-lt"/>
                        <a:ea typeface="+mn-ea"/>
                        <a:cs typeface="+mn-cs"/>
                      </a:endParaRPr>
                    </a:p>
                  </a:txBody>
                  <a:tcPr>
                    <a:solidFill>
                      <a:srgbClr val="C2E1F6"/>
                    </a:solidFill>
                  </a:tcPr>
                </a:tc>
                <a:tc>
                  <a:txBody>
                    <a:bodyPr/>
                    <a:lstStyle/>
                    <a:p>
                      <a:pPr algn="l"/>
                      <a:r>
                        <a:rPr lang="da-DK" sz="1200" b="0" smtClean="0"/>
                        <a:t>+/-0.1 mm</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+/-0.1 mm</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noProof="0" dirty="0" smtClean="0"/>
                        <a:t>Velocidad máx. Junta</a:t>
                      </a:r>
                      <a:endParaRPr lang="es-ES" sz="1200" i="1" noProof="0" dirty="0"/>
                    </a:p>
                  </a:txBody>
                  <a:tcPr>
                    <a:solidFill>
                      <a:srgbClr val="C2E1F6"/>
                    </a:solidFill>
                  </a:tcPr>
                </a:tc>
                <a:tc>
                  <a:txBody>
                    <a:bodyPr/>
                    <a:lstStyle/>
                    <a:p>
                      <a:pPr algn="l"/>
                      <a:r>
                        <a:rPr lang="da-DK" sz="1200" b="0" smtClean="0"/>
                        <a:t>180°/sec</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120°/sec and 180°/sec </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noProof="0" dirty="0" smtClean="0"/>
                        <a:t>Velocidad máx. PCH</a:t>
                      </a:r>
                      <a:endParaRPr lang="es-ES" sz="1200" i="1" noProof="0" dirty="0"/>
                    </a:p>
                  </a:txBody>
                  <a:tcPr>
                    <a:solidFill>
                      <a:srgbClr val="C2E1F6"/>
                    </a:solidFill>
                  </a:tcPr>
                </a:tc>
                <a:tc>
                  <a:txBody>
                    <a:bodyPr/>
                    <a:lstStyle/>
                    <a:p>
                      <a:pPr algn="l"/>
                      <a:r>
                        <a:rPr lang="da-DK" sz="1200" b="0" smtClean="0"/>
                        <a:t>1000 mm/sec</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1000 mm/sec</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noProof="0" dirty="0" smtClean="0"/>
                        <a:t>Peso</a:t>
                      </a:r>
                      <a:endParaRPr lang="es-ES" sz="1200" i="1" noProof="0" dirty="0"/>
                    </a:p>
                  </a:txBody>
                  <a:tcPr>
                    <a:solidFill>
                      <a:srgbClr val="C2E1F6"/>
                    </a:solidFill>
                  </a:tcPr>
                </a:tc>
                <a:tc>
                  <a:txBody>
                    <a:bodyPr/>
                    <a:lstStyle/>
                    <a:p>
                      <a:pPr algn="l"/>
                      <a:r>
                        <a:rPr lang="da-DK" sz="1200" b="0" smtClean="0"/>
                        <a:t>18.4 kg</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28.9 kg</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noProof="0" dirty="0" smtClean="0"/>
                        <a:t>Grado IP</a:t>
                      </a:r>
                      <a:endParaRPr lang="es-ES" sz="1200" i="1" noProof="0" dirty="0"/>
                    </a:p>
                  </a:txBody>
                  <a:tcPr>
                    <a:solidFill>
                      <a:srgbClr val="C2E1F6"/>
                    </a:solidFill>
                  </a:tcPr>
                </a:tc>
                <a:tc>
                  <a:txBody>
                    <a:bodyPr/>
                    <a:lstStyle/>
                    <a:p>
                      <a:pPr algn="l"/>
                      <a:r>
                        <a:rPr lang="da-DK" sz="1200" b="0" smtClean="0"/>
                        <a:t>IP54</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IP54</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noProof="0" dirty="0" smtClean="0"/>
                        <a:t>Rango</a:t>
                      </a:r>
                      <a:r>
                        <a:rPr lang="es-ES" sz="1200" i="1" baseline="0" noProof="0" dirty="0" smtClean="0"/>
                        <a:t> de temperatura</a:t>
                      </a:r>
                      <a:endParaRPr lang="es-ES" sz="1200" i="1" noProof="0" dirty="0"/>
                    </a:p>
                  </a:txBody>
                  <a:tcPr>
                    <a:solidFill>
                      <a:srgbClr val="C2E1F6"/>
                    </a:solidFill>
                  </a:tcPr>
                </a:tc>
                <a:tc>
                  <a:txBody>
                    <a:bodyPr/>
                    <a:lstStyle/>
                    <a:p>
                      <a:pPr algn="l"/>
                      <a:r>
                        <a:rPr lang="da-DK" sz="1200" b="0" smtClean="0"/>
                        <a:t>0-50°C</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0-50°C</a:t>
                      </a:r>
                      <a:endParaRPr lang="da-DK" sz="1200" b="0">
                        <a:solidFill>
                          <a:srgbClr val="00B0F0"/>
                        </a:solidFill>
                        <a:latin typeface="OCR A Extended" pitchFamily="50" charset="0"/>
                      </a:endParaRPr>
                    </a:p>
                  </a:txBody>
                  <a:tcPr>
                    <a:solidFill>
                      <a:srgbClr val="C2E1F6"/>
                    </a:solidFill>
                  </a:tcPr>
                </a:tc>
              </a:tr>
              <a:tr h="256622">
                <a:tc>
                  <a:txBody>
                    <a:bodyPr/>
                    <a:lstStyle/>
                    <a:p>
                      <a:r>
                        <a:rPr lang="es-ES" sz="1200" i="1" baseline="0" noProof="0" dirty="0" smtClean="0"/>
                        <a:t>Alimentación eléctrica</a:t>
                      </a:r>
                      <a:endParaRPr lang="es-ES" sz="1200" i="1" noProof="0" dirty="0"/>
                    </a:p>
                  </a:txBody>
                  <a:tcPr>
                    <a:solidFill>
                      <a:srgbClr val="C2E1F6"/>
                    </a:solidFill>
                  </a:tcPr>
                </a:tc>
                <a:tc>
                  <a:txBody>
                    <a:bodyPr/>
                    <a:lstStyle/>
                    <a:p>
                      <a:pPr algn="l"/>
                      <a:r>
                        <a:rPr lang="da-DK" sz="1200" b="0" smtClean="0"/>
                        <a:t>100-240V AC, 50-60 Hz</a:t>
                      </a:r>
                      <a:endParaRPr lang="da-DK" sz="1200" b="0">
                        <a:solidFill>
                          <a:srgbClr val="00B0F0"/>
                        </a:solidFill>
                        <a:latin typeface="OCR A Extended" pitchFamily="50" charset="0"/>
                      </a:endParaRPr>
                    </a:p>
                  </a:txBody>
                  <a:tcPr>
                    <a:solidFill>
                      <a:srgbClr val="C2E1F6"/>
                    </a:solidFill>
                  </a:tcPr>
                </a:tc>
                <a:tc>
                  <a:txBody>
                    <a:bodyPr/>
                    <a:lstStyle/>
                    <a:p>
                      <a:pPr algn="l"/>
                      <a:r>
                        <a:rPr lang="da-DK" sz="1200" b="0" smtClean="0"/>
                        <a:t>100-240V</a:t>
                      </a:r>
                      <a:r>
                        <a:rPr lang="da-DK" sz="1200" b="0" baseline="0" smtClean="0"/>
                        <a:t> AC, 50-60Hz</a:t>
                      </a:r>
                      <a:endParaRPr lang="da-DK" sz="1200" b="0">
                        <a:solidFill>
                          <a:srgbClr val="00B0F0"/>
                        </a:solidFill>
                        <a:latin typeface="OCR A Extended" pitchFamily="50" charset="0"/>
                      </a:endParaRPr>
                    </a:p>
                  </a:txBody>
                  <a:tcPr>
                    <a:solidFill>
                      <a:srgbClr val="C2E1F6"/>
                    </a:solidFill>
                  </a:tcPr>
                </a:tc>
              </a:tr>
            </a:tbl>
          </a:graphicData>
        </a:graphic>
      </p:graphicFrame>
      <p:sp>
        <p:nvSpPr>
          <p:cNvPr id="18" name="Brugerdefineret 17">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949565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rning 36"/>
          <p:cNvSpPr/>
          <p:nvPr/>
        </p:nvSpPr>
        <p:spPr>
          <a:xfrm rot="333481">
            <a:off x="6136081" y="5321758"/>
            <a:ext cx="2199279" cy="881582"/>
          </a:xfrm>
          <a:prstGeom prst="cube">
            <a:avLst>
              <a:gd name="adj" fmla="val 8832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PalletSequence</a:t>
            </a:r>
          </a:p>
          <a:p>
            <a:pPr lvl="1">
              <a:buClr>
                <a:srgbClr val="99CC00"/>
              </a:buClr>
              <a:buFont typeface="Wingdings" panose="05000000000000000000" pitchFamily="2" charset="2"/>
              <a:buChar char="§"/>
            </a:pPr>
            <a:r>
              <a:rPr lang="da-DK" sz="1400" dirty="0">
                <a:solidFill>
                  <a:srgbClr val="262626"/>
                </a:solidFill>
              </a:rPr>
              <a:t>Aprender posiciones</a:t>
            </a:r>
          </a:p>
          <a:p>
            <a:pPr lvl="2">
              <a:buClr>
                <a:srgbClr val="99CC00"/>
              </a:buClr>
              <a:buFont typeface="Wingdings" panose="05000000000000000000" pitchFamily="2" charset="2"/>
              <a:buChar char="§"/>
            </a:pPr>
            <a:r>
              <a:rPr lang="da-DK" sz="1000" dirty="0">
                <a:solidFill>
                  <a:srgbClr val="262626"/>
                </a:solidFill>
              </a:rPr>
              <a:t>PatternPoint</a:t>
            </a:r>
          </a:p>
          <a:p>
            <a:pPr lvl="2">
              <a:buClr>
                <a:srgbClr val="99CC00"/>
              </a:buClr>
              <a:buFont typeface="Wingdings" panose="05000000000000000000" pitchFamily="2" charset="2"/>
              <a:buChar char="§"/>
            </a:pPr>
            <a:r>
              <a:rPr lang="da-DK" sz="1000" dirty="0">
                <a:solidFill>
                  <a:srgbClr val="262626"/>
                </a:solidFill>
              </a:rPr>
              <a:t>Acercar</a:t>
            </a:r>
          </a:p>
          <a:p>
            <a:pPr lvl="2">
              <a:buClr>
                <a:srgbClr val="99CC00"/>
              </a:buClr>
              <a:buFont typeface="Wingdings" panose="05000000000000000000" pitchFamily="2" charset="2"/>
              <a:buChar char="§"/>
            </a:pPr>
            <a:r>
              <a:rPr lang="da-DK" sz="1000" dirty="0">
                <a:solidFill>
                  <a:srgbClr val="262626"/>
                </a:solidFill>
              </a:rPr>
              <a:t>Salir</a:t>
            </a:r>
          </a:p>
          <a:p>
            <a:pPr lvl="1">
              <a:buClr>
                <a:srgbClr val="99CC00"/>
              </a:buClr>
              <a:buFont typeface="Wingdings" panose="05000000000000000000" pitchFamily="2" charset="2"/>
              <a:buChar char="§"/>
            </a:pPr>
            <a:r>
              <a:rPr lang="da-DK" sz="1400" dirty="0">
                <a:solidFill>
                  <a:srgbClr val="262626"/>
                </a:solidFill>
              </a:rPr>
              <a:t>Definir acciones</a:t>
            </a:r>
          </a:p>
          <a:p>
            <a:pPr lvl="1">
              <a:buClr>
                <a:srgbClr val="99CC00"/>
              </a:buClr>
              <a:buFont typeface="Wingdings" panose="05000000000000000000" pitchFamily="2" charset="2"/>
              <a:buChar char="§"/>
            </a:pPr>
            <a:r>
              <a:rPr lang="da-DK" sz="1400" dirty="0">
                <a:solidFill>
                  <a:srgbClr val="262626"/>
                </a:solidFill>
              </a:rPr>
              <a:t>Consejo práctico: grabar PatternPoint como a1st_Corner</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pallet.urp</a:t>
            </a: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130</a:t>
            </a:fld>
            <a:endParaRPr lang="da-DK"/>
          </a:p>
        </p:txBody>
      </p:sp>
      <p:sp>
        <p:nvSpPr>
          <p:cNvPr id="18" name="Tekstboks 1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PalletSequence</a:t>
            </a:r>
            <a:endParaRPr lang="es-ES" sz="2000" b="1" dirty="0">
              <a:latin typeface="Lucida Console" panose="020B0609040504020204" pitchFamily="49" charset="0"/>
            </a:endParaRPr>
          </a:p>
        </p:txBody>
      </p:sp>
      <p:sp>
        <p:nvSpPr>
          <p:cNvPr id="2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2" name="Brugerdefineret 2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27" name="Tabel 33"/>
          <p:cNvGraphicFramePr>
            <a:graphicFrameLocks noGrp="1"/>
          </p:cNvGraphicFramePr>
          <p:nvPr>
            <p:extLst>
              <p:ext uri="{D42A27DB-BD31-4B8C-83A1-F6EECF244321}">
                <p14:modId xmlns:p14="http://schemas.microsoft.com/office/powerpoint/2010/main" val="3142784727"/>
              </p:ext>
            </p:extLst>
          </p:nvPr>
        </p:nvGraphicFramePr>
        <p:xfrm>
          <a:off x="851324" y="3828532"/>
          <a:ext cx="2177626" cy="2468969"/>
        </p:xfrm>
        <a:graphic>
          <a:graphicData uri="http://schemas.openxmlformats.org/drawingml/2006/table">
            <a:tbl>
              <a:tblPr>
                <a:tableStyleId>{5C22544A-7EE6-4342-B048-85BDC9FD1C3A}</a:tableStyleId>
              </a:tblPr>
              <a:tblGrid>
                <a:gridCol w="2177626"/>
              </a:tblGrid>
              <a:tr h="246896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aseline="0" dirty="0" smtClean="0"/>
                        <a:t>     Palé</a:t>
                      </a:r>
                    </a:p>
                    <a:p>
                      <a:r>
                        <a:rPr lang="da-DK" sz="1200" baseline="0" dirty="0" smtClean="0"/>
                        <a:t>          Pattern: Square</a:t>
                      </a:r>
                    </a:p>
                    <a:p>
                      <a:r>
                        <a:rPr lang="da-DK" sz="1200" baseline="0" dirty="0" smtClean="0"/>
                        <a:t>               a1st_Corner</a:t>
                      </a:r>
                    </a:p>
                    <a:p>
                      <a:r>
                        <a:rPr lang="da-DK" sz="1200" baseline="0" dirty="0" smtClean="0"/>
                        <a:t>               a2nd_Corner</a:t>
                      </a:r>
                    </a:p>
                    <a:p>
                      <a:r>
                        <a:rPr lang="da-DK" sz="1200" baseline="0" dirty="0" smtClean="0"/>
                        <a:t>               a3rd_Corner</a:t>
                      </a:r>
                    </a:p>
                    <a:p>
                      <a:r>
                        <a:rPr lang="da-DK" sz="1200" i="0" baseline="0" dirty="0" smtClean="0"/>
                        <a:t>               a4th_Corner</a:t>
                      </a:r>
                    </a:p>
                    <a:p>
                      <a:r>
                        <a:rPr lang="da-DK" sz="1200" i="0" baseline="0" dirty="0" smtClean="0"/>
                        <a:t>          PalletSequence</a:t>
                      </a:r>
                    </a:p>
                    <a:p>
                      <a:r>
                        <a:rPr lang="da-DK" sz="1200" i="0" baseline="0" dirty="0" smtClean="0"/>
                        <a:t>               Acercar</a:t>
                      </a:r>
                    </a:p>
                    <a:p>
                      <a:r>
                        <a:rPr lang="da-DK" sz="1200" i="0" baseline="0" dirty="0" smtClean="0"/>
                        <a:t>               PatternPoint</a:t>
                      </a:r>
                    </a:p>
                    <a:p>
                      <a:r>
                        <a:rPr lang="da-DK" sz="1200" i="0" baseline="0" dirty="0" smtClean="0"/>
                        <a:t>               Ajustar DO[0]  =True</a:t>
                      </a:r>
                    </a:p>
                    <a:p>
                      <a:r>
                        <a:rPr lang="da-DK" sz="1200" i="0" baseline="0" dirty="0" smtClean="0"/>
                        <a:t>               Esperar 0.5</a:t>
                      </a:r>
                    </a:p>
                    <a:p>
                      <a:r>
                        <a:rPr lang="da-DK" sz="1200" i="0" baseline="0" dirty="0" smtClean="0"/>
                        <a:t>               Salir</a:t>
                      </a:r>
                    </a:p>
                  </a:txBody>
                  <a:tcPr/>
                </a:tc>
              </a:tr>
            </a:tbl>
          </a:graphicData>
        </a:graphic>
      </p:graphicFrame>
      <p:grpSp>
        <p:nvGrpSpPr>
          <p:cNvPr id="29" name="Gruppe 4"/>
          <p:cNvGrpSpPr/>
          <p:nvPr/>
        </p:nvGrpSpPr>
        <p:grpSpPr>
          <a:xfrm>
            <a:off x="4839898" y="3875915"/>
            <a:ext cx="2326624" cy="2379381"/>
            <a:chOff x="6645934" y="3362342"/>
            <a:chExt cx="2326624" cy="2379381"/>
          </a:xfrm>
        </p:grpSpPr>
        <p:sp>
          <p:nvSpPr>
            <p:cNvPr id="40" name="Ellipse 22"/>
            <p:cNvSpPr/>
            <p:nvPr/>
          </p:nvSpPr>
          <p:spPr>
            <a:xfrm>
              <a:off x="7904595" y="5356933"/>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2" name="Tekstboks 23"/>
            <p:cNvSpPr txBox="1"/>
            <p:nvPr/>
          </p:nvSpPr>
          <p:spPr>
            <a:xfrm>
              <a:off x="6942705" y="5270752"/>
              <a:ext cx="961890" cy="276999"/>
            </a:xfrm>
            <a:prstGeom prst="rect">
              <a:avLst/>
            </a:prstGeom>
            <a:noFill/>
          </p:spPr>
          <p:txBody>
            <a:bodyPr wrap="square" rtlCol="0">
              <a:spAutoFit/>
            </a:bodyPr>
            <a:lstStyle/>
            <a:p>
              <a:r>
                <a:rPr lang="da-DK" sz="1200" smtClean="0"/>
                <a:t>PatternPoint</a:t>
              </a:r>
              <a:endParaRPr lang="da-DK" sz="1200"/>
            </a:p>
          </p:txBody>
        </p:sp>
        <p:sp>
          <p:nvSpPr>
            <p:cNvPr id="43" name="Ellipse 24"/>
            <p:cNvSpPr/>
            <p:nvPr/>
          </p:nvSpPr>
          <p:spPr>
            <a:xfrm>
              <a:off x="7902441" y="4196024"/>
              <a:ext cx="108000" cy="108000"/>
            </a:xfrm>
            <a:prstGeom prst="ellips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da-DK"/>
            </a:p>
          </p:txBody>
        </p:sp>
        <p:sp>
          <p:nvSpPr>
            <p:cNvPr id="44" name="Tekstboks 25"/>
            <p:cNvSpPr txBox="1"/>
            <p:nvPr/>
          </p:nvSpPr>
          <p:spPr>
            <a:xfrm>
              <a:off x="8034058" y="4099828"/>
              <a:ext cx="480945" cy="276999"/>
            </a:xfrm>
            <a:prstGeom prst="rect">
              <a:avLst/>
            </a:prstGeom>
            <a:noFill/>
          </p:spPr>
          <p:txBody>
            <a:bodyPr wrap="square" rtlCol="0">
              <a:spAutoFit/>
            </a:bodyPr>
            <a:lstStyle/>
            <a:p>
              <a:r>
                <a:rPr lang="da-DK" sz="1200" dirty="0" smtClean="0"/>
                <a:t>Salir</a:t>
              </a:r>
              <a:endParaRPr lang="da-DK" sz="1200" dirty="0"/>
            </a:p>
          </p:txBody>
        </p:sp>
        <p:sp>
          <p:nvSpPr>
            <p:cNvPr id="45" name="Ellipse 30"/>
            <p:cNvSpPr/>
            <p:nvPr/>
          </p:nvSpPr>
          <p:spPr>
            <a:xfrm>
              <a:off x="7395728" y="4196896"/>
              <a:ext cx="108000" cy="108000"/>
            </a:xfrm>
            <a:prstGeom prst="ellips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da-DK"/>
            </a:p>
          </p:txBody>
        </p:sp>
        <p:sp>
          <p:nvSpPr>
            <p:cNvPr id="46" name="Tekstboks 31"/>
            <p:cNvSpPr txBox="1"/>
            <p:nvPr/>
          </p:nvSpPr>
          <p:spPr>
            <a:xfrm>
              <a:off x="6645934" y="4099043"/>
              <a:ext cx="874748" cy="276999"/>
            </a:xfrm>
            <a:prstGeom prst="rect">
              <a:avLst/>
            </a:prstGeom>
            <a:noFill/>
          </p:spPr>
          <p:txBody>
            <a:bodyPr wrap="square" rtlCol="0">
              <a:spAutoFit/>
            </a:bodyPr>
            <a:lstStyle/>
            <a:p>
              <a:r>
                <a:rPr lang="da-DK" sz="1200" dirty="0" smtClean="0"/>
                <a:t>Acercar</a:t>
              </a:r>
              <a:endParaRPr lang="da-DK" sz="1200" dirty="0"/>
            </a:p>
          </p:txBody>
        </p:sp>
        <p:cxnSp>
          <p:nvCxnSpPr>
            <p:cNvPr id="47" name="Lige forbindelse 32"/>
            <p:cNvCxnSpPr/>
            <p:nvPr/>
          </p:nvCxnSpPr>
          <p:spPr>
            <a:xfrm>
              <a:off x="7477076" y="4372506"/>
              <a:ext cx="425365" cy="926527"/>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48" name="Lige forbindelse 35"/>
            <p:cNvCxnSpPr/>
            <p:nvPr/>
          </p:nvCxnSpPr>
          <p:spPr>
            <a:xfrm flipH="1" flipV="1">
              <a:off x="7956441" y="4376827"/>
              <a:ext cx="2154" cy="87215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49" name="Tekstboks 38"/>
            <p:cNvSpPr txBox="1"/>
            <p:nvPr/>
          </p:nvSpPr>
          <p:spPr>
            <a:xfrm>
              <a:off x="6954004" y="5464724"/>
              <a:ext cx="961890" cy="276999"/>
            </a:xfrm>
            <a:prstGeom prst="rect">
              <a:avLst/>
            </a:prstGeom>
            <a:noFill/>
          </p:spPr>
          <p:txBody>
            <a:bodyPr wrap="square" rtlCol="0">
              <a:spAutoFit/>
            </a:bodyPr>
            <a:lstStyle/>
            <a:p>
              <a:r>
                <a:rPr lang="da-DK" sz="1200" smtClean="0"/>
                <a:t>= a1st</a:t>
              </a:r>
              <a:endParaRPr lang="da-DK" sz="1200"/>
            </a:p>
          </p:txBody>
        </p:sp>
        <p:sp>
          <p:nvSpPr>
            <p:cNvPr id="50" name="Tekstboks 40"/>
            <p:cNvSpPr txBox="1"/>
            <p:nvPr/>
          </p:nvSpPr>
          <p:spPr>
            <a:xfrm>
              <a:off x="6675934" y="3362342"/>
              <a:ext cx="2296624" cy="461665"/>
            </a:xfrm>
            <a:prstGeom prst="rect">
              <a:avLst/>
            </a:prstGeom>
            <a:noFill/>
          </p:spPr>
          <p:txBody>
            <a:bodyPr wrap="square" rtlCol="0">
              <a:spAutoFit/>
            </a:bodyPr>
            <a:lstStyle/>
            <a:p>
              <a:r>
                <a:rPr lang="en-US" sz="2400" smtClean="0">
                  <a:solidFill>
                    <a:srgbClr val="262626"/>
                  </a:solidFill>
                </a:rPr>
                <a:t>PalletSequence</a:t>
              </a:r>
              <a:endParaRPr lang="en-US" sz="2400">
                <a:solidFill>
                  <a:srgbClr val="262626"/>
                </a:solidFill>
              </a:endParaRPr>
            </a:p>
          </p:txBody>
        </p:sp>
      </p:grpSp>
    </p:spTree>
    <p:extLst>
      <p:ext uri="{BB962C8B-B14F-4D97-AF65-F5344CB8AC3E}">
        <p14:creationId xmlns:p14="http://schemas.microsoft.com/office/powerpoint/2010/main" val="377609010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Apilar</a:t>
            </a:r>
          </a:p>
          <a:p>
            <a:pPr lvl="1">
              <a:buClr>
                <a:srgbClr val="99CC00"/>
              </a:buClr>
              <a:buFont typeface="Wingdings" panose="05000000000000000000" pitchFamily="2" charset="2"/>
              <a:buChar char="§"/>
            </a:pPr>
            <a:r>
              <a:rPr lang="es-ES" sz="1400" dirty="0">
                <a:solidFill>
                  <a:srgbClr val="262626"/>
                </a:solidFill>
              </a:rPr>
              <a:t>Añadir objetos en la pila</a:t>
            </a: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Desapilar</a:t>
            </a:r>
          </a:p>
          <a:p>
            <a:pPr lvl="1">
              <a:buClr>
                <a:srgbClr val="99CC00"/>
              </a:buClr>
              <a:buFont typeface="Wingdings" panose="05000000000000000000" pitchFamily="2" charset="2"/>
              <a:buChar char="§"/>
            </a:pPr>
            <a:r>
              <a:rPr lang="es-ES" sz="1400" dirty="0">
                <a:solidFill>
                  <a:srgbClr val="262626"/>
                </a:solidFill>
              </a:rPr>
              <a:t>Recoger objetos de la pila</a:t>
            </a: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8" name="Rektangel 7"/>
          <p:cNvSpPr/>
          <p:nvPr/>
        </p:nvSpPr>
        <p:spPr>
          <a:xfrm>
            <a:off x="6328659" y="3956766"/>
            <a:ext cx="1436430" cy="49301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131</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Asistente </a:t>
            </a:r>
            <a:r>
              <a:rPr lang="da-DK" sz="2000" b="1" i="1" dirty="0" smtClean="0">
                <a:latin typeface="Lucida Console" panose="020B0609040504020204" pitchFamily="49" charset="0"/>
              </a:rPr>
              <a:t>Búsqueda</a:t>
            </a:r>
            <a:endParaRPr lang="da-DK" sz="2000" b="1" i="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76707252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477817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Ejemplo</a:t>
            </a:r>
          </a:p>
          <a:p>
            <a:pPr lvl="1">
              <a:buClr>
                <a:srgbClr val="99CC00"/>
              </a:buClr>
              <a:buFont typeface="Wingdings" panose="05000000000000000000" pitchFamily="2" charset="2"/>
              <a:buChar char="§"/>
            </a:pPr>
            <a:r>
              <a:rPr lang="es-ES" sz="1400" dirty="0">
                <a:solidFill>
                  <a:srgbClr val="262626"/>
                </a:solidFill>
              </a:rPr>
              <a:t>Insertar búsqueda</a:t>
            </a:r>
          </a:p>
          <a:p>
            <a:pPr lvl="1">
              <a:buClr>
                <a:srgbClr val="99CC00"/>
              </a:buClr>
              <a:buFont typeface="Wingdings" panose="05000000000000000000" pitchFamily="2" charset="2"/>
              <a:buChar char="§"/>
            </a:pPr>
            <a:r>
              <a:rPr lang="es-ES" sz="1400" dirty="0">
                <a:solidFill>
                  <a:srgbClr val="262626"/>
                </a:solidFill>
              </a:rPr>
              <a:t>Seleccionar Desapilar</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Desapilar</a:t>
            </a:r>
          </a:p>
          <a:p>
            <a:pPr lvl="1">
              <a:buClr>
                <a:srgbClr val="99CC00"/>
              </a:buClr>
              <a:buFont typeface="Wingdings" panose="05000000000000000000" pitchFamily="2" charset="2"/>
              <a:buChar char="§"/>
            </a:pPr>
            <a:r>
              <a:rPr lang="es-ES" sz="1400" dirty="0">
                <a:solidFill>
                  <a:srgbClr val="262626"/>
                </a:solidFill>
              </a:rPr>
              <a:t>Fijar posición </a:t>
            </a:r>
            <a:r>
              <a:rPr lang="es-ES" sz="1400" dirty="0" err="1">
                <a:solidFill>
                  <a:srgbClr val="262626"/>
                </a:solidFill>
              </a:rPr>
              <a:t>StartPos</a:t>
            </a:r>
            <a:endParaRPr lang="es-ES" sz="1400" dirty="0">
              <a:solidFill>
                <a:srgbClr val="262626"/>
              </a:solidFill>
            </a:endParaRPr>
          </a:p>
          <a:p>
            <a:pPr lvl="2">
              <a:buClr>
                <a:srgbClr val="99CC00"/>
              </a:buClr>
              <a:buFont typeface="Wingdings" panose="05000000000000000000" pitchFamily="2" charset="2"/>
              <a:buChar char="§"/>
            </a:pPr>
            <a:r>
              <a:rPr lang="es-ES" sz="1000" dirty="0">
                <a:solidFill>
                  <a:srgbClr val="262626"/>
                </a:solidFill>
              </a:rPr>
              <a:t>Desde dónde empezar la </a:t>
            </a:r>
            <a:br>
              <a:rPr lang="es-ES" sz="1000" dirty="0">
                <a:solidFill>
                  <a:srgbClr val="262626"/>
                </a:solidFill>
              </a:rPr>
            </a:br>
            <a:r>
              <a:rPr lang="es-ES" sz="1000" dirty="0">
                <a:solidFill>
                  <a:srgbClr val="262626"/>
                </a:solidFill>
              </a:rPr>
              <a:t>búsqueda</a:t>
            </a:r>
          </a:p>
          <a:p>
            <a:pPr lvl="1">
              <a:buClr>
                <a:srgbClr val="99CC00"/>
              </a:buClr>
              <a:buFont typeface="Wingdings" panose="05000000000000000000" pitchFamily="2" charset="2"/>
              <a:buChar char="§"/>
            </a:pPr>
            <a:r>
              <a:rPr lang="es-ES" sz="1400" dirty="0">
                <a:solidFill>
                  <a:srgbClr val="262626"/>
                </a:solidFill>
              </a:rPr>
              <a:t>Establecer dirección pila</a:t>
            </a:r>
          </a:p>
          <a:p>
            <a:pPr lvl="2">
              <a:buClr>
                <a:srgbClr val="99CC00"/>
              </a:buClr>
              <a:buFont typeface="Wingdings" panose="05000000000000000000" pitchFamily="2" charset="2"/>
              <a:buChar char="§"/>
            </a:pPr>
            <a:r>
              <a:rPr lang="es-ES" sz="1000" dirty="0">
                <a:solidFill>
                  <a:srgbClr val="262626"/>
                </a:solidFill>
              </a:rPr>
              <a:t>Cualquier dirección lineal</a:t>
            </a:r>
          </a:p>
          <a:p>
            <a:pPr lvl="2">
              <a:buClr>
                <a:srgbClr val="99CC00"/>
              </a:buClr>
              <a:buFont typeface="Wingdings" panose="05000000000000000000" pitchFamily="2" charset="2"/>
              <a:buChar char="§"/>
            </a:pPr>
            <a:r>
              <a:rPr lang="es-ES" sz="1000" dirty="0" err="1">
                <a:solidFill>
                  <a:srgbClr val="262626"/>
                </a:solidFill>
              </a:rPr>
              <a:t>FromPos</a:t>
            </a:r>
            <a:endParaRPr lang="es-ES" sz="1000" dirty="0">
              <a:solidFill>
                <a:srgbClr val="262626"/>
              </a:solidFill>
            </a:endParaRPr>
          </a:p>
          <a:p>
            <a:pPr lvl="2">
              <a:buClr>
                <a:srgbClr val="99CC00"/>
              </a:buClr>
              <a:buFont typeface="Wingdings" panose="05000000000000000000" pitchFamily="2" charset="2"/>
              <a:buChar char="§"/>
            </a:pPr>
            <a:r>
              <a:rPr lang="es-ES" sz="1000" dirty="0" err="1">
                <a:solidFill>
                  <a:srgbClr val="262626"/>
                </a:solidFill>
              </a:rPr>
              <a:t>ToPos</a:t>
            </a:r>
            <a:endParaRPr lang="es-ES" sz="10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Establecer grosor objeto</a:t>
            </a:r>
          </a:p>
          <a:p>
            <a:pPr lvl="2">
              <a:buClr>
                <a:srgbClr val="99CC00"/>
              </a:buClr>
              <a:buFont typeface="Wingdings" panose="05000000000000000000" pitchFamily="2" charset="2"/>
              <a:buChar char="§"/>
            </a:pPr>
            <a:r>
              <a:rPr lang="es-ES" sz="1000" dirty="0">
                <a:solidFill>
                  <a:srgbClr val="262626"/>
                </a:solidFill>
              </a:rPr>
              <a:t>Grosor único para todos</a:t>
            </a:r>
          </a:p>
          <a:p>
            <a:pPr lvl="1">
              <a:buClr>
                <a:srgbClr val="99CC00"/>
              </a:buClr>
              <a:buFont typeface="Wingdings" panose="05000000000000000000" pitchFamily="2" charset="2"/>
              <a:buChar char="§"/>
            </a:pPr>
            <a:r>
              <a:rPr lang="es-ES" sz="1400" dirty="0">
                <a:solidFill>
                  <a:srgbClr val="262626"/>
                </a:solidFill>
              </a:rPr>
              <a:t>Establecer condición paro</a:t>
            </a:r>
          </a:p>
          <a:p>
            <a:pPr lvl="2">
              <a:buClr>
                <a:srgbClr val="99CC00"/>
              </a:buClr>
              <a:buFont typeface="Wingdings" panose="05000000000000000000" pitchFamily="2" charset="2"/>
              <a:buChar char="§"/>
            </a:pPr>
            <a:r>
              <a:rPr lang="es-ES" sz="1000" dirty="0">
                <a:solidFill>
                  <a:srgbClr val="262626"/>
                </a:solidFill>
              </a:rPr>
              <a:t>Determina cuando el objeto</a:t>
            </a:r>
            <a:br>
              <a:rPr lang="es-ES" sz="1000" dirty="0">
                <a:solidFill>
                  <a:srgbClr val="262626"/>
                </a:solidFill>
              </a:rPr>
            </a:br>
            <a:r>
              <a:rPr lang="es-ES" sz="1000" dirty="0">
                <a:solidFill>
                  <a:srgbClr val="262626"/>
                </a:solidFill>
              </a:rPr>
              <a:t>se encuentra</a:t>
            </a:r>
          </a:p>
          <a:p>
            <a:pPr lvl="2">
              <a:buClr>
                <a:srgbClr val="99CC00"/>
              </a:buClr>
              <a:buFont typeface="Wingdings" panose="05000000000000000000" pitchFamily="2" charset="2"/>
              <a:buChar char="§"/>
            </a:pPr>
            <a:r>
              <a:rPr lang="es-ES" sz="1000" dirty="0">
                <a:solidFill>
                  <a:srgbClr val="262626"/>
                </a:solidFill>
              </a:rPr>
              <a:t>Utilizar  </a:t>
            </a:r>
            <a:r>
              <a:rPr lang="es-ES" sz="1000" dirty="0" err="1">
                <a:solidFill>
                  <a:srgbClr val="262626"/>
                </a:solidFill>
              </a:rPr>
              <a:t>force</a:t>
            </a:r>
            <a:r>
              <a:rPr lang="es-ES" sz="1000" dirty="0">
                <a:solidFill>
                  <a:srgbClr val="262626"/>
                </a:solidFill>
              </a:rPr>
              <a:t>() &lt; 30</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grpSp>
        <p:nvGrpSpPr>
          <p:cNvPr id="4" name="Gruppe 3"/>
          <p:cNvGrpSpPr/>
          <p:nvPr/>
        </p:nvGrpSpPr>
        <p:grpSpPr>
          <a:xfrm>
            <a:off x="4531359" y="4612443"/>
            <a:ext cx="3544761" cy="770993"/>
            <a:chOff x="4531359" y="4612443"/>
            <a:chExt cx="3544761" cy="770993"/>
          </a:xfrm>
        </p:grpSpPr>
        <p:sp>
          <p:nvSpPr>
            <p:cNvPr id="8" name="Rektangel 7"/>
            <p:cNvSpPr/>
            <p:nvPr/>
          </p:nvSpPr>
          <p:spPr>
            <a:xfrm>
              <a:off x="4531359" y="4612443"/>
              <a:ext cx="3544761"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5244465" y="5185436"/>
              <a:ext cx="581882"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132</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Desapilar</a:t>
            </a:r>
            <a:endParaRPr lang="es-ES"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252841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PickSequence</a:t>
            </a:r>
          </a:p>
          <a:p>
            <a:pPr lvl="1">
              <a:buClr>
                <a:srgbClr val="99CC00"/>
              </a:buClr>
              <a:buFont typeface="Wingdings" panose="05000000000000000000" pitchFamily="2" charset="2"/>
              <a:buChar char="§"/>
            </a:pPr>
            <a:r>
              <a:rPr lang="da-DK" sz="1400" dirty="0">
                <a:solidFill>
                  <a:srgbClr val="262626"/>
                </a:solidFill>
              </a:rPr>
              <a:t>StackPos</a:t>
            </a:r>
          </a:p>
          <a:p>
            <a:pPr lvl="2">
              <a:buClr>
                <a:srgbClr val="99CC00"/>
              </a:buClr>
              <a:buFont typeface="Wingdings" panose="05000000000000000000" pitchFamily="2" charset="2"/>
              <a:buChar char="§"/>
            </a:pPr>
            <a:r>
              <a:rPr lang="da-DK" sz="1000" dirty="0">
                <a:solidFill>
                  <a:srgbClr val="262626"/>
                </a:solidFill>
              </a:rPr>
              <a:t>Define donde coger el objeto</a:t>
            </a:r>
            <a:br>
              <a:rPr lang="da-DK" sz="1000" dirty="0">
                <a:solidFill>
                  <a:srgbClr val="262626"/>
                </a:solidFill>
              </a:rPr>
            </a:br>
            <a:r>
              <a:rPr lang="da-DK" sz="1000" dirty="0">
                <a:solidFill>
                  <a:srgbClr val="262626"/>
                </a:solidFill>
              </a:rPr>
              <a:t>al encontrarlo</a:t>
            </a:r>
          </a:p>
          <a:p>
            <a:pPr lvl="1">
              <a:buClr>
                <a:srgbClr val="99CC00"/>
              </a:buClr>
              <a:buFont typeface="Wingdings" panose="05000000000000000000" pitchFamily="2" charset="2"/>
              <a:buChar char="§"/>
            </a:pPr>
            <a:r>
              <a:rPr lang="da-DK" sz="1400" dirty="0" smtClean="0">
                <a:solidFill>
                  <a:srgbClr val="262626"/>
                </a:solidFill>
              </a:rPr>
              <a:t>Salir</a:t>
            </a:r>
            <a:endParaRPr lang="da-DK" sz="1400" dirty="0">
              <a:solidFill>
                <a:srgbClr val="262626"/>
              </a:solidFill>
            </a:endParaRPr>
          </a:p>
          <a:p>
            <a:pPr lvl="2">
              <a:buClr>
                <a:srgbClr val="99CC00"/>
              </a:buClr>
              <a:buFont typeface="Wingdings" panose="05000000000000000000" pitchFamily="2" charset="2"/>
              <a:buChar char="§"/>
            </a:pPr>
            <a:r>
              <a:rPr lang="da-DK" sz="1000" dirty="0">
                <a:solidFill>
                  <a:srgbClr val="262626"/>
                </a:solidFill>
              </a:rPr>
              <a:t>Define como salir después de </a:t>
            </a:r>
            <a:br>
              <a:rPr lang="da-DK" sz="1000" dirty="0">
                <a:solidFill>
                  <a:srgbClr val="262626"/>
                </a:solidFill>
              </a:rPr>
            </a:br>
            <a:r>
              <a:rPr lang="da-DK" sz="1000" dirty="0">
                <a:solidFill>
                  <a:srgbClr val="262626"/>
                </a:solidFill>
              </a:rPr>
              <a:t>recoger el objeto</a:t>
            </a:r>
          </a:p>
          <a:p>
            <a:pPr lvl="1">
              <a:buClr>
                <a:srgbClr val="99CC00"/>
              </a:buClr>
              <a:buFont typeface="Wingdings" panose="05000000000000000000" pitchFamily="2" charset="2"/>
              <a:buChar char="§"/>
            </a:pPr>
            <a:r>
              <a:rPr lang="da-DK" sz="1400" dirty="0">
                <a:solidFill>
                  <a:srgbClr val="262626"/>
                </a:solidFill>
              </a:rPr>
              <a:t>Definir actiones</a:t>
            </a:r>
          </a:p>
          <a:p>
            <a:pPr lvl="2">
              <a:buClr>
                <a:srgbClr val="99CC00"/>
              </a:buClr>
              <a:buFont typeface="Wingdings" panose="05000000000000000000" pitchFamily="2" charset="2"/>
              <a:buChar char="§"/>
            </a:pPr>
            <a:r>
              <a:rPr lang="da-DK" sz="1000" dirty="0">
                <a:solidFill>
                  <a:srgbClr val="262626"/>
                </a:solidFill>
              </a:rPr>
              <a:t>Ajustar</a:t>
            </a:r>
          </a:p>
          <a:p>
            <a:pPr lvl="2">
              <a:buClr>
                <a:srgbClr val="99CC00"/>
              </a:buClr>
              <a:buFont typeface="Wingdings" panose="05000000000000000000" pitchFamily="2" charset="2"/>
              <a:buChar char="§"/>
            </a:pPr>
            <a:r>
              <a:rPr lang="da-DK" sz="1000" dirty="0">
                <a:solidFill>
                  <a:srgbClr val="262626"/>
                </a:solidFill>
              </a:rPr>
              <a:t>Esperar</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Consejo práctico: Fijar </a:t>
            </a:r>
            <a:r>
              <a:rPr lang="es-ES" sz="1400" dirty="0" err="1"/>
              <a:t>StackPos</a:t>
            </a:r>
            <a:r>
              <a:rPr lang="es-ES" sz="1400" dirty="0"/>
              <a:t> igual que </a:t>
            </a:r>
            <a:r>
              <a:rPr lang="es-ES" sz="1400" dirty="0" err="1" smtClean="0"/>
              <a:t>StartPos</a:t>
            </a: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133</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Desapilar</a:t>
            </a:r>
            <a:endParaRPr lang="da-DK"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1" name="Rektangel 20"/>
          <p:cNvSpPr/>
          <p:nvPr/>
        </p:nvSpPr>
        <p:spPr>
          <a:xfrm>
            <a:off x="5496547" y="3573144"/>
            <a:ext cx="472453" cy="16126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27805368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Programa ejemplo</a:t>
            </a:r>
          </a:p>
          <a:p>
            <a:pPr lvl="1">
              <a:buClr>
                <a:srgbClr val="99CC00"/>
              </a:buClr>
              <a:buFont typeface="Wingdings" panose="05000000000000000000" pitchFamily="2" charset="2"/>
              <a:buChar char="§"/>
            </a:pPr>
            <a:r>
              <a:rPr lang="es-ES" sz="1400" dirty="0" smtClean="0">
                <a:solidFill>
                  <a:srgbClr val="262626"/>
                </a:solidFill>
              </a:rPr>
              <a:t>Añadir </a:t>
            </a:r>
            <a:r>
              <a:rPr lang="es-ES" sz="1400" dirty="0">
                <a:solidFill>
                  <a:srgbClr val="262626"/>
                </a:solidFill>
              </a:rPr>
              <a:t>una carpeta para </a:t>
            </a:r>
            <a:br>
              <a:rPr lang="es-ES" sz="1400" dirty="0">
                <a:solidFill>
                  <a:srgbClr val="262626"/>
                </a:solidFill>
              </a:rPr>
            </a:br>
            <a:r>
              <a:rPr lang="es-ES" sz="1400" dirty="0">
                <a:solidFill>
                  <a:srgbClr val="262626"/>
                </a:solidFill>
              </a:rPr>
              <a:t>depositar el objeto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seek_destack.urp</a:t>
            </a:r>
          </a:p>
          <a:p>
            <a:pPr>
              <a:buClr>
                <a:srgbClr val="99CC00"/>
              </a:buClr>
              <a:buFont typeface="Wingdings" panose="05000000000000000000" pitchFamily="2" charset="2"/>
              <a:buChar cha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134</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Desapilar</a:t>
            </a:r>
            <a:endParaRPr lang="da-DK" sz="2000" b="1" dirty="0">
              <a:latin typeface="Lucida Console" panose="020B0609040504020204" pitchFamily="49" charset="0"/>
            </a:endParaRPr>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2" name="Brugerdefineret 2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5" name="Tabel 8"/>
          <p:cNvGraphicFramePr>
            <a:graphicFrameLocks noGrp="1"/>
          </p:cNvGraphicFramePr>
          <p:nvPr>
            <p:extLst>
              <p:ext uri="{D42A27DB-BD31-4B8C-83A1-F6EECF244321}">
                <p14:modId xmlns:p14="http://schemas.microsoft.com/office/powerpoint/2010/main" val="1136160688"/>
              </p:ext>
            </p:extLst>
          </p:nvPr>
        </p:nvGraphicFramePr>
        <p:xfrm>
          <a:off x="747149" y="2922418"/>
          <a:ext cx="2025226" cy="3259334"/>
        </p:xfrm>
        <a:graphic>
          <a:graphicData uri="http://schemas.openxmlformats.org/drawingml/2006/table">
            <a:tbl>
              <a:tblPr>
                <a:tableStyleId>{5C22544A-7EE6-4342-B048-85BDC9FD1C3A}</a:tableStyleId>
              </a:tblPr>
              <a:tblGrid>
                <a:gridCol w="2025226"/>
              </a:tblGrid>
              <a:tr h="325933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r>
                        <a:rPr lang="da-DK" sz="1200" baseline="0" dirty="0" smtClean="0"/>
                        <a:t>     Desapilar</a:t>
                      </a:r>
                    </a:p>
                    <a:p>
                      <a:r>
                        <a:rPr lang="da-DK" sz="1200" baseline="0" dirty="0" smtClean="0"/>
                        <a:t>          StartPos</a:t>
                      </a:r>
                    </a:p>
                    <a:p>
                      <a:r>
                        <a:rPr lang="da-DK" sz="1200" baseline="0" dirty="0" smtClean="0"/>
                        <a:t>          Direccion</a:t>
                      </a:r>
                    </a:p>
                    <a:p>
                      <a:r>
                        <a:rPr lang="da-DK" sz="1200" baseline="0" dirty="0" smtClean="0"/>
                        <a:t>               FromPos</a:t>
                      </a:r>
                    </a:p>
                    <a:p>
                      <a:r>
                        <a:rPr lang="da-DK" sz="1200" baseline="0" dirty="0" smtClean="0"/>
                        <a:t>               ToPos</a:t>
                      </a:r>
                    </a:p>
                    <a:p>
                      <a:r>
                        <a:rPr lang="da-DK" sz="1200" baseline="0" dirty="0" smtClean="0"/>
                        <a:t>          PickSequence</a:t>
                      </a:r>
                    </a:p>
                    <a:p>
                      <a:r>
                        <a:rPr lang="da-DK" sz="1200" baseline="0" dirty="0" smtClean="0"/>
                        <a:t>               StackPos</a:t>
                      </a:r>
                    </a:p>
                    <a:p>
                      <a:r>
                        <a:rPr lang="da-DK" sz="1200" baseline="0" dirty="0" smtClean="0"/>
                        <a:t>               Ajustar DO[0] = True</a:t>
                      </a:r>
                    </a:p>
                    <a:p>
                      <a:r>
                        <a:rPr lang="da-DK" sz="1200" baseline="0" dirty="0" smtClean="0"/>
                        <a:t>               Esperar 0.5</a:t>
                      </a:r>
                    </a:p>
                    <a:p>
                      <a:r>
                        <a:rPr lang="da-DK" sz="1200" i="0" baseline="0" dirty="0" smtClean="0"/>
                        <a:t>               Punto_de_paso_1</a:t>
                      </a:r>
                    </a:p>
                    <a:p>
                      <a:r>
                        <a:rPr lang="da-DK" sz="1200" i="0" baseline="0" dirty="0" smtClean="0"/>
                        <a:t>     Dejar objeto</a:t>
                      </a:r>
                    </a:p>
                    <a:p>
                      <a:r>
                        <a:rPr lang="da-DK" sz="1200" i="0" baseline="0" dirty="0" smtClean="0"/>
                        <a:t>          Punto_de_paso_2</a:t>
                      </a:r>
                    </a:p>
                    <a:p>
                      <a:r>
                        <a:rPr lang="da-DK" sz="1200" i="0" baseline="0" dirty="0" smtClean="0"/>
                        <a:t>          Punto_de_paso_3</a:t>
                      </a:r>
                    </a:p>
                    <a:p>
                      <a:r>
                        <a:rPr lang="da-DK" sz="1200" i="0" baseline="0" dirty="0" smtClean="0"/>
                        <a:t>          Ajustar DO[0] = False</a:t>
                      </a:r>
                    </a:p>
                    <a:p>
                      <a:r>
                        <a:rPr lang="da-DK" sz="1200" i="0" baseline="0" dirty="0" smtClean="0"/>
                        <a:t>          Esperar 0.5</a:t>
                      </a:r>
                    </a:p>
                    <a:p>
                      <a:r>
                        <a:rPr lang="da-DK" sz="1200" i="0" baseline="0" dirty="0" smtClean="0"/>
                        <a:t>          Punto_de_paso_2</a:t>
                      </a:r>
                    </a:p>
                  </a:txBody>
                  <a:tcPr/>
                </a:tc>
              </a:tr>
            </a:tbl>
          </a:graphicData>
        </a:graphic>
      </p:graphicFrame>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4" name="Gruppe 3"/>
          <p:cNvGrpSpPr/>
          <p:nvPr/>
        </p:nvGrpSpPr>
        <p:grpSpPr>
          <a:xfrm>
            <a:off x="4531359" y="4612443"/>
            <a:ext cx="3544761" cy="770993"/>
            <a:chOff x="4531359" y="4612443"/>
            <a:chExt cx="3544761" cy="770993"/>
          </a:xfrm>
        </p:grpSpPr>
        <p:sp>
          <p:nvSpPr>
            <p:cNvPr id="25" name="Rektangel 7"/>
            <p:cNvSpPr/>
            <p:nvPr/>
          </p:nvSpPr>
          <p:spPr>
            <a:xfrm>
              <a:off x="4531359" y="4612443"/>
              <a:ext cx="3544761"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6" name="Rektangel 4"/>
            <p:cNvSpPr/>
            <p:nvPr/>
          </p:nvSpPr>
          <p:spPr>
            <a:xfrm>
              <a:off x="5244465" y="5185436"/>
              <a:ext cx="581882"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200135143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650503"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US" sz="1800" dirty="0" smtClean="0">
                <a:solidFill>
                  <a:srgbClr val="262626"/>
                </a:solidFill>
              </a:rPr>
              <a:t>Start/Stop conveyor tracking</a:t>
            </a:r>
          </a:p>
          <a:p>
            <a:pPr lvl="1">
              <a:buClr>
                <a:srgbClr val="99CC00"/>
              </a:buClr>
              <a:buFont typeface="Wingdings" panose="05000000000000000000" pitchFamily="2" charset="2"/>
              <a:buChar char="§"/>
            </a:pPr>
            <a:r>
              <a:rPr lang="es-ES" sz="1400" dirty="0" smtClean="0">
                <a:solidFill>
                  <a:srgbClr val="262626"/>
                </a:solidFill>
              </a:rPr>
              <a:t>Definen las partes del programa donde el robot debe seguir el movimiento de la cinta transportadora</a:t>
            </a:r>
          </a:p>
          <a:p>
            <a:pPr marL="0" indent="0">
              <a:buClr>
                <a:srgbClr val="99CC00"/>
              </a:buClr>
              <a:buNone/>
            </a:pPr>
            <a:endParaRPr lang="da-DK" sz="10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8" name="Rektangel 7"/>
          <p:cNvSpPr/>
          <p:nvPr/>
        </p:nvSpPr>
        <p:spPr>
          <a:xfrm>
            <a:off x="6850689" y="3888336"/>
            <a:ext cx="1518866" cy="299103"/>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135</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en-US" sz="2000" b="1" dirty="0" smtClean="0">
                <a:latin typeface="Lucida Console" panose="020B0609040504020204" pitchFamily="49" charset="0"/>
              </a:rPr>
              <a:t>Conveyor Tracking</a:t>
            </a:r>
            <a:endParaRPr lang="en-US"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8" name="Rektangel 17"/>
          <p:cNvSpPr/>
          <p:nvPr/>
        </p:nvSpPr>
        <p:spPr>
          <a:xfrm>
            <a:off x="5257180" y="3888644"/>
            <a:ext cx="1518866" cy="299103"/>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82708721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136</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a:t>
            </a:r>
            <a:r>
              <a:rPr lang="da-DK" sz="2000" b="1" dirty="0" smtClean="0">
                <a:latin typeface="Lucida Console" panose="020B0609040504020204" pitchFamily="49" charset="0"/>
              </a:rPr>
              <a:t>práctico</a:t>
            </a:r>
            <a:endParaRPr lang="da-DK" sz="2000" b="1" dirty="0">
              <a:latin typeface="Lucida Console" panose="020B0609040504020204" pitchFamily="49" charset="0"/>
            </a:endParaRPr>
          </a:p>
        </p:txBody>
      </p:sp>
      <p:sp>
        <p:nvSpPr>
          <p:cNvPr id="10"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8</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3" name="Pladsholder til indhold 2"/>
          <p:cNvSpPr txBox="1">
            <a:spLocks/>
          </p:cNvSpPr>
          <p:nvPr/>
        </p:nvSpPr>
        <p:spPr>
          <a:xfrm>
            <a:off x="239364" y="1629874"/>
            <a:ext cx="8447436" cy="4508279"/>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solidFill>
                  <a:srgbClr val="262626"/>
                </a:solidFill>
              </a:rPr>
              <a:t>Usar el asistente de paletizado para crear un programa que simule el colocar piezas en cada una de las posiciones del siguiente diagrama. Utilizar el patrón impreso sobre formato A3 que tendrás disponible para realizar este ejercicio.</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Programa</a:t>
            </a:r>
            <a:r>
              <a:rPr lang="en-US" sz="1800" dirty="0" smtClean="0">
                <a:solidFill>
                  <a:srgbClr val="262626"/>
                </a:solidFill>
              </a:rPr>
              <a:t> </a:t>
            </a:r>
            <a:r>
              <a:rPr lang="es-ES" sz="1800" dirty="0" smtClean="0">
                <a:solidFill>
                  <a:srgbClr val="262626"/>
                </a:solidFill>
              </a:rPr>
              <a:t>de paletizado</a:t>
            </a:r>
          </a:p>
          <a:p>
            <a:pPr lvl="1">
              <a:buClr>
                <a:srgbClr val="99CC00"/>
              </a:buClr>
              <a:buFont typeface="Wingdings" panose="05000000000000000000" pitchFamily="2" charset="2"/>
              <a:buChar char="§"/>
            </a:pPr>
            <a:r>
              <a:rPr lang="da-DK" sz="1400" dirty="0" smtClean="0">
                <a:solidFill>
                  <a:srgbClr val="262626"/>
                </a:solidFill>
              </a:rPr>
              <a:t>Seleccionar el asistente de paletizado y crear un programa nuevo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Definir el número de posiciones en cada dimensión</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E</a:t>
            </a:r>
            <a:r>
              <a:rPr lang="da-DK" sz="1400" dirty="0" smtClean="0">
                <a:solidFill>
                  <a:srgbClr val="262626"/>
                </a:solidFill>
              </a:rPr>
              <a:t>specificar las posicón de cada una de 4 esquinas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Fijar las posiciones de Acercar y Salir a 100mm sobre el PatternPoint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Fijar un punto de paso simulando recoger la pieza antes de dejarla en </a:t>
            </a:r>
          </a:p>
          <a:p>
            <a:pPr marL="457200" lvl="1" indent="0">
              <a:buClr>
                <a:srgbClr val="99CC00"/>
              </a:buClr>
              <a:buNone/>
            </a:pPr>
            <a:r>
              <a:rPr lang="da-DK" sz="1400" dirty="0">
                <a:solidFill>
                  <a:srgbClr val="262626"/>
                </a:solidFill>
              </a:rPr>
              <a:t>c</a:t>
            </a:r>
            <a:r>
              <a:rPr lang="da-DK" sz="1400" dirty="0" smtClean="0">
                <a:solidFill>
                  <a:srgbClr val="262626"/>
                </a:solidFill>
              </a:rPr>
              <a:t>ada posición del palé.</a:t>
            </a:r>
          </a:p>
          <a:p>
            <a:pPr marL="457200" lvl="1" indent="0">
              <a:buClr>
                <a:srgbClr val="99CC00"/>
              </a:buClr>
              <a:buNone/>
            </a:pPr>
            <a:endParaRPr lang="da-DK" sz="14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graphicFrame>
        <p:nvGraphicFramePr>
          <p:cNvPr id="5" name="Tabel 4"/>
          <p:cNvGraphicFramePr>
            <a:graphicFrameLocks noGrp="1"/>
          </p:cNvGraphicFramePr>
          <p:nvPr>
            <p:extLst>
              <p:ext uri="{D42A27DB-BD31-4B8C-83A1-F6EECF244321}">
                <p14:modId xmlns:p14="http://schemas.microsoft.com/office/powerpoint/2010/main" val="2838117495"/>
              </p:ext>
            </p:extLst>
          </p:nvPr>
        </p:nvGraphicFramePr>
        <p:xfrm>
          <a:off x="6427804" y="2631335"/>
          <a:ext cx="2307636" cy="3399816"/>
        </p:xfrm>
        <a:graphic>
          <a:graphicData uri="http://schemas.openxmlformats.org/drawingml/2006/table">
            <a:tbl>
              <a:tblPr firstRow="1" bandRow="1">
                <a:tableStyleId>{5940675A-B579-460E-94D1-54222C63F5DA}</a:tableStyleId>
              </a:tblPr>
              <a:tblGrid>
                <a:gridCol w="576909"/>
                <a:gridCol w="576909"/>
                <a:gridCol w="576909"/>
                <a:gridCol w="576909"/>
              </a:tblGrid>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r h="566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smtClean="0">
                          <a:solidFill>
                            <a:srgbClr val="56A0D3"/>
                          </a:solidFill>
                        </a:rPr>
                        <a:t>X</a:t>
                      </a:r>
                    </a:p>
                  </a:txBody>
                  <a:tcPr marL="71043" marR="71043" marT="35521" marB="35521" anchor="ctr"/>
                </a:tc>
              </a:tr>
            </a:tbl>
          </a:graphicData>
        </a:graphic>
      </p:graphicFrame>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Asistentes</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567840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sp>
        <p:nvSpPr>
          <p:cNvPr id="3" name="Pladsholder til indhold 2"/>
          <p:cNvSpPr>
            <a:spLocks noGrp="1"/>
          </p:cNvSpPr>
          <p:nvPr>
            <p:ph idx="1"/>
          </p:nvPr>
        </p:nvSpPr>
        <p:spPr/>
        <p:txBody>
          <a:bodyPr/>
          <a:lstStyle/>
          <a:p>
            <a:endParaRPr lang="da-DK"/>
          </a:p>
        </p:txBody>
      </p:sp>
      <p:pic>
        <p:nvPicPr>
          <p:cNvPr id="1026" name="Picture 2" descr="C:\Users\lrh\Dropbox\Universal Robots PR-group\UR_Presentations\Backgrounds for PPT\UR_Baggrund_Production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137</a:t>
            </a:fld>
            <a:endParaRPr lang="en-US">
              <a:solidFill>
                <a:prstClr val="black">
                  <a:tint val="75000"/>
                </a:prstClr>
              </a:solidFill>
            </a:endParaRPr>
          </a:p>
        </p:txBody>
      </p:sp>
      <p:sp>
        <p:nvSpPr>
          <p:cNvPr id="56" name="TextBox 55"/>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57"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8"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9"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0"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p>
        </p:txBody>
      </p:sp>
      <p:sp>
        <p:nvSpPr>
          <p:cNvPr id="61"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2"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básicos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3"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4"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5"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6"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1</a:t>
            </a:r>
          </a:p>
        </p:txBody>
      </p:sp>
      <p:sp>
        <p:nvSpPr>
          <p:cNvPr id="67"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8"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9"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70"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1"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72"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3" name="Rektangel 15"/>
          <p:cNvSpPr/>
          <p:nvPr/>
        </p:nvSpPr>
        <p:spPr>
          <a:xfrm>
            <a:off x="4677113" y="3277540"/>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74"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accent1">
                    <a:lumMod val="50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75"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76"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7"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0" name="Ellipse 7"/>
          <p:cNvSpPr/>
          <p:nvPr/>
        </p:nvSpPr>
        <p:spPr>
          <a:xfrm>
            <a:off x="4800616" y="3145659"/>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a:solidFill>
                  <a:prstClr val="white"/>
                </a:solidFill>
                <a:latin typeface="Lucida Console" panose="020B0609040504020204" pitchFamily="49" charset="0"/>
                <a:ea typeface="Roboto Condensed" panose="02000000000000000000" pitchFamily="2" charset="0"/>
              </a:rPr>
              <a:t>9</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1"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3"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34"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32" name="Brugerdefineret 3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Brugerdefineret 34">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Brugerdefineret 36">
            <a:hlinkClick r:id="rId6" action="ppaction://hlinksldjump" highlightClick="1"/>
          </p:cNvPr>
          <p:cNvSpPr/>
          <p:nvPr/>
        </p:nvSpPr>
        <p:spPr>
          <a:xfrm>
            <a:off x="897233"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Brugerdefineret 37">
            <a:hlinkClick r:id="rId7" action="ppaction://hlinksldjump" highlightClick="1"/>
          </p:cNvPr>
          <p:cNvSpPr/>
          <p:nvPr/>
        </p:nvSpPr>
        <p:spPr>
          <a:xfrm>
            <a:off x="886843" y="3829743"/>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rugerdefineret 38">
            <a:hlinkClick r:id="rId8" action="ppaction://hlinksldjump" highlightClick="1"/>
          </p:cNvPr>
          <p:cNvSpPr/>
          <p:nvPr/>
        </p:nvSpPr>
        <p:spPr>
          <a:xfrm>
            <a:off x="876452" y="4378433"/>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9" action="ppaction://hlinksldjump" highlightClick="1"/>
          </p:cNvPr>
          <p:cNvSpPr/>
          <p:nvPr/>
        </p:nvSpPr>
        <p:spPr>
          <a:xfrm>
            <a:off x="901578" y="492814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Brugerdefineret 40">
            <a:hlinkClick r:id="rId10" action="ppaction://hlinksldjump" highlightClick="1"/>
          </p:cNvPr>
          <p:cNvSpPr/>
          <p:nvPr/>
        </p:nvSpPr>
        <p:spPr>
          <a:xfrm>
            <a:off x="4682973" y="218633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11" action="ppaction://hlinksldjump" highlightClick="1"/>
          </p:cNvPr>
          <p:cNvSpPr/>
          <p:nvPr/>
        </p:nvSpPr>
        <p:spPr>
          <a:xfrm>
            <a:off x="4682972"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2" action="ppaction://hlinksldjump" highlightClick="1"/>
          </p:cNvPr>
          <p:cNvSpPr/>
          <p:nvPr/>
        </p:nvSpPr>
        <p:spPr>
          <a:xfrm>
            <a:off x="4673369" y="38210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Brugerdefineret 44">
            <a:hlinkClick r:id="rId13" action="ppaction://hlinksldjump" highlightClick="1"/>
          </p:cNvPr>
          <p:cNvSpPr/>
          <p:nvPr/>
        </p:nvSpPr>
        <p:spPr>
          <a:xfrm>
            <a:off x="4691846" y="436804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4" action="ppaction://hlinksldjump" highlightClick="1"/>
          </p:cNvPr>
          <p:cNvSpPr/>
          <p:nvPr/>
        </p:nvSpPr>
        <p:spPr>
          <a:xfrm>
            <a:off x="4712628" y="492181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rugerdefineret 46">
            <a:hlinkClick r:id="rId15" action="ppaction://hlinksldjump" highlightClick="1"/>
          </p:cNvPr>
          <p:cNvSpPr/>
          <p:nvPr/>
        </p:nvSpPr>
        <p:spPr>
          <a:xfrm>
            <a:off x="897234" y="272608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171809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ModBus TCP</a:t>
            </a:r>
          </a:p>
          <a:p>
            <a:pPr lvl="1">
              <a:buClr>
                <a:srgbClr val="99CC00"/>
              </a:buClr>
              <a:buFont typeface="Wingdings" panose="05000000000000000000" pitchFamily="2" charset="2"/>
              <a:buChar char="§"/>
            </a:pPr>
            <a:r>
              <a:rPr lang="es-ES" sz="1400" dirty="0" smtClean="0">
                <a:solidFill>
                  <a:srgbClr val="262626"/>
                </a:solidFill>
              </a:rPr>
              <a:t>Protocolo de comunicación basado en Ethernet</a:t>
            </a:r>
          </a:p>
          <a:p>
            <a:pPr lvl="1">
              <a:buClr>
                <a:srgbClr val="99CC00"/>
              </a:buClr>
              <a:buFont typeface="Wingdings" panose="05000000000000000000" pitchFamily="2" charset="2"/>
              <a:buChar char="§"/>
            </a:pPr>
            <a:endParaRPr lang="da-DK" sz="14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Protocolo de comunicación</a:t>
            </a:r>
          </a:p>
          <a:p>
            <a:pPr lvl="1">
              <a:buClr>
                <a:srgbClr val="99CC00"/>
              </a:buClr>
              <a:buFont typeface="Wingdings" panose="05000000000000000000" pitchFamily="2" charset="2"/>
              <a:buChar char="§"/>
            </a:pPr>
            <a:r>
              <a:rPr lang="es-ES" sz="1400" dirty="0" smtClean="0">
                <a:solidFill>
                  <a:srgbClr val="262626"/>
                </a:solidFill>
              </a:rPr>
              <a:t>Un protocolo en un lenguaje común mediante el cual dos dispositivos pueden comunicar</a:t>
            </a:r>
          </a:p>
          <a:p>
            <a:pPr lvl="1">
              <a:buClr>
                <a:srgbClr val="99CC00"/>
              </a:buClr>
              <a:buFont typeface="Wingdings" panose="05000000000000000000" pitchFamily="2" charset="2"/>
              <a:buChar char="§"/>
            </a:pPr>
            <a:r>
              <a:rPr lang="es-ES" sz="1400" dirty="0" smtClean="0">
                <a:solidFill>
                  <a:srgbClr val="262626"/>
                </a:solidFill>
              </a:rPr>
              <a:t>Posibilita la transmisión de datos entre los dispositivos</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Estructura Cliente / Servidor</a:t>
            </a:r>
          </a:p>
          <a:p>
            <a:pPr lvl="1">
              <a:buClr>
                <a:srgbClr val="99CC00"/>
              </a:buClr>
              <a:buFont typeface="Wingdings" panose="05000000000000000000" pitchFamily="2" charset="2"/>
              <a:buChar char="§"/>
            </a:pPr>
            <a:endParaRPr lang="da-DK" sz="1400" dirty="0" smtClean="0">
              <a:solidFill>
                <a:srgbClr val="262626"/>
              </a:solidFill>
            </a:endParaRPr>
          </a:p>
          <a:p>
            <a:pPr lvl="1">
              <a:buClr>
                <a:schemeClr val="tx2">
                  <a:lumMod val="40000"/>
                  <a:lumOff val="60000"/>
                </a:schemeClr>
              </a:buClr>
              <a:buFont typeface="Arial" panose="020B0604020202020204" pitchFamily="34" charset="0"/>
              <a:buChar char="•"/>
            </a:pPr>
            <a:endParaRPr lang="da-DK" sz="1400" dirty="0">
              <a:solidFill>
                <a:srgbClr val="262626"/>
              </a:solidFill>
            </a:endParaRPr>
          </a:p>
        </p:txBody>
      </p:sp>
      <p:grpSp>
        <p:nvGrpSpPr>
          <p:cNvPr id="3" name="Gruppe 2"/>
          <p:cNvGrpSpPr/>
          <p:nvPr/>
        </p:nvGrpSpPr>
        <p:grpSpPr>
          <a:xfrm>
            <a:off x="1943639" y="4212037"/>
            <a:ext cx="5256722" cy="864470"/>
            <a:chOff x="1829878" y="3386147"/>
            <a:chExt cx="5256722" cy="864470"/>
          </a:xfrm>
        </p:grpSpPr>
        <p:grpSp>
          <p:nvGrpSpPr>
            <p:cNvPr id="18" name="Gruppe 17"/>
            <p:cNvGrpSpPr/>
            <p:nvPr/>
          </p:nvGrpSpPr>
          <p:grpSpPr>
            <a:xfrm>
              <a:off x="3557079" y="3386147"/>
              <a:ext cx="3529521" cy="864468"/>
              <a:chOff x="3557079" y="3386147"/>
              <a:chExt cx="3529521" cy="864468"/>
            </a:xfrm>
          </p:grpSpPr>
          <p:cxnSp>
            <p:nvCxnSpPr>
              <p:cNvPr id="12" name="Lige forbindelse 11"/>
              <p:cNvCxnSpPr/>
              <p:nvPr/>
            </p:nvCxnSpPr>
            <p:spPr>
              <a:xfrm rot="16200000" flipH="1" flipV="1">
                <a:off x="4457078" y="2918382"/>
                <a:ext cx="1" cy="180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kstboks 14"/>
              <p:cNvSpPr txBox="1"/>
              <p:nvPr/>
            </p:nvSpPr>
            <p:spPr>
              <a:xfrm>
                <a:off x="3882607" y="3566474"/>
                <a:ext cx="1260000" cy="307777"/>
              </a:xfrm>
              <a:prstGeom prst="rect">
                <a:avLst/>
              </a:prstGeom>
              <a:noFill/>
              <a:ln>
                <a:noFill/>
              </a:ln>
            </p:spPr>
            <p:txBody>
              <a:bodyPr wrap="square" rtlCol="0">
                <a:spAutoFit/>
              </a:bodyPr>
              <a:lstStyle/>
              <a:p>
                <a:pPr algn="ctr"/>
                <a:r>
                  <a:rPr lang="da-DK" sz="1400" i="1" smtClean="0"/>
                  <a:t>Ethernet</a:t>
                </a:r>
                <a:endParaRPr lang="da-DK" sz="1400" i="1"/>
              </a:p>
            </p:txBody>
          </p:sp>
          <p:sp>
            <p:nvSpPr>
              <p:cNvPr id="16" name="Afrundet rektangel 15"/>
              <p:cNvSpPr/>
              <p:nvPr/>
            </p:nvSpPr>
            <p:spPr>
              <a:xfrm>
                <a:off x="5359400" y="3386147"/>
                <a:ext cx="1727200" cy="864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sz="1400" dirty="0"/>
                  <a:t>Dispositivo 2</a:t>
                </a:r>
              </a:p>
            </p:txBody>
          </p:sp>
        </p:grpSp>
        <p:sp>
          <p:nvSpPr>
            <p:cNvPr id="10" name="Afrundet rektangel 9"/>
            <p:cNvSpPr/>
            <p:nvPr/>
          </p:nvSpPr>
          <p:spPr>
            <a:xfrm>
              <a:off x="1829878" y="3386149"/>
              <a:ext cx="1727200" cy="864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da-DK" sz="1400" dirty="0" smtClean="0"/>
                <a:t>Dispositivo 1</a:t>
              </a:r>
              <a:endParaRPr lang="da-DK" sz="1400" dirty="0"/>
            </a:p>
          </p:txBody>
        </p:sp>
      </p:grpSp>
      <p:sp>
        <p:nvSpPr>
          <p:cNvPr id="4" name="Højre-venstrepil 3"/>
          <p:cNvSpPr/>
          <p:nvPr/>
        </p:nvSpPr>
        <p:spPr>
          <a:xfrm>
            <a:off x="3858720" y="4744505"/>
            <a:ext cx="1474472" cy="338754"/>
          </a:xfrm>
          <a:prstGeom prst="lef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a-DK" sz="1400" dirty="0" smtClean="0"/>
              <a:t>datos</a:t>
            </a:r>
            <a:endParaRPr lang="en-GB" sz="1400" dirty="0"/>
          </a:p>
        </p:txBody>
      </p:sp>
      <p:sp>
        <p:nvSpPr>
          <p:cNvPr id="5" name="Pladsholder til diasnummer 4"/>
          <p:cNvSpPr>
            <a:spLocks noGrp="1"/>
          </p:cNvSpPr>
          <p:nvPr>
            <p:ph type="sldNum" sz="quarter" idx="12"/>
          </p:nvPr>
        </p:nvSpPr>
        <p:spPr/>
        <p:txBody>
          <a:bodyPr/>
          <a:lstStyle/>
          <a:p>
            <a:fld id="{EAC703FD-06C2-3745-B8B2-5765E01FA7E0}" type="slidenum">
              <a:rPr lang="da-DK" smtClean="0"/>
              <a:t>138</a:t>
            </a:fld>
            <a:endParaRPr lang="da-DK"/>
          </a:p>
        </p:txBody>
      </p:sp>
      <p:sp>
        <p:nvSpPr>
          <p:cNvPr id="13" name="Tekstboks 12"/>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¿Qué es ModBus TCP?</a:t>
            </a:r>
            <a:endParaRPr lang="es-ES" sz="2000" b="1" dirty="0">
              <a:latin typeface="Lucida Console" panose="020B0609040504020204" pitchFamily="49" charset="0"/>
            </a:endParaRPr>
          </a:p>
        </p:txBody>
      </p:sp>
      <p:sp>
        <p:nvSpPr>
          <p:cNvPr id="21" name="Brugerdefineret 2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4"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2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62466059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Servidor</a:t>
            </a:r>
          </a:p>
          <a:p>
            <a:pPr lvl="1">
              <a:buClr>
                <a:srgbClr val="99CC00"/>
              </a:buClr>
              <a:buFont typeface="Wingdings" panose="05000000000000000000" pitchFamily="2" charset="2"/>
              <a:buChar char="§"/>
            </a:pPr>
            <a:r>
              <a:rPr lang="es-ES" sz="1400" dirty="0" smtClean="0">
                <a:solidFill>
                  <a:srgbClr val="262626"/>
                </a:solidFill>
              </a:rPr>
              <a:t>Uno de los dispositivos actúa como Servidor</a:t>
            </a:r>
          </a:p>
          <a:p>
            <a:pPr lvl="1">
              <a:buClr>
                <a:srgbClr val="99CC00"/>
              </a:buClr>
              <a:buFont typeface="Wingdings" panose="05000000000000000000" pitchFamily="2" charset="2"/>
              <a:buChar char="§"/>
            </a:pPr>
            <a:r>
              <a:rPr lang="es-ES" sz="1400" dirty="0" smtClean="0">
                <a:solidFill>
                  <a:srgbClr val="262626"/>
                </a:solidFill>
              </a:rPr>
              <a:t>A la escucha de peticiones desde el cliente</a:t>
            </a:r>
          </a:p>
          <a:p>
            <a:pPr>
              <a:buClr>
                <a:srgbClr val="99CC00"/>
              </a:buClr>
              <a:buFont typeface="Wingdings" panose="05000000000000000000" pitchFamily="2" charset="2"/>
              <a:buChar char="§"/>
            </a:pPr>
            <a:r>
              <a:rPr lang="es-ES" sz="1800" dirty="0" smtClean="0">
                <a:solidFill>
                  <a:srgbClr val="262626"/>
                </a:solidFill>
              </a:rPr>
              <a:t>Cliente</a:t>
            </a:r>
          </a:p>
          <a:p>
            <a:pPr lvl="1">
              <a:buClr>
                <a:srgbClr val="99CC00"/>
              </a:buClr>
              <a:buFont typeface="Wingdings" panose="05000000000000000000" pitchFamily="2" charset="2"/>
              <a:buChar char="§"/>
            </a:pPr>
            <a:r>
              <a:rPr lang="es-ES" sz="1400" dirty="0" smtClean="0">
                <a:solidFill>
                  <a:srgbClr val="262626"/>
                </a:solidFill>
              </a:rPr>
              <a:t>Otros dispositivos en la red actúan como clientes</a:t>
            </a:r>
          </a:p>
          <a:p>
            <a:pPr lvl="1">
              <a:buClr>
                <a:srgbClr val="99CC00"/>
              </a:buClr>
              <a:buFont typeface="Wingdings" panose="05000000000000000000" pitchFamily="2" charset="2"/>
              <a:buChar char="§"/>
            </a:pPr>
            <a:r>
              <a:rPr lang="es-ES" sz="1400" dirty="0" smtClean="0">
                <a:solidFill>
                  <a:srgbClr val="262626"/>
                </a:solidFill>
              </a:rPr>
              <a:t>Envían peticiones al Servidor</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Cada dispositivo debe tener configurada una dirección IP única</a:t>
            </a:r>
          </a:p>
          <a:p>
            <a:pPr lvl="1">
              <a:buClr>
                <a:srgbClr val="99CC00"/>
              </a:buClr>
              <a:buFont typeface="Wingdings" panose="05000000000000000000" pitchFamily="2" charset="2"/>
              <a:buChar char="§"/>
            </a:pPr>
            <a:endParaRPr lang="da-DK" sz="1400" dirty="0" smtClean="0">
              <a:solidFill>
                <a:srgbClr val="262626"/>
              </a:solidFill>
            </a:endParaRPr>
          </a:p>
          <a:p>
            <a:pPr lvl="1">
              <a:buClr>
                <a:schemeClr val="tx2">
                  <a:lumMod val="40000"/>
                  <a:lumOff val="60000"/>
                </a:schemeClr>
              </a:buClr>
              <a:buFont typeface="Arial" panose="020B0604020202020204" pitchFamily="34" charset="0"/>
              <a:buChar char="•"/>
            </a:pPr>
            <a:endParaRPr lang="da-DK" sz="1400" dirty="0">
              <a:solidFill>
                <a:srgbClr val="262626"/>
              </a:solidFill>
            </a:endParaRPr>
          </a:p>
        </p:txBody>
      </p:sp>
      <p:grpSp>
        <p:nvGrpSpPr>
          <p:cNvPr id="3" name="Gruppe 2"/>
          <p:cNvGrpSpPr/>
          <p:nvPr/>
        </p:nvGrpSpPr>
        <p:grpSpPr>
          <a:xfrm>
            <a:off x="1943639" y="4212037"/>
            <a:ext cx="5256722" cy="1287571"/>
            <a:chOff x="1829878" y="3386147"/>
            <a:chExt cx="5256722" cy="1287571"/>
          </a:xfrm>
        </p:grpSpPr>
        <p:grpSp>
          <p:nvGrpSpPr>
            <p:cNvPr id="18" name="Gruppe 17"/>
            <p:cNvGrpSpPr/>
            <p:nvPr/>
          </p:nvGrpSpPr>
          <p:grpSpPr>
            <a:xfrm>
              <a:off x="1990997" y="3386147"/>
              <a:ext cx="5095603" cy="1287571"/>
              <a:chOff x="1990997" y="3386147"/>
              <a:chExt cx="5095603" cy="1287571"/>
            </a:xfrm>
          </p:grpSpPr>
          <p:cxnSp>
            <p:nvCxnSpPr>
              <p:cNvPr id="12" name="Lige forbindelse 11"/>
              <p:cNvCxnSpPr/>
              <p:nvPr/>
            </p:nvCxnSpPr>
            <p:spPr>
              <a:xfrm rot="16200000" flipH="1" flipV="1">
                <a:off x="4457078" y="2918382"/>
                <a:ext cx="1" cy="180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kstboks 12"/>
              <p:cNvSpPr txBox="1"/>
              <p:nvPr/>
            </p:nvSpPr>
            <p:spPr>
              <a:xfrm>
                <a:off x="1990997" y="4350382"/>
                <a:ext cx="1453689" cy="307777"/>
              </a:xfrm>
              <a:prstGeom prst="rect">
                <a:avLst/>
              </a:prstGeom>
              <a:noFill/>
              <a:ln>
                <a:noFill/>
              </a:ln>
            </p:spPr>
            <p:txBody>
              <a:bodyPr wrap="square" rtlCol="0">
                <a:spAutoFit/>
              </a:bodyPr>
              <a:lstStyle/>
              <a:p>
                <a:pPr algn="ctr"/>
                <a:r>
                  <a:rPr lang="es-ES" sz="1400" i="1" dirty="0" smtClean="0"/>
                  <a:t>Cliente ModBus</a:t>
                </a:r>
                <a:endParaRPr lang="es-ES" sz="1400" i="1" dirty="0"/>
              </a:p>
            </p:txBody>
          </p:sp>
          <p:sp>
            <p:nvSpPr>
              <p:cNvPr id="14" name="Tekstboks 13"/>
              <p:cNvSpPr txBox="1"/>
              <p:nvPr/>
            </p:nvSpPr>
            <p:spPr>
              <a:xfrm>
                <a:off x="5460773" y="4365941"/>
                <a:ext cx="1531345" cy="307777"/>
              </a:xfrm>
              <a:prstGeom prst="rect">
                <a:avLst/>
              </a:prstGeom>
              <a:noFill/>
              <a:ln>
                <a:noFill/>
              </a:ln>
            </p:spPr>
            <p:txBody>
              <a:bodyPr wrap="square" rtlCol="0">
                <a:spAutoFit/>
              </a:bodyPr>
              <a:lstStyle/>
              <a:p>
                <a:pPr algn="ctr"/>
                <a:r>
                  <a:rPr lang="es-ES" sz="1400" i="1" dirty="0" smtClean="0"/>
                  <a:t>Servidor ModBus</a:t>
                </a:r>
                <a:endParaRPr lang="es-ES" sz="1400" i="1" dirty="0"/>
              </a:p>
            </p:txBody>
          </p:sp>
          <p:sp>
            <p:nvSpPr>
              <p:cNvPr id="16" name="Afrundet rektangel 15"/>
              <p:cNvSpPr/>
              <p:nvPr/>
            </p:nvSpPr>
            <p:spPr>
              <a:xfrm>
                <a:off x="5359400" y="3386147"/>
                <a:ext cx="1727200" cy="864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400" dirty="0" smtClean="0"/>
                  <a:t>Dispositivo 2</a:t>
                </a:r>
                <a:endParaRPr lang="es-ES" sz="1400" dirty="0"/>
              </a:p>
            </p:txBody>
          </p:sp>
        </p:grpSp>
        <p:sp>
          <p:nvSpPr>
            <p:cNvPr id="10" name="Afrundet rektangel 9"/>
            <p:cNvSpPr/>
            <p:nvPr/>
          </p:nvSpPr>
          <p:spPr>
            <a:xfrm>
              <a:off x="1829878" y="3386149"/>
              <a:ext cx="1727200" cy="864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400" dirty="0" smtClean="0"/>
                <a:t>Dispositivo 1</a:t>
              </a:r>
              <a:endParaRPr lang="es-ES" sz="1400" dirty="0"/>
            </a:p>
          </p:txBody>
        </p:sp>
      </p:grpSp>
      <p:sp>
        <p:nvSpPr>
          <p:cNvPr id="4" name="Pladsholder til diasnummer 3"/>
          <p:cNvSpPr>
            <a:spLocks noGrp="1"/>
          </p:cNvSpPr>
          <p:nvPr>
            <p:ph type="sldNum" sz="quarter" idx="12"/>
          </p:nvPr>
        </p:nvSpPr>
        <p:spPr/>
        <p:txBody>
          <a:bodyPr/>
          <a:lstStyle/>
          <a:p>
            <a:fld id="{EAC703FD-06C2-3745-B8B2-5765E01FA7E0}" type="slidenum">
              <a:rPr lang="da-DK" smtClean="0"/>
              <a:t>139</a:t>
            </a:fld>
            <a:endParaRPr lang="da-DK"/>
          </a:p>
        </p:txBody>
      </p:sp>
      <p:sp>
        <p:nvSpPr>
          <p:cNvPr id="17" name="Tekstboks 16"/>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Cliente / Servidor</a:t>
            </a:r>
            <a:endParaRPr lang="da-DK" sz="2000" b="1" dirty="0">
              <a:latin typeface="Lucida Console" panose="020B0609040504020204" pitchFamily="49" charset="0"/>
            </a:endParaRPr>
          </a:p>
        </p:txBody>
      </p:sp>
      <p:sp>
        <p:nvSpPr>
          <p:cNvPr id="23" name="Højre-venstrepil 3"/>
          <p:cNvSpPr/>
          <p:nvPr/>
        </p:nvSpPr>
        <p:spPr>
          <a:xfrm>
            <a:off x="3858720" y="4744505"/>
            <a:ext cx="1474472" cy="338754"/>
          </a:xfrm>
          <a:prstGeom prst="lef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smtClean="0"/>
              <a:t>respuesta</a:t>
            </a:r>
            <a:endParaRPr lang="es-ES" sz="1400" dirty="0"/>
          </a:p>
        </p:txBody>
      </p:sp>
      <p:sp>
        <p:nvSpPr>
          <p:cNvPr id="24" name="Højre-venstrepil 3"/>
          <p:cNvSpPr/>
          <p:nvPr/>
        </p:nvSpPr>
        <p:spPr>
          <a:xfrm>
            <a:off x="3858720" y="4192706"/>
            <a:ext cx="1474472" cy="338754"/>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smtClean="0"/>
              <a:t>petición</a:t>
            </a:r>
            <a:endParaRPr lang="es-ES" sz="1400" dirty="0"/>
          </a:p>
        </p:txBody>
      </p:sp>
      <p:sp>
        <p:nvSpPr>
          <p:cNvPr id="19"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1"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bg1"/>
                </a:solidFill>
                <a:latin typeface="Lucida Console" panose="020B0609040504020204" pitchFamily="49" charset="0"/>
                <a:ea typeface="Roboto Condensed" panose="02000000000000000000" pitchFamily="2" charset="0"/>
              </a:rPr>
              <a:t>9</a:t>
            </a:r>
          </a:p>
        </p:txBody>
      </p:sp>
      <p:sp>
        <p:nvSpPr>
          <p:cNvPr id="2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9" name="Brugerdefineret 2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02307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478"/>
          <a:stretch/>
        </p:blipFill>
        <p:spPr bwMode="auto">
          <a:xfrm>
            <a:off x="2158224" y="3089934"/>
            <a:ext cx="6705600" cy="3178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Área de trabajo UR5</a:t>
            </a:r>
          </a:p>
          <a:p>
            <a:pPr lvl="1">
              <a:buClr>
                <a:srgbClr val="99CC00"/>
              </a:buClr>
              <a:buFont typeface="Wingdings" panose="05000000000000000000" pitchFamily="2" charset="2"/>
              <a:buChar char="§"/>
            </a:pPr>
            <a:r>
              <a:rPr lang="es-ES" sz="1400" dirty="0">
                <a:solidFill>
                  <a:srgbClr val="262626"/>
                </a:solidFill>
              </a:rPr>
              <a:t>Esfera aproximada de Ø170 cm</a:t>
            </a:r>
          </a:p>
          <a:p>
            <a:pPr>
              <a:buClr>
                <a:srgbClr val="99CC00"/>
              </a:buClr>
              <a:buFont typeface="Wingdings" panose="05000000000000000000" pitchFamily="2" charset="2"/>
              <a:buChar cha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Limitación</a:t>
            </a:r>
            <a:endParaRPr lang="es-E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Volumen cilíndrico sobre</a:t>
            </a:r>
            <a:br>
              <a:rPr lang="es-ES" sz="1400" dirty="0">
                <a:solidFill>
                  <a:srgbClr val="262626"/>
                </a:solidFill>
              </a:rPr>
            </a:br>
            <a:r>
              <a:rPr lang="es-ES" sz="1400" dirty="0">
                <a:solidFill>
                  <a:srgbClr val="262626"/>
                </a:solidFill>
              </a:rPr>
              <a:t>el centro de la Base</a:t>
            </a:r>
          </a:p>
        </p:txBody>
      </p:sp>
      <p:sp>
        <p:nvSpPr>
          <p:cNvPr id="4" name="Pladsholder til diasnummer 3"/>
          <p:cNvSpPr>
            <a:spLocks noGrp="1"/>
          </p:cNvSpPr>
          <p:nvPr>
            <p:ph type="sldNum" sz="quarter" idx="12"/>
          </p:nvPr>
        </p:nvSpPr>
        <p:spPr/>
        <p:txBody>
          <a:bodyPr/>
          <a:lstStyle/>
          <a:p>
            <a:fld id="{EAC703FD-06C2-3745-B8B2-5765E01FA7E0}" type="slidenum">
              <a:rPr lang="da-DK" smtClean="0"/>
              <a:t>14</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Área de trabajo Robot</a:t>
            </a:r>
          </a:p>
        </p:txBody>
      </p:sp>
      <p:grpSp>
        <p:nvGrpSpPr>
          <p:cNvPr id="11" name="Gruppe 10"/>
          <p:cNvGrpSpPr/>
          <p:nvPr/>
        </p:nvGrpSpPr>
        <p:grpSpPr>
          <a:xfrm>
            <a:off x="208335" y="248792"/>
            <a:ext cx="5447352" cy="511431"/>
            <a:chOff x="4343400" y="265760"/>
            <a:chExt cx="4537710" cy="511431"/>
          </a:xfrm>
        </p:grpSpPr>
        <p:sp>
          <p:nvSpPr>
            <p:cNvPr id="12" name="Rektangel 11"/>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3"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4" name="Ellipse 13"/>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kstboks 1"/>
          <p:cNvSpPr txBox="1"/>
          <p:nvPr/>
        </p:nvSpPr>
        <p:spPr>
          <a:xfrm>
            <a:off x="3020148" y="6193593"/>
            <a:ext cx="1502008" cy="369332"/>
          </a:xfrm>
          <a:prstGeom prst="rect">
            <a:avLst/>
          </a:prstGeom>
          <a:noFill/>
        </p:spPr>
        <p:txBody>
          <a:bodyPr wrap="square" rtlCol="0">
            <a:spAutoFit/>
          </a:bodyPr>
          <a:lstStyle/>
          <a:p>
            <a:pPr algn="ctr"/>
            <a:r>
              <a:rPr lang="da-DK" dirty="0" smtClean="0"/>
              <a:t>Vista Frontal</a:t>
            </a:r>
            <a:endParaRPr lang="da-DK" dirty="0"/>
          </a:p>
        </p:txBody>
      </p:sp>
      <p:sp>
        <p:nvSpPr>
          <p:cNvPr id="17" name="Tekstboks 8"/>
          <p:cNvSpPr txBox="1"/>
          <p:nvPr/>
        </p:nvSpPr>
        <p:spPr>
          <a:xfrm>
            <a:off x="6395857" y="6193593"/>
            <a:ext cx="1723573" cy="369332"/>
          </a:xfrm>
          <a:prstGeom prst="rect">
            <a:avLst/>
          </a:prstGeom>
          <a:noFill/>
        </p:spPr>
        <p:txBody>
          <a:bodyPr wrap="square" rtlCol="0">
            <a:spAutoFit/>
          </a:bodyPr>
          <a:lstStyle/>
          <a:p>
            <a:pPr algn="ctr"/>
            <a:r>
              <a:rPr lang="da-DK" dirty="0" smtClean="0"/>
              <a:t>Vista inclinada</a:t>
            </a:r>
            <a:endParaRPr lang="da-DK" dirty="0"/>
          </a:p>
        </p:txBody>
      </p:sp>
    </p:spTree>
    <p:extLst>
      <p:ext uri="{BB962C8B-B14F-4D97-AF65-F5344CB8AC3E}">
        <p14:creationId xmlns:p14="http://schemas.microsoft.com/office/powerpoint/2010/main" val="95376909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Tipos de dato disponibles en ModBus TCP</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Rango de direcciones</a:t>
            </a:r>
          </a:p>
          <a:p>
            <a:pPr lvl="1">
              <a:buClr>
                <a:srgbClr val="99CC00"/>
              </a:buClr>
              <a:buFont typeface="Wingdings" panose="05000000000000000000" pitchFamily="2" charset="2"/>
              <a:buChar char="§"/>
            </a:pPr>
            <a:r>
              <a:rPr lang="es-ES" sz="1400" dirty="0" smtClean="0">
                <a:solidFill>
                  <a:srgbClr val="262626"/>
                </a:solidFill>
              </a:rPr>
              <a:t>Cada señal digital y cada registro posee una única dirección</a:t>
            </a:r>
          </a:p>
          <a:p>
            <a:pPr lvl="1">
              <a:buClr>
                <a:srgbClr val="99CC00"/>
              </a:buClr>
              <a:buFont typeface="Wingdings" panose="05000000000000000000" pitchFamily="2" charset="2"/>
              <a:buChar char="§"/>
            </a:pPr>
            <a:r>
              <a:rPr lang="es-ES" sz="1400" dirty="0" smtClean="0">
                <a:solidFill>
                  <a:srgbClr val="262626"/>
                </a:solidFill>
              </a:rPr>
              <a:t>La dirección se especifica </a:t>
            </a:r>
            <a:r>
              <a:rPr lang="es-ES" sz="1400" i="1" dirty="0" smtClean="0">
                <a:solidFill>
                  <a:srgbClr val="262626"/>
                </a:solidFill>
              </a:rPr>
              <a:t>siempre</a:t>
            </a:r>
            <a:r>
              <a:rPr lang="es-ES" sz="1400" dirty="0" smtClean="0">
                <a:solidFill>
                  <a:srgbClr val="262626"/>
                </a:solidFill>
              </a:rPr>
              <a:t> en la documentación suministrada por el fabricante</a:t>
            </a:r>
            <a:endParaRPr lang="es-ES" sz="1400" dirty="0">
              <a:solidFill>
                <a:srgbClr val="262626"/>
              </a:solidFill>
            </a:endParaRPr>
          </a:p>
        </p:txBody>
      </p:sp>
      <p:graphicFrame>
        <p:nvGraphicFramePr>
          <p:cNvPr id="17" name="Tabel 16"/>
          <p:cNvGraphicFramePr>
            <a:graphicFrameLocks noGrp="1"/>
          </p:cNvGraphicFramePr>
          <p:nvPr>
            <p:extLst>
              <p:ext uri="{D42A27DB-BD31-4B8C-83A1-F6EECF244321}">
                <p14:modId xmlns:p14="http://schemas.microsoft.com/office/powerpoint/2010/main" val="3308323235"/>
              </p:ext>
            </p:extLst>
          </p:nvPr>
        </p:nvGraphicFramePr>
        <p:xfrm>
          <a:off x="1581629" y="3151129"/>
          <a:ext cx="6381377" cy="1483360"/>
        </p:xfrm>
        <a:graphic>
          <a:graphicData uri="http://schemas.openxmlformats.org/drawingml/2006/table">
            <a:tbl>
              <a:tblPr>
                <a:tableStyleId>{5C22544A-7EE6-4342-B048-85BDC9FD1C3A}</a:tableStyleId>
              </a:tblPr>
              <a:tblGrid>
                <a:gridCol w="2629245"/>
                <a:gridCol w="1819373"/>
                <a:gridCol w="1932759"/>
              </a:tblGrid>
              <a:tr h="370840">
                <a:tc>
                  <a:txBody>
                    <a:bodyPr/>
                    <a:lstStyle/>
                    <a:p>
                      <a:r>
                        <a:rPr lang="es-ES" sz="1400" noProof="0" dirty="0" smtClean="0">
                          <a:solidFill>
                            <a:srgbClr val="00B0F0"/>
                          </a:solidFill>
                          <a:latin typeface="OCR A Extended" pitchFamily="50" charset="0"/>
                        </a:rPr>
                        <a:t>Entradas digitales</a:t>
                      </a:r>
                      <a:endParaRPr lang="es-ES" sz="1400" noProof="0" dirty="0">
                        <a:solidFill>
                          <a:srgbClr val="00B0F0"/>
                        </a:solidFill>
                        <a:latin typeface="OCR A Extended" pitchFamily="50" charset="0"/>
                      </a:endParaRPr>
                    </a:p>
                  </a:txBody>
                  <a:tcPr/>
                </a:tc>
                <a:tc>
                  <a:txBody>
                    <a:bodyPr/>
                    <a:lstStyle/>
                    <a:p>
                      <a:r>
                        <a:rPr lang="es-ES" sz="1400" noProof="0" dirty="0" smtClean="0"/>
                        <a:t>ON/OFF</a:t>
                      </a:r>
                      <a:endParaRPr lang="es-ES" sz="1400" noProof="0" dirty="0"/>
                    </a:p>
                  </a:txBody>
                  <a:tcPr/>
                </a:tc>
                <a:tc rowSpan="4">
                  <a:txBody>
                    <a:bodyPr/>
                    <a:lstStyle/>
                    <a:p>
                      <a:pPr algn="ctr"/>
                      <a:r>
                        <a:rPr lang="es-ES" sz="1400" i="1" noProof="0" dirty="0" smtClean="0"/>
                        <a:t>Consultar la documentación del fabricante del dispositivo Servidor</a:t>
                      </a:r>
                      <a:endParaRPr lang="es-ES" sz="1400" i="1" noProof="0" dirty="0"/>
                    </a:p>
                  </a:txBody>
                  <a:tcPr anchor="ctr"/>
                </a:tc>
              </a:tr>
              <a:tr h="370840">
                <a:tc>
                  <a:txBody>
                    <a:bodyPr/>
                    <a:lstStyle/>
                    <a:p>
                      <a:r>
                        <a:rPr lang="es-ES" sz="1400" noProof="0" dirty="0" smtClean="0">
                          <a:solidFill>
                            <a:srgbClr val="00B0F0"/>
                          </a:solidFill>
                          <a:latin typeface="OCR A Extended" pitchFamily="50" charset="0"/>
                        </a:rPr>
                        <a:t>Salidas digitales</a:t>
                      </a:r>
                      <a:endParaRPr lang="es-ES" sz="1400" noProof="0" dirty="0">
                        <a:solidFill>
                          <a:srgbClr val="00B0F0"/>
                        </a:solidFill>
                        <a:latin typeface="OCR A Extended" pitchFamily="50" charset="0"/>
                      </a:endParaRPr>
                    </a:p>
                  </a:txBody>
                  <a:tcPr/>
                </a:tc>
                <a:tc>
                  <a:txBody>
                    <a:bodyPr/>
                    <a:lstStyle/>
                    <a:p>
                      <a:r>
                        <a:rPr lang="es-ES" sz="1400" noProof="0" dirty="0" smtClean="0"/>
                        <a:t>ON/OFF</a:t>
                      </a:r>
                      <a:endParaRPr lang="es-ES" sz="1400" noProof="0" dirty="0"/>
                    </a:p>
                  </a:txBody>
                  <a:tcPr/>
                </a:tc>
                <a:tc vMerge="1">
                  <a:txBody>
                    <a:bodyPr/>
                    <a:lstStyle/>
                    <a:p>
                      <a:endParaRPr lang="da-DK" sz="1400"/>
                    </a:p>
                  </a:txBody>
                  <a:tcPr/>
                </a:tc>
              </a:tr>
              <a:tr h="370840">
                <a:tc>
                  <a:txBody>
                    <a:bodyPr/>
                    <a:lstStyle/>
                    <a:p>
                      <a:r>
                        <a:rPr lang="es-ES" sz="1400" noProof="0" dirty="0" smtClean="0">
                          <a:solidFill>
                            <a:srgbClr val="00B0F0"/>
                          </a:solidFill>
                          <a:latin typeface="OCR A Extended" pitchFamily="50" charset="0"/>
                        </a:rPr>
                        <a:t>Entradas</a:t>
                      </a:r>
                      <a:r>
                        <a:rPr lang="es-ES" sz="1400" baseline="0" noProof="0" dirty="0" smtClean="0">
                          <a:solidFill>
                            <a:srgbClr val="00B0F0"/>
                          </a:solidFill>
                          <a:latin typeface="OCR A Extended" pitchFamily="50" charset="0"/>
                        </a:rPr>
                        <a:t> de</a:t>
                      </a:r>
                      <a:r>
                        <a:rPr lang="es-ES" sz="1400" noProof="0" dirty="0" smtClean="0">
                          <a:solidFill>
                            <a:srgbClr val="00B0F0"/>
                          </a:solidFill>
                          <a:latin typeface="OCR A Extended" pitchFamily="50" charset="0"/>
                        </a:rPr>
                        <a:t> registro</a:t>
                      </a:r>
                      <a:endParaRPr lang="es-ES" sz="1400" noProof="0" dirty="0">
                        <a:solidFill>
                          <a:srgbClr val="00B0F0"/>
                        </a:solidFill>
                        <a:latin typeface="OCR A Extended" pitchFamily="50" charset="0"/>
                      </a:endParaRPr>
                    </a:p>
                  </a:txBody>
                  <a:tcPr/>
                </a:tc>
                <a:tc>
                  <a:txBody>
                    <a:bodyPr/>
                    <a:lstStyle/>
                    <a:p>
                      <a:r>
                        <a:rPr lang="es-ES" sz="1400" noProof="0" dirty="0" smtClean="0"/>
                        <a:t>16 bits</a:t>
                      </a:r>
                      <a:endParaRPr lang="es-ES" sz="1400" noProof="0" dirty="0"/>
                    </a:p>
                  </a:txBody>
                  <a:tcPr/>
                </a:tc>
                <a:tc vMerge="1">
                  <a:txBody>
                    <a:bodyPr/>
                    <a:lstStyle/>
                    <a:p>
                      <a:endParaRPr lang="da-DK" sz="1400"/>
                    </a:p>
                  </a:txBody>
                  <a:tcPr/>
                </a:tc>
              </a:tr>
              <a:tr h="370840">
                <a:tc>
                  <a:txBody>
                    <a:bodyPr/>
                    <a:lstStyle/>
                    <a:p>
                      <a:r>
                        <a:rPr lang="es-ES" sz="1400" noProof="0" dirty="0" smtClean="0">
                          <a:solidFill>
                            <a:srgbClr val="00B0F0"/>
                          </a:solidFill>
                          <a:latin typeface="OCR A Extended" pitchFamily="50" charset="0"/>
                        </a:rPr>
                        <a:t>Salidas</a:t>
                      </a:r>
                      <a:r>
                        <a:rPr lang="es-ES" sz="1400" baseline="0" noProof="0" dirty="0" smtClean="0">
                          <a:solidFill>
                            <a:srgbClr val="00B0F0"/>
                          </a:solidFill>
                          <a:latin typeface="OCR A Extended" pitchFamily="50" charset="0"/>
                        </a:rPr>
                        <a:t> de</a:t>
                      </a:r>
                      <a:r>
                        <a:rPr lang="es-ES" sz="1400" noProof="0" dirty="0" smtClean="0">
                          <a:solidFill>
                            <a:srgbClr val="00B0F0"/>
                          </a:solidFill>
                          <a:latin typeface="OCR A Extended" pitchFamily="50" charset="0"/>
                        </a:rPr>
                        <a:t> registro</a:t>
                      </a:r>
                      <a:endParaRPr lang="es-ES" sz="1400" noProof="0" dirty="0">
                        <a:solidFill>
                          <a:srgbClr val="00B0F0"/>
                        </a:solidFill>
                        <a:latin typeface="OCR A Extended" pitchFamily="50" charset="0"/>
                      </a:endParaRPr>
                    </a:p>
                  </a:txBody>
                  <a:tcPr/>
                </a:tc>
                <a:tc>
                  <a:txBody>
                    <a:bodyPr/>
                    <a:lstStyle/>
                    <a:p>
                      <a:r>
                        <a:rPr lang="es-ES" sz="1400" noProof="0" dirty="0" smtClean="0"/>
                        <a:t>16 bits</a:t>
                      </a:r>
                      <a:endParaRPr lang="es-ES" sz="1400" noProof="0" dirty="0"/>
                    </a:p>
                  </a:txBody>
                  <a:tcPr/>
                </a:tc>
                <a:tc vMerge="1">
                  <a:txBody>
                    <a:bodyPr/>
                    <a:lstStyle/>
                    <a:p>
                      <a:endParaRPr lang="da-DK" sz="1400"/>
                    </a:p>
                  </a:txBody>
                  <a:tcPr/>
                </a:tc>
              </a:tr>
            </a:tbl>
          </a:graphicData>
        </a:graphic>
      </p:graphicFrame>
      <p:graphicFrame>
        <p:nvGraphicFramePr>
          <p:cNvPr id="19" name="Tabel 18"/>
          <p:cNvGraphicFramePr>
            <a:graphicFrameLocks noGrp="1"/>
          </p:cNvGraphicFramePr>
          <p:nvPr>
            <p:extLst>
              <p:ext uri="{D42A27DB-BD31-4B8C-83A1-F6EECF244321}">
                <p14:modId xmlns:p14="http://schemas.microsoft.com/office/powerpoint/2010/main" val="3995565212"/>
              </p:ext>
            </p:extLst>
          </p:nvPr>
        </p:nvGraphicFramePr>
        <p:xfrm>
          <a:off x="1581628" y="2639866"/>
          <a:ext cx="6381378" cy="370840"/>
        </p:xfrm>
        <a:graphic>
          <a:graphicData uri="http://schemas.openxmlformats.org/drawingml/2006/table">
            <a:tbl>
              <a:tblPr>
                <a:tableStyleId>{5C22544A-7EE6-4342-B048-85BDC9FD1C3A}</a:tableStyleId>
              </a:tblPr>
              <a:tblGrid>
                <a:gridCol w="2621751"/>
                <a:gridCol w="1828800"/>
                <a:gridCol w="1930827"/>
              </a:tblGrid>
              <a:tr h="370840">
                <a:tc>
                  <a:txBody>
                    <a:bodyPr/>
                    <a:lstStyle/>
                    <a:p>
                      <a:r>
                        <a:rPr lang="es-ES" sz="1400" b="1" noProof="0" dirty="0" smtClean="0"/>
                        <a:t>Tipo de dato</a:t>
                      </a:r>
                      <a:endParaRPr lang="es-ES" sz="1400" b="1" noProof="0" dirty="0">
                        <a:solidFill>
                          <a:srgbClr val="00B0F0"/>
                        </a:solidFill>
                        <a:latin typeface="OCR A Extended" pitchFamily="50" charset="0"/>
                      </a:endParaRPr>
                    </a:p>
                  </a:txBody>
                  <a:tcPr/>
                </a:tc>
                <a:tc>
                  <a:txBody>
                    <a:bodyPr/>
                    <a:lstStyle/>
                    <a:p>
                      <a:r>
                        <a:rPr lang="es-ES" sz="1400" b="1" noProof="0" dirty="0" smtClean="0"/>
                        <a:t>Valor</a:t>
                      </a:r>
                      <a:endParaRPr lang="es-ES" sz="1400" b="1" noProof="0" dirty="0"/>
                    </a:p>
                  </a:txBody>
                  <a:tcPr/>
                </a:tc>
                <a:tc>
                  <a:txBody>
                    <a:bodyPr/>
                    <a:lstStyle/>
                    <a:p>
                      <a:r>
                        <a:rPr lang="es-ES" sz="1400" b="1" noProof="0" dirty="0" smtClean="0"/>
                        <a:t>Rango direcciones</a:t>
                      </a:r>
                      <a:endParaRPr lang="es-ES" sz="1400" b="1" noProof="0" dirty="0"/>
                    </a:p>
                  </a:txBody>
                  <a:tcPr/>
                </a:tc>
              </a:tr>
            </a:tbl>
          </a:graphicData>
        </a:graphic>
      </p:graphicFrame>
      <p:sp>
        <p:nvSpPr>
          <p:cNvPr id="3" name="Pladsholder til diasnummer 2"/>
          <p:cNvSpPr>
            <a:spLocks noGrp="1"/>
          </p:cNvSpPr>
          <p:nvPr>
            <p:ph type="sldNum" sz="quarter" idx="12"/>
          </p:nvPr>
        </p:nvSpPr>
        <p:spPr/>
        <p:txBody>
          <a:bodyPr/>
          <a:lstStyle/>
          <a:p>
            <a:fld id="{EAC703FD-06C2-3745-B8B2-5765E01FA7E0}" type="slidenum">
              <a:rPr lang="da-DK" smtClean="0"/>
              <a:t>140</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Tipos de datos</a:t>
            </a:r>
            <a:endParaRPr lang="da-DK" sz="2000" b="1" dirty="0">
              <a:latin typeface="Lucida Console" panose="020B0609040504020204" pitchFamily="49" charset="0"/>
            </a:endParaRPr>
          </a:p>
        </p:txBody>
      </p:sp>
      <p:sp>
        <p:nvSpPr>
          <p:cNvPr id="18"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dirty="0">
              <a:solidFill>
                <a:prstClr val="white"/>
              </a:solidFill>
            </a:endParaRPr>
          </a:p>
        </p:txBody>
      </p:sp>
      <p:sp>
        <p:nvSpPr>
          <p:cNvPr id="20"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bg1"/>
                </a:solidFill>
                <a:latin typeface="Lucida Console" panose="020B0609040504020204" pitchFamily="49" charset="0"/>
                <a:ea typeface="Roboto Condensed" panose="02000000000000000000" pitchFamily="2" charset="0"/>
              </a:rPr>
              <a:t>9</a:t>
            </a:r>
          </a:p>
        </p:txBody>
      </p:sp>
      <p:sp>
        <p:nvSpPr>
          <p:cNvPr id="2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2" name="Brugerdefineret 2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35906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Ejemplo</a:t>
            </a:r>
          </a:p>
          <a:p>
            <a:pPr lvl="1">
              <a:buClr>
                <a:srgbClr val="99CC00"/>
              </a:buClr>
              <a:buFont typeface="Wingdings" panose="05000000000000000000" pitchFamily="2" charset="2"/>
              <a:buChar char="§"/>
            </a:pPr>
            <a:r>
              <a:rPr lang="es-ES" sz="1400" dirty="0">
                <a:solidFill>
                  <a:srgbClr val="262626"/>
                </a:solidFill>
              </a:rPr>
              <a:t>Usar el robot como Cliente y conectar a un Servidor</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141</a:t>
            </a:fld>
            <a:endParaRPr lang="da-DK"/>
          </a:p>
        </p:txBody>
      </p:sp>
      <p:sp>
        <p:nvSpPr>
          <p:cNvPr id="17" name="Tekstboks 16"/>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Modbus TCP</a:t>
            </a:r>
            <a:endParaRPr lang="es-ES" sz="2000" b="1" dirty="0">
              <a:latin typeface="Lucida Console" panose="020B0609040504020204" pitchFamily="49" charset="0"/>
            </a:endParaRPr>
          </a:p>
        </p:txBody>
      </p:sp>
      <p:sp>
        <p:nvSpPr>
          <p:cNvPr id="24"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6"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9" name="Brugerdefineret 18">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21" name="Gruppe 17"/>
          <p:cNvGrpSpPr/>
          <p:nvPr/>
        </p:nvGrpSpPr>
        <p:grpSpPr>
          <a:xfrm>
            <a:off x="1676400" y="3169920"/>
            <a:ext cx="5831840" cy="2890569"/>
            <a:chOff x="2382763" y="2982506"/>
            <a:chExt cx="4703837" cy="1906655"/>
          </a:xfrm>
        </p:grpSpPr>
        <p:pic>
          <p:nvPicPr>
            <p:cNvPr id="2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82763" y="2982506"/>
              <a:ext cx="1181125" cy="101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Lige forbindelse 11"/>
            <p:cNvCxnSpPr/>
            <p:nvPr/>
          </p:nvCxnSpPr>
          <p:spPr>
            <a:xfrm rot="16200000" flipH="1" flipV="1">
              <a:off x="4457078" y="2918382"/>
              <a:ext cx="1" cy="180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kstboks 12"/>
            <p:cNvSpPr txBox="1"/>
            <p:nvPr/>
          </p:nvSpPr>
          <p:spPr>
            <a:xfrm>
              <a:off x="2622607" y="4350382"/>
              <a:ext cx="1260000" cy="523220"/>
            </a:xfrm>
            <a:prstGeom prst="rect">
              <a:avLst/>
            </a:prstGeom>
            <a:noFill/>
            <a:ln>
              <a:noFill/>
            </a:ln>
          </p:spPr>
          <p:txBody>
            <a:bodyPr wrap="square" rtlCol="0">
              <a:spAutoFit/>
            </a:bodyPr>
            <a:lstStyle/>
            <a:p>
              <a:pPr algn="ctr"/>
              <a:r>
                <a:rPr lang="es-ES" sz="1400" i="1" dirty="0" smtClean="0"/>
                <a:t>ModBus Cliente</a:t>
              </a:r>
              <a:endParaRPr lang="es-ES" sz="1400" i="1" dirty="0"/>
            </a:p>
          </p:txBody>
        </p:sp>
        <p:sp>
          <p:nvSpPr>
            <p:cNvPr id="27" name="Tekstboks 13"/>
            <p:cNvSpPr txBox="1"/>
            <p:nvPr/>
          </p:nvSpPr>
          <p:spPr>
            <a:xfrm>
              <a:off x="5593000" y="4365941"/>
              <a:ext cx="1260000" cy="523220"/>
            </a:xfrm>
            <a:prstGeom prst="rect">
              <a:avLst/>
            </a:prstGeom>
            <a:noFill/>
            <a:ln>
              <a:noFill/>
            </a:ln>
          </p:spPr>
          <p:txBody>
            <a:bodyPr wrap="square" rtlCol="0">
              <a:spAutoFit/>
            </a:bodyPr>
            <a:lstStyle/>
            <a:p>
              <a:pPr algn="ctr"/>
              <a:r>
                <a:rPr lang="es-ES" sz="1400" i="1" dirty="0" smtClean="0"/>
                <a:t>ModBus Servidor</a:t>
              </a:r>
              <a:endParaRPr lang="es-ES" sz="1400" i="1" dirty="0"/>
            </a:p>
          </p:txBody>
        </p:sp>
        <p:sp>
          <p:nvSpPr>
            <p:cNvPr id="28" name="Tekstboks 14"/>
            <p:cNvSpPr txBox="1"/>
            <p:nvPr/>
          </p:nvSpPr>
          <p:spPr>
            <a:xfrm>
              <a:off x="3882607" y="3566474"/>
              <a:ext cx="1260000" cy="307777"/>
            </a:xfrm>
            <a:prstGeom prst="rect">
              <a:avLst/>
            </a:prstGeom>
            <a:noFill/>
            <a:ln>
              <a:noFill/>
            </a:ln>
          </p:spPr>
          <p:txBody>
            <a:bodyPr wrap="square" rtlCol="0">
              <a:spAutoFit/>
            </a:bodyPr>
            <a:lstStyle/>
            <a:p>
              <a:pPr algn="ctr"/>
              <a:r>
                <a:rPr lang="da-DK" sz="1400" i="1" dirty="0" smtClean="0"/>
                <a:t>Ethernet</a:t>
              </a:r>
              <a:endParaRPr lang="da-DK" sz="1400" i="1" dirty="0"/>
            </a:p>
          </p:txBody>
        </p:sp>
        <p:sp>
          <p:nvSpPr>
            <p:cNvPr id="29" name="Afrundet rektangel 15"/>
            <p:cNvSpPr/>
            <p:nvPr/>
          </p:nvSpPr>
          <p:spPr>
            <a:xfrm>
              <a:off x="5359400" y="3386147"/>
              <a:ext cx="1727200" cy="864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400" dirty="0" smtClean="0"/>
                <a:t>Dispositivo </a:t>
              </a:r>
            </a:p>
            <a:p>
              <a:pPr algn="ctr"/>
              <a:r>
                <a:rPr lang="es-ES" sz="1400" dirty="0" smtClean="0"/>
                <a:t>externo</a:t>
              </a:r>
              <a:endParaRPr lang="es-ES" sz="1400" dirty="0"/>
            </a:p>
          </p:txBody>
        </p:sp>
      </p:grpSp>
    </p:spTree>
    <p:extLst>
      <p:ext uri="{BB962C8B-B14F-4D97-AF65-F5344CB8AC3E}">
        <p14:creationId xmlns:p14="http://schemas.microsoft.com/office/powerpoint/2010/main" val="380223404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Ajustes</a:t>
            </a:r>
          </a:p>
          <a:p>
            <a:pPr lvl="1">
              <a:buClr>
                <a:srgbClr val="99CC00"/>
              </a:buClr>
              <a:buFont typeface="Wingdings" panose="05000000000000000000" pitchFamily="2" charset="2"/>
              <a:buChar char="§"/>
            </a:pPr>
            <a:r>
              <a:rPr lang="es-ES" sz="1400" dirty="0">
                <a:solidFill>
                  <a:srgbClr val="262626"/>
                </a:solidFill>
              </a:rPr>
              <a:t>Método: Dirección estática</a:t>
            </a:r>
          </a:p>
          <a:p>
            <a:pPr lvl="1">
              <a:buClr>
                <a:srgbClr val="99CC00"/>
              </a:buClr>
              <a:buFont typeface="Wingdings" panose="05000000000000000000" pitchFamily="2" charset="2"/>
              <a:buChar char="§"/>
            </a:pPr>
            <a:r>
              <a:rPr lang="es-ES" sz="1400" dirty="0">
                <a:solidFill>
                  <a:srgbClr val="262626"/>
                </a:solidFill>
              </a:rPr>
              <a:t>Introducir la dirección IP</a:t>
            </a:r>
            <a:br>
              <a:rPr lang="es-ES" sz="1400" dirty="0">
                <a:solidFill>
                  <a:srgbClr val="262626"/>
                </a:solidFill>
              </a:rPr>
            </a:br>
            <a:r>
              <a:rPr lang="es-ES" sz="1400" dirty="0">
                <a:solidFill>
                  <a:srgbClr val="262626"/>
                </a:solidFill>
              </a:rPr>
              <a:t>del robot</a:t>
            </a:r>
          </a:p>
          <a:p>
            <a:pPr lvl="1">
              <a:buClr>
                <a:srgbClr val="99CC00"/>
              </a:buClr>
              <a:buFont typeface="Wingdings" panose="05000000000000000000" pitchFamily="2" charset="2"/>
              <a:buChar char="§"/>
            </a:pPr>
            <a:r>
              <a:rPr lang="es-ES" sz="1400" dirty="0">
                <a:solidFill>
                  <a:srgbClr val="262626"/>
                </a:solidFill>
              </a:rPr>
              <a:t>Introducir la máscara de </a:t>
            </a:r>
            <a:br>
              <a:rPr lang="es-ES" sz="1400" dirty="0">
                <a:solidFill>
                  <a:srgbClr val="262626"/>
                </a:solidFill>
              </a:rPr>
            </a:br>
            <a:r>
              <a:rPr lang="es-ES" sz="1400" dirty="0">
                <a:solidFill>
                  <a:srgbClr val="262626"/>
                </a:solidFill>
              </a:rPr>
              <a:t>subred</a:t>
            </a:r>
          </a:p>
          <a:p>
            <a:pPr lvl="1">
              <a:buClr>
                <a:srgbClr val="99CC00"/>
              </a:buClr>
              <a:buFont typeface="Wingdings" panose="05000000000000000000" pitchFamily="2" charset="2"/>
              <a:buChar char="§"/>
            </a:pPr>
            <a:r>
              <a:rPr lang="es-ES" sz="1400" dirty="0">
                <a:solidFill>
                  <a:srgbClr val="262626"/>
                </a:solidFill>
              </a:rPr>
              <a:t>Aplicar para guardar la</a:t>
            </a:r>
            <a:br>
              <a:rPr lang="es-ES" sz="1400" dirty="0">
                <a:solidFill>
                  <a:srgbClr val="262626"/>
                </a:solidFill>
              </a:rPr>
            </a:br>
            <a:r>
              <a:rPr lang="es-ES" sz="1400" dirty="0">
                <a:solidFill>
                  <a:srgbClr val="262626"/>
                </a:solidFill>
              </a:rPr>
              <a:t>configuración</a:t>
            </a:r>
          </a:p>
          <a:p>
            <a:pPr lvl="1">
              <a:buClr>
                <a:srgbClr val="99CC00"/>
              </a:buClr>
              <a:buFont typeface="Wingdings" panose="05000000000000000000" pitchFamily="2" charset="2"/>
              <a:buChar char="§"/>
            </a:pPr>
            <a:r>
              <a:rPr lang="es-ES" sz="1400" dirty="0">
                <a:solidFill>
                  <a:srgbClr val="262626"/>
                </a:solidFill>
              </a:rPr>
              <a:t>Reiniciar el robot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Consejo: Use el botón ”Actualizar” para hecer ping a otro dispositivo</a:t>
            </a: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chemeClr val="tx2">
                  <a:lumMod val="40000"/>
                  <a:lumOff val="60000"/>
                </a:schemeClr>
              </a:buCl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142</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 red</a:t>
            </a:r>
            <a:endParaRPr lang="es-ES" sz="2000" b="1" dirty="0">
              <a:latin typeface="Lucida Console" panose="020B0609040504020204" pitchFamily="49" charset="0"/>
            </a:endParaRPr>
          </a:p>
        </p:txBody>
      </p:sp>
      <p:sp>
        <p:nvSpPr>
          <p:cNvPr id="16"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7" name="Gruppe 1"/>
          <p:cNvGrpSpPr/>
          <p:nvPr/>
        </p:nvGrpSpPr>
        <p:grpSpPr>
          <a:xfrm>
            <a:off x="5379326" y="3584653"/>
            <a:ext cx="2953144" cy="1684180"/>
            <a:chOff x="3823273" y="3796602"/>
            <a:chExt cx="2953144" cy="1684180"/>
          </a:xfrm>
        </p:grpSpPr>
        <p:sp>
          <p:nvSpPr>
            <p:cNvPr id="20" name="Rektangel 7"/>
            <p:cNvSpPr/>
            <p:nvPr/>
          </p:nvSpPr>
          <p:spPr>
            <a:xfrm>
              <a:off x="5197781" y="3796602"/>
              <a:ext cx="1578636"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1" name="Rektangel 4"/>
            <p:cNvSpPr/>
            <p:nvPr/>
          </p:nvSpPr>
          <p:spPr>
            <a:xfrm>
              <a:off x="3823273" y="5215583"/>
              <a:ext cx="1448193" cy="26519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2" name="Rektangel 5"/>
            <p:cNvSpPr/>
            <p:nvPr/>
          </p:nvSpPr>
          <p:spPr>
            <a:xfrm>
              <a:off x="5197781" y="4018801"/>
              <a:ext cx="1578636"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84539958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e 1"/>
          <p:cNvGrpSpPr/>
          <p:nvPr/>
        </p:nvGrpSpPr>
        <p:grpSpPr>
          <a:xfrm>
            <a:off x="2723234" y="2397760"/>
            <a:ext cx="6160246" cy="3880343"/>
            <a:chOff x="824426" y="2358756"/>
            <a:chExt cx="7251170" cy="4263474"/>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24426" y="2358756"/>
              <a:ext cx="7251170" cy="426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ktangel 5"/>
            <p:cNvSpPr/>
            <p:nvPr/>
          </p:nvSpPr>
          <p:spPr>
            <a:xfrm>
              <a:off x="2589691" y="3139098"/>
              <a:ext cx="1260000" cy="1854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0" name="Rektangel 9"/>
            <p:cNvSpPr/>
            <p:nvPr/>
          </p:nvSpPr>
          <p:spPr>
            <a:xfrm>
              <a:off x="3858591" y="3329998"/>
              <a:ext cx="792000" cy="1854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1" name="Rektangel 10"/>
            <p:cNvSpPr/>
            <p:nvPr/>
          </p:nvSpPr>
          <p:spPr>
            <a:xfrm>
              <a:off x="5512491" y="3135898"/>
              <a:ext cx="2502000" cy="1854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Rektangel 11"/>
            <p:cNvSpPr/>
            <p:nvPr/>
          </p:nvSpPr>
          <p:spPr>
            <a:xfrm>
              <a:off x="5520516" y="3326798"/>
              <a:ext cx="2502000" cy="1854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Módulo Phoenix </a:t>
            </a:r>
            <a:r>
              <a:rPr lang="en-GB" sz="1800" dirty="0">
                <a:solidFill>
                  <a:srgbClr val="262626"/>
                </a:solidFill>
              </a:rPr>
              <a:t>Contact</a:t>
            </a:r>
            <a:r>
              <a:rPr lang="es-ES" sz="1800" dirty="0">
                <a:solidFill>
                  <a:srgbClr val="262626"/>
                </a:solidFill>
              </a:rPr>
              <a:t>  ILB ETH 24 DI16 DIO16 2TX</a:t>
            </a:r>
          </a:p>
          <a:p>
            <a:pPr lvl="1">
              <a:buClr>
                <a:srgbClr val="99CC00"/>
              </a:buClr>
              <a:buFont typeface="Wingdings" panose="05000000000000000000" pitchFamily="2" charset="2"/>
              <a:buChar char="§"/>
            </a:pPr>
            <a:r>
              <a:rPr lang="da-DK" sz="1400" dirty="0">
                <a:solidFill>
                  <a:srgbClr val="262626"/>
                </a:solidFill>
              </a:rPr>
              <a:t>16 Salidas digitales</a:t>
            </a:r>
          </a:p>
          <a:p>
            <a:pPr lvl="1">
              <a:buClr>
                <a:srgbClr val="99CC00"/>
              </a:buClr>
              <a:buFont typeface="Wingdings" panose="05000000000000000000" pitchFamily="2" charset="2"/>
              <a:buChar char="§"/>
            </a:pPr>
            <a:r>
              <a:rPr lang="da-DK" sz="1400" dirty="0">
                <a:solidFill>
                  <a:srgbClr val="262626"/>
                </a:solidFill>
              </a:rPr>
              <a:t>16 entradas digitales</a:t>
            </a:r>
          </a:p>
          <a:p>
            <a:pPr lvl="1">
              <a:buClr>
                <a:srgbClr val="99CC00"/>
              </a:buClr>
              <a:buFont typeface="Wingdings" panose="05000000000000000000" pitchFamily="2" charset="2"/>
              <a:buChar char="§"/>
            </a:pPr>
            <a:r>
              <a:rPr lang="da-DK" sz="1400" dirty="0">
                <a:solidFill>
                  <a:srgbClr val="262626"/>
                </a:solidFill>
              </a:rPr>
              <a:t>2-puertos conexión</a:t>
            </a:r>
          </a:p>
          <a:p>
            <a:pPr>
              <a:buClr>
                <a:srgbClr val="99CC00"/>
              </a:buClr>
              <a:buFont typeface="Wingdings" panose="05000000000000000000" pitchFamily="2" charset="2"/>
              <a:buChar char="§"/>
            </a:pPr>
            <a:endParaRPr lang="en-GB" sz="18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143</a:t>
            </a:fld>
            <a:endParaRPr lang="da-DK"/>
          </a:p>
        </p:txBody>
      </p:sp>
      <p:sp>
        <p:nvSpPr>
          <p:cNvPr id="13" name="Tekstboks 12"/>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Servidor</a:t>
            </a:r>
            <a:endParaRPr lang="es-ES" sz="2000" b="1" dirty="0">
              <a:latin typeface="Lucida Console" panose="020B0609040504020204" pitchFamily="49"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099" y="3698563"/>
            <a:ext cx="2038987" cy="156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1"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6" name="Brugerdefineret 15">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42234660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Configurar dispositivos</a:t>
            </a:r>
          </a:p>
          <a:p>
            <a:pPr lvl="1">
              <a:buClr>
                <a:srgbClr val="99CC00"/>
              </a:buClr>
              <a:buFont typeface="Wingdings" panose="05000000000000000000" pitchFamily="2" charset="2"/>
              <a:buChar char="§"/>
            </a:pPr>
            <a:r>
              <a:rPr lang="es-ES" sz="1400" dirty="0">
                <a:solidFill>
                  <a:srgbClr val="262626"/>
                </a:solidFill>
              </a:rPr>
              <a:t>Añadir nuevo dispositivo</a:t>
            </a:r>
          </a:p>
          <a:p>
            <a:pPr lvl="1">
              <a:buClr>
                <a:srgbClr val="99CC00"/>
              </a:buClr>
              <a:buFont typeface="Wingdings" panose="05000000000000000000" pitchFamily="2" charset="2"/>
              <a:buChar char="§"/>
            </a:pPr>
            <a:r>
              <a:rPr lang="es-ES" sz="1400" dirty="0">
                <a:solidFill>
                  <a:srgbClr val="262626"/>
                </a:solidFill>
              </a:rPr>
              <a:t>Introducir la dirección IP</a:t>
            </a:r>
            <a:r>
              <a:rPr lang="da-DK" sz="1400" dirty="0">
                <a:solidFill>
                  <a:srgbClr val="262626"/>
                </a:solidFill>
              </a:rPr>
              <a:t/>
            </a:r>
            <a:br>
              <a:rPr lang="da-DK" sz="1400" dirty="0">
                <a:solidFill>
                  <a:srgbClr val="262626"/>
                </a:solidFill>
              </a:rPr>
            </a:br>
            <a:r>
              <a:rPr lang="es-ES" sz="1400" dirty="0">
                <a:solidFill>
                  <a:srgbClr val="262626"/>
                </a:solidFill>
              </a:rPr>
              <a:t>del dispositivo (Servidor)</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Configurar señales</a:t>
            </a:r>
          </a:p>
          <a:p>
            <a:pPr lvl="1">
              <a:buClr>
                <a:srgbClr val="99CC00"/>
              </a:buClr>
              <a:buFont typeface="Wingdings" panose="05000000000000000000" pitchFamily="2" charset="2"/>
              <a:buChar char="§"/>
            </a:pPr>
            <a:r>
              <a:rPr lang="da-DK" sz="1400" dirty="0">
                <a:solidFill>
                  <a:srgbClr val="262626"/>
                </a:solidFill>
              </a:rPr>
              <a:t>Añadir señal en dispositivo</a:t>
            </a:r>
          </a:p>
          <a:p>
            <a:pPr lvl="1">
              <a:buClr>
                <a:srgbClr val="99CC00"/>
              </a:buClr>
              <a:buFont typeface="Wingdings" panose="05000000000000000000" pitchFamily="2" charset="2"/>
              <a:buChar char="§"/>
            </a:pPr>
            <a:r>
              <a:rPr lang="da-DK" sz="1400" dirty="0">
                <a:solidFill>
                  <a:srgbClr val="262626"/>
                </a:solidFill>
              </a:rPr>
              <a:t>Definir tipo de dato</a:t>
            </a:r>
          </a:p>
          <a:p>
            <a:pPr lvl="1">
              <a:buClr>
                <a:srgbClr val="99CC00"/>
              </a:buClr>
              <a:buFont typeface="Wingdings" panose="05000000000000000000" pitchFamily="2" charset="2"/>
              <a:buChar char="§"/>
            </a:pPr>
            <a:r>
              <a:rPr lang="da-DK" sz="1400" dirty="0">
                <a:solidFill>
                  <a:srgbClr val="262626"/>
                </a:solidFill>
              </a:rPr>
              <a:t>Establecer su dirección</a:t>
            </a:r>
          </a:p>
          <a:p>
            <a:pPr lvl="1">
              <a:buClr>
                <a:srgbClr val="99CC00"/>
              </a:buClr>
              <a:buFont typeface="Wingdings" panose="05000000000000000000" pitchFamily="2" charset="2"/>
              <a:buChar char="§"/>
            </a:pPr>
            <a:r>
              <a:rPr lang="da-DK" sz="1400" dirty="0">
                <a:solidFill>
                  <a:srgbClr val="262626"/>
                </a:solidFill>
              </a:rPr>
              <a:t>Definir nombre de la señal</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144</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servidor</a:t>
            </a:r>
            <a:endParaRPr lang="es-ES" sz="2000" b="1" dirty="0">
              <a:latin typeface="Lucida Console" panose="020B0609040504020204" pitchFamily="49" charset="0"/>
            </a:endParaRPr>
          </a:p>
        </p:txBody>
      </p:sp>
      <p:sp>
        <p:nvSpPr>
          <p:cNvPr id="17"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16" name="Gruppe 2"/>
          <p:cNvGrpSpPr/>
          <p:nvPr/>
        </p:nvGrpSpPr>
        <p:grpSpPr>
          <a:xfrm>
            <a:off x="4634012" y="2793103"/>
            <a:ext cx="2070720" cy="1067697"/>
            <a:chOff x="4472087" y="2793103"/>
            <a:chExt cx="2070720" cy="1067697"/>
          </a:xfrm>
        </p:grpSpPr>
        <p:sp>
          <p:nvSpPr>
            <p:cNvPr id="18" name="Rektangel 5"/>
            <p:cNvSpPr/>
            <p:nvPr/>
          </p:nvSpPr>
          <p:spPr>
            <a:xfrm>
              <a:off x="4472087" y="2793103"/>
              <a:ext cx="611088" cy="144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1" name="Rektangel 4"/>
            <p:cNvSpPr/>
            <p:nvPr/>
          </p:nvSpPr>
          <p:spPr>
            <a:xfrm>
              <a:off x="5135181" y="3241160"/>
              <a:ext cx="1083374" cy="61964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2" name="Rektangel 8"/>
            <p:cNvSpPr/>
            <p:nvPr/>
          </p:nvSpPr>
          <p:spPr>
            <a:xfrm>
              <a:off x="6254807" y="3063028"/>
              <a:ext cx="288000" cy="17813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208759684"/>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4" name="Tabel 17"/>
          <p:cNvGraphicFramePr>
            <a:graphicFrameLocks noGrp="1"/>
          </p:cNvGraphicFramePr>
          <p:nvPr>
            <p:extLst>
              <p:ext uri="{D42A27DB-BD31-4B8C-83A1-F6EECF244321}">
                <p14:modId xmlns:p14="http://schemas.microsoft.com/office/powerpoint/2010/main" val="190495465"/>
              </p:ext>
            </p:extLst>
          </p:nvPr>
        </p:nvGraphicFramePr>
        <p:xfrm>
          <a:off x="405359" y="4851404"/>
          <a:ext cx="2347679" cy="1383977"/>
        </p:xfrm>
        <a:graphic>
          <a:graphicData uri="http://schemas.openxmlformats.org/drawingml/2006/table">
            <a:tbl>
              <a:tblPr>
                <a:tableStyleId>{5C22544A-7EE6-4342-B048-85BDC9FD1C3A}</a:tableStyleId>
              </a:tblPr>
              <a:tblGrid>
                <a:gridCol w="449284"/>
                <a:gridCol w="1898395"/>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a-DK" sz="1200" b="1" dirty="0" smtClean="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Estado</a:t>
                      </a:r>
                    </a:p>
                  </a:txBody>
                  <a:tcPr/>
                </a:tc>
              </a:tr>
              <a:tr h="275303">
                <a:tc>
                  <a:txBody>
                    <a:bodyPr/>
                    <a:lstStyle/>
                    <a:p>
                      <a:pPr algn="l"/>
                      <a:endParaRPr lang="da-DK" sz="1200">
                        <a:solidFill>
                          <a:srgbClr val="00B0F0"/>
                        </a:solidFill>
                        <a:latin typeface="OCR A Extended" pitchFamily="50" charset="0"/>
                      </a:endParaRPr>
                    </a:p>
                  </a:txBody>
                  <a:tcPr/>
                </a:tc>
                <a:tc>
                  <a:txBody>
                    <a:bodyPr/>
                    <a:lstStyle/>
                    <a:p>
                      <a:pPr algn="l"/>
                      <a:r>
                        <a:rPr lang="da-DK" sz="1200" b="0" dirty="0" smtClean="0"/>
                        <a:t>Conexión ok</a:t>
                      </a:r>
                      <a:endParaRPr lang="da-DK" sz="1200" b="0" dirty="0">
                        <a:solidFill>
                          <a:srgbClr val="00B0F0"/>
                        </a:solidFill>
                        <a:latin typeface="OCR A Extended" pitchFamily="50" charset="0"/>
                      </a:endParaRPr>
                    </a:p>
                  </a:txBody>
                  <a:tcPr/>
                </a:tc>
              </a:tr>
              <a:tr h="265471">
                <a:tc>
                  <a:txBody>
                    <a:bodyPr/>
                    <a:lstStyle/>
                    <a:p>
                      <a:pPr algn="l"/>
                      <a:endParaRPr lang="da-DK" sz="1200">
                        <a:solidFill>
                          <a:srgbClr val="00B0F0"/>
                        </a:solidFill>
                        <a:latin typeface="OCR A Extended" pitchFamily="50" charset="0"/>
                      </a:endParaRPr>
                    </a:p>
                  </a:txBody>
                  <a:tcPr/>
                </a:tc>
                <a:tc>
                  <a:txBody>
                    <a:bodyPr/>
                    <a:lstStyle/>
                    <a:p>
                      <a:pPr algn="l"/>
                      <a:r>
                        <a:rPr lang="da-DK" sz="1200" b="0" dirty="0" smtClean="0"/>
                        <a:t>Aviso frecuencia refresco</a:t>
                      </a:r>
                      <a:endParaRPr lang="da-DK" sz="1200" b="0" dirty="0">
                        <a:solidFill>
                          <a:srgbClr val="00B0F0"/>
                        </a:solidFill>
                        <a:latin typeface="OCR A Extended" pitchFamily="50" charset="0"/>
                      </a:endParaRPr>
                    </a:p>
                  </a:txBody>
                  <a:tcPr/>
                </a:tc>
              </a:tr>
              <a:tr h="256622">
                <a:tc>
                  <a:txBody>
                    <a:bodyPr/>
                    <a:lstStyle/>
                    <a:p>
                      <a:pPr algn="l"/>
                      <a:endParaRPr lang="da-DK" sz="1200">
                        <a:solidFill>
                          <a:srgbClr val="00B0F0"/>
                        </a:solidFill>
                        <a:latin typeface="OCR A Extended" pitchFamily="50" charset="0"/>
                      </a:endParaRPr>
                    </a:p>
                  </a:txBody>
                  <a:tcPr/>
                </a:tc>
                <a:tc>
                  <a:txBody>
                    <a:bodyPr/>
                    <a:lstStyle/>
                    <a:p>
                      <a:pPr algn="l"/>
                      <a:r>
                        <a:rPr lang="da-DK" sz="1200" b="0" dirty="0" smtClean="0"/>
                        <a:t>Sin conexión</a:t>
                      </a:r>
                      <a:endParaRPr lang="da-DK" sz="1200" b="0" dirty="0">
                        <a:solidFill>
                          <a:srgbClr val="00B0F0"/>
                        </a:solidFill>
                        <a:latin typeface="OCR A Extended" pitchFamily="50" charset="0"/>
                      </a:endParaRPr>
                    </a:p>
                  </a:txBody>
                  <a:tcPr/>
                </a:tc>
              </a:tr>
              <a:tr h="256622">
                <a:tc>
                  <a:txBody>
                    <a:bodyPr/>
                    <a:lstStyle/>
                    <a:p>
                      <a:pPr algn="ctr"/>
                      <a:r>
                        <a:rPr lang="da-DK" sz="1200" b="1" smtClean="0">
                          <a:solidFill>
                            <a:srgbClr val="00B0F0"/>
                          </a:solidFill>
                          <a:latin typeface="OCR A Extended" pitchFamily="50" charset="0"/>
                        </a:rPr>
                        <a:t>E4</a:t>
                      </a:r>
                      <a:endParaRPr lang="da-DK" sz="1200" b="1">
                        <a:solidFill>
                          <a:srgbClr val="00B0F0"/>
                        </a:solidFill>
                        <a:latin typeface="OCR A Extended" pitchFamily="50" charset="0"/>
                      </a:endParaRPr>
                    </a:p>
                  </a:txBody>
                  <a:tcPr/>
                </a:tc>
                <a:tc>
                  <a:txBody>
                    <a:bodyPr/>
                    <a:lstStyle/>
                    <a:p>
                      <a:pPr algn="l"/>
                      <a:r>
                        <a:rPr lang="da-DK" sz="1200" b="0" dirty="0" smtClean="0"/>
                        <a:t>Código excepción</a:t>
                      </a:r>
                      <a:endParaRPr lang="da-DK" sz="1200" b="0" dirty="0">
                        <a:solidFill>
                          <a:srgbClr val="00B0F0"/>
                        </a:solidFill>
                        <a:latin typeface="OCR A Extended" pitchFamily="50" charset="0"/>
                      </a:endParaRPr>
                    </a:p>
                  </a:txBody>
                  <a:tcPr/>
                </a:tc>
              </a:tr>
            </a:tbl>
          </a:graphicData>
        </a:graphic>
      </p:graphicFrame>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Configuración</a:t>
            </a:r>
          </a:p>
          <a:p>
            <a:pPr lvl="1">
              <a:buClr>
                <a:srgbClr val="99CC00"/>
              </a:buClr>
              <a:buFont typeface="Wingdings" panose="05000000000000000000" pitchFamily="2" charset="2"/>
              <a:buChar char="§"/>
            </a:pPr>
            <a:r>
              <a:rPr lang="da-DK" sz="1400" dirty="0">
                <a:solidFill>
                  <a:srgbClr val="262626"/>
                </a:solidFill>
              </a:rPr>
              <a:t>2 entradas digitales</a:t>
            </a:r>
          </a:p>
          <a:p>
            <a:pPr lvl="1">
              <a:buClr>
                <a:srgbClr val="99CC00"/>
              </a:buClr>
              <a:buFont typeface="Wingdings" panose="05000000000000000000" pitchFamily="2" charset="2"/>
              <a:buChar char="§"/>
            </a:pPr>
            <a:r>
              <a:rPr lang="da-DK" sz="1400" dirty="0">
                <a:solidFill>
                  <a:srgbClr val="262626"/>
                </a:solidFill>
              </a:rPr>
              <a:t>2 salidas digitales</a:t>
            </a:r>
          </a:p>
          <a:p>
            <a:pPr lvl="1">
              <a:buClr>
                <a:srgbClr val="99CC00"/>
              </a:buClr>
              <a:buFont typeface="Wingdings" panose="05000000000000000000" pitchFamily="2" charset="2"/>
              <a:buChar char="§"/>
            </a:pPr>
            <a:r>
              <a:rPr lang="da-DK" sz="1400" dirty="0">
                <a:solidFill>
                  <a:srgbClr val="262626"/>
                </a:solidFill>
              </a:rPr>
              <a:t>Guardar Instalación</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en-GB" sz="1800" dirty="0">
                <a:solidFill>
                  <a:srgbClr val="262626"/>
                </a:solidFill>
              </a:rPr>
              <a:t>Monitor</a:t>
            </a:r>
          </a:p>
          <a:p>
            <a:pPr lvl="1">
              <a:buClr>
                <a:srgbClr val="99CC00"/>
              </a:buClr>
              <a:buFont typeface="Wingdings" panose="05000000000000000000" pitchFamily="2" charset="2"/>
              <a:buChar char="§"/>
            </a:pPr>
            <a:r>
              <a:rPr lang="da-DK" sz="1400" dirty="0">
                <a:solidFill>
                  <a:srgbClr val="262626"/>
                </a:solidFill>
              </a:rPr>
              <a:t>El estado de las señales</a:t>
            </a:r>
            <a:br>
              <a:rPr lang="da-DK" sz="1400" dirty="0">
                <a:solidFill>
                  <a:srgbClr val="262626"/>
                </a:solidFill>
              </a:rPr>
            </a:br>
            <a:r>
              <a:rPr lang="da-DK" sz="1400" dirty="0">
                <a:solidFill>
                  <a:srgbClr val="262626"/>
                </a:solidFill>
              </a:rPr>
              <a:t>aparece en la ficha E/S</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Estado conexión</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pic>
        <p:nvPicPr>
          <p:cNvPr id="1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75161" y="5172210"/>
            <a:ext cx="281933" cy="211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457485" y="5440964"/>
            <a:ext cx="289777" cy="219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516578" y="5718238"/>
            <a:ext cx="216000" cy="216000"/>
          </a:xfrm>
          <a:prstGeom prst="rect">
            <a:avLst/>
          </a:prstGeom>
          <a:noFill/>
          <a:extLst>
            <a:ext uri="{909E8E84-426E-40DD-AFC4-6F175D3DCCD1}">
              <a14:hiddenFill xmlns:a14="http://schemas.microsoft.com/office/drawing/2010/main">
                <a:solidFill>
                  <a:srgbClr val="FFFFFF"/>
                </a:solidFill>
              </a14:hiddenFill>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145</a:t>
            </a:fld>
            <a:endParaRPr lang="da-DK"/>
          </a:p>
        </p:txBody>
      </p:sp>
      <p:sp>
        <p:nvSpPr>
          <p:cNvPr id="15" name="Tekstboks 14"/>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Configuración del servidor</a:t>
            </a:r>
          </a:p>
        </p:txBody>
      </p:sp>
      <p:sp>
        <p:nvSpPr>
          <p:cNvPr id="25"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7"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20" name="Brugerdefineret 19">
            <a:hlinkClick r:id="rId7"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p:cNvGrpSpPr/>
          <p:nvPr/>
        </p:nvGrpSpPr>
        <p:grpSpPr>
          <a:xfrm>
            <a:off x="4511808" y="3045927"/>
            <a:ext cx="217189" cy="1119455"/>
            <a:chOff x="4377199" y="3048467"/>
            <a:chExt cx="206596" cy="111945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1298" y="3048467"/>
              <a:ext cx="181347" cy="19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1298" y="3048467"/>
              <a:ext cx="202497"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8814" y="3349327"/>
              <a:ext cx="202497"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8892" y="3652672"/>
              <a:ext cx="202497"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7199" y="3951922"/>
              <a:ext cx="202497"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44523704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654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8486572" cy="503428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Uso de las señales</a:t>
            </a:r>
          </a:p>
          <a:p>
            <a:pPr lvl="1">
              <a:buClr>
                <a:srgbClr val="99CC00"/>
              </a:buClr>
              <a:buFont typeface="Wingdings" panose="05000000000000000000" pitchFamily="2" charset="2"/>
              <a:buChar char="§"/>
            </a:pPr>
            <a:r>
              <a:rPr lang="es-ES" sz="1400" dirty="0">
                <a:solidFill>
                  <a:srgbClr val="262626"/>
                </a:solidFill>
              </a:rPr>
              <a:t>Misma funcionalidad que</a:t>
            </a:r>
            <a:br>
              <a:rPr lang="es-ES" sz="1400" dirty="0">
                <a:solidFill>
                  <a:srgbClr val="262626"/>
                </a:solidFill>
              </a:rPr>
            </a:br>
            <a:r>
              <a:rPr lang="es-ES" sz="1400" dirty="0">
                <a:solidFill>
                  <a:srgbClr val="262626"/>
                </a:solidFill>
              </a:rPr>
              <a:t>señales digitales normales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modbus.urp</a:t>
            </a:r>
            <a:endParaRPr lang="en-GB" sz="18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chemeClr val="tx2">
                  <a:lumMod val="40000"/>
                  <a:lumOff val="60000"/>
                </a:schemeClr>
              </a:buClr>
              <a:buFont typeface="Arial" panose="020B0604020202020204" pitchFamily="34" charset="0"/>
              <a:buChar char="•"/>
            </a:pPr>
            <a:endParaRPr lang="en-GB" sz="1400" dirty="0" smtClean="0">
              <a:solidFill>
                <a:srgbClr val="262626"/>
              </a:solidFill>
            </a:endParaRPr>
          </a:p>
          <a:p>
            <a:pPr>
              <a:buClr>
                <a:schemeClr val="tx2">
                  <a:lumMod val="40000"/>
                  <a:lumOff val="60000"/>
                </a:schemeClr>
              </a:buClr>
            </a:pPr>
            <a:endParaRPr lang="da-DK" sz="1800" dirty="0">
              <a:solidFill>
                <a:srgbClr val="262626"/>
              </a:solidFill>
            </a:endParaRPr>
          </a:p>
          <a:p>
            <a:pPr>
              <a:buClr>
                <a:schemeClr val="tx2">
                  <a:lumMod val="40000"/>
                  <a:lumOff val="60000"/>
                </a:schemeClr>
              </a:buCl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146</a:t>
            </a:fld>
            <a:endParaRPr lang="da-DK"/>
          </a:p>
        </p:txBody>
      </p:sp>
      <p:sp>
        <p:nvSpPr>
          <p:cNvPr id="14" name="Tekstboks 13"/>
          <p:cNvSpPr txBox="1"/>
          <p:nvPr/>
        </p:nvSpPr>
        <p:spPr>
          <a:xfrm>
            <a:off x="404732" y="949059"/>
            <a:ext cx="6565027" cy="400110"/>
          </a:xfrm>
          <a:prstGeom prst="rect">
            <a:avLst/>
          </a:prstGeom>
          <a:noFill/>
        </p:spPr>
        <p:txBody>
          <a:bodyPr wrap="square" rtlCol="0">
            <a:spAutoFit/>
          </a:bodyPr>
          <a:lstStyle/>
          <a:p>
            <a:r>
              <a:rPr lang="da-DK" sz="2000" b="1" dirty="0" smtClean="0">
                <a:latin typeface="Lucida Console" panose="020B0609040504020204" pitchFamily="49" charset="0"/>
              </a:rPr>
              <a:t>Uso de las señales de Modbus en programa</a:t>
            </a:r>
            <a:endParaRPr lang="da-DK" sz="2000" b="1" dirty="0">
              <a:latin typeface="Lucida Console" panose="020B0609040504020204" pitchFamily="49" charset="0"/>
            </a:endParaRPr>
          </a:p>
        </p:txBody>
      </p:sp>
      <p:sp>
        <p:nvSpPr>
          <p:cNvPr id="21"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3"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ktangel 8"/>
          <p:cNvSpPr/>
          <p:nvPr/>
        </p:nvSpPr>
        <p:spPr>
          <a:xfrm>
            <a:off x="5580511" y="5629837"/>
            <a:ext cx="807112" cy="22231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9" name="Tabel 15"/>
          <p:cNvGraphicFramePr>
            <a:graphicFrameLocks noGrp="1"/>
          </p:cNvGraphicFramePr>
          <p:nvPr>
            <p:extLst>
              <p:ext uri="{D42A27DB-BD31-4B8C-83A1-F6EECF244321}">
                <p14:modId xmlns:p14="http://schemas.microsoft.com/office/powerpoint/2010/main" val="275336680"/>
              </p:ext>
            </p:extLst>
          </p:nvPr>
        </p:nvGraphicFramePr>
        <p:xfrm>
          <a:off x="542926" y="4137501"/>
          <a:ext cx="2352674" cy="2160000"/>
        </p:xfrm>
        <a:graphic>
          <a:graphicData uri="http://schemas.openxmlformats.org/drawingml/2006/table">
            <a:tbl>
              <a:tblPr>
                <a:tableStyleId>{5C22544A-7EE6-4342-B048-85BDC9FD1C3A}</a:tableStyleId>
              </a:tblPr>
              <a:tblGrid>
                <a:gridCol w="2352674"/>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noProof="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r>
                        <a:rPr lang="da-DK" sz="1200" dirty="0" smtClean="0"/>
                        <a:t>          </a:t>
                      </a:r>
                      <a:r>
                        <a:rPr lang="da-DK" sz="1200" i="0" baseline="0" dirty="0" smtClean="0"/>
                        <a:t>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Ajustar </a:t>
                      </a:r>
                      <a:r>
                        <a:rPr lang="da-DK" sz="1200" baseline="0" dirty="0" smtClean="0"/>
                        <a:t>MODBUS_S1 = True</a:t>
                      </a:r>
                      <a:endParaRPr lang="da-DK" sz="1200" dirty="0" smtClean="0"/>
                    </a:p>
                    <a:p>
                      <a:r>
                        <a:rPr lang="da-DK" sz="1200" dirty="0" smtClean="0"/>
                        <a:t>          </a:t>
                      </a:r>
                      <a:r>
                        <a:rPr lang="da-DK" sz="1200" i="0" baseline="0" dirty="0" smtClean="0"/>
                        <a:t>Punto_de_paso_2</a:t>
                      </a:r>
                    </a:p>
                    <a:p>
                      <a:r>
                        <a:rPr lang="da-DK" sz="1200" dirty="0" smtClean="0"/>
                        <a:t>          </a:t>
                      </a:r>
                      <a:r>
                        <a:rPr lang="da-DK" sz="1200" i="0" baseline="0" dirty="0" smtClean="0"/>
                        <a:t>Punto_de_paso_3</a:t>
                      </a:r>
                    </a:p>
                    <a:p>
                      <a:r>
                        <a:rPr lang="da-DK" sz="1200" dirty="0" smtClean="0"/>
                        <a:t>          </a:t>
                      </a:r>
                      <a:r>
                        <a:rPr lang="da-DK" sz="1200" i="0" baseline="0" dirty="0" smtClean="0"/>
                        <a:t>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Ajustar MODBUS_S1 =  False</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marR="36000"/>
                </a:tc>
              </a:tr>
            </a:tbl>
          </a:graphicData>
        </a:graphic>
      </p:graphicFrame>
    </p:spTree>
    <p:extLst>
      <p:ext uri="{BB962C8B-B14F-4D97-AF65-F5344CB8AC3E}">
        <p14:creationId xmlns:p14="http://schemas.microsoft.com/office/powerpoint/2010/main" val="262046666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Propósito</a:t>
            </a:r>
          </a:p>
          <a:p>
            <a:pPr lvl="1">
              <a:buClr>
                <a:srgbClr val="99CC00"/>
              </a:buClr>
              <a:buFont typeface="Wingdings" panose="05000000000000000000" pitchFamily="2" charset="2"/>
              <a:buChar char="§"/>
            </a:pPr>
            <a:r>
              <a:rPr lang="es-ES" sz="1400" dirty="0">
                <a:solidFill>
                  <a:srgbClr val="262626"/>
                </a:solidFill>
              </a:rPr>
              <a:t>Iniciar el trabajo del robot</a:t>
            </a:r>
            <a:br>
              <a:rPr lang="es-ES" sz="1400" dirty="0">
                <a:solidFill>
                  <a:srgbClr val="262626"/>
                </a:solidFill>
              </a:rPr>
            </a:br>
            <a:r>
              <a:rPr lang="es-ES" sz="1400" dirty="0">
                <a:solidFill>
                  <a:srgbClr val="262626"/>
                </a:solidFill>
              </a:rPr>
              <a:t>tras el arranque sin acción</a:t>
            </a:r>
            <a:br>
              <a:rPr lang="es-ES" sz="1400" dirty="0">
                <a:solidFill>
                  <a:srgbClr val="262626"/>
                </a:solidFill>
              </a:rPr>
            </a:br>
            <a:r>
              <a:rPr lang="es-ES" sz="1400" dirty="0">
                <a:solidFill>
                  <a:srgbClr val="262626"/>
                </a:solidFill>
              </a:rPr>
              <a:t>requerida del operador</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Configuración</a:t>
            </a:r>
          </a:p>
          <a:p>
            <a:pPr lvl="1">
              <a:buClr>
                <a:srgbClr val="99CC00"/>
              </a:buClr>
              <a:buFont typeface="Wingdings" panose="05000000000000000000" pitchFamily="2" charset="2"/>
              <a:buChar char="§"/>
            </a:pPr>
            <a:r>
              <a:rPr lang="da-DK" sz="1400" dirty="0">
                <a:solidFill>
                  <a:srgbClr val="262626"/>
                </a:solidFill>
              </a:rPr>
              <a:t>Elegir programa predet.</a:t>
            </a:r>
          </a:p>
          <a:p>
            <a:pPr lvl="1">
              <a:buClr>
                <a:srgbClr val="99CC00"/>
              </a:buClr>
              <a:buFont typeface="Wingdings" panose="05000000000000000000" pitchFamily="2" charset="2"/>
              <a:buChar char="§"/>
            </a:pPr>
            <a:r>
              <a:rPr lang="da-DK" sz="1400" dirty="0">
                <a:solidFill>
                  <a:srgbClr val="262626"/>
                </a:solidFill>
              </a:rPr>
              <a:t>Establecer entrada digital</a:t>
            </a:r>
            <a:br>
              <a:rPr lang="da-DK" sz="1400" dirty="0">
                <a:solidFill>
                  <a:srgbClr val="262626"/>
                </a:solidFill>
              </a:rPr>
            </a:br>
            <a:r>
              <a:rPr lang="da-DK" sz="1400" dirty="0">
                <a:solidFill>
                  <a:srgbClr val="262626"/>
                </a:solidFill>
              </a:rPr>
              <a:t>para auto arranque</a:t>
            </a:r>
          </a:p>
          <a:p>
            <a:pPr lvl="1">
              <a:buClr>
                <a:srgbClr val="99CC00"/>
              </a:buClr>
              <a:buFont typeface="Wingdings" panose="05000000000000000000" pitchFamily="2" charset="2"/>
              <a:buChar char="§"/>
            </a:pPr>
            <a:r>
              <a:rPr lang="da-DK" sz="1400" dirty="0">
                <a:solidFill>
                  <a:srgbClr val="262626"/>
                </a:solidFill>
              </a:rPr>
              <a:t>Establecer entrada digital</a:t>
            </a:r>
            <a:br>
              <a:rPr lang="da-DK" sz="1400" dirty="0">
                <a:solidFill>
                  <a:srgbClr val="262626"/>
                </a:solidFill>
              </a:rPr>
            </a:br>
            <a:r>
              <a:rPr lang="da-DK" sz="1400" dirty="0">
                <a:solidFill>
                  <a:srgbClr val="262626"/>
                </a:solidFill>
              </a:rPr>
              <a:t>para auto inicialización</a:t>
            </a:r>
          </a:p>
          <a:p>
            <a:pPr lvl="1">
              <a:buClr>
                <a:srgbClr val="99CC00"/>
              </a:buClr>
              <a:buFont typeface="Wingdings" panose="05000000000000000000" pitchFamily="2" charset="2"/>
              <a:buChar char="§"/>
            </a:pPr>
            <a:r>
              <a:rPr lang="da-DK" sz="1400" dirty="0">
                <a:solidFill>
                  <a:srgbClr val="262626"/>
                </a:solidFill>
              </a:rPr>
              <a:t>Guardar instalación</a:t>
            </a:r>
          </a:p>
          <a:p>
            <a:pPr lvl="1">
              <a:buClr>
                <a:srgbClr val="99CC00"/>
              </a:buClr>
              <a:buFont typeface="Wingdings" panose="05000000000000000000" pitchFamily="2" charset="2"/>
              <a:buChar char="§"/>
            </a:pPr>
            <a:r>
              <a:rPr lang="da-DK" sz="1400" dirty="0">
                <a:solidFill>
                  <a:srgbClr val="262626"/>
                </a:solidFill>
              </a:rPr>
              <a:t>Reiniciar</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6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Nota: El robot </a:t>
            </a:r>
            <a:r>
              <a:rPr lang="da-DK" sz="1400" i="1" dirty="0">
                <a:solidFill>
                  <a:srgbClr val="262626"/>
                </a:solidFill>
              </a:rPr>
              <a:t>siempre </a:t>
            </a:r>
            <a:r>
              <a:rPr lang="da-DK" sz="1400" dirty="0">
                <a:solidFill>
                  <a:srgbClr val="262626"/>
                </a:solidFill>
              </a:rPr>
              <a:t>cargará la instalación predeterminada default.installation al arrancar</a:t>
            </a:r>
            <a:endParaRPr lang="da-DK" sz="18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147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Programa predeterminado</a:t>
            </a:r>
            <a:endParaRPr lang="da-DK" sz="2000" b="1" dirty="0">
              <a:latin typeface="Lucida Console" panose="020B0609040504020204" pitchFamily="49" charset="0"/>
            </a:endParaRPr>
          </a:p>
        </p:txBody>
      </p:sp>
      <p:sp>
        <p:nvSpPr>
          <p:cNvPr id="12"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043606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a:xfrm>
            <a:off x="5598160" y="6356350"/>
            <a:ext cx="2133600" cy="365125"/>
          </a:xfrm>
        </p:spPr>
        <p:txBody>
          <a:bodyPr/>
          <a:lstStyle/>
          <a:p>
            <a:fld id="{EAC703FD-06C2-3745-B8B2-5765E01FA7E0}" type="slidenum">
              <a:rPr lang="da-DK" smtClean="0"/>
              <a:t>148</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1</a:t>
            </a:r>
          </a:p>
        </p:txBody>
      </p:sp>
      <p:sp>
        <p:nvSpPr>
          <p:cNvPr id="10" name="Rektangel 16"/>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9</a:t>
            </a:r>
          </a:p>
        </p:txBody>
      </p:sp>
      <p:sp>
        <p:nvSpPr>
          <p:cNvPr id="13" name="Pladsholder til indhold 2"/>
          <p:cNvSpPr txBox="1">
            <a:spLocks/>
          </p:cNvSpPr>
          <p:nvPr/>
        </p:nvSpPr>
        <p:spPr>
          <a:xfrm>
            <a:off x="317188" y="1529944"/>
            <a:ext cx="8466778"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U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Configuración de la conexión:</a:t>
            </a:r>
          </a:p>
          <a:p>
            <a:pPr lvl="1">
              <a:buClr>
                <a:srgbClr val="99CC00"/>
              </a:buClr>
              <a:buFont typeface="Wingdings" panose="05000000000000000000" pitchFamily="2" charset="2"/>
              <a:buChar char="§"/>
            </a:pPr>
            <a:r>
              <a:rPr lang="es-ES" sz="1400" dirty="0" smtClean="0">
                <a:solidFill>
                  <a:srgbClr val="262626"/>
                </a:solidFill>
              </a:rPr>
              <a:t>Conectar los terminales de alimentación del dispositivo MODBUS  a bornes de alimentación de 0V y 24V en el controlador</a:t>
            </a:r>
          </a:p>
          <a:p>
            <a:pPr lvl="1">
              <a:buClr>
                <a:srgbClr val="99CC00"/>
              </a:buClr>
              <a:buFont typeface="Wingdings" panose="05000000000000000000" pitchFamily="2" charset="2"/>
              <a:buChar char="§"/>
            </a:pPr>
            <a:r>
              <a:rPr lang="es-ES" sz="1400" dirty="0" smtClean="0">
                <a:solidFill>
                  <a:srgbClr val="262626"/>
                </a:solidFill>
              </a:rPr>
              <a:t>Conectar el puerto 1.1 en el bloque IO1 del dispositivo MODBUS a la borne DI0 en el controlador</a:t>
            </a:r>
          </a:p>
          <a:p>
            <a:pPr lvl="1">
              <a:buClr>
                <a:srgbClr val="99CC00"/>
              </a:buClr>
              <a:buFont typeface="Wingdings" panose="05000000000000000000" pitchFamily="2" charset="2"/>
              <a:buChar char="§"/>
            </a:pPr>
            <a:r>
              <a:rPr lang="es-ES" sz="1400" dirty="0" smtClean="0">
                <a:solidFill>
                  <a:srgbClr val="262626"/>
                </a:solidFill>
              </a:rPr>
              <a:t>Configurar la red en el robot y asegurar que ambos dispositivos se encuentran en la misma subred</a:t>
            </a:r>
          </a:p>
          <a:p>
            <a:pPr lvl="1">
              <a:buClr>
                <a:srgbClr val="99CC00"/>
              </a:buClr>
              <a:buFont typeface="Wingdings" panose="05000000000000000000" pitchFamily="2" charset="2"/>
              <a:buChar char="§"/>
            </a:pPr>
            <a:r>
              <a:rPr lang="es-ES" sz="1400" dirty="0" smtClean="0">
                <a:solidFill>
                  <a:srgbClr val="262626"/>
                </a:solidFill>
              </a:rPr>
              <a:t>Configurar la salida digital del dispositivo MODBUS añadiéndola en la pestaña de instalación </a:t>
            </a:r>
          </a:p>
          <a:p>
            <a:pPr lvl="1">
              <a:buClr>
                <a:srgbClr val="99CC00"/>
              </a:buClr>
              <a:buFont typeface="Wingdings" panose="05000000000000000000" pitchFamily="2" charset="2"/>
              <a:buChar char="§"/>
            </a:pPr>
            <a:r>
              <a:rPr lang="es-ES" sz="1400" dirty="0" smtClean="0">
                <a:solidFill>
                  <a:srgbClr val="262626"/>
                </a:solidFill>
              </a:rPr>
              <a:t>Activar la salida y comprobar que se activa el correspondiente led en el dispositivo</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5712" y="3950780"/>
            <a:ext cx="2829869" cy="2573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5098" y="4383621"/>
            <a:ext cx="1123950"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Kombinationstegning 7"/>
          <p:cNvSpPr/>
          <p:nvPr/>
        </p:nvSpPr>
        <p:spPr>
          <a:xfrm>
            <a:off x="4385056" y="4664249"/>
            <a:ext cx="2517648" cy="501095"/>
          </a:xfrm>
          <a:custGeom>
            <a:avLst/>
            <a:gdLst>
              <a:gd name="connsiteX0" fmla="*/ 0 w 2517648"/>
              <a:gd name="connsiteY0" fmla="*/ 501095 h 501095"/>
              <a:gd name="connsiteX1" fmla="*/ 1816608 w 2517648"/>
              <a:gd name="connsiteY1" fmla="*/ 7319 h 501095"/>
              <a:gd name="connsiteX2" fmla="*/ 2517648 w 2517648"/>
              <a:gd name="connsiteY2" fmla="*/ 171911 h 501095"/>
            </a:gdLst>
            <a:ahLst/>
            <a:cxnLst>
              <a:cxn ang="0">
                <a:pos x="connsiteX0" y="connsiteY0"/>
              </a:cxn>
              <a:cxn ang="0">
                <a:pos x="connsiteX1" y="connsiteY1"/>
              </a:cxn>
              <a:cxn ang="0">
                <a:pos x="connsiteX2" y="connsiteY2"/>
              </a:cxn>
            </a:cxnLst>
            <a:rect l="l" t="t" r="r" b="b"/>
            <a:pathLst>
              <a:path w="2517648" h="501095">
                <a:moveTo>
                  <a:pt x="0" y="501095"/>
                </a:moveTo>
                <a:cubicBezTo>
                  <a:pt x="698500" y="281639"/>
                  <a:pt x="1397000" y="62183"/>
                  <a:pt x="1816608" y="7319"/>
                </a:cubicBezTo>
                <a:cubicBezTo>
                  <a:pt x="2236216" y="-47545"/>
                  <a:pt x="2448560" y="225759"/>
                  <a:pt x="2517648" y="171911"/>
                </a:cubicBezTo>
              </a:path>
            </a:pathLst>
          </a:custGeom>
          <a:ln>
            <a:solidFill>
              <a:srgbClr val="FFFF00"/>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GB"/>
          </a:p>
        </p:txBody>
      </p:sp>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0966" y="4383621"/>
            <a:ext cx="11430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Kombinationstegning 13"/>
          <p:cNvSpPr/>
          <p:nvPr/>
        </p:nvSpPr>
        <p:spPr>
          <a:xfrm>
            <a:off x="3931488" y="4117729"/>
            <a:ext cx="2967551" cy="2069711"/>
          </a:xfrm>
          <a:custGeom>
            <a:avLst/>
            <a:gdLst>
              <a:gd name="connsiteX0" fmla="*/ 0 w 2967551"/>
              <a:gd name="connsiteY0" fmla="*/ 2069711 h 2069711"/>
              <a:gd name="connsiteX1" fmla="*/ 2661920 w 2967551"/>
              <a:gd name="connsiteY1" fmla="*/ 58031 h 2069711"/>
              <a:gd name="connsiteX2" fmla="*/ 2966720 w 2967551"/>
              <a:gd name="connsiteY2" fmla="*/ 515231 h 2069711"/>
            </a:gdLst>
            <a:ahLst/>
            <a:cxnLst>
              <a:cxn ang="0">
                <a:pos x="connsiteX0" y="connsiteY0"/>
              </a:cxn>
              <a:cxn ang="0">
                <a:pos x="connsiteX1" y="connsiteY1"/>
              </a:cxn>
              <a:cxn ang="0">
                <a:pos x="connsiteX2" y="connsiteY2"/>
              </a:cxn>
            </a:cxnLst>
            <a:rect l="l" t="t" r="r" b="b"/>
            <a:pathLst>
              <a:path w="2967551" h="2069711">
                <a:moveTo>
                  <a:pt x="0" y="2069711"/>
                </a:moveTo>
                <a:cubicBezTo>
                  <a:pt x="1083733" y="1193411"/>
                  <a:pt x="2167467" y="317111"/>
                  <a:pt x="2661920" y="58031"/>
                </a:cubicBezTo>
                <a:cubicBezTo>
                  <a:pt x="3156373" y="-201049"/>
                  <a:pt x="2880360" y="489831"/>
                  <a:pt x="2966720" y="515231"/>
                </a:cubicBezTo>
              </a:path>
            </a:pathLst>
          </a:cu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GB"/>
          </a:p>
        </p:txBody>
      </p:sp>
      <p:sp>
        <p:nvSpPr>
          <p:cNvPr id="16" name="Kombinationstegning 15"/>
          <p:cNvSpPr/>
          <p:nvPr/>
        </p:nvSpPr>
        <p:spPr>
          <a:xfrm>
            <a:off x="3949430" y="3852154"/>
            <a:ext cx="4143983" cy="2548646"/>
          </a:xfrm>
          <a:custGeom>
            <a:avLst/>
            <a:gdLst>
              <a:gd name="connsiteX0" fmla="*/ 0 w 4143983"/>
              <a:gd name="connsiteY0" fmla="*/ 2612939 h 2612939"/>
              <a:gd name="connsiteX1" fmla="*/ 2422187 w 4143983"/>
              <a:gd name="connsiteY1" fmla="*/ 83748 h 2612939"/>
              <a:gd name="connsiteX2" fmla="*/ 4143983 w 4143983"/>
              <a:gd name="connsiteY2" fmla="*/ 852233 h 2612939"/>
            </a:gdLst>
            <a:ahLst/>
            <a:cxnLst>
              <a:cxn ang="0">
                <a:pos x="connsiteX0" y="connsiteY0"/>
              </a:cxn>
              <a:cxn ang="0">
                <a:pos x="connsiteX1" y="connsiteY1"/>
              </a:cxn>
              <a:cxn ang="0">
                <a:pos x="connsiteX2" y="connsiteY2"/>
              </a:cxn>
            </a:cxnLst>
            <a:rect l="l" t="t" r="r" b="b"/>
            <a:pathLst>
              <a:path w="4143983" h="2612939">
                <a:moveTo>
                  <a:pt x="0" y="2612939"/>
                </a:moveTo>
                <a:cubicBezTo>
                  <a:pt x="865761" y="1495069"/>
                  <a:pt x="1731523" y="377199"/>
                  <a:pt x="2422187" y="83748"/>
                </a:cubicBezTo>
                <a:cubicBezTo>
                  <a:pt x="3112851" y="-209703"/>
                  <a:pt x="3628417" y="321265"/>
                  <a:pt x="4143983" y="852233"/>
                </a:cubicBezTo>
              </a:path>
            </a:pathLst>
          </a:custGeom>
          <a:ln>
            <a:solidFill>
              <a:srgbClr val="0070C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5" name="Brugerdefineret 14">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559149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149</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2</a:t>
            </a:r>
            <a:endParaRPr lang="da-DK" sz="2000" b="1" dirty="0">
              <a:latin typeface="Lucida Console" panose="020B0609040504020204" pitchFamily="49" charset="0"/>
            </a:endParaRPr>
          </a:p>
        </p:txBody>
      </p:sp>
      <p:sp>
        <p:nvSpPr>
          <p:cNvPr id="6" name="Rektangel 5"/>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bg1"/>
                </a:solidFill>
                <a:latin typeface="Lucida Console" panose="020B0609040504020204" pitchFamily="49" charset="0"/>
                <a:ea typeface="Roboto Condensed" panose="02000000000000000000" pitchFamily="2" charset="0"/>
              </a:rPr>
              <a:t>9</a:t>
            </a:r>
          </a:p>
        </p:txBody>
      </p:sp>
      <p:sp>
        <p:nvSpPr>
          <p:cNvPr id="10" name="Pladsholder til indhold 2"/>
          <p:cNvSpPr txBox="1">
            <a:spLocks/>
          </p:cNvSpPr>
          <p:nvPr/>
        </p:nvSpPr>
        <p:spPr>
          <a:xfrm>
            <a:off x="297732" y="1549400"/>
            <a:ext cx="7962900"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Clr>
                <a:srgbClr val="99CC00"/>
              </a:buClr>
              <a:buNone/>
            </a:pPr>
            <a:endParaRPr lang="da-DK" sz="1400" dirty="0" smtClean="0">
              <a:solidFill>
                <a:srgbClr val="262626"/>
              </a:solidFill>
            </a:endParaRPr>
          </a:p>
          <a:p>
            <a:pPr>
              <a:buClr>
                <a:srgbClr val="99CC00"/>
              </a:buClr>
              <a:buFont typeface="Wingdings" panose="05000000000000000000" pitchFamily="2" charset="2"/>
              <a:buChar char="§"/>
            </a:pPr>
            <a:r>
              <a:rPr lang="da-DK" sz="1800" dirty="0" smtClean="0">
                <a:solidFill>
                  <a:srgbClr val="262626"/>
                </a:solidFill>
              </a:rPr>
              <a:t>Crear un programa para probar la conexión</a:t>
            </a: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Conectar la salida remota via MODBUS</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Verificar que la entrada correspondiente en el robot se activa</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Desonectar </a:t>
            </a:r>
            <a:r>
              <a:rPr lang="da-DK" sz="1400" dirty="0">
                <a:solidFill>
                  <a:srgbClr val="262626"/>
                </a:solidFill>
              </a:rPr>
              <a:t>la salida remota via MODBUS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Verificar que la entrada correspondiente en el robot se </a:t>
            </a:r>
            <a:r>
              <a:rPr lang="da-DK" sz="1400" dirty="0" smtClean="0">
                <a:solidFill>
                  <a:srgbClr val="262626"/>
                </a:solidFill>
              </a:rPr>
              <a:t>desactiva</a:t>
            </a: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Mostrar un aviso con los resultados del test</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da-DK" sz="1800" dirty="0" smtClean="0">
                <a:solidFill>
                  <a:srgbClr val="262626"/>
                </a:solidFill>
              </a:rPr>
              <a:t>Establecer un tiempo máximo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Usar un Subproceso para limitar a un tiempo máximo de 5 segundos la duración del test</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9" name="Brugerdefineret 8">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Modbus TCP</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107105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Requisitos</a:t>
            </a:r>
          </a:p>
          <a:p>
            <a:pPr lvl="1">
              <a:buClr>
                <a:srgbClr val="99CC00"/>
              </a:buClr>
              <a:buFont typeface="Wingdings" panose="05000000000000000000" pitchFamily="2" charset="2"/>
              <a:buChar char="§"/>
            </a:pPr>
            <a:r>
              <a:rPr lang="es-ES" sz="1400" dirty="0">
                <a:solidFill>
                  <a:srgbClr val="262626"/>
                </a:solidFill>
              </a:rPr>
              <a:t>Superficie sólida</a:t>
            </a:r>
          </a:p>
          <a:p>
            <a:pPr lvl="1">
              <a:buClr>
                <a:srgbClr val="99CC00"/>
              </a:buClr>
              <a:buFont typeface="Wingdings" panose="05000000000000000000" pitchFamily="2" charset="2"/>
              <a:buChar char="§"/>
            </a:pPr>
            <a:r>
              <a:rPr lang="es-ES" sz="1400" dirty="0">
                <a:solidFill>
                  <a:srgbClr val="262626"/>
                </a:solidFill>
              </a:rPr>
              <a:t>Diámetro base: 149 mm</a:t>
            </a:r>
          </a:p>
          <a:p>
            <a:pPr lvl="1">
              <a:buClr>
                <a:srgbClr val="99CC00"/>
              </a:buClr>
              <a:buFont typeface="Wingdings" panose="05000000000000000000" pitchFamily="2" charset="2"/>
              <a:buChar char="§"/>
            </a:pPr>
            <a:r>
              <a:rPr lang="es-ES" sz="1400" dirty="0">
                <a:solidFill>
                  <a:srgbClr val="262626"/>
                </a:solidFill>
              </a:rPr>
              <a:t>4 Tornillos M8</a:t>
            </a:r>
          </a:p>
          <a:p>
            <a:pPr lvl="1">
              <a:buClr>
                <a:srgbClr val="99CC00"/>
              </a:buClr>
              <a:buFont typeface="Wingdings" panose="05000000000000000000" pitchFamily="2" charset="2"/>
              <a:buChar char="§"/>
            </a:pPr>
            <a:endParaRPr lang="en-GB" sz="2400" dirty="0">
              <a:solidFill>
                <a:srgbClr val="262626"/>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780" y="1970999"/>
            <a:ext cx="3998781" cy="4284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762" y="5134333"/>
            <a:ext cx="3966426" cy="998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15</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pPr>
              <a:spcBef>
                <a:spcPct val="0"/>
              </a:spcBef>
              <a:defRPr/>
            </a:pPr>
            <a:r>
              <a:rPr lang="es-ES" sz="2000" b="1" dirty="0">
                <a:latin typeface="Lucida Console" panose="020B0609040504020204" pitchFamily="49" charset="0"/>
              </a:rPr>
              <a:t>Montaje de la base</a:t>
            </a:r>
          </a:p>
        </p:txBody>
      </p:sp>
      <p:grpSp>
        <p:nvGrpSpPr>
          <p:cNvPr id="8" name="Gruppe 7"/>
          <p:cNvGrpSpPr/>
          <p:nvPr/>
        </p:nvGrpSpPr>
        <p:grpSpPr>
          <a:xfrm>
            <a:off x="208335" y="248792"/>
            <a:ext cx="5447352" cy="511431"/>
            <a:chOff x="4343400" y="265760"/>
            <a:chExt cx="4537710" cy="511431"/>
          </a:xfrm>
        </p:grpSpPr>
        <p:sp>
          <p:nvSpPr>
            <p:cNvPr id="9" name="Rektangel 8"/>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1" name="Ellipse 10"/>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6150717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8497"/>
            <a:ext cx="913058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150</a:t>
            </a:fld>
            <a:endParaRPr lang="en-US">
              <a:solidFill>
                <a:prstClr val="black">
                  <a:tint val="75000"/>
                </a:prstClr>
              </a:solidFill>
            </a:endParaRPr>
          </a:p>
        </p:txBody>
      </p:sp>
      <p:sp>
        <p:nvSpPr>
          <p:cNvPr id="9" name="TextBox 8"/>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33"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4"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5"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p>
        </p:txBody>
      </p:sp>
      <p:sp>
        <p:nvSpPr>
          <p:cNvPr id="37"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39"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1"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3"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5"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7"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9"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1" name="Rektangel 15"/>
          <p:cNvSpPr/>
          <p:nvPr/>
        </p:nvSpPr>
        <p:spPr>
          <a:xfrm>
            <a:off x="4677112" y="3827248"/>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53"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0"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31"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2" name="Ellipse 7"/>
          <p:cNvSpPr/>
          <p:nvPr/>
        </p:nvSpPr>
        <p:spPr>
          <a:xfrm>
            <a:off x="4800616" y="3720706"/>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prstClr val="white"/>
                </a:solidFill>
                <a:latin typeface="Lucida Console" panose="020B0609040504020204" pitchFamily="49" charset="0"/>
                <a:ea typeface="Roboto Condensed" panose="02000000000000000000" pitchFamily="2" charset="0"/>
              </a:rPr>
              <a:t>10</a:t>
            </a:r>
            <a:endParaRPr lang="da-DK" sz="2000">
              <a:solidFill>
                <a:prstClr val="white"/>
              </a:solidFill>
              <a:latin typeface="Lucida Console" panose="020B0609040504020204" pitchFamily="49" charset="0"/>
              <a:ea typeface="Roboto Condensed" panose="02000000000000000000" pitchFamily="2" charset="0"/>
            </a:endParaRPr>
          </a:p>
        </p:txBody>
      </p:sp>
      <p:sp>
        <p:nvSpPr>
          <p:cNvPr id="55"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7"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58"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54" name="Brugerdefineret 53">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Brugerdefineret 55">
            <a:hlinkClick r:id="rId6"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Brugerdefineret 59">
            <a:hlinkClick r:id="rId7" action="ppaction://hlinksldjump" highlightClick="1"/>
          </p:cNvPr>
          <p:cNvSpPr/>
          <p:nvPr/>
        </p:nvSpPr>
        <p:spPr>
          <a:xfrm>
            <a:off x="876452" y="327789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Brugerdefineret 60">
            <a:hlinkClick r:id="rId8" action="ppaction://hlinksldjump" highlightClick="1"/>
          </p:cNvPr>
          <p:cNvSpPr/>
          <p:nvPr/>
        </p:nvSpPr>
        <p:spPr>
          <a:xfrm>
            <a:off x="876451" y="381914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Brugerdefineret 61">
            <a:hlinkClick r:id="rId9" action="ppaction://hlinksldjump" highlightClick="1"/>
          </p:cNvPr>
          <p:cNvSpPr/>
          <p:nvPr/>
        </p:nvSpPr>
        <p:spPr>
          <a:xfrm>
            <a:off x="876450"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Brugerdefineret 62">
            <a:hlinkClick r:id="rId10" action="ppaction://hlinksldjump" highlightClick="1"/>
          </p:cNvPr>
          <p:cNvSpPr/>
          <p:nvPr/>
        </p:nvSpPr>
        <p:spPr>
          <a:xfrm>
            <a:off x="870897" y="491678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Brugerdefineret 63">
            <a:hlinkClick r:id="rId11" action="ppaction://hlinksldjump" highlightClick="1"/>
          </p:cNvPr>
          <p:cNvSpPr/>
          <p:nvPr/>
        </p:nvSpPr>
        <p:spPr>
          <a:xfrm>
            <a:off x="4677110" y="21867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Brugerdefineret 64">
            <a:hlinkClick r:id="rId12" action="ppaction://hlinksldjump" highlightClick="1"/>
          </p:cNvPr>
          <p:cNvSpPr/>
          <p:nvPr/>
        </p:nvSpPr>
        <p:spPr>
          <a:xfrm>
            <a:off x="4677109"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Brugerdefineret 65">
            <a:hlinkClick r:id="rId13" action="ppaction://hlinksldjump" highlightClick="1"/>
          </p:cNvPr>
          <p:cNvSpPr/>
          <p:nvPr/>
        </p:nvSpPr>
        <p:spPr>
          <a:xfrm>
            <a:off x="4677115" y="324861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Brugerdefineret 67">
            <a:hlinkClick r:id="rId14" action="ppaction://hlinksldjump" highlightClick="1"/>
          </p:cNvPr>
          <p:cNvSpPr/>
          <p:nvPr/>
        </p:nvSpPr>
        <p:spPr>
          <a:xfrm>
            <a:off x="4677108" y="436528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Brugerdefineret 68">
            <a:hlinkClick r:id="rId15" action="ppaction://hlinksldjump" highlightClick="1"/>
          </p:cNvPr>
          <p:cNvSpPr/>
          <p:nvPr/>
        </p:nvSpPr>
        <p:spPr>
          <a:xfrm>
            <a:off x="4693703" y="49241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Brugerdefineret 69">
            <a:hlinkClick r:id="rId16" action="ppaction://hlinksldjump" highlightClick="1"/>
          </p:cNvPr>
          <p:cNvSpPr/>
          <p:nvPr/>
        </p:nvSpPr>
        <p:spPr>
          <a:xfrm>
            <a:off x="885634" y="271526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08510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Consejos de programación</a:t>
            </a:r>
          </a:p>
          <a:p>
            <a:pPr>
              <a:buClr>
                <a:srgbClr val="99CC00"/>
              </a:buClr>
              <a:buFont typeface="Wingdings" panose="05000000000000000000" pitchFamily="2" charset="2"/>
              <a:buChar char="§"/>
            </a:pPr>
            <a:r>
              <a:rPr lang="da-DK" sz="1800" dirty="0">
                <a:solidFill>
                  <a:srgbClr val="262626"/>
                </a:solidFill>
              </a:rPr>
              <a:t>Guias prácticas</a:t>
            </a:r>
          </a:p>
          <a:p>
            <a:pPr>
              <a:buClr>
                <a:srgbClr val="99CC00"/>
              </a:buClr>
              <a:buFont typeface="Wingdings" panose="05000000000000000000" pitchFamily="2" charset="2"/>
              <a:buChar char="§"/>
            </a:pPr>
            <a:r>
              <a:rPr lang="da-DK" sz="1800" dirty="0">
                <a:solidFill>
                  <a:srgbClr val="262626"/>
                </a:solidFill>
              </a:rPr>
              <a:t>Guia de Seguridad</a:t>
            </a:r>
          </a:p>
          <a:p>
            <a:pPr>
              <a:buClr>
                <a:srgbClr val="99CC00"/>
              </a:buClr>
              <a:buFont typeface="Wingdings" panose="05000000000000000000" pitchFamily="2" charset="2"/>
              <a:buChar char="§"/>
            </a:pPr>
            <a:r>
              <a:rPr lang="da-DK" sz="1800" dirty="0">
                <a:solidFill>
                  <a:srgbClr val="262626"/>
                </a:solidFill>
              </a:rPr>
              <a:t>Descargas</a:t>
            </a:r>
          </a:p>
          <a:p>
            <a:pPr lvl="1">
              <a:buClr>
                <a:srgbClr val="99CC00"/>
              </a:buClr>
              <a:buFont typeface="Wingdings" panose="05000000000000000000" pitchFamily="2" charset="2"/>
              <a:buChar char="§"/>
            </a:pPr>
            <a:r>
              <a:rPr lang="da-DK" sz="1400" dirty="0">
                <a:solidFill>
                  <a:srgbClr val="262626"/>
                </a:solidFill>
              </a:rPr>
              <a:t>Magic files</a:t>
            </a:r>
          </a:p>
          <a:p>
            <a:pPr lvl="1">
              <a:buClr>
                <a:srgbClr val="99CC00"/>
              </a:buClr>
              <a:buFont typeface="Wingdings" panose="05000000000000000000" pitchFamily="2" charset="2"/>
              <a:buChar char="§"/>
            </a:pPr>
            <a:r>
              <a:rPr lang="da-DK" sz="1400" dirty="0">
                <a:solidFill>
                  <a:srgbClr val="262626"/>
                </a:solidFill>
              </a:rPr>
              <a:t>Software/firmware</a:t>
            </a:r>
          </a:p>
          <a:p>
            <a:pPr lvl="1">
              <a:buClr>
                <a:srgbClr val="99CC00"/>
              </a:buClr>
              <a:buFont typeface="Wingdings" panose="05000000000000000000" pitchFamily="2" charset="2"/>
              <a:buChar char="§"/>
            </a:pPr>
            <a:r>
              <a:rPr lang="da-DK" sz="1400" dirty="0">
                <a:solidFill>
                  <a:srgbClr val="262626"/>
                </a:solidFill>
              </a:rPr>
              <a:t>URSim</a:t>
            </a:r>
          </a:p>
          <a:p>
            <a:pPr lvl="1">
              <a:buClr>
                <a:srgbClr val="99CC00"/>
              </a:buClr>
              <a:buFont typeface="Wingdings" panose="05000000000000000000" pitchFamily="2" charset="2"/>
              <a:buChar char="§"/>
            </a:pPr>
            <a:r>
              <a:rPr lang="da-DK" sz="1400" dirty="0">
                <a:solidFill>
                  <a:srgbClr val="262626"/>
                </a:solidFill>
              </a:rPr>
              <a:t>Log reader</a:t>
            </a:r>
          </a:p>
          <a:p>
            <a:pPr lvl="1">
              <a:buClr>
                <a:srgbClr val="99CC00"/>
              </a:buClr>
              <a:buFont typeface="Wingdings" panose="05000000000000000000" pitchFamily="2" charset="2"/>
              <a:buChar char="§"/>
            </a:pPr>
            <a:r>
              <a:rPr lang="da-DK" sz="1400" dirty="0">
                <a:solidFill>
                  <a:srgbClr val="262626"/>
                </a:solidFill>
              </a:rPr>
              <a:t>Planos CAD</a:t>
            </a:r>
          </a:p>
          <a:p>
            <a:pPr lvl="1">
              <a:buClr>
                <a:srgbClr val="99CC00"/>
              </a:buClr>
              <a:buFont typeface="Wingdings" panose="05000000000000000000" pitchFamily="2" charset="2"/>
              <a:buChar char="§"/>
            </a:pPr>
            <a:r>
              <a:rPr lang="da-DK" sz="1400" dirty="0">
                <a:solidFill>
                  <a:srgbClr val="262626"/>
                </a:solidFill>
              </a:rPr>
              <a:t>Manuales</a:t>
            </a:r>
          </a:p>
          <a:p>
            <a:pPr lvl="1">
              <a:buClr>
                <a:srgbClr val="99CC00"/>
              </a:buClr>
              <a:buFont typeface="Wingdings" panose="05000000000000000000" pitchFamily="2" charset="2"/>
              <a:buChar char="§"/>
            </a:pPr>
            <a:endParaRPr lang="en-US" sz="1400" dirty="0">
              <a:solidFill>
                <a:srgbClr val="262626"/>
              </a:solidFill>
            </a:endParaRPr>
          </a:p>
        </p:txBody>
      </p:sp>
      <p:sp>
        <p:nvSpPr>
          <p:cNvPr id="3" name="Tekstboks 2">
            <a:hlinkClick r:id="rId3"/>
          </p:cNvPr>
          <p:cNvSpPr txBox="1"/>
          <p:nvPr/>
        </p:nvSpPr>
        <p:spPr>
          <a:xfrm>
            <a:off x="469755" y="2150787"/>
            <a:ext cx="8267700" cy="492443"/>
          </a:xfrm>
          <a:prstGeom prst="rect">
            <a:avLst/>
          </a:prstGeom>
          <a:noFill/>
        </p:spPr>
        <p:txBody>
          <a:bodyPr wrap="square" rtlCol="0">
            <a:spAutoFit/>
          </a:bodyPr>
          <a:lstStyle/>
          <a:p>
            <a:pPr lvl="4"/>
            <a:r>
              <a:rPr lang="en-US" sz="2600" smtClean="0">
                <a:solidFill>
                  <a:srgbClr val="262626"/>
                </a:solidFill>
                <a:hlinkClick r:id="rId4"/>
              </a:rPr>
              <a:t>support.universal-robots.com</a:t>
            </a:r>
            <a:endParaRPr lang="da-DK" sz="2600"/>
          </a:p>
        </p:txBody>
      </p:sp>
      <p:sp>
        <p:nvSpPr>
          <p:cNvPr id="5" name="Pladsholder til diasnummer 4"/>
          <p:cNvSpPr>
            <a:spLocks noGrp="1"/>
          </p:cNvSpPr>
          <p:nvPr>
            <p:ph type="sldNum" sz="quarter" idx="12"/>
          </p:nvPr>
        </p:nvSpPr>
        <p:spPr/>
        <p:txBody>
          <a:bodyPr/>
          <a:lstStyle/>
          <a:p>
            <a:fld id="{EAC703FD-06C2-3745-B8B2-5765E01FA7E0}" type="slidenum">
              <a:rPr lang="da-DK" smtClean="0"/>
              <a:t>151</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Descargas y consejos</a:t>
            </a:r>
            <a:endParaRPr lang="da-DK" sz="2000" b="1" dirty="0">
              <a:latin typeface="Lucida Console" panose="020B0609040504020204" pitchFamily="49" charset="0"/>
            </a:endParaRP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108040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URSim</a:t>
            </a:r>
          </a:p>
          <a:p>
            <a:pPr lvl="1">
              <a:buClr>
                <a:srgbClr val="99CC00"/>
              </a:buClr>
              <a:buFont typeface="Wingdings" panose="05000000000000000000" pitchFamily="2" charset="2"/>
              <a:buChar char="§"/>
            </a:pPr>
            <a:r>
              <a:rPr lang="es-ES" sz="1400" dirty="0">
                <a:solidFill>
                  <a:srgbClr val="262626"/>
                </a:solidFill>
              </a:rPr>
              <a:t>Software para programación Offline</a:t>
            </a:r>
          </a:p>
          <a:p>
            <a:pPr lvl="1">
              <a:buClr>
                <a:srgbClr val="99CC00"/>
              </a:buClr>
              <a:buFont typeface="Wingdings" panose="05000000000000000000" pitchFamily="2" charset="2"/>
              <a:buChar char="§"/>
            </a:pPr>
            <a:r>
              <a:rPr lang="es-ES" sz="1400" dirty="0">
                <a:solidFill>
                  <a:srgbClr val="262626"/>
                </a:solidFill>
              </a:rPr>
              <a:t>Ejecutable sólo en sistemas operativos Linux</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Disponible para su descarga desde la página de soporte como:</a:t>
            </a:r>
          </a:p>
          <a:p>
            <a:pPr lvl="2">
              <a:buClr>
                <a:srgbClr val="99CC00"/>
              </a:buClr>
              <a:buFont typeface="Wingdings" panose="05000000000000000000" pitchFamily="2" charset="2"/>
              <a:buChar char="§"/>
            </a:pPr>
            <a:r>
              <a:rPr lang="es-ES" sz="1400" dirty="0">
                <a:solidFill>
                  <a:srgbClr val="262626"/>
                </a:solidFill>
              </a:rPr>
              <a:t>Fichero de instalación (SO Linux)</a:t>
            </a:r>
          </a:p>
          <a:p>
            <a:pPr lvl="2">
              <a:buClr>
                <a:srgbClr val="99CC00"/>
              </a:buClr>
              <a:buFont typeface="Wingdings" panose="05000000000000000000" pitchFamily="2" charset="2"/>
              <a:buChar char="§"/>
            </a:pPr>
            <a:r>
              <a:rPr lang="es-ES" sz="1400" dirty="0">
                <a:solidFill>
                  <a:srgbClr val="262626"/>
                </a:solidFill>
              </a:rPr>
              <a:t>Máquina Virtual (SO Windows)</a:t>
            </a:r>
          </a:p>
        </p:txBody>
      </p:sp>
      <p:pic>
        <p:nvPicPr>
          <p:cNvPr id="1026" name="Picture 2" descr="http://www.fayerwayer.com/up/2009/06/windows7-72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952" y="3817558"/>
            <a:ext cx="4359455" cy="2724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1704" y="3336778"/>
            <a:ext cx="2249075" cy="1379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3" name="Pladsholder til diasnummer 2"/>
          <p:cNvSpPr>
            <a:spLocks noGrp="1"/>
          </p:cNvSpPr>
          <p:nvPr>
            <p:ph type="sldNum" sz="quarter" idx="12"/>
          </p:nvPr>
        </p:nvSpPr>
        <p:spPr/>
        <p:txBody>
          <a:bodyPr/>
          <a:lstStyle/>
          <a:p>
            <a:fld id="{EAC703FD-06C2-3745-B8B2-5765E01FA7E0}" type="slidenum">
              <a:rPr lang="da-DK" smtClean="0"/>
              <a:t>152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Simulador Offline</a:t>
            </a:r>
            <a:endParaRPr lang="es-ES"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4" name="Tekstboks 10"/>
          <p:cNvSpPr txBox="1"/>
          <p:nvPr/>
        </p:nvSpPr>
        <p:spPr>
          <a:xfrm>
            <a:off x="7009336" y="3115531"/>
            <a:ext cx="1278194" cy="246221"/>
          </a:xfrm>
          <a:prstGeom prst="rect">
            <a:avLst/>
          </a:prstGeom>
          <a:noFill/>
        </p:spPr>
        <p:txBody>
          <a:bodyPr wrap="square" rtlCol="0">
            <a:spAutoFit/>
          </a:bodyPr>
          <a:lstStyle/>
          <a:p>
            <a:r>
              <a:rPr lang="es-ES" sz="1000" i="1" dirty="0" smtClean="0"/>
              <a:t>Máquina Virtual</a:t>
            </a:r>
            <a:endParaRPr lang="es-ES" sz="1000" i="1" dirty="0"/>
          </a:p>
        </p:txBody>
      </p:sp>
    </p:spTree>
    <p:extLst>
      <p:ext uri="{BB962C8B-B14F-4D97-AF65-F5344CB8AC3E}">
        <p14:creationId xmlns:p14="http://schemas.microsoft.com/office/powerpoint/2010/main" val="235339601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56667" y="2247130"/>
            <a:ext cx="1981201" cy="1848465"/>
          </a:xfrm>
          <a:prstGeom prst="rect">
            <a:avLst/>
          </a:prstGeom>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Copia de seguridad sencilla</a:t>
            </a:r>
          </a:p>
          <a:p>
            <a:pPr lvl="1">
              <a:buClr>
                <a:srgbClr val="99CC00"/>
              </a:buClr>
              <a:buFont typeface="Wingdings" panose="05000000000000000000" pitchFamily="2" charset="2"/>
              <a:buChar char="§"/>
            </a:pPr>
            <a:r>
              <a:rPr lang="en-GB" sz="1400" dirty="0">
                <a:solidFill>
                  <a:srgbClr val="262626"/>
                </a:solidFill>
              </a:rPr>
              <a:t>Backup</a:t>
            </a:r>
            <a:r>
              <a:rPr lang="es-ES" sz="1400" dirty="0">
                <a:solidFill>
                  <a:srgbClr val="262626"/>
                </a:solidFill>
              </a:rPr>
              <a:t> programas</a:t>
            </a:r>
          </a:p>
          <a:p>
            <a:pPr lvl="1">
              <a:buClr>
                <a:srgbClr val="99CC00"/>
              </a:buClr>
              <a:buFont typeface="Wingdings" panose="05000000000000000000" pitchFamily="2" charset="2"/>
              <a:buChar char="§"/>
            </a:pPr>
            <a:r>
              <a:rPr lang="en-GB" sz="1400" dirty="0">
                <a:solidFill>
                  <a:srgbClr val="262626"/>
                </a:solidFill>
              </a:rPr>
              <a:t>Backup</a:t>
            </a:r>
            <a:r>
              <a:rPr lang="es-ES" sz="1400" dirty="0">
                <a:solidFill>
                  <a:srgbClr val="262626"/>
                </a:solidFill>
              </a:rPr>
              <a:t> </a:t>
            </a:r>
            <a:r>
              <a:rPr lang="es-ES" sz="1400" dirty="0" smtClean="0">
                <a:solidFill>
                  <a:srgbClr val="262626"/>
                </a:solidFill>
              </a:rPr>
              <a:t>histórico de avisos </a:t>
            </a:r>
            <a:r>
              <a:rPr lang="en-GB" sz="1400" dirty="0" err="1" smtClean="0">
                <a:solidFill>
                  <a:srgbClr val="262626"/>
                </a:solidFill>
              </a:rPr>
              <a:t>log_history</a:t>
            </a:r>
            <a:endParaRPr lang="en-GB" sz="1400" dirty="0">
              <a:solidFill>
                <a:srgbClr val="262626"/>
              </a:solidFill>
            </a:endParaRPr>
          </a:p>
          <a:p>
            <a:pPr lvl="1">
              <a:buClr>
                <a:srgbClr val="99CC00"/>
              </a:buClr>
              <a:buFont typeface="Wingdings" panose="05000000000000000000" pitchFamily="2" charset="2"/>
              <a:buChar char="§"/>
            </a:pPr>
            <a:r>
              <a:rPr lang="en-GB" sz="1400" dirty="0">
                <a:solidFill>
                  <a:srgbClr val="262626"/>
                </a:solidFill>
              </a:rPr>
              <a:t>Backup</a:t>
            </a:r>
            <a:r>
              <a:rPr lang="es-ES" sz="1400" dirty="0">
                <a:solidFill>
                  <a:srgbClr val="262626"/>
                </a:solidFill>
              </a:rPr>
              <a:t> archivos de configuración</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Otras funciones</a:t>
            </a:r>
          </a:p>
          <a:p>
            <a:pPr lvl="1">
              <a:buClr>
                <a:srgbClr val="99CC00"/>
              </a:buClr>
              <a:buFont typeface="Wingdings" panose="05000000000000000000" pitchFamily="2" charset="2"/>
              <a:buChar char="§"/>
            </a:pPr>
            <a:r>
              <a:rPr lang="es-ES" sz="1400" dirty="0">
                <a:solidFill>
                  <a:srgbClr val="262626"/>
                </a:solidFill>
              </a:rPr>
              <a:t>Carga de programas</a:t>
            </a:r>
          </a:p>
          <a:p>
            <a:pPr lvl="1">
              <a:buClr>
                <a:srgbClr val="99CC00"/>
              </a:buClr>
              <a:buFont typeface="Wingdings" panose="05000000000000000000" pitchFamily="2" charset="2"/>
              <a:buChar char="§"/>
            </a:pPr>
            <a:r>
              <a:rPr lang="es-ES" sz="1400" dirty="0">
                <a:solidFill>
                  <a:srgbClr val="262626"/>
                </a:solidFill>
              </a:rPr>
              <a:t>Captura de pantalla del GUI</a:t>
            </a:r>
            <a:endParaRPr lang="es-ES" sz="1800" dirty="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¿Cómo?</a:t>
            </a:r>
          </a:p>
          <a:p>
            <a:pPr lvl="1">
              <a:buClr>
                <a:srgbClr val="99CC00"/>
              </a:buClr>
              <a:buFont typeface="Wingdings" panose="05000000000000000000" pitchFamily="2" charset="2"/>
              <a:buChar char="§"/>
            </a:pPr>
            <a:r>
              <a:rPr lang="es-ES" sz="1400" dirty="0">
                <a:solidFill>
                  <a:srgbClr val="262626"/>
                </a:solidFill>
              </a:rPr>
              <a:t>Descargar la </a:t>
            </a:r>
            <a:r>
              <a:rPr lang="en-GB" sz="1400" dirty="0">
                <a:solidFill>
                  <a:srgbClr val="262626"/>
                </a:solidFill>
              </a:rPr>
              <a:t>Magic</a:t>
            </a:r>
            <a:r>
              <a:rPr lang="es-ES" sz="1400" dirty="0">
                <a:solidFill>
                  <a:srgbClr val="262626"/>
                </a:solidFill>
              </a:rPr>
              <a:t> file desde la página de soporte</a:t>
            </a:r>
          </a:p>
          <a:p>
            <a:pPr lvl="1">
              <a:buClr>
                <a:srgbClr val="99CC00"/>
              </a:buClr>
              <a:buFont typeface="Wingdings" panose="05000000000000000000" pitchFamily="2" charset="2"/>
              <a:buChar char="§"/>
            </a:pPr>
            <a:r>
              <a:rPr lang="es-ES" sz="1400" dirty="0">
                <a:solidFill>
                  <a:srgbClr val="262626"/>
                </a:solidFill>
              </a:rPr>
              <a:t>Copiar el archivo en un memoria USB</a:t>
            </a:r>
          </a:p>
          <a:p>
            <a:pPr lvl="1">
              <a:buClr>
                <a:srgbClr val="99CC00"/>
              </a:buClr>
              <a:buFont typeface="Wingdings" panose="05000000000000000000" pitchFamily="2" charset="2"/>
              <a:buChar char="§"/>
            </a:pPr>
            <a:r>
              <a:rPr lang="es-ES" sz="1400" dirty="0">
                <a:solidFill>
                  <a:srgbClr val="262626"/>
                </a:solidFill>
              </a:rPr>
              <a:t>Insertar la memoria USB en el TP » aparece el aviso </a:t>
            </a:r>
            <a:r>
              <a:rPr lang="es-ES" sz="1400" i="1" dirty="0">
                <a:solidFill>
                  <a:srgbClr val="FF0000"/>
                </a:solidFill>
              </a:rPr>
              <a:t>USB! (rojo) </a:t>
            </a:r>
            <a:endParaRPr lang="es-ES" sz="1400" i="1"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Esperar a un nuevo aviso </a:t>
            </a:r>
            <a:r>
              <a:rPr lang="es-ES" sz="1400" dirty="0">
                <a:solidFill>
                  <a:srgbClr val="00B050"/>
                </a:solidFill>
              </a:rPr>
              <a:t>USB </a:t>
            </a:r>
            <a:r>
              <a:rPr lang="es-ES" sz="1400" i="1" dirty="0">
                <a:solidFill>
                  <a:srgbClr val="00B050"/>
                </a:solidFill>
              </a:rPr>
              <a:t>(verde)</a:t>
            </a:r>
            <a:r>
              <a:rPr lang="es-ES" sz="1400" dirty="0">
                <a:solidFill>
                  <a:srgbClr val="262626"/>
                </a:solidFill>
              </a:rPr>
              <a:t> » copia completada</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2">
              <a:buClr>
                <a:schemeClr val="tx2">
                  <a:lumMod val="40000"/>
                  <a:lumOff val="60000"/>
                </a:schemeClr>
              </a:buClr>
            </a:pPr>
            <a:endParaRPr lang="en-GB" sz="1400" dirty="0">
              <a:solidFill>
                <a:srgbClr val="262626"/>
              </a:solidFill>
            </a:endParaRPr>
          </a:p>
          <a:p>
            <a:pPr lvl="1">
              <a:buClr>
                <a:schemeClr val="tx2">
                  <a:lumMod val="40000"/>
                  <a:lumOff val="60000"/>
                </a:schemeClr>
              </a:buClr>
              <a:buFont typeface="Arial" panose="020B0604020202020204" pitchFamily="34" charset="0"/>
              <a:buChar char="•"/>
            </a:pPr>
            <a:endParaRPr lang="en-GB" sz="1400" dirty="0" smtClean="0">
              <a:solidFill>
                <a:srgbClr val="262626"/>
              </a:solidFill>
            </a:endParaRPr>
          </a:p>
        </p:txBody>
      </p:sp>
      <p:pic>
        <p:nvPicPr>
          <p:cNvPr id="5" name="Billed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8868" y="3073040"/>
            <a:ext cx="2438400" cy="2438400"/>
          </a:xfrm>
          <a:prstGeom prst="rect">
            <a:avLst/>
          </a:prstGeom>
        </p:spPr>
      </p:pic>
      <p:sp>
        <p:nvSpPr>
          <p:cNvPr id="4" name="Pladsholder til diasnummer 3"/>
          <p:cNvSpPr>
            <a:spLocks noGrp="1"/>
          </p:cNvSpPr>
          <p:nvPr>
            <p:ph type="sldNum" sz="quarter" idx="12"/>
          </p:nvPr>
        </p:nvSpPr>
        <p:spPr/>
        <p:txBody>
          <a:bodyPr/>
          <a:lstStyle/>
          <a:p>
            <a:fld id="{EAC703FD-06C2-3745-B8B2-5765E01FA7E0}" type="slidenum">
              <a:rPr lang="da-DK" smtClean="0"/>
              <a:t>153</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smtClean="0">
                <a:latin typeface="Lucida Console" panose="020B0609040504020204" pitchFamily="49" charset="0"/>
              </a:rPr>
              <a:t>Magic files</a:t>
            </a:r>
            <a:endParaRPr lang="da-DK" sz="2000" b="1">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49850428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67860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a:t>
            </a:r>
          </a:p>
          <a:p>
            <a:pPr lvl="1">
              <a:buClr>
                <a:srgbClr val="99CC00"/>
              </a:buClr>
              <a:buFont typeface="Wingdings" panose="05000000000000000000" pitchFamily="2" charset="2"/>
              <a:buChar char="§"/>
            </a:pPr>
            <a:r>
              <a:rPr lang="es-ES" sz="1400" dirty="0">
                <a:solidFill>
                  <a:srgbClr val="262626"/>
                </a:solidFill>
              </a:rPr>
              <a:t>Descargar última versión</a:t>
            </a:r>
            <a:br>
              <a:rPr lang="es-ES" sz="1400" dirty="0">
                <a:solidFill>
                  <a:srgbClr val="262626"/>
                </a:solidFill>
              </a:rPr>
            </a:br>
            <a:r>
              <a:rPr lang="es-ES" sz="1400" dirty="0">
                <a:solidFill>
                  <a:srgbClr val="262626"/>
                </a:solidFill>
              </a:rPr>
              <a:t>desde la página de soporte</a:t>
            </a:r>
          </a:p>
          <a:p>
            <a:pPr lvl="1">
              <a:buClr>
                <a:srgbClr val="99CC00"/>
              </a:buClr>
              <a:buFont typeface="Wingdings" panose="05000000000000000000" pitchFamily="2" charset="2"/>
              <a:buChar char="§"/>
            </a:pPr>
            <a:r>
              <a:rPr lang="es-ES" sz="1400" dirty="0">
                <a:solidFill>
                  <a:srgbClr val="262626"/>
                </a:solidFill>
              </a:rPr>
              <a:t>Copiar archivo en la</a:t>
            </a:r>
            <a:br>
              <a:rPr lang="es-ES" sz="1400" dirty="0">
                <a:solidFill>
                  <a:srgbClr val="262626"/>
                </a:solidFill>
              </a:rPr>
            </a:br>
            <a:r>
              <a:rPr lang="es-ES" sz="1400" dirty="0">
                <a:solidFill>
                  <a:srgbClr val="262626"/>
                </a:solidFill>
              </a:rPr>
              <a:t>memoria USB</a:t>
            </a:r>
          </a:p>
          <a:p>
            <a:pPr lvl="1">
              <a:buClr>
                <a:srgbClr val="99CC00"/>
              </a:buClr>
              <a:buFont typeface="Wingdings" panose="05000000000000000000" pitchFamily="2" charset="2"/>
              <a:buChar char="§"/>
            </a:pPr>
            <a:r>
              <a:rPr lang="es-ES" sz="1400" dirty="0">
                <a:solidFill>
                  <a:srgbClr val="262626"/>
                </a:solidFill>
              </a:rPr>
              <a:t>Insertar la USB en la  TP</a:t>
            </a:r>
          </a:p>
          <a:p>
            <a:pPr lvl="1">
              <a:buClr>
                <a:srgbClr val="99CC00"/>
              </a:buClr>
              <a:buFont typeface="Wingdings" panose="05000000000000000000" pitchFamily="2" charset="2"/>
              <a:buChar char="§"/>
            </a:pPr>
            <a:r>
              <a:rPr lang="es-ES" sz="1400" dirty="0">
                <a:solidFill>
                  <a:srgbClr val="262626"/>
                </a:solidFill>
              </a:rPr>
              <a:t>Ir a </a:t>
            </a:r>
            <a:r>
              <a:rPr lang="es-ES" sz="1400" dirty="0" err="1">
                <a:solidFill>
                  <a:srgbClr val="262626"/>
                </a:solidFill>
              </a:rPr>
              <a:t>Config</a:t>
            </a:r>
            <a:r>
              <a:rPr lang="es-ES" sz="1400" dirty="0">
                <a:solidFill>
                  <a:srgbClr val="262626"/>
                </a:solidFill>
              </a:rPr>
              <a:t>. Robot -&gt; </a:t>
            </a:r>
            <a:br>
              <a:rPr lang="es-ES" sz="1400" dirty="0">
                <a:solidFill>
                  <a:srgbClr val="262626"/>
                </a:solidFill>
              </a:rPr>
            </a:br>
            <a:r>
              <a:rPr lang="es-ES" sz="1400" dirty="0">
                <a:solidFill>
                  <a:srgbClr val="262626"/>
                </a:solidFill>
              </a:rPr>
              <a:t>Actualizar robot</a:t>
            </a:r>
          </a:p>
          <a:p>
            <a:pPr lvl="1">
              <a:buClr>
                <a:srgbClr val="99CC00"/>
              </a:buClr>
              <a:buFont typeface="Wingdings" panose="05000000000000000000" pitchFamily="2" charset="2"/>
              <a:buChar char="§"/>
            </a:pPr>
            <a:r>
              <a:rPr lang="es-ES" sz="1400" dirty="0">
                <a:solidFill>
                  <a:srgbClr val="262626"/>
                </a:solidFill>
              </a:rPr>
              <a:t>Pulse botón ”Buscar” y</a:t>
            </a:r>
            <a:br>
              <a:rPr lang="es-ES" sz="1400" dirty="0">
                <a:solidFill>
                  <a:srgbClr val="262626"/>
                </a:solidFill>
              </a:rPr>
            </a:br>
            <a:r>
              <a:rPr lang="es-ES" sz="1400" dirty="0">
                <a:solidFill>
                  <a:srgbClr val="262626"/>
                </a:solidFill>
              </a:rPr>
              <a:t>seleccione la actualización</a:t>
            </a:r>
          </a:p>
          <a:p>
            <a:pPr lvl="1">
              <a:buClr>
                <a:srgbClr val="99CC00"/>
              </a:buClr>
              <a:buFont typeface="Wingdings" panose="05000000000000000000" pitchFamily="2" charset="2"/>
              <a:buChar char="§"/>
            </a:pPr>
            <a:r>
              <a:rPr lang="es-ES" sz="1400" dirty="0">
                <a:solidFill>
                  <a:srgbClr val="262626"/>
                </a:solidFill>
              </a:rPr>
              <a:t>Pulse botón ”Actualizar”</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El robot se desconectará</a:t>
            </a:r>
            <a:br>
              <a:rPr lang="es-ES" sz="1400" dirty="0">
                <a:solidFill>
                  <a:srgbClr val="262626"/>
                </a:solidFill>
              </a:rPr>
            </a:br>
            <a:r>
              <a:rPr lang="es-ES" sz="1400" dirty="0">
                <a:solidFill>
                  <a:srgbClr val="262626"/>
                </a:solidFill>
              </a:rPr>
              <a:t>tras actualizarse</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2300" dirty="0">
              <a:solidFill>
                <a:srgbClr val="262626"/>
              </a:solidFill>
            </a:endParaRPr>
          </a:p>
          <a:p>
            <a:pPr lvl="1">
              <a:buClr>
                <a:srgbClr val="99CC00"/>
              </a:buClr>
              <a:buFont typeface="Wingdings" panose="05000000000000000000" pitchFamily="2" charset="2"/>
              <a:buChar char="§"/>
            </a:pPr>
            <a:r>
              <a:rPr lang="es-ES" sz="1400" dirty="0">
                <a:solidFill>
                  <a:srgbClr val="FF0000"/>
                </a:solidFill>
              </a:rPr>
              <a:t>IMPORTANTE: REALIZAR SIEMPRE UNA COPIA COMPLETA DE ANTES DE ACTUALIZAR SOFTWARE!</a:t>
            </a: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154</a:t>
            </a:fld>
            <a:endParaRPr lang="da-DK" dirty="0"/>
          </a:p>
        </p:txBody>
      </p:sp>
      <p:sp>
        <p:nvSpPr>
          <p:cNvPr id="10" name="Tekstboks 9"/>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Actualizar el Software</a:t>
            </a:r>
            <a:endParaRPr lang="da-DK" sz="2000" b="1" dirty="0">
              <a:latin typeface="Lucida Console" panose="020B0609040504020204" pitchFamily="49" charset="0"/>
            </a:endParaRPr>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17" name="Gruppe 1"/>
          <p:cNvGrpSpPr/>
          <p:nvPr/>
        </p:nvGrpSpPr>
        <p:grpSpPr>
          <a:xfrm>
            <a:off x="3301228" y="2885107"/>
            <a:ext cx="5357630" cy="3115388"/>
            <a:chOff x="1897575" y="3129488"/>
            <a:chExt cx="5186401" cy="3115388"/>
          </a:xfrm>
        </p:grpSpPr>
        <p:sp>
          <p:nvSpPr>
            <p:cNvPr id="20" name="Rektangel 5"/>
            <p:cNvSpPr/>
            <p:nvPr/>
          </p:nvSpPr>
          <p:spPr>
            <a:xfrm>
              <a:off x="1897575" y="3445837"/>
              <a:ext cx="1547346" cy="299933"/>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1" name="Rektangel 4"/>
            <p:cNvSpPr/>
            <p:nvPr/>
          </p:nvSpPr>
          <p:spPr>
            <a:xfrm>
              <a:off x="6233224" y="6063521"/>
              <a:ext cx="850752" cy="18135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2" name="Rektangel 8"/>
            <p:cNvSpPr/>
            <p:nvPr/>
          </p:nvSpPr>
          <p:spPr>
            <a:xfrm>
              <a:off x="3649817" y="3129488"/>
              <a:ext cx="702000"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07682"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7911008"/>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186882" y="2522434"/>
            <a:ext cx="1973892" cy="28288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Pladsholder til indhold 2"/>
          <p:cNvSpPr txBox="1">
            <a:spLocks/>
          </p:cNvSpPr>
          <p:nvPr/>
        </p:nvSpPr>
        <p:spPr>
          <a:xfrm>
            <a:off x="281508" y="1574801"/>
            <a:ext cx="5221984"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El firmware es el software que se encuentra en cada junta</a:t>
            </a:r>
          </a:p>
          <a:p>
            <a:pPr lvl="1">
              <a:buClr>
                <a:srgbClr val="99CC00"/>
              </a:buClr>
              <a:buFont typeface="Wingdings" panose="05000000000000000000" pitchFamily="2" charset="2"/>
              <a:buChar char="§"/>
            </a:pPr>
            <a:r>
              <a:rPr lang="es-ES" sz="1400" dirty="0">
                <a:solidFill>
                  <a:srgbClr val="262626"/>
                </a:solidFill>
              </a:rPr>
              <a:t>El firmware controla las </a:t>
            </a:r>
            <a:r>
              <a:rPr lang="es-ES" sz="1400" dirty="0" smtClean="0">
                <a:solidFill>
                  <a:srgbClr val="262626"/>
                </a:solidFill>
              </a:rPr>
              <a:t>juntas</a:t>
            </a:r>
          </a:p>
          <a:p>
            <a:pPr lvl="1">
              <a:buClr>
                <a:srgbClr val="99CC00"/>
              </a:buClr>
              <a:buFont typeface="Wingdings" panose="05000000000000000000" pitchFamily="2" charset="2"/>
              <a:buChar char="§"/>
            </a:pPr>
            <a:r>
              <a:rPr lang="es-ES" sz="1400" dirty="0">
                <a:solidFill>
                  <a:srgbClr val="262626"/>
                </a:solidFill>
              </a:rPr>
              <a:t>Durante la actualización del software, el firmware se copia automáticamente en </a:t>
            </a:r>
            <a:br>
              <a:rPr lang="es-ES" sz="1400" dirty="0">
                <a:solidFill>
                  <a:srgbClr val="262626"/>
                </a:solidFill>
              </a:rPr>
            </a:br>
            <a:r>
              <a:rPr lang="es-ES" sz="1400" dirty="0">
                <a:solidFill>
                  <a:srgbClr val="262626"/>
                </a:solidFill>
              </a:rPr>
              <a:t>la tarjeta compact flash</a:t>
            </a:r>
          </a:p>
          <a:p>
            <a:pPr lvl="1">
              <a:buClr>
                <a:srgbClr val="99CC00"/>
              </a:buClr>
              <a:buFont typeface="Wingdings" panose="05000000000000000000" pitchFamily="2" charset="2"/>
              <a:buChar char="§"/>
            </a:pPr>
            <a:endParaRPr lang="es-ES" sz="1400" dirty="0" smtClean="0">
              <a:solidFill>
                <a:srgbClr val="262626"/>
              </a:solidFill>
            </a:endParaRPr>
          </a:p>
          <a:p>
            <a:pPr marL="342900" lvl="1" indent="-342900">
              <a:buClr>
                <a:srgbClr val="99CC00"/>
              </a:buClr>
              <a:buFont typeface="Wingdings" panose="05000000000000000000" pitchFamily="2" charset="2"/>
              <a:buChar char="§"/>
            </a:pPr>
            <a:r>
              <a:rPr lang="es-ES" sz="1800" dirty="0" smtClean="0">
                <a:solidFill>
                  <a:srgbClr val="262626"/>
                </a:solidFill>
              </a:rPr>
              <a:t>Si </a:t>
            </a:r>
            <a:r>
              <a:rPr lang="es-ES" sz="1800" dirty="0">
                <a:solidFill>
                  <a:srgbClr val="262626"/>
                </a:solidFill>
              </a:rPr>
              <a:t>es necesario puede ser actualizado</a:t>
            </a:r>
          </a:p>
          <a:p>
            <a:pPr lvl="1">
              <a:buClr>
                <a:srgbClr val="99CC00"/>
              </a:buClr>
              <a:buFont typeface="Wingdings" panose="05000000000000000000" pitchFamily="2" charset="2"/>
              <a:buChar char="§"/>
            </a:pPr>
            <a:r>
              <a:rPr lang="es-ES" sz="1400" dirty="0" smtClean="0">
                <a:solidFill>
                  <a:srgbClr val="262626"/>
                </a:solidFill>
              </a:rPr>
              <a:t>En versiones anteriores a SW3.1 debe hacerse manualmente</a:t>
            </a:r>
          </a:p>
          <a:p>
            <a:pPr lvl="1">
              <a:buClr>
                <a:srgbClr val="99CC00"/>
              </a:buClr>
              <a:buFont typeface="Wingdings" panose="05000000000000000000" pitchFamily="2" charset="2"/>
              <a:buChar char="§"/>
            </a:pPr>
            <a:r>
              <a:rPr lang="es-ES" sz="1400" dirty="0" smtClean="0">
                <a:solidFill>
                  <a:srgbClr val="262626"/>
                </a:solidFill>
              </a:rPr>
              <a:t>A partir de la versión SW3.1 ser actualiza automáticamente la primera vez tras actualizar el software</a:t>
            </a:r>
          </a:p>
          <a:p>
            <a:pPr lvl="1">
              <a:buClr>
                <a:srgbClr val="99CC00"/>
              </a:buClr>
              <a:buFont typeface="Wingdings" panose="05000000000000000000" pitchFamily="2" charset="2"/>
              <a:buChar char="§"/>
            </a:pPr>
            <a:endParaRPr lang="en-GB" sz="1400" dirty="0">
              <a:solidFill>
                <a:srgbClr val="262626"/>
              </a:solidFill>
            </a:endParaRPr>
          </a:p>
        </p:txBody>
      </p:sp>
      <p:sp>
        <p:nvSpPr>
          <p:cNvPr id="5" name="Pladsholder til diasnummer 4"/>
          <p:cNvSpPr>
            <a:spLocks noGrp="1"/>
          </p:cNvSpPr>
          <p:nvPr>
            <p:ph type="sldNum" sz="quarter" idx="12"/>
          </p:nvPr>
        </p:nvSpPr>
        <p:spPr/>
        <p:txBody>
          <a:bodyPr/>
          <a:lstStyle/>
          <a:p>
            <a:fld id="{EAC703FD-06C2-3745-B8B2-5765E01FA7E0}" type="slidenum">
              <a:rPr lang="da-DK" smtClean="0"/>
              <a:t>155</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Firmware</a:t>
            </a:r>
            <a:endParaRPr lang="da-DK" sz="2000" b="1" dirty="0">
              <a:latin typeface="Lucida Console" panose="020B0609040504020204" pitchFamily="49" charset="0"/>
            </a:endParaRPr>
          </a:p>
        </p:txBody>
      </p:sp>
      <p:sp>
        <p:nvSpPr>
          <p:cNvPr id="12"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49850428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a:t>
            </a:r>
            <a:endParaRPr lang="en-GB"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Arrastre su dedo sobre la </a:t>
            </a:r>
            <a:br>
              <a:rPr lang="es-ES" sz="1400" dirty="0">
                <a:solidFill>
                  <a:srgbClr val="262626"/>
                </a:solidFill>
              </a:rPr>
            </a:br>
            <a:r>
              <a:rPr lang="es-ES" sz="1400" dirty="0">
                <a:solidFill>
                  <a:srgbClr val="262626"/>
                </a:solidFill>
              </a:rPr>
              <a:t>palabra UNIVERSAL en la </a:t>
            </a:r>
            <a:br>
              <a:rPr lang="es-ES" sz="1400" dirty="0">
                <a:solidFill>
                  <a:srgbClr val="262626"/>
                </a:solidFill>
              </a:rPr>
            </a:br>
            <a:r>
              <a:rPr lang="es-ES" sz="1400" dirty="0">
                <a:solidFill>
                  <a:srgbClr val="262626"/>
                </a:solidFill>
              </a:rPr>
              <a:t>pantalla de bienvenida</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5" name="Pladsholder til diasnummer 4"/>
          <p:cNvSpPr>
            <a:spLocks noGrp="1"/>
          </p:cNvSpPr>
          <p:nvPr>
            <p:ph type="sldNum" sz="quarter" idx="12"/>
          </p:nvPr>
        </p:nvSpPr>
        <p:spPr/>
        <p:txBody>
          <a:bodyPr/>
          <a:lstStyle/>
          <a:p>
            <a:fld id="{EAC703FD-06C2-3745-B8B2-5765E01FA7E0}" type="slidenum">
              <a:rPr lang="da-DK" smtClean="0"/>
              <a:t>156</a:t>
            </a:fld>
            <a:endParaRPr lang="da-DK"/>
          </a:p>
        </p:txBody>
      </p:sp>
      <p:sp>
        <p:nvSpPr>
          <p:cNvPr id="9" name="Tekstboks 8"/>
          <p:cNvSpPr txBox="1"/>
          <p:nvPr/>
        </p:nvSpPr>
        <p:spPr>
          <a:xfrm>
            <a:off x="404733" y="949059"/>
            <a:ext cx="5858996" cy="400110"/>
          </a:xfrm>
          <a:prstGeom prst="rect">
            <a:avLst/>
          </a:prstGeom>
          <a:noFill/>
        </p:spPr>
        <p:txBody>
          <a:bodyPr wrap="square" rtlCol="0">
            <a:spAutoFit/>
          </a:bodyPr>
          <a:lstStyle/>
          <a:p>
            <a:r>
              <a:rPr lang="es-ES" sz="2000" b="1" dirty="0" smtClean="0">
                <a:latin typeface="Lucida Console" panose="020B0609040504020204" pitchFamily="49" charset="0"/>
              </a:rPr>
              <a:t>Actualización de firmware</a:t>
            </a:r>
            <a:endParaRPr lang="es-ES"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7591884"/>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a:t>
            </a:r>
            <a:endParaRPr lang="en-GB"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Introducir contraseña</a:t>
            </a:r>
            <a:br>
              <a:rPr lang="es-ES" sz="1400" dirty="0">
                <a:solidFill>
                  <a:srgbClr val="262626"/>
                </a:solidFill>
              </a:rPr>
            </a:br>
            <a:r>
              <a:rPr lang="da-DK" sz="1400" i="1" dirty="0">
                <a:solidFill>
                  <a:srgbClr val="262626"/>
                </a:solidFill>
              </a:rPr>
              <a:t>lightbot</a:t>
            </a: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Pulsar OK para acceder al</a:t>
            </a:r>
            <a:br>
              <a:rPr lang="es-ES" sz="1400" dirty="0">
                <a:solidFill>
                  <a:srgbClr val="262626"/>
                </a:solidFill>
              </a:rPr>
            </a:br>
            <a:r>
              <a:rPr lang="es-ES" sz="1400" dirty="0">
                <a:solidFill>
                  <a:srgbClr val="262626"/>
                </a:solidFill>
              </a:rPr>
              <a:t>Modo Experto</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8" name="Pladsholder til diasnummer 7"/>
          <p:cNvSpPr>
            <a:spLocks noGrp="1"/>
          </p:cNvSpPr>
          <p:nvPr>
            <p:ph type="sldNum" sz="quarter" idx="12"/>
          </p:nvPr>
        </p:nvSpPr>
        <p:spPr/>
        <p:txBody>
          <a:bodyPr/>
          <a:lstStyle/>
          <a:p>
            <a:fld id="{EAC703FD-06C2-3745-B8B2-5765E01FA7E0}" type="slidenum">
              <a:rPr lang="da-DK" smtClean="0"/>
              <a:t>157</a:t>
            </a:fld>
            <a:endParaRPr lang="da-DK"/>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Tekstboks 12"/>
          <p:cNvSpPr txBox="1"/>
          <p:nvPr/>
        </p:nvSpPr>
        <p:spPr>
          <a:xfrm>
            <a:off x="404733" y="949059"/>
            <a:ext cx="5858996" cy="400110"/>
          </a:xfrm>
          <a:prstGeom prst="rect">
            <a:avLst/>
          </a:prstGeom>
          <a:noFill/>
        </p:spPr>
        <p:txBody>
          <a:bodyPr wrap="square" rtlCol="0">
            <a:spAutoFit/>
          </a:bodyPr>
          <a:lstStyle/>
          <a:p>
            <a:r>
              <a:rPr lang="es-ES" sz="2000" b="1" dirty="0">
                <a:latin typeface="Lucida Console" panose="020B0609040504020204" pitchFamily="49" charset="0"/>
              </a:rPr>
              <a:t>Actualización de firmware</a:t>
            </a:r>
          </a:p>
        </p:txBody>
      </p:sp>
      <p:sp>
        <p:nvSpPr>
          <p:cNvPr id="18" name="Brugerdefineret 17">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6" name="Gruppe 5"/>
          <p:cNvGrpSpPr/>
          <p:nvPr/>
        </p:nvGrpSpPr>
        <p:grpSpPr>
          <a:xfrm>
            <a:off x="4201876" y="3573780"/>
            <a:ext cx="2732730" cy="1711960"/>
            <a:chOff x="2655349" y="3795254"/>
            <a:chExt cx="2732730" cy="1711960"/>
          </a:xfrm>
        </p:grpSpPr>
        <p:sp>
          <p:nvSpPr>
            <p:cNvPr id="20" name="Rektangel 3"/>
            <p:cNvSpPr/>
            <p:nvPr/>
          </p:nvSpPr>
          <p:spPr>
            <a:xfrm>
              <a:off x="2655349" y="4992210"/>
              <a:ext cx="1449624" cy="51500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1" name="Tekstboks 4"/>
            <p:cNvSpPr txBox="1"/>
            <p:nvPr/>
          </p:nvSpPr>
          <p:spPr>
            <a:xfrm>
              <a:off x="3298102" y="3795254"/>
              <a:ext cx="2089977" cy="430887"/>
            </a:xfrm>
            <a:prstGeom prst="rect">
              <a:avLst/>
            </a:prstGeom>
            <a:noFill/>
          </p:spPr>
          <p:txBody>
            <a:bodyPr wrap="square" rtlCol="0">
              <a:spAutoFit/>
            </a:bodyPr>
            <a:lstStyle/>
            <a:p>
              <a:r>
                <a:rPr lang="da-DK" sz="2200" dirty="0" smtClean="0">
                  <a:solidFill>
                    <a:srgbClr val="92D050"/>
                  </a:solidFill>
                </a:rPr>
                <a:t>lightbot</a:t>
              </a:r>
              <a:endParaRPr lang="da-DK" sz="2200" dirty="0">
                <a:solidFill>
                  <a:srgbClr val="92D050"/>
                </a:solidFill>
              </a:endParaRPr>
            </a:p>
          </p:txBody>
        </p:sp>
      </p:grpSp>
    </p:spTree>
    <p:extLst>
      <p:ext uri="{BB962C8B-B14F-4D97-AF65-F5344CB8AC3E}">
        <p14:creationId xmlns:p14="http://schemas.microsoft.com/office/powerpoint/2010/main" val="24826335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a:t>
            </a:r>
            <a:endParaRPr lang="en-GB" sz="18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Pulsar ”Low Level Control”</a:t>
            </a:r>
            <a:endParaRPr lang="en-GB" sz="1400" dirty="0">
              <a:solidFill>
                <a:srgbClr val="262626"/>
              </a:solidFill>
            </a:endParaRPr>
          </a:p>
        </p:txBody>
      </p:sp>
      <p:sp>
        <p:nvSpPr>
          <p:cNvPr id="7" name="Pladsholder til diasnummer 6"/>
          <p:cNvSpPr>
            <a:spLocks noGrp="1"/>
          </p:cNvSpPr>
          <p:nvPr>
            <p:ph type="sldNum" sz="quarter" idx="12"/>
          </p:nvPr>
        </p:nvSpPr>
        <p:spPr/>
        <p:txBody>
          <a:bodyPr/>
          <a:lstStyle/>
          <a:p>
            <a:fld id="{EAC703FD-06C2-3745-B8B2-5765E01FA7E0}" type="slidenum">
              <a:rPr lang="da-DK" smtClean="0"/>
              <a:t>158</a:t>
            </a:fld>
            <a:endParaRPr lang="da-DK"/>
          </a:p>
        </p:txBody>
      </p:sp>
      <p:sp>
        <p:nvSpPr>
          <p:cNvPr id="14"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Tekstboks 11"/>
          <p:cNvSpPr txBox="1"/>
          <p:nvPr/>
        </p:nvSpPr>
        <p:spPr>
          <a:xfrm>
            <a:off x="404733" y="949059"/>
            <a:ext cx="5858996" cy="400110"/>
          </a:xfrm>
          <a:prstGeom prst="rect">
            <a:avLst/>
          </a:prstGeom>
          <a:noFill/>
        </p:spPr>
        <p:txBody>
          <a:bodyPr wrap="square" rtlCol="0">
            <a:spAutoFit/>
          </a:bodyPr>
          <a:lstStyle/>
          <a:p>
            <a:r>
              <a:rPr lang="es-ES" sz="2000" b="1" dirty="0">
                <a:latin typeface="Lucida Console" panose="020B0609040504020204" pitchFamily="49" charset="0"/>
              </a:rPr>
              <a:t>Actualización de firmware</a:t>
            </a:r>
          </a:p>
        </p:txBody>
      </p:sp>
      <p:sp>
        <p:nvSpPr>
          <p:cNvPr id="17" name="Brugerdefineret 16">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Rektangel 3"/>
          <p:cNvSpPr/>
          <p:nvPr/>
        </p:nvSpPr>
        <p:spPr>
          <a:xfrm>
            <a:off x="6969531" y="3583918"/>
            <a:ext cx="1582992" cy="29720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451782466"/>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285049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a:t>
            </a:r>
            <a:endParaRPr lang="en-GB" sz="18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Pestaña General</a:t>
            </a:r>
          </a:p>
          <a:p>
            <a:pPr lvl="2">
              <a:buClr>
                <a:srgbClr val="99CC00"/>
              </a:buClr>
              <a:buFont typeface="Wingdings" panose="05000000000000000000" pitchFamily="2" charset="2"/>
              <a:buChar char="§"/>
            </a:pPr>
            <a:r>
              <a:rPr lang="es-ES" sz="1000" dirty="0" smtClean="0">
                <a:solidFill>
                  <a:srgbClr val="262626"/>
                </a:solidFill>
              </a:rPr>
              <a:t>Pulsar</a:t>
            </a:r>
            <a:r>
              <a:rPr lang="da-DK" sz="1000" dirty="0" smtClean="0">
                <a:solidFill>
                  <a:srgbClr val="262626"/>
                </a:solidFill>
              </a:rPr>
              <a:t> ”</a:t>
            </a:r>
            <a:r>
              <a:rPr lang="en-US" sz="1000" dirty="0" smtClean="0">
                <a:solidFill>
                  <a:srgbClr val="262626"/>
                </a:solidFill>
              </a:rPr>
              <a:t>Turn power on”</a:t>
            </a:r>
          </a:p>
          <a:p>
            <a:pPr lvl="2">
              <a:buClr>
                <a:srgbClr val="99CC00"/>
              </a:buClr>
              <a:buFont typeface="Wingdings" panose="05000000000000000000" pitchFamily="2" charset="2"/>
              <a:buChar char="§"/>
            </a:pPr>
            <a:r>
              <a:rPr lang="es-ES" sz="1000" dirty="0" smtClean="0">
                <a:solidFill>
                  <a:srgbClr val="262626"/>
                </a:solidFill>
              </a:rPr>
              <a:t>Verificar que el estado de todas las juntas cambia a </a:t>
            </a:r>
            <a:r>
              <a:rPr lang="da-DK" sz="1000" dirty="0" smtClean="0">
                <a:solidFill>
                  <a:srgbClr val="262626"/>
                </a:solidFill>
              </a:rPr>
              <a:t/>
            </a:r>
            <a:br>
              <a:rPr lang="da-DK" sz="1000" dirty="0" smtClean="0">
                <a:solidFill>
                  <a:srgbClr val="262626"/>
                </a:solidFill>
              </a:rPr>
            </a:br>
            <a:r>
              <a:rPr lang="en-US" sz="1000" dirty="0" smtClean="0">
                <a:solidFill>
                  <a:srgbClr val="262626"/>
                </a:solidFill>
              </a:rPr>
              <a:t>BOOTLOADER</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a:solidFill>
                  <a:srgbClr val="262626"/>
                </a:solidFill>
              </a:rPr>
              <a:t>Pestaña </a:t>
            </a:r>
            <a:r>
              <a:rPr lang="da-DK" sz="1400" dirty="0" smtClean="0">
                <a:solidFill>
                  <a:srgbClr val="262626"/>
                </a:solidFill>
              </a:rPr>
              <a:t>Firmware</a:t>
            </a:r>
          </a:p>
          <a:p>
            <a:pPr lvl="2">
              <a:buClr>
                <a:srgbClr val="99CC00"/>
              </a:buClr>
              <a:buFont typeface="Wingdings" panose="05000000000000000000" pitchFamily="2" charset="2"/>
              <a:buChar char="§"/>
            </a:pPr>
            <a:r>
              <a:rPr lang="es-ES" sz="1000" dirty="0" smtClean="0">
                <a:solidFill>
                  <a:srgbClr val="262626"/>
                </a:solidFill>
              </a:rPr>
              <a:t>Seleccionar</a:t>
            </a:r>
            <a:r>
              <a:rPr lang="da-DK" sz="1000" dirty="0" smtClean="0">
                <a:solidFill>
                  <a:srgbClr val="262626"/>
                </a:solidFill>
              </a:rPr>
              <a:t> ”</a:t>
            </a:r>
            <a:r>
              <a:rPr lang="en-US" sz="1000" dirty="0" smtClean="0">
                <a:solidFill>
                  <a:srgbClr val="262626"/>
                </a:solidFill>
              </a:rPr>
              <a:t>All joints</a:t>
            </a:r>
            <a:r>
              <a:rPr lang="da-DK" sz="1000" dirty="0" smtClean="0">
                <a:solidFill>
                  <a:srgbClr val="262626"/>
                </a:solidFill>
              </a:rPr>
              <a:t>”</a:t>
            </a:r>
          </a:p>
          <a:p>
            <a:pPr lvl="2">
              <a:buClr>
                <a:srgbClr val="99CC00"/>
              </a:buClr>
              <a:buFont typeface="Wingdings" panose="05000000000000000000" pitchFamily="2" charset="2"/>
              <a:buChar char="§"/>
            </a:pPr>
            <a:r>
              <a:rPr lang="es-ES" sz="1000" dirty="0" smtClean="0">
                <a:solidFill>
                  <a:srgbClr val="262626"/>
                </a:solidFill>
              </a:rPr>
              <a:t>Pulsar</a:t>
            </a:r>
            <a:r>
              <a:rPr lang="da-DK" sz="1000" dirty="0" smtClean="0">
                <a:solidFill>
                  <a:srgbClr val="262626"/>
                </a:solidFill>
              </a:rPr>
              <a:t> ”</a:t>
            </a:r>
            <a:r>
              <a:rPr lang="en-US" sz="1000" dirty="0" smtClean="0">
                <a:solidFill>
                  <a:srgbClr val="262626"/>
                </a:solidFill>
              </a:rPr>
              <a:t>UPDATE Firmware</a:t>
            </a:r>
            <a:r>
              <a:rPr lang="da-DK" sz="1000" dirty="0" smtClean="0">
                <a:solidFill>
                  <a:srgbClr val="262626"/>
                </a:solidFill>
              </a:rPr>
              <a:t>”</a:t>
            </a:r>
          </a:p>
          <a:p>
            <a:pPr lvl="2">
              <a:buClr>
                <a:srgbClr val="99CC00"/>
              </a:buClr>
              <a:buFont typeface="Wingdings" panose="05000000000000000000" pitchFamily="2" charset="2"/>
              <a:buChar char="§"/>
            </a:pPr>
            <a:r>
              <a:rPr lang="es-ES" sz="1000" dirty="0" smtClean="0">
                <a:solidFill>
                  <a:srgbClr val="262626"/>
                </a:solidFill>
              </a:rPr>
              <a:t>Esperar</a:t>
            </a:r>
            <a:r>
              <a:rPr lang="da-DK" sz="1000" dirty="0" smtClean="0">
                <a:solidFill>
                  <a:srgbClr val="262626"/>
                </a:solidFill>
              </a:rPr>
              <a:t> ”</a:t>
            </a:r>
            <a:r>
              <a:rPr lang="en-US" sz="1000" dirty="0" smtClean="0">
                <a:solidFill>
                  <a:srgbClr val="262626"/>
                </a:solidFill>
              </a:rPr>
              <a:t>Firmware update</a:t>
            </a:r>
            <a:br>
              <a:rPr lang="en-US" sz="1000" dirty="0" smtClean="0">
                <a:solidFill>
                  <a:srgbClr val="262626"/>
                </a:solidFill>
              </a:rPr>
            </a:br>
            <a:r>
              <a:rPr lang="en-US" sz="1000" dirty="0" smtClean="0">
                <a:solidFill>
                  <a:srgbClr val="262626"/>
                </a:solidFill>
              </a:rPr>
              <a:t>complete</a:t>
            </a:r>
            <a:r>
              <a:rPr lang="da-DK" sz="1000" dirty="0" smtClean="0">
                <a:solidFill>
                  <a:srgbClr val="262626"/>
                </a:solidFill>
              </a:rPr>
              <a:t>” </a:t>
            </a:r>
            <a:r>
              <a:rPr lang="es-ES" sz="1000" dirty="0" smtClean="0">
                <a:solidFill>
                  <a:srgbClr val="262626"/>
                </a:solidFill>
              </a:rPr>
              <a:t>en la línea de  </a:t>
            </a:r>
            <a:r>
              <a:rPr lang="en-US" sz="1000" dirty="0" smtClean="0">
                <a:solidFill>
                  <a:srgbClr val="262626"/>
                </a:solidFill>
              </a:rPr>
              <a:t>STATUS</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Pulsar ”</a:t>
            </a:r>
            <a:r>
              <a:rPr lang="en-US" sz="1400" dirty="0" smtClean="0">
                <a:solidFill>
                  <a:srgbClr val="262626"/>
                </a:solidFill>
              </a:rPr>
              <a:t>Back</a:t>
            </a:r>
            <a:r>
              <a:rPr lang="es-ES" sz="1400" dirty="0" smtClean="0">
                <a:solidFill>
                  <a:srgbClr val="262626"/>
                </a:solidFill>
              </a:rPr>
              <a:t>” y ”</a:t>
            </a:r>
            <a:r>
              <a:rPr lang="en-US" sz="1400" dirty="0" smtClean="0">
                <a:solidFill>
                  <a:srgbClr val="262626"/>
                </a:solidFill>
              </a:rPr>
              <a:t>Return</a:t>
            </a:r>
            <a:br>
              <a:rPr lang="en-US" sz="1400" dirty="0" smtClean="0">
                <a:solidFill>
                  <a:srgbClr val="262626"/>
                </a:solidFill>
              </a:rPr>
            </a:br>
            <a:r>
              <a:rPr lang="en-US" sz="1400" dirty="0" smtClean="0">
                <a:solidFill>
                  <a:srgbClr val="262626"/>
                </a:solidFill>
              </a:rPr>
              <a:t>to Normal</a:t>
            </a:r>
            <a:r>
              <a:rPr lang="da-DK" sz="1400" dirty="0" smtClean="0">
                <a:solidFill>
                  <a:srgbClr val="262626"/>
                </a:solidFill>
              </a:rPr>
              <a:t>”</a:t>
            </a:r>
          </a:p>
          <a:p>
            <a:pPr lvl="1">
              <a:buClr>
                <a:srgbClr val="99CC00"/>
              </a:buClr>
              <a:buFont typeface="Wingdings" panose="05000000000000000000" pitchFamily="2" charset="2"/>
              <a:buChar char="§"/>
            </a:pP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2000" y="1910655"/>
            <a:ext cx="5760000" cy="432000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p:cNvSpPr/>
          <p:nvPr/>
        </p:nvSpPr>
        <p:spPr>
          <a:xfrm>
            <a:off x="7495720" y="3814631"/>
            <a:ext cx="1189702" cy="27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3318042" y="3962228"/>
            <a:ext cx="594851"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7372815" y="4732088"/>
            <a:ext cx="1430593" cy="27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9" name="Pladsholder til diasnummer 8"/>
          <p:cNvSpPr>
            <a:spLocks noGrp="1"/>
          </p:cNvSpPr>
          <p:nvPr>
            <p:ph type="sldNum" sz="quarter" idx="12"/>
          </p:nvPr>
        </p:nvSpPr>
        <p:spPr/>
        <p:txBody>
          <a:bodyPr/>
          <a:lstStyle/>
          <a:p>
            <a:fld id="{EAC703FD-06C2-3745-B8B2-5765E01FA7E0}" type="slidenum">
              <a:rPr lang="da-DK" smtClean="0"/>
              <a:t>159</a:t>
            </a:fld>
            <a:endParaRPr lang="da-DK"/>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Tekstboks 12"/>
          <p:cNvSpPr txBox="1"/>
          <p:nvPr/>
        </p:nvSpPr>
        <p:spPr>
          <a:xfrm>
            <a:off x="404733" y="949059"/>
            <a:ext cx="5858996" cy="400110"/>
          </a:xfrm>
          <a:prstGeom prst="rect">
            <a:avLst/>
          </a:prstGeom>
          <a:noFill/>
        </p:spPr>
        <p:txBody>
          <a:bodyPr wrap="square" rtlCol="0">
            <a:spAutoFit/>
          </a:bodyPr>
          <a:lstStyle/>
          <a:p>
            <a:r>
              <a:rPr lang="es-ES" sz="2000" b="1" dirty="0">
                <a:latin typeface="Lucida Console" panose="020B0609040504020204" pitchFamily="49" charset="0"/>
              </a:rPr>
              <a:t>Actualización de firmware</a:t>
            </a: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Rektangel 4"/>
          <p:cNvSpPr/>
          <p:nvPr/>
        </p:nvSpPr>
        <p:spPr>
          <a:xfrm>
            <a:off x="3315502" y="4267028"/>
            <a:ext cx="594851"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29203520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Estándar de montaje</a:t>
            </a:r>
          </a:p>
          <a:p>
            <a:pPr lvl="1">
              <a:buClr>
                <a:srgbClr val="99CC00"/>
              </a:buClr>
              <a:buFont typeface="Wingdings" panose="05000000000000000000" pitchFamily="2" charset="2"/>
              <a:buChar char="§"/>
            </a:pPr>
            <a:r>
              <a:rPr lang="es-ES" sz="1400" dirty="0">
                <a:solidFill>
                  <a:srgbClr val="262626"/>
                </a:solidFill>
              </a:rPr>
              <a:t>ISO 9409-1-50-4-M6</a:t>
            </a: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Conector de la herramienta</a:t>
            </a:r>
          </a:p>
          <a:p>
            <a:pPr lvl="1">
              <a:buClr>
                <a:srgbClr val="99CC00"/>
              </a:buClr>
              <a:buFont typeface="Wingdings" panose="05000000000000000000" pitchFamily="2" charset="2"/>
              <a:buChar char="§"/>
            </a:pPr>
            <a:r>
              <a:rPr lang="es-ES" sz="1400" dirty="0">
                <a:solidFill>
                  <a:srgbClr val="262626"/>
                </a:solidFill>
              </a:rPr>
              <a:t>Conector de 8 pines</a:t>
            </a:r>
          </a:p>
          <a:p>
            <a:pPr lvl="1">
              <a:buClr>
                <a:srgbClr val="99CC00"/>
              </a:buClr>
              <a:buFont typeface="Wingdings" panose="05000000000000000000" pitchFamily="2" charset="2"/>
              <a:buChar char="§"/>
            </a:pPr>
            <a:r>
              <a:rPr lang="es-ES" sz="1400" dirty="0" err="1">
                <a:solidFill>
                  <a:srgbClr val="262626"/>
                </a:solidFill>
              </a:rPr>
              <a:t>Lumberg</a:t>
            </a:r>
            <a:r>
              <a:rPr lang="es-ES" sz="1400" dirty="0">
                <a:solidFill>
                  <a:srgbClr val="262626"/>
                </a:solidFill>
              </a:rPr>
              <a:t> RKMV-8-354</a:t>
            </a:r>
          </a:p>
          <a:p>
            <a:pPr>
              <a:buClr>
                <a:srgbClr val="99CC00"/>
              </a:buClr>
              <a:buFont typeface="Wingdings" panose="05000000000000000000" pitchFamily="2" charset="2"/>
              <a:buChar char="§"/>
            </a:pPr>
            <a:endParaRPr lang="en-GB" sz="2400" dirty="0">
              <a:solidFill>
                <a:srgbClr val="262626"/>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659823" y="2103361"/>
            <a:ext cx="5095463" cy="391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16</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pPr>
              <a:spcBef>
                <a:spcPct val="0"/>
              </a:spcBef>
              <a:defRPr/>
            </a:pPr>
            <a:r>
              <a:rPr lang="es-ES" sz="2000" b="1" dirty="0">
                <a:latin typeface="Lucida Console" panose="020B0609040504020204" pitchFamily="49" charset="0"/>
              </a:rPr>
              <a:t>Montaje de la herramienta</a:t>
            </a: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56199991"/>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1997">
            <a:off x="5021415" y="1718743"/>
            <a:ext cx="3264693" cy="46058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9" y="1549400"/>
            <a:ext cx="443273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Contenido manual de Servicio</a:t>
            </a:r>
          </a:p>
          <a:p>
            <a:pPr lvl="1">
              <a:buClr>
                <a:srgbClr val="99CC00"/>
              </a:buClr>
              <a:buFont typeface="Wingdings" panose="05000000000000000000" pitchFamily="2" charset="2"/>
              <a:buChar char="§"/>
            </a:pPr>
            <a:r>
              <a:rPr lang="es-ES" sz="1400" dirty="0">
                <a:solidFill>
                  <a:srgbClr val="262626"/>
                </a:solidFill>
              </a:rPr>
              <a:t>Mantenimiento preventivo</a:t>
            </a:r>
          </a:p>
          <a:p>
            <a:pPr marL="1243013" lvl="4" indent="-342900">
              <a:buClr>
                <a:srgbClr val="99CC00"/>
              </a:buClr>
              <a:buFont typeface="Wingdings" panose="05000000000000000000" pitchFamily="2" charset="2"/>
              <a:buChar char="§"/>
            </a:pPr>
            <a:r>
              <a:rPr lang="es-ES" sz="1400" dirty="0">
                <a:solidFill>
                  <a:srgbClr val="262626"/>
                </a:solidFill>
              </a:rPr>
              <a:t>Brazo robot</a:t>
            </a:r>
          </a:p>
          <a:p>
            <a:pPr marL="1243013" lvl="4" indent="-342900">
              <a:buClr>
                <a:srgbClr val="99CC00"/>
              </a:buClr>
              <a:buFont typeface="Wingdings" panose="05000000000000000000" pitchFamily="2" charset="2"/>
              <a:buChar char="§"/>
            </a:pPr>
            <a:r>
              <a:rPr lang="es-ES" sz="1400" dirty="0">
                <a:solidFill>
                  <a:srgbClr val="262626"/>
                </a:solidFill>
              </a:rPr>
              <a:t>Caja controlador</a:t>
            </a:r>
          </a:p>
          <a:p>
            <a:pPr lvl="1">
              <a:buClr>
                <a:srgbClr val="99CC00"/>
              </a:buClr>
              <a:buFont typeface="Wingdings" panose="05000000000000000000" pitchFamily="2" charset="2"/>
              <a:buChar char="§"/>
            </a:pPr>
            <a:r>
              <a:rPr lang="es-ES" sz="1400" dirty="0">
                <a:solidFill>
                  <a:srgbClr val="262626"/>
                </a:solidFill>
              </a:rPr>
              <a:t>Esquemas</a:t>
            </a:r>
          </a:p>
          <a:p>
            <a:pPr lvl="1">
              <a:buClr>
                <a:srgbClr val="99CC00"/>
              </a:buClr>
              <a:buFont typeface="Wingdings" panose="05000000000000000000" pitchFamily="2" charset="2"/>
              <a:buChar char="§"/>
            </a:pPr>
            <a:r>
              <a:rPr lang="es-ES" sz="1400" dirty="0">
                <a:solidFill>
                  <a:srgbClr val="262626"/>
                </a:solidFill>
              </a:rPr>
              <a:t>Cambio de componentes</a:t>
            </a:r>
          </a:p>
          <a:p>
            <a:pPr lvl="1">
              <a:buClr>
                <a:srgbClr val="99CC00"/>
              </a:buClr>
              <a:buFont typeface="Wingdings" panose="05000000000000000000" pitchFamily="2" charset="2"/>
              <a:buChar char="§"/>
            </a:pPr>
            <a:r>
              <a:rPr lang="es-ES" sz="1400" dirty="0">
                <a:solidFill>
                  <a:srgbClr val="262626"/>
                </a:solidFill>
              </a:rPr>
              <a:t>Software</a:t>
            </a:r>
          </a:p>
          <a:p>
            <a:pPr lvl="1">
              <a:buClr>
                <a:srgbClr val="99CC00"/>
              </a:buClr>
              <a:buFont typeface="Wingdings" panose="05000000000000000000" pitchFamily="2" charset="2"/>
              <a:buChar char="§"/>
            </a:pPr>
            <a:r>
              <a:rPr lang="es-ES" sz="1400" dirty="0">
                <a:solidFill>
                  <a:srgbClr val="262626"/>
                </a:solidFill>
              </a:rPr>
              <a:t>Solución de averías</a:t>
            </a:r>
          </a:p>
          <a:p>
            <a:pPr lvl="1">
              <a:buClr>
                <a:srgbClr val="99CC00"/>
              </a:buClr>
              <a:buFont typeface="Wingdings" panose="05000000000000000000" pitchFamily="2" charset="2"/>
              <a:buChar char="§"/>
            </a:pPr>
            <a:r>
              <a:rPr lang="es-ES" sz="1400" dirty="0">
                <a:solidFill>
                  <a:srgbClr val="262626"/>
                </a:solidFill>
              </a:rPr>
              <a:t>Piezas de recambio</a:t>
            </a:r>
          </a:p>
          <a:p>
            <a:pPr lvl="1">
              <a:buClr>
                <a:srgbClr val="99CC00"/>
              </a:buClr>
              <a:buFont typeface="Wingdings" panose="05000000000000000000" pitchFamily="2" charset="2"/>
              <a:buChar char="§"/>
            </a:pPr>
            <a:r>
              <a:rPr lang="es-ES" sz="1400" dirty="0">
                <a:solidFill>
                  <a:srgbClr val="262626"/>
                </a:solidFill>
              </a:rPr>
              <a:t>Embalaje del robot</a:t>
            </a: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Mantenimiento preventivo</a:t>
            </a:r>
          </a:p>
          <a:p>
            <a:pPr lvl="1">
              <a:buClr>
                <a:srgbClr val="99CC00"/>
              </a:buClr>
              <a:buFont typeface="Wingdings" panose="05000000000000000000" pitchFamily="2" charset="2"/>
              <a:buChar char="§"/>
            </a:pPr>
            <a:r>
              <a:rPr lang="es-ES" sz="1400" dirty="0">
                <a:solidFill>
                  <a:srgbClr val="262626"/>
                </a:solidFill>
              </a:rPr>
              <a:t>Descargar </a:t>
            </a:r>
            <a:r>
              <a:rPr lang="es-ES" sz="1400" i="1" dirty="0" smtClean="0">
                <a:solidFill>
                  <a:srgbClr val="262626"/>
                </a:solidFill>
              </a:rPr>
              <a:t>Manual de mantenimiento </a:t>
            </a:r>
            <a:r>
              <a:rPr lang="es-ES" sz="1400" dirty="0" smtClean="0">
                <a:solidFill>
                  <a:srgbClr val="262626"/>
                </a:solidFill>
              </a:rPr>
              <a:t>desde </a:t>
            </a:r>
            <a:r>
              <a:rPr lang="es-ES" sz="1400" dirty="0">
                <a:solidFill>
                  <a:srgbClr val="262626"/>
                </a:solidFill>
              </a:rPr>
              <a:t>la página de soporte</a:t>
            </a:r>
          </a:p>
          <a:p>
            <a:pPr lvl="1">
              <a:buClr>
                <a:srgbClr val="99CC00"/>
              </a:buClr>
              <a:buFont typeface="Wingdings" panose="05000000000000000000" pitchFamily="2" charset="2"/>
              <a:buChar char="§"/>
            </a:pPr>
            <a:r>
              <a:rPr lang="es-ES" sz="1400" dirty="0">
                <a:solidFill>
                  <a:srgbClr val="262626"/>
                </a:solidFill>
              </a:rPr>
              <a:t>Revisar capítulo </a:t>
            </a:r>
            <a:r>
              <a:rPr lang="es-ES" sz="1400" i="1" dirty="0">
                <a:solidFill>
                  <a:srgbClr val="262626"/>
                </a:solidFill>
              </a:rPr>
              <a:t>2. </a:t>
            </a:r>
            <a:r>
              <a:rPr lang="en-US" sz="1400" i="1" dirty="0">
                <a:solidFill>
                  <a:srgbClr val="262626"/>
                </a:solidFill>
              </a:rPr>
              <a:t>Preventive Maintenance</a:t>
            </a:r>
          </a:p>
          <a:p>
            <a:pPr lvl="1">
              <a:buClr>
                <a:srgbClr val="99CC00"/>
              </a:buClr>
              <a:buFont typeface="Wingdings" panose="05000000000000000000" pitchFamily="2" charset="2"/>
              <a:buChar char="§"/>
            </a:pPr>
            <a:endParaRPr lang="en-GB" sz="1400" dirty="0" smtClean="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160</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Mantenimiento preventivo</a:t>
            </a:r>
            <a:endParaRPr lang="da-DK" sz="2000" b="1" dirty="0">
              <a:latin typeface="Lucida Console" panose="020B0609040504020204" pitchFamily="49" charset="0"/>
            </a:endParaRPr>
          </a:p>
        </p:txBody>
      </p:sp>
      <p:sp>
        <p:nvSpPr>
          <p:cNvPr id="12"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07719772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Resolución </a:t>
            </a:r>
            <a:r>
              <a:rPr lang="es-ES" sz="1800" dirty="0">
                <a:solidFill>
                  <a:srgbClr val="262626"/>
                </a:solidFill>
              </a:rPr>
              <a:t>de problemas</a:t>
            </a:r>
          </a:p>
          <a:p>
            <a:pPr lvl="1">
              <a:buClr>
                <a:srgbClr val="99CC00"/>
              </a:buClr>
              <a:buFont typeface="Wingdings" panose="05000000000000000000" pitchFamily="2" charset="2"/>
              <a:buChar char="§"/>
            </a:pPr>
            <a:r>
              <a:rPr lang="da-DK" sz="1400" dirty="0">
                <a:solidFill>
                  <a:srgbClr val="262626"/>
                </a:solidFill>
              </a:rPr>
              <a:t>Log history</a:t>
            </a:r>
          </a:p>
          <a:p>
            <a:pPr lvl="1">
              <a:buClr>
                <a:srgbClr val="99CC00"/>
              </a:buClr>
              <a:buFont typeface="Wingdings" panose="05000000000000000000" pitchFamily="2" charset="2"/>
              <a:buChar char="§"/>
            </a:pPr>
            <a:r>
              <a:rPr lang="es-ES" sz="1400" dirty="0">
                <a:solidFill>
                  <a:srgbClr val="262626"/>
                </a:solidFill>
              </a:rPr>
              <a:t>Sustitución de junta</a:t>
            </a:r>
          </a:p>
          <a:p>
            <a:pPr lvl="1">
              <a:buClr>
                <a:srgbClr val="99CC00"/>
              </a:buClr>
              <a:buFont typeface="Wingdings" panose="05000000000000000000" pitchFamily="2" charset="2"/>
              <a:buChar char="§"/>
            </a:pPr>
            <a:r>
              <a:rPr lang="es-ES" sz="1400" dirty="0">
                <a:solidFill>
                  <a:srgbClr val="262626"/>
                </a:solidFill>
              </a:rPr>
              <a:t>Calibrado de junta</a:t>
            </a:r>
          </a:p>
          <a:p>
            <a:pPr lvl="1">
              <a:buClr>
                <a:srgbClr val="99CC00"/>
              </a:buClr>
              <a:buFont typeface="Wingdings" panose="05000000000000000000" pitchFamily="2" charset="2"/>
              <a:buChar char="§"/>
            </a:pPr>
            <a:r>
              <a:rPr lang="es-ES" sz="1400" dirty="0">
                <a:solidFill>
                  <a:srgbClr val="262626"/>
                </a:solidFill>
              </a:rPr>
              <a:t>Cambio ID junta</a:t>
            </a:r>
          </a:p>
          <a:p>
            <a:pPr lvl="1">
              <a:buClr>
                <a:srgbClr val="99CC00"/>
              </a:buClr>
              <a:buFont typeface="Wingdings" panose="05000000000000000000" pitchFamily="2" charset="2"/>
              <a:buChar char="§"/>
            </a:pPr>
            <a:r>
              <a:rPr lang="es-ES" sz="1400" dirty="0">
                <a:solidFill>
                  <a:srgbClr val="262626"/>
                </a:solidFill>
              </a:rPr>
              <a:t>Reclamación de Garantía</a:t>
            </a:r>
          </a:p>
        </p:txBody>
      </p:sp>
      <p:grpSp>
        <p:nvGrpSpPr>
          <p:cNvPr id="19" name="Gruppe 18"/>
          <p:cNvGrpSpPr/>
          <p:nvPr/>
        </p:nvGrpSpPr>
        <p:grpSpPr>
          <a:xfrm>
            <a:off x="2961944" y="2301577"/>
            <a:ext cx="5596417" cy="3954312"/>
            <a:chOff x="2959508" y="2261419"/>
            <a:chExt cx="5596417" cy="3954312"/>
          </a:xfrm>
        </p:grpSpPr>
        <p:sp>
          <p:nvSpPr>
            <p:cNvPr id="5" name="Rombe 4"/>
            <p:cNvSpPr/>
            <p:nvPr/>
          </p:nvSpPr>
          <p:spPr>
            <a:xfrm>
              <a:off x="2959508" y="2261419"/>
              <a:ext cx="2160000" cy="1080000"/>
            </a:xfrm>
            <a:prstGeom prst="diamond">
              <a:avLst/>
            </a:prstGeom>
          </p:spPr>
          <p:style>
            <a:lnRef idx="1">
              <a:schemeClr val="accent1"/>
            </a:lnRef>
            <a:fillRef idx="2">
              <a:schemeClr val="accent1"/>
            </a:fillRef>
            <a:effectRef idx="1">
              <a:schemeClr val="accent1"/>
            </a:effectRef>
            <a:fontRef idx="minor">
              <a:schemeClr val="dk1"/>
            </a:fontRef>
          </p:style>
          <p:txBody>
            <a:bodyPr lIns="36000" rIns="36000" rtlCol="0" anchor="ctr"/>
            <a:lstStyle/>
            <a:p>
              <a:pPr algn="ctr"/>
              <a:r>
                <a:rPr lang="es-ES" sz="1400" dirty="0"/>
                <a:t>¿Es el UR5 </a:t>
              </a:r>
            </a:p>
            <a:p>
              <a:pPr algn="ctr"/>
              <a:r>
                <a:rPr lang="es-ES" sz="1400" dirty="0"/>
                <a:t>el problema</a:t>
              </a:r>
              <a:r>
                <a:rPr lang="da-DK" sz="1400" dirty="0" smtClean="0"/>
                <a:t>?</a:t>
              </a:r>
              <a:endParaRPr lang="en-GB" sz="1400" dirty="0"/>
            </a:p>
          </p:txBody>
        </p:sp>
        <p:sp>
          <p:nvSpPr>
            <p:cNvPr id="7" name="Rektangel 6"/>
            <p:cNvSpPr/>
            <p:nvPr/>
          </p:nvSpPr>
          <p:spPr>
            <a:xfrm>
              <a:off x="6395925" y="2261419"/>
              <a:ext cx="2160000" cy="1080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 sz="1400" dirty="0"/>
                <a:t>No, no lo es</a:t>
              </a:r>
              <a:r>
                <a:rPr lang="da-DK" sz="1400" dirty="0"/>
                <a:t>.</a:t>
              </a:r>
              <a:endParaRPr lang="en-GB" sz="1400" dirty="0"/>
            </a:p>
          </p:txBody>
        </p:sp>
        <p:sp>
          <p:nvSpPr>
            <p:cNvPr id="8" name="Programmodifikation 7"/>
            <p:cNvSpPr/>
            <p:nvPr/>
          </p:nvSpPr>
          <p:spPr>
            <a:xfrm>
              <a:off x="6395925" y="4591664"/>
              <a:ext cx="2160000" cy="1080000"/>
            </a:xfrm>
            <a:prstGeom prst="flowChartPreparati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 sz="1400" dirty="0"/>
                <a:t>El UR5 está trabajando </a:t>
              </a:r>
              <a:r>
                <a:rPr lang="es-ES" sz="1400" dirty="0" smtClean="0"/>
                <a:t>correctamente.</a:t>
              </a:r>
              <a:endParaRPr lang="es-ES" sz="1400" dirty="0"/>
            </a:p>
          </p:txBody>
        </p:sp>
        <p:cxnSp>
          <p:nvCxnSpPr>
            <p:cNvPr id="10" name="Lige forbindelse 9"/>
            <p:cNvCxnSpPr/>
            <p:nvPr/>
          </p:nvCxnSpPr>
          <p:spPr>
            <a:xfrm>
              <a:off x="5119508" y="2811251"/>
              <a:ext cx="337395" cy="0"/>
            </a:xfrm>
            <a:prstGeom prst="line">
              <a:avLst/>
            </a:prstGeom>
            <a:ln w="19050">
              <a:solidFill>
                <a:schemeClr val="accent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Lige forbindelse 10"/>
            <p:cNvCxnSpPr/>
            <p:nvPr/>
          </p:nvCxnSpPr>
          <p:spPr>
            <a:xfrm>
              <a:off x="6081239" y="2811251"/>
              <a:ext cx="337395" cy="0"/>
            </a:xfrm>
            <a:prstGeom prst="line">
              <a:avLst/>
            </a:prstGeom>
            <a:ln w="19050">
              <a:solidFill>
                <a:schemeClr val="accent1">
                  <a:lumMod val="60000"/>
                  <a:lumOff val="40000"/>
                </a:schemeClr>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2" name="Lige forbindelse 11"/>
            <p:cNvCxnSpPr/>
            <p:nvPr/>
          </p:nvCxnSpPr>
          <p:spPr>
            <a:xfrm rot="5400000">
              <a:off x="3236242" y="4151419"/>
              <a:ext cx="1620000" cy="0"/>
            </a:xfrm>
            <a:prstGeom prst="line">
              <a:avLst/>
            </a:prstGeom>
            <a:ln w="19050">
              <a:solidFill>
                <a:schemeClr val="accent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Lige forbindelse 12"/>
            <p:cNvCxnSpPr/>
            <p:nvPr/>
          </p:nvCxnSpPr>
          <p:spPr>
            <a:xfrm>
              <a:off x="4395019" y="5131664"/>
              <a:ext cx="2026981" cy="9832"/>
            </a:xfrm>
            <a:prstGeom prst="line">
              <a:avLst/>
            </a:prstGeom>
            <a:ln w="19050">
              <a:solidFill>
                <a:schemeClr val="accent1">
                  <a:lumMod val="60000"/>
                  <a:lumOff val="40000"/>
                </a:schemeClr>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5" name="Lige forbindelse 14"/>
            <p:cNvCxnSpPr/>
            <p:nvPr/>
          </p:nvCxnSpPr>
          <p:spPr>
            <a:xfrm rot="5400000">
              <a:off x="6845924" y="3981244"/>
              <a:ext cx="1260000" cy="0"/>
            </a:xfrm>
            <a:prstGeom prst="line">
              <a:avLst/>
            </a:prstGeom>
            <a:ln w="19050">
              <a:solidFill>
                <a:schemeClr val="accent1">
                  <a:lumMod val="60000"/>
                  <a:lumOff val="40000"/>
                </a:schemeClr>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cxnSp>
        <p:sp>
          <p:nvSpPr>
            <p:cNvPr id="16" name="Tekstboks 15"/>
            <p:cNvSpPr txBox="1"/>
            <p:nvPr/>
          </p:nvSpPr>
          <p:spPr>
            <a:xfrm>
              <a:off x="5456903" y="2644877"/>
              <a:ext cx="624336" cy="307777"/>
            </a:xfrm>
            <a:prstGeom prst="rect">
              <a:avLst/>
            </a:prstGeom>
            <a:noFill/>
          </p:spPr>
          <p:txBody>
            <a:bodyPr wrap="square" rtlCol="0">
              <a:spAutoFit/>
            </a:bodyPr>
            <a:lstStyle/>
            <a:p>
              <a:pPr algn="ctr"/>
              <a:r>
                <a:rPr lang="da-DK" sz="1400" dirty="0" smtClean="0"/>
                <a:t>SI</a:t>
              </a:r>
              <a:endParaRPr lang="en-GB" sz="1400" dirty="0"/>
            </a:p>
          </p:txBody>
        </p:sp>
        <p:sp>
          <p:nvSpPr>
            <p:cNvPr id="17" name="Tekstboks 16"/>
            <p:cNvSpPr txBox="1"/>
            <p:nvPr/>
          </p:nvSpPr>
          <p:spPr>
            <a:xfrm>
              <a:off x="3751019" y="4969312"/>
              <a:ext cx="624336" cy="307777"/>
            </a:xfrm>
            <a:prstGeom prst="rect">
              <a:avLst/>
            </a:prstGeom>
            <a:noFill/>
          </p:spPr>
          <p:txBody>
            <a:bodyPr wrap="square" rtlCol="0">
              <a:spAutoFit/>
            </a:bodyPr>
            <a:lstStyle/>
            <a:p>
              <a:pPr algn="ctr"/>
              <a:r>
                <a:rPr lang="da-DK" sz="1400" smtClean="0"/>
                <a:t>NO</a:t>
              </a:r>
              <a:endParaRPr lang="en-GB" sz="1400"/>
            </a:p>
          </p:txBody>
        </p:sp>
        <p:sp>
          <p:nvSpPr>
            <p:cNvPr id="18" name="Tekstboks 17"/>
            <p:cNvSpPr txBox="1"/>
            <p:nvPr/>
          </p:nvSpPr>
          <p:spPr>
            <a:xfrm>
              <a:off x="4005019" y="5877177"/>
              <a:ext cx="3854317" cy="338554"/>
            </a:xfrm>
            <a:prstGeom prst="rect">
              <a:avLst/>
            </a:prstGeom>
            <a:noFill/>
          </p:spPr>
          <p:txBody>
            <a:bodyPr wrap="square" rtlCol="0">
              <a:spAutoFit/>
            </a:bodyPr>
            <a:lstStyle/>
            <a:p>
              <a:pPr algn="ctr"/>
              <a:r>
                <a:rPr lang="es-ES" sz="1600" b="1" dirty="0"/>
                <a:t>UR5 Diagrama resolución de problemas</a:t>
              </a:r>
            </a:p>
          </p:txBody>
        </p:sp>
      </p:grpSp>
      <p:sp>
        <p:nvSpPr>
          <p:cNvPr id="4" name="Pladsholder til diasnummer 3"/>
          <p:cNvSpPr>
            <a:spLocks noGrp="1"/>
          </p:cNvSpPr>
          <p:nvPr>
            <p:ph type="sldNum" sz="quarter" idx="12"/>
          </p:nvPr>
        </p:nvSpPr>
        <p:spPr/>
        <p:txBody>
          <a:bodyPr/>
          <a:lstStyle/>
          <a:p>
            <a:fld id="{EAC703FD-06C2-3745-B8B2-5765E01FA7E0}" type="slidenum">
              <a:rPr lang="da-DK" smtClean="0"/>
              <a:t>161</a:t>
            </a:fld>
            <a:endParaRPr lang="da-DK"/>
          </a:p>
        </p:txBody>
      </p:sp>
      <p:sp>
        <p:nvSpPr>
          <p:cNvPr id="20" name="Tekstboks 19"/>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Manual de mantenimiento</a:t>
            </a:r>
            <a:endParaRPr lang="da-DK" sz="2000" b="1" dirty="0">
              <a:latin typeface="Lucida Console" panose="020B0609040504020204" pitchFamily="49" charset="0"/>
            </a:endParaRPr>
          </a:p>
        </p:txBody>
      </p:sp>
      <p:sp>
        <p:nvSpPr>
          <p:cNvPr id="2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21" name="Brugerdefineret 2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85288376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Lecturas</a:t>
            </a:r>
          </a:p>
          <a:p>
            <a:pPr lvl="1">
              <a:buClr>
                <a:srgbClr val="99CC00"/>
              </a:buClr>
              <a:buFont typeface="Wingdings" panose="05000000000000000000" pitchFamily="2" charset="2"/>
              <a:buChar char="§"/>
            </a:pPr>
            <a:r>
              <a:rPr lang="da-DK" sz="1400" dirty="0">
                <a:solidFill>
                  <a:srgbClr val="262626"/>
                </a:solidFill>
              </a:rPr>
              <a:t>Medidas en controlador</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Carga en las juntas</a:t>
            </a:r>
          </a:p>
          <a:p>
            <a:pPr lvl="1">
              <a:buClr>
                <a:srgbClr val="99CC00"/>
              </a:buClr>
              <a:buFont typeface="Wingdings" panose="05000000000000000000" pitchFamily="2" charset="2"/>
              <a:buChar char="§"/>
            </a:pPr>
            <a:r>
              <a:rPr lang="da-DK" sz="1400" dirty="0">
                <a:solidFill>
                  <a:srgbClr val="262626"/>
                </a:solidFill>
              </a:rPr>
              <a:t>Estado de las juntas</a:t>
            </a:r>
          </a:p>
          <a:p>
            <a:pPr marL="0" indent="0">
              <a:buClr>
                <a:srgbClr val="99CC00"/>
              </a:buClr>
              <a:buNone/>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Histórico de mensajes</a:t>
            </a:r>
          </a:p>
          <a:p>
            <a:pPr lvl="1">
              <a:buClr>
                <a:srgbClr val="99CC00"/>
              </a:buClr>
              <a:buFont typeface="Wingdings" panose="05000000000000000000" pitchFamily="2" charset="2"/>
              <a:buChar char="§"/>
            </a:pPr>
            <a:r>
              <a:rPr lang="da-DK" sz="1400" dirty="0">
                <a:solidFill>
                  <a:srgbClr val="262626"/>
                </a:solidFill>
              </a:rPr>
              <a:t>Muestra información</a:t>
            </a:r>
            <a:br>
              <a:rPr lang="da-DK" sz="1400" dirty="0">
                <a:solidFill>
                  <a:srgbClr val="262626"/>
                </a:solidFill>
              </a:rPr>
            </a:br>
            <a:r>
              <a:rPr lang="da-DK" sz="1400" dirty="0">
                <a:solidFill>
                  <a:srgbClr val="262626"/>
                </a:solidFill>
              </a:rPr>
              <a:t>importante acerca de la</a:t>
            </a:r>
            <a:br>
              <a:rPr lang="da-DK" sz="1400" dirty="0">
                <a:solidFill>
                  <a:srgbClr val="262626"/>
                </a:solidFill>
              </a:rPr>
            </a:br>
            <a:r>
              <a:rPr lang="da-DK" sz="1400" dirty="0">
                <a:solidFill>
                  <a:srgbClr val="262626"/>
                </a:solidFill>
              </a:rPr>
              <a:t>salud del robot</a:t>
            </a:r>
          </a:p>
          <a:p>
            <a:pPr lvl="1">
              <a:buClr>
                <a:srgbClr val="99CC00"/>
              </a:buClr>
              <a:buFont typeface="Wingdings" panose="05000000000000000000" pitchFamily="2" charset="2"/>
              <a:buChar char="§"/>
            </a:pPr>
            <a:r>
              <a:rPr lang="da-DK" sz="1400" dirty="0">
                <a:solidFill>
                  <a:srgbClr val="262626"/>
                </a:solidFill>
              </a:rPr>
              <a:t>Filtro Mostrar/ocultar</a:t>
            </a:r>
          </a:p>
          <a:p>
            <a:pPr lvl="2">
              <a:buClr>
                <a:srgbClr val="99CC00"/>
              </a:buClr>
              <a:buFont typeface="Wingdings" panose="05000000000000000000" pitchFamily="2" charset="2"/>
              <a:buChar char="§"/>
            </a:pPr>
            <a:r>
              <a:rPr lang="da-DK" sz="1000" dirty="0">
                <a:solidFill>
                  <a:srgbClr val="262626"/>
                </a:solidFill>
              </a:rPr>
              <a:t>Información</a:t>
            </a:r>
          </a:p>
          <a:p>
            <a:pPr lvl="2">
              <a:buClr>
                <a:srgbClr val="99CC00"/>
              </a:buClr>
              <a:buFont typeface="Wingdings" panose="05000000000000000000" pitchFamily="2" charset="2"/>
              <a:buChar char="§"/>
            </a:pPr>
            <a:r>
              <a:rPr lang="da-DK" sz="1000" dirty="0">
                <a:solidFill>
                  <a:srgbClr val="262626"/>
                </a:solidFill>
              </a:rPr>
              <a:t>Avisos</a:t>
            </a:r>
          </a:p>
          <a:p>
            <a:pPr lvl="2">
              <a:buClr>
                <a:srgbClr val="99CC00"/>
              </a:buClr>
              <a:buFont typeface="Wingdings" panose="05000000000000000000" pitchFamily="2" charset="2"/>
              <a:buChar char="§"/>
            </a:pPr>
            <a:r>
              <a:rPr lang="da-DK" sz="1000" dirty="0">
                <a:solidFill>
                  <a:srgbClr val="262626"/>
                </a:solidFill>
              </a:rPr>
              <a:t>Errores</a:t>
            </a:r>
            <a:endParaRPr lang="en-GB" sz="10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11" name="Rektangel 10"/>
          <p:cNvSpPr/>
          <p:nvPr/>
        </p:nvSpPr>
        <p:spPr>
          <a:xfrm>
            <a:off x="7701442" y="3903321"/>
            <a:ext cx="1150374"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162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Pestaña de Registro</a:t>
            </a:r>
            <a:endParaRPr lang="da-DK" sz="2000" b="1" dirty="0">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784825552"/>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Demonstración de error</a:t>
            </a:r>
          </a:p>
          <a:p>
            <a:pPr lvl="1">
              <a:buClr>
                <a:srgbClr val="99CC00"/>
              </a:buClr>
              <a:buFont typeface="Wingdings" panose="05000000000000000000" pitchFamily="2" charset="2"/>
              <a:buChar char="§"/>
            </a:pPr>
            <a:r>
              <a:rPr lang="es-ES" sz="1400" dirty="0">
                <a:solidFill>
                  <a:srgbClr val="262626"/>
                </a:solidFill>
              </a:rPr>
              <a:t>Desmontar la tapa azul</a:t>
            </a:r>
            <a:br>
              <a:rPr lang="es-ES" sz="1400" dirty="0">
                <a:solidFill>
                  <a:srgbClr val="262626"/>
                </a:solidFill>
              </a:rPr>
            </a:br>
            <a:r>
              <a:rPr lang="es-ES" sz="1400" dirty="0">
                <a:solidFill>
                  <a:srgbClr val="262626"/>
                </a:solidFill>
              </a:rPr>
              <a:t>en la junta Muñeca 3</a:t>
            </a:r>
          </a:p>
          <a:p>
            <a:pPr lvl="1">
              <a:buClr>
                <a:srgbClr val="99CC00"/>
              </a:buClr>
              <a:buFont typeface="Wingdings" panose="05000000000000000000" pitchFamily="2" charset="2"/>
              <a:buChar char="§"/>
            </a:pPr>
            <a:r>
              <a:rPr lang="es-ES" sz="1400" dirty="0">
                <a:solidFill>
                  <a:srgbClr val="262626"/>
                </a:solidFill>
              </a:rPr>
              <a:t>Desconectar conector</a:t>
            </a:r>
            <a:br>
              <a:rPr lang="es-ES" sz="1400" dirty="0">
                <a:solidFill>
                  <a:srgbClr val="262626"/>
                </a:solidFill>
              </a:rPr>
            </a:br>
            <a:r>
              <a:rPr lang="es-ES" sz="1400" dirty="0">
                <a:solidFill>
                  <a:srgbClr val="262626"/>
                </a:solidFill>
              </a:rPr>
              <a:t>verde de comunicación </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Verificar que el robot</a:t>
            </a:r>
            <a:br>
              <a:rPr lang="es-ES" sz="1400" dirty="0">
                <a:solidFill>
                  <a:srgbClr val="262626"/>
                </a:solidFill>
              </a:rPr>
            </a:br>
            <a:r>
              <a:rPr lang="es-ES" sz="1400" dirty="0">
                <a:solidFill>
                  <a:srgbClr val="262626"/>
                </a:solidFill>
              </a:rPr>
              <a:t>detecta el error </a:t>
            </a:r>
          </a:p>
          <a:p>
            <a:pPr lvl="1">
              <a:buClr>
                <a:srgbClr val="99CC00"/>
              </a:buClr>
              <a:buFont typeface="Wingdings" panose="05000000000000000000" pitchFamily="2" charset="2"/>
              <a:buChar char="§"/>
            </a:pPr>
            <a:endParaRPr lang="da-DK" sz="14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163</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Pestaña de Registro</a:t>
            </a:r>
          </a:p>
        </p:txBody>
      </p:sp>
      <p:sp>
        <p:nvSpPr>
          <p:cNvPr id="14"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3" name="Picture 2" descr="D:\screenshots\screenshot_00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2830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Demonstración de error</a:t>
            </a:r>
          </a:p>
          <a:p>
            <a:pPr lvl="1">
              <a:buClr>
                <a:srgbClr val="99CC00"/>
              </a:buClr>
              <a:buFont typeface="Wingdings" panose="05000000000000000000" pitchFamily="2" charset="2"/>
              <a:buChar char="§"/>
            </a:pPr>
            <a:r>
              <a:rPr lang="es-ES" sz="1400" dirty="0">
                <a:solidFill>
                  <a:srgbClr val="262626"/>
                </a:solidFill>
              </a:rPr>
              <a:t>Comprobar registro</a:t>
            </a:r>
          </a:p>
          <a:p>
            <a:pPr lvl="1">
              <a:buClr>
                <a:srgbClr val="99CC00"/>
              </a:buClr>
              <a:buFont typeface="Wingdings" panose="05000000000000000000" pitchFamily="2" charset="2"/>
              <a:buChar char="§"/>
            </a:pPr>
            <a:r>
              <a:rPr lang="es-ES" sz="1400" dirty="0">
                <a:solidFill>
                  <a:srgbClr val="262626"/>
                </a:solidFill>
              </a:rPr>
              <a:t>Mostrar/ocultar filtrando</a:t>
            </a:r>
            <a:br>
              <a:rPr lang="es-ES" sz="1400" dirty="0">
                <a:solidFill>
                  <a:srgbClr val="262626"/>
                </a:solidFill>
              </a:rPr>
            </a:br>
            <a:r>
              <a:rPr lang="es-ES" sz="1400" dirty="0">
                <a:solidFill>
                  <a:srgbClr val="262626"/>
                </a:solidFill>
              </a:rPr>
              <a:t>por tipos de mensaje</a:t>
            </a:r>
          </a:p>
          <a:p>
            <a:pPr lvl="1">
              <a:buClr>
                <a:srgbClr val="99CC00"/>
              </a:buClr>
              <a:buFont typeface="Wingdings" panose="05000000000000000000" pitchFamily="2" charset="2"/>
              <a:buChar char="§"/>
            </a:pPr>
            <a:r>
              <a:rPr lang="es-ES" sz="1400" dirty="0">
                <a:solidFill>
                  <a:srgbClr val="262626"/>
                </a:solidFill>
              </a:rPr>
              <a:t>Destacar un mensaje</a:t>
            </a:r>
            <a:br>
              <a:rPr lang="es-ES" sz="1400" dirty="0">
                <a:solidFill>
                  <a:srgbClr val="262626"/>
                </a:solidFill>
              </a:rPr>
            </a:br>
            <a:r>
              <a:rPr lang="es-ES" sz="1400" dirty="0">
                <a:solidFill>
                  <a:srgbClr val="262626"/>
                </a:solidFill>
              </a:rPr>
              <a:t>pulsando sobre el</a:t>
            </a: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Histórico del registro</a:t>
            </a:r>
          </a:p>
          <a:p>
            <a:pPr lvl="1">
              <a:buClr>
                <a:srgbClr val="99CC00"/>
              </a:buClr>
              <a:buFont typeface="Wingdings" panose="05000000000000000000" pitchFamily="2" charset="2"/>
              <a:buChar char="§"/>
            </a:pPr>
            <a:r>
              <a:rPr lang="es-ES" sz="1400" dirty="0">
                <a:solidFill>
                  <a:srgbClr val="262626"/>
                </a:solidFill>
              </a:rPr>
              <a:t>Se almacena en fichero</a:t>
            </a:r>
            <a:br>
              <a:rPr lang="es-ES" sz="1400" dirty="0">
                <a:solidFill>
                  <a:srgbClr val="262626"/>
                </a:solidFill>
              </a:rPr>
            </a:br>
            <a:r>
              <a:rPr lang="es-ES" sz="1400" dirty="0">
                <a:solidFill>
                  <a:srgbClr val="262626"/>
                </a:solidFill>
              </a:rPr>
              <a:t> de texto: log_history.txt</a:t>
            </a:r>
          </a:p>
          <a:p>
            <a:pPr lvl="1">
              <a:buClr>
                <a:srgbClr val="99CC00"/>
              </a:buClr>
              <a:buFont typeface="Wingdings" panose="05000000000000000000" pitchFamily="2" charset="2"/>
              <a:buChar char="§"/>
            </a:pPr>
            <a:r>
              <a:rPr lang="es-ES" sz="1400" dirty="0">
                <a:solidFill>
                  <a:srgbClr val="262626"/>
                </a:solidFill>
              </a:rPr>
              <a:t>Usar </a:t>
            </a:r>
            <a:r>
              <a:rPr lang="en-GB" sz="1400" dirty="0">
                <a:solidFill>
                  <a:srgbClr val="262626"/>
                </a:solidFill>
              </a:rPr>
              <a:t>Magic</a:t>
            </a:r>
            <a:r>
              <a:rPr lang="es-ES" sz="1400" dirty="0">
                <a:solidFill>
                  <a:srgbClr val="262626"/>
                </a:solidFill>
              </a:rPr>
              <a:t> file para</a:t>
            </a:r>
            <a:br>
              <a:rPr lang="es-ES" sz="1400" dirty="0">
                <a:solidFill>
                  <a:srgbClr val="262626"/>
                </a:solidFill>
              </a:rPr>
            </a:br>
            <a:r>
              <a:rPr lang="es-ES" sz="1400" dirty="0">
                <a:solidFill>
                  <a:srgbClr val="262626"/>
                </a:solidFill>
              </a:rPr>
              <a:t>recuperarlo</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p:txBody>
      </p:sp>
      <p:sp>
        <p:nvSpPr>
          <p:cNvPr id="7" name="Pladsholder til diasnummer 6"/>
          <p:cNvSpPr>
            <a:spLocks noGrp="1"/>
          </p:cNvSpPr>
          <p:nvPr>
            <p:ph type="sldNum" sz="quarter" idx="12"/>
          </p:nvPr>
        </p:nvSpPr>
        <p:spPr/>
        <p:txBody>
          <a:bodyPr/>
          <a:lstStyle/>
          <a:p>
            <a:fld id="{EAC703FD-06C2-3745-B8B2-5765E01FA7E0}" type="slidenum">
              <a:rPr lang="da-DK" smtClean="0"/>
              <a:t>164</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Pestaña de Registro</a:t>
            </a:r>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5" name="Picture 2" descr="D:\screenshots\screenshot_00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uppe 3"/>
          <p:cNvGrpSpPr/>
          <p:nvPr/>
        </p:nvGrpSpPr>
        <p:grpSpPr>
          <a:xfrm>
            <a:off x="5007387" y="3909070"/>
            <a:ext cx="3764071" cy="1362520"/>
            <a:chOff x="4473987" y="1809125"/>
            <a:chExt cx="3764071" cy="1362520"/>
          </a:xfrm>
        </p:grpSpPr>
        <p:sp>
          <p:nvSpPr>
            <p:cNvPr id="19" name="Rektangel 10"/>
            <p:cNvSpPr/>
            <p:nvPr/>
          </p:nvSpPr>
          <p:spPr>
            <a:xfrm>
              <a:off x="7514158" y="1809125"/>
              <a:ext cx="723900" cy="18179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0" name="Rektangulær billedforklaring 4"/>
            <p:cNvSpPr/>
            <p:nvPr/>
          </p:nvSpPr>
          <p:spPr>
            <a:xfrm>
              <a:off x="4473987" y="2839644"/>
              <a:ext cx="3096483" cy="332001"/>
            </a:xfrm>
            <a:prstGeom prst="wedgeRectCallout">
              <a:avLst>
                <a:gd name="adj1" fmla="val -25292"/>
                <a:gd name="adj2" fmla="val 108423"/>
              </a:avLst>
            </a:prstGeom>
            <a:ln w="9525"/>
          </p:spPr>
          <p:style>
            <a:lnRef idx="2">
              <a:schemeClr val="dk1"/>
            </a:lnRef>
            <a:fillRef idx="1">
              <a:schemeClr val="lt1"/>
            </a:fillRef>
            <a:effectRef idx="0">
              <a:schemeClr val="dk1"/>
            </a:effectRef>
            <a:fontRef idx="minor">
              <a:schemeClr val="dk1"/>
            </a:fontRef>
          </p:style>
          <p:txBody>
            <a:bodyPr rtlCol="0" anchor="ctr"/>
            <a:lstStyle/>
            <a:p>
              <a:r>
                <a:rPr lang="es-ES" sz="1100" dirty="0" smtClean="0"/>
                <a:t>Se ha producido un problema de comunicación en serie con una o varias juntas</a:t>
              </a:r>
              <a:endParaRPr lang="es-ES" sz="1100" dirty="0"/>
            </a:p>
          </p:txBody>
        </p:sp>
      </p:grpSp>
    </p:spTree>
    <p:extLst>
      <p:ext uri="{BB962C8B-B14F-4D97-AF65-F5344CB8AC3E}">
        <p14:creationId xmlns:p14="http://schemas.microsoft.com/office/powerpoint/2010/main" val="298741639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Support Log Reader (SLR)</a:t>
            </a:r>
          </a:p>
          <a:p>
            <a:pPr lvl="1">
              <a:buClr>
                <a:srgbClr val="99CC00"/>
              </a:buClr>
              <a:buFont typeface="Wingdings" panose="05000000000000000000" pitchFamily="2" charset="2"/>
              <a:buChar char="§"/>
            </a:pPr>
            <a:r>
              <a:rPr lang="es-ES" sz="1400" dirty="0">
                <a:solidFill>
                  <a:srgbClr val="262626"/>
                </a:solidFill>
              </a:rPr>
              <a:t>Programa </a:t>
            </a:r>
            <a:r>
              <a:rPr lang="en-GB" sz="1400" dirty="0">
                <a:solidFill>
                  <a:srgbClr val="262626"/>
                </a:solidFill>
              </a:rPr>
              <a:t>Freeware</a:t>
            </a:r>
            <a:r>
              <a:rPr lang="es-ES" sz="1400" dirty="0">
                <a:solidFill>
                  <a:srgbClr val="262626"/>
                </a:solidFill>
              </a:rPr>
              <a:t> para la </a:t>
            </a:r>
            <a:br>
              <a:rPr lang="es-ES" sz="1400" dirty="0">
                <a:solidFill>
                  <a:srgbClr val="262626"/>
                </a:solidFill>
              </a:rPr>
            </a:br>
            <a:r>
              <a:rPr lang="es-ES" sz="1400" dirty="0">
                <a:solidFill>
                  <a:srgbClr val="262626"/>
                </a:solidFill>
              </a:rPr>
              <a:t>lectura de archivos de registro</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Soporta</a:t>
            </a:r>
          </a:p>
          <a:p>
            <a:pPr lvl="2">
              <a:buClr>
                <a:srgbClr val="99CC00"/>
              </a:buClr>
              <a:buFont typeface="Wingdings" panose="05000000000000000000" pitchFamily="2" charset="2"/>
              <a:buChar char="§"/>
            </a:pPr>
            <a:r>
              <a:rPr lang="es-ES" sz="1000" dirty="0">
                <a:solidFill>
                  <a:srgbClr val="262626"/>
                </a:solidFill>
              </a:rPr>
              <a:t>Formato de archivos CB3</a:t>
            </a:r>
          </a:p>
          <a:p>
            <a:pPr lvl="2">
              <a:buClr>
                <a:srgbClr val="99CC00"/>
              </a:buClr>
              <a:buFont typeface="Wingdings" panose="05000000000000000000" pitchFamily="2" charset="2"/>
              <a:buChar char="§"/>
            </a:pPr>
            <a:r>
              <a:rPr lang="es-ES" sz="1000" dirty="0">
                <a:solidFill>
                  <a:srgbClr val="262626"/>
                </a:solidFill>
              </a:rPr>
              <a:t>Formato de archivos CB2</a:t>
            </a:r>
          </a:p>
          <a:p>
            <a:pPr lvl="2">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Formato de archivos CB3</a:t>
            </a:r>
          </a:p>
          <a:p>
            <a:pPr lvl="2">
              <a:buClr>
                <a:srgbClr val="99CC00"/>
              </a:buClr>
              <a:buFont typeface="Wingdings" panose="05000000000000000000" pitchFamily="2" charset="2"/>
              <a:buChar char="§"/>
            </a:pPr>
            <a:r>
              <a:rPr lang="es-ES" sz="1000" dirty="0">
                <a:solidFill>
                  <a:srgbClr val="262626"/>
                </a:solidFill>
              </a:rPr>
              <a:t>Conversión de idioma a</a:t>
            </a:r>
            <a:br>
              <a:rPr lang="es-ES" sz="1000" dirty="0">
                <a:solidFill>
                  <a:srgbClr val="262626"/>
                </a:solidFill>
              </a:rPr>
            </a:br>
            <a:r>
              <a:rPr lang="es-ES" sz="1000" dirty="0">
                <a:solidFill>
                  <a:srgbClr val="262626"/>
                </a:solidFill>
              </a:rPr>
              <a:t>inglés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Formato de archivos CB2</a:t>
            </a:r>
          </a:p>
          <a:p>
            <a:pPr lvl="2">
              <a:buClr>
                <a:srgbClr val="99CC00"/>
              </a:buClr>
              <a:buFont typeface="Wingdings" panose="05000000000000000000" pitchFamily="2" charset="2"/>
              <a:buChar char="§"/>
            </a:pPr>
            <a:r>
              <a:rPr lang="es-ES" sz="1000" dirty="0">
                <a:solidFill>
                  <a:srgbClr val="262626"/>
                </a:solidFill>
              </a:rPr>
              <a:t>Se mantiene el idioma </a:t>
            </a:r>
            <a:br>
              <a:rPr lang="es-ES" sz="1000" dirty="0">
                <a:solidFill>
                  <a:srgbClr val="262626"/>
                </a:solidFill>
              </a:rPr>
            </a:br>
            <a:r>
              <a:rPr lang="es-ES" sz="1000" dirty="0">
                <a:solidFill>
                  <a:srgbClr val="262626"/>
                </a:solidFill>
              </a:rPr>
              <a:t>original </a:t>
            </a:r>
            <a:br>
              <a:rPr lang="es-ES" sz="1000" dirty="0">
                <a:solidFill>
                  <a:srgbClr val="262626"/>
                </a:solidFill>
              </a:rPr>
            </a:br>
            <a:endParaRPr lang="es-ES"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Consultar el </a:t>
            </a:r>
            <a:r>
              <a:rPr lang="es-ES" sz="1400" dirty="0" smtClean="0">
                <a:solidFill>
                  <a:srgbClr val="262626"/>
                </a:solidFill>
              </a:rPr>
              <a:t>Manual de mantenimiento para </a:t>
            </a:r>
            <a:r>
              <a:rPr lang="es-ES" sz="1400" dirty="0">
                <a:solidFill>
                  <a:srgbClr val="262626"/>
                </a:solidFill>
              </a:rPr>
              <a:t>obtener información sobre los códigos de error y las acciones correctivas correspondientes, sección 5.1 </a:t>
            </a:r>
            <a:r>
              <a:rPr lang="es-ES" sz="1400" dirty="0" smtClean="0">
                <a:solidFill>
                  <a:srgbClr val="262626"/>
                </a:solidFill>
              </a:rPr>
              <a:t>Códigos de error</a:t>
            </a:r>
            <a:endParaRPr lang="es-ES"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165</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smtClean="0">
                <a:latin typeface="Lucida Console" panose="020B0609040504020204" pitchFamily="49" charset="0"/>
              </a:rPr>
              <a:t>Support Log Reader</a:t>
            </a:r>
            <a:endParaRPr lang="da-DK" sz="2000" b="1">
              <a:latin typeface="Lucida Console" panose="020B0609040504020204" pitchFamily="49" charset="0"/>
            </a:endParaRPr>
          </a:p>
        </p:txBody>
      </p:sp>
      <p:sp>
        <p:nvSpPr>
          <p:cNvPr id="15"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7175" y="1686466"/>
            <a:ext cx="3919625" cy="4180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3338730"/>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boks 2"/>
          <p:cNvSpPr txBox="1"/>
          <p:nvPr/>
        </p:nvSpPr>
        <p:spPr>
          <a:xfrm>
            <a:off x="1256909" y="3406782"/>
            <a:ext cx="6630182" cy="830997"/>
          </a:xfrm>
          <a:prstGeom prst="rect">
            <a:avLst/>
          </a:prstGeom>
          <a:noFill/>
        </p:spPr>
        <p:txBody>
          <a:bodyPr wrap="square" rtlCol="0">
            <a:spAutoFit/>
          </a:bodyPr>
          <a:lstStyle/>
          <a:p>
            <a:pPr algn="ctr"/>
            <a:r>
              <a:rPr lang="es-ES" sz="4800" dirty="0">
                <a:solidFill>
                  <a:srgbClr val="262626"/>
                </a:solidFill>
              </a:rPr>
              <a:t>Sustitución de juntas</a:t>
            </a:r>
          </a:p>
        </p:txBody>
      </p:sp>
      <p:sp>
        <p:nvSpPr>
          <p:cNvPr id="2" name="Pladsholder til diasnummer 1"/>
          <p:cNvSpPr>
            <a:spLocks noGrp="1"/>
          </p:cNvSpPr>
          <p:nvPr>
            <p:ph type="sldNum" sz="quarter" idx="12"/>
          </p:nvPr>
        </p:nvSpPr>
        <p:spPr/>
        <p:txBody>
          <a:bodyPr/>
          <a:lstStyle/>
          <a:p>
            <a:fld id="{EAC703FD-06C2-3745-B8B2-5765E01FA7E0}" type="slidenum">
              <a:rPr lang="da-DK" smtClean="0"/>
              <a:t>166</a:t>
            </a:fld>
            <a:endParaRPr lang="da-DK"/>
          </a:p>
        </p:txBody>
      </p:sp>
      <p:sp>
        <p:nvSpPr>
          <p:cNvPr id="13"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8" name="Brugerdefineret 7">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723063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e 3"/>
          <p:cNvGrpSpPr/>
          <p:nvPr/>
        </p:nvGrpSpPr>
        <p:grpSpPr>
          <a:xfrm>
            <a:off x="3098476" y="1882813"/>
            <a:ext cx="5717214" cy="4287911"/>
            <a:chOff x="1584348" y="2155038"/>
            <a:chExt cx="5717214" cy="4287911"/>
          </a:xfrm>
        </p:grpSpPr>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84348" y="2155038"/>
              <a:ext cx="5717214" cy="428791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Lige pilforbindelse 5"/>
            <p:cNvCxnSpPr/>
            <p:nvPr/>
          </p:nvCxnSpPr>
          <p:spPr>
            <a:xfrm>
              <a:off x="4178708" y="3539613"/>
              <a:ext cx="1081548" cy="304800"/>
            </a:xfrm>
            <a:prstGeom prst="straightConnector1">
              <a:avLst/>
            </a:prstGeom>
            <a:ln>
              <a:solidFill>
                <a:srgbClr val="FFFF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cxnSp>
          <p:nvCxnSpPr>
            <p:cNvPr id="10" name="Lige pilforbindelse 9"/>
            <p:cNvCxnSpPr/>
            <p:nvPr/>
          </p:nvCxnSpPr>
          <p:spPr>
            <a:xfrm>
              <a:off x="3947660" y="3780501"/>
              <a:ext cx="1081548" cy="304800"/>
            </a:xfrm>
            <a:prstGeom prst="straightConnector1">
              <a:avLst/>
            </a:prstGeom>
            <a:ln>
              <a:solidFill>
                <a:srgbClr val="FFFF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cxnSp>
          <p:nvCxnSpPr>
            <p:cNvPr id="11" name="Lige pilforbindelse 10"/>
            <p:cNvCxnSpPr/>
            <p:nvPr/>
          </p:nvCxnSpPr>
          <p:spPr>
            <a:xfrm>
              <a:off x="3869004" y="4665381"/>
              <a:ext cx="1081548" cy="304800"/>
            </a:xfrm>
            <a:prstGeom prst="straightConnector1">
              <a:avLst/>
            </a:prstGeom>
            <a:ln>
              <a:solidFill>
                <a:srgbClr val="FFFF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cxnSp>
          <p:nvCxnSpPr>
            <p:cNvPr id="12" name="Lige pilforbindelse 11"/>
            <p:cNvCxnSpPr/>
            <p:nvPr/>
          </p:nvCxnSpPr>
          <p:spPr>
            <a:xfrm>
              <a:off x="3824746" y="4360581"/>
              <a:ext cx="1081548" cy="304800"/>
            </a:xfrm>
            <a:prstGeom prst="straightConnector1">
              <a:avLst/>
            </a:prstGeom>
            <a:ln>
              <a:solidFill>
                <a:srgbClr val="FFFF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cxnSp>
          <p:nvCxnSpPr>
            <p:cNvPr id="13" name="Lige pilforbindelse 12"/>
            <p:cNvCxnSpPr/>
            <p:nvPr/>
          </p:nvCxnSpPr>
          <p:spPr>
            <a:xfrm>
              <a:off x="3839508" y="4065612"/>
              <a:ext cx="1081548" cy="304800"/>
            </a:xfrm>
            <a:prstGeom prst="straightConnector1">
              <a:avLst/>
            </a:prstGeom>
            <a:ln>
              <a:solidFill>
                <a:srgbClr val="FFFF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grpSp>
      <p:sp>
        <p:nvSpPr>
          <p:cNvPr id="2" name="Pladsholder til indhold 2"/>
          <p:cNvSpPr txBox="1">
            <a:spLocks/>
          </p:cNvSpPr>
          <p:nvPr/>
        </p:nvSpPr>
        <p:spPr>
          <a:xfrm>
            <a:off x="281508" y="1574801"/>
            <a:ext cx="414825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Procedimiento sustitución junta</a:t>
            </a:r>
          </a:p>
          <a:p>
            <a:pPr lvl="1">
              <a:buClr>
                <a:srgbClr val="99CC00"/>
              </a:buClr>
              <a:buFont typeface="Wingdings" panose="05000000000000000000" pitchFamily="2" charset="2"/>
              <a:buChar char="§"/>
            </a:pPr>
            <a:r>
              <a:rPr lang="es-ES" sz="1400" dirty="0">
                <a:solidFill>
                  <a:srgbClr val="262626"/>
                </a:solidFill>
              </a:rPr>
              <a:t>Instrucciones disponibles en </a:t>
            </a:r>
            <a:r>
              <a:rPr lang="en-GB" sz="1400" i="1" dirty="0" smtClean="0">
                <a:solidFill>
                  <a:srgbClr val="262626"/>
                </a:solidFill>
              </a:rPr>
              <a:t>Manual de </a:t>
            </a:r>
            <a:r>
              <a:rPr lang="es-ES" sz="1400" i="1" dirty="0" smtClean="0">
                <a:solidFill>
                  <a:srgbClr val="262626"/>
                </a:solidFill>
              </a:rPr>
              <a:t>mantenimiento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Cambiar la Muñeca 3</a:t>
            </a:r>
          </a:p>
          <a:p>
            <a:pPr lvl="1">
              <a:buClr>
                <a:srgbClr val="99CC00"/>
              </a:buClr>
              <a:buFont typeface="Wingdings" panose="05000000000000000000" pitchFamily="2" charset="2"/>
              <a:buChar char="§"/>
            </a:pPr>
            <a:r>
              <a:rPr lang="es-ES" sz="1400" dirty="0">
                <a:solidFill>
                  <a:srgbClr val="262626"/>
                </a:solidFill>
              </a:rPr>
              <a:t>Herramientas necesarias</a:t>
            </a:r>
          </a:p>
          <a:p>
            <a:pPr lvl="2">
              <a:buClr>
                <a:srgbClr val="99CC00"/>
              </a:buClr>
              <a:buFont typeface="Wingdings" panose="05000000000000000000" pitchFamily="2" charset="2"/>
              <a:buChar char="§"/>
            </a:pPr>
            <a:r>
              <a:rPr lang="es-ES" sz="1000" dirty="0">
                <a:solidFill>
                  <a:srgbClr val="262626"/>
                </a:solidFill>
              </a:rPr>
              <a:t>Llave fija 5.5 mm</a:t>
            </a:r>
          </a:p>
          <a:p>
            <a:pPr lvl="2">
              <a:buClr>
                <a:srgbClr val="99CC00"/>
              </a:buClr>
              <a:buFont typeface="Wingdings" panose="05000000000000000000" pitchFamily="2" charset="2"/>
              <a:buChar char="§"/>
            </a:pPr>
            <a:r>
              <a:rPr lang="es-ES" sz="1000" dirty="0">
                <a:solidFill>
                  <a:srgbClr val="262626"/>
                </a:solidFill>
              </a:rPr>
              <a:t>Destornillador Torx T10</a:t>
            </a:r>
          </a:p>
          <a:p>
            <a:pPr lvl="2">
              <a:buClr>
                <a:srgbClr val="99CC00"/>
              </a:buClr>
              <a:buFont typeface="Wingdings" panose="05000000000000000000" pitchFamily="2" charset="2"/>
              <a:buChar char="§"/>
            </a:pPr>
            <a:r>
              <a:rPr lang="es-ES" sz="1000" dirty="0">
                <a:solidFill>
                  <a:srgbClr val="262626"/>
                </a:solidFill>
              </a:rPr>
              <a:t>Destornillador dinamométrico Torx T10</a:t>
            </a:r>
          </a:p>
          <a:p>
            <a:pPr lvl="2">
              <a:buClr>
                <a:srgbClr val="99CC00"/>
              </a:buClr>
              <a:buFont typeface="Wingdings" panose="05000000000000000000" pitchFamily="2" charset="2"/>
              <a:buChar char="§"/>
            </a:pPr>
            <a:r>
              <a:rPr lang="es-ES" sz="1000" dirty="0">
                <a:solidFill>
                  <a:srgbClr val="262626"/>
                </a:solidFill>
              </a:rPr>
              <a:t>Llave dinamométrica 5.5 mm</a:t>
            </a:r>
          </a:p>
          <a:p>
            <a:pPr lvl="2">
              <a:buClr>
                <a:srgbClr val="99CC00"/>
              </a:buClr>
              <a:buFont typeface="Wingdings" panose="05000000000000000000" pitchFamily="2" charset="2"/>
              <a:buChar char="§"/>
            </a:pPr>
            <a:r>
              <a:rPr lang="es-ES" sz="1000" dirty="0">
                <a:solidFill>
                  <a:srgbClr val="262626"/>
                </a:solidFill>
              </a:rPr>
              <a:t>Destornillador plano pequeño</a:t>
            </a:r>
          </a:p>
          <a:p>
            <a:pPr lvl="1">
              <a:buClr>
                <a:srgbClr val="99CC00"/>
              </a:buClr>
              <a:buFont typeface="Wingdings" panose="05000000000000000000" pitchFamily="2" charset="2"/>
              <a:buChar char="§"/>
            </a:pPr>
            <a:r>
              <a:rPr lang="es-ES" sz="1400" dirty="0">
                <a:solidFill>
                  <a:srgbClr val="262626"/>
                </a:solidFill>
              </a:rPr>
              <a:t>Seguir instrucciones en el </a:t>
            </a:r>
            <a:r>
              <a:rPr lang="en-GB" sz="1400" i="1" dirty="0">
                <a:solidFill>
                  <a:srgbClr val="262626"/>
                </a:solidFill>
              </a:rPr>
              <a:t>Service Manual</a:t>
            </a:r>
            <a:r>
              <a:rPr lang="es-ES" sz="1400" dirty="0">
                <a:solidFill>
                  <a:srgbClr val="262626"/>
                </a:solidFill>
              </a:rPr>
              <a:t/>
            </a:r>
            <a:br>
              <a:rPr lang="es-ES" sz="1400" dirty="0">
                <a:solidFill>
                  <a:srgbClr val="262626"/>
                </a:solidFill>
              </a:rPr>
            </a:br>
            <a:r>
              <a:rPr lang="es-ES" sz="1400" dirty="0">
                <a:solidFill>
                  <a:srgbClr val="262626"/>
                </a:solidFill>
              </a:rPr>
              <a:t>para separar la Muñeca 3 de la Muñeca 2</a:t>
            </a:r>
          </a:p>
          <a:p>
            <a:pPr lvl="1">
              <a:buClr>
                <a:srgbClr val="99CC00"/>
              </a:buClr>
              <a:buFont typeface="Wingdings" panose="05000000000000000000" pitchFamily="2" charset="2"/>
              <a:buChar char="§"/>
            </a:pPr>
            <a:r>
              <a:rPr lang="es-ES" sz="1400" dirty="0">
                <a:solidFill>
                  <a:srgbClr val="262626"/>
                </a:solidFill>
              </a:rPr>
              <a:t>Montar la Muñeca 3 de nuevo</a:t>
            </a: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5" name="Pladsholder til diasnummer 4"/>
          <p:cNvSpPr>
            <a:spLocks noGrp="1"/>
          </p:cNvSpPr>
          <p:nvPr>
            <p:ph type="sldNum" sz="quarter" idx="12"/>
          </p:nvPr>
        </p:nvSpPr>
        <p:spPr/>
        <p:txBody>
          <a:bodyPr/>
          <a:lstStyle/>
          <a:p>
            <a:fld id="{EAC703FD-06C2-3745-B8B2-5765E01FA7E0}" type="slidenum">
              <a:rPr lang="da-DK" smtClean="0"/>
              <a:t>167</a:t>
            </a:fld>
            <a:endParaRPr lang="da-DK"/>
          </a:p>
        </p:txBody>
      </p:sp>
      <p:sp>
        <p:nvSpPr>
          <p:cNvPr id="21"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3"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6" name="Brugerdefineret 15">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8" name="Tekstboks 1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Sustitución de juntas</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742900175"/>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e 4"/>
          <p:cNvGrpSpPr/>
          <p:nvPr/>
        </p:nvGrpSpPr>
        <p:grpSpPr>
          <a:xfrm>
            <a:off x="5439629" y="1648871"/>
            <a:ext cx="2392211" cy="4662430"/>
            <a:chOff x="3293806" y="1740311"/>
            <a:chExt cx="2392211" cy="466243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3806" y="2176341"/>
              <a:ext cx="2392211" cy="422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Bue 2"/>
            <p:cNvSpPr/>
            <p:nvPr/>
          </p:nvSpPr>
          <p:spPr>
            <a:xfrm>
              <a:off x="3795252" y="2123778"/>
              <a:ext cx="1404000" cy="1368000"/>
            </a:xfrm>
            <a:prstGeom prst="arc">
              <a:avLst>
                <a:gd name="adj1" fmla="val 12832495"/>
                <a:gd name="adj2" fmla="val 19599151"/>
              </a:avLst>
            </a:prstGeom>
            <a:ln>
              <a:headEnd type="triangle" w="lg" len="med"/>
              <a:tailEnd type="triangle" w="lg" len="med"/>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da-DK"/>
            </a:p>
          </p:txBody>
        </p:sp>
        <p:sp>
          <p:nvSpPr>
            <p:cNvPr id="4" name="Tekstboks 3"/>
            <p:cNvSpPr txBox="1"/>
            <p:nvPr/>
          </p:nvSpPr>
          <p:spPr>
            <a:xfrm>
              <a:off x="4341614" y="1740311"/>
              <a:ext cx="358203" cy="307777"/>
            </a:xfrm>
            <a:prstGeom prst="rect">
              <a:avLst/>
            </a:prstGeom>
            <a:noFill/>
          </p:spPr>
          <p:txBody>
            <a:bodyPr wrap="square" rtlCol="0">
              <a:spAutoFit/>
            </a:bodyPr>
            <a:lstStyle/>
            <a:p>
              <a:pPr algn="ctr"/>
              <a:r>
                <a:rPr lang="da-DK" sz="1400" b="1" smtClean="0">
                  <a:solidFill>
                    <a:schemeClr val="accent6"/>
                  </a:solidFill>
                </a:rPr>
                <a:t>0˚</a:t>
              </a:r>
              <a:endParaRPr lang="da-DK" sz="1400" b="1">
                <a:solidFill>
                  <a:schemeClr val="accent6"/>
                </a:solidFill>
              </a:endParaRPr>
            </a:p>
          </p:txBody>
        </p:sp>
        <p:cxnSp>
          <p:nvCxnSpPr>
            <p:cNvPr id="6" name="Lige forbindelse 5"/>
            <p:cNvCxnSpPr/>
            <p:nvPr/>
          </p:nvCxnSpPr>
          <p:spPr>
            <a:xfrm>
              <a:off x="4481387" y="2068186"/>
              <a:ext cx="0" cy="108000"/>
            </a:xfrm>
            <a:prstGeom prst="line">
              <a:avLst/>
            </a:prstGeom>
          </p:spPr>
          <p:style>
            <a:lnRef idx="2">
              <a:schemeClr val="accent6"/>
            </a:lnRef>
            <a:fillRef idx="0">
              <a:schemeClr val="accent6"/>
            </a:fillRef>
            <a:effectRef idx="1">
              <a:schemeClr val="accent6"/>
            </a:effectRef>
            <a:fontRef idx="minor">
              <a:schemeClr val="tx1"/>
            </a:fontRef>
          </p:style>
        </p:cxnSp>
      </p:grpSp>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Calibración</a:t>
            </a:r>
          </a:p>
          <a:p>
            <a:pPr lvl="1">
              <a:buClr>
                <a:srgbClr val="99CC00"/>
              </a:buClr>
              <a:buFont typeface="Wingdings" panose="05000000000000000000" pitchFamily="2" charset="2"/>
              <a:buChar char="§"/>
            </a:pPr>
            <a:r>
              <a:rPr lang="es-ES" sz="1400" dirty="0">
                <a:solidFill>
                  <a:srgbClr val="262626"/>
                </a:solidFill>
              </a:rPr>
              <a:t>Cada junta tiene una posición cero</a:t>
            </a:r>
          </a:p>
          <a:p>
            <a:pPr lvl="1">
              <a:buClr>
                <a:srgbClr val="99CC00"/>
              </a:buClr>
              <a:buFont typeface="Wingdings" panose="05000000000000000000" pitchFamily="2" charset="2"/>
              <a:buChar char="§"/>
            </a:pPr>
            <a:r>
              <a:rPr lang="es-ES" sz="1400" dirty="0">
                <a:solidFill>
                  <a:srgbClr val="262626"/>
                </a:solidFill>
              </a:rPr>
              <a:t>Esta posición es establecida por software</a:t>
            </a: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Calibrar Muñeca 3</a:t>
            </a:r>
          </a:p>
          <a:p>
            <a:pPr lvl="1">
              <a:buClr>
                <a:srgbClr val="99CC00"/>
              </a:buClr>
              <a:buFont typeface="Wingdings" panose="05000000000000000000" pitchFamily="2" charset="2"/>
              <a:buChar char="§"/>
            </a:pPr>
            <a:r>
              <a:rPr lang="es-ES" sz="1400" dirty="0">
                <a:solidFill>
                  <a:srgbClr val="262626"/>
                </a:solidFill>
              </a:rPr>
              <a:t>Seguir las instrucciones en el </a:t>
            </a:r>
            <a:r>
              <a:rPr lang="en-GB" sz="1400" i="1" dirty="0">
                <a:solidFill>
                  <a:srgbClr val="262626"/>
                </a:solidFill>
              </a:rPr>
              <a:t>Service Manual</a:t>
            </a:r>
            <a:r>
              <a:rPr lang="es-ES" sz="1400" dirty="0">
                <a:solidFill>
                  <a:srgbClr val="262626"/>
                </a:solidFill>
              </a:rPr>
              <a:t/>
            </a:r>
            <a:br>
              <a:rPr lang="es-ES" sz="1400" dirty="0">
                <a:solidFill>
                  <a:srgbClr val="262626"/>
                </a:solidFill>
              </a:rPr>
            </a:br>
            <a:r>
              <a:rPr lang="es-ES" sz="1400" dirty="0">
                <a:solidFill>
                  <a:srgbClr val="262626"/>
                </a:solidFill>
              </a:rPr>
              <a:t>para realizar la calibración</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7" name="Pladsholder til diasnummer 6"/>
          <p:cNvSpPr>
            <a:spLocks noGrp="1"/>
          </p:cNvSpPr>
          <p:nvPr>
            <p:ph type="sldNum" sz="quarter" idx="12"/>
          </p:nvPr>
        </p:nvSpPr>
        <p:spPr/>
        <p:txBody>
          <a:bodyPr/>
          <a:lstStyle/>
          <a:p>
            <a:fld id="{EAC703FD-06C2-3745-B8B2-5765E01FA7E0}" type="slidenum">
              <a:rPr lang="da-DK" smtClean="0"/>
              <a:t>168</a:t>
            </a:fld>
            <a:endParaRPr lang="da-DK"/>
          </a:p>
        </p:txBody>
      </p:sp>
      <p:sp>
        <p:nvSpPr>
          <p:cNvPr id="16"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Tekstboks 1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Sustitución de juntas</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505207812"/>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860130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Cada junta posee un número de identificación único (ID)</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i="1" dirty="0">
                <a:solidFill>
                  <a:srgbClr val="FF0000"/>
                </a:solidFill>
              </a:rPr>
              <a:t>NO</a:t>
            </a:r>
            <a:r>
              <a:rPr lang="es-ES" sz="1800" dirty="0">
                <a:solidFill>
                  <a:srgbClr val="FF0000"/>
                </a:solidFill>
              </a:rPr>
              <a:t> </a:t>
            </a:r>
            <a:r>
              <a:rPr lang="es-ES" sz="1800" dirty="0">
                <a:solidFill>
                  <a:srgbClr val="262626"/>
                </a:solidFill>
              </a:rPr>
              <a:t>es posible tener 2 juntas con el mismo número de ID en el mismo robo</a:t>
            </a:r>
            <a:r>
              <a:rPr lang="en-US" sz="1800" dirty="0">
                <a:solidFill>
                  <a:srgbClr val="262626"/>
                </a:solidFill>
              </a:rPr>
              <a:t>t</a:t>
            </a:r>
          </a:p>
          <a:p>
            <a:pPr lvl="1">
              <a:buClr>
                <a:srgbClr val="99CC00"/>
              </a:buClr>
              <a:buFont typeface="Wingdings" panose="05000000000000000000" pitchFamily="2" charset="2"/>
              <a:buChar char="§"/>
            </a:pPr>
            <a:r>
              <a:rPr lang="es-ES" sz="1400" dirty="0">
                <a:solidFill>
                  <a:srgbClr val="262626"/>
                </a:solidFill>
              </a:rPr>
              <a:t>» Habría un conflicto de </a:t>
            </a:r>
            <a:r>
              <a:rPr lang="es-ES" sz="1400" dirty="0" err="1">
                <a:solidFill>
                  <a:srgbClr val="262626"/>
                </a:solidFill>
              </a:rPr>
              <a:t>IDs</a:t>
            </a:r>
            <a:r>
              <a:rPr lang="es-ES" sz="1400" dirty="0">
                <a:solidFill>
                  <a:srgbClr val="262626"/>
                </a:solidFill>
              </a:rPr>
              <a:t>, provocando la disfunción del robot</a:t>
            </a:r>
          </a:p>
          <a:p>
            <a:pPr lvl="3">
              <a:buClr>
                <a:srgbClr val="99CC00"/>
              </a:buClr>
              <a:buFont typeface="Wingdings" panose="05000000000000000000" pitchFamily="2" charset="2"/>
              <a:buChar char="§"/>
            </a:pPr>
            <a:endParaRPr lang="en-GB" sz="18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169</a:t>
            </a:fld>
            <a:endParaRPr lang="da-DK"/>
          </a:p>
        </p:txBody>
      </p:sp>
      <p:sp>
        <p:nvSpPr>
          <p:cNvPr id="15" name="Tekstboks 14"/>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Cambio del ID en las juntas</a:t>
            </a:r>
          </a:p>
        </p:txBody>
      </p:sp>
      <p:sp>
        <p:nvSpPr>
          <p:cNvPr id="29"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1"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25" name="Brugerdefineret 2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27" name="Gruppe 5"/>
          <p:cNvGrpSpPr/>
          <p:nvPr/>
        </p:nvGrpSpPr>
        <p:grpSpPr>
          <a:xfrm>
            <a:off x="4838376" y="1953163"/>
            <a:ext cx="3617714" cy="3504618"/>
            <a:chOff x="3241415" y="1221517"/>
            <a:chExt cx="5365758" cy="5584972"/>
          </a:xfrm>
        </p:grpSpPr>
        <p:pic>
          <p:nvPicPr>
            <p:cNvPr id="28" name="Picture 3" descr="D:\Pictures\Produktfotos\Robot arm.jpg"/>
            <p:cNvPicPr>
              <a:picLocks noChangeAspect="1" noChangeArrowheads="1"/>
            </p:cNvPicPr>
            <p:nvPr/>
          </p:nvPicPr>
          <p:blipFill rotWithShape="1">
            <a:blip r:embed="rId4">
              <a:extLst>
                <a:ext uri="{28A0092B-C50C-407E-A947-70E740481C1C}">
                  <a14:useLocalDpi xmlns:a14="http://schemas.microsoft.com/office/drawing/2010/main" val="0"/>
                </a:ext>
              </a:extLst>
            </a:blip>
            <a:srcRect b="6098"/>
            <a:stretch/>
          </p:blipFill>
          <p:spPr bwMode="auto">
            <a:xfrm>
              <a:off x="4415245" y="1607783"/>
              <a:ext cx="3679572" cy="4787170"/>
            </a:xfrm>
            <a:prstGeom prst="rect">
              <a:avLst/>
            </a:prstGeom>
            <a:noFill/>
            <a:extLst>
              <a:ext uri="{909E8E84-426E-40DD-AFC4-6F175D3DCCD1}">
                <a14:hiddenFill xmlns:a14="http://schemas.microsoft.com/office/drawing/2010/main">
                  <a:solidFill>
                    <a:srgbClr val="FFFFFF"/>
                  </a:solidFill>
                </a14:hiddenFill>
              </a:ext>
            </a:extLst>
          </p:spPr>
        </p:pic>
        <p:sp>
          <p:nvSpPr>
            <p:cNvPr id="30" name="Tekstboks 16"/>
            <p:cNvSpPr txBox="1"/>
            <p:nvPr/>
          </p:nvSpPr>
          <p:spPr>
            <a:xfrm>
              <a:off x="3241415" y="5604117"/>
              <a:ext cx="1283863" cy="490475"/>
            </a:xfrm>
            <a:prstGeom prst="rect">
              <a:avLst/>
            </a:prstGeom>
            <a:noFill/>
          </p:spPr>
          <p:txBody>
            <a:bodyPr wrap="square" rtlCol="0">
              <a:spAutoFit/>
            </a:bodyPr>
            <a:lstStyle/>
            <a:p>
              <a:pPr algn="ctr"/>
              <a:r>
                <a:rPr lang="es-ES" sz="1400" dirty="0" smtClean="0">
                  <a:solidFill>
                    <a:schemeClr val="accent6"/>
                  </a:solidFill>
                </a:rPr>
                <a:t>Hombro</a:t>
              </a:r>
              <a:endParaRPr lang="es-ES" sz="1400" dirty="0">
                <a:solidFill>
                  <a:schemeClr val="accent6"/>
                </a:solidFill>
              </a:endParaRPr>
            </a:p>
          </p:txBody>
        </p:sp>
        <p:sp>
          <p:nvSpPr>
            <p:cNvPr id="32" name="Tekstboks 17"/>
            <p:cNvSpPr txBox="1"/>
            <p:nvPr/>
          </p:nvSpPr>
          <p:spPr>
            <a:xfrm>
              <a:off x="3942013" y="2335851"/>
              <a:ext cx="1072788" cy="490475"/>
            </a:xfrm>
            <a:prstGeom prst="rect">
              <a:avLst/>
            </a:prstGeom>
            <a:noFill/>
          </p:spPr>
          <p:txBody>
            <a:bodyPr wrap="square" rtlCol="0">
              <a:spAutoFit/>
            </a:bodyPr>
            <a:lstStyle/>
            <a:p>
              <a:pPr algn="ctr"/>
              <a:r>
                <a:rPr lang="es-ES" sz="1400" dirty="0" smtClean="0">
                  <a:solidFill>
                    <a:schemeClr val="accent6"/>
                  </a:solidFill>
                </a:rPr>
                <a:t>Codo</a:t>
              </a:r>
              <a:endParaRPr lang="es-ES" sz="1400" dirty="0">
                <a:solidFill>
                  <a:schemeClr val="accent6"/>
                </a:solidFill>
              </a:endParaRPr>
            </a:p>
          </p:txBody>
        </p:sp>
        <p:sp>
          <p:nvSpPr>
            <p:cNvPr id="33" name="Tekstboks 18"/>
            <p:cNvSpPr txBox="1"/>
            <p:nvPr/>
          </p:nvSpPr>
          <p:spPr>
            <a:xfrm>
              <a:off x="4475241" y="6316014"/>
              <a:ext cx="1072788" cy="490475"/>
            </a:xfrm>
            <a:prstGeom prst="rect">
              <a:avLst/>
            </a:prstGeom>
            <a:noFill/>
          </p:spPr>
          <p:txBody>
            <a:bodyPr wrap="square" rtlCol="0">
              <a:spAutoFit/>
            </a:bodyPr>
            <a:lstStyle/>
            <a:p>
              <a:pPr algn="ctr"/>
              <a:r>
                <a:rPr lang="es-ES" sz="1400" dirty="0" smtClean="0">
                  <a:solidFill>
                    <a:schemeClr val="accent6"/>
                  </a:solidFill>
                </a:rPr>
                <a:t>Base</a:t>
              </a:r>
              <a:endParaRPr lang="es-ES" sz="1400" dirty="0">
                <a:solidFill>
                  <a:schemeClr val="accent6"/>
                </a:solidFill>
              </a:endParaRPr>
            </a:p>
          </p:txBody>
        </p:sp>
        <p:sp>
          <p:nvSpPr>
            <p:cNvPr id="34" name="Tekstboks 19"/>
            <p:cNvSpPr txBox="1"/>
            <p:nvPr/>
          </p:nvSpPr>
          <p:spPr>
            <a:xfrm>
              <a:off x="5338258" y="1813584"/>
              <a:ext cx="1410833" cy="490475"/>
            </a:xfrm>
            <a:prstGeom prst="rect">
              <a:avLst/>
            </a:prstGeom>
            <a:noFill/>
          </p:spPr>
          <p:txBody>
            <a:bodyPr wrap="square" rtlCol="0">
              <a:spAutoFit/>
            </a:bodyPr>
            <a:lstStyle/>
            <a:p>
              <a:pPr algn="ctr"/>
              <a:r>
                <a:rPr lang="es-ES" sz="1400" dirty="0" smtClean="0">
                  <a:solidFill>
                    <a:schemeClr val="accent6"/>
                  </a:solidFill>
                </a:rPr>
                <a:t>Muñeca</a:t>
              </a:r>
              <a:r>
                <a:rPr lang="da-DK" sz="1400" dirty="0" smtClean="0">
                  <a:solidFill>
                    <a:schemeClr val="accent6"/>
                  </a:solidFill>
                </a:rPr>
                <a:t> 1</a:t>
              </a:r>
              <a:endParaRPr lang="da-DK" sz="1400" dirty="0">
                <a:solidFill>
                  <a:schemeClr val="accent6"/>
                </a:solidFill>
              </a:endParaRPr>
            </a:p>
          </p:txBody>
        </p:sp>
        <p:sp>
          <p:nvSpPr>
            <p:cNvPr id="35" name="Tekstboks 20"/>
            <p:cNvSpPr txBox="1"/>
            <p:nvPr/>
          </p:nvSpPr>
          <p:spPr>
            <a:xfrm>
              <a:off x="7019420" y="1221517"/>
              <a:ext cx="1399088" cy="490475"/>
            </a:xfrm>
            <a:prstGeom prst="rect">
              <a:avLst/>
            </a:prstGeom>
            <a:noFill/>
          </p:spPr>
          <p:txBody>
            <a:bodyPr wrap="square" rtlCol="0">
              <a:spAutoFit/>
            </a:bodyPr>
            <a:lstStyle/>
            <a:p>
              <a:pPr algn="ctr"/>
              <a:r>
                <a:rPr lang="es-ES" sz="1400" dirty="0" smtClean="0">
                  <a:solidFill>
                    <a:schemeClr val="accent6"/>
                  </a:solidFill>
                </a:rPr>
                <a:t>Muñeca</a:t>
              </a:r>
              <a:r>
                <a:rPr lang="da-DK" sz="1400" dirty="0" smtClean="0">
                  <a:solidFill>
                    <a:schemeClr val="accent6"/>
                  </a:solidFill>
                </a:rPr>
                <a:t> </a:t>
              </a:r>
              <a:r>
                <a:rPr lang="da-DK" sz="1400" dirty="0">
                  <a:solidFill>
                    <a:schemeClr val="accent6"/>
                  </a:solidFill>
                </a:rPr>
                <a:t>2</a:t>
              </a:r>
            </a:p>
          </p:txBody>
        </p:sp>
        <p:sp>
          <p:nvSpPr>
            <p:cNvPr id="36" name="Tekstboks 21"/>
            <p:cNvSpPr txBox="1"/>
            <p:nvPr/>
          </p:nvSpPr>
          <p:spPr>
            <a:xfrm>
              <a:off x="7104182" y="2505334"/>
              <a:ext cx="1502991" cy="490475"/>
            </a:xfrm>
            <a:prstGeom prst="rect">
              <a:avLst/>
            </a:prstGeom>
            <a:noFill/>
          </p:spPr>
          <p:txBody>
            <a:bodyPr wrap="square" rtlCol="0">
              <a:spAutoFit/>
            </a:bodyPr>
            <a:lstStyle/>
            <a:p>
              <a:pPr algn="ctr"/>
              <a:r>
                <a:rPr lang="es-ES" sz="1400" dirty="0" smtClean="0">
                  <a:solidFill>
                    <a:schemeClr val="accent6"/>
                  </a:solidFill>
                </a:rPr>
                <a:t>Muñeca</a:t>
              </a:r>
              <a:r>
                <a:rPr lang="da-DK" sz="1400" dirty="0" smtClean="0">
                  <a:solidFill>
                    <a:schemeClr val="accent6"/>
                  </a:solidFill>
                </a:rPr>
                <a:t> 3</a:t>
              </a:r>
              <a:endParaRPr lang="da-DK" sz="1400" dirty="0">
                <a:solidFill>
                  <a:schemeClr val="accent6"/>
                </a:solidFill>
              </a:endParaRPr>
            </a:p>
          </p:txBody>
        </p:sp>
      </p:grpSp>
      <p:graphicFrame>
        <p:nvGraphicFramePr>
          <p:cNvPr id="37" name="Tabel 22"/>
          <p:cNvGraphicFramePr>
            <a:graphicFrameLocks noGrp="1"/>
          </p:cNvGraphicFramePr>
          <p:nvPr>
            <p:extLst>
              <p:ext uri="{D42A27DB-BD31-4B8C-83A1-F6EECF244321}">
                <p14:modId xmlns:p14="http://schemas.microsoft.com/office/powerpoint/2010/main" val="1918983450"/>
              </p:ext>
            </p:extLst>
          </p:nvPr>
        </p:nvGraphicFramePr>
        <p:xfrm>
          <a:off x="1561011" y="3093705"/>
          <a:ext cx="2263728" cy="2016000"/>
        </p:xfrm>
        <a:graphic>
          <a:graphicData uri="http://schemas.openxmlformats.org/drawingml/2006/table">
            <a:tbl>
              <a:tblPr>
                <a:tableStyleId>{5C22544A-7EE6-4342-B048-85BDC9FD1C3A}</a:tableStyleId>
              </a:tblPr>
              <a:tblGrid>
                <a:gridCol w="926541"/>
                <a:gridCol w="1337187"/>
              </a:tblGrid>
              <a:tr h="336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noProof="0" dirty="0" smtClean="0"/>
                        <a:t>J0</a:t>
                      </a:r>
                    </a:p>
                  </a:txBody>
                  <a:tcPr>
                    <a:solidFill>
                      <a:srgbClr val="C2E1F6"/>
                    </a:solidFill>
                  </a:tcPr>
                </a:tc>
                <a:tc>
                  <a:txBody>
                    <a:bodyPr/>
                    <a:lstStyle/>
                    <a:p>
                      <a:r>
                        <a:rPr lang="es-ES" sz="1400" noProof="0" dirty="0" smtClean="0"/>
                        <a:t>Base</a:t>
                      </a:r>
                      <a:endParaRPr lang="es-ES" sz="1400" noProof="0" dirty="0"/>
                    </a:p>
                  </a:txBody>
                  <a:tcPr>
                    <a:solidFill>
                      <a:srgbClr val="C2E1F6"/>
                    </a:solidFill>
                  </a:tcPr>
                </a:tc>
              </a:tr>
              <a:tr h="336000">
                <a:tc>
                  <a:txBody>
                    <a:bodyPr/>
                    <a:lstStyle/>
                    <a:p>
                      <a:pPr algn="ctr"/>
                      <a:r>
                        <a:rPr lang="es-ES" sz="1400" noProof="0" dirty="0" smtClean="0"/>
                        <a:t>J1</a:t>
                      </a:r>
                      <a:endParaRPr lang="es-ES" sz="1400" noProof="0" dirty="0">
                        <a:solidFill>
                          <a:srgbClr val="00B0F0"/>
                        </a:solidFill>
                        <a:latin typeface="OCR A Extended" pitchFamily="50" charset="0"/>
                      </a:endParaRPr>
                    </a:p>
                  </a:txBody>
                  <a:tcPr>
                    <a:solidFill>
                      <a:srgbClr val="C2E1F6"/>
                    </a:solidFill>
                  </a:tcPr>
                </a:tc>
                <a:tc>
                  <a:txBody>
                    <a:bodyPr/>
                    <a:lstStyle/>
                    <a:p>
                      <a:r>
                        <a:rPr lang="es-ES" sz="1400" noProof="0" dirty="0" smtClean="0"/>
                        <a:t>Hombro</a:t>
                      </a:r>
                      <a:endParaRPr lang="es-ES" sz="1400" noProof="0" dirty="0"/>
                    </a:p>
                  </a:txBody>
                  <a:tcPr>
                    <a:solidFill>
                      <a:srgbClr val="C2E1F6"/>
                    </a:solidFill>
                  </a:tcPr>
                </a:tc>
              </a:tr>
              <a:tr h="336000">
                <a:tc>
                  <a:txBody>
                    <a:bodyPr/>
                    <a:lstStyle/>
                    <a:p>
                      <a:pPr algn="ctr"/>
                      <a:r>
                        <a:rPr lang="es-ES" sz="1400" noProof="0" dirty="0" smtClean="0"/>
                        <a:t>J2</a:t>
                      </a:r>
                      <a:endParaRPr lang="es-ES" sz="1400" noProof="0" dirty="0">
                        <a:solidFill>
                          <a:srgbClr val="00B0F0"/>
                        </a:solidFill>
                        <a:latin typeface="OCR A Extended" pitchFamily="50" charset="0"/>
                      </a:endParaRPr>
                    </a:p>
                  </a:txBody>
                  <a:tcPr>
                    <a:solidFill>
                      <a:srgbClr val="C2E1F6"/>
                    </a:solidFill>
                  </a:tcPr>
                </a:tc>
                <a:tc>
                  <a:txBody>
                    <a:bodyPr/>
                    <a:lstStyle/>
                    <a:p>
                      <a:r>
                        <a:rPr lang="es-ES" sz="1400" noProof="0" dirty="0" smtClean="0"/>
                        <a:t>Codo</a:t>
                      </a:r>
                      <a:endParaRPr lang="es-ES" sz="1400" noProof="0" dirty="0"/>
                    </a:p>
                  </a:txBody>
                  <a:tcPr>
                    <a:solidFill>
                      <a:srgbClr val="C2E1F6"/>
                    </a:solidFill>
                  </a:tcPr>
                </a:tc>
              </a:tr>
              <a:tr h="336000">
                <a:tc>
                  <a:txBody>
                    <a:bodyPr/>
                    <a:lstStyle/>
                    <a:p>
                      <a:pPr algn="ctr"/>
                      <a:r>
                        <a:rPr lang="da-DK" sz="1400" dirty="0" smtClean="0"/>
                        <a:t>J3</a:t>
                      </a:r>
                      <a:endParaRPr lang="da-DK" sz="1400" dirty="0">
                        <a:solidFill>
                          <a:srgbClr val="00B0F0"/>
                        </a:solidFill>
                        <a:latin typeface="OCR A Extended" pitchFamily="50" charset="0"/>
                      </a:endParaRPr>
                    </a:p>
                  </a:txBody>
                  <a:tcPr>
                    <a:solidFill>
                      <a:srgbClr val="C2E1F6"/>
                    </a:solidFill>
                  </a:tcPr>
                </a:tc>
                <a:tc>
                  <a:txBody>
                    <a:bodyPr/>
                    <a:lstStyle/>
                    <a:p>
                      <a:r>
                        <a:rPr lang="es-ES" sz="1400" noProof="0" dirty="0" smtClean="0"/>
                        <a:t>Muñeca</a:t>
                      </a:r>
                      <a:r>
                        <a:rPr lang="es-ES" sz="1400" baseline="0" noProof="0" dirty="0" smtClean="0"/>
                        <a:t> 1</a:t>
                      </a:r>
                      <a:endParaRPr lang="es-ES" sz="1400" noProof="0" dirty="0"/>
                    </a:p>
                  </a:txBody>
                  <a:tcPr>
                    <a:solidFill>
                      <a:srgbClr val="C2E1F6"/>
                    </a:solidFill>
                  </a:tcPr>
                </a:tc>
              </a:tr>
              <a:tr h="336000">
                <a:tc>
                  <a:txBody>
                    <a:bodyPr/>
                    <a:lstStyle/>
                    <a:p>
                      <a:pPr algn="ctr"/>
                      <a:r>
                        <a:rPr lang="da-DK" sz="1400" dirty="0" smtClean="0"/>
                        <a:t>J4</a:t>
                      </a:r>
                      <a:endParaRPr lang="da-DK" sz="1400" dirty="0">
                        <a:solidFill>
                          <a:srgbClr val="00B0F0"/>
                        </a:solidFill>
                        <a:latin typeface="OCR A Extended" pitchFamily="50" charset="0"/>
                      </a:endParaRPr>
                    </a:p>
                  </a:txBody>
                  <a:tcPr>
                    <a:solidFill>
                      <a:srgbClr val="C2E1F6"/>
                    </a:solidFill>
                  </a:tcPr>
                </a:tc>
                <a:tc>
                  <a:txBody>
                    <a:bodyPr/>
                    <a:lstStyle/>
                    <a:p>
                      <a:r>
                        <a:rPr lang="es-ES" sz="1400" noProof="0" dirty="0" smtClean="0"/>
                        <a:t>Muñeca 2</a:t>
                      </a:r>
                      <a:endParaRPr lang="es-ES" sz="1400" noProof="0" dirty="0"/>
                    </a:p>
                  </a:txBody>
                  <a:tcPr>
                    <a:solidFill>
                      <a:srgbClr val="C2E1F6"/>
                    </a:solidFill>
                  </a:tcPr>
                </a:tc>
              </a:tr>
              <a:tr h="336000">
                <a:tc>
                  <a:txBody>
                    <a:bodyPr/>
                    <a:lstStyle/>
                    <a:p>
                      <a:pPr algn="ctr"/>
                      <a:r>
                        <a:rPr lang="da-DK" sz="1400" dirty="0" smtClean="0"/>
                        <a:t>J5</a:t>
                      </a:r>
                      <a:endParaRPr lang="da-DK" sz="1400" dirty="0">
                        <a:solidFill>
                          <a:srgbClr val="00B0F0"/>
                        </a:solidFill>
                        <a:latin typeface="OCR A Extended" pitchFamily="50" charset="0"/>
                      </a:endParaRPr>
                    </a:p>
                  </a:txBody>
                  <a:tcPr>
                    <a:solidFill>
                      <a:srgbClr val="C2E1F6"/>
                    </a:solidFill>
                  </a:tcPr>
                </a:tc>
                <a:tc>
                  <a:txBody>
                    <a:bodyPr/>
                    <a:lstStyle/>
                    <a:p>
                      <a:r>
                        <a:rPr lang="es-ES" sz="1400" noProof="0" dirty="0" smtClean="0"/>
                        <a:t>Muñeca 3</a:t>
                      </a:r>
                      <a:endParaRPr lang="es-ES" sz="1400" noProof="0" dirty="0"/>
                    </a:p>
                  </a:txBody>
                  <a:tcPr>
                    <a:solidFill>
                      <a:srgbClr val="C2E1F6"/>
                    </a:solidFill>
                  </a:tcPr>
                </a:tc>
              </a:tr>
            </a:tbl>
          </a:graphicData>
        </a:graphic>
      </p:graphicFrame>
      <p:graphicFrame>
        <p:nvGraphicFramePr>
          <p:cNvPr id="38" name="Tabel 23"/>
          <p:cNvGraphicFramePr>
            <a:graphicFrameLocks noGrp="1"/>
          </p:cNvGraphicFramePr>
          <p:nvPr>
            <p:extLst>
              <p:ext uri="{D42A27DB-BD31-4B8C-83A1-F6EECF244321}">
                <p14:modId xmlns:p14="http://schemas.microsoft.com/office/powerpoint/2010/main" val="1448727629"/>
              </p:ext>
            </p:extLst>
          </p:nvPr>
        </p:nvGraphicFramePr>
        <p:xfrm>
          <a:off x="1559078" y="2680762"/>
          <a:ext cx="2285326" cy="304800"/>
        </p:xfrm>
        <a:graphic>
          <a:graphicData uri="http://schemas.openxmlformats.org/drawingml/2006/table">
            <a:tbl>
              <a:tblPr>
                <a:tableStyleId>{5C22544A-7EE6-4342-B048-85BDC9FD1C3A}</a:tableStyleId>
              </a:tblPr>
              <a:tblGrid>
                <a:gridCol w="928474"/>
                <a:gridCol w="1356852"/>
              </a:tblGrid>
              <a:tr h="288000">
                <a:tc>
                  <a:txBody>
                    <a:bodyPr/>
                    <a:lstStyle/>
                    <a:p>
                      <a:pPr algn="ctr"/>
                      <a:r>
                        <a:rPr lang="es-ES" sz="1400" b="1" noProof="0" dirty="0" smtClean="0"/>
                        <a:t>ID</a:t>
                      </a:r>
                      <a:endParaRPr lang="es-ES" sz="1400" b="1" noProof="0" dirty="0">
                        <a:solidFill>
                          <a:srgbClr val="00B0F0"/>
                        </a:solidFill>
                        <a:latin typeface="OCR A Extended" pitchFamily="50" charset="0"/>
                      </a:endParaRPr>
                    </a:p>
                  </a:txBody>
                  <a:tcPr>
                    <a:solidFill>
                      <a:srgbClr val="C2E1F6"/>
                    </a:solidFill>
                  </a:tcPr>
                </a:tc>
                <a:tc>
                  <a:txBody>
                    <a:bodyPr/>
                    <a:lstStyle/>
                    <a:p>
                      <a:r>
                        <a:rPr lang="es-ES" sz="1400" b="1" noProof="0" dirty="0" smtClean="0"/>
                        <a:t>Junta</a:t>
                      </a:r>
                      <a:endParaRPr lang="es-ES" sz="1400" b="1" noProof="0" dirty="0"/>
                    </a:p>
                  </a:txBody>
                  <a:tcPr>
                    <a:solidFill>
                      <a:srgbClr val="C2E1F6"/>
                    </a:solidFill>
                  </a:tcPr>
                </a:tc>
              </a:tr>
            </a:tbl>
          </a:graphicData>
        </a:graphic>
      </p:graphicFrame>
    </p:spTree>
    <p:extLst>
      <p:ext uri="{BB962C8B-B14F-4D97-AF65-F5344CB8AC3E}">
        <p14:creationId xmlns:p14="http://schemas.microsoft.com/office/powerpoint/2010/main" val="3145958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4" descr="C:\Users\lrh\Dropbox\Universal Robots PR-group\UR_Presentations\Backgrounds for PPT\UR_Baggrund_Esben.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0"/>
            <a:ext cx="9133953" cy="6857999"/>
          </a:xfrm>
          <a:prstGeom prst="rect">
            <a:avLst/>
          </a:prstGeom>
          <a:noFill/>
          <a:extLst>
            <a:ext uri="{909E8E84-426E-40DD-AFC4-6F175D3DCCD1}">
              <a14:hiddenFill xmlns:a14="http://schemas.microsoft.com/office/drawing/2010/main">
                <a:solidFill>
                  <a:srgbClr val="FFFFFF"/>
                </a:solidFill>
              </a14:hiddenFill>
            </a:ext>
          </a:extLst>
        </p:spPr>
      </p:pic>
      <p:pic>
        <p:nvPicPr>
          <p:cNvPr id="84"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4" name="Brugerdefineret 33">
            <a:hlinkClick r:id="rId5" action="ppaction://hlinksldjump" highlightClick="1"/>
          </p:cNvPr>
          <p:cNvSpPr/>
          <p:nvPr/>
        </p:nvSpPr>
        <p:spPr>
          <a:xfrm>
            <a:off x="876455" y="271233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Brugerdefineret 34">
            <a:hlinkClick r:id="rId6" action="ppaction://hlinksldjump" highlightClick="1"/>
          </p:cNvPr>
          <p:cNvSpPr/>
          <p:nvPr/>
        </p:nvSpPr>
        <p:spPr>
          <a:xfrm>
            <a:off x="883639"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Brugerdefineret 35">
            <a:hlinkClick r:id="rId7" action="ppaction://hlinksldjump" highlightClick="1"/>
          </p:cNvPr>
          <p:cNvSpPr/>
          <p:nvPr/>
        </p:nvSpPr>
        <p:spPr>
          <a:xfrm>
            <a:off x="876454" y="381914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Brugerdefineret 36">
            <a:hlinkClick r:id="rId8" action="ppaction://hlinksldjump" highlightClick="1"/>
          </p:cNvPr>
          <p:cNvSpPr/>
          <p:nvPr/>
        </p:nvSpPr>
        <p:spPr>
          <a:xfrm>
            <a:off x="883639"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Brugerdefineret 37">
            <a:hlinkClick r:id="rId9" action="ppaction://hlinksldjump" highlightClick="1"/>
          </p:cNvPr>
          <p:cNvSpPr/>
          <p:nvPr/>
        </p:nvSpPr>
        <p:spPr>
          <a:xfrm>
            <a:off x="876453"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Brugerdefineret 38">
            <a:hlinkClick r:id="rId10" action="ppaction://hlinksldjump" highlightClick="1"/>
          </p:cNvPr>
          <p:cNvSpPr/>
          <p:nvPr/>
        </p:nvSpPr>
        <p:spPr>
          <a:xfrm>
            <a:off x="4677110"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Brugerdefineret 39">
            <a:hlinkClick r:id="rId11" action="ppaction://hlinksldjump" highlightClick="1"/>
          </p:cNvPr>
          <p:cNvSpPr/>
          <p:nvPr/>
        </p:nvSpPr>
        <p:spPr>
          <a:xfrm>
            <a:off x="4677115" y="27256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Brugerdefineret 40">
            <a:hlinkClick r:id="rId12" action="ppaction://hlinksldjump" highlightClick="1"/>
          </p:cNvPr>
          <p:cNvSpPr/>
          <p:nvPr/>
        </p:nvSpPr>
        <p:spPr>
          <a:xfrm>
            <a:off x="4677115"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Brugerdefineret 41">
            <a:hlinkClick r:id="rId13" action="ppaction://hlinksldjump" highlightClick="1"/>
          </p:cNvPr>
          <p:cNvSpPr/>
          <p:nvPr/>
        </p:nvSpPr>
        <p:spPr>
          <a:xfrm>
            <a:off x="4677115"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Brugerdefineret 42">
            <a:hlinkClick r:id="rId14" action="ppaction://hlinksldjump" highlightClick="1"/>
          </p:cNvPr>
          <p:cNvSpPr/>
          <p:nvPr/>
        </p:nvSpPr>
        <p:spPr>
          <a:xfrm>
            <a:off x="4677115"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Brugerdefineret 43">
            <a:hlinkClick r:id="rId15" action="ppaction://hlinksldjump" highlightClick="1"/>
          </p:cNvPr>
          <p:cNvSpPr/>
          <p:nvPr/>
        </p:nvSpPr>
        <p:spPr>
          <a:xfrm>
            <a:off x="4689810"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8"/>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17</a:t>
            </a:fld>
            <a:endParaRPr lang="en-US" dirty="0">
              <a:solidFill>
                <a:prstClr val="black">
                  <a:tint val="75000"/>
                </a:prstClr>
              </a:solidFill>
            </a:endParaRPr>
          </a:p>
        </p:txBody>
      </p:sp>
      <p:sp>
        <p:nvSpPr>
          <p:cNvPr id="61"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2"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63"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4"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5"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6"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7"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8"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9"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0"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1"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2"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3"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4"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5"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6"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7"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8"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31"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2"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45" name="Brugerdefineret 44">
            <a:hlinkClick r:id="rId16"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Brugerdefineret 54">
            <a:hlinkClick r:id="rId6" action="ppaction://hlinksldjump" highlightClick="1"/>
          </p:cNvPr>
          <p:cNvSpPr/>
          <p:nvPr/>
        </p:nvSpPr>
        <p:spPr>
          <a:xfrm>
            <a:off x="880174" y="3288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Brugerdefineret 55">
            <a:hlinkClick r:id="rId7" action="ppaction://hlinksldjump" highlightClick="1"/>
          </p:cNvPr>
          <p:cNvSpPr/>
          <p:nvPr/>
        </p:nvSpPr>
        <p:spPr>
          <a:xfrm>
            <a:off x="893771" y="38364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Brugerdefineret 56">
            <a:hlinkClick r:id="rId8" action="ppaction://hlinksldjump" highlightClick="1"/>
          </p:cNvPr>
          <p:cNvSpPr/>
          <p:nvPr/>
        </p:nvSpPr>
        <p:spPr>
          <a:xfrm>
            <a:off x="880174" y="43745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Brugerdefineret 57">
            <a:hlinkClick r:id="rId9" action="ppaction://hlinksldjump" highlightClick="1"/>
          </p:cNvPr>
          <p:cNvSpPr/>
          <p:nvPr/>
        </p:nvSpPr>
        <p:spPr>
          <a:xfrm>
            <a:off x="883379"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Brugerdefineret 58">
            <a:hlinkClick r:id="rId10" action="ppaction://hlinksldjump" highlightClick="1"/>
          </p:cNvPr>
          <p:cNvSpPr/>
          <p:nvPr/>
        </p:nvSpPr>
        <p:spPr>
          <a:xfrm>
            <a:off x="4684036" y="217038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Brugerdefineret 59">
            <a:hlinkClick r:id="rId11" action="ppaction://hlinksldjump" highlightClick="1"/>
          </p:cNvPr>
          <p:cNvSpPr/>
          <p:nvPr/>
        </p:nvSpPr>
        <p:spPr>
          <a:xfrm>
            <a:off x="4673650" y="272219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Brugerdefineret 60">
            <a:hlinkClick r:id="rId12" action="ppaction://hlinksldjump" highlightClick="1"/>
          </p:cNvPr>
          <p:cNvSpPr/>
          <p:nvPr/>
        </p:nvSpPr>
        <p:spPr>
          <a:xfrm>
            <a:off x="4684041" y="327822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Brugerdefineret 61">
            <a:hlinkClick r:id="rId13" action="ppaction://hlinksldjump" highlightClick="1"/>
          </p:cNvPr>
          <p:cNvSpPr/>
          <p:nvPr/>
        </p:nvSpPr>
        <p:spPr>
          <a:xfrm>
            <a:off x="4684041" y="382421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Brugerdefineret 62">
            <a:hlinkClick r:id="rId14" action="ppaction://hlinksldjump" highlightClick="1"/>
          </p:cNvPr>
          <p:cNvSpPr/>
          <p:nvPr/>
        </p:nvSpPr>
        <p:spPr>
          <a:xfrm>
            <a:off x="4684041" y="436414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Brugerdefineret 63">
            <a:hlinkClick r:id="rId15" action="ppaction://hlinksldjump" highlightClick="1"/>
          </p:cNvPr>
          <p:cNvSpPr/>
          <p:nvPr/>
        </p:nvSpPr>
        <p:spPr>
          <a:xfrm>
            <a:off x="4696736"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ktangel 15"/>
          <p:cNvSpPr/>
          <p:nvPr/>
        </p:nvSpPr>
        <p:spPr>
          <a:xfrm>
            <a:off x="332848" y="11297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3" name="Brugerdefineret 34">
            <a:hlinkClick r:id="rId16" action="ppaction://hlinksldjump" highlightClick="1"/>
          </p:cNvPr>
          <p:cNvSpPr/>
          <p:nvPr/>
        </p:nvSpPr>
        <p:spPr>
          <a:xfrm>
            <a:off x="6570291" y="4556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7" name="Rektangel 15"/>
          <p:cNvSpPr/>
          <p:nvPr/>
        </p:nvSpPr>
        <p:spPr>
          <a:xfrm>
            <a:off x="883639" y="2703797"/>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86" name="Ellipse 7"/>
          <p:cNvSpPr/>
          <p:nvPr/>
        </p:nvSpPr>
        <p:spPr>
          <a:xfrm>
            <a:off x="1010574" y="2594486"/>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dirty="0">
                <a:solidFill>
                  <a:prstClr val="white"/>
                </a:solidFill>
                <a:latin typeface="Lucida Console" panose="020B0609040504020204" pitchFamily="49" charset="0"/>
                <a:ea typeface="Roboto Condensed" panose="02000000000000000000" pitchFamily="2" charset="0"/>
              </a:rPr>
              <a:t>2</a:t>
            </a:r>
            <a:endParaRPr lang="da-DK" sz="1600" dirty="0">
              <a:solidFill>
                <a:prstClr val="white"/>
              </a:solidFill>
              <a:latin typeface="Lucida Console" panose="020B0609040504020204" pitchFamily="49" charset="0"/>
              <a:ea typeface="Roboto Condensed" panose="02000000000000000000" pitchFamily="2" charset="0"/>
            </a:endParaRPr>
          </a:p>
        </p:txBody>
      </p:sp>
      <p:sp>
        <p:nvSpPr>
          <p:cNvPr id="60"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Primeros pasos</a:t>
            </a:r>
            <a:endParaRPr lang="da-DK"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90" name="Rektangel 15"/>
          <p:cNvSpPr/>
          <p:nvPr/>
        </p:nvSpPr>
        <p:spPr>
          <a:xfrm>
            <a:off x="897243" y="2173847"/>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59"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9" name="Brugerdefineret 35">
            <a:hlinkClick r:id="rId17" action="ppaction://hlinksldjump" highlightClick="1"/>
          </p:cNvPr>
          <p:cNvSpPr/>
          <p:nvPr/>
        </p:nvSpPr>
        <p:spPr>
          <a:xfrm>
            <a:off x="897234" y="218533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579334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Ejemplo</a:t>
            </a:r>
          </a:p>
          <a:p>
            <a:pPr lvl="1">
              <a:buClr>
                <a:srgbClr val="99CC00"/>
              </a:buClr>
              <a:buFont typeface="Wingdings" panose="05000000000000000000" pitchFamily="2" charset="2"/>
              <a:buChar char="§"/>
            </a:pPr>
            <a:r>
              <a:rPr lang="es-ES" sz="1400" dirty="0">
                <a:solidFill>
                  <a:srgbClr val="262626"/>
                </a:solidFill>
              </a:rPr>
              <a:t>La Muñeca 1 (J3) debe reemplazarse</a:t>
            </a:r>
          </a:p>
          <a:p>
            <a:pPr lvl="1">
              <a:buClr>
                <a:srgbClr val="99CC00"/>
              </a:buClr>
              <a:buFont typeface="Wingdings" panose="05000000000000000000" pitchFamily="2" charset="2"/>
              <a:buChar char="§"/>
            </a:pPr>
            <a:r>
              <a:rPr lang="da-DK" sz="1400" dirty="0">
                <a:solidFill>
                  <a:srgbClr val="262626"/>
                </a:solidFill>
              </a:rPr>
              <a:t>Disponemos de una Muñeca 3 (J5) de reserva</a:t>
            </a:r>
          </a:p>
          <a:p>
            <a:pPr lvl="1">
              <a:buClr>
                <a:srgbClr val="99CC00"/>
              </a:buClr>
              <a:buFont typeface="Wingdings" panose="05000000000000000000" pitchFamily="2" charset="2"/>
              <a:buChar char="§"/>
            </a:pPr>
            <a:r>
              <a:rPr lang="en-GB" sz="1400" dirty="0">
                <a:solidFill>
                  <a:srgbClr val="262626"/>
                </a:solidFill>
              </a:rPr>
              <a:t>	</a:t>
            </a:r>
            <a:r>
              <a:rPr lang="es-ES" sz="1400" dirty="0">
                <a:solidFill>
                  <a:srgbClr val="262626"/>
                </a:solidFill>
              </a:rPr>
              <a:t>» Ocurrirá un conflicto, dado que el robot tendrá dos ID J5</a:t>
            </a:r>
          </a:p>
          <a:p>
            <a:pPr marL="646113" lvl="2" indent="-285750">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Como solventarlo</a:t>
            </a:r>
          </a:p>
          <a:p>
            <a:pPr lvl="1">
              <a:buClr>
                <a:srgbClr val="99CC00"/>
              </a:buClr>
              <a:buFont typeface="Wingdings" panose="05000000000000000000" pitchFamily="2" charset="2"/>
              <a:buChar char="§"/>
            </a:pPr>
            <a:r>
              <a:rPr lang="es-ES" sz="1400" dirty="0">
                <a:solidFill>
                  <a:srgbClr val="262626"/>
                </a:solidFill>
              </a:rPr>
              <a:t>Desconectar cable de comunicación en la junta con ID correcto</a:t>
            </a:r>
          </a:p>
          <a:p>
            <a:pPr lvl="1">
              <a:buClr>
                <a:srgbClr val="99CC00"/>
              </a:buClr>
              <a:buFont typeface="Wingdings" panose="05000000000000000000" pitchFamily="2" charset="2"/>
              <a:buChar char="§"/>
            </a:pPr>
            <a:r>
              <a:rPr lang="es-ES" sz="1400" dirty="0">
                <a:solidFill>
                  <a:srgbClr val="262626"/>
                </a:solidFill>
              </a:rPr>
              <a:t>	» Ahora la Muñeca 3 no estará accesible</a:t>
            </a:r>
          </a:p>
          <a:p>
            <a:pPr lvl="1">
              <a:buClr>
                <a:srgbClr val="99CC00"/>
              </a:buClr>
              <a:buFont typeface="Wingdings" panose="05000000000000000000" pitchFamily="2" charset="2"/>
              <a:buChar char="§"/>
            </a:pPr>
            <a:r>
              <a:rPr lang="es-ES" sz="1400" dirty="0">
                <a:solidFill>
                  <a:srgbClr val="262626"/>
                </a:solidFill>
              </a:rPr>
              <a:t>Ir a </a:t>
            </a:r>
            <a:r>
              <a:rPr lang="en-GB" sz="1400" dirty="0">
                <a:solidFill>
                  <a:srgbClr val="262626"/>
                </a:solidFill>
              </a:rPr>
              <a:t>Low Level Control</a:t>
            </a:r>
          </a:p>
          <a:p>
            <a:pPr lvl="1">
              <a:buClr>
                <a:srgbClr val="99CC00"/>
              </a:buClr>
              <a:buFont typeface="Wingdings" panose="05000000000000000000" pitchFamily="2" charset="2"/>
              <a:buChar char="§"/>
            </a:pPr>
            <a:r>
              <a:rPr lang="en-GB" sz="1400" dirty="0">
                <a:solidFill>
                  <a:srgbClr val="262626"/>
                </a:solidFill>
              </a:rPr>
              <a:t>	» </a:t>
            </a:r>
            <a:r>
              <a:rPr lang="es-ES" sz="1400" dirty="0">
                <a:solidFill>
                  <a:srgbClr val="262626"/>
                </a:solidFill>
              </a:rPr>
              <a:t>Cambiar el ID de la junta de recambio (ID5 a ID3)</a:t>
            </a:r>
          </a:p>
          <a:p>
            <a:pPr lvl="3">
              <a:buClr>
                <a:srgbClr val="99CC00"/>
              </a:buClr>
              <a:buFont typeface="Wingdings" panose="05000000000000000000" pitchFamily="2" charset="2"/>
              <a:buChar char="§"/>
            </a:pPr>
            <a:endParaRPr lang="en-GB" sz="14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170</a:t>
            </a:fld>
            <a:endParaRPr lang="da-DK"/>
          </a:p>
        </p:txBody>
      </p:sp>
      <p:sp>
        <p:nvSpPr>
          <p:cNvPr id="31"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3"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22" name="Brugerdefineret 2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4" name="Tekstboks 1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Cambio del ID en las juntas</a:t>
            </a:r>
            <a:endParaRPr lang="es-ES" sz="2000" b="1" dirty="0">
              <a:latin typeface="Lucida Console" panose="020B0609040504020204" pitchFamily="49" charset="0"/>
            </a:endParaRPr>
          </a:p>
        </p:txBody>
      </p:sp>
      <p:grpSp>
        <p:nvGrpSpPr>
          <p:cNvPr id="30" name="Gruppe 6"/>
          <p:cNvGrpSpPr/>
          <p:nvPr/>
        </p:nvGrpSpPr>
        <p:grpSpPr>
          <a:xfrm>
            <a:off x="5282337" y="2160322"/>
            <a:ext cx="3633063" cy="3750615"/>
            <a:chOff x="5282337" y="1541197"/>
            <a:chExt cx="3633063" cy="3750615"/>
          </a:xfrm>
        </p:grpSpPr>
        <p:pic>
          <p:nvPicPr>
            <p:cNvPr id="32" name="Picture 3" descr="D:\Pictures\Produktfotos\Robot arm.jpg"/>
            <p:cNvPicPr>
              <a:picLocks noChangeAspect="1" noChangeArrowheads="1"/>
            </p:cNvPicPr>
            <p:nvPr/>
          </p:nvPicPr>
          <p:blipFill rotWithShape="1">
            <a:blip r:embed="rId4">
              <a:extLst>
                <a:ext uri="{28A0092B-C50C-407E-A947-70E740481C1C}">
                  <a14:useLocalDpi xmlns:a14="http://schemas.microsoft.com/office/drawing/2010/main" val="0"/>
                </a:ext>
              </a:extLst>
            </a:blip>
            <a:srcRect b="6098"/>
            <a:stretch/>
          </p:blipFill>
          <p:spPr bwMode="auto">
            <a:xfrm>
              <a:off x="6073759" y="2029579"/>
              <a:ext cx="2480849" cy="3003990"/>
            </a:xfrm>
            <a:prstGeom prst="rect">
              <a:avLst/>
            </a:prstGeom>
            <a:noFill/>
            <a:extLst>
              <a:ext uri="{909E8E84-426E-40DD-AFC4-6F175D3DCCD1}">
                <a14:hiddenFill xmlns:a14="http://schemas.microsoft.com/office/drawing/2010/main">
                  <a:solidFill>
                    <a:srgbClr val="FFFFFF"/>
                  </a:solidFill>
                </a14:hiddenFill>
              </a:ext>
            </a:extLst>
          </p:spPr>
        </p:pic>
        <p:sp>
          <p:nvSpPr>
            <p:cNvPr id="34" name="Tekstboks 14"/>
            <p:cNvSpPr txBox="1"/>
            <p:nvPr/>
          </p:nvSpPr>
          <p:spPr>
            <a:xfrm>
              <a:off x="5282337" y="4537313"/>
              <a:ext cx="865609" cy="307777"/>
            </a:xfrm>
            <a:prstGeom prst="rect">
              <a:avLst/>
            </a:prstGeom>
            <a:noFill/>
          </p:spPr>
          <p:txBody>
            <a:bodyPr wrap="square" rtlCol="0">
              <a:spAutoFit/>
            </a:bodyPr>
            <a:lstStyle/>
            <a:p>
              <a:pPr algn="ctr"/>
              <a:r>
                <a:rPr lang="es-ES" sz="1400" dirty="0" smtClean="0">
                  <a:solidFill>
                    <a:schemeClr val="accent6"/>
                  </a:solidFill>
                </a:rPr>
                <a:t>Hombro</a:t>
              </a:r>
              <a:endParaRPr lang="es-ES" sz="1400" dirty="0">
                <a:solidFill>
                  <a:schemeClr val="accent6"/>
                </a:solidFill>
              </a:endParaRPr>
            </a:p>
          </p:txBody>
        </p:sp>
        <p:sp>
          <p:nvSpPr>
            <p:cNvPr id="35" name="Tekstboks 15"/>
            <p:cNvSpPr txBox="1"/>
            <p:nvPr/>
          </p:nvSpPr>
          <p:spPr>
            <a:xfrm>
              <a:off x="5754696" y="2486448"/>
              <a:ext cx="723297" cy="307777"/>
            </a:xfrm>
            <a:prstGeom prst="rect">
              <a:avLst/>
            </a:prstGeom>
            <a:noFill/>
          </p:spPr>
          <p:txBody>
            <a:bodyPr wrap="square" rtlCol="0">
              <a:spAutoFit/>
            </a:bodyPr>
            <a:lstStyle/>
            <a:p>
              <a:pPr algn="ctr"/>
              <a:r>
                <a:rPr lang="es-ES" sz="1400" dirty="0" smtClean="0">
                  <a:solidFill>
                    <a:schemeClr val="accent6"/>
                  </a:solidFill>
                </a:rPr>
                <a:t>Codo</a:t>
              </a:r>
              <a:endParaRPr lang="es-ES" sz="1400" dirty="0">
                <a:solidFill>
                  <a:schemeClr val="accent6"/>
                </a:solidFill>
              </a:endParaRPr>
            </a:p>
          </p:txBody>
        </p:sp>
        <p:sp>
          <p:nvSpPr>
            <p:cNvPr id="36" name="Tekstboks 24"/>
            <p:cNvSpPr txBox="1"/>
            <p:nvPr/>
          </p:nvSpPr>
          <p:spPr>
            <a:xfrm>
              <a:off x="6114210" y="4984035"/>
              <a:ext cx="723297" cy="307777"/>
            </a:xfrm>
            <a:prstGeom prst="rect">
              <a:avLst/>
            </a:prstGeom>
            <a:noFill/>
          </p:spPr>
          <p:txBody>
            <a:bodyPr wrap="square" rtlCol="0">
              <a:spAutoFit/>
            </a:bodyPr>
            <a:lstStyle/>
            <a:p>
              <a:pPr algn="ctr"/>
              <a:r>
                <a:rPr lang="da-DK" sz="1400" smtClean="0">
                  <a:solidFill>
                    <a:schemeClr val="accent6"/>
                  </a:solidFill>
                </a:rPr>
                <a:t>Base</a:t>
              </a:r>
              <a:endParaRPr lang="da-DK" sz="1400">
                <a:solidFill>
                  <a:schemeClr val="accent6"/>
                </a:solidFill>
              </a:endParaRPr>
            </a:p>
          </p:txBody>
        </p:sp>
        <p:sp>
          <p:nvSpPr>
            <p:cNvPr id="37" name="Tekstboks 26"/>
            <p:cNvSpPr txBox="1"/>
            <p:nvPr/>
          </p:nvSpPr>
          <p:spPr>
            <a:xfrm>
              <a:off x="7782849" y="1758619"/>
              <a:ext cx="1034520" cy="307777"/>
            </a:xfrm>
            <a:prstGeom prst="rect">
              <a:avLst/>
            </a:prstGeom>
            <a:noFill/>
          </p:spPr>
          <p:txBody>
            <a:bodyPr wrap="square" rtlCol="0">
              <a:spAutoFit/>
            </a:bodyPr>
            <a:lstStyle/>
            <a:p>
              <a:pPr algn="ctr"/>
              <a:r>
                <a:rPr lang="es-ES" sz="1400" dirty="0" smtClean="0">
                  <a:solidFill>
                    <a:schemeClr val="accent6"/>
                  </a:solidFill>
                </a:rPr>
                <a:t>Muñeca 2</a:t>
              </a:r>
              <a:endParaRPr lang="es-ES" sz="1400" dirty="0">
                <a:solidFill>
                  <a:schemeClr val="accent6"/>
                </a:solidFill>
              </a:endParaRPr>
            </a:p>
          </p:txBody>
        </p:sp>
        <p:sp>
          <p:nvSpPr>
            <p:cNvPr id="38" name="Tekstboks 27"/>
            <p:cNvSpPr txBox="1"/>
            <p:nvPr/>
          </p:nvSpPr>
          <p:spPr>
            <a:xfrm>
              <a:off x="7896225" y="2611850"/>
              <a:ext cx="1019175" cy="307777"/>
            </a:xfrm>
            <a:prstGeom prst="rect">
              <a:avLst/>
            </a:prstGeom>
            <a:noFill/>
          </p:spPr>
          <p:txBody>
            <a:bodyPr wrap="square" rtlCol="0">
              <a:spAutoFit/>
            </a:bodyPr>
            <a:lstStyle/>
            <a:p>
              <a:pPr algn="ctr"/>
              <a:r>
                <a:rPr lang="es-ES" sz="1400" dirty="0">
                  <a:solidFill>
                    <a:schemeClr val="accent6"/>
                  </a:solidFill>
                </a:rPr>
                <a:t>Muñeca </a:t>
              </a:r>
              <a:r>
                <a:rPr lang="da-DK" sz="1400" dirty="0" smtClean="0">
                  <a:solidFill>
                    <a:schemeClr val="accent6"/>
                  </a:solidFill>
                </a:rPr>
                <a:t>3</a:t>
              </a:r>
              <a:endParaRPr lang="da-DK" sz="1400" dirty="0">
                <a:solidFill>
                  <a:schemeClr val="accent6"/>
                </a:solidFill>
              </a:endParaRPr>
            </a:p>
          </p:txBody>
        </p:sp>
        <p:sp>
          <p:nvSpPr>
            <p:cNvPr id="39" name="Ellipse 28"/>
            <p:cNvSpPr/>
            <p:nvPr/>
          </p:nvSpPr>
          <p:spPr>
            <a:xfrm>
              <a:off x="7896225" y="2451834"/>
              <a:ext cx="940193" cy="683235"/>
            </a:xfrm>
            <a:prstGeom prst="ellipse">
              <a:avLst/>
            </a:prstGeom>
            <a:noFill/>
            <a:ln>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pic>
          <p:nvPicPr>
            <p:cNvPr id="4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7233" y="1713986"/>
              <a:ext cx="447060" cy="302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1" name="Lige pilforbindelse 17"/>
            <p:cNvCxnSpPr/>
            <p:nvPr/>
          </p:nvCxnSpPr>
          <p:spPr>
            <a:xfrm>
              <a:off x="7216884" y="1993530"/>
              <a:ext cx="423090" cy="152400"/>
            </a:xfrm>
            <a:prstGeom prst="straightConnector1">
              <a:avLst/>
            </a:prstGeom>
            <a:ln>
              <a:solidFill>
                <a:srgbClr val="FF0000"/>
              </a:solidFill>
              <a:headEnd type="triangle" w="med" len="lg"/>
              <a:tailEnd type="triangle" w="med" len="lg"/>
            </a:ln>
          </p:spPr>
          <p:style>
            <a:lnRef idx="2">
              <a:schemeClr val="accent1"/>
            </a:lnRef>
            <a:fillRef idx="0">
              <a:schemeClr val="accent1"/>
            </a:fillRef>
            <a:effectRef idx="1">
              <a:schemeClr val="accent1"/>
            </a:effectRef>
            <a:fontRef idx="minor">
              <a:schemeClr val="tx1"/>
            </a:fontRef>
          </p:style>
        </p:cxnSp>
        <p:sp>
          <p:nvSpPr>
            <p:cNvPr id="42" name="Tekstboks 25"/>
            <p:cNvSpPr txBox="1"/>
            <p:nvPr/>
          </p:nvSpPr>
          <p:spPr>
            <a:xfrm>
              <a:off x="5594828" y="1728412"/>
              <a:ext cx="1087185" cy="307777"/>
            </a:xfrm>
            <a:prstGeom prst="rect">
              <a:avLst/>
            </a:prstGeom>
            <a:noFill/>
          </p:spPr>
          <p:txBody>
            <a:bodyPr wrap="square" rtlCol="0">
              <a:spAutoFit/>
            </a:bodyPr>
            <a:lstStyle/>
            <a:p>
              <a:pPr algn="ctr"/>
              <a:r>
                <a:rPr lang="es-ES" sz="1400" dirty="0">
                  <a:solidFill>
                    <a:srgbClr val="FF0000"/>
                  </a:solidFill>
                </a:rPr>
                <a:t>M</a:t>
              </a:r>
              <a:r>
                <a:rPr lang="es-ES" sz="1400" dirty="0" smtClean="0">
                  <a:solidFill>
                    <a:srgbClr val="FF0000"/>
                  </a:solidFill>
                </a:rPr>
                <a:t>uñeca 3</a:t>
              </a:r>
              <a:endParaRPr lang="es-ES" sz="1400" dirty="0">
                <a:solidFill>
                  <a:srgbClr val="FF0000"/>
                </a:solidFill>
              </a:endParaRPr>
            </a:p>
          </p:txBody>
        </p:sp>
        <p:sp>
          <p:nvSpPr>
            <p:cNvPr id="43" name="Ellipse 2"/>
            <p:cNvSpPr/>
            <p:nvPr/>
          </p:nvSpPr>
          <p:spPr>
            <a:xfrm>
              <a:off x="6628142" y="1541197"/>
              <a:ext cx="648000" cy="648000"/>
            </a:xfrm>
            <a:prstGeom prst="ellipse">
              <a:avLst/>
            </a:prstGeom>
            <a:noFill/>
            <a:ln>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4" name="Tekstboks 19"/>
            <p:cNvSpPr txBox="1"/>
            <p:nvPr/>
          </p:nvSpPr>
          <p:spPr>
            <a:xfrm>
              <a:off x="6619876" y="2158721"/>
              <a:ext cx="1027414" cy="307777"/>
            </a:xfrm>
            <a:prstGeom prst="rect">
              <a:avLst/>
            </a:prstGeom>
            <a:noFill/>
          </p:spPr>
          <p:txBody>
            <a:bodyPr wrap="square" rtlCol="0">
              <a:spAutoFit/>
            </a:bodyPr>
            <a:lstStyle/>
            <a:p>
              <a:pPr algn="ctr"/>
              <a:r>
                <a:rPr lang="es-ES" sz="1400" dirty="0" smtClean="0">
                  <a:solidFill>
                    <a:schemeClr val="accent6"/>
                  </a:solidFill>
                </a:rPr>
                <a:t>Muñeca 1</a:t>
              </a:r>
              <a:endParaRPr lang="es-ES" sz="1400" dirty="0">
                <a:solidFill>
                  <a:schemeClr val="accent6"/>
                </a:solidFill>
              </a:endParaRPr>
            </a:p>
          </p:txBody>
        </p:sp>
      </p:grpSp>
    </p:spTree>
    <p:extLst>
      <p:ext uri="{BB962C8B-B14F-4D97-AF65-F5344CB8AC3E}">
        <p14:creationId xmlns:p14="http://schemas.microsoft.com/office/powerpoint/2010/main" val="423636937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diasnummer 9"/>
          <p:cNvSpPr>
            <a:spLocks noGrp="1"/>
          </p:cNvSpPr>
          <p:nvPr>
            <p:ph type="sldNum" sz="quarter" idx="12"/>
          </p:nvPr>
        </p:nvSpPr>
        <p:spPr/>
        <p:txBody>
          <a:bodyPr/>
          <a:lstStyle/>
          <a:p>
            <a:fld id="{EAC703FD-06C2-3745-B8B2-5765E01FA7E0}" type="slidenum">
              <a:rPr lang="da-DK" smtClean="0"/>
              <a:t>171</a:t>
            </a:fld>
            <a:endParaRPr lang="da-DK" dirty="0"/>
          </a:p>
        </p:txBody>
      </p:sp>
      <p:sp>
        <p:nvSpPr>
          <p:cNvPr id="2" name="Pladsholder til indhold 2"/>
          <p:cNvSpPr txBox="1">
            <a:spLocks/>
          </p:cNvSpPr>
          <p:nvPr/>
        </p:nvSpPr>
        <p:spPr>
          <a:xfrm>
            <a:off x="281508" y="1574800"/>
            <a:ext cx="7962900" cy="5029199"/>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ID de Junta</a:t>
            </a:r>
          </a:p>
          <a:p>
            <a:pPr lvl="1">
              <a:buClr>
                <a:srgbClr val="99CC00"/>
              </a:buClr>
              <a:buFont typeface="Wingdings" panose="05000000000000000000" pitchFamily="2" charset="2"/>
              <a:buChar char="§"/>
            </a:pPr>
            <a:r>
              <a:rPr lang="es-ES" sz="1400" dirty="0" smtClean="0">
                <a:solidFill>
                  <a:srgbClr val="262626"/>
                </a:solidFill>
              </a:rPr>
              <a:t>Ir </a:t>
            </a:r>
            <a:r>
              <a:rPr lang="es-ES" sz="1400" dirty="0">
                <a:solidFill>
                  <a:srgbClr val="262626"/>
                </a:solidFill>
              </a:rPr>
              <a:t>a “</a:t>
            </a:r>
            <a:r>
              <a:rPr lang="en-GB" sz="1400" i="1" dirty="0">
                <a:solidFill>
                  <a:srgbClr val="262626"/>
                </a:solidFill>
              </a:rPr>
              <a:t>Low Level Control”</a:t>
            </a:r>
          </a:p>
          <a:p>
            <a:pPr lvl="1">
              <a:buClr>
                <a:srgbClr val="99CC00"/>
              </a:buClr>
              <a:buFont typeface="Wingdings" panose="05000000000000000000" pitchFamily="2" charset="2"/>
              <a:buChar char="§"/>
            </a:pPr>
            <a:r>
              <a:rPr lang="es-ES" sz="1400" dirty="0" smtClean="0">
                <a:solidFill>
                  <a:srgbClr val="262626"/>
                </a:solidFill>
              </a:rPr>
              <a:t>Ir a Ficha ”General”</a:t>
            </a:r>
          </a:p>
          <a:p>
            <a:pPr lvl="2">
              <a:buClr>
                <a:srgbClr val="99CC00"/>
              </a:buClr>
              <a:buFont typeface="Wingdings" panose="05000000000000000000" pitchFamily="2" charset="2"/>
              <a:buChar char="§"/>
            </a:pPr>
            <a:r>
              <a:rPr lang="en-US" sz="1000" dirty="0" smtClean="0">
                <a:solidFill>
                  <a:srgbClr val="262626"/>
                </a:solidFill>
              </a:rPr>
              <a:t>Click ”Power on”</a:t>
            </a:r>
          </a:p>
          <a:p>
            <a:pPr lvl="2">
              <a:buClr>
                <a:srgbClr val="99CC00"/>
              </a:buClr>
              <a:buFont typeface="Wingdings" panose="05000000000000000000" pitchFamily="2" charset="2"/>
              <a:buChar char="§"/>
            </a:pPr>
            <a:r>
              <a:rPr lang="en-US" sz="1000" dirty="0" smtClean="0">
                <a:solidFill>
                  <a:srgbClr val="262626"/>
                </a:solidFill>
              </a:rPr>
              <a:t>Click ”Go to Idle”</a:t>
            </a:r>
          </a:p>
          <a:p>
            <a:pPr lvl="1">
              <a:buClr>
                <a:srgbClr val="99CC00"/>
              </a:buClr>
              <a:buFont typeface="Wingdings" panose="05000000000000000000" pitchFamily="2" charset="2"/>
              <a:buChar char="§"/>
            </a:pPr>
            <a:r>
              <a:rPr lang="es-ES" sz="1400" dirty="0" smtClean="0">
                <a:solidFill>
                  <a:srgbClr val="262626"/>
                </a:solidFill>
              </a:rPr>
              <a:t>Ir </a:t>
            </a:r>
            <a:r>
              <a:rPr lang="es-ES" sz="1400" dirty="0">
                <a:solidFill>
                  <a:srgbClr val="262626"/>
                </a:solidFill>
              </a:rPr>
              <a:t>a Ficha </a:t>
            </a:r>
            <a:r>
              <a:rPr lang="es-ES" sz="1400" dirty="0" smtClean="0">
                <a:solidFill>
                  <a:srgbClr val="262626"/>
                </a:solidFill>
              </a:rPr>
              <a:t>“</a:t>
            </a:r>
            <a:r>
              <a:rPr lang="en-US" sz="1400" i="1" dirty="0" smtClean="0">
                <a:solidFill>
                  <a:srgbClr val="262626"/>
                </a:solidFill>
              </a:rPr>
              <a:t>Joint</a:t>
            </a:r>
            <a:r>
              <a:rPr lang="es-ES" sz="1400" i="1" dirty="0" smtClean="0">
                <a:solidFill>
                  <a:srgbClr val="262626"/>
                </a:solidFill>
              </a:rPr>
              <a:t> </a:t>
            </a:r>
            <a:r>
              <a:rPr lang="en-US" sz="1400" i="1" dirty="0" smtClean="0">
                <a:solidFill>
                  <a:srgbClr val="262626"/>
                </a:solidFill>
              </a:rPr>
              <a:t>ID</a:t>
            </a:r>
            <a:r>
              <a:rPr lang="es-ES" sz="1400" i="1" dirty="0" smtClean="0">
                <a:solidFill>
                  <a:srgbClr val="262626"/>
                </a:solidFill>
              </a:rPr>
              <a:t>”</a:t>
            </a:r>
            <a:endParaRPr lang="es-ES" sz="1400" i="1"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Seleccionar J5 (el que</a:t>
            </a:r>
            <a:br>
              <a:rPr lang="es-ES" sz="1400" dirty="0">
                <a:solidFill>
                  <a:srgbClr val="262626"/>
                </a:solidFill>
              </a:rPr>
            </a:br>
            <a:r>
              <a:rPr lang="es-ES" sz="1400" dirty="0">
                <a:solidFill>
                  <a:srgbClr val="262626"/>
                </a:solidFill>
              </a:rPr>
              <a:t>debe cambiarse)</a:t>
            </a:r>
          </a:p>
          <a:p>
            <a:pPr lvl="1">
              <a:buClr>
                <a:srgbClr val="99CC00"/>
              </a:buClr>
              <a:buFont typeface="Wingdings" panose="05000000000000000000" pitchFamily="2" charset="2"/>
              <a:buChar char="§"/>
            </a:pPr>
            <a:r>
              <a:rPr lang="es-ES" sz="1400" dirty="0">
                <a:solidFill>
                  <a:srgbClr val="FF0000"/>
                </a:solidFill>
              </a:rPr>
              <a:t>IMPORTANTE:</a:t>
            </a:r>
            <a:r>
              <a:rPr lang="es-ES" sz="1400" dirty="0">
                <a:solidFill>
                  <a:srgbClr val="262626"/>
                </a:solidFill>
              </a:rPr>
              <a:t>  desmarcar</a:t>
            </a:r>
            <a:br>
              <a:rPr lang="es-ES" sz="1400" dirty="0">
                <a:solidFill>
                  <a:srgbClr val="262626"/>
                </a:solidFill>
              </a:rPr>
            </a:br>
            <a:r>
              <a:rPr lang="es-ES" sz="1400" dirty="0">
                <a:solidFill>
                  <a:srgbClr val="262626"/>
                </a:solidFill>
              </a:rPr>
              <a:t>cuadro ”</a:t>
            </a:r>
            <a:r>
              <a:rPr lang="es-ES" sz="1400" i="1" dirty="0">
                <a:solidFill>
                  <a:srgbClr val="262626"/>
                </a:solidFill>
              </a:rPr>
              <a:t>Exchange </a:t>
            </a:r>
            <a:r>
              <a:rPr lang="es-ES" sz="1400" i="1" dirty="0" err="1">
                <a:solidFill>
                  <a:srgbClr val="262626"/>
                </a:solidFill>
              </a:rPr>
              <a:t>IDs</a:t>
            </a:r>
            <a:r>
              <a:rPr lang="es-ES" sz="1400" dirty="0">
                <a:solidFill>
                  <a:srgbClr val="262626"/>
                </a:solidFill>
              </a:rPr>
              <a:t>”</a:t>
            </a:r>
          </a:p>
          <a:p>
            <a:pPr lvl="1">
              <a:buClr>
                <a:srgbClr val="99CC00"/>
              </a:buClr>
              <a:buFont typeface="Wingdings" panose="05000000000000000000" pitchFamily="2" charset="2"/>
              <a:buChar char="§"/>
            </a:pPr>
            <a:r>
              <a:rPr lang="es-ES" sz="1400" dirty="0">
                <a:solidFill>
                  <a:srgbClr val="262626"/>
                </a:solidFill>
              </a:rPr>
              <a:t>Elegir ID 3 en el menú,</a:t>
            </a:r>
            <a:br>
              <a:rPr lang="es-ES" sz="1400" dirty="0">
                <a:solidFill>
                  <a:srgbClr val="262626"/>
                </a:solidFill>
              </a:rPr>
            </a:br>
            <a:r>
              <a:rPr lang="es-ES" sz="1400" dirty="0">
                <a:solidFill>
                  <a:srgbClr val="262626"/>
                </a:solidFill>
              </a:rPr>
              <a:t>y pulsar “</a:t>
            </a:r>
            <a:r>
              <a:rPr lang="es-ES" sz="1400" i="1" dirty="0">
                <a:solidFill>
                  <a:srgbClr val="262626"/>
                </a:solidFill>
              </a:rPr>
              <a:t>SET IT”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i="1" dirty="0">
                <a:solidFill>
                  <a:srgbClr val="262626"/>
                </a:solidFill>
              </a:rPr>
              <a:t>Una guia completa para el cambio del ID de junta se encuentra en el Manual de </a:t>
            </a:r>
            <a:r>
              <a:rPr lang="da-DK" sz="1400" i="1" dirty="0" smtClean="0">
                <a:solidFill>
                  <a:srgbClr val="262626"/>
                </a:solidFill>
              </a:rPr>
              <a:t>mantenimiento</a:t>
            </a:r>
            <a:endParaRPr lang="da-DK" sz="1400" i="1" dirty="0">
              <a:solidFill>
                <a:srgbClr val="262626"/>
              </a:solidFill>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88000" y="1908000"/>
            <a:ext cx="5710137" cy="4282603"/>
          </a:xfrm>
          <a:prstGeom prst="rect">
            <a:avLst/>
          </a:prstGeom>
          <a:noFill/>
          <a:extLst>
            <a:ext uri="{909E8E84-426E-40DD-AFC4-6F175D3DCCD1}">
              <a14:hiddenFill xmlns:a14="http://schemas.microsoft.com/office/drawing/2010/main">
                <a:solidFill>
                  <a:srgbClr val="FFFFFF"/>
                </a:solidFill>
              </a14:hiddenFill>
            </a:ext>
          </a:extLst>
        </p:spPr>
      </p:pic>
      <p:sp>
        <p:nvSpPr>
          <p:cNvPr id="14" name="Rektangel 13"/>
          <p:cNvSpPr/>
          <p:nvPr/>
        </p:nvSpPr>
        <p:spPr>
          <a:xfrm>
            <a:off x="5169260" y="4211337"/>
            <a:ext cx="741345"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7308694" y="3786961"/>
            <a:ext cx="1190310" cy="27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7" name="Rektangel 6"/>
          <p:cNvSpPr/>
          <p:nvPr/>
        </p:nvSpPr>
        <p:spPr>
          <a:xfrm>
            <a:off x="4368848" y="3782909"/>
            <a:ext cx="252000" cy="16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8" name="Rektangel 7"/>
          <p:cNvSpPr/>
          <p:nvPr/>
        </p:nvSpPr>
        <p:spPr>
          <a:xfrm>
            <a:off x="3021831" y="2848943"/>
            <a:ext cx="5220000" cy="12203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Rektangel 11"/>
          <p:cNvSpPr/>
          <p:nvPr/>
        </p:nvSpPr>
        <p:spPr>
          <a:xfrm>
            <a:off x="3203760" y="4004133"/>
            <a:ext cx="90000" cy="9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5" name="Tekstboks 14"/>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Cambio del ID en las juntas</a:t>
            </a:r>
          </a:p>
        </p:txBody>
      </p:sp>
      <p:sp>
        <p:nvSpPr>
          <p:cNvPr id="21"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3"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6" name="Brugerdefineret 15">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74032811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Contactar por email con Soporte Regional de </a:t>
            </a:r>
            <a:r>
              <a:rPr lang="es-ES" sz="1800" dirty="0" smtClean="0">
                <a:solidFill>
                  <a:srgbClr val="262626"/>
                </a:solidFill>
              </a:rPr>
              <a:t>UR</a:t>
            </a:r>
          </a:p>
          <a:p>
            <a:pPr>
              <a:buClr>
                <a:srgbClr val="99CC00"/>
              </a:buClr>
              <a:buFont typeface="Wingdings" panose="05000000000000000000" pitchFamily="2" charset="2"/>
              <a:buChar char="§"/>
            </a:pPr>
            <a:endParaRPr lang="es-ES" sz="1800" dirty="0">
              <a:solidFill>
                <a:srgbClr val="262626"/>
              </a:solidFill>
            </a:endParaRPr>
          </a:p>
          <a:p>
            <a:pPr marL="0" indent="0" algn="ctr">
              <a:buClr>
                <a:srgbClr val="99CC00"/>
              </a:buClr>
              <a:buNone/>
            </a:pPr>
            <a:r>
              <a:rPr lang="da-DK" sz="2000" b="1" dirty="0" smtClean="0"/>
              <a:t>Mediterraneo</a:t>
            </a:r>
            <a:endParaRPr lang="da-DK" sz="2000" b="1" dirty="0"/>
          </a:p>
          <a:p>
            <a:pPr marL="0" indent="0" algn="ctr">
              <a:buClr>
                <a:srgbClr val="99CC00"/>
              </a:buClr>
              <a:buNone/>
            </a:pPr>
            <a:r>
              <a:rPr lang="da-DK" sz="1800" u="sng" dirty="0">
                <a:solidFill>
                  <a:schemeClr val="accent1"/>
                </a:solidFill>
              </a:rPr>
              <a:t>support.med@universal-robots.com</a:t>
            </a:r>
            <a:endParaRPr lang="en-GB" sz="1800" u="sng" dirty="0">
              <a:solidFill>
                <a:schemeClr val="accent1"/>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Información requerida por UR</a:t>
            </a:r>
          </a:p>
          <a:p>
            <a:pPr lvl="1">
              <a:buClr>
                <a:srgbClr val="99CC00"/>
              </a:buClr>
              <a:buFont typeface="Wingdings" panose="05000000000000000000" pitchFamily="2" charset="2"/>
              <a:buChar char="§"/>
            </a:pPr>
            <a:r>
              <a:rPr lang="es-ES" sz="1400" dirty="0">
                <a:solidFill>
                  <a:srgbClr val="262626"/>
                </a:solidFill>
              </a:rPr>
              <a:t>Número de serie del robot</a:t>
            </a:r>
          </a:p>
          <a:p>
            <a:pPr lvl="1">
              <a:buClr>
                <a:srgbClr val="99CC00"/>
              </a:buClr>
              <a:buFont typeface="Wingdings" panose="05000000000000000000" pitchFamily="2" charset="2"/>
              <a:buChar char="§"/>
            </a:pPr>
            <a:r>
              <a:rPr lang="es-ES" sz="1400" dirty="0">
                <a:solidFill>
                  <a:srgbClr val="262626"/>
                </a:solidFill>
              </a:rPr>
              <a:t>Versión software</a:t>
            </a:r>
          </a:p>
          <a:p>
            <a:pPr lvl="1">
              <a:buClr>
                <a:srgbClr val="99CC00"/>
              </a:buClr>
              <a:buFont typeface="Wingdings" panose="05000000000000000000" pitchFamily="2" charset="2"/>
              <a:buChar char="§"/>
            </a:pPr>
            <a:r>
              <a:rPr lang="es-ES" sz="1400" dirty="0">
                <a:solidFill>
                  <a:srgbClr val="262626"/>
                </a:solidFill>
              </a:rPr>
              <a:t>Descripción detallada del error</a:t>
            </a:r>
          </a:p>
          <a:p>
            <a:pPr lvl="1">
              <a:buClr>
                <a:srgbClr val="99CC00"/>
              </a:buClr>
              <a:buFont typeface="Wingdings" panose="05000000000000000000" pitchFamily="2" charset="2"/>
              <a:buChar char="§"/>
            </a:pPr>
            <a:r>
              <a:rPr lang="es-ES" sz="1400" dirty="0">
                <a:solidFill>
                  <a:srgbClr val="262626"/>
                </a:solidFill>
              </a:rPr>
              <a:t>Adjuntar fichero de registro Log</a:t>
            </a:r>
          </a:p>
          <a:p>
            <a:pPr marL="457200" lvl="1" indent="0">
              <a:buClr>
                <a:srgbClr val="99CC00"/>
              </a:buClr>
              <a:buNone/>
            </a:pPr>
            <a:endParaRPr lang="en-GB" sz="1400" dirty="0" smtClean="0">
              <a:solidFill>
                <a:srgbClr val="262626"/>
              </a:solidFill>
            </a:endParaRPr>
          </a:p>
          <a:p>
            <a:pPr marL="457200" lvl="1" indent="0">
              <a:buClr>
                <a:srgbClr val="99CC00"/>
              </a:buClr>
              <a:buNone/>
            </a:pPr>
            <a:r>
              <a:rPr lang="en-GB" sz="1400" dirty="0" smtClean="0">
                <a:solidFill>
                  <a:srgbClr val="262626"/>
                </a:solidFill>
              </a:rPr>
              <a:t>» </a:t>
            </a:r>
            <a:r>
              <a:rPr lang="es-ES" sz="1400" dirty="0">
                <a:solidFill>
                  <a:srgbClr val="262626"/>
                </a:solidFill>
              </a:rPr>
              <a:t>Tras recibir esta información, desde la oficina de Soporte regional, se abrirá un RMA y se enviará el recambio necesario</a:t>
            </a:r>
          </a:p>
          <a:p>
            <a:pPr lvl="1">
              <a:buClr>
                <a:srgbClr val="99CC00"/>
              </a:buClr>
              <a:buFont typeface="Wingdings" panose="05000000000000000000" pitchFamily="2" charset="2"/>
              <a:buChar char="§"/>
            </a:pPr>
            <a:endParaRPr lang="en-GB"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172</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Reclamación de garantía</a:t>
            </a:r>
            <a:endParaRPr lang="da-DK" sz="2000" b="1" dirty="0">
              <a:latin typeface="Lucida Console" panose="020B0609040504020204" pitchFamily="49" charset="0"/>
            </a:endParaRPr>
          </a:p>
        </p:txBody>
      </p:sp>
      <p:sp>
        <p:nvSpPr>
          <p:cNvPr id="13"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9" name="Brugerdefineret 8">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58560132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813" y="1759300"/>
            <a:ext cx="8760542" cy="4190012"/>
          </a:xfrm>
          <a:prstGeom prst="rect">
            <a:avLst/>
          </a:prstGeom>
        </p:spPr>
      </p:pic>
      <p:sp>
        <p:nvSpPr>
          <p:cNvPr id="14" name="Tekstboks 13"/>
          <p:cNvSpPr txBox="1"/>
          <p:nvPr/>
        </p:nvSpPr>
        <p:spPr>
          <a:xfrm>
            <a:off x="550608" y="2434026"/>
            <a:ext cx="2723535" cy="492443"/>
          </a:xfrm>
          <a:prstGeom prst="rect">
            <a:avLst/>
          </a:prstGeom>
          <a:noFill/>
        </p:spPr>
        <p:txBody>
          <a:bodyPr wrap="square" rtlCol="0">
            <a:spAutoFit/>
          </a:bodyPr>
          <a:lstStyle/>
          <a:p>
            <a:pPr algn="ctr"/>
            <a:r>
              <a:rPr lang="da-DK" sz="1400" b="1" smtClean="0"/>
              <a:t>North America</a:t>
            </a:r>
          </a:p>
          <a:p>
            <a:pPr algn="ctr"/>
            <a:r>
              <a:rPr lang="da-DK" sz="1200" smtClean="0"/>
              <a:t>support.na@universal-robots.com</a:t>
            </a:r>
            <a:endParaRPr lang="en-GB" sz="1200"/>
          </a:p>
        </p:txBody>
      </p:sp>
      <p:sp>
        <p:nvSpPr>
          <p:cNvPr id="15" name="Tekstboks 14"/>
          <p:cNvSpPr txBox="1"/>
          <p:nvPr/>
        </p:nvSpPr>
        <p:spPr>
          <a:xfrm>
            <a:off x="1037305" y="4185736"/>
            <a:ext cx="2723535" cy="492443"/>
          </a:xfrm>
          <a:prstGeom prst="rect">
            <a:avLst/>
          </a:prstGeom>
          <a:noFill/>
        </p:spPr>
        <p:txBody>
          <a:bodyPr wrap="square" rtlCol="0">
            <a:spAutoFit/>
          </a:bodyPr>
          <a:lstStyle/>
          <a:p>
            <a:pPr algn="ctr"/>
            <a:r>
              <a:rPr lang="da-DK" sz="1400" b="1" smtClean="0"/>
              <a:t>Latin America</a:t>
            </a:r>
          </a:p>
          <a:p>
            <a:pPr algn="ctr"/>
            <a:r>
              <a:rPr lang="da-DK" sz="1200" smtClean="0"/>
              <a:t>support.la@universal-robots.com</a:t>
            </a:r>
            <a:endParaRPr lang="en-GB" sz="1200"/>
          </a:p>
        </p:txBody>
      </p:sp>
      <p:sp>
        <p:nvSpPr>
          <p:cNvPr id="16" name="Tekstboks 15"/>
          <p:cNvSpPr txBox="1"/>
          <p:nvPr/>
        </p:nvSpPr>
        <p:spPr>
          <a:xfrm>
            <a:off x="6228737" y="4185738"/>
            <a:ext cx="2723535" cy="492443"/>
          </a:xfrm>
          <a:prstGeom prst="rect">
            <a:avLst/>
          </a:prstGeom>
          <a:noFill/>
        </p:spPr>
        <p:txBody>
          <a:bodyPr wrap="square" rtlCol="0">
            <a:spAutoFit/>
          </a:bodyPr>
          <a:lstStyle/>
          <a:p>
            <a:pPr algn="ctr"/>
            <a:r>
              <a:rPr lang="da-DK" sz="1400" b="1" smtClean="0"/>
              <a:t>Asia + Pacific</a:t>
            </a:r>
          </a:p>
          <a:p>
            <a:pPr algn="ctr"/>
            <a:r>
              <a:rPr lang="da-DK" sz="1200" smtClean="0"/>
              <a:t>support.apac@universal-robots.com</a:t>
            </a:r>
            <a:endParaRPr lang="en-GB" sz="1200"/>
          </a:p>
        </p:txBody>
      </p:sp>
      <p:sp>
        <p:nvSpPr>
          <p:cNvPr id="17" name="Tekstboks 16"/>
          <p:cNvSpPr txBox="1"/>
          <p:nvPr/>
        </p:nvSpPr>
        <p:spPr>
          <a:xfrm>
            <a:off x="5734680" y="2814965"/>
            <a:ext cx="2723535" cy="492443"/>
          </a:xfrm>
          <a:prstGeom prst="rect">
            <a:avLst/>
          </a:prstGeom>
          <a:noFill/>
        </p:spPr>
        <p:txBody>
          <a:bodyPr wrap="square" rtlCol="0">
            <a:spAutoFit/>
          </a:bodyPr>
          <a:lstStyle/>
          <a:p>
            <a:pPr algn="ctr"/>
            <a:r>
              <a:rPr lang="da-DK" sz="1400" b="1" smtClean="0"/>
              <a:t>China</a:t>
            </a:r>
          </a:p>
          <a:p>
            <a:pPr algn="ctr"/>
            <a:r>
              <a:rPr lang="da-DK" sz="1200" smtClean="0"/>
              <a:t>support.china@universal-robots.com</a:t>
            </a:r>
          </a:p>
        </p:txBody>
      </p:sp>
      <p:sp>
        <p:nvSpPr>
          <p:cNvPr id="18" name="Tekstboks 17"/>
          <p:cNvSpPr txBox="1"/>
          <p:nvPr/>
        </p:nvSpPr>
        <p:spPr>
          <a:xfrm>
            <a:off x="3152468" y="2812574"/>
            <a:ext cx="2723535" cy="492443"/>
          </a:xfrm>
          <a:prstGeom prst="rect">
            <a:avLst/>
          </a:prstGeom>
          <a:noFill/>
        </p:spPr>
        <p:txBody>
          <a:bodyPr wrap="square" rtlCol="0">
            <a:spAutoFit/>
          </a:bodyPr>
          <a:lstStyle/>
          <a:p>
            <a:pPr algn="ctr"/>
            <a:r>
              <a:rPr lang="da-DK" sz="1400" b="1" dirty="0" smtClean="0"/>
              <a:t>Mediteranean</a:t>
            </a:r>
          </a:p>
          <a:p>
            <a:pPr algn="ctr"/>
            <a:r>
              <a:rPr lang="da-DK" sz="1200" dirty="0" smtClean="0"/>
              <a:t>support.med@universal-robots.com</a:t>
            </a:r>
            <a:endParaRPr lang="en-GB" sz="1200" dirty="0"/>
          </a:p>
        </p:txBody>
      </p:sp>
      <p:sp>
        <p:nvSpPr>
          <p:cNvPr id="19" name="Tekstboks 18"/>
          <p:cNvSpPr txBox="1"/>
          <p:nvPr/>
        </p:nvSpPr>
        <p:spPr>
          <a:xfrm>
            <a:off x="4876807" y="2136730"/>
            <a:ext cx="2723535" cy="492443"/>
          </a:xfrm>
          <a:prstGeom prst="rect">
            <a:avLst/>
          </a:prstGeom>
          <a:noFill/>
        </p:spPr>
        <p:txBody>
          <a:bodyPr wrap="square" rtlCol="0">
            <a:spAutoFit/>
          </a:bodyPr>
          <a:lstStyle/>
          <a:p>
            <a:pPr algn="ctr"/>
            <a:r>
              <a:rPr lang="da-DK" sz="1400" b="1" smtClean="0"/>
              <a:t>Central &amp; Eastern Europe</a:t>
            </a:r>
          </a:p>
          <a:p>
            <a:pPr algn="ctr"/>
            <a:r>
              <a:rPr lang="da-DK" sz="1200" smtClean="0"/>
              <a:t>support.cee@universal-robots.com</a:t>
            </a:r>
            <a:endParaRPr lang="en-GB" sz="1200"/>
          </a:p>
        </p:txBody>
      </p:sp>
      <p:sp>
        <p:nvSpPr>
          <p:cNvPr id="20" name="Tekstboks 19"/>
          <p:cNvSpPr txBox="1"/>
          <p:nvPr/>
        </p:nvSpPr>
        <p:spPr>
          <a:xfrm>
            <a:off x="3338064" y="1783856"/>
            <a:ext cx="2723535" cy="492443"/>
          </a:xfrm>
          <a:prstGeom prst="rect">
            <a:avLst/>
          </a:prstGeom>
          <a:noFill/>
        </p:spPr>
        <p:txBody>
          <a:bodyPr wrap="square" rtlCol="0">
            <a:spAutoFit/>
          </a:bodyPr>
          <a:lstStyle/>
          <a:p>
            <a:pPr algn="ctr"/>
            <a:r>
              <a:rPr lang="da-DK" sz="1400" b="1" smtClean="0"/>
              <a:t>North Europe</a:t>
            </a:r>
          </a:p>
          <a:p>
            <a:pPr algn="ctr"/>
            <a:r>
              <a:rPr lang="da-DK" sz="1200" smtClean="0"/>
              <a:t>support.ne@universal-robots.com</a:t>
            </a:r>
            <a:endParaRPr lang="en-GB" sz="1200"/>
          </a:p>
        </p:txBody>
      </p:sp>
      <p:sp>
        <p:nvSpPr>
          <p:cNvPr id="21" name="Tekstboks 20"/>
          <p:cNvSpPr txBox="1"/>
          <p:nvPr/>
        </p:nvSpPr>
        <p:spPr>
          <a:xfrm>
            <a:off x="3168457" y="2444939"/>
            <a:ext cx="2723535" cy="492443"/>
          </a:xfrm>
          <a:prstGeom prst="rect">
            <a:avLst/>
          </a:prstGeom>
          <a:noFill/>
        </p:spPr>
        <p:txBody>
          <a:bodyPr wrap="square" rtlCol="0">
            <a:spAutoFit/>
          </a:bodyPr>
          <a:lstStyle/>
          <a:p>
            <a:pPr algn="ctr"/>
            <a:r>
              <a:rPr lang="da-DK" sz="1400" b="1" smtClean="0"/>
              <a:t>DACH + Benelux</a:t>
            </a:r>
          </a:p>
          <a:p>
            <a:pPr algn="ctr"/>
            <a:r>
              <a:rPr lang="da-DK" sz="1200" smtClean="0"/>
              <a:t>support.dach@universal-robots.com</a:t>
            </a:r>
            <a:endParaRPr lang="en-GB" sz="1200"/>
          </a:p>
        </p:txBody>
      </p:sp>
      <p:sp>
        <p:nvSpPr>
          <p:cNvPr id="2" name="Pladsholder til diasnummer 1"/>
          <p:cNvSpPr>
            <a:spLocks noGrp="1"/>
          </p:cNvSpPr>
          <p:nvPr>
            <p:ph type="sldNum" sz="quarter" idx="12"/>
          </p:nvPr>
        </p:nvSpPr>
        <p:spPr/>
        <p:txBody>
          <a:bodyPr/>
          <a:lstStyle/>
          <a:p>
            <a:fld id="{EAC703FD-06C2-3745-B8B2-5765E01FA7E0}" type="slidenum">
              <a:rPr lang="da-DK" smtClean="0"/>
              <a:t>173</a:t>
            </a:fld>
            <a:endParaRPr lang="da-DK"/>
          </a:p>
        </p:txBody>
      </p:sp>
      <p:sp>
        <p:nvSpPr>
          <p:cNvPr id="13" name="Tekstboks 12"/>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Soporte técnico regional</a:t>
            </a:r>
            <a:endParaRPr lang="da-DK" sz="2000" b="1" dirty="0">
              <a:latin typeface="Lucida Console" panose="020B0609040504020204" pitchFamily="49" charset="0"/>
            </a:endParaRPr>
          </a:p>
        </p:txBody>
      </p:sp>
      <p:sp>
        <p:nvSpPr>
          <p:cNvPr id="27"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9"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23" name="Brugerdefineret 2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720326415"/>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174</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1</a:t>
            </a:r>
          </a:p>
        </p:txBody>
      </p:sp>
      <p:sp>
        <p:nvSpPr>
          <p:cNvPr id="10"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10</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Pladsholder til indhold 2"/>
          <p:cNvSpPr txBox="1">
            <a:spLocks/>
          </p:cNvSpPr>
          <p:nvPr/>
        </p:nvSpPr>
        <p:spPr>
          <a:xfrm>
            <a:off x="297732" y="1549400"/>
            <a:ext cx="7962900"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Acceder a la web de soporte técnico . Si no dispone de identificación de usuario, dígalo ahora</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Descargar la </a:t>
            </a:r>
            <a:r>
              <a:rPr lang="en-US" sz="1800" i="1" dirty="0" smtClean="0">
                <a:solidFill>
                  <a:srgbClr val="262626"/>
                </a:solidFill>
              </a:rPr>
              <a:t>magic file </a:t>
            </a:r>
            <a:r>
              <a:rPr lang="es-ES" sz="1800" dirty="0" smtClean="0">
                <a:solidFill>
                  <a:srgbClr val="262626"/>
                </a:solidFill>
              </a:rPr>
              <a:t>para obtener el histórico de averías y el lector para estos archivos </a:t>
            </a:r>
            <a:r>
              <a:rPr lang="en-US" sz="1800" dirty="0" smtClean="0">
                <a:solidFill>
                  <a:srgbClr val="262626"/>
                </a:solidFill>
              </a:rPr>
              <a:t>(</a:t>
            </a:r>
            <a:r>
              <a:rPr lang="en-US" sz="1800" i="1" dirty="0" smtClean="0">
                <a:solidFill>
                  <a:srgbClr val="262626"/>
                </a:solidFill>
              </a:rPr>
              <a:t>Support Log Reader</a:t>
            </a:r>
            <a:r>
              <a:rPr lang="en-US" sz="1800" dirty="0" smtClean="0">
                <a:solidFill>
                  <a:srgbClr val="262626"/>
                </a:solidFill>
              </a:rPr>
              <a:t>)</a:t>
            </a:r>
          </a:p>
          <a:p>
            <a:pPr>
              <a:buClr>
                <a:srgbClr val="99CC00"/>
              </a:buClr>
              <a:buFont typeface="Wingdings" panose="05000000000000000000" pitchFamily="2" charset="2"/>
              <a:buChar char="§"/>
            </a:pPr>
            <a:endParaRPr lang="en-US"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Extraer el fichero log del robot usando la </a:t>
            </a:r>
            <a:r>
              <a:rPr lang="en-US" sz="1800" i="1" dirty="0" smtClean="0">
                <a:solidFill>
                  <a:srgbClr val="262626"/>
                </a:solidFill>
              </a:rPr>
              <a:t>magic file</a:t>
            </a:r>
          </a:p>
          <a:p>
            <a:pPr>
              <a:buClr>
                <a:srgbClr val="99CC00"/>
              </a:buClr>
              <a:buFont typeface="Wingdings" panose="05000000000000000000" pitchFamily="2" charset="2"/>
              <a:buChar char="§"/>
            </a:pPr>
            <a:endParaRPr lang="en-US"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Visualizar el fichero log usando el </a:t>
            </a:r>
            <a:r>
              <a:rPr lang="es-ES" sz="1800" i="1" dirty="0" smtClean="0">
                <a:solidFill>
                  <a:srgbClr val="262626"/>
                </a:solidFill>
              </a:rPr>
              <a:t>Support Log Reader</a:t>
            </a:r>
            <a:endParaRPr lang="es-ES" sz="1400" i="1"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300" y="5047979"/>
            <a:ext cx="5829300" cy="1143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Mantenimiento</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791949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lrh\Dropbox\Universal Robots PR-group\UR_Presentations\Backgrounds for PPT\UR_Baggrund_Esben.jp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0" y="0"/>
            <a:ext cx="9133953"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2" name="Pladsholder til diasnummer 1"/>
          <p:cNvSpPr>
            <a:spLocks noGrp="1"/>
          </p:cNvSpPr>
          <p:nvPr>
            <p:ph type="sldNum" sz="quarter" idx="12"/>
          </p:nvPr>
        </p:nvSpPr>
        <p:spPr/>
        <p:txBody>
          <a:bodyPr/>
          <a:lstStyle/>
          <a:p>
            <a:fld id="{EAC703FD-06C2-3745-B8B2-5765E01FA7E0}" type="slidenum">
              <a:rPr lang="da-DK" smtClean="0"/>
              <a:t>175</a:t>
            </a:fld>
            <a:endParaRPr lang="da-DK"/>
          </a:p>
        </p:txBody>
      </p:sp>
      <p:sp>
        <p:nvSpPr>
          <p:cNvPr id="48" name="TextBox 47"/>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49"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1"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2"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p>
        </p:txBody>
      </p:sp>
      <p:sp>
        <p:nvSpPr>
          <p:cNvPr id="53"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4"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55"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6"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7"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8"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9"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0"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1"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2"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3"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4"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5"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6"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7"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8"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9" name="Rektangel 15"/>
          <p:cNvSpPr/>
          <p:nvPr/>
        </p:nvSpPr>
        <p:spPr>
          <a:xfrm>
            <a:off x="4677111" y="43676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70"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Estándares seguridad</a:t>
            </a:r>
            <a:endParaRPr lang="da-DK"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72"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73" name="Billed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1" name="Ellipse 7"/>
          <p:cNvSpPr/>
          <p:nvPr/>
        </p:nvSpPr>
        <p:spPr>
          <a:xfrm>
            <a:off x="4800616" y="4239191"/>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prstClr val="white"/>
                </a:solidFill>
                <a:latin typeface="Lucida Console" panose="020B0609040504020204" pitchFamily="49" charset="0"/>
                <a:ea typeface="Roboto Condensed" panose="02000000000000000000" pitchFamily="2" charset="0"/>
              </a:rPr>
              <a:t>11</a:t>
            </a:r>
            <a:endParaRPr lang="da-DK" sz="2000">
              <a:solidFill>
                <a:prstClr val="white"/>
              </a:solidFill>
              <a:latin typeface="Lucida Console" panose="020B0609040504020204" pitchFamily="49" charset="0"/>
              <a:ea typeface="Roboto Condensed" panose="02000000000000000000" pitchFamily="2" charset="0"/>
            </a:endParaRPr>
          </a:p>
        </p:txBody>
      </p:sp>
      <p:sp>
        <p:nvSpPr>
          <p:cNvPr id="32"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3"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34" name="Brugerdefineret 3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Brugerdefineret 34">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Brugerdefineret 36">
            <a:hlinkClick r:id="rId6" action="ppaction://hlinksldjump" highlightClick="1"/>
          </p:cNvPr>
          <p:cNvSpPr/>
          <p:nvPr/>
        </p:nvSpPr>
        <p:spPr>
          <a:xfrm>
            <a:off x="882924" y="327797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Brugerdefineret 37">
            <a:hlinkClick r:id="rId7" action="ppaction://hlinksldjump" highlightClick="1"/>
          </p:cNvPr>
          <p:cNvSpPr/>
          <p:nvPr/>
        </p:nvSpPr>
        <p:spPr>
          <a:xfrm>
            <a:off x="867695"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rugerdefineret 38">
            <a:hlinkClick r:id="rId8" action="ppaction://hlinksldjump" highlightClick="1"/>
          </p:cNvPr>
          <p:cNvSpPr/>
          <p:nvPr/>
        </p:nvSpPr>
        <p:spPr>
          <a:xfrm>
            <a:off x="878275" y="436922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9" action="ppaction://hlinksldjump" highlightClick="1"/>
          </p:cNvPr>
          <p:cNvSpPr/>
          <p:nvPr/>
        </p:nvSpPr>
        <p:spPr>
          <a:xfrm>
            <a:off x="888666"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Brugerdefineret 40">
            <a:hlinkClick r:id="rId10" action="ppaction://hlinksldjump" highlightClick="1"/>
          </p:cNvPr>
          <p:cNvSpPr/>
          <p:nvPr/>
        </p:nvSpPr>
        <p:spPr>
          <a:xfrm>
            <a:off x="4673369" y="217637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11" action="ppaction://hlinksldjump" highlightClick="1"/>
          </p:cNvPr>
          <p:cNvSpPr/>
          <p:nvPr/>
        </p:nvSpPr>
        <p:spPr>
          <a:xfrm>
            <a:off x="4690279" y="273050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Brugerdefineret 42">
            <a:hlinkClick r:id="rId12" action="ppaction://hlinksldjump" highlightClick="1"/>
          </p:cNvPr>
          <p:cNvSpPr/>
          <p:nvPr/>
        </p:nvSpPr>
        <p:spPr>
          <a:xfrm>
            <a:off x="4677115"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3" action="ppaction://hlinksldjump" highlightClick="1"/>
          </p:cNvPr>
          <p:cNvSpPr/>
          <p:nvPr/>
        </p:nvSpPr>
        <p:spPr>
          <a:xfrm>
            <a:off x="4693833" y="381958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4" action="ppaction://hlinksldjump" highlightClick="1"/>
          </p:cNvPr>
          <p:cNvSpPr/>
          <p:nvPr/>
        </p:nvSpPr>
        <p:spPr>
          <a:xfrm>
            <a:off x="4708288" y="491775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rugerdefineret 46">
            <a:hlinkClick r:id="rId15" action="ppaction://hlinksldjump" highlightClick="1"/>
          </p:cNvPr>
          <p:cNvSpPr/>
          <p:nvPr/>
        </p:nvSpPr>
        <p:spPr>
          <a:xfrm>
            <a:off x="898867" y="270945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4011653"/>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32012" y="1473201"/>
            <a:ext cx="4407749" cy="5118100"/>
          </a:xfrm>
          <a:prstGeom prst="rect">
            <a:avLst/>
          </a:prstGeom>
        </p:spPr>
      </p:pic>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smtClean="0">
              <a:solidFill>
                <a:srgbClr val="262626"/>
              </a:solidFill>
            </a:endParaRPr>
          </a:p>
          <a:p>
            <a:pPr>
              <a:buClr>
                <a:srgbClr val="99CC00"/>
              </a:buClr>
              <a:buFont typeface="Wingdings" panose="05000000000000000000" pitchFamily="2" charset="2"/>
              <a:buChar char="§"/>
            </a:pPr>
            <a:endParaRPr lang="en-US" sz="1800" smtClean="0"/>
          </a:p>
          <a:p>
            <a:pPr>
              <a:buClr>
                <a:srgbClr val="99CC00"/>
              </a:buClr>
              <a:buFont typeface="Wingdings" panose="05000000000000000000" pitchFamily="2" charset="2"/>
              <a:buChar char="§"/>
            </a:pPr>
            <a:endParaRPr lang="en-US" sz="180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176</a:t>
            </a:fld>
            <a:endParaRPr lang="da-DK"/>
          </a:p>
        </p:txBody>
      </p:sp>
      <p:sp>
        <p:nvSpPr>
          <p:cNvPr id="6" name="Tekstboks 5"/>
          <p:cNvSpPr txBox="1"/>
          <p:nvPr/>
        </p:nvSpPr>
        <p:spPr>
          <a:xfrm>
            <a:off x="404732" y="949059"/>
            <a:ext cx="5843667" cy="400110"/>
          </a:xfrm>
          <a:prstGeom prst="rect">
            <a:avLst/>
          </a:prstGeom>
          <a:noFill/>
        </p:spPr>
        <p:txBody>
          <a:bodyPr wrap="square" rtlCol="0">
            <a:spAutoFit/>
          </a:bodyPr>
          <a:lstStyle/>
          <a:p>
            <a:r>
              <a:rPr lang="es-ES" sz="2000" b="1" dirty="0" smtClean="0">
                <a:latin typeface="Lucida Console" panose="020B0609040504020204" pitchFamily="49" charset="0"/>
              </a:rPr>
              <a:t>... y ahora</a:t>
            </a:r>
            <a:endParaRPr lang="es-ES" sz="2000" b="1" dirty="0">
              <a:latin typeface="Lucida Console" panose="020B0609040504020204" pitchFamily="49" charset="0"/>
            </a:endParaRP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Explosion 2 13"/>
          <p:cNvSpPr/>
          <p:nvPr/>
        </p:nvSpPr>
        <p:spPr>
          <a:xfrm>
            <a:off x="1219200" y="3048000"/>
            <a:ext cx="6857999" cy="2971800"/>
          </a:xfrm>
          <a:prstGeom prst="irregularSeal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sz="4000"/>
          </a:p>
        </p:txBody>
      </p:sp>
      <p:sp>
        <p:nvSpPr>
          <p:cNvPr id="15" name="TextBox 14"/>
          <p:cNvSpPr txBox="1"/>
          <p:nvPr/>
        </p:nvSpPr>
        <p:spPr>
          <a:xfrm rot="20814448">
            <a:off x="1591502" y="4173318"/>
            <a:ext cx="6394843" cy="677108"/>
          </a:xfrm>
          <a:prstGeom prst="rect">
            <a:avLst/>
          </a:prstGeom>
          <a:noFill/>
        </p:spPr>
        <p:txBody>
          <a:bodyPr wrap="square" rtlCol="0">
            <a:spAutoFit/>
          </a:bodyPr>
          <a:lstStyle/>
          <a:p>
            <a:r>
              <a:rPr lang="es-ES" sz="3800" dirty="0" smtClean="0">
                <a:solidFill>
                  <a:srgbClr val="FF0000"/>
                </a:solidFill>
                <a:latin typeface="Gill Sans Ultra Bold Condensed" panose="020B0A06020104020203" pitchFamily="34" charset="0"/>
              </a:rPr>
              <a:t>ESTANDARES DE SEGURIDAD</a:t>
            </a:r>
            <a:endParaRPr lang="es-ES" sz="3800" dirty="0">
              <a:solidFill>
                <a:srgbClr val="FF0000"/>
              </a:solidFill>
              <a:latin typeface="Gill Sans Ultra Bold Condensed" panose="020B0A06020104020203" pitchFamily="34"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80483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Un sistema robótico colaborativo debe cumplir con los requerimientos descritos en los siguientes estándares internacionales sobre la seguridad de máquinas:</a:t>
            </a:r>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177</a:t>
            </a:fld>
            <a:endParaRPr lang="da-DK"/>
          </a:p>
        </p:txBody>
      </p:sp>
      <p:sp>
        <p:nvSpPr>
          <p:cNvPr id="6" name="Tekstboks 5"/>
          <p:cNvSpPr txBox="1"/>
          <p:nvPr/>
        </p:nvSpPr>
        <p:spPr>
          <a:xfrm>
            <a:off x="404732" y="949059"/>
            <a:ext cx="7469268" cy="400110"/>
          </a:xfrm>
          <a:prstGeom prst="rect">
            <a:avLst/>
          </a:prstGeom>
          <a:noFill/>
        </p:spPr>
        <p:txBody>
          <a:bodyPr wrap="square" rtlCol="0">
            <a:spAutoFit/>
          </a:bodyPr>
          <a:lstStyle/>
          <a:p>
            <a:r>
              <a:rPr lang="da-DK" sz="2000" b="1" dirty="0" smtClean="0">
                <a:latin typeface="Lucida Console" panose="020B0609040504020204" pitchFamily="49" charset="0"/>
              </a:rPr>
              <a:t>Cumplimiento de estándares internacionales</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graphicFrame>
        <p:nvGraphicFramePr>
          <p:cNvPr id="12" name="Tabel 7"/>
          <p:cNvGraphicFramePr>
            <a:graphicFrameLocks noGrp="1"/>
          </p:cNvGraphicFramePr>
          <p:nvPr>
            <p:extLst>
              <p:ext uri="{D42A27DB-BD31-4B8C-83A1-F6EECF244321}">
                <p14:modId xmlns:p14="http://schemas.microsoft.com/office/powerpoint/2010/main" val="2557410984"/>
              </p:ext>
            </p:extLst>
          </p:nvPr>
        </p:nvGraphicFramePr>
        <p:xfrm>
          <a:off x="811527" y="3580972"/>
          <a:ext cx="7572162" cy="883920"/>
        </p:xfrm>
        <a:graphic>
          <a:graphicData uri="http://schemas.openxmlformats.org/drawingml/2006/table">
            <a:tbl>
              <a:tblPr>
                <a:tableStyleId>{5C22544A-7EE6-4342-B048-85BDC9FD1C3A}</a:tableStyleId>
              </a:tblPr>
              <a:tblGrid>
                <a:gridCol w="1499873"/>
                <a:gridCol w="4445000"/>
                <a:gridCol w="1627289"/>
              </a:tblGrid>
              <a:tr h="2753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400" b="0" dirty="0" smtClean="0"/>
                        <a:t>ISO 13849-1</a:t>
                      </a:r>
                      <a:endParaRPr lang="da-DK" sz="1400" b="0" dirty="0" smtClean="0">
                        <a:solidFill>
                          <a:srgbClr val="00B0F0"/>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dk1"/>
                          </a:solidFill>
                          <a:latin typeface="+mn-lt"/>
                          <a:ea typeface="+mn-ea"/>
                          <a:cs typeface="+mn-cs"/>
                        </a:rPr>
                        <a:t>Principios generales para el diseño de las partes de los sistemas de mando relativas a la seguridad</a:t>
                      </a:r>
                      <a:r>
                        <a:rPr lang="es-ES" sz="1800" b="1" i="0" kern="1200" dirty="0" smtClean="0">
                          <a:solidFill>
                            <a:schemeClr val="dk1"/>
                          </a:solidFill>
                          <a:effectLst/>
                          <a:latin typeface="+mn-lt"/>
                          <a:ea typeface="+mn-ea"/>
                          <a:cs typeface="+mn-cs"/>
                        </a:rPr>
                        <a:t> </a:t>
                      </a:r>
                      <a:endParaRPr lang="da-DK" sz="1400" b="0" kern="1200" dirty="0" smtClean="0">
                        <a:solidFill>
                          <a:schemeClr val="dk1"/>
                        </a:solidFill>
                        <a:latin typeface="+mn-lt"/>
                        <a:ea typeface="+mn-ea"/>
                        <a:cs typeface="+mn-cs"/>
                      </a:endParaRPr>
                    </a:p>
                  </a:txBody>
                  <a:tcPr>
                    <a:solidFill>
                      <a:srgbClr val="C2E1F6"/>
                    </a:solidFill>
                  </a:tcPr>
                </a:tc>
                <a:tc rowSpan="2">
                  <a:txBody>
                    <a:bodyPr/>
                    <a:lstStyle/>
                    <a:p>
                      <a:pPr algn="ctr"/>
                      <a:r>
                        <a:rPr lang="da-DK" sz="1400" b="0" dirty="0" smtClean="0">
                          <a:solidFill>
                            <a:schemeClr val="dk1"/>
                          </a:solidFill>
                          <a:latin typeface="+mn-lt"/>
                        </a:rPr>
                        <a:t>Fabricante</a:t>
                      </a:r>
                      <a:endParaRPr lang="da-DK" sz="1400" b="0" dirty="0">
                        <a:solidFill>
                          <a:srgbClr val="00B0F0"/>
                        </a:solidFill>
                        <a:latin typeface="OCR A Extended" pitchFamily="50" charset="0"/>
                      </a:endParaRPr>
                    </a:p>
                  </a:txBody>
                  <a:tcPr anchor="ctr">
                    <a:solidFill>
                      <a:srgbClr val="C2E1F6"/>
                    </a:solidFill>
                  </a:tcPr>
                </a:tc>
              </a:tr>
              <a:tr h="265471">
                <a:tc>
                  <a:txBody>
                    <a:bodyPr/>
                    <a:lstStyle/>
                    <a:p>
                      <a:pPr algn="l"/>
                      <a:r>
                        <a:rPr lang="da-DK" sz="1400" b="0" dirty="0" smtClean="0">
                          <a:solidFill>
                            <a:schemeClr val="dk1"/>
                          </a:solidFill>
                          <a:latin typeface="+mn-lt"/>
                        </a:rPr>
                        <a:t>ISO 10218-1</a:t>
                      </a:r>
                      <a:endParaRPr lang="da-DK" sz="1400" b="0" dirty="0">
                        <a:solidFill>
                          <a:srgbClr val="00B0F0"/>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dk1"/>
                          </a:solidFill>
                          <a:latin typeface="+mn-lt"/>
                          <a:ea typeface="+mn-ea"/>
                          <a:cs typeface="+mn-cs"/>
                        </a:rPr>
                        <a:t>Requisitos de seguridad para robots industriales</a:t>
                      </a:r>
                      <a:endParaRPr lang="da-DK" sz="1400" b="0" kern="1200" dirty="0">
                        <a:solidFill>
                          <a:schemeClr val="dk1"/>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bl>
          </a:graphicData>
        </a:graphic>
      </p:graphicFrame>
      <p:graphicFrame>
        <p:nvGraphicFramePr>
          <p:cNvPr id="13" name="Tabel 7"/>
          <p:cNvGraphicFramePr>
            <a:graphicFrameLocks noGrp="1"/>
          </p:cNvGraphicFramePr>
          <p:nvPr>
            <p:extLst>
              <p:ext uri="{D42A27DB-BD31-4B8C-83A1-F6EECF244321}">
                <p14:modId xmlns:p14="http://schemas.microsoft.com/office/powerpoint/2010/main" val="846754169"/>
              </p:ext>
            </p:extLst>
          </p:nvPr>
        </p:nvGraphicFramePr>
        <p:xfrm>
          <a:off x="809838" y="3119411"/>
          <a:ext cx="7572162" cy="304800"/>
        </p:xfrm>
        <a:graphic>
          <a:graphicData uri="http://schemas.openxmlformats.org/drawingml/2006/table">
            <a:tbl>
              <a:tblPr>
                <a:tableStyleId>{5C22544A-7EE6-4342-B048-85BDC9FD1C3A}</a:tableStyleId>
              </a:tblPr>
              <a:tblGrid>
                <a:gridCol w="1501562"/>
                <a:gridCol w="4445000"/>
                <a:gridCol w="1625600"/>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Estándar</a:t>
                      </a:r>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Describe</a:t>
                      </a:r>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Responsable</a:t>
                      </a:r>
                    </a:p>
                  </a:txBody>
                  <a:tcPr>
                    <a:solidFill>
                      <a:srgbClr val="C2E1F6"/>
                    </a:solidFill>
                  </a:tcPr>
                </a:tc>
              </a:tr>
            </a:tbl>
          </a:graphicData>
        </a:graphic>
      </p:graphicFrame>
      <p:graphicFrame>
        <p:nvGraphicFramePr>
          <p:cNvPr id="14" name="Tabel 7"/>
          <p:cNvGraphicFramePr>
            <a:graphicFrameLocks noGrp="1"/>
          </p:cNvGraphicFramePr>
          <p:nvPr>
            <p:extLst>
              <p:ext uri="{D42A27DB-BD31-4B8C-83A1-F6EECF244321}">
                <p14:modId xmlns:p14="http://schemas.microsoft.com/office/powerpoint/2010/main" val="2112838237"/>
              </p:ext>
            </p:extLst>
          </p:nvPr>
        </p:nvGraphicFramePr>
        <p:xfrm>
          <a:off x="809838" y="4601080"/>
          <a:ext cx="7572162" cy="1341120"/>
        </p:xfrm>
        <a:graphic>
          <a:graphicData uri="http://schemas.openxmlformats.org/drawingml/2006/table">
            <a:tbl>
              <a:tblPr>
                <a:tableStyleId>{5C22544A-7EE6-4342-B048-85BDC9FD1C3A}</a:tableStyleId>
              </a:tblPr>
              <a:tblGrid>
                <a:gridCol w="1499873"/>
                <a:gridCol w="4445000"/>
                <a:gridCol w="1627289"/>
              </a:tblGrid>
              <a:tr h="0">
                <a:tc>
                  <a:txBody>
                    <a:bodyPr/>
                    <a:lstStyle/>
                    <a:p>
                      <a:pPr algn="l"/>
                      <a:r>
                        <a:rPr lang="da-DK" sz="1400" b="0" dirty="0" smtClean="0">
                          <a:solidFill>
                            <a:schemeClr val="dk1"/>
                          </a:solidFill>
                          <a:latin typeface="+mn-lt"/>
                        </a:rPr>
                        <a:t>ISO 10218-2</a:t>
                      </a:r>
                      <a:endParaRPr lang="da-DK" sz="1400" b="0" dirty="0">
                        <a:solidFill>
                          <a:srgbClr val="00B0F0"/>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dk1"/>
                          </a:solidFill>
                          <a:latin typeface="+mn-lt"/>
                          <a:ea typeface="+mn-ea"/>
                          <a:cs typeface="+mn-cs"/>
                        </a:rPr>
                        <a:t>Seguridad en la integración de sistemas robóticos</a:t>
                      </a:r>
                      <a:endParaRPr lang="da-DK" sz="1400" b="0" kern="1200" dirty="0">
                        <a:solidFill>
                          <a:schemeClr val="dk1"/>
                        </a:solidFill>
                        <a:latin typeface="+mn-lt"/>
                        <a:ea typeface="+mn-ea"/>
                        <a:cs typeface="+mn-cs"/>
                      </a:endParaRPr>
                    </a:p>
                  </a:txBody>
                  <a:tcPr>
                    <a:solidFill>
                      <a:srgbClr val="C2E1F6"/>
                    </a:solidFill>
                  </a:tcPr>
                </a:tc>
                <a:tc rowSpan="3">
                  <a:txBody>
                    <a:bodyPr/>
                    <a:lstStyle/>
                    <a:p>
                      <a:pPr algn="ctr"/>
                      <a:r>
                        <a:rPr lang="da-DK" sz="1400" b="0" dirty="0" smtClean="0">
                          <a:solidFill>
                            <a:schemeClr val="dk1"/>
                          </a:solidFill>
                          <a:latin typeface="+mn-lt"/>
                        </a:rPr>
                        <a:t>Integrador</a:t>
                      </a:r>
                      <a:endParaRPr lang="da-DK" sz="1400" b="0" dirty="0">
                        <a:solidFill>
                          <a:srgbClr val="00B0F0"/>
                        </a:solidFill>
                        <a:latin typeface="OCR A Extended" pitchFamily="50" charset="0"/>
                      </a:endParaRPr>
                    </a:p>
                  </a:txBody>
                  <a:tcPr anchor="ctr">
                    <a:solidFill>
                      <a:srgbClr val="C2E1F6"/>
                    </a:solidFill>
                  </a:tcPr>
                </a:tc>
              </a:tr>
              <a:tr h="256622">
                <a:tc>
                  <a:txBody>
                    <a:bodyPr/>
                    <a:lstStyle/>
                    <a:p>
                      <a:pPr algn="l"/>
                      <a:r>
                        <a:rPr lang="da-DK" sz="1400" b="0" dirty="0" smtClean="0">
                          <a:solidFill>
                            <a:schemeClr val="dk1"/>
                          </a:solidFill>
                          <a:latin typeface="+mn-lt"/>
                        </a:rPr>
                        <a:t>ISO TS 15066</a:t>
                      </a:r>
                      <a:endParaRPr lang="da-DK" sz="1400" b="0" dirty="0">
                        <a:solidFill>
                          <a:srgbClr val="00B0F0"/>
                        </a:solidFill>
                        <a:latin typeface="OCR A Extended" pitchFamily="50" charset="0"/>
                      </a:endParaRPr>
                    </a:p>
                  </a:txBody>
                  <a:tcPr>
                    <a:solidFill>
                      <a:srgbClr val="C2E1F6"/>
                    </a:solidFill>
                  </a:tcPr>
                </a:tc>
                <a:tc>
                  <a:txBody>
                    <a:bodyPr/>
                    <a:lstStyle/>
                    <a:p>
                      <a:pPr algn="l"/>
                      <a:r>
                        <a:rPr lang="es-ES" sz="1400" b="0" kern="1200" dirty="0" smtClean="0">
                          <a:solidFill>
                            <a:schemeClr val="dk1"/>
                          </a:solidFill>
                          <a:latin typeface="+mn-lt"/>
                          <a:ea typeface="+mn-ea"/>
                          <a:cs typeface="+mn-cs"/>
                        </a:rPr>
                        <a:t>Requerimientos de seguridad en espacio de trabajo industrial cooperativo</a:t>
                      </a:r>
                      <a:endParaRPr lang="da-DK" sz="1400" b="0" kern="1200" dirty="0">
                        <a:solidFill>
                          <a:schemeClr val="dk1"/>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r h="256622">
                <a:tc>
                  <a:txBody>
                    <a:bodyPr/>
                    <a:lstStyle/>
                    <a:p>
                      <a:pPr algn="l"/>
                      <a:r>
                        <a:rPr lang="da-DK" sz="1400" b="0" dirty="0" smtClean="0">
                          <a:solidFill>
                            <a:schemeClr val="dk1"/>
                          </a:solidFill>
                          <a:latin typeface="+mn-lt"/>
                        </a:rPr>
                        <a:t>ISO 12100</a:t>
                      </a:r>
                      <a:endParaRPr lang="da-DK" sz="1400" b="0" dirty="0">
                        <a:solidFill>
                          <a:srgbClr val="00B0F0"/>
                        </a:solidFill>
                        <a:latin typeface="OCR A Extended" pitchFamily="50" charset="0"/>
                      </a:endParaRPr>
                    </a:p>
                  </a:txBody>
                  <a:tcPr>
                    <a:solidFill>
                      <a:srgbClr val="C2E1F6"/>
                    </a:solidFill>
                  </a:tcPr>
                </a:tc>
                <a:tc>
                  <a:txBody>
                    <a:bodyPr/>
                    <a:lstStyle/>
                    <a:p>
                      <a:pPr algn="l"/>
                      <a:r>
                        <a:rPr lang="es-ES" sz="1400" b="0" kern="1200" dirty="0" smtClean="0">
                          <a:solidFill>
                            <a:schemeClr val="dk1"/>
                          </a:solidFill>
                          <a:latin typeface="+mn-lt"/>
                          <a:ea typeface="+mn-ea"/>
                          <a:cs typeface="+mn-cs"/>
                        </a:rPr>
                        <a:t>Principios generales para el diseño. Evaluación del riesgo y reducción del riesgo</a:t>
                      </a:r>
                      <a:endParaRPr lang="da-DK" sz="1400" b="0" kern="1200" dirty="0">
                        <a:solidFill>
                          <a:schemeClr val="dk1"/>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bl>
          </a:graphicData>
        </a:graphic>
      </p:graphicFrame>
      <p:sp>
        <p:nvSpPr>
          <p:cNvPr id="15" name="Brugerdefineret 1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554651865"/>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¿Qué describe el estándar?</a:t>
            </a:r>
          </a:p>
          <a:p>
            <a:pPr lvl="1">
              <a:buClr>
                <a:srgbClr val="99CC00"/>
              </a:buClr>
              <a:buFont typeface="Wingdings" panose="05000000000000000000" pitchFamily="2" charset="2"/>
              <a:buChar char="§"/>
            </a:pPr>
            <a:r>
              <a:rPr lang="es-ES" sz="1400" dirty="0" smtClean="0">
                <a:solidFill>
                  <a:schemeClr val="dk1"/>
                </a:solidFill>
              </a:rPr>
              <a:t>Principios </a:t>
            </a:r>
            <a:r>
              <a:rPr lang="es-ES" sz="1400" dirty="0">
                <a:solidFill>
                  <a:schemeClr val="dk1"/>
                </a:solidFill>
              </a:rPr>
              <a:t>generales para el diseño de las partes de los sistemas de mando relativas a la seguridad</a:t>
            </a:r>
            <a:r>
              <a:rPr lang="es-ES" sz="1800" b="1" dirty="0">
                <a:solidFill>
                  <a:schemeClr val="dk1"/>
                </a:solidFill>
              </a:rPr>
              <a:t> </a:t>
            </a:r>
            <a:endParaRPr lang="da-DK" sz="1400" dirty="0">
              <a:solidFill>
                <a:schemeClr val="dk1"/>
              </a:solidFill>
            </a:endParaRPr>
          </a:p>
          <a:p>
            <a:pPr lvl="1">
              <a:buClr>
                <a:srgbClr val="99CC00"/>
              </a:buClr>
              <a:buFont typeface="Wingdings" panose="05000000000000000000" pitchFamily="2" charset="2"/>
              <a:buChar char="§"/>
            </a:pPr>
            <a:endParaRPr lang="en-US" sz="1400" dirty="0" smtClean="0"/>
          </a:p>
          <a:p>
            <a:pPr>
              <a:buClr>
                <a:srgbClr val="99CC00"/>
              </a:buClr>
              <a:buFont typeface="Wingdings" panose="05000000000000000000" pitchFamily="2" charset="2"/>
              <a:buChar char="§"/>
            </a:pPr>
            <a:r>
              <a:rPr lang="es-ES" sz="1800" dirty="0" smtClean="0"/>
              <a:t>¿Cual es su propósito?</a:t>
            </a:r>
          </a:p>
          <a:p>
            <a:pPr lvl="1">
              <a:buClr>
                <a:srgbClr val="99CC00"/>
              </a:buClr>
              <a:buFont typeface="Wingdings" panose="05000000000000000000" pitchFamily="2" charset="2"/>
              <a:buChar char="§"/>
            </a:pPr>
            <a:r>
              <a:rPr lang="es-ES" sz="1400" dirty="0" smtClean="0"/>
              <a:t>Es una guía de principios a tener en cuenta por el fabricante de maquinaria industrial en cuanto al diseño de las partes relativas a la seguridad</a:t>
            </a:r>
          </a:p>
          <a:p>
            <a:pPr lvl="1">
              <a:buClr>
                <a:srgbClr val="99CC00"/>
              </a:buClr>
              <a:buFont typeface="Wingdings" panose="05000000000000000000" pitchFamily="2" charset="2"/>
              <a:buChar char="§"/>
            </a:pPr>
            <a:endParaRPr lang="es-ES" sz="1800" dirty="0" smtClean="0"/>
          </a:p>
          <a:p>
            <a:pPr>
              <a:buClr>
                <a:srgbClr val="99CC00"/>
              </a:buClr>
              <a:buFont typeface="Wingdings" panose="05000000000000000000" pitchFamily="2" charset="2"/>
              <a:buChar char="§"/>
            </a:pPr>
            <a:r>
              <a:rPr lang="es-ES" sz="1800" dirty="0" smtClean="0"/>
              <a:t>¿Que contiene?</a:t>
            </a:r>
          </a:p>
          <a:p>
            <a:pPr lvl="1">
              <a:buClr>
                <a:srgbClr val="99CC00"/>
              </a:buClr>
              <a:buFont typeface="Wingdings" panose="05000000000000000000" pitchFamily="2" charset="2"/>
              <a:buChar char="§"/>
            </a:pPr>
            <a:r>
              <a:rPr lang="es-ES" sz="1400" dirty="0" smtClean="0"/>
              <a:t>Define los conceptos de Categoría de Seguridad y Nivel de Rendimiento </a:t>
            </a:r>
            <a:r>
              <a:rPr lang="en-US" sz="1400" i="1" dirty="0" smtClean="0"/>
              <a:t>Performance Level (PL)</a:t>
            </a:r>
          </a:p>
          <a:p>
            <a:pPr lvl="1">
              <a:buClr>
                <a:srgbClr val="99CC00"/>
              </a:buClr>
              <a:buFont typeface="Wingdings" panose="05000000000000000000" pitchFamily="2" charset="2"/>
              <a:buChar char="§"/>
            </a:pPr>
            <a:endParaRPr lang="en-US" sz="1400" dirty="0" smtClean="0"/>
          </a:p>
          <a:p>
            <a:pPr lvl="1">
              <a:buClr>
                <a:srgbClr val="99CC00"/>
              </a:buClr>
              <a:buFont typeface="Wingdings" panose="05000000000000000000" pitchFamily="2" charset="2"/>
              <a:buChar char="§"/>
            </a:pPr>
            <a:endParaRPr lang="en-US" sz="1400" dirty="0" smtClean="0"/>
          </a:p>
          <a:p>
            <a:pPr lvl="1">
              <a:buClr>
                <a:srgbClr val="99CC00"/>
              </a:buClr>
              <a:buFont typeface="Wingdings" panose="05000000000000000000" pitchFamily="2" charset="2"/>
              <a:buChar char="§"/>
            </a:pPr>
            <a:r>
              <a:rPr lang="es-ES" sz="1400" b="1" dirty="0" smtClean="0"/>
              <a:t>Los robots UR obtienen un Nivel de Rendimiento “D” (PLd)</a:t>
            </a:r>
          </a:p>
          <a:p>
            <a:pPr lvl="1">
              <a:buClr>
                <a:srgbClr val="99CC00"/>
              </a:buClr>
              <a:buFont typeface="Wingdings" panose="05000000000000000000" pitchFamily="2" charset="2"/>
              <a:buChar char="§"/>
            </a:pPr>
            <a:r>
              <a:rPr lang="es-ES" sz="1400" dirty="0" smtClean="0"/>
              <a:t>PLd es el segundo nivel más alto de fiabilidad en esta clasificación, significa que las funciones de seguridad con este nivel son extremadamente seguras</a:t>
            </a: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178</a:t>
            </a:fld>
            <a:endParaRPr lang="da-DK"/>
          </a:p>
        </p:txBody>
      </p:sp>
      <p:sp>
        <p:nvSpPr>
          <p:cNvPr id="6" name="Tekstboks 5"/>
          <p:cNvSpPr txBox="1"/>
          <p:nvPr/>
        </p:nvSpPr>
        <p:spPr>
          <a:xfrm>
            <a:off x="404732" y="949059"/>
            <a:ext cx="5843667" cy="400110"/>
          </a:xfrm>
          <a:prstGeom prst="rect">
            <a:avLst/>
          </a:prstGeom>
          <a:noFill/>
        </p:spPr>
        <p:txBody>
          <a:bodyPr wrap="square" rtlCol="0">
            <a:spAutoFit/>
          </a:bodyPr>
          <a:lstStyle/>
          <a:p>
            <a:r>
              <a:rPr lang="da-DK" sz="2000" b="1" smtClean="0">
                <a:latin typeface="Lucida Console" panose="020B0609040504020204" pitchFamily="49" charset="0"/>
              </a:rPr>
              <a:t>ISO 13849-1: 2008</a:t>
            </a:r>
            <a:endParaRPr lang="da-DK" sz="2000" b="1">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3" name="Isosceles Triangle 2"/>
          <p:cNvSpPr/>
          <p:nvPr/>
        </p:nvSpPr>
        <p:spPr>
          <a:xfrm rot="5400000">
            <a:off x="345000" y="502456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16625321"/>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¿Qué describe el estándar?</a:t>
            </a:r>
          </a:p>
          <a:p>
            <a:pPr lvl="1">
              <a:buClr>
                <a:srgbClr val="99CC00"/>
              </a:buClr>
              <a:buFont typeface="Wingdings" panose="05000000000000000000" pitchFamily="2" charset="2"/>
              <a:buChar char="§"/>
            </a:pPr>
            <a:r>
              <a:rPr lang="es-ES" sz="1400" dirty="0" smtClean="0">
                <a:solidFill>
                  <a:schemeClr val="dk1"/>
                </a:solidFill>
              </a:rPr>
              <a:t>Requisitos </a:t>
            </a:r>
            <a:r>
              <a:rPr lang="es-ES" sz="1400" dirty="0">
                <a:solidFill>
                  <a:schemeClr val="dk1"/>
                </a:solidFill>
              </a:rPr>
              <a:t>de seguridad </a:t>
            </a:r>
            <a:r>
              <a:rPr lang="es-ES" sz="1400" dirty="0" smtClean="0">
                <a:solidFill>
                  <a:schemeClr val="dk1"/>
                </a:solidFill>
              </a:rPr>
              <a:t>para los </a:t>
            </a:r>
            <a:r>
              <a:rPr lang="es-ES" sz="1400" dirty="0">
                <a:solidFill>
                  <a:schemeClr val="dk1"/>
                </a:solidFill>
              </a:rPr>
              <a:t>robots industriales</a:t>
            </a:r>
            <a:endParaRPr lang="da-DK" sz="1400" dirty="0">
              <a:solidFill>
                <a:schemeClr val="dk1"/>
              </a:solidFill>
            </a:endParaRPr>
          </a:p>
          <a:p>
            <a:pPr lvl="1">
              <a:buClr>
                <a:srgbClr val="99CC00"/>
              </a:buClr>
              <a:buFont typeface="Wingdings" panose="05000000000000000000" pitchFamily="2" charset="2"/>
              <a:buChar char="§"/>
            </a:pPr>
            <a:endParaRPr lang="en-US" sz="1400" dirty="0" smtClean="0"/>
          </a:p>
          <a:p>
            <a:pPr>
              <a:buClr>
                <a:srgbClr val="99CC00"/>
              </a:buClr>
              <a:buFont typeface="Wingdings" panose="05000000000000000000" pitchFamily="2" charset="2"/>
              <a:buChar char="§"/>
            </a:pPr>
            <a:r>
              <a:rPr lang="es-ES" sz="1800" dirty="0" smtClean="0"/>
              <a:t>¿</a:t>
            </a:r>
            <a:r>
              <a:rPr lang="es-ES" sz="1800" dirty="0"/>
              <a:t>Cual es su propósito?</a:t>
            </a:r>
          </a:p>
          <a:p>
            <a:pPr lvl="1">
              <a:buClr>
                <a:srgbClr val="99CC00"/>
              </a:buClr>
              <a:buFont typeface="Wingdings" panose="05000000000000000000" pitchFamily="2" charset="2"/>
              <a:buChar char="§"/>
            </a:pPr>
            <a:r>
              <a:rPr lang="es-ES" sz="1400" dirty="0" smtClean="0"/>
              <a:t>Es </a:t>
            </a:r>
            <a:r>
              <a:rPr lang="es-ES" sz="1400" dirty="0"/>
              <a:t>una guía de principios a tener en cuenta por el fabricante del robot </a:t>
            </a:r>
            <a:r>
              <a:rPr lang="es-ES" sz="1400" dirty="0" smtClean="0"/>
              <a:t>industrial en </a:t>
            </a:r>
            <a:r>
              <a:rPr lang="es-ES" sz="1400" dirty="0"/>
              <a:t>el diseño </a:t>
            </a:r>
            <a:r>
              <a:rPr lang="es-ES" sz="1400" dirty="0" smtClean="0"/>
              <a:t>en cuanto a las </a:t>
            </a:r>
            <a:r>
              <a:rPr lang="es-ES" sz="1400" dirty="0"/>
              <a:t>partes relativas a la seguridad</a:t>
            </a: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n-US" sz="1800" dirty="0" smtClean="0"/>
              <a:t>10218-1 </a:t>
            </a:r>
            <a:r>
              <a:rPr lang="es-ES" sz="1800" dirty="0" smtClean="0"/>
              <a:t>fue creado para los robots industriales tradicionales</a:t>
            </a:r>
          </a:p>
          <a:p>
            <a:pPr lvl="1">
              <a:buClr>
                <a:srgbClr val="99CC00"/>
              </a:buClr>
              <a:buFont typeface="Wingdings" panose="05000000000000000000" pitchFamily="2" charset="2"/>
              <a:buChar char="§"/>
            </a:pPr>
            <a:r>
              <a:rPr lang="es-ES" sz="1400" dirty="0" smtClean="0"/>
              <a:t>ISO 10218-1 Sección 5.10: “Los robots diseñados para una operación colaborativa deben mostrar una indicación visual cuando el robot se encuentre en modo colaborativo y deben cumplir con uno o más de los requerimientos descritos en el apartado 5.10.2 a 5.10.5</a:t>
            </a:r>
          </a:p>
          <a:p>
            <a:pPr lvl="2">
              <a:buClr>
                <a:srgbClr val="99CC00"/>
              </a:buClr>
              <a:buFont typeface="Wingdings" panose="05000000000000000000" pitchFamily="2" charset="2"/>
              <a:buChar char="§"/>
            </a:pPr>
            <a:r>
              <a:rPr lang="es-ES" sz="1000" dirty="0" smtClean="0"/>
              <a:t>5.10.2 Paro monitorizado clasificado de seguridad </a:t>
            </a:r>
          </a:p>
          <a:p>
            <a:pPr lvl="2">
              <a:buClr>
                <a:srgbClr val="99CC00"/>
              </a:buClr>
              <a:buFont typeface="Wingdings" panose="05000000000000000000" pitchFamily="2" charset="2"/>
              <a:buChar char="§"/>
            </a:pPr>
            <a:r>
              <a:rPr lang="es-ES" sz="1000" dirty="0" smtClean="0"/>
              <a:t>5.10.3 Guiado manual </a:t>
            </a:r>
          </a:p>
          <a:p>
            <a:pPr lvl="2">
              <a:buClr>
                <a:srgbClr val="99CC00"/>
              </a:buClr>
              <a:buFont typeface="Wingdings" panose="05000000000000000000" pitchFamily="2" charset="2"/>
              <a:buChar char="§"/>
            </a:pPr>
            <a:r>
              <a:rPr lang="es-ES" sz="1000" dirty="0" smtClean="0"/>
              <a:t>5.10.4 Modo velocidad y separación </a:t>
            </a:r>
          </a:p>
          <a:p>
            <a:pPr lvl="2">
              <a:buClr>
                <a:srgbClr val="99CC00"/>
              </a:buClr>
              <a:buFont typeface="Wingdings" panose="05000000000000000000" pitchFamily="2" charset="2"/>
              <a:buChar char="§"/>
            </a:pPr>
            <a:r>
              <a:rPr lang="es-ES" sz="1000" dirty="0" smtClean="0"/>
              <a:t>5.10.5 Limitación de potencia y fuerza inherente por diseño  y control</a:t>
            </a:r>
          </a:p>
          <a:p>
            <a:pPr lvl="1">
              <a:buClr>
                <a:srgbClr val="99CC00"/>
              </a:buClr>
              <a:buFont typeface="Wingdings" panose="05000000000000000000" pitchFamily="2" charset="2"/>
              <a:buChar char="§"/>
            </a:pPr>
            <a:endParaRPr lang="en-US" sz="1400" dirty="0"/>
          </a:p>
          <a:p>
            <a:pPr lvl="1">
              <a:buClr>
                <a:srgbClr val="99CC00"/>
              </a:buClr>
              <a:buFont typeface="Wingdings" panose="05000000000000000000" pitchFamily="2" charset="2"/>
              <a:buChar char="§"/>
            </a:pPr>
            <a:r>
              <a:rPr lang="es-ES" sz="1400" b="1" dirty="0" smtClean="0"/>
              <a:t>Los robots UR cumplen con el apartado 5.10.5, ya que la función limitadora de potencia y fuerza está siempre activa</a:t>
            </a:r>
          </a:p>
          <a:p>
            <a:pPr lvl="1">
              <a:buClr>
                <a:srgbClr val="99CC00"/>
              </a:buClr>
              <a:buFont typeface="Wingdings" panose="05000000000000000000" pitchFamily="2" charset="2"/>
              <a:buChar char="§"/>
            </a:pPr>
            <a:endParaRPr lang="en-US" sz="1400" dirty="0" smtClean="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179</a:t>
            </a:fld>
            <a:endParaRPr lang="da-DK"/>
          </a:p>
        </p:txBody>
      </p:sp>
      <p:sp>
        <p:nvSpPr>
          <p:cNvPr id="6" name="Tekstboks 5"/>
          <p:cNvSpPr txBox="1"/>
          <p:nvPr/>
        </p:nvSpPr>
        <p:spPr>
          <a:xfrm>
            <a:off x="404732" y="949059"/>
            <a:ext cx="5843667" cy="400110"/>
          </a:xfrm>
          <a:prstGeom prst="rect">
            <a:avLst/>
          </a:prstGeom>
          <a:noFill/>
        </p:spPr>
        <p:txBody>
          <a:bodyPr wrap="square" rtlCol="0">
            <a:spAutoFit/>
          </a:bodyPr>
          <a:lstStyle/>
          <a:p>
            <a:r>
              <a:rPr lang="da-DK" sz="2000" b="1" smtClean="0">
                <a:latin typeface="Lucida Console" panose="020B0609040504020204" pitchFamily="49" charset="0"/>
              </a:rPr>
              <a:t>ISO 10218-1: 2011</a:t>
            </a:r>
            <a:endParaRPr lang="da-DK" sz="2000" b="1">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Isosceles Triangle 9"/>
          <p:cNvSpPr/>
          <p:nvPr/>
        </p:nvSpPr>
        <p:spPr>
          <a:xfrm rot="5400000">
            <a:off x="345000" y="566464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43207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PolyScope</a:t>
            </a:r>
          </a:p>
          <a:p>
            <a:pPr lvl="1">
              <a:buClr>
                <a:srgbClr val="99CC00"/>
              </a:buClr>
              <a:buFont typeface="Wingdings" panose="05000000000000000000" pitchFamily="2" charset="2"/>
              <a:buChar char="§"/>
            </a:pPr>
            <a:r>
              <a:rPr lang="es-ES" sz="1400" dirty="0">
                <a:solidFill>
                  <a:srgbClr val="262626"/>
                </a:solidFill>
              </a:rPr>
              <a:t>Desarrollo propio UR</a:t>
            </a:r>
          </a:p>
          <a:p>
            <a:pPr lvl="1">
              <a:buClr>
                <a:srgbClr val="99CC00"/>
              </a:buClr>
              <a:buFont typeface="Wingdings" panose="05000000000000000000" pitchFamily="2" charset="2"/>
              <a:buChar char="§"/>
            </a:pPr>
            <a:r>
              <a:rPr lang="es-ES" sz="1400" dirty="0">
                <a:solidFill>
                  <a:srgbClr val="262626"/>
                </a:solidFill>
              </a:rPr>
              <a:t>Actualizaciones gratuitas</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Sistema operativo</a:t>
            </a:r>
          </a:p>
          <a:p>
            <a:pPr lvl="1">
              <a:buClr>
                <a:srgbClr val="99CC00"/>
              </a:buClr>
              <a:buFont typeface="Wingdings" panose="05000000000000000000" pitchFamily="2" charset="2"/>
              <a:buChar char="§"/>
            </a:pPr>
            <a:r>
              <a:rPr lang="da-DK" sz="1400" dirty="0">
                <a:solidFill>
                  <a:srgbClr val="262626"/>
                </a:solidFill>
              </a:rPr>
              <a:t>Debian Linux</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18</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pPr>
              <a:spcBef>
                <a:spcPct val="0"/>
              </a:spcBef>
              <a:defRPr/>
            </a:pPr>
            <a:r>
              <a:rPr lang="es-ES" sz="2000" b="1" dirty="0">
                <a:latin typeface="Lucida Console" panose="020B0609040504020204" pitchFamily="49" charset="0"/>
              </a:rPr>
              <a:t>Introducción a PolyScope</a:t>
            </a: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2</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2" descr="D:\VM ScreenShots\Screenshot-Entorno de programación gráfica de Universal Robo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59763"/>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398145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Comprobado de acuerdo con</a:t>
            </a:r>
            <a:r>
              <a:rPr lang="en-US" sz="1800" dirty="0" smtClean="0"/>
              <a:t> </a:t>
            </a:r>
          </a:p>
          <a:p>
            <a:pPr lvl="1">
              <a:buClr>
                <a:srgbClr val="99CC00"/>
              </a:buClr>
              <a:buFont typeface="Wingdings" panose="05000000000000000000" pitchFamily="2" charset="2"/>
              <a:buChar char="§"/>
            </a:pPr>
            <a:r>
              <a:rPr lang="en-US" sz="1400" dirty="0" smtClean="0"/>
              <a:t>ISO 13849-1: 2008</a:t>
            </a:r>
          </a:p>
          <a:p>
            <a:pPr lvl="1">
              <a:buClr>
                <a:srgbClr val="99CC00"/>
              </a:buClr>
              <a:buFont typeface="Wingdings" panose="05000000000000000000" pitchFamily="2" charset="2"/>
              <a:buChar char="§"/>
            </a:pPr>
            <a:endParaRPr lang="en-US" sz="1400" dirty="0" smtClean="0"/>
          </a:p>
          <a:p>
            <a:pPr>
              <a:buClr>
                <a:srgbClr val="99CC00"/>
              </a:buClr>
              <a:buFont typeface="Wingdings" panose="05000000000000000000" pitchFamily="2" charset="2"/>
              <a:buChar char="§"/>
            </a:pPr>
            <a:endParaRPr lang="en-US" sz="1800" dirty="0" smtClean="0"/>
          </a:p>
          <a:p>
            <a:pPr lvl="1">
              <a:buClr>
                <a:srgbClr val="99CC00"/>
              </a:buClr>
              <a:buFont typeface="Wingdings" panose="05000000000000000000" pitchFamily="2" charset="2"/>
              <a:buChar char="§"/>
            </a:pPr>
            <a:r>
              <a:rPr lang="es-ES" sz="1400" b="1" dirty="0" smtClean="0">
                <a:solidFill>
                  <a:srgbClr val="262626"/>
                </a:solidFill>
              </a:rPr>
              <a:t>Todas las funciones de seguridad están clasificadas con un nivel de rendimiento </a:t>
            </a:r>
            <a:r>
              <a:rPr lang="en-GB" sz="1400" b="1" dirty="0">
                <a:solidFill>
                  <a:srgbClr val="262626"/>
                </a:solidFill>
              </a:rPr>
              <a:t/>
            </a:r>
            <a:br>
              <a:rPr lang="en-GB" sz="1400" b="1" dirty="0">
                <a:solidFill>
                  <a:srgbClr val="262626"/>
                </a:solidFill>
              </a:rPr>
            </a:br>
            <a:r>
              <a:rPr lang="en-GB" sz="1400" b="1" dirty="0" smtClean="0">
                <a:solidFill>
                  <a:srgbClr val="262626"/>
                </a:solidFill>
              </a:rPr>
              <a:t>Performance </a:t>
            </a:r>
            <a:r>
              <a:rPr lang="en-GB" sz="1400" b="1" dirty="0">
                <a:solidFill>
                  <a:srgbClr val="262626"/>
                </a:solidFill>
              </a:rPr>
              <a:t>Level d (PLd)</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US" sz="1800" dirty="0"/>
          </a:p>
          <a:p>
            <a:pPr>
              <a:buClr>
                <a:srgbClr val="99CC00"/>
              </a:buClr>
              <a:buFont typeface="Wingdings" panose="05000000000000000000" pitchFamily="2" charset="2"/>
              <a:buChar char="§"/>
            </a:pPr>
            <a:endParaRPr lang="en-US" sz="1800" dirty="0"/>
          </a:p>
          <a:p>
            <a:pPr lvl="1">
              <a:buClr>
                <a:srgbClr val="99CC00"/>
              </a:buClr>
              <a:buFont typeface="Wingdings" panose="05000000000000000000" pitchFamily="2" charset="2"/>
              <a:buChar char="§"/>
            </a:pPr>
            <a:endParaRPr lang="en-GB" sz="14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180</a:t>
            </a:fld>
            <a:endParaRPr lang="da-DK"/>
          </a:p>
        </p:txBody>
      </p:sp>
      <p:sp>
        <p:nvSpPr>
          <p:cNvPr id="6" name="Tekstboks 5"/>
          <p:cNvSpPr txBox="1"/>
          <p:nvPr/>
        </p:nvSpPr>
        <p:spPr>
          <a:xfrm>
            <a:off x="404732" y="949059"/>
            <a:ext cx="7312120" cy="400110"/>
          </a:xfrm>
          <a:prstGeom prst="rect">
            <a:avLst/>
          </a:prstGeom>
          <a:noFill/>
        </p:spPr>
        <p:txBody>
          <a:bodyPr wrap="square" rtlCol="0">
            <a:spAutoFit/>
          </a:bodyPr>
          <a:lstStyle/>
          <a:p>
            <a:r>
              <a:rPr lang="da-DK" sz="2000" b="1" dirty="0" smtClean="0">
                <a:latin typeface="Lucida Console" panose="020B0609040504020204" pitchFamily="49" charset="0"/>
              </a:rPr>
              <a:t>Sistema de Seguridad certificado por TÜV NORD</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2" name="Isosceles Triangle 11"/>
          <p:cNvSpPr/>
          <p:nvPr/>
        </p:nvSpPr>
        <p:spPr>
          <a:xfrm rot="5400000">
            <a:off x="345000" y="285540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22388">
            <a:off x="4285681" y="1815342"/>
            <a:ext cx="3803650" cy="5359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04258819"/>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La evaluación de riesgos es siempre obligatoria</a:t>
            </a:r>
          </a:p>
          <a:p>
            <a:pPr lvl="1">
              <a:buClr>
                <a:srgbClr val="99CC00"/>
              </a:buClr>
              <a:buFont typeface="Wingdings" panose="05000000000000000000" pitchFamily="2" charset="2"/>
              <a:buChar char="§"/>
            </a:pPr>
            <a:r>
              <a:rPr lang="es-ES" sz="1400" dirty="0" smtClean="0"/>
              <a:t>Se recomienda además cumplir con los siguientes estándares</a:t>
            </a:r>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r>
              <a:rPr lang="es-ES" sz="1400" b="1" dirty="0" smtClean="0"/>
              <a:t>Identificar los riesgos y reducirlos a un nivel apropiado</a:t>
            </a:r>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181</a:t>
            </a:fld>
            <a:endParaRPr lang="da-DK"/>
          </a:p>
        </p:txBody>
      </p:sp>
      <p:sp>
        <p:nvSpPr>
          <p:cNvPr id="6" name="Tekstboks 5"/>
          <p:cNvSpPr txBox="1"/>
          <p:nvPr/>
        </p:nvSpPr>
        <p:spPr>
          <a:xfrm>
            <a:off x="404732" y="949059"/>
            <a:ext cx="5805568" cy="400110"/>
          </a:xfrm>
          <a:prstGeom prst="rect">
            <a:avLst/>
          </a:prstGeom>
          <a:noFill/>
        </p:spPr>
        <p:txBody>
          <a:bodyPr wrap="square" rtlCol="0">
            <a:spAutoFit/>
          </a:bodyPr>
          <a:lstStyle/>
          <a:p>
            <a:r>
              <a:rPr lang="da-DK" sz="2000" b="1" dirty="0" smtClean="0">
                <a:latin typeface="Lucida Console" panose="020B0609040504020204" pitchFamily="49" charset="0"/>
              </a:rPr>
              <a:t>Su responsabilidad como integrador</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6" name="Isosceles Triangle 15"/>
          <p:cNvSpPr/>
          <p:nvPr/>
        </p:nvSpPr>
        <p:spPr>
          <a:xfrm rot="5400000">
            <a:off x="345000" y="559860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7" name="Brugerdefineret 16">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9" name="Tabel 7"/>
          <p:cNvGraphicFramePr>
            <a:graphicFrameLocks noGrp="1"/>
          </p:cNvGraphicFramePr>
          <p:nvPr>
            <p:extLst>
              <p:ext uri="{D42A27DB-BD31-4B8C-83A1-F6EECF244321}">
                <p14:modId xmlns:p14="http://schemas.microsoft.com/office/powerpoint/2010/main" val="3681721026"/>
              </p:ext>
            </p:extLst>
          </p:nvPr>
        </p:nvGraphicFramePr>
        <p:xfrm>
          <a:off x="809838" y="3042492"/>
          <a:ext cx="7572162" cy="883920"/>
        </p:xfrm>
        <a:graphic>
          <a:graphicData uri="http://schemas.openxmlformats.org/drawingml/2006/table">
            <a:tbl>
              <a:tblPr>
                <a:tableStyleId>{5C22544A-7EE6-4342-B048-85BDC9FD1C3A}</a:tableStyleId>
              </a:tblPr>
              <a:tblGrid>
                <a:gridCol w="1499873"/>
                <a:gridCol w="4445000"/>
                <a:gridCol w="1627289"/>
              </a:tblGrid>
              <a:tr h="2753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400" b="0" dirty="0" smtClean="0">
                          <a:solidFill>
                            <a:schemeClr val="tx1">
                              <a:lumMod val="50000"/>
                              <a:lumOff val="50000"/>
                            </a:schemeClr>
                          </a:solidFill>
                        </a:rPr>
                        <a:t>ISO 13849-1</a:t>
                      </a:r>
                      <a:endParaRPr lang="da-DK" sz="1400" b="0" dirty="0" smtClean="0">
                        <a:solidFill>
                          <a:schemeClr val="tx1">
                            <a:lumMod val="50000"/>
                            <a:lumOff val="50000"/>
                          </a:schemeClr>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tx1">
                              <a:lumMod val="50000"/>
                              <a:lumOff val="50000"/>
                            </a:schemeClr>
                          </a:solidFill>
                          <a:latin typeface="+mn-lt"/>
                          <a:ea typeface="+mn-ea"/>
                          <a:cs typeface="+mn-cs"/>
                        </a:rPr>
                        <a:t>Principios generales para el diseño de las partes de los sistemas de mando relativas a la seguridad</a:t>
                      </a:r>
                      <a:r>
                        <a:rPr lang="es-ES" sz="1800" b="1" i="0" kern="1200" dirty="0" smtClean="0">
                          <a:solidFill>
                            <a:schemeClr val="tx1">
                              <a:lumMod val="50000"/>
                              <a:lumOff val="50000"/>
                            </a:schemeClr>
                          </a:solidFill>
                          <a:effectLst/>
                          <a:latin typeface="+mn-lt"/>
                          <a:ea typeface="+mn-ea"/>
                          <a:cs typeface="+mn-cs"/>
                        </a:rPr>
                        <a:t> </a:t>
                      </a:r>
                      <a:endParaRPr lang="da-DK" sz="1400" b="0" kern="1200" dirty="0" smtClean="0">
                        <a:solidFill>
                          <a:schemeClr val="tx1">
                            <a:lumMod val="50000"/>
                            <a:lumOff val="50000"/>
                          </a:schemeClr>
                        </a:solidFill>
                        <a:latin typeface="+mn-lt"/>
                        <a:ea typeface="+mn-ea"/>
                        <a:cs typeface="+mn-cs"/>
                      </a:endParaRPr>
                    </a:p>
                  </a:txBody>
                  <a:tcPr>
                    <a:solidFill>
                      <a:srgbClr val="C2E1F6"/>
                    </a:solidFill>
                  </a:tcPr>
                </a:tc>
                <a:tc rowSpan="2">
                  <a:txBody>
                    <a:bodyPr/>
                    <a:lstStyle/>
                    <a:p>
                      <a:pPr algn="ctr"/>
                      <a:r>
                        <a:rPr lang="da-DK" sz="1400" b="0" dirty="0" smtClean="0">
                          <a:solidFill>
                            <a:schemeClr val="tx1">
                              <a:lumMod val="50000"/>
                              <a:lumOff val="50000"/>
                            </a:schemeClr>
                          </a:solidFill>
                          <a:latin typeface="+mn-lt"/>
                        </a:rPr>
                        <a:t>Fabricante</a:t>
                      </a:r>
                      <a:endParaRPr lang="da-DK" sz="1400" b="0" dirty="0">
                        <a:solidFill>
                          <a:schemeClr val="tx1">
                            <a:lumMod val="50000"/>
                            <a:lumOff val="50000"/>
                          </a:schemeClr>
                        </a:solidFill>
                        <a:latin typeface="OCR A Extended" pitchFamily="50" charset="0"/>
                      </a:endParaRPr>
                    </a:p>
                  </a:txBody>
                  <a:tcPr anchor="ctr">
                    <a:solidFill>
                      <a:srgbClr val="C2E1F6"/>
                    </a:solidFill>
                  </a:tcPr>
                </a:tc>
              </a:tr>
              <a:tr h="265471">
                <a:tc>
                  <a:txBody>
                    <a:bodyPr/>
                    <a:lstStyle/>
                    <a:p>
                      <a:pPr algn="l"/>
                      <a:r>
                        <a:rPr lang="da-DK" sz="1400" b="0" dirty="0" smtClean="0">
                          <a:solidFill>
                            <a:schemeClr val="tx1">
                              <a:lumMod val="50000"/>
                              <a:lumOff val="50000"/>
                            </a:schemeClr>
                          </a:solidFill>
                          <a:latin typeface="+mn-lt"/>
                        </a:rPr>
                        <a:t>ISO 10218-1</a:t>
                      </a:r>
                      <a:endParaRPr lang="da-DK" sz="1400" b="0" dirty="0">
                        <a:solidFill>
                          <a:schemeClr val="tx1">
                            <a:lumMod val="50000"/>
                            <a:lumOff val="50000"/>
                          </a:schemeClr>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tx1">
                              <a:lumMod val="50000"/>
                              <a:lumOff val="50000"/>
                            </a:schemeClr>
                          </a:solidFill>
                          <a:latin typeface="+mn-lt"/>
                          <a:ea typeface="+mn-ea"/>
                          <a:cs typeface="+mn-cs"/>
                        </a:rPr>
                        <a:t>Requisitos de seguridad para robots industriales</a:t>
                      </a:r>
                      <a:endParaRPr lang="da-DK" sz="1400" b="0" kern="1200" dirty="0">
                        <a:solidFill>
                          <a:schemeClr val="tx1">
                            <a:lumMod val="50000"/>
                            <a:lumOff val="50000"/>
                          </a:schemeClr>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bl>
          </a:graphicData>
        </a:graphic>
      </p:graphicFrame>
      <p:graphicFrame>
        <p:nvGraphicFramePr>
          <p:cNvPr id="20" name="Tabel 7"/>
          <p:cNvGraphicFramePr>
            <a:graphicFrameLocks noGrp="1"/>
          </p:cNvGraphicFramePr>
          <p:nvPr>
            <p:extLst>
              <p:ext uri="{D42A27DB-BD31-4B8C-83A1-F6EECF244321}">
                <p14:modId xmlns:p14="http://schemas.microsoft.com/office/powerpoint/2010/main" val="504235794"/>
              </p:ext>
            </p:extLst>
          </p:nvPr>
        </p:nvGraphicFramePr>
        <p:xfrm>
          <a:off x="808149" y="2702851"/>
          <a:ext cx="7572162" cy="304800"/>
        </p:xfrm>
        <a:graphic>
          <a:graphicData uri="http://schemas.openxmlformats.org/drawingml/2006/table">
            <a:tbl>
              <a:tblPr>
                <a:tableStyleId>{5C22544A-7EE6-4342-B048-85BDC9FD1C3A}</a:tableStyleId>
              </a:tblPr>
              <a:tblGrid>
                <a:gridCol w="1501562"/>
                <a:gridCol w="4445000"/>
                <a:gridCol w="1625600"/>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Estándar</a:t>
                      </a:r>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Describe</a:t>
                      </a:r>
                    </a:p>
                  </a:txBody>
                  <a:tcP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400" b="1" noProof="0" dirty="0" smtClean="0"/>
                        <a:t>Responsable</a:t>
                      </a:r>
                    </a:p>
                  </a:txBody>
                  <a:tcPr>
                    <a:solidFill>
                      <a:srgbClr val="C2E1F6"/>
                    </a:solidFill>
                  </a:tcPr>
                </a:tc>
              </a:tr>
            </a:tbl>
          </a:graphicData>
        </a:graphic>
      </p:graphicFrame>
      <p:graphicFrame>
        <p:nvGraphicFramePr>
          <p:cNvPr id="21" name="Tabel 7"/>
          <p:cNvGraphicFramePr>
            <a:graphicFrameLocks noGrp="1"/>
          </p:cNvGraphicFramePr>
          <p:nvPr>
            <p:extLst>
              <p:ext uri="{D42A27DB-BD31-4B8C-83A1-F6EECF244321}">
                <p14:modId xmlns:p14="http://schemas.microsoft.com/office/powerpoint/2010/main" val="96546948"/>
              </p:ext>
            </p:extLst>
          </p:nvPr>
        </p:nvGraphicFramePr>
        <p:xfrm>
          <a:off x="808149" y="3981320"/>
          <a:ext cx="7572162" cy="1341120"/>
        </p:xfrm>
        <a:graphic>
          <a:graphicData uri="http://schemas.openxmlformats.org/drawingml/2006/table">
            <a:tbl>
              <a:tblPr>
                <a:tableStyleId>{5C22544A-7EE6-4342-B048-85BDC9FD1C3A}</a:tableStyleId>
              </a:tblPr>
              <a:tblGrid>
                <a:gridCol w="1499873"/>
                <a:gridCol w="4445000"/>
                <a:gridCol w="1627289"/>
              </a:tblGrid>
              <a:tr h="0">
                <a:tc>
                  <a:txBody>
                    <a:bodyPr/>
                    <a:lstStyle/>
                    <a:p>
                      <a:pPr algn="l"/>
                      <a:r>
                        <a:rPr lang="da-DK" sz="1400" b="0" dirty="0" smtClean="0">
                          <a:solidFill>
                            <a:schemeClr val="dk1"/>
                          </a:solidFill>
                          <a:latin typeface="+mn-lt"/>
                        </a:rPr>
                        <a:t>ISO 10218-2</a:t>
                      </a:r>
                      <a:endParaRPr lang="da-DK" sz="1400" b="0" dirty="0">
                        <a:solidFill>
                          <a:srgbClr val="00B0F0"/>
                        </a:solidFill>
                        <a:latin typeface="OCR A Extended" pitchFamily="50" charset="0"/>
                      </a:endParaRPr>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400" b="0" kern="1200" dirty="0" smtClean="0">
                          <a:solidFill>
                            <a:schemeClr val="dk1"/>
                          </a:solidFill>
                          <a:latin typeface="+mn-lt"/>
                          <a:ea typeface="+mn-ea"/>
                          <a:cs typeface="+mn-cs"/>
                        </a:rPr>
                        <a:t>Seguridad en la integración de sistemas robóticos</a:t>
                      </a:r>
                      <a:endParaRPr lang="da-DK" sz="1400" b="0" kern="1200" dirty="0">
                        <a:solidFill>
                          <a:schemeClr val="dk1"/>
                        </a:solidFill>
                        <a:latin typeface="+mn-lt"/>
                        <a:ea typeface="+mn-ea"/>
                        <a:cs typeface="+mn-cs"/>
                      </a:endParaRPr>
                    </a:p>
                  </a:txBody>
                  <a:tcPr>
                    <a:solidFill>
                      <a:srgbClr val="C2E1F6"/>
                    </a:solidFill>
                  </a:tcPr>
                </a:tc>
                <a:tc rowSpan="3">
                  <a:txBody>
                    <a:bodyPr/>
                    <a:lstStyle/>
                    <a:p>
                      <a:pPr algn="ctr"/>
                      <a:r>
                        <a:rPr lang="da-DK" sz="1400" b="0" dirty="0" smtClean="0">
                          <a:solidFill>
                            <a:schemeClr val="dk1"/>
                          </a:solidFill>
                          <a:latin typeface="+mn-lt"/>
                        </a:rPr>
                        <a:t>Integrador</a:t>
                      </a:r>
                      <a:endParaRPr lang="da-DK" sz="1400" b="0" dirty="0">
                        <a:solidFill>
                          <a:srgbClr val="00B0F0"/>
                        </a:solidFill>
                        <a:latin typeface="OCR A Extended" pitchFamily="50" charset="0"/>
                      </a:endParaRPr>
                    </a:p>
                  </a:txBody>
                  <a:tcPr anchor="ctr">
                    <a:solidFill>
                      <a:srgbClr val="C2E1F6"/>
                    </a:solidFill>
                  </a:tcPr>
                </a:tc>
              </a:tr>
              <a:tr h="256622">
                <a:tc>
                  <a:txBody>
                    <a:bodyPr/>
                    <a:lstStyle/>
                    <a:p>
                      <a:pPr algn="l"/>
                      <a:r>
                        <a:rPr lang="da-DK" sz="1400" b="0" dirty="0" smtClean="0">
                          <a:solidFill>
                            <a:schemeClr val="dk1"/>
                          </a:solidFill>
                          <a:latin typeface="+mn-lt"/>
                        </a:rPr>
                        <a:t>ISO TS 15066</a:t>
                      </a:r>
                      <a:endParaRPr lang="da-DK" sz="1400" b="0" dirty="0">
                        <a:solidFill>
                          <a:srgbClr val="00B0F0"/>
                        </a:solidFill>
                        <a:latin typeface="OCR A Extended" pitchFamily="50" charset="0"/>
                      </a:endParaRPr>
                    </a:p>
                  </a:txBody>
                  <a:tcPr>
                    <a:solidFill>
                      <a:srgbClr val="C2E1F6"/>
                    </a:solidFill>
                  </a:tcPr>
                </a:tc>
                <a:tc>
                  <a:txBody>
                    <a:bodyPr/>
                    <a:lstStyle/>
                    <a:p>
                      <a:pPr algn="l"/>
                      <a:r>
                        <a:rPr lang="es-ES" sz="1400" b="0" kern="1200" dirty="0" smtClean="0">
                          <a:solidFill>
                            <a:schemeClr val="dk1"/>
                          </a:solidFill>
                          <a:latin typeface="+mn-lt"/>
                          <a:ea typeface="+mn-ea"/>
                          <a:cs typeface="+mn-cs"/>
                        </a:rPr>
                        <a:t>Requerimientos de seguridad en espacio de trabajo industrial cooperativo</a:t>
                      </a:r>
                      <a:endParaRPr lang="da-DK" sz="1400" b="0" kern="1200" dirty="0">
                        <a:solidFill>
                          <a:schemeClr val="dk1"/>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r h="256622">
                <a:tc>
                  <a:txBody>
                    <a:bodyPr/>
                    <a:lstStyle/>
                    <a:p>
                      <a:pPr algn="l"/>
                      <a:r>
                        <a:rPr lang="da-DK" sz="1400" b="0" dirty="0" smtClean="0">
                          <a:solidFill>
                            <a:schemeClr val="dk1"/>
                          </a:solidFill>
                          <a:latin typeface="+mn-lt"/>
                        </a:rPr>
                        <a:t>ISO 12100</a:t>
                      </a:r>
                      <a:endParaRPr lang="da-DK" sz="1400" b="0" dirty="0">
                        <a:solidFill>
                          <a:srgbClr val="00B0F0"/>
                        </a:solidFill>
                        <a:latin typeface="OCR A Extended" pitchFamily="50" charset="0"/>
                      </a:endParaRPr>
                    </a:p>
                  </a:txBody>
                  <a:tcPr>
                    <a:solidFill>
                      <a:srgbClr val="C2E1F6"/>
                    </a:solidFill>
                  </a:tcPr>
                </a:tc>
                <a:tc>
                  <a:txBody>
                    <a:bodyPr/>
                    <a:lstStyle/>
                    <a:p>
                      <a:pPr algn="l"/>
                      <a:r>
                        <a:rPr lang="es-ES" sz="1400" b="0" kern="1200" dirty="0" smtClean="0">
                          <a:solidFill>
                            <a:schemeClr val="dk1"/>
                          </a:solidFill>
                          <a:latin typeface="+mn-lt"/>
                          <a:ea typeface="+mn-ea"/>
                          <a:cs typeface="+mn-cs"/>
                        </a:rPr>
                        <a:t>Principios generales para el diseño. Evaluación del riesgo y reducción del riesgo</a:t>
                      </a:r>
                      <a:endParaRPr lang="da-DK" sz="1400" b="0" kern="1200" dirty="0">
                        <a:solidFill>
                          <a:schemeClr val="dk1"/>
                        </a:solidFill>
                        <a:latin typeface="+mn-lt"/>
                        <a:ea typeface="+mn-ea"/>
                        <a:cs typeface="+mn-cs"/>
                      </a:endParaRPr>
                    </a:p>
                  </a:txBody>
                  <a:tcPr>
                    <a:solidFill>
                      <a:srgbClr val="C2E1F6"/>
                    </a:solidFill>
                  </a:tcPr>
                </a:tc>
                <a:tc vMerge="1">
                  <a:txBody>
                    <a:bodyPr/>
                    <a:lstStyle/>
                    <a:p>
                      <a:pPr algn="ctr"/>
                      <a:endParaRPr lang="da-DK" sz="1800" b="0">
                        <a:solidFill>
                          <a:srgbClr val="00B0F0"/>
                        </a:solidFill>
                        <a:latin typeface="OCR A Extended" pitchFamily="50" charset="0"/>
                      </a:endParaRPr>
                    </a:p>
                  </a:txBody>
                  <a:tcPr/>
                </a:tc>
              </a:tr>
            </a:tbl>
          </a:graphicData>
        </a:graphic>
      </p:graphicFrame>
    </p:spTree>
    <p:extLst>
      <p:ext uri="{BB962C8B-B14F-4D97-AF65-F5344CB8AC3E}">
        <p14:creationId xmlns:p14="http://schemas.microsoft.com/office/powerpoint/2010/main" val="3336268371"/>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¿Qué describe el estándar?</a:t>
            </a:r>
          </a:p>
          <a:p>
            <a:pPr lvl="1">
              <a:buClr>
                <a:srgbClr val="99CC00"/>
              </a:buClr>
              <a:buFont typeface="Wingdings" panose="05000000000000000000" pitchFamily="2" charset="2"/>
              <a:buChar char="§"/>
            </a:pPr>
            <a:r>
              <a:rPr lang="es-ES" sz="1400" dirty="0" smtClean="0"/>
              <a:t>Requerimientos</a:t>
            </a:r>
            <a:r>
              <a:rPr lang="en-US" sz="1400" dirty="0" smtClean="0"/>
              <a:t> de </a:t>
            </a:r>
            <a:r>
              <a:rPr lang="es-ES" sz="1400" dirty="0" smtClean="0">
                <a:solidFill>
                  <a:schemeClr val="dk1"/>
                </a:solidFill>
              </a:rPr>
              <a:t>seguridad </a:t>
            </a:r>
            <a:r>
              <a:rPr lang="es-ES" sz="1400" dirty="0">
                <a:solidFill>
                  <a:schemeClr val="dk1"/>
                </a:solidFill>
              </a:rPr>
              <a:t>en la integración de sistemas robóticos</a:t>
            </a:r>
            <a:endParaRPr lang="da-DK" sz="1400" dirty="0">
              <a:solidFill>
                <a:schemeClr val="dk1"/>
              </a:solidFill>
            </a:endParaRP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s-ES" sz="1800" dirty="0"/>
              <a:t>¿Cual es su propósito?</a:t>
            </a:r>
          </a:p>
          <a:p>
            <a:pPr lvl="1">
              <a:buClr>
                <a:srgbClr val="99CC00"/>
              </a:buClr>
              <a:buFont typeface="Wingdings" panose="05000000000000000000" pitchFamily="2" charset="2"/>
              <a:buChar char="§"/>
            </a:pPr>
            <a:r>
              <a:rPr lang="es-ES" sz="1400" dirty="0" smtClean="0"/>
              <a:t>Constituye una guía para integradores de robots industriales</a:t>
            </a:r>
          </a:p>
          <a:p>
            <a:pPr lvl="1">
              <a:buClr>
                <a:srgbClr val="99CC00"/>
              </a:buClr>
              <a:buFont typeface="Wingdings" panose="05000000000000000000" pitchFamily="2" charset="2"/>
              <a:buChar char="§"/>
            </a:pPr>
            <a:r>
              <a:rPr lang="es-ES" sz="1400" b="1" dirty="0" smtClean="0"/>
              <a:t>Considerar el diseño de la instalación donde el robot va a ser usado</a:t>
            </a:r>
          </a:p>
          <a:p>
            <a:pPr lvl="1">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s-ES" sz="1800" dirty="0" smtClean="0"/>
              <a:t>Consideraciones</a:t>
            </a:r>
          </a:p>
          <a:p>
            <a:pPr lvl="1">
              <a:buClr>
                <a:srgbClr val="99CC00"/>
              </a:buClr>
              <a:buFont typeface="Wingdings" panose="05000000000000000000" pitchFamily="2" charset="2"/>
              <a:buChar char="§"/>
            </a:pPr>
            <a:r>
              <a:rPr lang="es-ES" sz="1400" dirty="0" smtClean="0"/>
              <a:t>Definiciones del espacio de trabajo, espacios restringidos, espacios colaborativos</a:t>
            </a:r>
          </a:p>
          <a:p>
            <a:pPr lvl="1">
              <a:buClr>
                <a:srgbClr val="99CC00"/>
              </a:buClr>
              <a:buFont typeface="Wingdings" panose="05000000000000000000" pitchFamily="2" charset="2"/>
              <a:buChar char="§"/>
            </a:pPr>
            <a:r>
              <a:rPr lang="es-ES" sz="1400" dirty="0" smtClean="0"/>
              <a:t>Emplazamiento de elementos de mando y paros de emergencia </a:t>
            </a:r>
          </a:p>
          <a:p>
            <a:pPr lvl="1">
              <a:buClr>
                <a:srgbClr val="99CC00"/>
              </a:buClr>
              <a:buFont typeface="Wingdings" panose="05000000000000000000" pitchFamily="2" charset="2"/>
              <a:buChar char="§"/>
            </a:pPr>
            <a:r>
              <a:rPr lang="es-ES" sz="1400" dirty="0" smtClean="0"/>
              <a:t>Diseño de la herramienta del robot</a:t>
            </a:r>
          </a:p>
          <a:p>
            <a:pPr lvl="1">
              <a:buClr>
                <a:srgbClr val="99CC00"/>
              </a:buClr>
              <a:buFont typeface="Wingdings" panose="05000000000000000000" pitchFamily="2" charset="2"/>
              <a:buChar char="§"/>
            </a:pPr>
            <a:r>
              <a:rPr lang="es-ES" sz="1400" dirty="0" smtClean="0"/>
              <a:t>Movimiento y velocidades del robot</a:t>
            </a:r>
          </a:p>
          <a:p>
            <a:pPr lvl="1">
              <a:buClr>
                <a:srgbClr val="99CC00"/>
              </a:buClr>
              <a:buFont typeface="Wingdings" panose="05000000000000000000" pitchFamily="2" charset="2"/>
              <a:buChar char="§"/>
            </a:pPr>
            <a:r>
              <a:rPr lang="es-ES" sz="1400" dirty="0" smtClean="0"/>
              <a:t>Posición del operario</a:t>
            </a: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182</a:t>
            </a:fld>
            <a:endParaRPr lang="da-DK"/>
          </a:p>
        </p:txBody>
      </p:sp>
      <p:sp>
        <p:nvSpPr>
          <p:cNvPr id="6" name="Tekstboks 5"/>
          <p:cNvSpPr txBox="1"/>
          <p:nvPr/>
        </p:nvSpPr>
        <p:spPr>
          <a:xfrm>
            <a:off x="404732" y="949059"/>
            <a:ext cx="5843667" cy="400110"/>
          </a:xfrm>
          <a:prstGeom prst="rect">
            <a:avLst/>
          </a:prstGeom>
          <a:noFill/>
        </p:spPr>
        <p:txBody>
          <a:bodyPr wrap="square" rtlCol="0">
            <a:spAutoFit/>
          </a:bodyPr>
          <a:lstStyle/>
          <a:p>
            <a:r>
              <a:rPr lang="da-DK" sz="2000" b="1" smtClean="0">
                <a:latin typeface="Lucida Console" panose="020B0609040504020204" pitchFamily="49" charset="0"/>
              </a:rPr>
              <a:t>ISO 10218-2: 2011</a:t>
            </a:r>
            <a:endParaRPr lang="da-DK" sz="2000" b="1">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Isosceles Triangle 9"/>
          <p:cNvSpPr/>
          <p:nvPr/>
        </p:nvSpPr>
        <p:spPr>
          <a:xfrm rot="5400000">
            <a:off x="345000" y="318560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829227983"/>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¿Qué describe el estándar?</a:t>
            </a:r>
          </a:p>
          <a:p>
            <a:pPr lvl="1">
              <a:buClr>
                <a:srgbClr val="99CC00"/>
              </a:buClr>
              <a:buFont typeface="Wingdings" panose="05000000000000000000" pitchFamily="2" charset="2"/>
              <a:buChar char="§"/>
            </a:pPr>
            <a:r>
              <a:rPr lang="es-ES" sz="1400" dirty="0" smtClean="0">
                <a:solidFill>
                  <a:schemeClr val="dk1"/>
                </a:solidFill>
              </a:rPr>
              <a:t>Requerimientos </a:t>
            </a:r>
            <a:r>
              <a:rPr lang="es-ES" sz="1400" dirty="0">
                <a:solidFill>
                  <a:schemeClr val="dk1"/>
                </a:solidFill>
              </a:rPr>
              <a:t>de seguridad en espacio de trabajo industrial </a:t>
            </a:r>
            <a:r>
              <a:rPr lang="es-ES" sz="1400" dirty="0" smtClean="0">
                <a:solidFill>
                  <a:schemeClr val="dk1"/>
                </a:solidFill>
              </a:rPr>
              <a:t>cooperativo. Especificación técnica para el uso de robots colaborativos</a:t>
            </a:r>
            <a:endParaRPr lang="da-DK" sz="1400" dirty="0">
              <a:solidFill>
                <a:schemeClr val="dk1"/>
              </a:solidFill>
            </a:endParaRPr>
          </a:p>
          <a:p>
            <a:pPr lvl="1">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s-ES" sz="1800" i="1" dirty="0" smtClean="0">
                <a:solidFill>
                  <a:srgbClr val="FF0000"/>
                </a:solidFill>
              </a:rPr>
              <a:t>Sólo guía en proyecto</a:t>
            </a:r>
          </a:p>
          <a:p>
            <a:pPr lvl="1">
              <a:buClr>
                <a:srgbClr val="99CC00"/>
              </a:buClr>
              <a:buFont typeface="Wingdings" panose="05000000000000000000" pitchFamily="2" charset="2"/>
              <a:buChar char="§"/>
            </a:pPr>
            <a:r>
              <a:rPr lang="es-ES" sz="1400" dirty="0" smtClean="0"/>
              <a:t>Actualmente en desarrollo</a:t>
            </a:r>
          </a:p>
          <a:p>
            <a:pPr lvl="1">
              <a:buClr>
                <a:srgbClr val="99CC00"/>
              </a:buClr>
              <a:buFont typeface="Wingdings" panose="05000000000000000000" pitchFamily="2" charset="2"/>
              <a:buChar char="§"/>
            </a:pPr>
            <a:r>
              <a:rPr lang="es-ES" sz="1400" dirty="0" smtClean="0"/>
              <a:t>Previsto para su entrada en vigor en 2015</a:t>
            </a:r>
          </a:p>
          <a:p>
            <a:pPr>
              <a:buClr>
                <a:srgbClr val="99CC00"/>
              </a:buClr>
              <a:buFont typeface="Wingdings" panose="05000000000000000000" pitchFamily="2" charset="2"/>
              <a:buChar char="§"/>
            </a:pPr>
            <a:endParaRPr lang="es-ES" sz="1800" dirty="0" smtClean="0"/>
          </a:p>
          <a:p>
            <a:pPr>
              <a:buClr>
                <a:srgbClr val="99CC00"/>
              </a:buClr>
              <a:buFont typeface="Wingdings" panose="05000000000000000000" pitchFamily="2" charset="2"/>
              <a:buChar char="§"/>
            </a:pPr>
            <a:r>
              <a:rPr lang="es-ES" sz="1800" dirty="0" smtClean="0"/>
              <a:t>Contiene</a:t>
            </a:r>
          </a:p>
          <a:p>
            <a:pPr lvl="1">
              <a:buClr>
                <a:srgbClr val="99CC00"/>
              </a:buClr>
              <a:buFont typeface="Wingdings" panose="05000000000000000000" pitchFamily="2" charset="2"/>
              <a:buChar char="§"/>
            </a:pPr>
            <a:r>
              <a:rPr lang="es-ES" sz="1400" dirty="0" smtClean="0"/>
              <a:t>Guía detallada para integradores sobre la instalación de robots colaborativos</a:t>
            </a:r>
          </a:p>
          <a:p>
            <a:pPr lvl="1">
              <a:buClr>
                <a:srgbClr val="99CC00"/>
              </a:buClr>
              <a:buFont typeface="Wingdings" panose="05000000000000000000" pitchFamily="2" charset="2"/>
              <a:buChar char="§"/>
            </a:pPr>
            <a:r>
              <a:rPr lang="es-ES" sz="1400" b="1" dirty="0" smtClean="0"/>
              <a:t>Límites de fuerza relacionados con robots colaborativos</a:t>
            </a:r>
            <a:endParaRPr lang="es-ES" sz="1800" dirty="0" smtClean="0"/>
          </a:p>
          <a:p>
            <a:pPr>
              <a:buClr>
                <a:srgbClr val="99CC00"/>
              </a:buClr>
              <a:buFont typeface="Wingdings" panose="05000000000000000000" pitchFamily="2" charset="2"/>
              <a:buChar char="§"/>
            </a:pPr>
            <a:endParaRPr lang="en-US" sz="1800" dirty="0" smtClean="0"/>
          </a:p>
        </p:txBody>
      </p:sp>
      <p:sp>
        <p:nvSpPr>
          <p:cNvPr id="4" name="Pladsholder til diasnummer 3"/>
          <p:cNvSpPr>
            <a:spLocks noGrp="1"/>
          </p:cNvSpPr>
          <p:nvPr>
            <p:ph type="sldNum" sz="quarter" idx="12"/>
          </p:nvPr>
        </p:nvSpPr>
        <p:spPr/>
        <p:txBody>
          <a:bodyPr/>
          <a:lstStyle/>
          <a:p>
            <a:fld id="{EAC703FD-06C2-3745-B8B2-5765E01FA7E0}" type="slidenum">
              <a:rPr lang="da-DK" smtClean="0"/>
              <a:t>183</a:t>
            </a:fld>
            <a:endParaRPr lang="da-DK"/>
          </a:p>
        </p:txBody>
      </p:sp>
      <p:sp>
        <p:nvSpPr>
          <p:cNvPr id="6" name="Tekstboks 5"/>
          <p:cNvSpPr txBox="1"/>
          <p:nvPr/>
        </p:nvSpPr>
        <p:spPr>
          <a:xfrm>
            <a:off x="404732" y="949059"/>
            <a:ext cx="5843667" cy="400110"/>
          </a:xfrm>
          <a:prstGeom prst="rect">
            <a:avLst/>
          </a:prstGeom>
          <a:noFill/>
        </p:spPr>
        <p:txBody>
          <a:bodyPr wrap="square" rtlCol="0">
            <a:spAutoFit/>
          </a:bodyPr>
          <a:lstStyle/>
          <a:p>
            <a:r>
              <a:rPr lang="da-DK" sz="2000" b="1" dirty="0" smtClean="0">
                <a:latin typeface="Lucida Console" panose="020B0609040504020204" pitchFamily="49" charset="0"/>
              </a:rPr>
              <a:t>ISO TS 15066 (</a:t>
            </a:r>
            <a:r>
              <a:rPr lang="da-DK" sz="2000" b="1" i="1" dirty="0" smtClean="0">
                <a:latin typeface="Lucida Console" panose="020B0609040504020204" pitchFamily="49" charset="0"/>
              </a:rPr>
              <a:t>borrador</a:t>
            </a:r>
            <a:r>
              <a:rPr lang="da-DK" sz="2000" b="1" dirty="0" smtClean="0">
                <a:latin typeface="Lucida Console" panose="020B0609040504020204" pitchFamily="49" charset="0"/>
              </a:rPr>
              <a:t>)</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Isosceles Triangle 9"/>
          <p:cNvSpPr/>
          <p:nvPr/>
        </p:nvSpPr>
        <p:spPr>
          <a:xfrm rot="5400000">
            <a:off x="233336" y="482136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189134444"/>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840529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OBLIGATORIO</a:t>
            </a:r>
          </a:p>
          <a:p>
            <a:pPr>
              <a:buClr>
                <a:srgbClr val="99CC00"/>
              </a:buClr>
              <a:buFont typeface="Wingdings" panose="05000000000000000000" pitchFamily="2" charset="2"/>
              <a:buChar char="§"/>
            </a:pPr>
            <a:endParaRPr lang="es-ES" sz="1800" dirty="0" smtClean="0"/>
          </a:p>
          <a:p>
            <a:pPr lvl="1">
              <a:buClr>
                <a:srgbClr val="99CC00"/>
              </a:buClr>
              <a:buFont typeface="Wingdings" panose="05000000000000000000" pitchFamily="2" charset="2"/>
              <a:buChar char="§"/>
            </a:pPr>
            <a:r>
              <a:rPr lang="es-ES" sz="1400" b="1" dirty="0" smtClean="0"/>
              <a:t>El integrador </a:t>
            </a:r>
            <a:r>
              <a:rPr lang="es-ES" sz="1400" b="1" i="1" dirty="0" smtClean="0">
                <a:solidFill>
                  <a:srgbClr val="FF0000"/>
                </a:solidFill>
              </a:rPr>
              <a:t>DEBE </a:t>
            </a:r>
            <a:r>
              <a:rPr lang="es-ES" sz="1400" b="1" dirty="0" smtClean="0"/>
              <a:t>realizar una evaluación de riesgos</a:t>
            </a:r>
          </a:p>
          <a:p>
            <a:pPr>
              <a:buClr>
                <a:srgbClr val="99CC00"/>
              </a:buClr>
              <a:buFont typeface="Wingdings" panose="05000000000000000000" pitchFamily="2" charset="2"/>
              <a:buChar char="§"/>
            </a:pPr>
            <a:endParaRPr lang="es-ES" sz="1800" dirty="0" smtClean="0"/>
          </a:p>
          <a:p>
            <a:pPr>
              <a:buClr>
                <a:srgbClr val="99CC00"/>
              </a:buClr>
              <a:buFont typeface="Wingdings" panose="05000000000000000000" pitchFamily="2" charset="2"/>
              <a:buChar char="§"/>
            </a:pPr>
            <a:endParaRPr lang="es-ES" sz="1800" dirty="0" smtClean="0"/>
          </a:p>
          <a:p>
            <a:pPr>
              <a:buClr>
                <a:srgbClr val="99CC00"/>
              </a:buClr>
              <a:buFont typeface="Wingdings" panose="05000000000000000000" pitchFamily="2" charset="2"/>
              <a:buChar char="§"/>
            </a:pPr>
            <a:r>
              <a:rPr lang="es-ES" sz="1800" dirty="0" smtClean="0"/>
              <a:t>NO OBLIGATORIO</a:t>
            </a:r>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r>
              <a:rPr lang="es-ES" sz="1400" dirty="0" smtClean="0"/>
              <a:t>El cumplimiento con los estándares</a:t>
            </a:r>
          </a:p>
          <a:p>
            <a:pPr lvl="1">
              <a:buClr>
                <a:srgbClr val="99CC00"/>
              </a:buClr>
              <a:buFont typeface="Wingdings" panose="05000000000000000000" pitchFamily="2" charset="2"/>
              <a:buChar char="§"/>
            </a:pPr>
            <a:r>
              <a:rPr lang="es-ES" sz="1400" i="1" dirty="0" smtClean="0"/>
              <a:t>Se recomienda cumplir con los estándares!</a:t>
            </a:r>
          </a:p>
          <a:p>
            <a:pPr lvl="1">
              <a:buClr>
                <a:srgbClr val="99CC00"/>
              </a:buClr>
              <a:buFont typeface="Wingdings" panose="05000000000000000000" pitchFamily="2" charset="2"/>
              <a:buChar char="§"/>
            </a:pPr>
            <a:endParaRPr lang="es-ES" sz="1400" dirty="0" smtClean="0"/>
          </a:p>
          <a:p>
            <a:pPr lvl="1">
              <a:buClr>
                <a:srgbClr val="99CC00"/>
              </a:buClr>
              <a:buFont typeface="Wingdings" panose="05000000000000000000" pitchFamily="2" charset="2"/>
              <a:buChar char="§"/>
            </a:pPr>
            <a:r>
              <a:rPr lang="es-ES" sz="1400" dirty="0" smtClean="0"/>
              <a:t>En caso de accidente:</a:t>
            </a:r>
          </a:p>
          <a:p>
            <a:pPr lvl="2">
              <a:buClr>
                <a:srgbClr val="99CC00"/>
              </a:buClr>
              <a:buFont typeface="Wingdings" panose="05000000000000000000" pitchFamily="2" charset="2"/>
              <a:buChar char="§"/>
            </a:pPr>
            <a:r>
              <a:rPr lang="es-ES" sz="1400" dirty="0" smtClean="0"/>
              <a:t>Si el sistema cumple con los estándares	» El fiscal debe probar la culpabilidad</a:t>
            </a:r>
          </a:p>
          <a:p>
            <a:pPr lvl="2">
              <a:buClr>
                <a:srgbClr val="99CC00"/>
              </a:buClr>
              <a:buFont typeface="Wingdings" panose="05000000000000000000" pitchFamily="2" charset="2"/>
              <a:buChar char="§"/>
            </a:pPr>
            <a:r>
              <a:rPr lang="es-ES" sz="1400" dirty="0" smtClean="0"/>
              <a:t>Si el sistema </a:t>
            </a:r>
            <a:r>
              <a:rPr lang="es-ES" sz="1400" i="1" dirty="0" smtClean="0">
                <a:solidFill>
                  <a:srgbClr val="FF0000"/>
                </a:solidFill>
              </a:rPr>
              <a:t>no</a:t>
            </a:r>
            <a:r>
              <a:rPr lang="es-ES" sz="1400" dirty="0" smtClean="0"/>
              <a:t> cumple con los estándares 	» El integrador debe probar su inocencia</a:t>
            </a:r>
          </a:p>
          <a:p>
            <a:pPr lvl="1">
              <a:buClr>
                <a:srgbClr val="99CC00"/>
              </a:buClr>
              <a:buFont typeface="Wingdings" panose="05000000000000000000" pitchFamily="2" charset="2"/>
              <a:buChar char="§"/>
            </a:pPr>
            <a:endParaRPr lang="en-US" sz="1400" dirty="0"/>
          </a:p>
          <a:p>
            <a:pPr lvl="1">
              <a:buClr>
                <a:srgbClr val="99CC00"/>
              </a:buClr>
              <a:buFont typeface="Wingdings" panose="05000000000000000000" pitchFamily="2" charset="2"/>
              <a:buChar char="§"/>
            </a:pPr>
            <a:endParaRPr lang="en-GB" sz="14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184</a:t>
            </a:fld>
            <a:endParaRPr lang="da-DK"/>
          </a:p>
        </p:txBody>
      </p:sp>
      <p:sp>
        <p:nvSpPr>
          <p:cNvPr id="6" name="Tekstboks 5"/>
          <p:cNvSpPr txBox="1"/>
          <p:nvPr/>
        </p:nvSpPr>
        <p:spPr>
          <a:xfrm>
            <a:off x="404732" y="949059"/>
            <a:ext cx="7295027" cy="400110"/>
          </a:xfrm>
          <a:prstGeom prst="rect">
            <a:avLst/>
          </a:prstGeom>
          <a:noFill/>
        </p:spPr>
        <p:txBody>
          <a:bodyPr wrap="square" rtlCol="0">
            <a:spAutoFit/>
          </a:bodyPr>
          <a:lstStyle/>
          <a:p>
            <a:r>
              <a:rPr lang="da-DK" sz="2000" b="1" dirty="0" smtClean="0">
                <a:latin typeface="Lucida Console" panose="020B0609040504020204" pitchFamily="49" charset="0"/>
              </a:rPr>
              <a:t>ISO 12100: Evaluación y reducción del riesgo</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Isosceles Triangle 9"/>
          <p:cNvSpPr/>
          <p:nvPr/>
        </p:nvSpPr>
        <p:spPr>
          <a:xfrm rot="5400000">
            <a:off x="345000" y="2347400"/>
            <a:ext cx="709100" cy="647700"/>
          </a:xfrm>
          <a:prstGeom prst="triangle">
            <a:avLst/>
          </a:prstGeom>
          <a:solidFill>
            <a:srgbClr val="C1D82F"/>
          </a:solidFill>
          <a:ln>
            <a:solidFill>
              <a:srgbClr val="C1D8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725" y="2000606"/>
            <a:ext cx="2765539" cy="18356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0133882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US" sz="1800" dirty="0" smtClean="0"/>
              <a:t>EEUU</a:t>
            </a:r>
          </a:p>
          <a:p>
            <a:pPr lvl="1">
              <a:buClr>
                <a:srgbClr val="99CC00"/>
              </a:buClr>
              <a:buFont typeface="Wingdings" panose="05000000000000000000" pitchFamily="2" charset="2"/>
              <a:buChar char="§"/>
            </a:pPr>
            <a:r>
              <a:rPr lang="en-US" sz="1400" dirty="0" smtClean="0"/>
              <a:t>ANSI/RIA </a:t>
            </a:r>
            <a:r>
              <a:rPr lang="en-US" sz="1400" dirty="0"/>
              <a:t>R15.06</a:t>
            </a:r>
            <a:r>
              <a:rPr lang="en-US" sz="1400" dirty="0" smtClean="0"/>
              <a:t>: 2012</a:t>
            </a:r>
            <a:endParaRPr lang="en-US" sz="1400" dirty="0"/>
          </a:p>
          <a:p>
            <a:pPr lvl="2">
              <a:buClr>
                <a:srgbClr val="99CC00"/>
              </a:buClr>
              <a:buFont typeface="Wingdings" panose="05000000000000000000" pitchFamily="2" charset="2"/>
              <a:buChar char="§"/>
            </a:pPr>
            <a:r>
              <a:rPr lang="es-ES" sz="1000" dirty="0" smtClean="0"/>
              <a:t>Armonizado con estándares internacionales ISO</a:t>
            </a:r>
          </a:p>
          <a:p>
            <a:pPr lvl="2">
              <a:buClr>
                <a:srgbClr val="99CC00"/>
              </a:buClr>
              <a:buFont typeface="Wingdings" panose="05000000000000000000" pitchFamily="2" charset="2"/>
              <a:buChar char="§"/>
            </a:pPr>
            <a:r>
              <a:rPr lang="es-ES" sz="1000" dirty="0" smtClean="0"/>
              <a:t>ISO 10218-1 e ISO 10218-2 están unidos en un único documento</a:t>
            </a: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n-US" sz="1800" dirty="0" smtClean="0"/>
              <a:t>Canada</a:t>
            </a:r>
            <a:endParaRPr lang="en-US" sz="1800" dirty="0"/>
          </a:p>
          <a:p>
            <a:pPr lvl="1">
              <a:buClr>
                <a:srgbClr val="99CC00"/>
              </a:buClr>
              <a:buFont typeface="Wingdings" panose="05000000000000000000" pitchFamily="2" charset="2"/>
              <a:buChar char="§"/>
            </a:pPr>
            <a:r>
              <a:rPr lang="en-US" sz="1400" dirty="0" smtClean="0"/>
              <a:t>CAN/CSA-Z434-03: 2013</a:t>
            </a:r>
            <a:endParaRPr lang="en-US" sz="1400" dirty="0"/>
          </a:p>
          <a:p>
            <a:pPr lvl="2">
              <a:buClr>
                <a:srgbClr val="99CC00"/>
              </a:buClr>
              <a:buFont typeface="Wingdings" panose="05000000000000000000" pitchFamily="2" charset="2"/>
              <a:buChar char="§"/>
            </a:pPr>
            <a:r>
              <a:rPr lang="es-ES" sz="1000" dirty="0"/>
              <a:t>Armonizado con estándares internacionales ISO</a:t>
            </a:r>
          </a:p>
          <a:p>
            <a:pPr lvl="2">
              <a:buClr>
                <a:srgbClr val="99CC00"/>
              </a:buClr>
              <a:buFont typeface="Wingdings" panose="05000000000000000000" pitchFamily="2" charset="2"/>
              <a:buChar char="§"/>
            </a:pPr>
            <a:r>
              <a:rPr lang="es-ES" sz="1000" dirty="0" smtClean="0"/>
              <a:t>Consiste en la ISO 10218-1 e ISO 10218-2 con diferencias regionales</a:t>
            </a:r>
          </a:p>
          <a:p>
            <a:pPr>
              <a:buClr>
                <a:srgbClr val="99CC00"/>
              </a:buClr>
              <a:buFont typeface="Wingdings" panose="05000000000000000000" pitchFamily="2" charset="2"/>
              <a:buChar char="§"/>
            </a:pPr>
            <a:endParaRPr lang="es-ES" sz="1800" dirty="0" smtClean="0"/>
          </a:p>
          <a:p>
            <a:pPr>
              <a:buClr>
                <a:srgbClr val="99CC00"/>
              </a:buClr>
              <a:buFont typeface="Wingdings" panose="05000000000000000000" pitchFamily="2" charset="2"/>
              <a:buChar char="§"/>
            </a:pPr>
            <a:r>
              <a:rPr lang="en-US" sz="1800" dirty="0" smtClean="0"/>
              <a:t>Brazil</a:t>
            </a:r>
            <a:endParaRPr lang="en-US" sz="1800" dirty="0"/>
          </a:p>
          <a:p>
            <a:pPr lvl="1">
              <a:buClr>
                <a:srgbClr val="99CC00"/>
              </a:buClr>
              <a:buFont typeface="Wingdings" panose="05000000000000000000" pitchFamily="2" charset="2"/>
              <a:buChar char="§"/>
            </a:pPr>
            <a:r>
              <a:rPr lang="en-US" sz="1400" dirty="0" smtClean="0"/>
              <a:t>NR 12</a:t>
            </a:r>
            <a:endParaRPr lang="en-US" sz="1400" dirty="0"/>
          </a:p>
          <a:p>
            <a:pPr lvl="2">
              <a:buClr>
                <a:srgbClr val="99CC00"/>
              </a:buClr>
              <a:buFont typeface="Wingdings" panose="05000000000000000000" pitchFamily="2" charset="2"/>
              <a:buChar char="§"/>
            </a:pPr>
            <a:r>
              <a:rPr lang="es-ES" sz="1000" dirty="0" smtClean="0"/>
              <a:t>Estándar </a:t>
            </a:r>
            <a:r>
              <a:rPr lang="es-ES" sz="1000" i="1" dirty="0" smtClean="0"/>
              <a:t>no</a:t>
            </a:r>
            <a:r>
              <a:rPr lang="es-ES" sz="1000" dirty="0" smtClean="0"/>
              <a:t> armonizado</a:t>
            </a:r>
            <a:r>
              <a:rPr lang="en-US" sz="1000" dirty="0" smtClean="0"/>
              <a:t> </a:t>
            </a:r>
            <a:r>
              <a:rPr lang="es-ES" sz="1000" dirty="0" smtClean="0"/>
              <a:t>con </a:t>
            </a:r>
            <a:r>
              <a:rPr lang="es-ES" sz="1000" dirty="0"/>
              <a:t>estándares internacionales ISO</a:t>
            </a:r>
          </a:p>
          <a:p>
            <a:pPr lvl="1">
              <a:buClr>
                <a:srgbClr val="99CC00"/>
              </a:buClr>
              <a:buFont typeface="Wingdings" panose="05000000000000000000" pitchFamily="2" charset="2"/>
              <a:buChar char="§"/>
            </a:pPr>
            <a:endParaRPr lang="en-GB" sz="14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185</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Diferencias regionales</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pic>
        <p:nvPicPr>
          <p:cNvPr id="10" name="Billed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401619" y="1689100"/>
            <a:ext cx="3551493" cy="4796603"/>
          </a:xfrm>
          <a:prstGeom prst="rect">
            <a:avLst/>
          </a:prstGeom>
        </p:spPr>
      </p:pic>
      <p:sp>
        <p:nvSpPr>
          <p:cNvPr id="3" name="TextBox 2"/>
          <p:cNvSpPr txBox="1"/>
          <p:nvPr/>
        </p:nvSpPr>
        <p:spPr>
          <a:xfrm>
            <a:off x="6572339" y="2959100"/>
            <a:ext cx="895261" cy="338554"/>
          </a:xfrm>
          <a:prstGeom prst="rect">
            <a:avLst/>
          </a:prstGeom>
          <a:noFill/>
        </p:spPr>
        <p:txBody>
          <a:bodyPr wrap="square" rtlCol="0">
            <a:spAutoFit/>
          </a:bodyPr>
          <a:lstStyle/>
          <a:p>
            <a:pPr algn="ctr"/>
            <a:r>
              <a:rPr lang="da-DK" sz="1600" b="1" smtClean="0"/>
              <a:t>R15.06</a:t>
            </a:r>
            <a:endParaRPr lang="da-DK" sz="1600" b="1"/>
          </a:p>
        </p:txBody>
      </p:sp>
      <p:sp>
        <p:nvSpPr>
          <p:cNvPr id="13" name="TextBox 12"/>
          <p:cNvSpPr txBox="1"/>
          <p:nvPr/>
        </p:nvSpPr>
        <p:spPr>
          <a:xfrm>
            <a:off x="6709787" y="2401788"/>
            <a:ext cx="983693" cy="338554"/>
          </a:xfrm>
          <a:prstGeom prst="rect">
            <a:avLst/>
          </a:prstGeom>
          <a:noFill/>
        </p:spPr>
        <p:txBody>
          <a:bodyPr wrap="square" rtlCol="0">
            <a:spAutoFit/>
          </a:bodyPr>
          <a:lstStyle/>
          <a:p>
            <a:pPr algn="ctr"/>
            <a:r>
              <a:rPr lang="da-DK" sz="1600" b="1" smtClean="0"/>
              <a:t>Z434-03</a:t>
            </a:r>
            <a:endParaRPr lang="da-DK" sz="1600" b="1"/>
          </a:p>
        </p:txBody>
      </p:sp>
      <p:sp>
        <p:nvSpPr>
          <p:cNvPr id="14" name="TextBox 13"/>
          <p:cNvSpPr txBox="1"/>
          <p:nvPr/>
        </p:nvSpPr>
        <p:spPr>
          <a:xfrm>
            <a:off x="7893139" y="4635500"/>
            <a:ext cx="895261" cy="338554"/>
          </a:xfrm>
          <a:prstGeom prst="rect">
            <a:avLst/>
          </a:prstGeom>
          <a:noFill/>
        </p:spPr>
        <p:txBody>
          <a:bodyPr wrap="square" rtlCol="0">
            <a:spAutoFit/>
          </a:bodyPr>
          <a:lstStyle/>
          <a:p>
            <a:pPr algn="ctr"/>
            <a:r>
              <a:rPr lang="da-DK" sz="1600" b="1" smtClean="0"/>
              <a:t>NR12</a:t>
            </a:r>
            <a:endParaRPr lang="da-DK" sz="1600" b="1"/>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973401296"/>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Australia</a:t>
            </a:r>
          </a:p>
          <a:p>
            <a:pPr lvl="1">
              <a:buClr>
                <a:srgbClr val="99CC00"/>
              </a:buClr>
              <a:buFont typeface="Wingdings" panose="05000000000000000000" pitchFamily="2" charset="2"/>
              <a:buChar char="§"/>
            </a:pPr>
            <a:r>
              <a:rPr lang="es-ES" sz="1400" dirty="0" smtClean="0"/>
              <a:t>AS 2024.3301-2009</a:t>
            </a:r>
          </a:p>
          <a:p>
            <a:pPr lvl="2">
              <a:buClr>
                <a:srgbClr val="99CC00"/>
              </a:buClr>
              <a:buFont typeface="Wingdings" panose="05000000000000000000" pitchFamily="2" charset="2"/>
              <a:buChar char="§"/>
            </a:pPr>
            <a:r>
              <a:rPr lang="es-ES" sz="1000" dirty="0" smtClean="0"/>
              <a:t>2024: Seguridad de maquinaria</a:t>
            </a:r>
          </a:p>
          <a:p>
            <a:pPr lvl="2">
              <a:buClr>
                <a:srgbClr val="99CC00"/>
              </a:buClr>
              <a:buFont typeface="Wingdings" panose="05000000000000000000" pitchFamily="2" charset="2"/>
              <a:buChar char="§"/>
            </a:pPr>
            <a:r>
              <a:rPr lang="es-ES" sz="1000" dirty="0" smtClean="0"/>
              <a:t>Parte 3301: Requerimientos de seguridad para robots industriales</a:t>
            </a:r>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s-ES" sz="1800" dirty="0" smtClean="0"/>
              <a:t>Japón</a:t>
            </a:r>
          </a:p>
          <a:p>
            <a:pPr lvl="1">
              <a:buClr>
                <a:srgbClr val="99CC00"/>
              </a:buClr>
              <a:buFont typeface="Wingdings" panose="05000000000000000000" pitchFamily="2" charset="2"/>
              <a:buChar char="§"/>
            </a:pPr>
            <a:r>
              <a:rPr lang="es-ES" sz="1400" dirty="0" smtClean="0"/>
              <a:t>JIS B 8433-1:2015 y JIS B 8433-2:2015</a:t>
            </a:r>
          </a:p>
          <a:p>
            <a:pPr lvl="2">
              <a:buClr>
                <a:srgbClr val="99CC00"/>
              </a:buClr>
              <a:buFont typeface="Wingdings" panose="05000000000000000000" pitchFamily="2" charset="2"/>
              <a:buChar char="§"/>
            </a:pPr>
            <a:r>
              <a:rPr lang="es-ES" sz="1000" dirty="0" smtClean="0"/>
              <a:t>Traducción directa de la ISO 10218-1 e ISO 10218-2</a:t>
            </a:r>
          </a:p>
          <a:p>
            <a:pPr lvl="2">
              <a:buClr>
                <a:srgbClr val="99CC00"/>
              </a:buClr>
              <a:buFont typeface="Wingdings" panose="05000000000000000000" pitchFamily="2" charset="2"/>
              <a:buChar char="§"/>
            </a:pPr>
            <a:endParaRPr lang="en-US" sz="1000" dirty="0"/>
          </a:p>
          <a:p>
            <a:pPr>
              <a:buClr>
                <a:srgbClr val="99CC00"/>
              </a:buClr>
              <a:buFont typeface="Wingdings" panose="05000000000000000000" pitchFamily="2" charset="2"/>
              <a:buChar char="§"/>
            </a:pPr>
            <a:endParaRPr lang="en-US" sz="1800" dirty="0"/>
          </a:p>
          <a:p>
            <a:pPr>
              <a:buClr>
                <a:srgbClr val="99CC00"/>
              </a:buClr>
              <a:buFont typeface="Wingdings" panose="05000000000000000000" pitchFamily="2" charset="2"/>
              <a:buChar char="§"/>
            </a:pPr>
            <a:r>
              <a:rPr lang="es-ES" sz="1800" dirty="0" smtClean="0"/>
              <a:t>Corea del sur</a:t>
            </a:r>
          </a:p>
          <a:p>
            <a:pPr lvl="1">
              <a:buClr>
                <a:srgbClr val="99CC00"/>
              </a:buClr>
              <a:buFont typeface="Wingdings" panose="05000000000000000000" pitchFamily="2" charset="2"/>
              <a:buChar char="§"/>
            </a:pPr>
            <a:r>
              <a:rPr lang="es-ES" sz="1400" dirty="0" smtClean="0"/>
              <a:t>KS B ISO 10218-1 y KS B ISO 10218-2</a:t>
            </a:r>
          </a:p>
          <a:p>
            <a:pPr lvl="2">
              <a:buClr>
                <a:srgbClr val="99CC00"/>
              </a:buClr>
              <a:buFont typeface="Wingdings" panose="05000000000000000000" pitchFamily="2" charset="2"/>
              <a:buChar char="§"/>
            </a:pPr>
            <a:r>
              <a:rPr lang="es-ES" sz="1000" dirty="0" smtClean="0"/>
              <a:t>Traducción </a:t>
            </a:r>
            <a:r>
              <a:rPr lang="es-ES" sz="1000" dirty="0"/>
              <a:t>directa de la ISO 10218-1 e ISO 10218-2</a:t>
            </a:r>
          </a:p>
          <a:p>
            <a:pPr lvl="2">
              <a:buClr>
                <a:srgbClr val="99CC00"/>
              </a:buClr>
              <a:buFont typeface="Wingdings" panose="05000000000000000000" pitchFamily="2" charset="2"/>
              <a:buChar char="§"/>
            </a:pPr>
            <a:endParaRPr lang="en-US" sz="1000" dirty="0"/>
          </a:p>
          <a:p>
            <a:pPr lvl="1">
              <a:buClr>
                <a:srgbClr val="99CC00"/>
              </a:buClr>
              <a:buFont typeface="Wingdings" panose="05000000000000000000" pitchFamily="2" charset="2"/>
              <a:buChar char="§"/>
            </a:pPr>
            <a:endParaRPr lang="en-GB" sz="1400" dirty="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186</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11</a:t>
            </a:r>
            <a:endParaRPr lang="da-DK" sz="2000">
              <a:solidFill>
                <a:schemeClr val="bg1"/>
              </a:solidFill>
              <a:latin typeface="Lucida Console" panose="020B0609040504020204" pitchFamily="49" charset="0"/>
              <a:ea typeface="Roboto Condensed" panose="02000000000000000000" pitchFamily="2" charset="0"/>
            </a:endParaRPr>
          </a:p>
        </p:txBody>
      </p:sp>
      <p:pic>
        <p:nvPicPr>
          <p:cNvPr id="10" name="Billed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29161" y="1689100"/>
            <a:ext cx="3217058" cy="4796603"/>
          </a:xfrm>
          <a:prstGeom prst="rect">
            <a:avLst/>
          </a:prstGeom>
        </p:spPr>
      </p:pic>
      <p:sp>
        <p:nvSpPr>
          <p:cNvPr id="14" name="TextBox 13"/>
          <p:cNvSpPr txBox="1"/>
          <p:nvPr/>
        </p:nvSpPr>
        <p:spPr>
          <a:xfrm>
            <a:off x="6951060" y="5218127"/>
            <a:ext cx="1513210" cy="307777"/>
          </a:xfrm>
          <a:prstGeom prst="rect">
            <a:avLst/>
          </a:prstGeom>
          <a:noFill/>
        </p:spPr>
        <p:txBody>
          <a:bodyPr wrap="square" rtlCol="0">
            <a:spAutoFit/>
          </a:bodyPr>
          <a:lstStyle/>
          <a:p>
            <a:pPr algn="ctr"/>
            <a:r>
              <a:rPr lang="da-DK" sz="1400" b="1" smtClean="0"/>
              <a:t>AS 2024.3301</a:t>
            </a:r>
            <a:endParaRPr lang="da-DK" sz="1400" b="1"/>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297230" y="3008063"/>
            <a:ext cx="1513210" cy="307777"/>
          </a:xfrm>
          <a:prstGeom prst="rect">
            <a:avLst/>
          </a:prstGeom>
          <a:noFill/>
        </p:spPr>
        <p:txBody>
          <a:bodyPr wrap="square" rtlCol="0">
            <a:spAutoFit/>
          </a:bodyPr>
          <a:lstStyle/>
          <a:p>
            <a:pPr algn="ctr"/>
            <a:r>
              <a:rPr lang="da-DK" sz="1400" b="1" smtClean="0"/>
              <a:t>JIS B 8433-1/2</a:t>
            </a:r>
            <a:endParaRPr lang="da-DK" sz="1400" b="1"/>
          </a:p>
        </p:txBody>
      </p:sp>
      <p:sp>
        <p:nvSpPr>
          <p:cNvPr id="17" name="TextBox 16"/>
          <p:cNvSpPr txBox="1"/>
          <p:nvPr/>
        </p:nvSpPr>
        <p:spPr>
          <a:xfrm>
            <a:off x="7340136" y="3580141"/>
            <a:ext cx="1711439" cy="307777"/>
          </a:xfrm>
          <a:prstGeom prst="rect">
            <a:avLst/>
          </a:prstGeom>
          <a:noFill/>
        </p:spPr>
        <p:txBody>
          <a:bodyPr wrap="square" rtlCol="0">
            <a:spAutoFit/>
          </a:bodyPr>
          <a:lstStyle/>
          <a:p>
            <a:pPr algn="ctr"/>
            <a:r>
              <a:rPr lang="da-DK" sz="1400" b="1" smtClean="0"/>
              <a:t>KS B ISO 10218-1/2</a:t>
            </a:r>
            <a:endParaRPr lang="da-DK" sz="1400" b="1"/>
          </a:p>
        </p:txBody>
      </p:sp>
      <p:cxnSp>
        <p:nvCxnSpPr>
          <p:cNvPr id="12" name="Straight Arrow Connector 11"/>
          <p:cNvCxnSpPr/>
          <p:nvPr/>
        </p:nvCxnSpPr>
        <p:spPr>
          <a:xfrm flipH="1" flipV="1">
            <a:off x="7436582" y="3315559"/>
            <a:ext cx="169931" cy="313134"/>
          </a:xfrm>
          <a:prstGeom prst="straightConnector1">
            <a:avLst/>
          </a:prstGeom>
          <a:ln>
            <a:solidFill>
              <a:schemeClr val="tx1"/>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Estándares seguridad</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9"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Diferencias regionales</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3564170793"/>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lrh\Dropbox\Universal Robots PR-group\UR_Presentations\Backgrounds for PPT\UR_Baggrund_Esben.jp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0" y="0"/>
            <a:ext cx="9133953"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dirty="0"/>
              <a:t> </a:t>
            </a:r>
          </a:p>
          <a:p>
            <a:pPr marL="0" indent="0">
              <a:buNone/>
            </a:pPr>
            <a:endParaRPr lang="da-DK" dirty="0"/>
          </a:p>
        </p:txBody>
      </p:sp>
      <p:sp>
        <p:nvSpPr>
          <p:cNvPr id="2" name="Pladsholder til diasnummer 1"/>
          <p:cNvSpPr>
            <a:spLocks noGrp="1"/>
          </p:cNvSpPr>
          <p:nvPr>
            <p:ph type="sldNum" sz="quarter" idx="12"/>
          </p:nvPr>
        </p:nvSpPr>
        <p:spPr/>
        <p:txBody>
          <a:bodyPr/>
          <a:lstStyle/>
          <a:p>
            <a:fld id="{EAC703FD-06C2-3745-B8B2-5765E01FA7E0}" type="slidenum">
              <a:rPr lang="da-DK" smtClean="0"/>
              <a:t>187</a:t>
            </a:fld>
            <a:endParaRPr lang="da-DK"/>
          </a:p>
        </p:txBody>
      </p:sp>
      <p:sp>
        <p:nvSpPr>
          <p:cNvPr id="48" name="TextBox 47"/>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49"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1"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2"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p>
        </p:txBody>
      </p:sp>
      <p:sp>
        <p:nvSpPr>
          <p:cNvPr id="53"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4"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55"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6"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7"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8"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9"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0"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1"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2"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3"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4"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5"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6"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7"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68"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9"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srgbClr val="C2E1F6"/>
              </a:solidFill>
            </a:endParaRPr>
          </a:p>
        </p:txBody>
      </p:sp>
      <p:sp>
        <p:nvSpPr>
          <p:cNvPr id="70"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72"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73" name="Billed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2" name="Rektangel 15"/>
          <p:cNvSpPr/>
          <p:nvPr/>
        </p:nvSpPr>
        <p:spPr>
          <a:xfrm>
            <a:off x="4689811" y="49137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3"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Seguridad configurable</a:t>
            </a:r>
            <a:endParaRPr lang="da-DK"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34" name="Ellipse 7"/>
          <p:cNvSpPr/>
          <p:nvPr/>
        </p:nvSpPr>
        <p:spPr>
          <a:xfrm>
            <a:off x="4813316" y="4785291"/>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prstClr val="white"/>
                </a:solidFill>
                <a:latin typeface="Lucida Console" panose="020B0609040504020204" pitchFamily="49" charset="0"/>
                <a:ea typeface="Roboto Condensed" panose="02000000000000000000" pitchFamily="2" charset="0"/>
              </a:rPr>
              <a:t>12</a:t>
            </a:r>
            <a:endParaRPr lang="da-DK" sz="2000">
              <a:solidFill>
                <a:prstClr val="white"/>
              </a:solidFill>
              <a:latin typeface="Lucida Console" panose="020B0609040504020204" pitchFamily="49" charset="0"/>
              <a:ea typeface="Roboto Condensed" panose="02000000000000000000" pitchFamily="2" charset="0"/>
            </a:endParaRPr>
          </a:p>
        </p:txBody>
      </p:sp>
      <p:sp>
        <p:nvSpPr>
          <p:cNvPr id="35" name="Brugerdefineret 3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Brugerdefineret 35">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Brugerdefineret 37">
            <a:hlinkClick r:id="rId6" action="ppaction://hlinksldjump" highlightClick="1"/>
          </p:cNvPr>
          <p:cNvSpPr/>
          <p:nvPr/>
        </p:nvSpPr>
        <p:spPr>
          <a:xfrm>
            <a:off x="859904" y="32883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rugerdefineret 38">
            <a:hlinkClick r:id="rId7" action="ppaction://hlinksldjump" highlightClick="1"/>
          </p:cNvPr>
          <p:cNvSpPr/>
          <p:nvPr/>
        </p:nvSpPr>
        <p:spPr>
          <a:xfrm>
            <a:off x="859905"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8" action="ppaction://hlinksldjump" highlightClick="1"/>
          </p:cNvPr>
          <p:cNvSpPr/>
          <p:nvPr/>
        </p:nvSpPr>
        <p:spPr>
          <a:xfrm>
            <a:off x="876452"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Brugerdefineret 40">
            <a:hlinkClick r:id="rId9" action="ppaction://hlinksldjump" highlightClick="1"/>
          </p:cNvPr>
          <p:cNvSpPr/>
          <p:nvPr/>
        </p:nvSpPr>
        <p:spPr>
          <a:xfrm>
            <a:off x="876461"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10" action="ppaction://hlinksldjump" highlightClick="1"/>
          </p:cNvPr>
          <p:cNvSpPr/>
          <p:nvPr/>
        </p:nvSpPr>
        <p:spPr>
          <a:xfrm>
            <a:off x="4667553" y="217948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Brugerdefineret 42">
            <a:hlinkClick r:id="rId11" action="ppaction://hlinksldjump" highlightClick="1"/>
          </p:cNvPr>
          <p:cNvSpPr/>
          <p:nvPr/>
        </p:nvSpPr>
        <p:spPr>
          <a:xfrm>
            <a:off x="4689810" y="27256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2" action="ppaction://hlinksldjump" highlightClick="1"/>
          </p:cNvPr>
          <p:cNvSpPr/>
          <p:nvPr/>
        </p:nvSpPr>
        <p:spPr>
          <a:xfrm>
            <a:off x="4677109" y="328211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Brugerdefineret 44">
            <a:hlinkClick r:id="rId13" action="ppaction://hlinksldjump" highlightClick="1"/>
          </p:cNvPr>
          <p:cNvSpPr/>
          <p:nvPr/>
        </p:nvSpPr>
        <p:spPr>
          <a:xfrm>
            <a:off x="4667553" y="382724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4" action="ppaction://hlinksldjump" highlightClick="1"/>
          </p:cNvPr>
          <p:cNvSpPr/>
          <p:nvPr/>
        </p:nvSpPr>
        <p:spPr>
          <a:xfrm>
            <a:off x="4677108"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Brugerdefineret 70">
            <a:hlinkClick r:id="rId15" action="ppaction://hlinksldjump" highlightClick="1"/>
          </p:cNvPr>
          <p:cNvSpPr/>
          <p:nvPr/>
        </p:nvSpPr>
        <p:spPr>
          <a:xfrm>
            <a:off x="876455" y="271418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5219360"/>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476801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Configuración de Seguridad ajustable</a:t>
            </a:r>
          </a:p>
          <a:p>
            <a:pPr lvl="1">
              <a:buClr>
                <a:srgbClr val="99CC00"/>
              </a:buClr>
              <a:buFont typeface="Wingdings" panose="05000000000000000000" pitchFamily="2" charset="2"/>
              <a:buChar char="§"/>
            </a:pPr>
            <a:r>
              <a:rPr lang="es-ES" sz="1400" dirty="0">
                <a:solidFill>
                  <a:srgbClr val="262626"/>
                </a:solidFill>
              </a:rPr>
              <a:t>Sistema de Seguridad avanzado y patentado</a:t>
            </a:r>
          </a:p>
          <a:p>
            <a:pPr lvl="1">
              <a:buClr>
                <a:srgbClr val="99CC00"/>
              </a:buClr>
              <a:buFont typeface="Wingdings" panose="05000000000000000000" pitchFamily="2" charset="2"/>
              <a:buChar char="§"/>
            </a:pPr>
            <a:r>
              <a:rPr lang="es-ES" sz="1400" dirty="0">
                <a:solidFill>
                  <a:srgbClr val="262626"/>
                </a:solidFill>
              </a:rPr>
              <a:t>Seguridad redundante</a:t>
            </a:r>
          </a:p>
          <a:p>
            <a:pPr lvl="1">
              <a:buClr>
                <a:srgbClr val="99CC00"/>
              </a:buClr>
              <a:buFont typeface="Wingdings" panose="05000000000000000000" pitchFamily="2" charset="2"/>
              <a:buChar char="§"/>
            </a:pPr>
            <a:r>
              <a:rPr lang="es-ES" sz="1400" dirty="0">
                <a:solidFill>
                  <a:srgbClr val="262626"/>
                </a:solidFill>
              </a:rPr>
              <a:t>Protegida mediante contraseña</a:t>
            </a:r>
          </a:p>
          <a:p>
            <a:pPr lvl="1">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800" dirty="0"/>
              <a:t>Propósito</a:t>
            </a:r>
          </a:p>
          <a:p>
            <a:pPr lvl="1">
              <a:buClr>
                <a:srgbClr val="99CC00"/>
              </a:buClr>
              <a:buFont typeface="Wingdings" panose="05000000000000000000" pitchFamily="2" charset="2"/>
              <a:buChar char="§"/>
            </a:pPr>
            <a:r>
              <a:rPr lang="es-ES" sz="1400" dirty="0">
                <a:solidFill>
                  <a:srgbClr val="262626"/>
                </a:solidFill>
              </a:rPr>
              <a:t>Adaptar la Seguridad a cada aplicación </a:t>
            </a:r>
          </a:p>
          <a:p>
            <a:pPr lvl="1">
              <a:buClr>
                <a:srgbClr val="99CC00"/>
              </a:buClr>
              <a:buFont typeface="Wingdings" panose="05000000000000000000" pitchFamily="2" charset="2"/>
              <a:buChar char="§"/>
            </a:pPr>
            <a:r>
              <a:rPr lang="es-ES" sz="1400" dirty="0">
                <a:solidFill>
                  <a:srgbClr val="262626"/>
                </a:solidFill>
              </a:rPr>
              <a:t>Evitar daños personales y materiales</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es-ES" sz="1800" dirty="0"/>
              <a:t>Evaluación de riesgos</a:t>
            </a:r>
            <a:endParaRPr lang="en-GB" sz="1800" dirty="0"/>
          </a:p>
          <a:p>
            <a:pPr lvl="1">
              <a:buClr>
                <a:srgbClr val="99CC00"/>
              </a:buClr>
              <a:buFont typeface="Wingdings" panose="05000000000000000000" pitchFamily="2" charset="2"/>
              <a:buChar char="§"/>
            </a:pPr>
            <a:r>
              <a:rPr lang="es-ES" sz="1400" dirty="0">
                <a:solidFill>
                  <a:srgbClr val="262626"/>
                </a:solidFill>
              </a:rPr>
              <a:t>Siempre debe realizarse una evaluación de riesgos al instalar una aplicación robotizada</a:t>
            </a:r>
          </a:p>
          <a:p>
            <a:pPr lvl="1">
              <a:buClr>
                <a:srgbClr val="99CC00"/>
              </a:buClr>
              <a:buFont typeface="Wingdings" panose="05000000000000000000" pitchFamily="2" charset="2"/>
              <a:buChar char="§"/>
            </a:pPr>
            <a:r>
              <a:rPr lang="es-ES" sz="1400" dirty="0">
                <a:solidFill>
                  <a:srgbClr val="262626"/>
                </a:solidFill>
              </a:rPr>
              <a:t>Los configuración de Seguridad ajustable facilita la evaluación de riesgos</a:t>
            </a:r>
          </a:p>
          <a:p>
            <a:pPr>
              <a:buClr>
                <a:srgbClr val="99CC00"/>
              </a:buClr>
              <a:buFont typeface="Wingdings" panose="05000000000000000000" pitchFamily="2" charset="2"/>
              <a:buChar char="§"/>
            </a:pPr>
            <a:endParaRPr lang="en-US" sz="1800" dirty="0"/>
          </a:p>
          <a:p>
            <a:pPr lvl="1">
              <a:buClr>
                <a:srgbClr val="99CC00"/>
              </a:buClr>
              <a:buFont typeface="Wingdings" panose="05000000000000000000" pitchFamily="2" charset="2"/>
              <a:buChar char="§"/>
            </a:pPr>
            <a:endParaRPr lang="en-GB" sz="1400" dirty="0">
              <a:solidFill>
                <a:srgbClr val="262626"/>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6557" y="2829070"/>
            <a:ext cx="2292675" cy="2493128"/>
          </a:xfrm>
          <a:prstGeom prst="rect">
            <a:avLst/>
          </a:prstGeom>
          <a:noFill/>
          <a:ln>
            <a:noFill/>
          </a:ln>
          <a:effectLst>
            <a:outerShdw blurRad="152400" dist="317500" dir="5400000" sx="90000" sy="-19000" rotWithShape="0">
              <a:prstClr val="black">
                <a:alpha val="15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ladsholder til diasnummer 3"/>
          <p:cNvSpPr>
            <a:spLocks noGrp="1"/>
          </p:cNvSpPr>
          <p:nvPr>
            <p:ph type="sldNum" sz="quarter" idx="12"/>
          </p:nvPr>
        </p:nvSpPr>
        <p:spPr/>
        <p:txBody>
          <a:bodyPr/>
          <a:lstStyle/>
          <a:p>
            <a:fld id="{EAC703FD-06C2-3745-B8B2-5765E01FA7E0}" type="slidenum">
              <a:rPr lang="da-DK" smtClean="0"/>
              <a:t>188</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Características</a:t>
            </a:r>
            <a:endParaRPr lang="da-DK" sz="2000" b="1" dirty="0">
              <a:latin typeface="Lucida Console" panose="020B0609040504020204" pitchFamily="49" charset="0"/>
            </a:endParaRP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230089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2902951"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La configuración de Seguridad está protegida por contraseña</a:t>
            </a:r>
          </a:p>
          <a:p>
            <a:pPr lvl="1">
              <a:buClr>
                <a:srgbClr val="99CC00"/>
              </a:buClr>
              <a:buFont typeface="Wingdings" panose="05000000000000000000" pitchFamily="2" charset="2"/>
              <a:buChar char="§"/>
            </a:pPr>
            <a:r>
              <a:rPr lang="es-ES" sz="1400" dirty="0" smtClean="0">
                <a:solidFill>
                  <a:srgbClr val="262626"/>
                </a:solidFill>
              </a:rPr>
              <a:t>Bloquear</a:t>
            </a:r>
          </a:p>
          <a:p>
            <a:pPr lvl="2">
              <a:buClr>
                <a:srgbClr val="99CC00"/>
              </a:buClr>
              <a:buFont typeface="Wingdings" panose="05000000000000000000" pitchFamily="2" charset="2"/>
              <a:buChar char="§"/>
            </a:pPr>
            <a:r>
              <a:rPr lang="es-ES" sz="1000" dirty="0" smtClean="0">
                <a:solidFill>
                  <a:srgbClr val="262626"/>
                </a:solidFill>
              </a:rPr>
              <a:t>Protege la configuración de Seguridad</a:t>
            </a:r>
          </a:p>
          <a:p>
            <a:pPr lvl="1">
              <a:buClr>
                <a:srgbClr val="99CC00"/>
              </a:buClr>
              <a:buFont typeface="Wingdings" panose="05000000000000000000" pitchFamily="2" charset="2"/>
              <a:buChar char="§"/>
            </a:pPr>
            <a:r>
              <a:rPr lang="es-ES" sz="1400" dirty="0" smtClean="0">
                <a:solidFill>
                  <a:srgbClr val="262626"/>
                </a:solidFill>
              </a:rPr>
              <a:t>Desbloquear</a:t>
            </a:r>
          </a:p>
          <a:p>
            <a:pPr lvl="2">
              <a:buClr>
                <a:srgbClr val="99CC00"/>
              </a:buClr>
              <a:buFont typeface="Wingdings" panose="05000000000000000000" pitchFamily="2" charset="2"/>
              <a:buChar char="§"/>
            </a:pPr>
            <a:r>
              <a:rPr lang="es-ES" sz="1000" dirty="0" smtClean="0">
                <a:solidFill>
                  <a:srgbClr val="262626"/>
                </a:solidFill>
              </a:rPr>
              <a:t>Habilita la modificación de la configuración de Seguridad</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Cambiar contraseña</a:t>
            </a:r>
          </a:p>
          <a:p>
            <a:pPr lvl="1">
              <a:buClr>
                <a:srgbClr val="99CC00"/>
              </a:buClr>
              <a:buFont typeface="Wingdings" panose="05000000000000000000" pitchFamily="2" charset="2"/>
              <a:buChar char="§"/>
            </a:pPr>
            <a:r>
              <a:rPr lang="es-ES" sz="1400" dirty="0">
                <a:solidFill>
                  <a:srgbClr val="262626"/>
                </a:solidFill>
              </a:rPr>
              <a:t>Ir a </a:t>
            </a:r>
            <a:r>
              <a:rPr lang="es-ES" sz="1400" dirty="0" err="1">
                <a:solidFill>
                  <a:srgbClr val="262626"/>
                </a:solidFill>
              </a:rPr>
              <a:t>Config</a:t>
            </a:r>
            <a:r>
              <a:rPr lang="es-ES" sz="1400" dirty="0">
                <a:solidFill>
                  <a:srgbClr val="262626"/>
                </a:solidFill>
              </a:rPr>
              <a:t>. robot </a:t>
            </a:r>
          </a:p>
          <a:p>
            <a:pPr lvl="1">
              <a:buClr>
                <a:srgbClr val="99CC00"/>
              </a:buClr>
              <a:buFont typeface="Wingdings" panose="05000000000000000000" pitchFamily="2" charset="2"/>
              <a:buChar char="§"/>
            </a:pPr>
            <a:r>
              <a:rPr lang="es-ES" sz="1400" dirty="0">
                <a:solidFill>
                  <a:srgbClr val="262626"/>
                </a:solidFill>
              </a:rPr>
              <a:t>Ir a Fijar contraseña</a:t>
            </a:r>
          </a:p>
          <a:p>
            <a:pPr lvl="1">
              <a:buClr>
                <a:srgbClr val="99CC00"/>
              </a:buClr>
              <a:buFont typeface="Wingdings" panose="05000000000000000000" pitchFamily="2" charset="2"/>
              <a:buChar char="§"/>
            </a:pPr>
            <a:r>
              <a:rPr lang="es-ES" sz="1400" dirty="0">
                <a:solidFill>
                  <a:srgbClr val="262626"/>
                </a:solidFill>
              </a:rPr>
              <a:t>Cambiar contraseña</a:t>
            </a:r>
            <a:br>
              <a:rPr lang="es-ES" sz="1400" dirty="0">
                <a:solidFill>
                  <a:srgbClr val="262626"/>
                </a:solidFill>
              </a:rPr>
            </a:br>
            <a:r>
              <a:rPr lang="es-ES" sz="1400" dirty="0">
                <a:solidFill>
                  <a:srgbClr val="262626"/>
                </a:solidFill>
              </a:rPr>
              <a:t>de seguridad</a:t>
            </a:r>
          </a:p>
          <a:p>
            <a:pPr lvl="1">
              <a:buClr>
                <a:srgbClr val="99CC00"/>
              </a:buClr>
              <a:buFont typeface="Wingdings" panose="05000000000000000000" pitchFamily="2" charset="2"/>
              <a:buChar char="§"/>
            </a:pPr>
            <a:r>
              <a:rPr lang="es-ES" sz="1400" dirty="0">
                <a:solidFill>
                  <a:srgbClr val="262626"/>
                </a:solidFill>
              </a:rPr>
              <a:t>Introducir Contraseña</a:t>
            </a:r>
          </a:p>
          <a:p>
            <a:pPr lvl="1">
              <a:buClr>
                <a:srgbClr val="99CC00"/>
              </a:buClr>
              <a:buFont typeface="Wingdings" panose="05000000000000000000" pitchFamily="2" charset="2"/>
              <a:buChar char="§"/>
            </a:pPr>
            <a:r>
              <a:rPr lang="es-ES" sz="1400" dirty="0">
                <a:solidFill>
                  <a:srgbClr val="262626"/>
                </a:solidFill>
              </a:rPr>
              <a:t>Aplicar cambios</a:t>
            </a:r>
          </a:p>
          <a:p>
            <a:pPr lvl="1">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a:solidFill>
                <a:srgbClr val="262626"/>
              </a:solidFill>
            </a:endParaRPr>
          </a:p>
        </p:txBody>
      </p:sp>
      <p:sp>
        <p:nvSpPr>
          <p:cNvPr id="6" name="Rektangel 5"/>
          <p:cNvSpPr/>
          <p:nvPr/>
        </p:nvSpPr>
        <p:spPr>
          <a:xfrm>
            <a:off x="5020719" y="5966460"/>
            <a:ext cx="1176881" cy="18651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Pladsholder til diasnummer 4"/>
          <p:cNvSpPr>
            <a:spLocks noGrp="1"/>
          </p:cNvSpPr>
          <p:nvPr>
            <p:ph type="sldNum" sz="quarter" idx="12"/>
          </p:nvPr>
        </p:nvSpPr>
        <p:spPr/>
        <p:txBody>
          <a:bodyPr/>
          <a:lstStyle/>
          <a:p>
            <a:fld id="{EAC703FD-06C2-3745-B8B2-5765E01FA7E0}" type="slidenum">
              <a:rPr lang="da-DK" smtClean="0"/>
              <a:t>189</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Contraseña de Seguridad</a:t>
            </a:r>
            <a:endParaRPr lang="da-DK" sz="2000" b="1" dirty="0">
              <a:latin typeface="Lucida Console" panose="020B0609040504020204" pitchFamily="49" charset="0"/>
            </a:endParaRPr>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96798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Información</a:t>
            </a:r>
          </a:p>
          <a:p>
            <a:pPr lvl="1">
              <a:buClr>
                <a:srgbClr val="99CC00"/>
              </a:buClr>
              <a:buFont typeface="Wingdings" panose="05000000000000000000" pitchFamily="2" charset="2"/>
              <a:buChar char="§"/>
            </a:pPr>
            <a:r>
              <a:rPr lang="es-ES" sz="1400" dirty="0">
                <a:solidFill>
                  <a:srgbClr val="262626"/>
                </a:solidFill>
              </a:rPr>
              <a:t>Número de serie</a:t>
            </a:r>
          </a:p>
          <a:p>
            <a:pPr lvl="1">
              <a:buClr>
                <a:srgbClr val="99CC00"/>
              </a:buClr>
              <a:buFont typeface="Wingdings" panose="05000000000000000000" pitchFamily="2" charset="2"/>
              <a:buChar char="§"/>
            </a:pPr>
            <a:r>
              <a:rPr lang="es-ES" sz="1400" dirty="0">
                <a:solidFill>
                  <a:srgbClr val="262626"/>
                </a:solidFill>
              </a:rPr>
              <a:t>Versión Software </a:t>
            </a:r>
          </a:p>
          <a:p>
            <a:pPr lvl="1">
              <a:buClr>
                <a:srgbClr val="99CC00"/>
              </a:buClr>
              <a:buFont typeface="Wingdings" panose="05000000000000000000" pitchFamily="2" charset="2"/>
              <a:buChar char="§"/>
            </a:pPr>
            <a:r>
              <a:rPr lang="es-ES" sz="1400" dirty="0">
                <a:solidFill>
                  <a:srgbClr val="262626"/>
                </a:solidFill>
              </a:rPr>
              <a:t>Dirección IP</a:t>
            </a:r>
          </a:p>
          <a:p>
            <a:pPr marL="703263" lvl="1" indent="-342900">
              <a:buClr>
                <a:srgbClr val="99CC00"/>
              </a:buClr>
              <a:buFont typeface="Wingdings" panose="05000000000000000000" pitchFamily="2" charset="2"/>
              <a:buChar char="§"/>
            </a:pPr>
            <a:endParaRPr lang="en-GB" sz="2000" dirty="0" smtClean="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19</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Acerca de</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2" descr="D:\VM ScreenShots\Screenshot-Entorno de programación gráfica de Universal Robo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3705" y="3095449"/>
            <a:ext cx="5461282" cy="2494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723402580"/>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Niveles Seguridad</a:t>
            </a:r>
          </a:p>
          <a:p>
            <a:pPr lvl="1">
              <a:buClr>
                <a:srgbClr val="99CC00"/>
              </a:buClr>
              <a:buFont typeface="Wingdings" panose="05000000000000000000" pitchFamily="2" charset="2"/>
              <a:buChar char="§"/>
            </a:pPr>
            <a:r>
              <a:rPr lang="es-ES" sz="1400" dirty="0"/>
              <a:t>Muy restringido</a:t>
            </a:r>
          </a:p>
          <a:p>
            <a:pPr lvl="1">
              <a:buClr>
                <a:srgbClr val="99CC00"/>
              </a:buClr>
              <a:buFont typeface="Wingdings" panose="05000000000000000000" pitchFamily="2" charset="2"/>
              <a:buChar char="§"/>
            </a:pPr>
            <a:r>
              <a:rPr lang="es-ES" sz="1400" dirty="0"/>
              <a:t>Restringido</a:t>
            </a:r>
          </a:p>
          <a:p>
            <a:pPr lvl="1">
              <a:buClr>
                <a:srgbClr val="99CC00"/>
              </a:buClr>
              <a:buFont typeface="Wingdings" panose="05000000000000000000" pitchFamily="2" charset="2"/>
              <a:buChar char="§"/>
            </a:pPr>
            <a:r>
              <a:rPr lang="es-ES" sz="1400" dirty="0"/>
              <a:t>Predeterminado</a:t>
            </a:r>
          </a:p>
          <a:p>
            <a:pPr lvl="1">
              <a:buClr>
                <a:srgbClr val="99CC00"/>
              </a:buClr>
              <a:buFont typeface="Wingdings" panose="05000000000000000000" pitchFamily="2" charset="2"/>
              <a:buChar char="§"/>
            </a:pPr>
            <a:r>
              <a:rPr lang="es-ES" sz="1400" dirty="0"/>
              <a:t>Menos restringido</a:t>
            </a:r>
          </a:p>
          <a:p>
            <a:pPr lvl="1">
              <a:buClr>
                <a:srgbClr val="99CC00"/>
              </a:buClr>
              <a:buFont typeface="Wingdings" panose="05000000000000000000" pitchFamily="2" charset="2"/>
              <a:buChar char="§"/>
            </a:pPr>
            <a:endParaRPr lang="en-GB" sz="1400" dirty="0">
              <a:solidFill>
                <a:srgbClr val="262626"/>
              </a:solidFill>
            </a:endParaRPr>
          </a:p>
          <a:p>
            <a:pPr>
              <a:buClr>
                <a:srgbClr val="99CC00"/>
              </a:buClr>
              <a:buFont typeface="Wingdings" panose="05000000000000000000" pitchFamily="2" charset="2"/>
              <a:buChar char="§"/>
            </a:pPr>
            <a:r>
              <a:rPr lang="es-ES" sz="1800" dirty="0"/>
              <a:t>Estado de configuración</a:t>
            </a:r>
          </a:p>
          <a:p>
            <a:pPr lvl="1">
              <a:buClr>
                <a:srgbClr val="99CC00"/>
              </a:buClr>
              <a:buFont typeface="Wingdings" panose="05000000000000000000" pitchFamily="2" charset="2"/>
              <a:buChar char="§"/>
            </a:pPr>
            <a:r>
              <a:rPr lang="es-ES" sz="1400" dirty="0"/>
              <a:t>Sincronizada</a:t>
            </a:r>
          </a:p>
          <a:p>
            <a:pPr lvl="1">
              <a:buClr>
                <a:srgbClr val="99CC00"/>
              </a:buClr>
              <a:buFont typeface="Wingdings" panose="05000000000000000000" pitchFamily="2" charset="2"/>
              <a:buChar char="§"/>
            </a:pPr>
            <a:r>
              <a:rPr lang="es-ES" sz="1400" dirty="0"/>
              <a:t>Alterada</a:t>
            </a:r>
          </a:p>
          <a:p>
            <a:pPr lvl="1">
              <a:buClr>
                <a:srgbClr val="99CC00"/>
              </a:buClr>
              <a:buFont typeface="Wingdings" panose="05000000000000000000" pitchFamily="2" charset="2"/>
              <a:buChar char="§"/>
            </a:pPr>
            <a:r>
              <a:rPr lang="es-ES" sz="1400" dirty="0"/>
              <a:t>Configuración inválida</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Guardar configuración</a:t>
            </a:r>
          </a:p>
          <a:p>
            <a:pPr lvl="1">
              <a:buClr>
                <a:srgbClr val="99CC00"/>
              </a:buClr>
              <a:buFont typeface="Wingdings" panose="05000000000000000000" pitchFamily="2" charset="2"/>
              <a:buChar char="§"/>
            </a:pPr>
            <a:r>
              <a:rPr lang="es-ES" sz="1400" dirty="0"/>
              <a:t>Tocar ”Aplicar”</a:t>
            </a:r>
          </a:p>
          <a:p>
            <a:pPr lvl="1">
              <a:buClr>
                <a:srgbClr val="99CC00"/>
              </a:buClr>
              <a:buFont typeface="Wingdings" panose="05000000000000000000" pitchFamily="2" charset="2"/>
              <a:buChar char="§"/>
            </a:pPr>
            <a:r>
              <a:rPr lang="es-ES" sz="1400" dirty="0"/>
              <a:t>Instalación</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6" name="Rektangel 5"/>
          <p:cNvSpPr/>
          <p:nvPr/>
        </p:nvSpPr>
        <p:spPr>
          <a:xfrm>
            <a:off x="4774452" y="3066484"/>
            <a:ext cx="3658347" cy="61755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928" y="4135385"/>
            <a:ext cx="2476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096" y="3868992"/>
            <a:ext cx="24765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929" y="4382421"/>
            <a:ext cx="314325"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Pladsholder til diasnummer 4"/>
          <p:cNvSpPr>
            <a:spLocks noGrp="1"/>
          </p:cNvSpPr>
          <p:nvPr>
            <p:ph type="sldNum" sz="quarter" idx="12"/>
          </p:nvPr>
        </p:nvSpPr>
        <p:spPr/>
        <p:txBody>
          <a:bodyPr/>
          <a:lstStyle/>
          <a:p>
            <a:fld id="{EAC703FD-06C2-3745-B8B2-5765E01FA7E0}" type="slidenum">
              <a:rPr lang="da-DK" smtClean="0"/>
              <a:t>190</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básica</a:t>
            </a:r>
            <a:endParaRPr lang="es-ES" sz="2000" b="1" dirty="0">
              <a:latin typeface="Lucida Console" panose="020B0609040504020204" pitchFamily="49" charset="0"/>
            </a:endParaRPr>
          </a:p>
        </p:txBody>
      </p:sp>
      <p:sp>
        <p:nvSpPr>
          <p:cNvPr id="13" name="Rektangel 12"/>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5" name="Brugerdefineret 14">
            <a:hlinkClick r:id="rId7"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520127995"/>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Valores por defecto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Los límites son valores máximos teóricos, si se superan el robot se detendrá por seguridad</a:t>
            </a:r>
            <a:endParaRPr lang="es-ES" sz="18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191</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Configuración básica</a:t>
            </a: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3"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6" name="Tabel 15"/>
          <p:cNvGraphicFramePr>
            <a:graphicFrameLocks noGrp="1"/>
          </p:cNvGraphicFramePr>
          <p:nvPr>
            <p:extLst>
              <p:ext uri="{D42A27DB-BD31-4B8C-83A1-F6EECF244321}">
                <p14:modId xmlns:p14="http://schemas.microsoft.com/office/powerpoint/2010/main" val="2039793155"/>
              </p:ext>
            </p:extLst>
          </p:nvPr>
        </p:nvGraphicFramePr>
        <p:xfrm>
          <a:off x="488991" y="3006549"/>
          <a:ext cx="8094569" cy="1545131"/>
        </p:xfrm>
        <a:graphic>
          <a:graphicData uri="http://schemas.openxmlformats.org/drawingml/2006/table">
            <a:tbl>
              <a:tblPr>
                <a:tableStyleId>{5C22544A-7EE6-4342-B048-85BDC9FD1C3A}</a:tableStyleId>
              </a:tblPr>
              <a:tblGrid>
                <a:gridCol w="1603969"/>
                <a:gridCol w="1623632"/>
                <a:gridCol w="1612490"/>
                <a:gridCol w="1622323"/>
                <a:gridCol w="1632155"/>
              </a:tblGrid>
              <a:tr h="44686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Modo</a:t>
                      </a:r>
                      <a:r>
                        <a:rPr lang="da-DK" sz="1200" b="1" baseline="0" dirty="0" smtClean="0"/>
                        <a:t> configurado</a:t>
                      </a:r>
                      <a:endParaRPr lang="da-DK" sz="1200" b="1" dirty="0" smtClean="0"/>
                    </a:p>
                  </a:txBody>
                  <a:tcPr anchor="ct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kern="1200" dirty="0" smtClean="0">
                          <a:solidFill>
                            <a:schemeClr val="dk1"/>
                          </a:solidFill>
                          <a:latin typeface="+mn-lt"/>
                          <a:ea typeface="+mn-ea"/>
                          <a:cs typeface="+mn-cs"/>
                        </a:rPr>
                        <a:t>Muy restringido</a:t>
                      </a:r>
                    </a:p>
                  </a:txBody>
                  <a:tcPr anchor="ct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kern="1200" dirty="0" smtClean="0">
                          <a:solidFill>
                            <a:schemeClr val="dk1"/>
                          </a:solidFill>
                          <a:latin typeface="+mn-lt"/>
                          <a:ea typeface="+mn-ea"/>
                          <a:cs typeface="+mn-cs"/>
                        </a:rPr>
                        <a:t>Restringido</a:t>
                      </a:r>
                      <a:endParaRPr lang="da-DK" sz="1200" b="1" kern="1200" dirty="0">
                        <a:solidFill>
                          <a:schemeClr val="dk1"/>
                        </a:solidFill>
                        <a:latin typeface="+mn-lt"/>
                        <a:ea typeface="+mn-ea"/>
                        <a:cs typeface="+mn-cs"/>
                      </a:endParaRPr>
                    </a:p>
                  </a:txBody>
                  <a:tcPr anchor="ct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kern="1200" dirty="0" smtClean="0">
                          <a:solidFill>
                            <a:schemeClr val="dk1"/>
                          </a:solidFill>
                          <a:latin typeface="+mn-lt"/>
                          <a:ea typeface="+mn-ea"/>
                          <a:cs typeface="+mn-cs"/>
                        </a:rPr>
                        <a:t>Predeterminado</a:t>
                      </a:r>
                    </a:p>
                  </a:txBody>
                  <a:tcPr anchor="ctr">
                    <a:solidFill>
                      <a:srgbClr val="C2E1F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kern="1200" dirty="0" smtClean="0">
                          <a:solidFill>
                            <a:schemeClr val="dk1"/>
                          </a:solidFill>
                          <a:latin typeface="+mn-lt"/>
                          <a:ea typeface="+mn-ea"/>
                          <a:cs typeface="+mn-cs"/>
                        </a:rPr>
                        <a:t>Menos restringido</a:t>
                      </a:r>
                      <a:endParaRPr lang="da-DK" sz="1200" b="1" kern="1200" dirty="0">
                        <a:solidFill>
                          <a:schemeClr val="dk1"/>
                        </a:solidFill>
                        <a:latin typeface="+mn-lt"/>
                        <a:ea typeface="+mn-ea"/>
                        <a:cs typeface="+mn-cs"/>
                      </a:endParaRPr>
                    </a:p>
                  </a:txBody>
                  <a:tcPr anchor="ctr">
                    <a:solidFill>
                      <a:srgbClr val="C2E1F6"/>
                    </a:solidFill>
                  </a:tcPr>
                </a:tc>
              </a:tr>
              <a:tr h="2753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0" kern="1200" dirty="0" smtClean="0">
                          <a:solidFill>
                            <a:schemeClr val="dk1"/>
                          </a:solidFill>
                          <a:latin typeface="+mn-lt"/>
                          <a:ea typeface="+mn-ea"/>
                          <a:cs typeface="+mn-cs"/>
                        </a:rPr>
                        <a:t>Fuerza (N)</a:t>
                      </a:r>
                    </a:p>
                  </a:txBody>
                  <a:tcPr>
                    <a:solidFill>
                      <a:srgbClr val="C2E1F6"/>
                    </a:solidFill>
                  </a:tcPr>
                </a:tc>
                <a:tc>
                  <a:txBody>
                    <a:bodyPr/>
                    <a:lstStyle/>
                    <a:p>
                      <a:pPr algn="ctr"/>
                      <a:r>
                        <a:rPr lang="da-DK" sz="1200" b="0" smtClean="0"/>
                        <a:t>100</a:t>
                      </a:r>
                      <a:endParaRPr lang="da-DK" sz="1200" b="0">
                        <a:solidFill>
                          <a:srgbClr val="00B0F0"/>
                        </a:solidFill>
                        <a:latin typeface="OCR A Extended" pitchFamily="50" charset="0"/>
                      </a:endParaRPr>
                    </a:p>
                  </a:txBody>
                  <a:tcPr>
                    <a:solidFill>
                      <a:srgbClr val="C2E1F6"/>
                    </a:solidFill>
                  </a:tcPr>
                </a:tc>
                <a:tc>
                  <a:txBody>
                    <a:bodyPr/>
                    <a:lstStyle/>
                    <a:p>
                      <a:pPr algn="ctr"/>
                      <a:r>
                        <a:rPr lang="da-DK" sz="1200" b="0" dirty="0" smtClean="0">
                          <a:solidFill>
                            <a:schemeClr val="dk1"/>
                          </a:solidFill>
                          <a:latin typeface="+mn-lt"/>
                        </a:rPr>
                        <a:t>120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150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solidFill>
                            <a:schemeClr val="dk1"/>
                          </a:solidFill>
                          <a:latin typeface="+mn-lt"/>
                        </a:rPr>
                        <a:t>250</a:t>
                      </a:r>
                      <a:endParaRPr lang="da-DK" sz="1200" b="0" dirty="0">
                        <a:solidFill>
                          <a:srgbClr val="00B0F0"/>
                        </a:solidFill>
                        <a:latin typeface="OCR A Extended" pitchFamily="50" charset="0"/>
                      </a:endParaRPr>
                    </a:p>
                  </a:txBody>
                  <a:tcPr>
                    <a:solidFill>
                      <a:srgbClr val="C2E1F6"/>
                    </a:solidFill>
                  </a:tcPr>
                </a:tc>
              </a:tr>
              <a:tr h="26547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0" kern="1200" dirty="0" smtClean="0">
                          <a:solidFill>
                            <a:schemeClr val="dk1"/>
                          </a:solidFill>
                          <a:latin typeface="+mn-lt"/>
                          <a:ea typeface="+mn-ea"/>
                          <a:cs typeface="+mn-cs"/>
                        </a:rPr>
                        <a:t>Potencia (W)</a:t>
                      </a:r>
                    </a:p>
                  </a:txBody>
                  <a:tcPr>
                    <a:solidFill>
                      <a:srgbClr val="C2E1F6"/>
                    </a:solidFill>
                  </a:tcPr>
                </a:tc>
                <a:tc>
                  <a:txBody>
                    <a:bodyPr/>
                    <a:lstStyle/>
                    <a:p>
                      <a:pPr algn="ctr"/>
                      <a:r>
                        <a:rPr lang="da-DK" sz="1200" b="0" dirty="0" smtClean="0">
                          <a:solidFill>
                            <a:schemeClr val="dk1"/>
                          </a:solidFill>
                          <a:latin typeface="+mn-lt"/>
                        </a:rPr>
                        <a:t>80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200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300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1000</a:t>
                      </a:r>
                      <a:endParaRPr lang="da-DK" sz="1200" b="0" dirty="0">
                        <a:solidFill>
                          <a:srgbClr val="00B0F0"/>
                        </a:solidFill>
                        <a:latin typeface="OCR A Extended" pitchFamily="50" charset="0"/>
                      </a:endParaRPr>
                    </a:p>
                  </a:txBody>
                  <a:tcPr>
                    <a:solidFill>
                      <a:srgbClr val="C2E1F6"/>
                    </a:solidFill>
                  </a:tcPr>
                </a:tc>
              </a:tr>
              <a:tr h="25662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0" kern="1200" dirty="0" smtClean="0">
                          <a:solidFill>
                            <a:schemeClr val="dk1"/>
                          </a:solidFill>
                          <a:latin typeface="+mn-lt"/>
                          <a:ea typeface="+mn-ea"/>
                          <a:cs typeface="+mn-cs"/>
                        </a:rPr>
                        <a:t>Velocidad (mm/s)</a:t>
                      </a:r>
                    </a:p>
                  </a:txBody>
                  <a:tcPr>
                    <a:solidFill>
                      <a:srgbClr val="C2E1F6"/>
                    </a:solidFill>
                  </a:tcPr>
                </a:tc>
                <a:tc>
                  <a:txBody>
                    <a:bodyPr/>
                    <a:lstStyle/>
                    <a:p>
                      <a:pPr algn="ctr"/>
                      <a:r>
                        <a:rPr lang="da-DK" sz="1200" b="0" dirty="0" smtClean="0"/>
                        <a:t>250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solidFill>
                            <a:schemeClr val="dk1"/>
                          </a:solidFill>
                          <a:latin typeface="+mn-lt"/>
                        </a:rPr>
                        <a:t>750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1500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solidFill>
                            <a:schemeClr val="dk1"/>
                          </a:solidFill>
                          <a:latin typeface="+mn-lt"/>
                        </a:rPr>
                        <a:t>5000</a:t>
                      </a:r>
                      <a:endParaRPr lang="da-DK" sz="1200" b="0" dirty="0">
                        <a:solidFill>
                          <a:srgbClr val="00B0F0"/>
                        </a:solidFill>
                        <a:latin typeface="OCR A Extended" pitchFamily="50" charset="0"/>
                      </a:endParaRPr>
                    </a:p>
                  </a:txBody>
                  <a:tcPr>
                    <a:solidFill>
                      <a:srgbClr val="C2E1F6"/>
                    </a:solidFill>
                  </a:tcPr>
                </a:tc>
              </a:tr>
              <a:tr h="24062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0" kern="1200" dirty="0" smtClean="0">
                          <a:solidFill>
                            <a:schemeClr val="dk1"/>
                          </a:solidFill>
                          <a:latin typeface="+mn-lt"/>
                          <a:ea typeface="+mn-ea"/>
                          <a:cs typeface="+mn-cs"/>
                        </a:rPr>
                        <a:t>Momento (kg·m/s)</a:t>
                      </a:r>
                    </a:p>
                  </a:txBody>
                  <a:tcPr>
                    <a:solidFill>
                      <a:srgbClr val="C2E1F6"/>
                    </a:solidFill>
                  </a:tcPr>
                </a:tc>
                <a:tc>
                  <a:txBody>
                    <a:bodyPr/>
                    <a:lstStyle/>
                    <a:p>
                      <a:pPr algn="ctr"/>
                      <a:r>
                        <a:rPr lang="da-DK" sz="1200" b="0" dirty="0" smtClean="0"/>
                        <a:t>5</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10</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t>25</a:t>
                      </a:r>
                      <a:endParaRPr lang="da-DK" sz="1200" b="0" dirty="0">
                        <a:solidFill>
                          <a:srgbClr val="00B0F0"/>
                        </a:solidFill>
                        <a:latin typeface="OCR A Extended" pitchFamily="50" charset="0"/>
                      </a:endParaRPr>
                    </a:p>
                  </a:txBody>
                  <a:tcPr>
                    <a:solidFill>
                      <a:srgbClr val="C2E1F6"/>
                    </a:solidFill>
                  </a:tcPr>
                </a:tc>
                <a:tc>
                  <a:txBody>
                    <a:bodyPr/>
                    <a:lstStyle/>
                    <a:p>
                      <a:pPr algn="ctr"/>
                      <a:r>
                        <a:rPr lang="da-DK" sz="1200" b="0" dirty="0" smtClean="0">
                          <a:solidFill>
                            <a:schemeClr val="dk1"/>
                          </a:solidFill>
                          <a:latin typeface="+mn-lt"/>
                        </a:rPr>
                        <a:t>100</a:t>
                      </a:r>
                      <a:endParaRPr lang="da-DK" sz="1200" b="0" dirty="0">
                        <a:solidFill>
                          <a:srgbClr val="00B0F0"/>
                        </a:solidFill>
                        <a:latin typeface="OCR A Extended" pitchFamily="50" charset="0"/>
                      </a:endParaRPr>
                    </a:p>
                  </a:txBody>
                  <a:tcPr>
                    <a:solidFill>
                      <a:srgbClr val="C2E1F6"/>
                    </a:solidFill>
                  </a:tcPr>
                </a:tc>
              </a:tr>
            </a:tbl>
          </a:graphicData>
        </a:graphic>
      </p:graphicFrame>
    </p:spTree>
    <p:extLst>
      <p:ext uri="{BB962C8B-B14F-4D97-AF65-F5344CB8AC3E}">
        <p14:creationId xmlns:p14="http://schemas.microsoft.com/office/powerpoint/2010/main" val="390463797"/>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Parámetros adaptados</a:t>
            </a:r>
          </a:p>
          <a:p>
            <a:pPr lvl="1">
              <a:buClr>
                <a:srgbClr val="99CC00"/>
              </a:buClr>
              <a:buFont typeface="Wingdings" panose="05000000000000000000" pitchFamily="2" charset="2"/>
              <a:buChar char="§"/>
            </a:pPr>
            <a:r>
              <a:rPr lang="es-ES" sz="1400" dirty="0"/>
              <a:t>Fuerza</a:t>
            </a:r>
          </a:p>
          <a:p>
            <a:pPr lvl="1">
              <a:buClr>
                <a:srgbClr val="99CC00"/>
              </a:buClr>
              <a:buFont typeface="Wingdings" panose="05000000000000000000" pitchFamily="2" charset="2"/>
              <a:buChar char="§"/>
            </a:pPr>
            <a:r>
              <a:rPr lang="es-ES" sz="1400" dirty="0"/>
              <a:t>Potencia</a:t>
            </a:r>
          </a:p>
          <a:p>
            <a:pPr lvl="1">
              <a:buClr>
                <a:srgbClr val="99CC00"/>
              </a:buClr>
              <a:buFont typeface="Wingdings" panose="05000000000000000000" pitchFamily="2" charset="2"/>
              <a:buChar char="§"/>
            </a:pPr>
            <a:r>
              <a:rPr lang="es-ES" sz="1400" dirty="0"/>
              <a:t>Velocidad</a:t>
            </a:r>
          </a:p>
          <a:p>
            <a:pPr lvl="1">
              <a:buClr>
                <a:srgbClr val="99CC00"/>
              </a:buClr>
              <a:buFont typeface="Wingdings" panose="05000000000000000000" pitchFamily="2" charset="2"/>
              <a:buChar char="§"/>
            </a:pPr>
            <a:r>
              <a:rPr lang="es-ES" sz="1400" dirty="0"/>
              <a:t>Momento</a:t>
            </a:r>
          </a:p>
          <a:p>
            <a:pPr>
              <a:buClr>
                <a:srgbClr val="99CC00"/>
              </a:buClr>
              <a:buFont typeface="Wingdings" panose="05000000000000000000" pitchFamily="2" charset="2"/>
              <a:buChar char="§"/>
            </a:pPr>
            <a:endParaRPr lang="en-GB" sz="1800" dirty="0"/>
          </a:p>
          <a:p>
            <a:pPr>
              <a:buClr>
                <a:srgbClr val="99CC00"/>
              </a:buClr>
              <a:buFont typeface="Wingdings" panose="05000000000000000000" pitchFamily="2" charset="2"/>
              <a:buChar char="§"/>
            </a:pPr>
            <a:r>
              <a:rPr lang="es-ES" sz="1800" dirty="0"/>
              <a:t>Modos</a:t>
            </a:r>
          </a:p>
          <a:p>
            <a:pPr lvl="1">
              <a:buClr>
                <a:srgbClr val="99CC00"/>
              </a:buClr>
              <a:buFont typeface="Wingdings" panose="05000000000000000000" pitchFamily="2" charset="2"/>
              <a:buChar char="§"/>
            </a:pPr>
            <a:r>
              <a:rPr lang="es-ES" sz="1400" dirty="0"/>
              <a:t>Modo normal</a:t>
            </a:r>
          </a:p>
          <a:p>
            <a:pPr lvl="1">
              <a:buClr>
                <a:srgbClr val="99CC00"/>
              </a:buClr>
              <a:buFont typeface="Wingdings" panose="05000000000000000000" pitchFamily="2" charset="2"/>
              <a:buChar char="§"/>
            </a:pPr>
            <a:r>
              <a:rPr lang="es-ES" sz="1400" dirty="0"/>
              <a:t>Modo reducido</a:t>
            </a:r>
          </a:p>
          <a:p>
            <a:pPr lvl="2">
              <a:buClr>
                <a:srgbClr val="99CC00"/>
              </a:buClr>
              <a:buFont typeface="Wingdings" panose="05000000000000000000" pitchFamily="2" charset="2"/>
              <a:buChar char="§"/>
            </a:pPr>
            <a:r>
              <a:rPr lang="es-ES" sz="900" dirty="0"/>
              <a:t>Requiere uso de entrada </a:t>
            </a:r>
            <a:r>
              <a:rPr lang="es-ES" sz="800" dirty="0"/>
              <a:t>o</a:t>
            </a:r>
            <a:r>
              <a:rPr lang="da-DK" sz="800" dirty="0"/>
              <a:t> </a:t>
            </a:r>
            <a:br>
              <a:rPr lang="da-DK" sz="800" dirty="0"/>
            </a:br>
            <a:r>
              <a:rPr lang="es-ES" sz="800" dirty="0"/>
              <a:t>límite de Seguridad</a:t>
            </a:r>
            <a:endParaRPr lang="en-US" sz="1200" dirty="0"/>
          </a:p>
          <a:p>
            <a:pPr marL="646113" lvl="2" indent="-285750">
              <a:buClr>
                <a:srgbClr val="99CC00"/>
              </a:buClr>
              <a:buFont typeface="Wingdings" panose="05000000000000000000" pitchFamily="2" charset="2"/>
              <a:buChar char="§"/>
            </a:pPr>
            <a:endParaRPr lang="en-GB" sz="1800" dirty="0">
              <a:solidFill>
                <a:srgbClr val="262626"/>
              </a:solidFill>
            </a:endParaRPr>
          </a:p>
        </p:txBody>
      </p:sp>
      <p:grpSp>
        <p:nvGrpSpPr>
          <p:cNvPr id="3" name="Gruppe 2"/>
          <p:cNvGrpSpPr/>
          <p:nvPr/>
        </p:nvGrpSpPr>
        <p:grpSpPr>
          <a:xfrm>
            <a:off x="4468524" y="2627452"/>
            <a:ext cx="4433540" cy="3217487"/>
            <a:chOff x="4468524" y="2627452"/>
            <a:chExt cx="4433540" cy="3217487"/>
          </a:xfrm>
        </p:grpSpPr>
        <p:sp>
          <p:nvSpPr>
            <p:cNvPr id="8" name="Rektangel 7"/>
            <p:cNvSpPr/>
            <p:nvPr/>
          </p:nvSpPr>
          <p:spPr>
            <a:xfrm>
              <a:off x="4468524" y="2627452"/>
              <a:ext cx="1061055" cy="14622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0" name="Rektangel 9"/>
            <p:cNvSpPr/>
            <p:nvPr/>
          </p:nvSpPr>
          <p:spPr>
            <a:xfrm>
              <a:off x="7162641" y="5646939"/>
              <a:ext cx="1739423"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5" name="Pladsholder til diasnummer 4"/>
          <p:cNvSpPr>
            <a:spLocks noGrp="1"/>
          </p:cNvSpPr>
          <p:nvPr>
            <p:ph type="sldNum" sz="quarter" idx="12"/>
          </p:nvPr>
        </p:nvSpPr>
        <p:spPr/>
        <p:txBody>
          <a:bodyPr/>
          <a:lstStyle/>
          <a:p>
            <a:fld id="{EAC703FD-06C2-3745-B8B2-5765E01FA7E0}" type="slidenum">
              <a:rPr lang="da-DK" smtClean="0"/>
              <a:t>192</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avanzada</a:t>
            </a:r>
            <a:endParaRPr lang="es-ES" sz="2000" b="1" dirty="0">
              <a:latin typeface="Lucida Console" panose="020B0609040504020204" pitchFamily="49" charset="0"/>
            </a:endParaRPr>
          </a:p>
        </p:txBody>
      </p:sp>
      <p:sp>
        <p:nvSpPr>
          <p:cNvPr id="13" name="Rektangel 12"/>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266983599"/>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Modo Normal</a:t>
            </a:r>
          </a:p>
          <a:p>
            <a:pPr lvl="1">
              <a:buClr>
                <a:srgbClr val="99CC00"/>
              </a:buClr>
              <a:buFont typeface="Wingdings" panose="05000000000000000000" pitchFamily="2" charset="2"/>
              <a:buChar char="§"/>
            </a:pPr>
            <a:r>
              <a:rPr lang="da-DK" sz="1400" dirty="0"/>
              <a:t>Modo de Seguridad activo de forma predeterminada</a:t>
            </a:r>
          </a:p>
          <a:p>
            <a:pPr>
              <a:buClr>
                <a:srgbClr val="99CC00"/>
              </a:buClr>
              <a:buFont typeface="Wingdings" panose="05000000000000000000" pitchFamily="2" charset="2"/>
              <a:buChar char="§"/>
            </a:pPr>
            <a:endParaRPr lang="en-US" sz="2400" dirty="0"/>
          </a:p>
          <a:p>
            <a:pPr>
              <a:buClr>
                <a:srgbClr val="99CC00"/>
              </a:buClr>
              <a:buFont typeface="Wingdings" panose="05000000000000000000" pitchFamily="2" charset="2"/>
              <a:buChar char="§"/>
            </a:pPr>
            <a:r>
              <a:rPr lang="es-ES" sz="1800" dirty="0"/>
              <a:t>Modo Reducido</a:t>
            </a:r>
          </a:p>
          <a:p>
            <a:pPr lvl="1">
              <a:buClr>
                <a:srgbClr val="99CC00"/>
              </a:buClr>
              <a:buFont typeface="Wingdings" panose="05000000000000000000" pitchFamily="2" charset="2"/>
              <a:buChar char="§"/>
            </a:pPr>
            <a:r>
              <a:rPr lang="es-ES" sz="1400" dirty="0"/>
              <a:t>Activo cuando el PCH del robot se posiciona más allá </a:t>
            </a:r>
            <a:r>
              <a:rPr lang="es-ES" sz="1400" dirty="0" smtClean="0"/>
              <a:t>de un límite de seguridad definido </a:t>
            </a:r>
            <a:r>
              <a:rPr lang="es-ES" sz="1400" dirty="0"/>
              <a:t>como </a:t>
            </a:r>
            <a:r>
              <a:rPr lang="da-DK" sz="1400" i="1" dirty="0"/>
              <a:t>Modo Reducido con </a:t>
            </a:r>
            <a:r>
              <a:rPr lang="da-DK" sz="1400" i="1" dirty="0" smtClean="0"/>
              <a:t>activador</a:t>
            </a:r>
          </a:p>
          <a:p>
            <a:pPr lvl="1">
              <a:buClr>
                <a:srgbClr val="99CC00"/>
              </a:buClr>
              <a:buFont typeface="Wingdings" panose="05000000000000000000" pitchFamily="2" charset="2"/>
              <a:buChar char="§"/>
            </a:pPr>
            <a:r>
              <a:rPr lang="es-ES" sz="1400" dirty="0" smtClean="0"/>
              <a:t>Activo </a:t>
            </a:r>
            <a:r>
              <a:rPr lang="es-ES" sz="1400" dirty="0"/>
              <a:t>cuando se activan las entradas configurables definidas </a:t>
            </a:r>
            <a:r>
              <a:rPr lang="es-ES" sz="1400" dirty="0" smtClean="0"/>
              <a:t>como </a:t>
            </a:r>
            <a:r>
              <a:rPr lang="es-ES" sz="1400" i="1" dirty="0" smtClean="0"/>
              <a:t>Modo reducido</a:t>
            </a:r>
            <a:endParaRPr lang="es-ES" sz="1400" i="1" dirty="0"/>
          </a:p>
          <a:p>
            <a:pPr lvl="1">
              <a:buClr>
                <a:srgbClr val="99CC00"/>
              </a:buClr>
              <a:buFont typeface="Wingdings" panose="05000000000000000000" pitchFamily="2" charset="2"/>
              <a:buChar char="§"/>
            </a:pPr>
            <a:endParaRPr lang="da-DK" sz="1400" i="1" dirty="0" smtClean="0">
              <a:solidFill>
                <a:srgbClr val="262626"/>
              </a:solidFill>
            </a:endParaRPr>
          </a:p>
          <a:p>
            <a:pPr marL="0" indent="0">
              <a:buClr>
                <a:srgbClr val="99CC00"/>
              </a:buClr>
              <a:buNone/>
            </a:pPr>
            <a:endParaRPr lang="da-DK" sz="1800" dirty="0" smtClean="0">
              <a:solidFill>
                <a:srgbClr val="262626"/>
              </a:solidFill>
            </a:endParaRPr>
          </a:p>
          <a:p>
            <a:pPr marL="0" indent="0">
              <a:buClr>
                <a:srgbClr val="99CC00"/>
              </a:buClr>
              <a:buNone/>
            </a:pPr>
            <a:endParaRPr lang="da-DK" sz="1800" dirty="0" smtClean="0">
              <a:solidFill>
                <a:srgbClr val="262626"/>
              </a:solidFill>
            </a:endParaRPr>
          </a:p>
          <a:p>
            <a:pPr>
              <a:buClr>
                <a:srgbClr val="99CC00"/>
              </a:buClr>
              <a:buFont typeface="Wingdings" panose="05000000000000000000" pitchFamily="2" charset="2"/>
              <a:buChar char="§"/>
            </a:pPr>
            <a:r>
              <a:rPr lang="da-DK" sz="1800" i="1" dirty="0">
                <a:solidFill>
                  <a:srgbClr val="262626"/>
                </a:solidFill>
              </a:rPr>
              <a:t>E</a:t>
            </a:r>
            <a:r>
              <a:rPr lang="da-DK" sz="1800" i="1" dirty="0" smtClean="0">
                <a:solidFill>
                  <a:srgbClr val="262626"/>
                </a:solidFill>
              </a:rPr>
              <a:t>n caso de violación de la seguridad:</a:t>
            </a:r>
            <a:endParaRPr lang="da-DK" sz="1800" i="1" dirty="0">
              <a:solidFill>
                <a:srgbClr val="262626"/>
              </a:solidFill>
            </a:endParaRPr>
          </a:p>
          <a:p>
            <a:pPr>
              <a:buClr>
                <a:srgbClr val="99CC00"/>
              </a:buClr>
              <a:buFont typeface="Wingdings" panose="05000000000000000000" pitchFamily="2" charset="2"/>
              <a:buChar char="§"/>
            </a:pPr>
            <a:r>
              <a:rPr lang="es-ES" sz="1600" dirty="0"/>
              <a:t>Modo Recuperación</a:t>
            </a:r>
          </a:p>
          <a:p>
            <a:pPr lvl="1">
              <a:buClr>
                <a:srgbClr val="99CC00"/>
              </a:buClr>
              <a:buFont typeface="Wingdings" panose="05000000000000000000" pitchFamily="2" charset="2"/>
              <a:buChar char="§"/>
            </a:pPr>
            <a:r>
              <a:rPr lang="es-ES" sz="1200" dirty="0"/>
              <a:t>Activo cuando se produce una violación de alguno de los otros modos</a:t>
            </a:r>
          </a:p>
          <a:p>
            <a:pPr lvl="1">
              <a:buClr>
                <a:srgbClr val="99CC00"/>
              </a:buClr>
              <a:buFont typeface="Wingdings" panose="05000000000000000000" pitchFamily="2" charset="2"/>
              <a:buChar char="§"/>
            </a:pPr>
            <a:r>
              <a:rPr lang="es-ES" sz="1200" dirty="0"/>
              <a:t>Este modo permite el movimiento manual del robot fuera del área violada</a:t>
            </a:r>
          </a:p>
          <a:p>
            <a:pPr lvl="1">
              <a:buClr>
                <a:srgbClr val="99CC00"/>
              </a:buClr>
              <a:buFont typeface="Wingdings" panose="05000000000000000000" pitchFamily="2" charset="2"/>
              <a:buChar char="§"/>
            </a:pPr>
            <a:r>
              <a:rPr lang="es-ES" sz="1200" dirty="0"/>
              <a:t>No es posible la ejecución de ningún programa en este modo</a:t>
            </a:r>
          </a:p>
          <a:p>
            <a:pPr lvl="1">
              <a:buClr>
                <a:srgbClr val="99CC00"/>
              </a:buClr>
              <a:buFont typeface="Wingdings" panose="05000000000000000000" pitchFamily="2" charset="2"/>
              <a:buChar char="§"/>
            </a:pPr>
            <a:r>
              <a:rPr lang="es-ES" sz="1200" dirty="0"/>
              <a:t>Las limitaciones de posicionamiento de junta y PCH están deshabilitadas en este modo</a:t>
            </a:r>
          </a:p>
        </p:txBody>
      </p:sp>
      <p:sp>
        <p:nvSpPr>
          <p:cNvPr id="3" name="Pladsholder til diasnummer 2"/>
          <p:cNvSpPr>
            <a:spLocks noGrp="1"/>
          </p:cNvSpPr>
          <p:nvPr>
            <p:ph type="sldNum" sz="quarter" idx="12"/>
          </p:nvPr>
        </p:nvSpPr>
        <p:spPr/>
        <p:txBody>
          <a:bodyPr/>
          <a:lstStyle/>
          <a:p>
            <a:fld id="{EAC703FD-06C2-3745-B8B2-5765E01FA7E0}" type="slidenum">
              <a:rPr lang="da-DK" smtClean="0"/>
              <a:t>193</a:t>
            </a:fld>
            <a:endParaRPr lang="da-DK"/>
          </a:p>
        </p:txBody>
      </p:sp>
      <p:sp>
        <p:nvSpPr>
          <p:cNvPr id="5"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Modos de Seguridad</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066068142"/>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2710325"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t>Indicación </a:t>
            </a:r>
            <a:r>
              <a:rPr lang="es-ES" sz="1800" dirty="0"/>
              <a:t>visual de</a:t>
            </a:r>
            <a:br>
              <a:rPr lang="es-ES" sz="1800" dirty="0"/>
            </a:br>
            <a:r>
              <a:rPr lang="es-ES" sz="1800" dirty="0"/>
              <a:t>la configuración</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Indicada con colores</a:t>
            </a:r>
            <a:br>
              <a:rPr lang="es-ES" sz="1800" dirty="0"/>
            </a:br>
            <a:r>
              <a:rPr lang="es-ES" sz="1800" dirty="0"/>
              <a:t>y números</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Suma de comprobación</a:t>
            </a:r>
            <a:br>
              <a:rPr lang="es-ES" sz="1800" dirty="0"/>
            </a:br>
            <a:r>
              <a:rPr lang="es-ES" sz="1800" dirty="0"/>
              <a:t>cambia si se modifica</a:t>
            </a:r>
            <a:br>
              <a:rPr lang="es-ES" sz="1800" dirty="0"/>
            </a:br>
            <a:r>
              <a:rPr lang="es-ES" sz="1800" dirty="0"/>
              <a:t>la configuración</a:t>
            </a:r>
          </a:p>
          <a:p>
            <a:pPr>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800" dirty="0"/>
              <a:t>Al pulsar sobre el código </a:t>
            </a:r>
            <a:br>
              <a:rPr lang="es-ES" sz="1800" dirty="0"/>
            </a:br>
            <a:r>
              <a:rPr lang="es-ES" sz="1800" dirty="0"/>
              <a:t>aparece la configuración</a:t>
            </a:r>
            <a:br>
              <a:rPr lang="es-ES" sz="1800" dirty="0"/>
            </a:br>
            <a:r>
              <a:rPr lang="es-ES" sz="1800" dirty="0"/>
              <a:t>de seguridad activa</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7" name="Rektangel 6"/>
          <p:cNvSpPr/>
          <p:nvPr/>
        </p:nvSpPr>
        <p:spPr>
          <a:xfrm>
            <a:off x="8208645" y="1917857"/>
            <a:ext cx="445770" cy="19607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Pladsholder til diasnummer 5"/>
          <p:cNvSpPr>
            <a:spLocks noGrp="1"/>
          </p:cNvSpPr>
          <p:nvPr>
            <p:ph type="sldNum" sz="quarter" idx="12"/>
          </p:nvPr>
        </p:nvSpPr>
        <p:spPr/>
        <p:txBody>
          <a:bodyPr/>
          <a:lstStyle/>
          <a:p>
            <a:fld id="{EAC703FD-06C2-3745-B8B2-5765E01FA7E0}" type="slidenum">
              <a:rPr lang="da-DK" smtClean="0"/>
              <a:t>194</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Suma de control de Seguridad </a:t>
            </a:r>
            <a:endParaRPr lang="da-DK" sz="2000" b="1" dirty="0">
              <a:latin typeface="Lucida Console" panose="020B0609040504020204" pitchFamily="49" charset="0"/>
            </a:endParaRP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2764" y="2275840"/>
            <a:ext cx="4172690" cy="362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ktangel 7"/>
          <p:cNvSpPr/>
          <p:nvPr/>
        </p:nvSpPr>
        <p:spPr>
          <a:xfrm>
            <a:off x="4069079" y="2284095"/>
            <a:ext cx="4158703" cy="361918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239587826"/>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Velocidad máxima</a:t>
            </a:r>
          </a:p>
          <a:p>
            <a:pPr lvl="1">
              <a:buClr>
                <a:srgbClr val="99CC00"/>
              </a:buClr>
              <a:buFont typeface="Wingdings" panose="05000000000000000000" pitchFamily="2" charset="2"/>
              <a:buChar char="§"/>
            </a:pPr>
            <a:r>
              <a:rPr lang="es-ES" sz="1400" dirty="0">
                <a:solidFill>
                  <a:srgbClr val="262626"/>
                </a:solidFill>
              </a:rPr>
              <a:t>Establece velocidad</a:t>
            </a:r>
            <a:br>
              <a:rPr lang="es-ES" sz="1400" dirty="0">
                <a:solidFill>
                  <a:srgbClr val="262626"/>
                </a:solidFill>
              </a:rPr>
            </a:br>
            <a:r>
              <a:rPr lang="es-ES" sz="1400" dirty="0">
                <a:solidFill>
                  <a:srgbClr val="262626"/>
                </a:solidFill>
              </a:rPr>
              <a:t>máxima para cada junta</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Modos</a:t>
            </a:r>
          </a:p>
          <a:p>
            <a:pPr lvl="1">
              <a:buClr>
                <a:srgbClr val="99CC00"/>
              </a:buClr>
              <a:buFont typeface="Wingdings" panose="05000000000000000000" pitchFamily="2" charset="2"/>
              <a:buChar char="§"/>
            </a:pPr>
            <a:r>
              <a:rPr lang="es-ES" sz="1400" dirty="0" smtClean="0"/>
              <a:t>Modo normal</a:t>
            </a:r>
          </a:p>
          <a:p>
            <a:pPr lvl="1">
              <a:buClr>
                <a:srgbClr val="99CC00"/>
              </a:buClr>
              <a:buFont typeface="Wingdings" panose="05000000000000000000" pitchFamily="2" charset="2"/>
              <a:buChar char="§"/>
            </a:pPr>
            <a:r>
              <a:rPr lang="es-ES" sz="1400" dirty="0" smtClean="0"/>
              <a:t>Modo </a:t>
            </a:r>
            <a:r>
              <a:rPr lang="es-ES" sz="1400" dirty="0"/>
              <a:t>reducido</a:t>
            </a:r>
          </a:p>
          <a:p>
            <a:pPr lvl="2">
              <a:buClr>
                <a:srgbClr val="99CC00"/>
              </a:buClr>
              <a:buFont typeface="Wingdings" panose="05000000000000000000" pitchFamily="2" charset="2"/>
              <a:buChar char="§"/>
            </a:pPr>
            <a:r>
              <a:rPr lang="es-ES" sz="900" dirty="0">
                <a:solidFill>
                  <a:srgbClr val="000000"/>
                </a:solidFill>
              </a:rPr>
              <a:t>Requiere uso de entrada </a:t>
            </a:r>
            <a:r>
              <a:rPr lang="es-ES" sz="800" dirty="0">
                <a:solidFill>
                  <a:srgbClr val="000000"/>
                </a:solidFill>
              </a:rPr>
              <a:t>o</a:t>
            </a:r>
            <a:r>
              <a:rPr lang="da-DK" sz="800" dirty="0">
                <a:solidFill>
                  <a:srgbClr val="000000"/>
                </a:solidFill>
              </a:rPr>
              <a:t> </a:t>
            </a:r>
            <a:br>
              <a:rPr lang="da-DK" sz="800" dirty="0">
                <a:solidFill>
                  <a:srgbClr val="000000"/>
                </a:solidFill>
              </a:rPr>
            </a:br>
            <a:r>
              <a:rPr lang="es-ES" sz="800" dirty="0">
                <a:solidFill>
                  <a:srgbClr val="000000"/>
                </a:solidFill>
              </a:rPr>
              <a:t>límite de Seguridad</a:t>
            </a:r>
            <a:endParaRPr lang="en-US" sz="1200" dirty="0">
              <a:solidFill>
                <a:srgbClr val="000000"/>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grpSp>
        <p:nvGrpSpPr>
          <p:cNvPr id="5" name="Gruppe 4"/>
          <p:cNvGrpSpPr/>
          <p:nvPr/>
        </p:nvGrpSpPr>
        <p:grpSpPr>
          <a:xfrm>
            <a:off x="4632960" y="2607226"/>
            <a:ext cx="1874520" cy="638055"/>
            <a:chOff x="4446367" y="2607226"/>
            <a:chExt cx="1874520" cy="638055"/>
          </a:xfrm>
        </p:grpSpPr>
        <p:sp>
          <p:nvSpPr>
            <p:cNvPr id="6" name="Rektangel 5"/>
            <p:cNvSpPr/>
            <p:nvPr/>
          </p:nvSpPr>
          <p:spPr>
            <a:xfrm>
              <a:off x="4446367" y="3073400"/>
              <a:ext cx="1025267" cy="17188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8" name="Rektangel 7"/>
            <p:cNvSpPr/>
            <p:nvPr/>
          </p:nvSpPr>
          <p:spPr>
            <a:xfrm>
              <a:off x="5335625" y="2607226"/>
              <a:ext cx="985262" cy="1512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4" name="Pladsholder til diasnummer 3"/>
          <p:cNvSpPr>
            <a:spLocks noGrp="1"/>
          </p:cNvSpPr>
          <p:nvPr>
            <p:ph type="sldNum" sz="quarter" idx="12"/>
          </p:nvPr>
        </p:nvSpPr>
        <p:spPr/>
        <p:txBody>
          <a:bodyPr/>
          <a:lstStyle/>
          <a:p>
            <a:fld id="{EAC703FD-06C2-3745-B8B2-5765E01FA7E0}" type="slidenum">
              <a:rPr lang="da-DK" smtClean="0"/>
              <a:t>195</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Límites de juntas</a:t>
            </a:r>
            <a:endParaRPr lang="es-ES" sz="2000" b="1" dirty="0">
              <a:latin typeface="Lucida Console" panose="020B0609040504020204" pitchFamily="49" charset="0"/>
            </a:endParaRP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218750638"/>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Intervalo de posiciones</a:t>
            </a:r>
          </a:p>
          <a:p>
            <a:pPr lvl="1">
              <a:buClr>
                <a:srgbClr val="99CC00"/>
              </a:buClr>
              <a:buFont typeface="Wingdings" panose="05000000000000000000" pitchFamily="2" charset="2"/>
              <a:buChar char="§"/>
            </a:pPr>
            <a:r>
              <a:rPr lang="es-ES" sz="1400" dirty="0">
                <a:solidFill>
                  <a:srgbClr val="262626"/>
                </a:solidFill>
              </a:rPr>
              <a:t>Establece rango, mínimo</a:t>
            </a:r>
            <a:br>
              <a:rPr lang="es-ES" sz="1400" dirty="0">
                <a:solidFill>
                  <a:srgbClr val="262626"/>
                </a:solidFill>
              </a:rPr>
            </a:br>
            <a:r>
              <a:rPr lang="es-ES" sz="1400" dirty="0">
                <a:solidFill>
                  <a:srgbClr val="262626"/>
                </a:solidFill>
              </a:rPr>
              <a:t>y máximo, para cada junta</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Modos</a:t>
            </a:r>
          </a:p>
          <a:p>
            <a:pPr lvl="1">
              <a:buClr>
                <a:srgbClr val="99CC00"/>
              </a:buClr>
              <a:buFont typeface="Wingdings" panose="05000000000000000000" pitchFamily="2" charset="2"/>
              <a:buChar char="§"/>
            </a:pPr>
            <a:r>
              <a:rPr lang="es-ES" sz="1400" dirty="0"/>
              <a:t>Modo normal</a:t>
            </a:r>
          </a:p>
          <a:p>
            <a:pPr lvl="1">
              <a:buClr>
                <a:srgbClr val="99CC00"/>
              </a:buClr>
              <a:buFont typeface="Wingdings" panose="05000000000000000000" pitchFamily="2" charset="2"/>
              <a:buChar char="§"/>
            </a:pPr>
            <a:r>
              <a:rPr lang="es-ES" sz="1400" dirty="0"/>
              <a:t>Modo reducido</a:t>
            </a:r>
          </a:p>
          <a:p>
            <a:pPr lvl="2">
              <a:buClr>
                <a:srgbClr val="99CC00"/>
              </a:buClr>
              <a:buFont typeface="Wingdings" panose="05000000000000000000" pitchFamily="2" charset="2"/>
              <a:buChar char="§"/>
            </a:pPr>
            <a:r>
              <a:rPr lang="es-ES" sz="900" dirty="0">
                <a:solidFill>
                  <a:srgbClr val="000000"/>
                </a:solidFill>
              </a:rPr>
              <a:t>Requiere uso de entrada </a:t>
            </a:r>
            <a:r>
              <a:rPr lang="es-ES" sz="800" dirty="0">
                <a:solidFill>
                  <a:srgbClr val="000000"/>
                </a:solidFill>
              </a:rPr>
              <a:t>o</a:t>
            </a:r>
            <a:r>
              <a:rPr lang="da-DK" sz="800" dirty="0">
                <a:solidFill>
                  <a:srgbClr val="000000"/>
                </a:solidFill>
              </a:rPr>
              <a:t> </a:t>
            </a:r>
            <a:br>
              <a:rPr lang="da-DK" sz="800" dirty="0">
                <a:solidFill>
                  <a:srgbClr val="000000"/>
                </a:solidFill>
              </a:rPr>
            </a:br>
            <a:r>
              <a:rPr lang="es-ES" sz="800" dirty="0">
                <a:solidFill>
                  <a:srgbClr val="000000"/>
                </a:solidFill>
              </a:rPr>
              <a:t>límite de Seguridad</a:t>
            </a:r>
            <a:endParaRPr lang="en-US" sz="1200" dirty="0">
              <a:solidFill>
                <a:srgbClr val="000000"/>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8" name="Pladsholder til diasnummer 7"/>
          <p:cNvSpPr>
            <a:spLocks noGrp="1"/>
          </p:cNvSpPr>
          <p:nvPr>
            <p:ph type="sldNum" sz="quarter" idx="12"/>
          </p:nvPr>
        </p:nvSpPr>
        <p:spPr/>
        <p:txBody>
          <a:bodyPr/>
          <a:lstStyle/>
          <a:p>
            <a:fld id="{EAC703FD-06C2-3745-B8B2-5765E01FA7E0}" type="slidenum">
              <a:rPr lang="da-DK" smtClean="0"/>
              <a:t>196</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Límites </a:t>
            </a:r>
            <a:r>
              <a:rPr lang="es-ES" sz="2000" b="1" dirty="0">
                <a:latin typeface="Lucida Console" panose="020B0609040504020204" pitchFamily="49" charset="0"/>
              </a:rPr>
              <a:t>de juntas</a:t>
            </a: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17" name="Gruppe 4"/>
          <p:cNvGrpSpPr/>
          <p:nvPr/>
        </p:nvGrpSpPr>
        <p:grpSpPr>
          <a:xfrm>
            <a:off x="4632960" y="2607226"/>
            <a:ext cx="1874520" cy="813315"/>
            <a:chOff x="4446367" y="2607226"/>
            <a:chExt cx="1874520" cy="813315"/>
          </a:xfrm>
        </p:grpSpPr>
        <p:sp>
          <p:nvSpPr>
            <p:cNvPr id="18" name="Rektangel 5"/>
            <p:cNvSpPr/>
            <p:nvPr/>
          </p:nvSpPr>
          <p:spPr>
            <a:xfrm>
              <a:off x="4446367" y="3248660"/>
              <a:ext cx="1295400" cy="17188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9" name="Rektangel 7"/>
            <p:cNvSpPr/>
            <p:nvPr/>
          </p:nvSpPr>
          <p:spPr>
            <a:xfrm>
              <a:off x="5335625" y="2607226"/>
              <a:ext cx="985262" cy="15121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3343578034"/>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Pladsholder til diasnummer 4"/>
          <p:cNvSpPr>
            <a:spLocks noGrp="1"/>
          </p:cNvSpPr>
          <p:nvPr>
            <p:ph type="sldNum" sz="quarter" idx="12"/>
          </p:nvPr>
        </p:nvSpPr>
        <p:spPr/>
        <p:txBody>
          <a:bodyPr/>
          <a:lstStyle/>
          <a:p>
            <a:fld id="{EAC703FD-06C2-3745-B8B2-5765E01FA7E0}" type="slidenum">
              <a:rPr lang="da-DK" smtClean="0"/>
              <a:t>197</a:t>
            </a:fld>
            <a:endParaRPr lang="da-DK" dirty="0"/>
          </a:p>
        </p:txBody>
      </p:sp>
      <p:sp>
        <p:nvSpPr>
          <p:cNvPr id="2" name="Pladsholder til indhold 2"/>
          <p:cNvSpPr txBox="1">
            <a:spLocks/>
          </p:cNvSpPr>
          <p:nvPr/>
        </p:nvSpPr>
        <p:spPr>
          <a:xfrm>
            <a:off x="281507" y="1574801"/>
            <a:ext cx="2902951"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Planos de seguridad</a:t>
            </a:r>
          </a:p>
          <a:p>
            <a:pPr>
              <a:buClr>
                <a:srgbClr val="99CC00"/>
              </a:buClr>
              <a:buFont typeface="Wingdings" panose="05000000000000000000" pitchFamily="2" charset="2"/>
              <a:buChar char="§"/>
            </a:pPr>
            <a:endParaRPr lang="en-U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Campo de  trabajo</a:t>
            </a:r>
            <a:br>
              <a:rPr lang="es-ES" sz="1400" dirty="0">
                <a:solidFill>
                  <a:srgbClr val="262626"/>
                </a:solidFill>
              </a:rPr>
            </a:br>
            <a:r>
              <a:rPr lang="es-ES" sz="1400" dirty="0">
                <a:solidFill>
                  <a:srgbClr val="262626"/>
                </a:solidFill>
              </a:rPr>
              <a:t>restringido</a:t>
            </a:r>
          </a:p>
          <a:p>
            <a:pPr lvl="1">
              <a:buClr>
                <a:srgbClr val="99CC00"/>
              </a:buClr>
              <a:buFont typeface="Wingdings" panose="05000000000000000000" pitchFamily="2" charset="2"/>
              <a:buChar char="§"/>
            </a:pPr>
            <a:endParaRPr lang="es-ES" sz="1400" dirty="0"/>
          </a:p>
          <a:p>
            <a:pPr lvl="1">
              <a:buClr>
                <a:srgbClr val="99CC00"/>
              </a:buClr>
              <a:buFont typeface="Wingdings" panose="05000000000000000000" pitchFamily="2" charset="2"/>
              <a:buChar char="§"/>
            </a:pPr>
            <a:r>
              <a:rPr lang="es-ES" sz="1400" dirty="0"/>
              <a:t>Hasta 8 planos distintos</a:t>
            </a:r>
          </a:p>
          <a:p>
            <a:pPr lvl="1">
              <a:buClr>
                <a:srgbClr val="99CC00"/>
              </a:buClr>
              <a:buFont typeface="Wingdings" panose="05000000000000000000" pitchFamily="2" charset="2"/>
              <a:buChar char="§"/>
            </a:pPr>
            <a:endParaRPr lang="es-ES" sz="1400" dirty="0"/>
          </a:p>
          <a:p>
            <a:pPr lvl="1">
              <a:buClr>
                <a:srgbClr val="99CC00"/>
              </a:buClr>
              <a:buFont typeface="Wingdings" panose="05000000000000000000" pitchFamily="2" charset="2"/>
              <a:buChar char="§"/>
            </a:pPr>
            <a:r>
              <a:rPr lang="es-ES" sz="1400" dirty="0"/>
              <a:t>Activos en </a:t>
            </a:r>
            <a:r>
              <a:rPr lang="es-ES" sz="1400" dirty="0" smtClean="0"/>
              <a:t>movimiento</a:t>
            </a:r>
            <a:r>
              <a:rPr lang="es-ES" sz="1400" dirty="0"/>
              <a:t/>
            </a:r>
            <a:br>
              <a:rPr lang="es-ES" sz="1400" dirty="0"/>
            </a:br>
            <a:r>
              <a:rPr lang="es-ES" sz="1400" dirty="0"/>
              <a:t>manual y en ejecución de</a:t>
            </a:r>
            <a:br>
              <a:rPr lang="es-ES" sz="1400" dirty="0"/>
            </a:br>
            <a:r>
              <a:rPr lang="es-ES" sz="1400" dirty="0"/>
              <a:t>programas</a:t>
            </a:r>
          </a:p>
          <a:p>
            <a:pPr lvl="1">
              <a:buClr>
                <a:srgbClr val="99CC00"/>
              </a:buClr>
              <a:buFont typeface="Wingdings" panose="05000000000000000000" pitchFamily="2" charset="2"/>
              <a:buChar char="§"/>
            </a:pPr>
            <a:endParaRPr lang="es-ES" sz="1400" dirty="0"/>
          </a:p>
          <a:p>
            <a:pPr lvl="1">
              <a:buClr>
                <a:srgbClr val="99CC00"/>
              </a:buClr>
              <a:buFont typeface="Wingdings" panose="05000000000000000000" pitchFamily="2" charset="2"/>
              <a:buChar char="§"/>
            </a:pPr>
            <a:r>
              <a:rPr lang="es-ES" sz="1400" dirty="0"/>
              <a:t>Los planos pueden activar</a:t>
            </a:r>
            <a:br>
              <a:rPr lang="es-ES" sz="1400" dirty="0"/>
            </a:br>
            <a:r>
              <a:rPr lang="es-ES" sz="1400" dirty="0"/>
              <a:t>el modo reducido cuando</a:t>
            </a:r>
            <a:br>
              <a:rPr lang="es-ES" sz="1400" dirty="0"/>
            </a:br>
            <a:r>
              <a:rPr lang="es-ES" sz="1400" dirty="0"/>
              <a:t>el PCH los </a:t>
            </a:r>
            <a:r>
              <a:rPr lang="es-ES" sz="1400" dirty="0" smtClean="0"/>
              <a:t>atraviesa</a:t>
            </a:r>
          </a:p>
          <a:p>
            <a:pPr lvl="1">
              <a:buClr>
                <a:srgbClr val="99CC00"/>
              </a:buClr>
              <a:buFont typeface="Wingdings" panose="05000000000000000000" pitchFamily="2" charset="2"/>
              <a:buChar char="§"/>
            </a:pPr>
            <a:endParaRPr lang="da-DK" sz="1400" dirty="0"/>
          </a:p>
          <a:p>
            <a:pPr lvl="1">
              <a:buClr>
                <a:srgbClr val="99CC00"/>
              </a:buClr>
              <a:buFont typeface="Wingdings" panose="05000000000000000000" pitchFamily="2" charset="2"/>
              <a:buChar char="§"/>
            </a:pPr>
            <a:r>
              <a:rPr lang="es-ES" sz="1400" b="1" dirty="0">
                <a:solidFill>
                  <a:srgbClr val="FF0000"/>
                </a:solidFill>
              </a:rPr>
              <a:t>IMPORTANTE:</a:t>
            </a:r>
            <a:r>
              <a:rPr lang="es-ES" sz="1400" dirty="0">
                <a:solidFill>
                  <a:srgbClr val="FF0000"/>
                </a:solidFill>
              </a:rPr>
              <a:t/>
            </a:r>
            <a:br>
              <a:rPr lang="es-ES" sz="1400" dirty="0">
                <a:solidFill>
                  <a:srgbClr val="FF0000"/>
                </a:solidFill>
              </a:rPr>
            </a:br>
            <a:r>
              <a:rPr lang="es-ES" sz="1400" dirty="0">
                <a:solidFill>
                  <a:srgbClr val="FF0000"/>
                </a:solidFill>
              </a:rPr>
              <a:t>Los límites de Seguridad</a:t>
            </a:r>
            <a:br>
              <a:rPr lang="es-ES" sz="1400" dirty="0">
                <a:solidFill>
                  <a:srgbClr val="FF0000"/>
                </a:solidFill>
              </a:rPr>
            </a:br>
            <a:r>
              <a:rPr lang="es-ES" sz="1400" dirty="0">
                <a:solidFill>
                  <a:srgbClr val="FF0000"/>
                </a:solidFill>
              </a:rPr>
              <a:t>limitan sólo al PCH, no al</a:t>
            </a:r>
            <a:br>
              <a:rPr lang="es-ES" sz="1400" dirty="0">
                <a:solidFill>
                  <a:srgbClr val="FF0000"/>
                </a:solidFill>
              </a:rPr>
            </a:br>
            <a:r>
              <a:rPr lang="es-ES" sz="1400" dirty="0">
                <a:solidFill>
                  <a:srgbClr val="FF0000"/>
                </a:solidFill>
              </a:rPr>
              <a:t>brazo del robot</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chemeClr val="tx2">
                  <a:lumMod val="40000"/>
                  <a:lumOff val="60000"/>
                </a:schemeClr>
              </a:buClr>
            </a:pPr>
            <a:endParaRPr lang="en-GB" sz="1800" dirty="0">
              <a:solidFill>
                <a:srgbClr val="262626"/>
              </a:solidFill>
            </a:endParaRPr>
          </a:p>
        </p:txBody>
      </p:sp>
      <p:sp>
        <p:nvSpPr>
          <p:cNvPr id="6" name="Rektangel 5"/>
          <p:cNvSpPr/>
          <p:nvPr/>
        </p:nvSpPr>
        <p:spPr>
          <a:xfrm>
            <a:off x="6493289" y="2626527"/>
            <a:ext cx="596359"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Límites</a:t>
            </a:r>
            <a:endParaRPr lang="da-DK" sz="2000" b="1" dirty="0">
              <a:latin typeface="Lucida Console" panose="020B0609040504020204" pitchFamily="49" charset="0"/>
            </a:endParaRPr>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03700451"/>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6604" y="1908000"/>
            <a:ext cx="5760000" cy="4320000"/>
          </a:xfrm>
          <a:prstGeom prst="rect">
            <a:avLst/>
          </a:prstGeom>
        </p:spPr>
      </p:pic>
      <p:sp>
        <p:nvSpPr>
          <p:cNvPr id="2" name="Pladsholder til indhold 2"/>
          <p:cNvSpPr txBox="1">
            <a:spLocks/>
          </p:cNvSpPr>
          <p:nvPr/>
        </p:nvSpPr>
        <p:spPr>
          <a:xfrm>
            <a:off x="281508" y="1574801"/>
            <a:ext cx="2895096"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Función de copia</a:t>
            </a:r>
          </a:p>
          <a:p>
            <a:pPr lvl="1">
              <a:buClr>
                <a:srgbClr val="99CC00"/>
              </a:buClr>
              <a:buFont typeface="Wingdings" panose="05000000000000000000" pitchFamily="2" charset="2"/>
              <a:buChar char="§"/>
            </a:pPr>
            <a:r>
              <a:rPr lang="es-ES" sz="1400" dirty="0">
                <a:solidFill>
                  <a:srgbClr val="262626"/>
                </a:solidFill>
              </a:rPr>
              <a:t>Define que función </a:t>
            </a:r>
            <a:r>
              <a:rPr lang="es-ES" sz="1400" dirty="0" smtClean="0">
                <a:solidFill>
                  <a:srgbClr val="262626"/>
                </a:solidFill>
              </a:rPr>
              <a:t>usar como </a:t>
            </a:r>
            <a:r>
              <a:rPr lang="es-ES" sz="1400" dirty="0">
                <a:solidFill>
                  <a:srgbClr val="262626"/>
                </a:solidFill>
              </a:rPr>
              <a:t>límite</a:t>
            </a: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M</a:t>
            </a:r>
            <a:r>
              <a:rPr lang="es-ES" sz="1800" dirty="0" smtClean="0">
                <a:solidFill>
                  <a:srgbClr val="262626"/>
                </a:solidFill>
              </a:rPr>
              <a:t>odo de Seguridad</a:t>
            </a:r>
            <a:endParaRPr lang="es-ES" sz="18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Define en que modo </a:t>
            </a:r>
            <a:r>
              <a:rPr lang="es-ES" sz="1400" dirty="0" smtClean="0">
                <a:solidFill>
                  <a:srgbClr val="262626"/>
                </a:solidFill>
              </a:rPr>
              <a:t>se </a:t>
            </a:r>
            <a:r>
              <a:rPr lang="es-ES" sz="1400" dirty="0">
                <a:solidFill>
                  <a:srgbClr val="262626"/>
                </a:solidFill>
              </a:rPr>
              <a:t>activa el límite, </a:t>
            </a:r>
            <a:r>
              <a:rPr lang="es-ES" sz="1400" dirty="0" smtClean="0">
                <a:solidFill>
                  <a:srgbClr val="262626"/>
                </a:solidFill>
              </a:rPr>
              <a:t>o si </a:t>
            </a:r>
            <a:r>
              <a:rPr lang="es-ES" sz="1400" dirty="0">
                <a:solidFill>
                  <a:srgbClr val="262626"/>
                </a:solidFill>
              </a:rPr>
              <a:t>es el límite </a:t>
            </a:r>
            <a:r>
              <a:rPr lang="es-ES" sz="1400" dirty="0" smtClean="0">
                <a:solidFill>
                  <a:srgbClr val="262626"/>
                </a:solidFill>
              </a:rPr>
              <a:t>quien activa </a:t>
            </a:r>
            <a:r>
              <a:rPr lang="es-ES" sz="1400" dirty="0">
                <a:solidFill>
                  <a:srgbClr val="262626"/>
                </a:solidFill>
              </a:rPr>
              <a:t>el modo reducido</a:t>
            </a: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Desplazamiento</a:t>
            </a:r>
          </a:p>
          <a:p>
            <a:pPr lvl="1">
              <a:buClr>
                <a:srgbClr val="99CC00"/>
              </a:buClr>
              <a:buFont typeface="Wingdings" panose="05000000000000000000" pitchFamily="2" charset="2"/>
              <a:buChar char="§"/>
            </a:pPr>
            <a:r>
              <a:rPr lang="es-ES" sz="1400" dirty="0">
                <a:solidFill>
                  <a:srgbClr val="262626"/>
                </a:solidFill>
              </a:rPr>
              <a:t>Desplaza el </a:t>
            </a:r>
            <a:r>
              <a:rPr lang="es-ES" sz="1400" dirty="0" smtClean="0">
                <a:solidFill>
                  <a:srgbClr val="262626"/>
                </a:solidFill>
              </a:rPr>
              <a:t>plano la </a:t>
            </a:r>
            <a:r>
              <a:rPr lang="es-ES" sz="1400" dirty="0">
                <a:solidFill>
                  <a:srgbClr val="262626"/>
                </a:solidFill>
              </a:rPr>
              <a:t>distancia indicada</a:t>
            </a:r>
          </a:p>
          <a:p>
            <a:pPr>
              <a:buClr>
                <a:srgbClr val="99CC00"/>
              </a:buClr>
              <a:buFont typeface="Wingdings" panose="05000000000000000000" pitchFamily="2" charset="2"/>
              <a:buChar char="§"/>
            </a:pPr>
            <a:endParaRPr lang="es-ES"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Aplicar</a:t>
            </a:r>
          </a:p>
          <a:p>
            <a:pPr lvl="1">
              <a:buClr>
                <a:srgbClr val="99CC00"/>
              </a:buClr>
              <a:buFont typeface="Wingdings" panose="05000000000000000000" pitchFamily="2" charset="2"/>
              <a:buChar char="§"/>
            </a:pPr>
            <a:r>
              <a:rPr lang="es-ES" sz="1400" dirty="0">
                <a:solidFill>
                  <a:srgbClr val="262626"/>
                </a:solidFill>
              </a:rPr>
              <a:t>Activa los cambios </a:t>
            </a:r>
            <a:r>
              <a:rPr lang="es-ES" sz="1400" dirty="0" smtClean="0">
                <a:solidFill>
                  <a:srgbClr val="262626"/>
                </a:solidFill>
              </a:rPr>
              <a:t>en la </a:t>
            </a:r>
            <a:r>
              <a:rPr lang="es-ES" sz="1400" dirty="0">
                <a:solidFill>
                  <a:srgbClr val="262626"/>
                </a:solidFill>
              </a:rPr>
              <a:t>configuración</a:t>
            </a:r>
          </a:p>
          <a:p>
            <a:pPr lvl="1">
              <a:buClr>
                <a:srgbClr val="99CC00"/>
              </a:buClr>
              <a:buFont typeface="Wingdings" panose="05000000000000000000" pitchFamily="2" charset="2"/>
              <a:buChar char="§"/>
            </a:pPr>
            <a:endParaRPr lang="da-DK" sz="18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8" name="Pladsholder til diasnummer 7"/>
          <p:cNvSpPr>
            <a:spLocks noGrp="1"/>
          </p:cNvSpPr>
          <p:nvPr>
            <p:ph type="sldNum" sz="quarter" idx="12"/>
          </p:nvPr>
        </p:nvSpPr>
        <p:spPr/>
        <p:txBody>
          <a:bodyPr/>
          <a:lstStyle/>
          <a:p>
            <a:fld id="{EAC703FD-06C2-3745-B8B2-5765E01FA7E0}" type="slidenum">
              <a:rPr lang="da-DK" smtClean="0"/>
              <a:t>198</a:t>
            </a:fld>
            <a:endParaRPr lang="da-DK"/>
          </a:p>
        </p:txBody>
      </p:sp>
      <p:sp>
        <p:nvSpPr>
          <p:cNvPr id="14" name="Tekstboks 13"/>
          <p:cNvSpPr txBox="1"/>
          <p:nvPr/>
        </p:nvSpPr>
        <p:spPr>
          <a:xfrm>
            <a:off x="404733" y="949059"/>
            <a:ext cx="6482204" cy="400110"/>
          </a:xfrm>
          <a:prstGeom prst="rect">
            <a:avLst/>
          </a:prstGeom>
          <a:noFill/>
        </p:spPr>
        <p:txBody>
          <a:bodyPr wrap="square" rtlCol="0">
            <a:spAutoFit/>
          </a:bodyPr>
          <a:lstStyle/>
          <a:p>
            <a:r>
              <a:rPr lang="da-DK" sz="2000" b="1" dirty="0" smtClean="0">
                <a:latin typeface="Lucida Console" panose="020B0609040504020204" pitchFamily="49" charset="0"/>
              </a:rPr>
              <a:t>Límites – Establecer plano de Seguridad</a:t>
            </a:r>
            <a:endParaRPr lang="da-DK" sz="2000" b="1" dirty="0">
              <a:latin typeface="Lucida Console" panose="020B0609040504020204" pitchFamily="49" charset="0"/>
            </a:endParaRPr>
          </a:p>
        </p:txBody>
      </p:sp>
      <p:sp>
        <p:nvSpPr>
          <p:cNvPr id="16" name="Rektangel 15"/>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8" name="Brugerdefineret 17">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pSp>
        <p:nvGrpSpPr>
          <p:cNvPr id="21" name="Gruppe 9"/>
          <p:cNvGrpSpPr/>
          <p:nvPr/>
        </p:nvGrpSpPr>
        <p:grpSpPr>
          <a:xfrm>
            <a:off x="4625340" y="2598419"/>
            <a:ext cx="4168140" cy="3390901"/>
            <a:chOff x="2551280" y="2882257"/>
            <a:chExt cx="4550818" cy="3358668"/>
          </a:xfrm>
        </p:grpSpPr>
        <p:sp>
          <p:nvSpPr>
            <p:cNvPr id="22" name="Rektangel 11"/>
            <p:cNvSpPr/>
            <p:nvPr/>
          </p:nvSpPr>
          <p:spPr>
            <a:xfrm>
              <a:off x="4673941" y="2882257"/>
              <a:ext cx="608669" cy="15730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4" name="Rektangel 15"/>
            <p:cNvSpPr/>
            <p:nvPr/>
          </p:nvSpPr>
          <p:spPr>
            <a:xfrm>
              <a:off x="2551280" y="5800650"/>
              <a:ext cx="1817834" cy="44027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3" name="Rektangel 13"/>
            <p:cNvSpPr/>
            <p:nvPr/>
          </p:nvSpPr>
          <p:spPr>
            <a:xfrm>
              <a:off x="5325037" y="5336548"/>
              <a:ext cx="1777061" cy="86856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5839" y="5293360"/>
            <a:ext cx="1591032" cy="652179"/>
          </a:xfrm>
          <a:prstGeom prst="rect">
            <a:avLst/>
          </a:prstGeom>
        </p:spPr>
      </p:pic>
    </p:spTree>
    <p:extLst>
      <p:ext uri="{BB962C8B-B14F-4D97-AF65-F5344CB8AC3E}">
        <p14:creationId xmlns:p14="http://schemas.microsoft.com/office/powerpoint/2010/main" val="1840390640"/>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el 9"/>
          <p:cNvGraphicFramePr>
            <a:graphicFrameLocks noGrp="1"/>
          </p:cNvGraphicFramePr>
          <p:nvPr>
            <p:extLst>
              <p:ext uri="{D42A27DB-BD31-4B8C-83A1-F6EECF244321}">
                <p14:modId xmlns:p14="http://schemas.microsoft.com/office/powerpoint/2010/main" val="73656365"/>
              </p:ext>
            </p:extLst>
          </p:nvPr>
        </p:nvGraphicFramePr>
        <p:xfrm>
          <a:off x="1218361" y="2816945"/>
          <a:ext cx="6619732" cy="1658297"/>
        </p:xfrm>
        <a:graphic>
          <a:graphicData uri="http://schemas.openxmlformats.org/drawingml/2006/table">
            <a:tbl>
              <a:tblPr>
                <a:tableStyleId>{5C22544A-7EE6-4342-B048-85BDC9FD1C3A}</a:tableStyleId>
              </a:tblPr>
              <a:tblGrid>
                <a:gridCol w="2423926"/>
                <a:gridCol w="4195806"/>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Modo</a:t>
                      </a:r>
                      <a:r>
                        <a:rPr lang="da-DK" sz="1200" b="1" baseline="0" dirty="0" smtClean="0"/>
                        <a:t> de Seguridad</a:t>
                      </a:r>
                      <a:endParaRPr lang="da-DK" sz="1200" b="1" dirty="0" smtClean="0"/>
                    </a:p>
                  </a:txBody>
                  <a:tcPr>
                    <a:solidFill>
                      <a:srgbClr val="C2E1F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1" dirty="0" smtClean="0"/>
                        <a:t>Comportamiento</a:t>
                      </a:r>
                    </a:p>
                  </a:txBody>
                  <a:tcPr>
                    <a:solidFill>
                      <a:srgbClr val="C2E1F6"/>
                    </a:solidFill>
                  </a:tcPr>
                </a:tc>
              </a:tr>
              <a:tr h="2753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b="0" dirty="0" smtClean="0"/>
                        <a:t>        Desactivado</a:t>
                      </a:r>
                      <a:endParaRPr lang="da-DK" sz="1200" b="0" dirty="0" smtClean="0">
                        <a:solidFill>
                          <a:srgbClr val="00B0F0"/>
                        </a:solidFill>
                        <a:latin typeface="OCR A Extended" pitchFamily="50" charset="0"/>
                      </a:endParaRPr>
                    </a:p>
                  </a:txBody>
                  <a:tcPr>
                    <a:solidFill>
                      <a:srgbClr val="C2E1F6"/>
                    </a:solidFill>
                  </a:tcPr>
                </a:tc>
                <a:tc>
                  <a:txBody>
                    <a:bodyPr/>
                    <a:lstStyle/>
                    <a:p>
                      <a:pPr algn="l"/>
                      <a:r>
                        <a:rPr lang="da-DK" sz="1200" b="0" dirty="0" smtClean="0"/>
                        <a:t>Inactivo</a:t>
                      </a:r>
                      <a:endParaRPr lang="da-DK" sz="1200" b="0" dirty="0">
                        <a:solidFill>
                          <a:srgbClr val="00B0F0"/>
                        </a:solidFill>
                        <a:latin typeface="OCR A Extended" pitchFamily="50" charset="0"/>
                      </a:endParaRPr>
                    </a:p>
                  </a:txBody>
                  <a:tcPr>
                    <a:solidFill>
                      <a:srgbClr val="C2E1F6"/>
                    </a:solidFill>
                  </a:tcPr>
                </a:tc>
              </a:tr>
              <a:tr h="265471">
                <a:tc>
                  <a:txBody>
                    <a:bodyPr/>
                    <a:lstStyle/>
                    <a:p>
                      <a:pPr algn="l"/>
                      <a:r>
                        <a:rPr lang="da-DK" sz="1200" b="0" dirty="0" smtClean="0"/>
                        <a:t>        Normal</a:t>
                      </a:r>
                      <a:endParaRPr lang="da-DK" sz="1200" b="0" dirty="0">
                        <a:solidFill>
                          <a:srgbClr val="00B0F0"/>
                        </a:solidFill>
                        <a:latin typeface="OCR A Extended" pitchFamily="50" charset="0"/>
                      </a:endParaRPr>
                    </a:p>
                  </a:txBody>
                  <a:tcPr>
                    <a:solidFill>
                      <a:srgbClr val="C2E1F6"/>
                    </a:solidFill>
                  </a:tcPr>
                </a:tc>
                <a:tc>
                  <a:txBody>
                    <a:bodyPr/>
                    <a:lstStyle/>
                    <a:p>
                      <a:pPr algn="l"/>
                      <a:r>
                        <a:rPr lang="es-ES" sz="1200" b="0" noProof="0" dirty="0" smtClean="0"/>
                        <a:t>Actúa como límite</a:t>
                      </a:r>
                      <a:r>
                        <a:rPr lang="es-ES" sz="1200" b="0" baseline="0" noProof="0" dirty="0" smtClean="0"/>
                        <a:t> estricto</a:t>
                      </a:r>
                      <a:r>
                        <a:rPr lang="es-ES" sz="1200" b="0" noProof="0" dirty="0" smtClean="0"/>
                        <a:t> con el robot en </a:t>
                      </a:r>
                      <a:r>
                        <a:rPr lang="es-ES" sz="1200" b="0" baseline="0" noProof="0" dirty="0" smtClean="0"/>
                        <a:t>modo Normal</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da-DK" sz="1200" b="0" dirty="0" smtClean="0"/>
                        <a:t>        Reducido</a:t>
                      </a:r>
                      <a:endParaRPr lang="da-DK" sz="1200" b="0" dirty="0">
                        <a:solidFill>
                          <a:srgbClr val="00B0F0"/>
                        </a:solidFill>
                        <a:latin typeface="OCR A Extended" pitchFamily="50" charset="0"/>
                      </a:endParaRPr>
                    </a:p>
                  </a:txBody>
                  <a:tcPr>
                    <a:solidFill>
                      <a:srgbClr val="C2E1F6"/>
                    </a:solidFill>
                  </a:tcPr>
                </a:tc>
                <a:tc>
                  <a:txBody>
                    <a:bodyPr/>
                    <a:lstStyle/>
                    <a:p>
                      <a:pPr algn="l"/>
                      <a:r>
                        <a:rPr lang="es-ES" sz="1200" b="0" noProof="0" dirty="0" smtClean="0"/>
                        <a:t>Actúa como</a:t>
                      </a:r>
                      <a:r>
                        <a:rPr lang="es-ES" sz="1200" b="0" baseline="0" noProof="0" dirty="0" smtClean="0"/>
                        <a:t> </a:t>
                      </a:r>
                      <a:r>
                        <a:rPr lang="es-ES" sz="1200" b="0" noProof="0" dirty="0" smtClean="0"/>
                        <a:t>límite</a:t>
                      </a:r>
                      <a:r>
                        <a:rPr lang="es-ES" sz="1200" b="0" baseline="0" noProof="0" dirty="0" smtClean="0"/>
                        <a:t> estricto</a:t>
                      </a:r>
                      <a:r>
                        <a:rPr lang="es-ES" sz="1200" b="0" noProof="0" dirty="0" smtClean="0"/>
                        <a:t> con el robot en </a:t>
                      </a:r>
                      <a:r>
                        <a:rPr lang="es-ES" sz="1200" b="0" baseline="0" noProof="0" dirty="0" smtClean="0"/>
                        <a:t>modo Reducido</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da-DK" sz="1200" b="0" dirty="0" smtClean="0"/>
                        <a:t>        Ambos</a:t>
                      </a:r>
                      <a:endParaRPr lang="da-DK" sz="1200" b="0" dirty="0">
                        <a:solidFill>
                          <a:srgbClr val="00B0F0"/>
                        </a:solidFill>
                        <a:latin typeface="OCR A Extended" pitchFamily="50" charset="0"/>
                      </a:endParaRPr>
                    </a:p>
                  </a:txBody>
                  <a:tcPr>
                    <a:solidFill>
                      <a:srgbClr val="C2E1F6"/>
                    </a:solidFill>
                  </a:tcPr>
                </a:tc>
                <a:tc>
                  <a:txBody>
                    <a:bodyPr/>
                    <a:lstStyle/>
                    <a:p>
                      <a:pPr algn="l"/>
                      <a:r>
                        <a:rPr lang="es-ES" sz="1200" b="0" noProof="0" dirty="0" smtClean="0"/>
                        <a:t>Actúa como límite</a:t>
                      </a:r>
                      <a:r>
                        <a:rPr lang="es-ES" sz="1200" b="0" baseline="0" noProof="0" dirty="0" smtClean="0"/>
                        <a:t> estricto</a:t>
                      </a:r>
                      <a:r>
                        <a:rPr lang="es-ES" sz="1200" b="0" noProof="0" dirty="0" smtClean="0"/>
                        <a:t>  en ambos modos</a:t>
                      </a:r>
                      <a:endParaRPr lang="es-ES" sz="1200" b="0" noProof="0" dirty="0">
                        <a:solidFill>
                          <a:srgbClr val="00B0F0"/>
                        </a:solidFill>
                        <a:latin typeface="OCR A Extended" pitchFamily="50" charset="0"/>
                      </a:endParaRPr>
                    </a:p>
                  </a:txBody>
                  <a:tcPr>
                    <a:solidFill>
                      <a:srgbClr val="C2E1F6"/>
                    </a:solidFill>
                  </a:tcPr>
                </a:tc>
              </a:tr>
              <a:tr h="256622">
                <a:tc>
                  <a:txBody>
                    <a:bodyPr/>
                    <a:lstStyle/>
                    <a:p>
                      <a:pPr algn="l"/>
                      <a:r>
                        <a:rPr lang="da-DK" sz="1200" b="0" dirty="0" smtClean="0"/>
                        <a:t>        Modo Reducido</a:t>
                      </a:r>
                      <a:r>
                        <a:rPr lang="da-DK" sz="1200" b="0" baseline="0" dirty="0" smtClean="0"/>
                        <a:t> con activador</a:t>
                      </a:r>
                      <a:endParaRPr lang="da-DK" sz="1200" b="0" dirty="0">
                        <a:solidFill>
                          <a:srgbClr val="00B0F0"/>
                        </a:solidFill>
                        <a:latin typeface="OCR A Extended" pitchFamily="50" charset="0"/>
                      </a:endParaRPr>
                    </a:p>
                  </a:txBody>
                  <a:tcPr>
                    <a:solidFill>
                      <a:srgbClr val="C2E1F6"/>
                    </a:solidFill>
                  </a:tcPr>
                </a:tc>
                <a:tc>
                  <a:txBody>
                    <a:bodyPr/>
                    <a:lstStyle/>
                    <a:p>
                      <a:pPr algn="l"/>
                      <a:r>
                        <a:rPr lang="es-ES" sz="1200" b="0" baseline="0" noProof="0" dirty="0" smtClean="0"/>
                        <a:t>Pasa el robot a modo Reducido cuando el PCH atraviesa el plano</a:t>
                      </a:r>
                      <a:endParaRPr lang="es-ES" sz="1200" b="0" noProof="0" dirty="0">
                        <a:solidFill>
                          <a:srgbClr val="00B0F0"/>
                        </a:solidFill>
                        <a:latin typeface="OCR A Extended" pitchFamily="50" charset="0"/>
                      </a:endParaRPr>
                    </a:p>
                  </a:txBody>
                  <a:tcPr>
                    <a:solidFill>
                      <a:srgbClr val="C2E1F6"/>
                    </a:solidFill>
                  </a:tcPr>
                </a:tc>
              </a:tr>
            </a:tbl>
          </a:graphicData>
        </a:graphic>
      </p:graphicFrame>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Comportamiento </a:t>
            </a:r>
            <a:r>
              <a:rPr lang="es-ES" sz="1800" dirty="0" smtClean="0">
                <a:solidFill>
                  <a:srgbClr val="262626"/>
                </a:solidFill>
              </a:rPr>
              <a:t>de los límites </a:t>
            </a:r>
            <a:r>
              <a:rPr lang="es-ES" sz="1800" dirty="0">
                <a:solidFill>
                  <a:srgbClr val="262626"/>
                </a:solidFill>
              </a:rPr>
              <a:t>según el modo de Seguridad</a:t>
            </a:r>
          </a:p>
          <a:p>
            <a:pPr marL="342900" lvl="1" indent="-342900">
              <a:buClr>
                <a:srgbClr val="99CC00"/>
              </a:buClr>
              <a:buFont typeface="Wingdings" panose="05000000000000000000" pitchFamily="2" charset="2"/>
              <a:buChar char="§"/>
            </a:pPr>
            <a:endParaRPr lang="da-DK" sz="18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268819" y="3410715"/>
            <a:ext cx="257175" cy="218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1270816" y="3691709"/>
            <a:ext cx="257175"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1270816" y="3958404"/>
            <a:ext cx="257175"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1268047" y="4241108"/>
            <a:ext cx="257175" cy="205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ladsholder til diasnummer 2"/>
          <p:cNvSpPr>
            <a:spLocks noGrp="1"/>
          </p:cNvSpPr>
          <p:nvPr>
            <p:ph type="sldNum" sz="quarter" idx="12"/>
          </p:nvPr>
        </p:nvSpPr>
        <p:spPr/>
        <p:txBody>
          <a:bodyPr/>
          <a:lstStyle/>
          <a:p>
            <a:fld id="{EAC703FD-06C2-3745-B8B2-5765E01FA7E0}" type="slidenum">
              <a:rPr lang="da-DK" smtClean="0"/>
              <a:t>199</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Modos de Seguridad</a:t>
            </a:r>
            <a:endParaRPr lang="da-DK" sz="2000" b="1" dirty="0">
              <a:latin typeface="Lucida Console" panose="020B0609040504020204" pitchFamily="49" charset="0"/>
            </a:endParaRP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7"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257712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lrh\Dropbox\Universal Robots PR-group\UR_Presentations\Backgrounds for PPT\UR_Baggrund_Esben.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0"/>
            <a:ext cx="9133953"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2" name="Pladsholder til diasnummer 1"/>
          <p:cNvSpPr>
            <a:spLocks noGrp="1"/>
          </p:cNvSpPr>
          <p:nvPr>
            <p:ph type="sldNum" sz="quarter" idx="12"/>
          </p:nvPr>
        </p:nvSpPr>
        <p:spPr/>
        <p:txBody>
          <a:bodyPr/>
          <a:lstStyle/>
          <a:p>
            <a:fld id="{EAC703FD-06C2-3745-B8B2-5765E01FA7E0}" type="slidenum">
              <a:rPr lang="da-DK" smtClean="0"/>
              <a:t>2</a:t>
            </a:fld>
            <a:endParaRPr lang="da-DK"/>
          </a:p>
        </p:txBody>
      </p:sp>
      <p:sp>
        <p:nvSpPr>
          <p:cNvPr id="72"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73"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3" name="TextBox 32"/>
          <p:cNvSpPr txBox="1"/>
          <p:nvPr/>
        </p:nvSpPr>
        <p:spPr>
          <a:xfrm>
            <a:off x="607511" y="1837822"/>
            <a:ext cx="7857752" cy="3733200"/>
          </a:xfrm>
          <a:prstGeom prst="rect">
            <a:avLst/>
          </a:prstGeom>
          <a:solidFill>
            <a:schemeClr val="bg1">
              <a:alpha val="61000"/>
            </a:schemeClr>
          </a:solidFill>
        </p:spPr>
        <p:txBody>
          <a:bodyPr wrap="square" rtlCol="0">
            <a:spAutoFit/>
          </a:bodyPr>
          <a:lstStyle/>
          <a:p>
            <a:endParaRPr lang="da-DK" dirty="0"/>
          </a:p>
        </p:txBody>
      </p:sp>
      <p:sp>
        <p:nvSpPr>
          <p:cNvPr id="49" name="Titel 1"/>
          <p:cNvSpPr txBox="1">
            <a:spLocks/>
          </p:cNvSpPr>
          <p:nvPr/>
        </p:nvSpPr>
        <p:spPr>
          <a:xfrm>
            <a:off x="1330524" y="263106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4" name="Rektangel 6"/>
          <p:cNvSpPr/>
          <p:nvPr/>
        </p:nvSpPr>
        <p:spPr>
          <a:xfrm>
            <a:off x="877303" y="1979626"/>
            <a:ext cx="4840501" cy="467999"/>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Pladsholder til indhold 2"/>
          <p:cNvSpPr txBox="1">
            <a:spLocks/>
          </p:cNvSpPr>
          <p:nvPr/>
        </p:nvSpPr>
        <p:spPr>
          <a:xfrm>
            <a:off x="887183" y="2563797"/>
            <a:ext cx="6523894" cy="297809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AED35B"/>
              </a:buClr>
              <a:buFont typeface="Wingdings" panose="05000000000000000000" pitchFamily="2" charset="2"/>
              <a:buChar char="§"/>
            </a:pPr>
            <a:r>
              <a:rPr lang="da-DK" sz="1800" dirty="0" smtClean="0">
                <a:solidFill>
                  <a:srgbClr val="262626"/>
                </a:solidFill>
              </a:rPr>
              <a:t>Curso técnico de formación que incluye terminologia básica y práctica en el manejo del robot</a:t>
            </a:r>
          </a:p>
          <a:p>
            <a:pPr>
              <a:buClr>
                <a:srgbClr val="AED35B"/>
              </a:buClr>
              <a:buFont typeface="Wingdings" panose="05000000000000000000" pitchFamily="2" charset="2"/>
              <a:buChar char="§"/>
            </a:pPr>
            <a:endParaRPr lang="da-DK" sz="1800" dirty="0" smtClean="0">
              <a:solidFill>
                <a:srgbClr val="262626"/>
              </a:solidFill>
            </a:endParaRPr>
          </a:p>
          <a:p>
            <a:pPr>
              <a:buClr>
                <a:srgbClr val="AED35B"/>
              </a:buClr>
              <a:buFont typeface="Wingdings" panose="05000000000000000000" pitchFamily="2" charset="2"/>
              <a:buChar char="§"/>
            </a:pPr>
            <a:r>
              <a:rPr lang="da-DK" sz="1800" dirty="0" smtClean="0">
                <a:solidFill>
                  <a:srgbClr val="262626"/>
                </a:solidFill>
              </a:rPr>
              <a:t>Maximizar el conocimiento y ganar experiencia con la programación de los robots UR</a:t>
            </a:r>
          </a:p>
          <a:p>
            <a:pPr>
              <a:buClr>
                <a:srgbClr val="AED35B"/>
              </a:buClr>
              <a:buFont typeface="Wingdings" panose="05000000000000000000" pitchFamily="2" charset="2"/>
              <a:buChar char="§"/>
            </a:pPr>
            <a:endParaRPr lang="da-DK" sz="1800" dirty="0" smtClean="0">
              <a:solidFill>
                <a:srgbClr val="262626"/>
              </a:solidFill>
            </a:endParaRPr>
          </a:p>
          <a:p>
            <a:pPr>
              <a:buClr>
                <a:srgbClr val="AED35B"/>
              </a:buClr>
              <a:buFont typeface="Wingdings" panose="05000000000000000000" pitchFamily="2" charset="2"/>
              <a:buChar char="§"/>
            </a:pPr>
            <a:r>
              <a:rPr lang="da-DK" sz="1800" dirty="0" smtClean="0">
                <a:solidFill>
                  <a:srgbClr val="262626"/>
                </a:solidFill>
              </a:rPr>
              <a:t>Curso teórico con ejercicios prácticos</a:t>
            </a:r>
          </a:p>
          <a:p>
            <a:pPr>
              <a:buClr>
                <a:srgbClr val="AED35B"/>
              </a:buClr>
              <a:buFont typeface="Wingdings" panose="05000000000000000000" pitchFamily="2" charset="2"/>
              <a:buChar char="§"/>
            </a:pPr>
            <a:endParaRPr lang="da-DK" sz="1800" dirty="0" smtClean="0">
              <a:solidFill>
                <a:srgbClr val="262626"/>
              </a:solidFill>
            </a:endParaRPr>
          </a:p>
          <a:p>
            <a:pPr>
              <a:buClr>
                <a:srgbClr val="AED35B"/>
              </a:buClr>
              <a:buFont typeface="Wingdings" panose="05000000000000000000" pitchFamily="2" charset="2"/>
              <a:buChar char="§"/>
            </a:pPr>
            <a:r>
              <a:rPr lang="da-DK" sz="1800" dirty="0" smtClean="0">
                <a:solidFill>
                  <a:srgbClr val="262626"/>
                </a:solidFill>
              </a:rPr>
              <a:t>Examen tipo test de 30 min. </a:t>
            </a:r>
            <a:r>
              <a:rPr lang="da-DK" sz="1800" dirty="0">
                <a:solidFill>
                  <a:srgbClr val="262626"/>
                </a:solidFill>
              </a:rPr>
              <a:t>a</a:t>
            </a:r>
            <a:r>
              <a:rPr lang="da-DK" sz="1800" dirty="0" smtClean="0">
                <a:solidFill>
                  <a:srgbClr val="262626"/>
                </a:solidFill>
              </a:rPr>
              <a:t>l finalizar el curso</a:t>
            </a:r>
            <a:endParaRPr lang="da-DK" sz="1800" dirty="0">
              <a:solidFill>
                <a:srgbClr val="262626"/>
              </a:solidFill>
            </a:endParaRPr>
          </a:p>
        </p:txBody>
      </p:sp>
      <p:sp>
        <p:nvSpPr>
          <p:cNvPr id="29" name="Titel 1"/>
          <p:cNvSpPr txBox="1">
            <a:spLocks/>
          </p:cNvSpPr>
          <p:nvPr/>
        </p:nvSpPr>
        <p:spPr>
          <a:xfrm>
            <a:off x="887183" y="1913902"/>
            <a:ext cx="5069997" cy="698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600" dirty="0" smtClean="0">
                <a:solidFill>
                  <a:srgbClr val="004A6C"/>
                </a:solidFill>
                <a:latin typeface="Lucida Console" panose="020B0609040504020204" pitchFamily="49" charset="0"/>
                <a:ea typeface="Roboto Condensed" panose="02000000000000000000" pitchFamily="2" charset="0"/>
              </a:rPr>
              <a:t>Formación Básica</a:t>
            </a:r>
            <a:endParaRPr lang="da-DK" sz="2600" dirty="0">
              <a:solidFill>
                <a:srgbClr val="004A6C"/>
              </a:solidFill>
              <a:latin typeface="Lucida Console" panose="020B0609040504020204" pitchFamily="49" charset="0"/>
              <a:ea typeface="Roboto Condensed" panose="02000000000000000000" pitchFamily="2" charset="0"/>
            </a:endParaRPr>
          </a:p>
        </p:txBody>
      </p:sp>
    </p:spTree>
    <p:extLst>
      <p:ext uri="{BB962C8B-B14F-4D97-AF65-F5344CB8AC3E}">
        <p14:creationId xmlns:p14="http://schemas.microsoft.com/office/powerpoint/2010/main" val="3157797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Características</a:t>
            </a:r>
          </a:p>
          <a:p>
            <a:pPr lvl="1">
              <a:buClr>
                <a:srgbClr val="99CC00"/>
              </a:buClr>
              <a:buFont typeface="Wingdings" panose="05000000000000000000" pitchFamily="2" charset="2"/>
              <a:buChar char="§"/>
            </a:pPr>
            <a:r>
              <a:rPr lang="es-ES" sz="1400" dirty="0">
                <a:solidFill>
                  <a:srgbClr val="262626"/>
                </a:solidFill>
              </a:rPr>
              <a:t>Se muestra en el lenguaje</a:t>
            </a:r>
            <a:br>
              <a:rPr lang="es-ES" sz="1400" dirty="0">
                <a:solidFill>
                  <a:srgbClr val="262626"/>
                </a:solidFill>
              </a:rPr>
            </a:br>
            <a:r>
              <a:rPr lang="es-ES" sz="1400" dirty="0">
                <a:solidFill>
                  <a:srgbClr val="262626"/>
                </a:solidFill>
              </a:rPr>
              <a:t>seleccionado</a:t>
            </a:r>
          </a:p>
          <a:p>
            <a:pPr lvl="1">
              <a:buClr>
                <a:srgbClr val="99CC00"/>
              </a:buClr>
              <a:buFont typeface="Wingdings" panose="05000000000000000000" pitchFamily="2" charset="2"/>
              <a:buChar char="§"/>
            </a:pPr>
            <a:r>
              <a:rPr lang="es-ES" sz="1400" dirty="0" smtClean="0">
                <a:solidFill>
                  <a:srgbClr val="262626"/>
                </a:solidFill>
              </a:rPr>
              <a:t>Versión resumida del</a:t>
            </a:r>
            <a:br>
              <a:rPr lang="es-ES" sz="1400" dirty="0" smtClean="0">
                <a:solidFill>
                  <a:srgbClr val="262626"/>
                </a:solidFill>
              </a:rPr>
            </a:br>
            <a:r>
              <a:rPr lang="es-ES" sz="1400" dirty="0" smtClean="0">
                <a:solidFill>
                  <a:srgbClr val="262626"/>
                </a:solidFill>
              </a:rPr>
              <a:t>manual software</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20</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Manual Online</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8799261"/>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p:cNvPicPr>
          <p:nvPr/>
        </p:nvPicPr>
        <p:blipFill>
          <a:blip r:embed="rId3">
            <a:extLst>
              <a:ext uri="{28A0092B-C50C-407E-A947-70E740481C1C}">
                <a14:useLocalDpi xmlns:a14="http://schemas.microsoft.com/office/drawing/2010/main" val="0"/>
              </a:ext>
            </a:extLst>
          </a:blip>
          <a:stretch>
            <a:fillRect/>
          </a:stretch>
        </p:blipFill>
        <p:spPr>
          <a:xfrm>
            <a:off x="3657600" y="2357120"/>
            <a:ext cx="5284800" cy="3402880"/>
          </a:xfrm>
          <a:prstGeom prst="rect">
            <a:avLst/>
          </a:prstGeom>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t>Configuración</a:t>
            </a:r>
            <a:endParaRPr lang="es-ES" sz="1800" dirty="0"/>
          </a:p>
          <a:p>
            <a:pPr lvl="1">
              <a:buClr>
                <a:srgbClr val="99CC00"/>
              </a:buClr>
              <a:buFont typeface="Wingdings" panose="05000000000000000000" pitchFamily="2" charset="2"/>
              <a:buChar char="§"/>
            </a:pPr>
            <a:r>
              <a:rPr lang="es-ES" sz="1400" dirty="0"/>
              <a:t>Función de copia = Base</a:t>
            </a:r>
          </a:p>
          <a:p>
            <a:pPr lvl="1">
              <a:buClr>
                <a:srgbClr val="99CC00"/>
              </a:buClr>
              <a:buFont typeface="Wingdings" panose="05000000000000000000" pitchFamily="2" charset="2"/>
              <a:buChar char="§"/>
            </a:pPr>
            <a:r>
              <a:rPr lang="es-ES" sz="1400" dirty="0"/>
              <a:t>Modo de Seguridad = Normal</a:t>
            </a:r>
          </a:p>
          <a:p>
            <a:pPr lvl="1">
              <a:buClr>
                <a:srgbClr val="99CC00"/>
              </a:buClr>
              <a:buFont typeface="Wingdings" panose="05000000000000000000" pitchFamily="2" charset="2"/>
              <a:buChar char="§"/>
            </a:pPr>
            <a:r>
              <a:rPr lang="es-ES" sz="1400" dirty="0"/>
              <a:t>Aplicar configuración</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Prueba en </a:t>
            </a:r>
            <a:r>
              <a:rPr lang="es-ES" sz="1800" dirty="0" smtClean="0"/>
              <a:t>movimiento manual</a:t>
            </a:r>
            <a:endParaRPr lang="es-ES" sz="1800" dirty="0"/>
          </a:p>
          <a:p>
            <a:pPr lvl="1">
              <a:buClr>
                <a:srgbClr val="99CC00"/>
              </a:buClr>
              <a:buFont typeface="Wingdings" panose="05000000000000000000" pitchFamily="2" charset="2"/>
              <a:buChar char="§"/>
            </a:pPr>
            <a:r>
              <a:rPr lang="es-ES" sz="1400" dirty="0"/>
              <a:t>Mover el robot desde la zona</a:t>
            </a:r>
            <a:br>
              <a:rPr lang="es-ES" sz="1400" dirty="0"/>
            </a:br>
            <a:r>
              <a:rPr lang="es-ES" sz="1400" dirty="0"/>
              <a:t>Normal hacia zona Segura</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Comportamiento en </a:t>
            </a:r>
            <a:r>
              <a:rPr lang="es-ES" sz="1800" dirty="0" smtClean="0"/>
              <a:t>ejecución de programa</a:t>
            </a:r>
            <a:endParaRPr lang="es-ES" sz="1800" dirty="0"/>
          </a:p>
          <a:p>
            <a:pPr lvl="1">
              <a:buClr>
                <a:srgbClr val="99CC00"/>
              </a:buClr>
              <a:buFont typeface="Wingdings" panose="05000000000000000000" pitchFamily="2" charset="2"/>
              <a:buChar char="§"/>
            </a:pPr>
            <a:r>
              <a:rPr lang="es-ES" sz="1400" dirty="0"/>
              <a:t>Se aborta la ejecución del programa, indicando la violación de seguridad mediante un mensaje emergente</a:t>
            </a: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200</a:t>
            </a:fld>
            <a:endParaRPr lang="da-DK"/>
          </a:p>
        </p:txBody>
      </p:sp>
      <p:sp>
        <p:nvSpPr>
          <p:cNvPr id="18" name="Tekstboks 17"/>
          <p:cNvSpPr txBox="1"/>
          <p:nvPr/>
        </p:nvSpPr>
        <p:spPr>
          <a:xfrm>
            <a:off x="404733" y="949059"/>
            <a:ext cx="4996886" cy="400110"/>
          </a:xfrm>
          <a:prstGeom prst="rect">
            <a:avLst/>
          </a:prstGeom>
          <a:noFill/>
        </p:spPr>
        <p:txBody>
          <a:bodyPr wrap="square" rtlCol="0">
            <a:spAutoFit/>
          </a:bodyPr>
          <a:lstStyle/>
          <a:p>
            <a:r>
              <a:rPr lang="da-DK" sz="2000" b="1" dirty="0" smtClean="0">
                <a:latin typeface="Lucida Console" panose="020B0609040504020204" pitchFamily="49" charset="0"/>
              </a:rPr>
              <a:t>Comportamiento de los límites</a:t>
            </a:r>
            <a:endParaRPr lang="da-DK" sz="2000" b="1" dirty="0">
              <a:latin typeface="Lucida Console" panose="020B0609040504020204" pitchFamily="49" charset="0"/>
            </a:endParaRPr>
          </a:p>
        </p:txBody>
      </p:sp>
      <p:sp>
        <p:nvSpPr>
          <p:cNvPr id="22" name="Rektangel 2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24" name="Brugerdefineret 2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1058057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9200" y="2259144"/>
            <a:ext cx="5443911" cy="3499200"/>
          </a:xfrm>
          <a:prstGeom prst="rect">
            <a:avLst/>
          </a:prstGeom>
        </p:spPr>
      </p:pic>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9200" y="2259144"/>
            <a:ext cx="5443911" cy="3499200"/>
          </a:xfrm>
          <a:prstGeom prst="rect">
            <a:avLst/>
          </a:prstGeom>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Prueba</a:t>
            </a:r>
          </a:p>
          <a:p>
            <a:pPr lvl="1">
              <a:buClr>
                <a:srgbClr val="99CC00"/>
              </a:buClr>
              <a:buFont typeface="Wingdings" panose="05000000000000000000" pitchFamily="2" charset="2"/>
              <a:buChar char="§"/>
            </a:pPr>
            <a:r>
              <a:rPr lang="es-ES" sz="1400" dirty="0"/>
              <a:t>Cambiar Modo de seguridad a:</a:t>
            </a:r>
            <a:br>
              <a:rPr lang="es-ES" sz="1400" dirty="0"/>
            </a:br>
            <a:r>
              <a:rPr lang="es-ES" sz="1400" dirty="0"/>
              <a:t>Modo reducido con activador</a:t>
            </a:r>
          </a:p>
          <a:p>
            <a:pPr lvl="1">
              <a:buClr>
                <a:srgbClr val="99CC00"/>
              </a:buClr>
              <a:buFont typeface="Wingdings" panose="05000000000000000000" pitchFamily="2" charset="2"/>
              <a:buChar char="§"/>
            </a:pPr>
            <a:r>
              <a:rPr lang="es-ES" sz="1400" dirty="0"/>
              <a:t>Seleccionar velocidad máxima en</a:t>
            </a:r>
            <a:br>
              <a:rPr lang="es-ES" sz="1400" dirty="0"/>
            </a:br>
            <a:r>
              <a:rPr lang="es-ES" sz="1400" dirty="0"/>
              <a:t>Modo Reducido: 200 mm/s</a:t>
            </a:r>
          </a:p>
          <a:p>
            <a:pPr lvl="1">
              <a:buClr>
                <a:srgbClr val="99CC00"/>
              </a:buClr>
              <a:buFont typeface="Wingdings" panose="05000000000000000000" pitchFamily="2" charset="2"/>
              <a:buChar char="§"/>
            </a:pPr>
            <a:r>
              <a:rPr lang="es-ES" sz="1400" dirty="0"/>
              <a:t>Aplicar configuración</a:t>
            </a:r>
          </a:p>
          <a:p>
            <a:pPr lvl="1">
              <a:buClr>
                <a:srgbClr val="99CC00"/>
              </a:buClr>
              <a:buFont typeface="Wingdings" panose="05000000000000000000" pitchFamily="2" charset="2"/>
              <a:buChar char="§"/>
            </a:pPr>
            <a:r>
              <a:rPr lang="es-ES" sz="1400" dirty="0"/>
              <a:t>Guardar como </a:t>
            </a:r>
            <a:r>
              <a:rPr lang="es-ES" sz="1400" dirty="0" err="1" smtClean="0"/>
              <a:t>safety.installation</a:t>
            </a:r>
            <a:endParaRPr lang="es-ES" sz="1400" dirty="0"/>
          </a:p>
          <a:p>
            <a:pPr lvl="1">
              <a:buClr>
                <a:srgbClr val="99CC00"/>
              </a:buClr>
              <a:buFont typeface="Wingdings" panose="05000000000000000000" pitchFamily="2" charset="2"/>
              <a:buChar char="§"/>
            </a:pPr>
            <a:r>
              <a:rPr lang="es-ES" sz="1400" dirty="0"/>
              <a:t>Crear un programa ejemplo</a:t>
            </a:r>
            <a:br>
              <a:rPr lang="es-ES" sz="1400" dirty="0"/>
            </a:br>
            <a:r>
              <a:rPr lang="es-ES" sz="1400" dirty="0"/>
              <a:t>con cuatro puntos de paso</a:t>
            </a:r>
          </a:p>
          <a:p>
            <a:pPr lvl="1">
              <a:buClr>
                <a:srgbClr val="99CC00"/>
              </a:buClr>
              <a:buFont typeface="Wingdings" panose="05000000000000000000" pitchFamily="2" charset="2"/>
              <a:buChar char="§"/>
            </a:pPr>
            <a:r>
              <a:rPr lang="da-DK" sz="1400" dirty="0" smtClean="0"/>
              <a:t>Verificar </a:t>
            </a:r>
            <a:r>
              <a:rPr lang="da-DK" sz="1400" dirty="0"/>
              <a:t>el cambio de </a:t>
            </a:r>
            <a:r>
              <a:rPr lang="da-DK" sz="1400" dirty="0" smtClean="0"/>
              <a:t>velocidad</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Guardar </a:t>
            </a:r>
            <a:r>
              <a:rPr lang="es-ES" sz="1400" dirty="0">
                <a:solidFill>
                  <a:srgbClr val="262626"/>
                </a:solidFill>
              </a:rPr>
              <a:t>programa de ejemplo como </a:t>
            </a:r>
            <a:r>
              <a:rPr lang="da-DK" sz="1400" dirty="0" smtClean="0"/>
              <a:t>trigger_reduced_mode.urp</a:t>
            </a:r>
            <a:endParaRPr lang="da-DK" sz="1400" dirty="0">
              <a:solidFill>
                <a:srgbClr val="262626"/>
              </a:solidFill>
            </a:endParaRPr>
          </a:p>
          <a:p>
            <a:pPr lvl="1">
              <a:buClr>
                <a:srgbClr val="99CC00"/>
              </a:buClr>
              <a:buFont typeface="Wingdings" panose="05000000000000000000" pitchFamily="2" charset="2"/>
              <a:buChar char="§"/>
            </a:pPr>
            <a:endParaRPr lang="en-US" sz="1400" dirty="0"/>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201</a:t>
            </a:fld>
            <a:endParaRPr lang="da-DK"/>
          </a:p>
        </p:txBody>
      </p:sp>
      <p:sp>
        <p:nvSpPr>
          <p:cNvPr id="41" name="Tekstboks 40"/>
          <p:cNvSpPr txBox="1"/>
          <p:nvPr/>
        </p:nvSpPr>
        <p:spPr>
          <a:xfrm>
            <a:off x="404733" y="949059"/>
            <a:ext cx="5825262" cy="400110"/>
          </a:xfrm>
          <a:prstGeom prst="rect">
            <a:avLst/>
          </a:prstGeom>
          <a:noFill/>
        </p:spPr>
        <p:txBody>
          <a:bodyPr wrap="square" rtlCol="0">
            <a:spAutoFit/>
          </a:bodyPr>
          <a:lstStyle/>
          <a:p>
            <a:r>
              <a:rPr lang="da-DK" sz="2000" b="1" dirty="0" smtClean="0">
                <a:latin typeface="Lucida Console" panose="020B0609040504020204" pitchFamily="49" charset="0"/>
              </a:rPr>
              <a:t>Modo reducido con activador</a:t>
            </a:r>
            <a:endParaRPr lang="da-DK" sz="2000" b="1" dirty="0">
              <a:latin typeface="Lucida Console" panose="020B0609040504020204" pitchFamily="49" charset="0"/>
            </a:endParaRPr>
          </a:p>
        </p:txBody>
      </p:sp>
      <p:sp>
        <p:nvSpPr>
          <p:cNvPr id="43" name="Rektangel 42"/>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6"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45" name="Brugerdefineret 4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48" name="Tekstboks 50"/>
          <p:cNvSpPr txBox="1"/>
          <p:nvPr/>
        </p:nvSpPr>
        <p:spPr>
          <a:xfrm>
            <a:off x="6893264" y="5230399"/>
            <a:ext cx="1793535" cy="307777"/>
          </a:xfrm>
          <a:prstGeom prst="rect">
            <a:avLst/>
          </a:prstGeom>
          <a:noFill/>
        </p:spPr>
        <p:txBody>
          <a:bodyPr wrap="square" rtlCol="0">
            <a:spAutoFit/>
          </a:bodyPr>
          <a:lstStyle/>
          <a:p>
            <a:r>
              <a:rPr lang="da-DK" sz="1400" dirty="0" smtClean="0">
                <a:solidFill>
                  <a:srgbClr val="92D050"/>
                </a:solidFill>
              </a:rPr>
              <a:t>Velocidad Normal</a:t>
            </a:r>
            <a:endParaRPr lang="da-DK" sz="1400" dirty="0">
              <a:solidFill>
                <a:srgbClr val="92D050"/>
              </a:solidFill>
            </a:endParaRPr>
          </a:p>
        </p:txBody>
      </p:sp>
      <p:cxnSp>
        <p:nvCxnSpPr>
          <p:cNvPr id="49" name="Lige forbindelse 51"/>
          <p:cNvCxnSpPr/>
          <p:nvPr/>
        </p:nvCxnSpPr>
        <p:spPr>
          <a:xfrm>
            <a:off x="6563192" y="5384288"/>
            <a:ext cx="360000" cy="0"/>
          </a:xfrm>
          <a:prstGeom prst="line">
            <a:avLst/>
          </a:prstGeom>
          <a:ln w="19050">
            <a:solidFill>
              <a:srgbClr val="92D050"/>
            </a:solidFill>
            <a:prstDash val="solid"/>
          </a:ln>
          <a:effectLst/>
        </p:spPr>
        <p:style>
          <a:lnRef idx="2">
            <a:schemeClr val="accent1"/>
          </a:lnRef>
          <a:fillRef idx="0">
            <a:schemeClr val="accent1"/>
          </a:fillRef>
          <a:effectRef idx="1">
            <a:schemeClr val="accent1"/>
          </a:effectRef>
          <a:fontRef idx="minor">
            <a:schemeClr val="tx1"/>
          </a:fontRef>
        </p:style>
      </p:cxnSp>
      <p:sp>
        <p:nvSpPr>
          <p:cNvPr id="50" name="Tekstboks 52"/>
          <p:cNvSpPr txBox="1"/>
          <p:nvPr/>
        </p:nvSpPr>
        <p:spPr>
          <a:xfrm>
            <a:off x="6905372" y="5437929"/>
            <a:ext cx="1774073" cy="307777"/>
          </a:xfrm>
          <a:prstGeom prst="rect">
            <a:avLst/>
          </a:prstGeom>
          <a:noFill/>
        </p:spPr>
        <p:txBody>
          <a:bodyPr wrap="square" rtlCol="0">
            <a:spAutoFit/>
          </a:bodyPr>
          <a:lstStyle/>
          <a:p>
            <a:r>
              <a:rPr lang="da-DK" sz="1400" dirty="0" smtClean="0">
                <a:solidFill>
                  <a:srgbClr val="FF0000"/>
                </a:solidFill>
              </a:rPr>
              <a:t>Velocidad Reducida</a:t>
            </a:r>
            <a:endParaRPr lang="da-DK" sz="1400" dirty="0">
              <a:solidFill>
                <a:srgbClr val="FF0000"/>
              </a:solidFill>
            </a:endParaRPr>
          </a:p>
        </p:txBody>
      </p:sp>
      <p:cxnSp>
        <p:nvCxnSpPr>
          <p:cNvPr id="51" name="Lige forbindelse 53"/>
          <p:cNvCxnSpPr/>
          <p:nvPr/>
        </p:nvCxnSpPr>
        <p:spPr>
          <a:xfrm>
            <a:off x="6565692" y="5581658"/>
            <a:ext cx="360000" cy="0"/>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52" name="Tekstboks 54"/>
          <p:cNvSpPr txBox="1"/>
          <p:nvPr/>
        </p:nvSpPr>
        <p:spPr>
          <a:xfrm>
            <a:off x="4644532" y="5051263"/>
            <a:ext cx="540000" cy="307777"/>
          </a:xfrm>
          <a:prstGeom prst="rect">
            <a:avLst/>
          </a:prstGeom>
          <a:noFill/>
        </p:spPr>
        <p:txBody>
          <a:bodyPr wrap="square" rtlCol="0">
            <a:spAutoFit/>
          </a:bodyPr>
          <a:lstStyle/>
          <a:p>
            <a:r>
              <a:rPr lang="da-DK" sz="1400" dirty="0" smtClean="0">
                <a:solidFill>
                  <a:srgbClr val="000000"/>
                </a:solidFill>
              </a:rPr>
              <a:t>p2</a:t>
            </a:r>
            <a:endParaRPr lang="da-DK" sz="1400" dirty="0">
              <a:solidFill>
                <a:srgbClr val="000000"/>
              </a:solidFill>
            </a:endParaRPr>
          </a:p>
        </p:txBody>
      </p:sp>
      <p:sp>
        <p:nvSpPr>
          <p:cNvPr id="53" name="Tekstboks 55"/>
          <p:cNvSpPr txBox="1"/>
          <p:nvPr/>
        </p:nvSpPr>
        <p:spPr>
          <a:xfrm>
            <a:off x="4646225" y="3891347"/>
            <a:ext cx="540000" cy="307777"/>
          </a:xfrm>
          <a:prstGeom prst="rect">
            <a:avLst/>
          </a:prstGeom>
          <a:noFill/>
        </p:spPr>
        <p:txBody>
          <a:bodyPr wrap="square" rtlCol="0">
            <a:spAutoFit/>
          </a:bodyPr>
          <a:lstStyle/>
          <a:p>
            <a:r>
              <a:rPr lang="da-DK" sz="1400" dirty="0" smtClean="0">
                <a:solidFill>
                  <a:srgbClr val="000000"/>
                </a:solidFill>
              </a:rPr>
              <a:t>p1</a:t>
            </a:r>
            <a:endParaRPr lang="da-DK" sz="1400" dirty="0">
              <a:solidFill>
                <a:srgbClr val="000000"/>
              </a:solidFill>
            </a:endParaRPr>
          </a:p>
        </p:txBody>
      </p:sp>
      <p:sp>
        <p:nvSpPr>
          <p:cNvPr id="54" name="Tekstboks 56"/>
          <p:cNvSpPr txBox="1"/>
          <p:nvPr/>
        </p:nvSpPr>
        <p:spPr>
          <a:xfrm>
            <a:off x="5847225" y="4485921"/>
            <a:ext cx="540000" cy="307777"/>
          </a:xfrm>
          <a:prstGeom prst="rect">
            <a:avLst/>
          </a:prstGeom>
          <a:noFill/>
        </p:spPr>
        <p:txBody>
          <a:bodyPr wrap="square" rtlCol="0">
            <a:spAutoFit/>
          </a:bodyPr>
          <a:lstStyle/>
          <a:p>
            <a:r>
              <a:rPr lang="da-DK" sz="1400" dirty="0" smtClean="0">
                <a:solidFill>
                  <a:srgbClr val="000000"/>
                </a:solidFill>
              </a:rPr>
              <a:t>p4</a:t>
            </a:r>
            <a:endParaRPr lang="da-DK" sz="1400" dirty="0">
              <a:solidFill>
                <a:srgbClr val="000000"/>
              </a:solidFill>
            </a:endParaRPr>
          </a:p>
        </p:txBody>
      </p:sp>
      <p:sp>
        <p:nvSpPr>
          <p:cNvPr id="55" name="Tekstboks 57"/>
          <p:cNvSpPr txBox="1"/>
          <p:nvPr/>
        </p:nvSpPr>
        <p:spPr>
          <a:xfrm>
            <a:off x="5818247" y="5510538"/>
            <a:ext cx="540000" cy="307777"/>
          </a:xfrm>
          <a:prstGeom prst="rect">
            <a:avLst/>
          </a:prstGeom>
          <a:noFill/>
        </p:spPr>
        <p:txBody>
          <a:bodyPr wrap="square" rtlCol="0">
            <a:spAutoFit/>
          </a:bodyPr>
          <a:lstStyle/>
          <a:p>
            <a:r>
              <a:rPr lang="da-DK" sz="1400" dirty="0" smtClean="0">
                <a:solidFill>
                  <a:srgbClr val="000000"/>
                </a:solidFill>
              </a:rPr>
              <a:t>p3</a:t>
            </a:r>
            <a:endParaRPr lang="da-DK" sz="1400" dirty="0">
              <a:solidFill>
                <a:srgbClr val="000000"/>
              </a:solidFill>
            </a:endParaRPr>
          </a:p>
        </p:txBody>
      </p:sp>
      <p:pic>
        <p:nvPicPr>
          <p:cNvPr id="56" name="Picture 3"/>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604000" y="2607850"/>
            <a:ext cx="257175" cy="205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kstboks 48"/>
          <p:cNvSpPr txBox="1"/>
          <p:nvPr/>
        </p:nvSpPr>
        <p:spPr>
          <a:xfrm>
            <a:off x="6780044" y="2563176"/>
            <a:ext cx="2143002" cy="307777"/>
          </a:xfrm>
          <a:prstGeom prst="rect">
            <a:avLst/>
          </a:prstGeom>
          <a:noFill/>
        </p:spPr>
        <p:txBody>
          <a:bodyPr wrap="square" rtlCol="0">
            <a:spAutoFit/>
          </a:bodyPr>
          <a:lstStyle/>
          <a:p>
            <a:r>
              <a:rPr lang="da-DK" sz="1400" dirty="0"/>
              <a:t> </a:t>
            </a:r>
            <a:r>
              <a:rPr lang="da-DK" sz="1100" dirty="0"/>
              <a:t>Modo Reducido con activador</a:t>
            </a:r>
          </a:p>
        </p:txBody>
      </p:sp>
      <p:sp>
        <p:nvSpPr>
          <p:cNvPr id="58" name="Tekstboks 48"/>
          <p:cNvSpPr txBox="1"/>
          <p:nvPr/>
        </p:nvSpPr>
        <p:spPr>
          <a:xfrm>
            <a:off x="6718530" y="4450445"/>
            <a:ext cx="2143002" cy="307777"/>
          </a:xfrm>
          <a:prstGeom prst="rect">
            <a:avLst/>
          </a:prstGeom>
          <a:noFill/>
        </p:spPr>
        <p:txBody>
          <a:bodyPr wrap="square" rtlCol="0">
            <a:spAutoFit/>
          </a:bodyPr>
          <a:lstStyle/>
          <a:p>
            <a:r>
              <a:rPr lang="da-DK" sz="1400" dirty="0"/>
              <a:t> </a:t>
            </a:r>
            <a:r>
              <a:rPr lang="da-DK" sz="1400" dirty="0" smtClean="0"/>
              <a:t>Sale de </a:t>
            </a:r>
            <a:r>
              <a:rPr lang="da-DK" sz="1400" dirty="0"/>
              <a:t>Modo Reducido</a:t>
            </a:r>
          </a:p>
        </p:txBody>
      </p:sp>
      <p:sp>
        <p:nvSpPr>
          <p:cNvPr id="59" name="Tekstboks 48"/>
          <p:cNvSpPr txBox="1"/>
          <p:nvPr/>
        </p:nvSpPr>
        <p:spPr>
          <a:xfrm>
            <a:off x="6834247" y="2346855"/>
            <a:ext cx="1781433" cy="307777"/>
          </a:xfrm>
          <a:prstGeom prst="rect">
            <a:avLst/>
          </a:prstGeom>
          <a:noFill/>
        </p:spPr>
        <p:txBody>
          <a:bodyPr wrap="square" rtlCol="0">
            <a:spAutoFit/>
          </a:bodyPr>
          <a:lstStyle/>
          <a:p>
            <a:r>
              <a:rPr lang="da-DK" sz="1400" dirty="0"/>
              <a:t> </a:t>
            </a:r>
            <a:r>
              <a:rPr lang="da-DK" sz="1400" dirty="0" smtClean="0"/>
              <a:t>Modo de Seguridad</a:t>
            </a:r>
            <a:endParaRPr lang="da-DK" sz="1400" dirty="0"/>
          </a:p>
        </p:txBody>
      </p:sp>
      <p:sp>
        <p:nvSpPr>
          <p:cNvPr id="60" name="Tekstboks 48"/>
          <p:cNvSpPr txBox="1"/>
          <p:nvPr/>
        </p:nvSpPr>
        <p:spPr>
          <a:xfrm>
            <a:off x="3574724" y="3441280"/>
            <a:ext cx="2143002" cy="307777"/>
          </a:xfrm>
          <a:prstGeom prst="rect">
            <a:avLst/>
          </a:prstGeom>
          <a:noFill/>
        </p:spPr>
        <p:txBody>
          <a:bodyPr wrap="square" rtlCol="0">
            <a:spAutoFit/>
          </a:bodyPr>
          <a:lstStyle/>
          <a:p>
            <a:r>
              <a:rPr lang="da-DK" sz="1400" dirty="0"/>
              <a:t> </a:t>
            </a:r>
            <a:r>
              <a:rPr lang="da-DK" sz="1400" dirty="0" smtClean="0"/>
              <a:t>Entra en </a:t>
            </a:r>
            <a:r>
              <a:rPr lang="da-DK" sz="1400" dirty="0"/>
              <a:t>Modo Reducido</a:t>
            </a:r>
          </a:p>
        </p:txBody>
      </p:sp>
      <p:graphicFrame>
        <p:nvGraphicFramePr>
          <p:cNvPr id="61" name="Tabel 31"/>
          <p:cNvGraphicFramePr>
            <a:graphicFrameLocks noGrp="1"/>
          </p:cNvGraphicFramePr>
          <p:nvPr>
            <p:extLst>
              <p:ext uri="{D42A27DB-BD31-4B8C-83A1-F6EECF244321}">
                <p14:modId xmlns:p14="http://schemas.microsoft.com/office/powerpoint/2010/main" val="2437794853"/>
              </p:ext>
            </p:extLst>
          </p:nvPr>
        </p:nvGraphicFramePr>
        <p:xfrm>
          <a:off x="1272100" y="4792155"/>
          <a:ext cx="1684024" cy="1371600"/>
        </p:xfrm>
        <a:graphic>
          <a:graphicData uri="http://schemas.openxmlformats.org/drawingml/2006/table">
            <a:tbl>
              <a:tblPr>
                <a:tableStyleId>{5C22544A-7EE6-4342-B048-85BDC9FD1C3A}</a:tableStyleId>
              </a:tblPr>
              <a:tblGrid>
                <a:gridCol w="1684024"/>
              </a:tblGrid>
              <a:tr h="1332394">
                <a:tc>
                  <a:txBody>
                    <a:bodyPr/>
                    <a:lstStyle/>
                    <a:p>
                      <a:r>
                        <a:rPr lang="da-DK" sz="1200" baseline="0" dirty="0" smtClean="0"/>
                        <a:t>Programa de Robot </a:t>
                      </a:r>
                    </a:p>
                    <a:p>
                      <a:r>
                        <a:rPr lang="da-DK" sz="1200" baseline="0" dirty="0" smtClean="0"/>
                        <a:t>     MoveL</a:t>
                      </a:r>
                    </a:p>
                    <a:p>
                      <a:r>
                        <a:rPr lang="da-DK" sz="1200" baseline="0" dirty="0" smtClean="0"/>
                        <a:t>          Punto_de paso_1</a:t>
                      </a:r>
                    </a:p>
                    <a:p>
                      <a:r>
                        <a:rPr lang="da-DK" sz="1200" baseline="0" dirty="0" smtClean="0"/>
                        <a:t>          Punto_de paso_2</a:t>
                      </a:r>
                    </a:p>
                    <a:p>
                      <a:r>
                        <a:rPr lang="da-DK" sz="1200" baseline="0" dirty="0" smtClean="0"/>
                        <a:t>          Punto_de 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baseline="0" dirty="0" smtClean="0"/>
                        <a:t>          Punto_de paso_4</a:t>
                      </a:r>
                    </a:p>
                    <a:p>
                      <a:endParaRPr lang="da-DK" sz="1200" i="0" baseline="0" dirty="0" smtClean="0"/>
                    </a:p>
                  </a:txBody>
                  <a:tcPr/>
                </a:tc>
              </a:tr>
            </a:tbl>
          </a:graphicData>
        </a:graphic>
      </p:graphicFrame>
    </p:spTree>
    <p:extLst>
      <p:ext uri="{BB962C8B-B14F-4D97-AF65-F5344CB8AC3E}">
        <p14:creationId xmlns:p14="http://schemas.microsoft.com/office/powerpoint/2010/main" val="361459161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Funciones</a:t>
            </a:r>
          </a:p>
          <a:p>
            <a:pPr lvl="1">
              <a:buClr>
                <a:srgbClr val="99CC00"/>
              </a:buClr>
              <a:buFont typeface="Wingdings" panose="05000000000000000000" pitchFamily="2" charset="2"/>
              <a:buChar char="§"/>
            </a:pPr>
            <a:r>
              <a:rPr lang="es-ES" sz="1400" dirty="0"/>
              <a:t>En PolyScope un plano se</a:t>
            </a:r>
            <a:br>
              <a:rPr lang="es-ES" sz="1400" dirty="0"/>
            </a:br>
            <a:r>
              <a:rPr lang="es-ES" sz="1400" dirty="0"/>
              <a:t>define como una función</a:t>
            </a:r>
          </a:p>
          <a:p>
            <a:pPr lvl="1">
              <a:buClr>
                <a:srgbClr val="99CC00"/>
              </a:buClr>
              <a:buFont typeface="Wingdings" panose="05000000000000000000" pitchFamily="2" charset="2"/>
              <a:buChar char="§"/>
            </a:pPr>
            <a:r>
              <a:rPr lang="es-ES" sz="1400" dirty="0"/>
              <a:t>Se pueden establecer</a:t>
            </a:r>
            <a:br>
              <a:rPr lang="es-ES" sz="1400" dirty="0"/>
            </a:br>
            <a:r>
              <a:rPr lang="es-ES" sz="1400" dirty="0"/>
              <a:t>múltiples funciones</a:t>
            </a:r>
          </a:p>
          <a:p>
            <a:pPr lvl="1">
              <a:buClr>
                <a:srgbClr val="99CC00"/>
              </a:buClr>
              <a:buFont typeface="Wingdings" panose="05000000000000000000" pitchFamily="2" charset="2"/>
              <a:buChar char="§"/>
            </a:pPr>
            <a:r>
              <a:rPr lang="es-ES" sz="1400" dirty="0"/>
              <a:t>Funciones como:</a:t>
            </a:r>
          </a:p>
          <a:p>
            <a:pPr lvl="2">
              <a:buClr>
                <a:srgbClr val="99CC00"/>
              </a:buClr>
              <a:buFont typeface="Wingdings" panose="05000000000000000000" pitchFamily="2" charset="2"/>
              <a:buChar char="§"/>
            </a:pPr>
            <a:r>
              <a:rPr lang="es-ES" sz="1200" dirty="0"/>
              <a:t>Punto</a:t>
            </a:r>
          </a:p>
          <a:p>
            <a:pPr lvl="2">
              <a:buClr>
                <a:srgbClr val="99CC00"/>
              </a:buClr>
              <a:buFont typeface="Wingdings" panose="05000000000000000000" pitchFamily="2" charset="2"/>
              <a:buChar char="§"/>
            </a:pPr>
            <a:r>
              <a:rPr lang="es-ES" sz="1200" dirty="0"/>
              <a:t>Línea</a:t>
            </a:r>
          </a:p>
          <a:p>
            <a:pPr lvl="2">
              <a:buClr>
                <a:srgbClr val="99CC00"/>
              </a:buClr>
              <a:buFont typeface="Wingdings" panose="05000000000000000000" pitchFamily="2" charset="2"/>
              <a:buChar char="§"/>
            </a:pPr>
            <a:r>
              <a:rPr lang="es-ES" sz="1200" dirty="0"/>
              <a:t>Plano</a:t>
            </a:r>
          </a:p>
          <a:p>
            <a:pPr>
              <a:buClr>
                <a:srgbClr val="99CC00"/>
              </a:buClr>
              <a:buFont typeface="Wingdings" panose="05000000000000000000" pitchFamily="2" charset="2"/>
              <a:buChar char="§"/>
            </a:pPr>
            <a:endParaRPr lang="en-GB" sz="1800" dirty="0"/>
          </a:p>
          <a:p>
            <a:pPr>
              <a:buClr>
                <a:srgbClr val="99CC00"/>
              </a:buClr>
              <a:buFont typeface="Wingdings" panose="05000000000000000000" pitchFamily="2" charset="2"/>
              <a:buChar char="§"/>
            </a:pPr>
            <a:r>
              <a:rPr lang="es-ES" sz="1800" dirty="0"/>
              <a:t>Añadir Función</a:t>
            </a:r>
          </a:p>
          <a:p>
            <a:pPr lvl="1">
              <a:buClr>
                <a:srgbClr val="99CC00"/>
              </a:buClr>
              <a:buFont typeface="Wingdings" panose="05000000000000000000" pitchFamily="2" charset="2"/>
              <a:buChar char="§"/>
            </a:pPr>
            <a:r>
              <a:rPr lang="es-ES" sz="1400" dirty="0"/>
              <a:t>Seleccionar Plano</a:t>
            </a:r>
          </a:p>
          <a:p>
            <a:pPr marL="457200" lvl="1" indent="0">
              <a:buClr>
                <a:srgbClr val="99CC00"/>
              </a:buClr>
              <a:buNone/>
            </a:pPr>
            <a:r>
              <a:rPr lang="da-DK" sz="1400" dirty="0">
                <a:solidFill>
                  <a:srgbClr val="262626"/>
                </a:solidFill>
              </a:rPr>
              <a:t/>
            </a:r>
            <a:br>
              <a:rPr lang="da-DK" sz="1400" dirty="0">
                <a:solidFill>
                  <a:srgbClr val="262626"/>
                </a:solidFill>
              </a:rPr>
            </a:br>
            <a:endParaRPr lang="en-GB" sz="1800" dirty="0">
              <a:solidFill>
                <a:srgbClr val="262626"/>
              </a:solidFill>
            </a:endParaRPr>
          </a:p>
        </p:txBody>
      </p:sp>
      <p:sp>
        <p:nvSpPr>
          <p:cNvPr id="7" name="Rektangel 6"/>
          <p:cNvSpPr/>
          <p:nvPr/>
        </p:nvSpPr>
        <p:spPr>
          <a:xfrm>
            <a:off x="7539990" y="5412040"/>
            <a:ext cx="1282064" cy="29274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202</a:t>
            </a:fld>
            <a:endParaRPr lang="da-DK"/>
          </a:p>
        </p:txBody>
      </p:sp>
      <p:sp>
        <p:nvSpPr>
          <p:cNvPr id="8" name="Tekstboks 7"/>
          <p:cNvSpPr txBox="1"/>
          <p:nvPr/>
        </p:nvSpPr>
        <p:spPr>
          <a:xfrm>
            <a:off x="404731" y="949059"/>
            <a:ext cx="6970289" cy="400110"/>
          </a:xfrm>
          <a:prstGeom prst="rect">
            <a:avLst/>
          </a:prstGeom>
          <a:noFill/>
        </p:spPr>
        <p:txBody>
          <a:bodyPr wrap="square" rtlCol="0">
            <a:spAutoFit/>
          </a:bodyPr>
          <a:lstStyle/>
          <a:p>
            <a:r>
              <a:rPr lang="es-ES" sz="2000" b="1" dirty="0" smtClean="0">
                <a:latin typeface="Lucida Console" panose="020B0609040504020204" pitchFamily="49" charset="0"/>
              </a:rPr>
              <a:t>Plano de seguridad definido por el usuario</a:t>
            </a:r>
            <a:endParaRPr lang="es-ES" sz="2000" b="1" dirty="0">
              <a:latin typeface="Lucida Console" panose="020B0609040504020204" pitchFamily="49" charset="0"/>
            </a:endParaRPr>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505053657"/>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Opciones</a:t>
            </a:r>
          </a:p>
          <a:p>
            <a:pPr lvl="1">
              <a:buClr>
                <a:srgbClr val="99CC00"/>
              </a:buClr>
              <a:buFont typeface="Wingdings" panose="05000000000000000000" pitchFamily="2" charset="2"/>
              <a:buChar char="§"/>
            </a:pPr>
            <a:r>
              <a:rPr lang="es-ES" sz="1400" dirty="0"/>
              <a:t>Renombrar Función</a:t>
            </a:r>
          </a:p>
          <a:p>
            <a:pPr lvl="1">
              <a:buClr>
                <a:srgbClr val="99CC00"/>
              </a:buClr>
              <a:buFont typeface="Wingdings" panose="05000000000000000000" pitchFamily="2" charset="2"/>
              <a:buChar char="§"/>
            </a:pPr>
            <a:r>
              <a:rPr lang="es-ES" sz="1400" dirty="0"/>
              <a:t>Eliminar Función</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Parámetros</a:t>
            </a:r>
          </a:p>
          <a:p>
            <a:pPr lvl="1">
              <a:buClr>
                <a:srgbClr val="99CC00"/>
              </a:buClr>
              <a:buFont typeface="Wingdings" panose="05000000000000000000" pitchFamily="2" charset="2"/>
              <a:buChar char="§"/>
            </a:pPr>
            <a:r>
              <a:rPr lang="es-ES" sz="1400" dirty="0"/>
              <a:t>Mostrar ejes</a:t>
            </a:r>
          </a:p>
          <a:p>
            <a:pPr lvl="1">
              <a:buClr>
                <a:srgbClr val="99CC00"/>
              </a:buClr>
              <a:buFont typeface="Wingdings" panose="05000000000000000000" pitchFamily="2" charset="2"/>
              <a:buChar char="§"/>
            </a:pPr>
            <a:r>
              <a:rPr lang="es-ES" sz="1400" dirty="0"/>
              <a:t>Desplazable</a:t>
            </a:r>
          </a:p>
          <a:p>
            <a:pPr lvl="1">
              <a:buClr>
                <a:srgbClr val="99CC00"/>
              </a:buClr>
              <a:buFont typeface="Wingdings" panose="05000000000000000000" pitchFamily="2" charset="2"/>
              <a:buChar char="§"/>
            </a:pPr>
            <a:r>
              <a:rPr lang="es-ES" sz="1400" dirty="0"/>
              <a:t>Variable</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7" name="Rektangel 6"/>
          <p:cNvSpPr/>
          <p:nvPr/>
        </p:nvSpPr>
        <p:spPr>
          <a:xfrm>
            <a:off x="5260316" y="2426364"/>
            <a:ext cx="810284" cy="18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203</a:t>
            </a:fld>
            <a:endParaRPr lang="da-DK"/>
          </a:p>
        </p:txBody>
      </p:sp>
      <p:sp>
        <p:nvSpPr>
          <p:cNvPr id="8" name="Tekstboks 7"/>
          <p:cNvSpPr txBox="1"/>
          <p:nvPr/>
        </p:nvSpPr>
        <p:spPr>
          <a:xfrm>
            <a:off x="404732" y="949059"/>
            <a:ext cx="6869827" cy="400110"/>
          </a:xfrm>
          <a:prstGeom prst="rect">
            <a:avLst/>
          </a:prstGeom>
          <a:noFill/>
        </p:spPr>
        <p:txBody>
          <a:bodyPr wrap="square" rtlCol="0">
            <a:spAutoFit/>
          </a:bodyPr>
          <a:lstStyle/>
          <a:p>
            <a:r>
              <a:rPr lang="es-ES" sz="2000" b="1" dirty="0">
                <a:latin typeface="Lucida Console" panose="020B0609040504020204" pitchFamily="49" charset="0"/>
              </a:rPr>
              <a:t>Plano de seguridad definido por el usuario</a:t>
            </a:r>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25321999"/>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Establecer el plano</a:t>
            </a:r>
          </a:p>
          <a:p>
            <a:pPr marL="457200" lvl="1" indent="0">
              <a:buClr>
                <a:srgbClr val="99CC00"/>
              </a:buClr>
              <a:buNone/>
            </a:pPr>
            <a:r>
              <a:rPr lang="es-ES" sz="1400" dirty="0"/>
              <a:t>El plano se define</a:t>
            </a:r>
            <a:br>
              <a:rPr lang="es-ES" sz="1400" dirty="0"/>
            </a:br>
            <a:r>
              <a:rPr lang="es-ES" sz="1400" dirty="0"/>
              <a:t>mediante tres puntos</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Aprender plano vertical</a:t>
            </a:r>
          </a:p>
          <a:p>
            <a:pPr lvl="1">
              <a:buClr>
                <a:srgbClr val="99CC00"/>
              </a:buClr>
              <a:buFont typeface="Wingdings" panose="05000000000000000000" pitchFamily="2" charset="2"/>
              <a:buChar char="§"/>
            </a:pPr>
            <a:r>
              <a:rPr lang="es-ES" sz="1400" dirty="0"/>
              <a:t>Punto_1 = Origen</a:t>
            </a:r>
          </a:p>
          <a:p>
            <a:pPr lvl="1">
              <a:buClr>
                <a:srgbClr val="99CC00"/>
              </a:buClr>
              <a:buFont typeface="Wingdings" panose="05000000000000000000" pitchFamily="2" charset="2"/>
              <a:buChar char="§"/>
            </a:pPr>
            <a:r>
              <a:rPr lang="es-ES" sz="1400" dirty="0"/>
              <a:t>Punto_2 = Dirección  Y </a:t>
            </a:r>
          </a:p>
          <a:p>
            <a:pPr lvl="1">
              <a:buClr>
                <a:srgbClr val="99CC00"/>
              </a:buClr>
              <a:buFont typeface="Wingdings" panose="05000000000000000000" pitchFamily="2" charset="2"/>
              <a:buChar char="§"/>
            </a:pPr>
            <a:r>
              <a:rPr lang="es-ES" sz="1400" dirty="0"/>
              <a:t>Punto_3 = Dirección  X</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7" name="Rektangel 6"/>
          <p:cNvSpPr/>
          <p:nvPr/>
        </p:nvSpPr>
        <p:spPr>
          <a:xfrm>
            <a:off x="7771196" y="5421510"/>
            <a:ext cx="1056573" cy="17537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204</a:t>
            </a:fld>
            <a:endParaRPr lang="da-DK"/>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2" name="Tekstboks 7"/>
          <p:cNvSpPr txBox="1"/>
          <p:nvPr/>
        </p:nvSpPr>
        <p:spPr>
          <a:xfrm>
            <a:off x="404732" y="949059"/>
            <a:ext cx="6869827" cy="400110"/>
          </a:xfrm>
          <a:prstGeom prst="rect">
            <a:avLst/>
          </a:prstGeom>
          <a:noFill/>
        </p:spPr>
        <p:txBody>
          <a:bodyPr wrap="square" rtlCol="0">
            <a:spAutoFit/>
          </a:bodyPr>
          <a:lstStyle/>
          <a:p>
            <a:r>
              <a:rPr lang="es-ES" sz="2000" b="1" dirty="0">
                <a:latin typeface="Lucida Console" panose="020B0609040504020204" pitchFamily="49" charset="0"/>
              </a:rPr>
              <a:t>Plano de seguridad definido por el usuario</a:t>
            </a:r>
          </a:p>
        </p:txBody>
      </p:sp>
    </p:spTree>
    <p:extLst>
      <p:ext uri="{BB962C8B-B14F-4D97-AF65-F5344CB8AC3E}">
        <p14:creationId xmlns:p14="http://schemas.microsoft.com/office/powerpoint/2010/main" val="2270852765"/>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Representación gráfica</a:t>
            </a:r>
            <a:br>
              <a:rPr lang="es-ES" sz="1800" dirty="0"/>
            </a:br>
            <a:r>
              <a:rPr lang="es-ES" sz="1800" dirty="0"/>
              <a:t>del plano configurado</a:t>
            </a:r>
          </a:p>
          <a:p>
            <a:pPr>
              <a:buClr>
                <a:srgbClr val="99CC00"/>
              </a:buClr>
              <a:buFont typeface="Wingdings" panose="05000000000000000000" pitchFamily="2" charset="2"/>
              <a:buChar char="§"/>
            </a:pPr>
            <a:endParaRPr lang="es-ES" sz="1800" dirty="0"/>
          </a:p>
          <a:p>
            <a:pPr>
              <a:buClr>
                <a:srgbClr val="99CC00"/>
              </a:buClr>
              <a:buFont typeface="Wingdings" panose="05000000000000000000" pitchFamily="2" charset="2"/>
              <a:buChar char="§"/>
            </a:pPr>
            <a:r>
              <a:rPr lang="es-ES" sz="1800" dirty="0"/>
              <a:t>Guardar instalación</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5" name="Rektangel 4"/>
          <p:cNvSpPr/>
          <p:nvPr/>
        </p:nvSpPr>
        <p:spPr>
          <a:xfrm>
            <a:off x="3147330" y="4938049"/>
            <a:ext cx="1115627"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205</a:t>
            </a:fld>
            <a:endParaRPr lang="da-DK"/>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2" name="Tekstboks 7"/>
          <p:cNvSpPr txBox="1"/>
          <p:nvPr/>
        </p:nvSpPr>
        <p:spPr>
          <a:xfrm>
            <a:off x="404732" y="949059"/>
            <a:ext cx="6869827" cy="400110"/>
          </a:xfrm>
          <a:prstGeom prst="rect">
            <a:avLst/>
          </a:prstGeom>
          <a:noFill/>
        </p:spPr>
        <p:txBody>
          <a:bodyPr wrap="square" rtlCol="0">
            <a:spAutoFit/>
          </a:bodyPr>
          <a:lstStyle/>
          <a:p>
            <a:r>
              <a:rPr lang="es-ES" sz="2000" b="1" dirty="0">
                <a:latin typeface="Lucida Console" panose="020B0609040504020204" pitchFamily="49" charset="0"/>
              </a:rPr>
              <a:t>Plano de seguridad definido por el usuario</a:t>
            </a:r>
          </a:p>
        </p:txBody>
      </p:sp>
    </p:spTree>
    <p:extLst>
      <p:ext uri="{BB962C8B-B14F-4D97-AF65-F5344CB8AC3E}">
        <p14:creationId xmlns:p14="http://schemas.microsoft.com/office/powerpoint/2010/main" val="2631816651"/>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Crear nuevo plano</a:t>
            </a:r>
          </a:p>
          <a:p>
            <a:pPr lvl="1">
              <a:buClr>
                <a:srgbClr val="99CC00"/>
              </a:buClr>
              <a:buFont typeface="Wingdings" panose="05000000000000000000" pitchFamily="2" charset="2"/>
              <a:buChar char="§"/>
            </a:pPr>
            <a:r>
              <a:rPr lang="es-ES" sz="1400" dirty="0"/>
              <a:t>Elegir Función de copia:</a:t>
            </a:r>
            <a:br>
              <a:rPr lang="es-ES" sz="1400" dirty="0"/>
            </a:br>
            <a:r>
              <a:rPr lang="es-ES" sz="1400" i="1" dirty="0"/>
              <a:t>Plano_1</a:t>
            </a:r>
          </a:p>
          <a:p>
            <a:pPr lvl="1">
              <a:buClr>
                <a:srgbClr val="99CC00"/>
              </a:buClr>
              <a:buFont typeface="Wingdings" panose="05000000000000000000" pitchFamily="2" charset="2"/>
              <a:buChar char="§"/>
            </a:pPr>
            <a:endParaRPr lang="es-ES" sz="1400" dirty="0"/>
          </a:p>
          <a:p>
            <a:pPr lvl="1">
              <a:buClr>
                <a:srgbClr val="99CC00"/>
              </a:buClr>
              <a:buFont typeface="Wingdings" panose="05000000000000000000" pitchFamily="2" charset="2"/>
              <a:buChar char="§"/>
            </a:pPr>
            <a:r>
              <a:rPr lang="es-ES" sz="1400" dirty="0"/>
              <a:t>Elegir Modo de Seguridad:</a:t>
            </a:r>
            <a:br>
              <a:rPr lang="es-ES" sz="1400" dirty="0"/>
            </a:br>
            <a:r>
              <a:rPr lang="es-ES" sz="1400" i="1" dirty="0"/>
              <a:t>Modo Reducido</a:t>
            </a:r>
            <a:r>
              <a:rPr lang="es-ES" sz="1400" dirty="0"/>
              <a:t/>
            </a:r>
            <a:br>
              <a:rPr lang="es-ES" sz="1400" dirty="0"/>
            </a:br>
            <a:r>
              <a:rPr lang="es-ES" sz="1400" i="1" dirty="0"/>
              <a:t>con activador</a:t>
            </a:r>
          </a:p>
          <a:p>
            <a:pPr lvl="1">
              <a:buClr>
                <a:srgbClr val="99CC00"/>
              </a:buClr>
              <a:buFont typeface="Wingdings" panose="05000000000000000000" pitchFamily="2" charset="2"/>
              <a:buChar char="§"/>
            </a:pPr>
            <a:endParaRPr lang="es-ES" sz="1800" dirty="0"/>
          </a:p>
          <a:p>
            <a:pPr lvl="1">
              <a:buClr>
                <a:srgbClr val="99CC00"/>
              </a:buClr>
              <a:buFont typeface="Wingdings" panose="05000000000000000000" pitchFamily="2" charset="2"/>
              <a:buChar char="§"/>
            </a:pPr>
            <a:r>
              <a:rPr lang="es-ES" sz="1400" dirty="0"/>
              <a:t>Aplicar configuración</a:t>
            </a:r>
          </a:p>
          <a:p>
            <a:pPr lvl="1">
              <a:buClr>
                <a:srgbClr val="99CC00"/>
              </a:buClr>
              <a:buFont typeface="Wingdings" panose="05000000000000000000" pitchFamily="2" charset="2"/>
              <a:buChar char="§"/>
            </a:pPr>
            <a:endParaRPr lang="es-ES" sz="1400" dirty="0"/>
          </a:p>
          <a:p>
            <a:pPr lvl="1">
              <a:buClr>
                <a:srgbClr val="99CC00"/>
              </a:buClr>
              <a:buFont typeface="Wingdings" panose="05000000000000000000" pitchFamily="2" charset="2"/>
              <a:buChar char="§"/>
            </a:pPr>
            <a:r>
              <a:rPr lang="es-ES" sz="1400" dirty="0"/>
              <a:t>Guardar como:</a:t>
            </a:r>
            <a:br>
              <a:rPr lang="es-ES" sz="1400" dirty="0"/>
            </a:br>
            <a:r>
              <a:rPr lang="es-ES" sz="1400" i="1" dirty="0" err="1" smtClean="0"/>
              <a:t>safety.installation</a:t>
            </a:r>
            <a:endParaRPr lang="es-ES" sz="1400" i="1" dirty="0"/>
          </a:p>
          <a:p>
            <a:pPr lvl="1">
              <a:buClr>
                <a:srgbClr val="99CC00"/>
              </a:buClr>
              <a:buFont typeface="Wingdings" panose="05000000000000000000" pitchFamily="2" charset="2"/>
              <a:buChar char="§"/>
            </a:pPr>
            <a:endParaRPr lang="da-DK"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11" name="Pladsholder til diasnummer 10"/>
          <p:cNvSpPr>
            <a:spLocks noGrp="1"/>
          </p:cNvSpPr>
          <p:nvPr>
            <p:ph type="sldNum" sz="quarter" idx="12"/>
          </p:nvPr>
        </p:nvSpPr>
        <p:spPr/>
        <p:txBody>
          <a:bodyPr/>
          <a:lstStyle/>
          <a:p>
            <a:fld id="{EAC703FD-06C2-3745-B8B2-5765E01FA7E0}" type="slidenum">
              <a:rPr lang="da-DK" smtClean="0"/>
              <a:t>206</a:t>
            </a:fld>
            <a:endParaRPr lang="da-DK"/>
          </a:p>
        </p:txBody>
      </p:sp>
      <p:sp>
        <p:nvSpPr>
          <p:cNvPr id="14" name="Rektangel 13"/>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6" name="Brugerdefineret 15">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Tekstboks 7"/>
          <p:cNvSpPr txBox="1"/>
          <p:nvPr/>
        </p:nvSpPr>
        <p:spPr>
          <a:xfrm>
            <a:off x="404732" y="949059"/>
            <a:ext cx="6869827" cy="400110"/>
          </a:xfrm>
          <a:prstGeom prst="rect">
            <a:avLst/>
          </a:prstGeom>
          <a:noFill/>
        </p:spPr>
        <p:txBody>
          <a:bodyPr wrap="square" rtlCol="0">
            <a:spAutoFit/>
          </a:bodyPr>
          <a:lstStyle/>
          <a:p>
            <a:r>
              <a:rPr lang="es-ES" sz="2000" b="1" dirty="0">
                <a:latin typeface="Lucida Console" panose="020B0609040504020204" pitchFamily="49" charset="0"/>
              </a:rPr>
              <a:t>Plano de seguridad definido por el usuario</a:t>
            </a: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5453" y="1908000"/>
            <a:ext cx="5760000" cy="4320000"/>
          </a:xfrm>
          <a:prstGeom prst="rect">
            <a:avLst/>
          </a:prstGeom>
        </p:spPr>
      </p:pic>
      <p:grpSp>
        <p:nvGrpSpPr>
          <p:cNvPr id="20" name="Gruppe 9"/>
          <p:cNvGrpSpPr/>
          <p:nvPr/>
        </p:nvGrpSpPr>
        <p:grpSpPr>
          <a:xfrm>
            <a:off x="3157200" y="3981468"/>
            <a:ext cx="5704860" cy="2177189"/>
            <a:chOff x="1559214" y="4231160"/>
            <a:chExt cx="5704860" cy="2177189"/>
          </a:xfrm>
        </p:grpSpPr>
        <p:sp>
          <p:nvSpPr>
            <p:cNvPr id="21" name="Rektangel 11"/>
            <p:cNvSpPr/>
            <p:nvPr/>
          </p:nvSpPr>
          <p:spPr>
            <a:xfrm>
              <a:off x="3010334" y="5775802"/>
              <a:ext cx="1675640" cy="24984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2" name="Rektangel 12"/>
            <p:cNvSpPr/>
            <p:nvPr/>
          </p:nvSpPr>
          <p:spPr>
            <a:xfrm>
              <a:off x="5566251" y="5316992"/>
              <a:ext cx="1584000" cy="233191"/>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3" name="Rektangel 13"/>
            <p:cNvSpPr/>
            <p:nvPr/>
          </p:nvSpPr>
          <p:spPr>
            <a:xfrm>
              <a:off x="6650664" y="6210349"/>
              <a:ext cx="613410" cy="198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4" name="Rektangel 14"/>
            <p:cNvSpPr/>
            <p:nvPr/>
          </p:nvSpPr>
          <p:spPr>
            <a:xfrm>
              <a:off x="1559214" y="4231160"/>
              <a:ext cx="942360" cy="31621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2631816651"/>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544999" y="2382201"/>
            <a:ext cx="5112000" cy="3426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M</a:t>
            </a:r>
            <a:r>
              <a:rPr lang="es-ES" sz="1800" dirty="0" smtClean="0"/>
              <a:t>ovimiento manual</a:t>
            </a:r>
          </a:p>
          <a:p>
            <a:pPr lvl="1">
              <a:buClr>
                <a:srgbClr val="99CC00"/>
              </a:buClr>
              <a:buFont typeface="Wingdings" panose="05000000000000000000" pitchFamily="2" charset="2"/>
              <a:buChar char="§"/>
            </a:pPr>
            <a:r>
              <a:rPr lang="es-ES" sz="1400" dirty="0" smtClean="0"/>
              <a:t>Mover </a:t>
            </a:r>
            <a:r>
              <a:rPr lang="es-ES" sz="1400" dirty="0"/>
              <a:t>el robot desde la zona</a:t>
            </a:r>
            <a:br>
              <a:rPr lang="es-ES" sz="1400" dirty="0"/>
            </a:br>
            <a:r>
              <a:rPr lang="es-ES" sz="1400" dirty="0"/>
              <a:t>Normal hacia la zona Segura</a:t>
            </a:r>
          </a:p>
          <a:p>
            <a:pPr lvl="1">
              <a:buClr>
                <a:srgbClr val="99CC00"/>
              </a:buClr>
              <a:buFont typeface="Wingdings" panose="05000000000000000000" pitchFamily="2" charset="2"/>
              <a:buChar char="§"/>
            </a:pPr>
            <a:endParaRPr lang="en-GB" sz="1400" dirty="0"/>
          </a:p>
          <a:p>
            <a:pPr>
              <a:buClr>
                <a:srgbClr val="99CC00"/>
              </a:buClr>
              <a:buFont typeface="Wingdings" panose="05000000000000000000" pitchFamily="2" charset="2"/>
              <a:buChar char="§"/>
            </a:pPr>
            <a:r>
              <a:rPr lang="es-ES" sz="1800" dirty="0" smtClean="0"/>
              <a:t>Ejecución de programa</a:t>
            </a:r>
            <a:endParaRPr lang="es-ES" sz="1800" dirty="0"/>
          </a:p>
          <a:p>
            <a:pPr lvl="1">
              <a:buClr>
                <a:srgbClr val="99CC00"/>
              </a:buClr>
              <a:buFont typeface="Wingdings" panose="05000000000000000000" pitchFamily="2" charset="2"/>
              <a:buChar char="§"/>
            </a:pPr>
            <a:r>
              <a:rPr lang="es-ES" sz="1400" dirty="0" smtClean="0"/>
              <a:t>Crear </a:t>
            </a:r>
            <a:r>
              <a:rPr lang="es-ES" sz="1400" dirty="0"/>
              <a:t>un programa ejemplo</a:t>
            </a:r>
            <a:br>
              <a:rPr lang="es-ES" sz="1400" dirty="0"/>
            </a:br>
            <a:r>
              <a:rPr lang="es-ES" sz="1400" dirty="0"/>
              <a:t>con dos puntos de paso</a:t>
            </a:r>
          </a:p>
          <a:p>
            <a:pPr lvl="1">
              <a:buClr>
                <a:srgbClr val="99CC00"/>
              </a:buClr>
              <a:buFont typeface="Wingdings" panose="05000000000000000000" pitchFamily="2" charset="2"/>
              <a:buChar char="§"/>
            </a:pPr>
            <a:r>
              <a:rPr lang="es-ES" sz="1400" dirty="0" smtClean="0"/>
              <a:t>Verificar </a:t>
            </a:r>
            <a:r>
              <a:rPr lang="es-ES" sz="1400" dirty="0"/>
              <a:t>el cambio de </a:t>
            </a:r>
            <a:r>
              <a:rPr lang="es-ES" sz="1400" dirty="0" smtClean="0"/>
              <a:t>velocidad</a:t>
            </a: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smtClean="0"/>
              <a:t>trigger_reduced_mode_feature.urp</a:t>
            </a:r>
            <a:endParaRPr lang="da-DK" sz="14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a:p>
            <a:pPr lvl="2">
              <a:buClr>
                <a:schemeClr val="tx2">
                  <a:lumMod val="40000"/>
                  <a:lumOff val="60000"/>
                </a:schemeClr>
              </a:buClr>
            </a:pPr>
            <a:endParaRPr lang="en-GB" sz="1800" dirty="0" smtClean="0">
              <a:solidFill>
                <a:srgbClr val="262626"/>
              </a:solidFill>
            </a:endParaRPr>
          </a:p>
          <a:p>
            <a:pPr lvl="2">
              <a:buClr>
                <a:schemeClr val="tx2">
                  <a:lumMod val="40000"/>
                  <a:lumOff val="60000"/>
                </a:schemeClr>
              </a:buClr>
            </a:pPr>
            <a:endParaRPr lang="en-GB" sz="1800" dirty="0">
              <a:solidFill>
                <a:srgbClr val="262626"/>
              </a:solidFill>
            </a:endParaRPr>
          </a:p>
        </p:txBody>
      </p:sp>
      <p:cxnSp>
        <p:nvCxnSpPr>
          <p:cNvPr id="15" name="Lige forbindelse 14"/>
          <p:cNvCxnSpPr/>
          <p:nvPr/>
        </p:nvCxnSpPr>
        <p:spPr>
          <a:xfrm>
            <a:off x="4430230" y="3102964"/>
            <a:ext cx="425879" cy="659449"/>
          </a:xfrm>
          <a:prstGeom prst="line">
            <a:avLst/>
          </a:prstGeom>
          <a:ln>
            <a:headEnd type="none" w="med" len="med"/>
            <a:tailEnd type="triangle" w="lg" len="lg"/>
          </a:ln>
        </p:spPr>
        <p:style>
          <a:lnRef idx="1">
            <a:schemeClr val="dk1"/>
          </a:lnRef>
          <a:fillRef idx="0">
            <a:schemeClr val="dk1"/>
          </a:fillRef>
          <a:effectRef idx="0">
            <a:schemeClr val="dk1"/>
          </a:effectRef>
          <a:fontRef idx="minor">
            <a:schemeClr val="tx1"/>
          </a:fontRef>
        </p:style>
      </p:cxnSp>
      <p:sp>
        <p:nvSpPr>
          <p:cNvPr id="10" name="Tekstboks 9"/>
          <p:cNvSpPr txBox="1"/>
          <p:nvPr/>
        </p:nvSpPr>
        <p:spPr>
          <a:xfrm>
            <a:off x="3805829" y="3783127"/>
            <a:ext cx="540000" cy="307777"/>
          </a:xfrm>
          <a:prstGeom prst="rect">
            <a:avLst/>
          </a:prstGeom>
          <a:noFill/>
        </p:spPr>
        <p:txBody>
          <a:bodyPr wrap="square" rtlCol="0">
            <a:spAutoFit/>
          </a:bodyPr>
          <a:lstStyle/>
          <a:p>
            <a:r>
              <a:rPr lang="da-DK" sz="1400" smtClean="0">
                <a:solidFill>
                  <a:srgbClr val="000000"/>
                </a:solidFill>
              </a:rPr>
              <a:t>p2</a:t>
            </a:r>
            <a:endParaRPr lang="da-DK" sz="1400">
              <a:solidFill>
                <a:srgbClr val="000000"/>
              </a:solidFill>
            </a:endParaRPr>
          </a:p>
        </p:txBody>
      </p:sp>
      <p:cxnSp>
        <p:nvCxnSpPr>
          <p:cNvPr id="16" name="Lige forbindelse 15"/>
          <p:cNvCxnSpPr/>
          <p:nvPr/>
        </p:nvCxnSpPr>
        <p:spPr>
          <a:xfrm>
            <a:off x="4006162" y="3797729"/>
            <a:ext cx="848137" cy="0"/>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29" name="Ellipse 28"/>
          <p:cNvSpPr/>
          <p:nvPr/>
        </p:nvSpPr>
        <p:spPr>
          <a:xfrm>
            <a:off x="5741878" y="3769321"/>
            <a:ext cx="36000" cy="36000"/>
          </a:xfrm>
          <a:prstGeom prst="ellipse">
            <a:avLst/>
          </a:prstGeom>
          <a:solidFill>
            <a:srgbClr val="92D050"/>
          </a:solidFill>
          <a:ln>
            <a:solidFill>
              <a:srgbClr val="92D050"/>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da-DK"/>
          </a:p>
        </p:txBody>
      </p:sp>
      <p:sp>
        <p:nvSpPr>
          <p:cNvPr id="26" name="Ellipse 25"/>
          <p:cNvSpPr/>
          <p:nvPr/>
        </p:nvSpPr>
        <p:spPr>
          <a:xfrm>
            <a:off x="3990548" y="3771821"/>
            <a:ext cx="36000" cy="36000"/>
          </a:xfrm>
          <a:prstGeom prst="ellipse">
            <a:avLst/>
          </a:prstGeom>
          <a:solidFill>
            <a:srgbClr val="FF0000"/>
          </a:solidFill>
          <a:ln>
            <a:solidFill>
              <a:srgbClr val="FF0000"/>
            </a:solidFill>
          </a:ln>
          <a:effectLst/>
        </p:spPr>
        <p:style>
          <a:lnRef idx="1">
            <a:schemeClr val="dk1"/>
          </a:lnRef>
          <a:fillRef idx="3">
            <a:schemeClr val="dk1"/>
          </a:fillRef>
          <a:effectRef idx="2">
            <a:schemeClr val="dk1"/>
          </a:effectRef>
          <a:fontRef idx="minor">
            <a:schemeClr val="lt1"/>
          </a:fontRef>
        </p:style>
        <p:txBody>
          <a:bodyPr rtlCol="0" anchor="ctr"/>
          <a:lstStyle/>
          <a:p>
            <a:pPr algn="ctr"/>
            <a:endParaRPr lang="da-DK"/>
          </a:p>
        </p:txBody>
      </p:sp>
      <p:cxnSp>
        <p:nvCxnSpPr>
          <p:cNvPr id="27" name="Lige forbindelse 26"/>
          <p:cNvCxnSpPr/>
          <p:nvPr/>
        </p:nvCxnSpPr>
        <p:spPr>
          <a:xfrm>
            <a:off x="4878123" y="3785557"/>
            <a:ext cx="288000" cy="0"/>
          </a:xfrm>
          <a:prstGeom prst="line">
            <a:avLst/>
          </a:prstGeom>
          <a:ln w="19050">
            <a:solidFill>
              <a:srgbClr val="92D05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22" name="Lige forbindelse 21"/>
          <p:cNvCxnSpPr/>
          <p:nvPr/>
        </p:nvCxnSpPr>
        <p:spPr>
          <a:xfrm>
            <a:off x="6536454" y="5284228"/>
            <a:ext cx="360000" cy="0"/>
          </a:xfrm>
          <a:prstGeom prst="line">
            <a:avLst/>
          </a:prstGeom>
          <a:ln w="19050">
            <a:solidFill>
              <a:srgbClr val="92D05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4" name="Lige forbindelse 23"/>
          <p:cNvCxnSpPr/>
          <p:nvPr/>
        </p:nvCxnSpPr>
        <p:spPr>
          <a:xfrm>
            <a:off x="6538154" y="5487729"/>
            <a:ext cx="360000" cy="0"/>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28" name="Tekstboks 27"/>
          <p:cNvSpPr txBox="1"/>
          <p:nvPr/>
        </p:nvSpPr>
        <p:spPr>
          <a:xfrm>
            <a:off x="5597818" y="3783127"/>
            <a:ext cx="540000" cy="307777"/>
          </a:xfrm>
          <a:prstGeom prst="rect">
            <a:avLst/>
          </a:prstGeom>
          <a:noFill/>
        </p:spPr>
        <p:txBody>
          <a:bodyPr wrap="square" rtlCol="0">
            <a:spAutoFit/>
          </a:bodyPr>
          <a:lstStyle/>
          <a:p>
            <a:r>
              <a:rPr lang="da-DK" sz="1400" smtClean="0">
                <a:solidFill>
                  <a:srgbClr val="000000"/>
                </a:solidFill>
              </a:rPr>
              <a:t>p1</a:t>
            </a:r>
            <a:endParaRPr lang="da-DK" sz="1400">
              <a:solidFill>
                <a:srgbClr val="000000"/>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207</a:t>
            </a:fld>
            <a:endParaRPr lang="da-DK"/>
          </a:p>
        </p:txBody>
      </p:sp>
      <p:sp>
        <p:nvSpPr>
          <p:cNvPr id="32" name="Rektangel 3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5"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34" name="Brugerdefineret 3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33" name="Tekstboks 7"/>
          <p:cNvSpPr txBox="1"/>
          <p:nvPr/>
        </p:nvSpPr>
        <p:spPr>
          <a:xfrm>
            <a:off x="404732" y="949059"/>
            <a:ext cx="7997588" cy="400110"/>
          </a:xfrm>
          <a:prstGeom prst="rect">
            <a:avLst/>
          </a:prstGeom>
          <a:noFill/>
        </p:spPr>
        <p:txBody>
          <a:bodyPr wrap="square" rtlCol="0">
            <a:spAutoFit/>
          </a:bodyPr>
          <a:lstStyle/>
          <a:p>
            <a:r>
              <a:rPr lang="es-ES" sz="2000" b="1" dirty="0" smtClean="0">
                <a:latin typeface="Lucida Console" panose="020B0609040504020204" pitchFamily="49" charset="0"/>
              </a:rPr>
              <a:t>Prueba plano </a:t>
            </a:r>
            <a:r>
              <a:rPr lang="es-ES" sz="2000" b="1" dirty="0">
                <a:latin typeface="Lucida Console" panose="020B0609040504020204" pitchFamily="49" charset="0"/>
              </a:rPr>
              <a:t>de seguridad definido por el usuario</a:t>
            </a:r>
          </a:p>
        </p:txBody>
      </p:sp>
      <p:graphicFrame>
        <p:nvGraphicFramePr>
          <p:cNvPr id="37" name="Tabel 25"/>
          <p:cNvGraphicFramePr>
            <a:graphicFrameLocks noGrp="1"/>
          </p:cNvGraphicFramePr>
          <p:nvPr>
            <p:extLst>
              <p:ext uri="{D42A27DB-BD31-4B8C-83A1-F6EECF244321}">
                <p14:modId xmlns:p14="http://schemas.microsoft.com/office/powerpoint/2010/main" val="1098064153"/>
              </p:ext>
            </p:extLst>
          </p:nvPr>
        </p:nvGraphicFramePr>
        <p:xfrm>
          <a:off x="851324" y="4340702"/>
          <a:ext cx="1800000" cy="1301828"/>
        </p:xfrm>
        <a:graphic>
          <a:graphicData uri="http://schemas.openxmlformats.org/drawingml/2006/table">
            <a:tbl>
              <a:tblPr>
                <a:tableStyleId>{5C22544A-7EE6-4342-B048-85BDC9FD1C3A}</a:tableStyleId>
              </a:tblPr>
              <a:tblGrid>
                <a:gridCol w="1800000"/>
              </a:tblGrid>
              <a:tr h="1301828">
                <a:tc>
                  <a:txBody>
                    <a:bodyPr/>
                    <a:lstStyle/>
                    <a:p>
                      <a:r>
                        <a:rPr lang="da-DK" sz="1200" i="1" baseline="0" dirty="0" smtClean="0"/>
                        <a:t>Programa de Robot </a:t>
                      </a:r>
                    </a:p>
                    <a:p>
                      <a:r>
                        <a:rPr lang="da-DK" sz="1200" i="1" baseline="0" dirty="0" smtClean="0"/>
                        <a:t>     MoveL</a:t>
                      </a:r>
                    </a:p>
                    <a:p>
                      <a:r>
                        <a:rPr lang="da-DK" sz="1200" baseline="0" dirty="0" smtClean="0"/>
                        <a:t>          Punto_de paso_1</a:t>
                      </a:r>
                    </a:p>
                    <a:p>
                      <a:r>
                        <a:rPr lang="da-DK" sz="1200" baseline="0" dirty="0" smtClean="0"/>
                        <a:t>          Punto_de paso_2</a:t>
                      </a:r>
                    </a:p>
                    <a:p>
                      <a:endParaRPr lang="da-DK" sz="1200" i="1" baseline="0" dirty="0" smtClean="0"/>
                    </a:p>
                  </a:txBody>
                  <a:tcPr/>
                </a:tc>
              </a:tr>
            </a:tbl>
          </a:graphicData>
        </a:graphic>
      </p:graphicFrame>
      <p:sp>
        <p:nvSpPr>
          <p:cNvPr id="39" name="Tekstboks 50"/>
          <p:cNvSpPr txBox="1"/>
          <p:nvPr/>
        </p:nvSpPr>
        <p:spPr>
          <a:xfrm>
            <a:off x="6898154" y="5114296"/>
            <a:ext cx="1793535" cy="307777"/>
          </a:xfrm>
          <a:prstGeom prst="rect">
            <a:avLst/>
          </a:prstGeom>
          <a:noFill/>
        </p:spPr>
        <p:txBody>
          <a:bodyPr wrap="square" rtlCol="0">
            <a:spAutoFit/>
          </a:bodyPr>
          <a:lstStyle/>
          <a:p>
            <a:r>
              <a:rPr lang="da-DK" sz="1400" dirty="0" smtClean="0">
                <a:solidFill>
                  <a:srgbClr val="92D050"/>
                </a:solidFill>
              </a:rPr>
              <a:t>Velocidad Normal</a:t>
            </a:r>
            <a:endParaRPr lang="da-DK" sz="1400" dirty="0">
              <a:solidFill>
                <a:srgbClr val="92D050"/>
              </a:solidFill>
            </a:endParaRPr>
          </a:p>
        </p:txBody>
      </p:sp>
      <p:sp>
        <p:nvSpPr>
          <p:cNvPr id="40" name="Tekstboks 52"/>
          <p:cNvSpPr txBox="1"/>
          <p:nvPr/>
        </p:nvSpPr>
        <p:spPr>
          <a:xfrm>
            <a:off x="6907884" y="5335329"/>
            <a:ext cx="1774073" cy="307777"/>
          </a:xfrm>
          <a:prstGeom prst="rect">
            <a:avLst/>
          </a:prstGeom>
          <a:noFill/>
        </p:spPr>
        <p:txBody>
          <a:bodyPr wrap="square" rtlCol="0">
            <a:spAutoFit/>
          </a:bodyPr>
          <a:lstStyle/>
          <a:p>
            <a:r>
              <a:rPr lang="da-DK" sz="1400" dirty="0" smtClean="0">
                <a:solidFill>
                  <a:srgbClr val="FF0000"/>
                </a:solidFill>
              </a:rPr>
              <a:t>Velocidad Reducida</a:t>
            </a:r>
            <a:endParaRPr lang="da-DK" sz="1400" dirty="0">
              <a:solidFill>
                <a:srgbClr val="FF0000"/>
              </a:solidFill>
            </a:endParaRPr>
          </a:p>
        </p:txBody>
      </p:sp>
      <p:pic>
        <p:nvPicPr>
          <p:cNvPr id="41" name="Picture 3"/>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604000" y="2607850"/>
            <a:ext cx="257175" cy="205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Tekstboks 48"/>
          <p:cNvSpPr txBox="1"/>
          <p:nvPr/>
        </p:nvSpPr>
        <p:spPr>
          <a:xfrm>
            <a:off x="6780044" y="2563176"/>
            <a:ext cx="2143002" cy="307777"/>
          </a:xfrm>
          <a:prstGeom prst="rect">
            <a:avLst/>
          </a:prstGeom>
          <a:noFill/>
        </p:spPr>
        <p:txBody>
          <a:bodyPr wrap="square" rtlCol="0">
            <a:spAutoFit/>
          </a:bodyPr>
          <a:lstStyle/>
          <a:p>
            <a:r>
              <a:rPr lang="da-DK" sz="1400" dirty="0"/>
              <a:t> </a:t>
            </a:r>
            <a:r>
              <a:rPr lang="da-DK" sz="1100" dirty="0"/>
              <a:t>Modo Reducido con activador</a:t>
            </a:r>
          </a:p>
        </p:txBody>
      </p:sp>
      <p:sp>
        <p:nvSpPr>
          <p:cNvPr id="43" name="Tekstboks 48"/>
          <p:cNvSpPr txBox="1"/>
          <p:nvPr/>
        </p:nvSpPr>
        <p:spPr>
          <a:xfrm>
            <a:off x="3511814" y="2795187"/>
            <a:ext cx="2143002" cy="307777"/>
          </a:xfrm>
          <a:prstGeom prst="rect">
            <a:avLst/>
          </a:prstGeom>
          <a:noFill/>
        </p:spPr>
        <p:txBody>
          <a:bodyPr wrap="square" rtlCol="0">
            <a:spAutoFit/>
          </a:bodyPr>
          <a:lstStyle/>
          <a:p>
            <a:r>
              <a:rPr lang="da-DK" sz="1400" dirty="0"/>
              <a:t> </a:t>
            </a:r>
            <a:r>
              <a:rPr lang="da-DK" sz="1400" dirty="0" smtClean="0"/>
              <a:t>Entra en </a:t>
            </a:r>
            <a:r>
              <a:rPr lang="da-DK" sz="1400" dirty="0"/>
              <a:t>Modo Reducido</a:t>
            </a:r>
          </a:p>
        </p:txBody>
      </p:sp>
      <p:sp>
        <p:nvSpPr>
          <p:cNvPr id="44" name="Tekstboks 48"/>
          <p:cNvSpPr txBox="1"/>
          <p:nvPr/>
        </p:nvSpPr>
        <p:spPr>
          <a:xfrm>
            <a:off x="6834247" y="2346855"/>
            <a:ext cx="1781433" cy="307777"/>
          </a:xfrm>
          <a:prstGeom prst="rect">
            <a:avLst/>
          </a:prstGeom>
          <a:noFill/>
        </p:spPr>
        <p:txBody>
          <a:bodyPr wrap="square" rtlCol="0">
            <a:spAutoFit/>
          </a:bodyPr>
          <a:lstStyle/>
          <a:p>
            <a:r>
              <a:rPr lang="da-DK" sz="1400" dirty="0"/>
              <a:t> </a:t>
            </a:r>
            <a:r>
              <a:rPr lang="da-DK" sz="1400" dirty="0" smtClean="0"/>
              <a:t>Modo de Seguridad</a:t>
            </a:r>
            <a:endParaRPr lang="da-DK" sz="1400" dirty="0"/>
          </a:p>
        </p:txBody>
      </p:sp>
    </p:spTree>
    <p:extLst>
      <p:ext uri="{BB962C8B-B14F-4D97-AF65-F5344CB8AC3E}">
        <p14:creationId xmlns:p14="http://schemas.microsoft.com/office/powerpoint/2010/main" val="393835955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Limita la variación</a:t>
            </a:r>
            <a:br>
              <a:rPr lang="es-ES" sz="1800" dirty="0"/>
            </a:br>
            <a:r>
              <a:rPr lang="es-ES" sz="1800" dirty="0"/>
              <a:t>angular del PCH</a:t>
            </a:r>
          </a:p>
          <a:p>
            <a:pPr lvl="1">
              <a:buClr>
                <a:srgbClr val="99CC00"/>
              </a:buClr>
              <a:buFont typeface="Wingdings" panose="05000000000000000000" pitchFamily="2" charset="2"/>
              <a:buChar char="§"/>
            </a:pPr>
            <a:r>
              <a:rPr lang="es-ES" sz="1400" dirty="0"/>
              <a:t>Establece la variación</a:t>
            </a:r>
            <a:br>
              <a:rPr lang="es-ES" sz="1400" dirty="0"/>
            </a:br>
            <a:r>
              <a:rPr lang="es-ES" sz="1400" dirty="0"/>
              <a:t>angular máxima del PCH</a:t>
            </a:r>
            <a:br>
              <a:rPr lang="es-ES" sz="1400" dirty="0"/>
            </a:br>
            <a:r>
              <a:rPr lang="es-ES" sz="1400" dirty="0"/>
              <a:t>respecto la función</a:t>
            </a:r>
            <a:br>
              <a:rPr lang="es-ES" sz="1400" dirty="0"/>
            </a:br>
            <a:r>
              <a:rPr lang="es-ES" sz="1400" dirty="0"/>
              <a:t>elegida</a:t>
            </a:r>
          </a:p>
          <a:p>
            <a:pPr lvl="1">
              <a:buClr>
                <a:srgbClr val="99CC00"/>
              </a:buClr>
              <a:buFont typeface="Wingdings" panose="05000000000000000000" pitchFamily="2" charset="2"/>
              <a:buChar char="§"/>
            </a:pPr>
            <a:endParaRPr lang="es-ES" sz="1400" dirty="0"/>
          </a:p>
          <a:p>
            <a:pPr>
              <a:buClr>
                <a:srgbClr val="99CC00"/>
              </a:buClr>
              <a:buFont typeface="Wingdings" panose="05000000000000000000" pitchFamily="2" charset="2"/>
              <a:buChar char="§"/>
            </a:pPr>
            <a:endParaRPr lang="en-GB" sz="1800" dirty="0"/>
          </a:p>
          <a:p>
            <a:pPr>
              <a:buClr>
                <a:srgbClr val="99CC00"/>
              </a:buClr>
              <a:buFont typeface="Wingdings" panose="05000000000000000000" pitchFamily="2" charset="2"/>
              <a:buChar char="§"/>
            </a:pPr>
            <a:r>
              <a:rPr lang="es-ES" sz="1800" dirty="0"/>
              <a:t>Prueba</a:t>
            </a:r>
          </a:p>
          <a:p>
            <a:pPr lvl="1">
              <a:buClr>
                <a:srgbClr val="99CC00"/>
              </a:buClr>
              <a:buFont typeface="Wingdings" panose="05000000000000000000" pitchFamily="2" charset="2"/>
              <a:buChar char="§"/>
            </a:pPr>
            <a:r>
              <a:rPr lang="es-ES" sz="1400" dirty="0"/>
              <a:t>Elegir Función de copia:</a:t>
            </a:r>
            <a:br>
              <a:rPr lang="es-ES" sz="1400" dirty="0"/>
            </a:br>
            <a:r>
              <a:rPr lang="es-ES" sz="1400" i="1" dirty="0"/>
              <a:t>Base</a:t>
            </a:r>
          </a:p>
          <a:p>
            <a:pPr lvl="1">
              <a:buClr>
                <a:srgbClr val="99CC00"/>
              </a:buClr>
              <a:buFont typeface="Wingdings" panose="05000000000000000000" pitchFamily="2" charset="2"/>
              <a:buChar char="§"/>
            </a:pPr>
            <a:r>
              <a:rPr lang="es-ES" sz="1400" dirty="0"/>
              <a:t>Establecer </a:t>
            </a:r>
            <a:r>
              <a:rPr lang="es-ES" sz="1400" dirty="0" smtClean="0"/>
              <a:t>Desviación</a:t>
            </a:r>
            <a:r>
              <a:rPr lang="es-ES" sz="1400" dirty="0"/>
              <a:t>:</a:t>
            </a:r>
            <a:br>
              <a:rPr lang="es-ES" sz="1400" dirty="0"/>
            </a:br>
            <a:r>
              <a:rPr lang="es-ES" sz="1400" i="1" dirty="0"/>
              <a:t>25°</a:t>
            </a:r>
          </a:p>
          <a:p>
            <a:pPr lvl="1">
              <a:buClr>
                <a:srgbClr val="99CC00"/>
              </a:buClr>
              <a:buFont typeface="Wingdings" panose="05000000000000000000" pitchFamily="2" charset="2"/>
              <a:buChar char="§"/>
            </a:pPr>
            <a:r>
              <a:rPr lang="es-ES" sz="1400" dirty="0"/>
              <a:t>Elegir Modo de Seguridad:</a:t>
            </a:r>
            <a:br>
              <a:rPr lang="es-ES" sz="1400" dirty="0"/>
            </a:br>
            <a:r>
              <a:rPr lang="es-ES" sz="1400" i="1" dirty="0"/>
              <a:t>Ambos</a:t>
            </a:r>
          </a:p>
          <a:p>
            <a:pPr lvl="1">
              <a:buClr>
                <a:srgbClr val="99CC00"/>
              </a:buClr>
              <a:buFont typeface="Wingdings" panose="05000000000000000000" pitchFamily="2" charset="2"/>
              <a:buChar char="§"/>
            </a:pPr>
            <a:r>
              <a:rPr lang="es-ES" sz="1400" dirty="0"/>
              <a:t>Aplicar</a:t>
            </a:r>
          </a:p>
          <a:p>
            <a:pPr lvl="1">
              <a:buClr>
                <a:srgbClr val="99CC00"/>
              </a:buClr>
              <a:buFont typeface="Wingdings" panose="05000000000000000000" pitchFamily="2" charset="2"/>
              <a:buChar char="§"/>
            </a:pPr>
            <a:r>
              <a:rPr lang="es-ES" sz="1400" dirty="0"/>
              <a:t>Probar en modo portátil</a:t>
            </a:r>
          </a:p>
        </p:txBody>
      </p:sp>
      <p:sp>
        <p:nvSpPr>
          <p:cNvPr id="8" name="Pladsholder til diasnummer 7"/>
          <p:cNvSpPr>
            <a:spLocks noGrp="1"/>
          </p:cNvSpPr>
          <p:nvPr>
            <p:ph type="sldNum" sz="quarter" idx="12"/>
          </p:nvPr>
        </p:nvSpPr>
        <p:spPr/>
        <p:txBody>
          <a:bodyPr/>
          <a:lstStyle/>
          <a:p>
            <a:fld id="{EAC703FD-06C2-3745-B8B2-5765E01FA7E0}" type="slidenum">
              <a:rPr lang="da-DK" smtClean="0"/>
              <a:t>208</a:t>
            </a:fld>
            <a:endParaRPr lang="da-DK"/>
          </a:p>
        </p:txBody>
      </p:sp>
      <p:sp>
        <p:nvSpPr>
          <p:cNvPr id="12" name="Tekstboks 11"/>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Límite de la herramienta</a:t>
            </a:r>
            <a:endParaRPr lang="da-DK" sz="2000" b="1" dirty="0">
              <a:latin typeface="Lucida Console" panose="020B0609040504020204" pitchFamily="49" charset="0"/>
            </a:endParaRPr>
          </a:p>
        </p:txBody>
      </p:sp>
      <p:sp>
        <p:nvSpPr>
          <p:cNvPr id="14" name="Rektangel 13"/>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6" name="Brugerdefineret 15">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4302" y="1896849"/>
            <a:ext cx="5760000" cy="4320000"/>
          </a:xfrm>
          <a:prstGeom prst="rect">
            <a:avLst/>
          </a:prstGeom>
        </p:spPr>
      </p:pic>
      <p:grpSp>
        <p:nvGrpSpPr>
          <p:cNvPr id="19" name="Gruppe 9"/>
          <p:cNvGrpSpPr/>
          <p:nvPr/>
        </p:nvGrpSpPr>
        <p:grpSpPr>
          <a:xfrm>
            <a:off x="4588106" y="2594610"/>
            <a:ext cx="4174894" cy="3150139"/>
            <a:chOff x="3035204" y="2786093"/>
            <a:chExt cx="4174894" cy="3150139"/>
          </a:xfrm>
        </p:grpSpPr>
        <p:sp>
          <p:nvSpPr>
            <p:cNvPr id="20" name="Rektangel 11"/>
            <p:cNvSpPr/>
            <p:nvPr/>
          </p:nvSpPr>
          <p:spPr>
            <a:xfrm>
              <a:off x="4975307" y="2786093"/>
              <a:ext cx="581251" cy="14172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1" name="Rektangel 12"/>
            <p:cNvSpPr/>
            <p:nvPr/>
          </p:nvSpPr>
          <p:spPr>
            <a:xfrm>
              <a:off x="5601138" y="5258783"/>
              <a:ext cx="1608960" cy="228066"/>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2" name="Rektangel 13"/>
            <p:cNvSpPr/>
            <p:nvPr/>
          </p:nvSpPr>
          <p:spPr>
            <a:xfrm>
              <a:off x="3040532" y="5695663"/>
              <a:ext cx="1672746" cy="24056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23" name="Rektangel 14"/>
            <p:cNvSpPr/>
            <p:nvPr/>
          </p:nvSpPr>
          <p:spPr>
            <a:xfrm>
              <a:off x="3035204" y="5258783"/>
              <a:ext cx="433473" cy="22867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Tree>
    <p:extLst>
      <p:ext uri="{BB962C8B-B14F-4D97-AF65-F5344CB8AC3E}">
        <p14:creationId xmlns:p14="http://schemas.microsoft.com/office/powerpoint/2010/main" val="1365608536"/>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600" dirty="0"/>
              <a:t>E/S Configurables</a:t>
            </a:r>
          </a:p>
          <a:p>
            <a:pPr lvl="1">
              <a:buClr>
                <a:srgbClr val="99CC00"/>
              </a:buClr>
              <a:buFont typeface="Wingdings" panose="05000000000000000000" pitchFamily="2" charset="2"/>
              <a:buChar char="§"/>
            </a:pPr>
            <a:r>
              <a:rPr lang="es-ES" sz="1200" dirty="0"/>
              <a:t>Entradas digitales</a:t>
            </a:r>
          </a:p>
          <a:p>
            <a:pPr lvl="1">
              <a:buClr>
                <a:srgbClr val="99CC00"/>
              </a:buClr>
              <a:buFont typeface="Wingdings" panose="05000000000000000000" pitchFamily="2" charset="2"/>
              <a:buChar char="§"/>
            </a:pPr>
            <a:r>
              <a:rPr lang="es-ES" sz="1200" dirty="0"/>
              <a:t>Salidas digitales</a:t>
            </a:r>
          </a:p>
          <a:p>
            <a:pPr>
              <a:buClr>
                <a:srgbClr val="99CC00"/>
              </a:buClr>
              <a:buFont typeface="Wingdings" panose="05000000000000000000" pitchFamily="2" charset="2"/>
              <a:buChar char="§"/>
            </a:pPr>
            <a:endParaRPr lang="es-ES" sz="1600" dirty="0" smtClean="0"/>
          </a:p>
          <a:p>
            <a:pPr>
              <a:buClr>
                <a:srgbClr val="99CC00"/>
              </a:buClr>
              <a:buFont typeface="Wingdings" panose="05000000000000000000" pitchFamily="2" charset="2"/>
              <a:buChar char="§"/>
            </a:pPr>
            <a:r>
              <a:rPr lang="es-ES" sz="1600" dirty="0" smtClean="0"/>
              <a:t>Funciones </a:t>
            </a:r>
            <a:r>
              <a:rPr lang="es-ES" sz="1600" dirty="0"/>
              <a:t>de Seguridad</a:t>
            </a:r>
          </a:p>
          <a:p>
            <a:pPr lvl="1">
              <a:buClr>
                <a:srgbClr val="99CC00"/>
              </a:buClr>
              <a:buFont typeface="Wingdings" panose="05000000000000000000" pitchFamily="2" charset="2"/>
              <a:buChar char="§"/>
            </a:pPr>
            <a:r>
              <a:rPr lang="es-ES" sz="1200" dirty="0"/>
              <a:t>Funciones de Seguridad</a:t>
            </a:r>
            <a:br>
              <a:rPr lang="es-ES" sz="1200" dirty="0"/>
            </a:br>
            <a:r>
              <a:rPr lang="es-ES" sz="1200" dirty="0"/>
              <a:t>pueden ser asignadas a </a:t>
            </a:r>
            <a:br>
              <a:rPr lang="es-ES" sz="1200" dirty="0"/>
            </a:br>
            <a:r>
              <a:rPr lang="es-ES" sz="1200" dirty="0"/>
              <a:t>las E/S configurables</a:t>
            </a:r>
          </a:p>
          <a:p>
            <a:pPr>
              <a:buClr>
                <a:srgbClr val="99CC00"/>
              </a:buClr>
              <a:buFont typeface="Wingdings" panose="05000000000000000000" pitchFamily="2" charset="2"/>
              <a:buChar char="§"/>
            </a:pPr>
            <a:endParaRPr lang="es-ES" sz="1600" dirty="0"/>
          </a:p>
          <a:p>
            <a:pPr>
              <a:buClr>
                <a:srgbClr val="99CC00"/>
              </a:buClr>
              <a:buFont typeface="Wingdings" panose="05000000000000000000" pitchFamily="2" charset="2"/>
              <a:buChar char="§"/>
            </a:pPr>
            <a:r>
              <a:rPr lang="es-ES" sz="1600" dirty="0"/>
              <a:t>Todas las funciones son</a:t>
            </a:r>
            <a:br>
              <a:rPr lang="es-ES" sz="1600" dirty="0"/>
            </a:br>
            <a:r>
              <a:rPr lang="es-ES" sz="1600" dirty="0"/>
              <a:t>redundantes</a:t>
            </a:r>
          </a:p>
          <a:p>
            <a:pPr lvl="1">
              <a:buClr>
                <a:srgbClr val="99CC00"/>
              </a:buClr>
              <a:buFont typeface="Wingdings" panose="05000000000000000000" pitchFamily="2" charset="2"/>
              <a:buChar char="§"/>
            </a:pPr>
            <a:r>
              <a:rPr lang="es-ES" sz="1200" dirty="0"/>
              <a:t>Doble </a:t>
            </a:r>
            <a:r>
              <a:rPr lang="es-ES" sz="1200" dirty="0" smtClean="0"/>
              <a:t>canal para cada función</a:t>
            </a:r>
            <a:endParaRPr lang="es-ES" sz="1200" dirty="0"/>
          </a:p>
          <a:p>
            <a:pPr lvl="1">
              <a:buClr>
                <a:srgbClr val="99CC00"/>
              </a:buClr>
              <a:buFont typeface="Wingdings" panose="05000000000000000000" pitchFamily="2" charset="2"/>
              <a:buChar char="§"/>
            </a:pPr>
            <a:r>
              <a:rPr lang="es-ES" sz="1200" dirty="0"/>
              <a:t>Categoría 3, PLd</a:t>
            </a:r>
          </a:p>
          <a:p>
            <a:pPr>
              <a:buClr>
                <a:srgbClr val="56A0D3"/>
              </a:buClr>
            </a:pPr>
            <a:endParaRPr lang="es-ES" sz="1600" dirty="0"/>
          </a:p>
          <a:p>
            <a:pPr>
              <a:buClr>
                <a:srgbClr val="99CC00"/>
              </a:buClr>
              <a:buFont typeface="Wingdings" panose="05000000000000000000" pitchFamily="2" charset="2"/>
              <a:buChar char="§"/>
            </a:pPr>
            <a:endParaRPr lang="da-DK" sz="1800" dirty="0" smtClean="0">
              <a:solidFill>
                <a:srgbClr val="262626"/>
              </a:solidFill>
            </a:endParaRPr>
          </a:p>
        </p:txBody>
      </p:sp>
      <p:sp>
        <p:nvSpPr>
          <p:cNvPr id="6" name="Rektangel 5"/>
          <p:cNvSpPr/>
          <p:nvPr/>
        </p:nvSpPr>
        <p:spPr>
          <a:xfrm>
            <a:off x="7080172" y="2618906"/>
            <a:ext cx="1038937" cy="162393"/>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Pladsholder til diasnummer 4"/>
          <p:cNvSpPr>
            <a:spLocks noGrp="1"/>
          </p:cNvSpPr>
          <p:nvPr>
            <p:ph type="sldNum" sz="quarter" idx="12"/>
          </p:nvPr>
        </p:nvSpPr>
        <p:spPr/>
        <p:txBody>
          <a:bodyPr/>
          <a:lstStyle/>
          <a:p>
            <a:fld id="{EAC703FD-06C2-3745-B8B2-5765E01FA7E0}" type="slidenum">
              <a:rPr lang="da-DK" smtClean="0"/>
              <a:t>209</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E/S de Seguridad</a:t>
            </a:r>
            <a:endParaRPr lang="da-DK" sz="2000" b="1" dirty="0">
              <a:latin typeface="Lucida Console" panose="020B0609040504020204" pitchFamily="49" charset="0"/>
            </a:endParaRPr>
          </a:p>
        </p:txBody>
      </p:sp>
      <p:sp>
        <p:nvSpPr>
          <p:cNvPr id="11" name="Rektangel 10"/>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618856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Configuración robot</a:t>
            </a:r>
          </a:p>
          <a:p>
            <a:pPr lvl="1">
              <a:buClr>
                <a:srgbClr val="99CC00"/>
              </a:buClr>
              <a:buFont typeface="Wingdings" panose="05000000000000000000" pitchFamily="2" charset="2"/>
              <a:buChar char="§"/>
            </a:pPr>
            <a:r>
              <a:rPr lang="es-ES" sz="1400" dirty="0" smtClean="0">
                <a:solidFill>
                  <a:srgbClr val="262626"/>
                </a:solidFill>
              </a:rPr>
              <a:t>Ajuste parámetros software</a:t>
            </a:r>
            <a:endParaRPr lang="es-ES"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21</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Configuración del robot</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Rektangel 12"/>
          <p:cNvSpPr/>
          <p:nvPr/>
        </p:nvSpPr>
        <p:spPr>
          <a:xfrm>
            <a:off x="7052154" y="4249215"/>
            <a:ext cx="1584000" cy="27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1"/>
            <a:ext cx="285049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Paro de emergencia</a:t>
            </a:r>
          </a:p>
          <a:p>
            <a:pPr lvl="1">
              <a:buClr>
                <a:srgbClr val="99CC00"/>
              </a:buClr>
              <a:buFont typeface="Wingdings" panose="05000000000000000000" pitchFamily="2" charset="2"/>
              <a:buChar char="§"/>
            </a:pPr>
            <a:r>
              <a:rPr lang="es-ES" sz="1400" dirty="0"/>
              <a:t>Para la conexión de un </a:t>
            </a:r>
            <a:r>
              <a:rPr lang="es-ES" sz="1400" dirty="0" smtClean="0"/>
              <a:t>pulsador </a:t>
            </a:r>
            <a:r>
              <a:rPr lang="es-ES" sz="1400" dirty="0"/>
              <a:t>de emergencia </a:t>
            </a:r>
            <a:r>
              <a:rPr lang="es-ES" sz="1400" dirty="0" smtClean="0"/>
              <a:t>o PLC </a:t>
            </a:r>
            <a:r>
              <a:rPr lang="es-ES" sz="1400" dirty="0"/>
              <a:t>de Seguridad</a:t>
            </a:r>
          </a:p>
          <a:p>
            <a:pPr>
              <a:buClr>
                <a:srgbClr val="99CC00"/>
              </a:buClr>
              <a:buFont typeface="Wingdings" panose="05000000000000000000" pitchFamily="2" charset="2"/>
              <a:buChar char="§"/>
            </a:pPr>
            <a:endParaRPr lang="en-GB" sz="1800" dirty="0"/>
          </a:p>
          <a:p>
            <a:pPr>
              <a:buClr>
                <a:srgbClr val="99CC00"/>
              </a:buClr>
              <a:buFont typeface="Wingdings" panose="05000000000000000000" pitchFamily="2" charset="2"/>
              <a:buChar char="§"/>
            </a:pPr>
            <a:r>
              <a:rPr lang="es-ES" sz="1800" dirty="0"/>
              <a:t>Modo Reducido</a:t>
            </a:r>
          </a:p>
          <a:p>
            <a:pPr lvl="1">
              <a:buClr>
                <a:srgbClr val="99CC00"/>
              </a:buClr>
              <a:buFont typeface="Wingdings" panose="05000000000000000000" pitchFamily="2" charset="2"/>
              <a:buChar char="§"/>
            </a:pPr>
            <a:r>
              <a:rPr lang="es-ES" sz="1400" dirty="0"/>
              <a:t>Señal alta : </a:t>
            </a:r>
            <a:r>
              <a:rPr lang="es-ES" sz="1400" dirty="0" smtClean="0"/>
              <a:t>Operación en Modo </a:t>
            </a:r>
            <a:r>
              <a:rPr lang="es-ES" sz="1400" dirty="0"/>
              <a:t>Normal</a:t>
            </a:r>
          </a:p>
          <a:p>
            <a:pPr lvl="1">
              <a:buClr>
                <a:srgbClr val="99CC00"/>
              </a:buClr>
              <a:buFont typeface="Wingdings" panose="05000000000000000000" pitchFamily="2" charset="2"/>
              <a:buChar char="§"/>
            </a:pPr>
            <a:r>
              <a:rPr lang="es-ES" sz="1400" dirty="0"/>
              <a:t>Señal baja: </a:t>
            </a:r>
            <a:r>
              <a:rPr lang="es-ES" sz="1400" dirty="0" smtClean="0"/>
              <a:t>Operación en </a:t>
            </a:r>
            <a:r>
              <a:rPr lang="es-ES" sz="1400" dirty="0"/>
              <a:t>Modo Reducido</a:t>
            </a:r>
          </a:p>
          <a:p>
            <a:pPr>
              <a:buClr>
                <a:srgbClr val="99CC00"/>
              </a:buClr>
              <a:buFont typeface="Wingdings" panose="05000000000000000000" pitchFamily="2" charset="2"/>
              <a:buChar char="§"/>
            </a:pPr>
            <a:endParaRPr lang="en-GB" sz="1800" dirty="0"/>
          </a:p>
          <a:p>
            <a:pPr>
              <a:buClr>
                <a:srgbClr val="99CC00"/>
              </a:buClr>
              <a:buFont typeface="Wingdings" panose="05000000000000000000" pitchFamily="2" charset="2"/>
              <a:buChar char="§"/>
            </a:pPr>
            <a:r>
              <a:rPr lang="es-ES" sz="1800" dirty="0"/>
              <a:t>Restablecimiento de</a:t>
            </a:r>
            <a:br>
              <a:rPr lang="es-ES" sz="1800" dirty="0"/>
            </a:br>
            <a:r>
              <a:rPr lang="es-ES" sz="1800" dirty="0"/>
              <a:t>protección</a:t>
            </a:r>
          </a:p>
          <a:p>
            <a:pPr lvl="1">
              <a:buClr>
                <a:srgbClr val="99CC00"/>
              </a:buClr>
              <a:buFont typeface="Wingdings" panose="05000000000000000000" pitchFamily="2" charset="2"/>
              <a:buChar char="§"/>
            </a:pPr>
            <a:r>
              <a:rPr lang="es-ES" sz="1400" dirty="0" smtClean="0"/>
              <a:t>Si la </a:t>
            </a:r>
            <a:r>
              <a:rPr lang="es-ES" sz="1400" i="1" dirty="0" smtClean="0"/>
              <a:t>Parada de protección </a:t>
            </a:r>
            <a:r>
              <a:rPr lang="es-ES" sz="1400" dirty="0" smtClean="0"/>
              <a:t>está conectada, se puede restablecer mediante esta función</a:t>
            </a:r>
            <a:endParaRPr lang="es-ES" sz="1400" dirty="0"/>
          </a:p>
        </p:txBody>
      </p:sp>
      <p:sp>
        <p:nvSpPr>
          <p:cNvPr id="4" name="Pladsholder til diasnummer 3"/>
          <p:cNvSpPr>
            <a:spLocks noGrp="1"/>
          </p:cNvSpPr>
          <p:nvPr>
            <p:ph type="sldNum" sz="quarter" idx="12"/>
          </p:nvPr>
        </p:nvSpPr>
        <p:spPr/>
        <p:txBody>
          <a:bodyPr/>
          <a:lstStyle/>
          <a:p>
            <a:fld id="{EAC703FD-06C2-3745-B8B2-5765E01FA7E0}" type="slidenum">
              <a:rPr lang="da-DK" smtClean="0"/>
              <a:t>210</a:t>
            </a:fld>
            <a:endParaRPr lang="da-DK" dirty="0"/>
          </a:p>
        </p:txBody>
      </p:sp>
      <p:sp>
        <p:nvSpPr>
          <p:cNvPr id="11" name="Tekstboks 10"/>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Entradas de seguridad</a:t>
            </a:r>
            <a:endParaRPr lang="da-DK" sz="2000" b="1" dirty="0">
              <a:latin typeface="Lucida Console" panose="020B0609040504020204" pitchFamily="49" charset="0"/>
            </a:endParaRPr>
          </a:p>
        </p:txBody>
      </p:sp>
      <p:sp>
        <p:nvSpPr>
          <p:cNvPr id="13" name="Rektangel 12"/>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grpSp>
        <p:nvGrpSpPr>
          <p:cNvPr id="5" name="Gruppe 4"/>
          <p:cNvGrpSpPr/>
          <p:nvPr/>
        </p:nvGrpSpPr>
        <p:grpSpPr>
          <a:xfrm>
            <a:off x="6439815" y="2618742"/>
            <a:ext cx="1840561" cy="1369059"/>
            <a:chOff x="6295035" y="2648485"/>
            <a:chExt cx="1840561" cy="1324600"/>
          </a:xfrm>
        </p:grpSpPr>
        <p:sp>
          <p:nvSpPr>
            <p:cNvPr id="10" name="Rektangel 9"/>
            <p:cNvSpPr/>
            <p:nvPr/>
          </p:nvSpPr>
          <p:spPr>
            <a:xfrm>
              <a:off x="6295035" y="3136307"/>
              <a:ext cx="1840561" cy="83677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5" name="Rektangel 14"/>
            <p:cNvSpPr/>
            <p:nvPr/>
          </p:nvSpPr>
          <p:spPr>
            <a:xfrm>
              <a:off x="6935392" y="2648485"/>
              <a:ext cx="1037667" cy="14582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17" name="Brugerdefineret 16">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974922598"/>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indhold 2"/>
          <p:cNvSpPr txBox="1">
            <a:spLocks/>
          </p:cNvSpPr>
          <p:nvPr/>
        </p:nvSpPr>
        <p:spPr>
          <a:xfrm>
            <a:off x="281508" y="1574800"/>
            <a:ext cx="7962900" cy="5283199"/>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600" dirty="0" smtClean="0"/>
              <a:t>Sistema </a:t>
            </a:r>
            <a:r>
              <a:rPr lang="es-ES" sz="1600" dirty="0"/>
              <a:t>en parada de</a:t>
            </a:r>
            <a:br>
              <a:rPr lang="es-ES" sz="1600" dirty="0"/>
            </a:br>
            <a:r>
              <a:rPr lang="es-ES" sz="1600" dirty="0"/>
              <a:t>emergencia</a:t>
            </a:r>
          </a:p>
          <a:p>
            <a:pPr lvl="1">
              <a:buClr>
                <a:srgbClr val="99CC00"/>
              </a:buClr>
              <a:buFont typeface="Wingdings" panose="05000000000000000000" pitchFamily="2" charset="2"/>
              <a:buChar char="§"/>
            </a:pPr>
            <a:r>
              <a:rPr lang="es-ES" sz="1200" dirty="0"/>
              <a:t>HI: Modo normal</a:t>
            </a:r>
          </a:p>
          <a:p>
            <a:pPr lvl="1">
              <a:buClr>
                <a:srgbClr val="99CC00"/>
              </a:buClr>
              <a:buFont typeface="Wingdings" panose="05000000000000000000" pitchFamily="2" charset="2"/>
              <a:buChar char="§"/>
            </a:pPr>
            <a:r>
              <a:rPr lang="es-ES" sz="1200" dirty="0"/>
              <a:t>LO: Paro </a:t>
            </a:r>
            <a:r>
              <a:rPr lang="es-ES" sz="1200" dirty="0" smtClean="0"/>
              <a:t>por emergencia</a:t>
            </a:r>
            <a:endParaRPr lang="es-ES" sz="1200" dirty="0"/>
          </a:p>
          <a:p>
            <a:pPr>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600" dirty="0"/>
              <a:t>Robot en movimiento</a:t>
            </a:r>
          </a:p>
          <a:p>
            <a:pPr lvl="1">
              <a:buClr>
                <a:srgbClr val="99CC00"/>
              </a:buClr>
              <a:buFont typeface="Wingdings" panose="05000000000000000000" pitchFamily="2" charset="2"/>
              <a:buChar char="§"/>
            </a:pPr>
            <a:r>
              <a:rPr lang="es-ES" sz="1200" dirty="0"/>
              <a:t>HI: Robot no se mueve</a:t>
            </a:r>
          </a:p>
          <a:p>
            <a:pPr lvl="1">
              <a:buClr>
                <a:srgbClr val="99CC00"/>
              </a:buClr>
              <a:buFont typeface="Wingdings" panose="05000000000000000000" pitchFamily="2" charset="2"/>
              <a:buChar char="§"/>
            </a:pPr>
            <a:r>
              <a:rPr lang="es-ES" sz="1200" dirty="0"/>
              <a:t>LO: Robot moviéndose</a:t>
            </a:r>
          </a:p>
          <a:p>
            <a:pPr>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600" dirty="0"/>
              <a:t>Robot no detenido</a:t>
            </a:r>
          </a:p>
          <a:p>
            <a:pPr lvl="1">
              <a:buClr>
                <a:srgbClr val="99CC00"/>
              </a:buClr>
              <a:buFont typeface="Wingdings" panose="05000000000000000000" pitchFamily="2" charset="2"/>
              <a:buChar char="§"/>
            </a:pPr>
            <a:r>
              <a:rPr lang="es-ES" sz="1200" dirty="0"/>
              <a:t>HI: La señal de petición de</a:t>
            </a:r>
            <a:br>
              <a:rPr lang="es-ES" sz="1200" dirty="0"/>
            </a:br>
            <a:r>
              <a:rPr lang="es-ES" sz="1200" dirty="0"/>
              <a:t>paro está activa hasta que</a:t>
            </a:r>
            <a:br>
              <a:rPr lang="es-ES" sz="1200" dirty="0"/>
            </a:br>
            <a:r>
              <a:rPr lang="es-ES" sz="1200" dirty="0"/>
              <a:t>el robot se ha detenido</a:t>
            </a:r>
          </a:p>
          <a:p>
            <a:pPr lvl="1">
              <a:buClr>
                <a:srgbClr val="99CC00"/>
              </a:buClr>
              <a:buFont typeface="Wingdings" panose="05000000000000000000" pitchFamily="2" charset="2"/>
              <a:buChar char="§"/>
            </a:pPr>
            <a:r>
              <a:rPr lang="es-ES" sz="1200" dirty="0"/>
              <a:t>LO: sin petición de paro</a:t>
            </a:r>
          </a:p>
          <a:p>
            <a:pPr>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600" dirty="0"/>
              <a:t>Modo reducido</a:t>
            </a:r>
          </a:p>
          <a:p>
            <a:pPr lvl="1">
              <a:buClr>
                <a:srgbClr val="99CC00"/>
              </a:buClr>
              <a:buFont typeface="Wingdings" panose="05000000000000000000" pitchFamily="2" charset="2"/>
              <a:buChar char="§"/>
            </a:pPr>
            <a:r>
              <a:rPr lang="es-ES" sz="1200" dirty="0"/>
              <a:t>HI: Modo normal</a:t>
            </a:r>
          </a:p>
          <a:p>
            <a:pPr lvl="1">
              <a:buClr>
                <a:srgbClr val="99CC00"/>
              </a:buClr>
              <a:buFont typeface="Wingdings" panose="05000000000000000000" pitchFamily="2" charset="2"/>
              <a:buChar char="§"/>
            </a:pPr>
            <a:r>
              <a:rPr lang="es-ES" sz="1200" dirty="0"/>
              <a:t>LO: Modo reducido</a:t>
            </a:r>
          </a:p>
          <a:p>
            <a:pPr>
              <a:buClr>
                <a:srgbClr val="99CC00"/>
              </a:buClr>
              <a:buFont typeface="Wingdings" panose="05000000000000000000" pitchFamily="2" charset="2"/>
              <a:buChar char="§"/>
            </a:pPr>
            <a:endParaRPr lang="en-US" sz="1400" dirty="0"/>
          </a:p>
          <a:p>
            <a:pPr>
              <a:buClr>
                <a:srgbClr val="99CC00"/>
              </a:buClr>
              <a:buFont typeface="Wingdings" panose="05000000000000000000" pitchFamily="2" charset="2"/>
              <a:buChar char="§"/>
            </a:pPr>
            <a:r>
              <a:rPr lang="es-ES" sz="1600" dirty="0"/>
              <a:t>Sin modo reducido</a:t>
            </a:r>
          </a:p>
          <a:p>
            <a:pPr lvl="1">
              <a:buClr>
                <a:srgbClr val="99CC00"/>
              </a:buClr>
              <a:buFont typeface="Wingdings" panose="05000000000000000000" pitchFamily="2" charset="2"/>
              <a:buChar char="§"/>
            </a:pPr>
            <a:r>
              <a:rPr lang="es-ES" sz="1200" dirty="0"/>
              <a:t>Estado inverso al Modo Reducido</a:t>
            </a:r>
          </a:p>
          <a:p>
            <a:pPr marL="646113" lvl="2" indent="-285750">
              <a:buClr>
                <a:srgbClr val="99CC00"/>
              </a:buClr>
              <a:buFont typeface="Wingdings" panose="05000000000000000000" pitchFamily="2" charset="2"/>
              <a:buChar char="§"/>
            </a:pPr>
            <a:endParaRPr lang="en-GB" sz="1800" dirty="0">
              <a:solidFill>
                <a:srgbClr val="262626"/>
              </a:solidFill>
            </a:endParaRPr>
          </a:p>
        </p:txBody>
      </p:sp>
      <p:sp>
        <p:nvSpPr>
          <p:cNvPr id="10" name="Rektangel 9"/>
          <p:cNvSpPr/>
          <p:nvPr/>
        </p:nvSpPr>
        <p:spPr>
          <a:xfrm>
            <a:off x="6434269" y="4584012"/>
            <a:ext cx="1863911" cy="117924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211</a:t>
            </a:fld>
            <a:endParaRPr lang="da-DK"/>
          </a:p>
        </p:txBody>
      </p:sp>
      <p:sp>
        <p:nvSpPr>
          <p:cNvPr id="13" name="Rektangel 12"/>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15" name="Rektangel 14"/>
          <p:cNvSpPr/>
          <p:nvPr/>
        </p:nvSpPr>
        <p:spPr>
          <a:xfrm>
            <a:off x="7089212" y="2626527"/>
            <a:ext cx="1018467"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7" name="Brugerdefineret 16">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2" name="Tekstboks 10"/>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Salidas de seguridad</a:t>
            </a:r>
            <a:endParaRPr lang="da-DK" sz="2000" b="1" dirty="0">
              <a:latin typeface="Lucida Console" panose="020B0609040504020204" pitchFamily="49" charset="0"/>
            </a:endParaRPr>
          </a:p>
        </p:txBody>
      </p:sp>
    </p:spTree>
    <p:extLst>
      <p:ext uri="{BB962C8B-B14F-4D97-AF65-F5344CB8AC3E}">
        <p14:creationId xmlns:p14="http://schemas.microsoft.com/office/powerpoint/2010/main" val="4183182666"/>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212</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1</a:t>
            </a:r>
          </a:p>
        </p:txBody>
      </p:sp>
      <p:sp>
        <p:nvSpPr>
          <p:cNvPr id="6" name="Rektangel 5"/>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9" name="Pladsholder til indhold 2"/>
          <p:cNvSpPr txBox="1">
            <a:spLocks/>
          </p:cNvSpPr>
          <p:nvPr/>
        </p:nvSpPr>
        <p:spPr>
          <a:xfrm>
            <a:off x="419652" y="1549400"/>
            <a:ext cx="8043628"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Crear un programa que utilice zonas de seguridad y entradas de seguridad</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Configurar las siguientes funciones de seguridad:</a:t>
            </a:r>
          </a:p>
          <a:p>
            <a:pPr>
              <a:buClr>
                <a:srgbClr val="99CC00"/>
              </a:buClr>
              <a:buFont typeface="Wingdings" panose="05000000000000000000" pitchFamily="2" charset="2"/>
              <a:buChar char="§"/>
            </a:pPr>
            <a:endParaRPr lang="es-ES" sz="18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Seleccionar el nivel </a:t>
            </a:r>
            <a:r>
              <a:rPr lang="es-ES" sz="1400" i="1" dirty="0" smtClean="0">
                <a:solidFill>
                  <a:srgbClr val="262626"/>
                </a:solidFill>
              </a:rPr>
              <a:t>Restringido</a:t>
            </a:r>
            <a:r>
              <a:rPr lang="es-ES" sz="1400" dirty="0" smtClean="0">
                <a:solidFill>
                  <a:srgbClr val="262626"/>
                </a:solidFill>
              </a:rPr>
              <a:t> en la pestaña de </a:t>
            </a:r>
            <a:r>
              <a:rPr lang="es-ES" sz="1400" i="1" dirty="0" smtClean="0">
                <a:solidFill>
                  <a:srgbClr val="262626"/>
                </a:solidFill>
              </a:rPr>
              <a:t>Límites generales</a:t>
            </a: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 plano de seguridad horizontal sobre la </a:t>
            </a:r>
            <a:r>
              <a:rPr lang="es-ES" sz="1400" i="1" dirty="0" smtClean="0">
                <a:solidFill>
                  <a:srgbClr val="262626"/>
                </a:solidFill>
              </a:rPr>
              <a:t>base</a:t>
            </a:r>
            <a:r>
              <a:rPr lang="es-ES" sz="1400" dirty="0" smtClean="0">
                <a:solidFill>
                  <a:srgbClr val="262626"/>
                </a:solidFill>
              </a:rPr>
              <a:t> (copiar la función </a:t>
            </a:r>
            <a:r>
              <a:rPr lang="es-ES" sz="1400" i="1" dirty="0" smtClean="0">
                <a:solidFill>
                  <a:srgbClr val="262626"/>
                </a:solidFill>
              </a:rPr>
              <a:t>base</a:t>
            </a:r>
            <a:r>
              <a:rPr lang="es-ES" sz="1400" dirty="0" smtClean="0">
                <a:solidFill>
                  <a:srgbClr val="262626"/>
                </a:solidFill>
              </a:rPr>
              <a:t>) con un desplazamiento de -50mm y seleccionar el modo </a:t>
            </a:r>
            <a:r>
              <a:rPr lang="es-ES" sz="1400" i="1" dirty="0" smtClean="0">
                <a:solidFill>
                  <a:srgbClr val="262626"/>
                </a:solidFill>
              </a:rPr>
              <a:t>Ambos</a:t>
            </a:r>
            <a:r>
              <a:rPr lang="es-ES" sz="1400" dirty="0" smtClean="0">
                <a:solidFill>
                  <a:srgbClr val="262626"/>
                </a:solidFill>
              </a:rPr>
              <a:t> como modo de seguridad, de tal forma que el robot no pueda colisionar con la mesa sobre la esta montado</a:t>
            </a:r>
          </a:p>
          <a:p>
            <a:pPr lvl="1">
              <a:buClr>
                <a:srgbClr val="99CC00"/>
              </a:buClr>
              <a:buFont typeface="Wingdings" panose="05000000000000000000" pitchFamily="2" charset="2"/>
              <a:buChar char="§"/>
            </a:pPr>
            <a:endParaRPr lang="es-ES" sz="18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 plano de seguridad vertical sobre la cota x=400mm y asignarle el Modo reducido con activador,  simulando delimitar la zona de trabajo compartida con un humano</a:t>
            </a:r>
          </a:p>
          <a:p>
            <a:pPr lvl="1">
              <a:buClr>
                <a:srgbClr val="99CC00"/>
              </a:buClr>
              <a:buFont typeface="Wingdings" panose="05000000000000000000" pitchFamily="2" charset="2"/>
              <a:buChar char="§"/>
            </a:pPr>
            <a:endParaRPr lang="es-ES" sz="14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Aplicar los cambios y mover el robot manualmente en movimiento libre para sentir el efecto de los límites de seguridad</a:t>
            </a:r>
          </a:p>
          <a:p>
            <a:pPr marL="0" indent="0">
              <a:buClr>
                <a:srgbClr val="99CC00"/>
              </a:buClr>
              <a:buNone/>
            </a:pPr>
            <a:endParaRPr lang="en-GB"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10" name="Brugerdefineret 9">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733747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213</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2</a:t>
            </a:r>
            <a:endParaRPr lang="da-DK" sz="2000" b="1" dirty="0">
              <a:latin typeface="Lucida Console" panose="020B0609040504020204" pitchFamily="49" charset="0"/>
            </a:endParaRPr>
          </a:p>
        </p:txBody>
      </p:sp>
      <p:sp>
        <p:nvSpPr>
          <p:cNvPr id="6" name="Rektangel 5"/>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 name="Ellipse 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a-DK" sz="2000" smtClean="0">
                <a:solidFill>
                  <a:schemeClr val="bg1"/>
                </a:solidFill>
                <a:latin typeface="Lucida Console" panose="020B0609040504020204" pitchFamily="49" charset="0"/>
                <a:ea typeface="Roboto Condensed" panose="02000000000000000000" pitchFamily="2" charset="0"/>
              </a:rPr>
              <a:t>12</a:t>
            </a:r>
            <a:endParaRPr lang="da-DK" sz="2000">
              <a:solidFill>
                <a:schemeClr val="bg1"/>
              </a:solidFill>
              <a:latin typeface="Lucida Console" panose="020B0609040504020204" pitchFamily="49" charset="0"/>
              <a:ea typeface="Roboto Condensed" panose="02000000000000000000" pitchFamily="2" charset="0"/>
            </a:endParaRPr>
          </a:p>
        </p:txBody>
      </p:sp>
      <p:sp>
        <p:nvSpPr>
          <p:cNvPr id="9" name="Pladsholder til indhold 2"/>
          <p:cNvSpPr txBox="1">
            <a:spLocks/>
          </p:cNvSpPr>
          <p:nvPr/>
        </p:nvSpPr>
        <p:spPr>
          <a:xfrm>
            <a:off x="297732" y="1549400"/>
            <a:ext cx="6063066"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99CC00"/>
              </a:buClr>
              <a:buNone/>
            </a:pPr>
            <a:endParaRPr lang="en-GB" sz="1800" dirty="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Configurar un pulsador para activar el modo reducido</a:t>
            </a:r>
          </a:p>
          <a:p>
            <a:pPr>
              <a:buClr>
                <a:srgbClr val="99CC00"/>
              </a:buClr>
              <a:buFont typeface="Wingdings" panose="05000000000000000000" pitchFamily="2" charset="2"/>
              <a:buChar char="§"/>
            </a:pPr>
            <a:endParaRPr lang="es-ES" sz="18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Conectar el pulsador a las entradas configurables CI0 y CI1</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Asignar a estas entradas la función Modo Reducido</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Escribir un programa simple con dos posiciones y ejecútelo</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Accione el pulsador para activar el modo de seguridad reducido y compruebe que el robot reduce su velocidad</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613750" y="4612514"/>
            <a:ext cx="1028700" cy="77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2365" y="4323724"/>
            <a:ext cx="1133475"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Kombinationstegning 2"/>
          <p:cNvSpPr/>
          <p:nvPr/>
        </p:nvSpPr>
        <p:spPr>
          <a:xfrm>
            <a:off x="6360798" y="4247537"/>
            <a:ext cx="1291714" cy="408778"/>
          </a:xfrm>
          <a:custGeom>
            <a:avLst/>
            <a:gdLst>
              <a:gd name="connsiteX0" fmla="*/ 29842 w 1291714"/>
              <a:gd name="connsiteY0" fmla="*/ 408778 h 408778"/>
              <a:gd name="connsiteX1" fmla="*/ 163954 w 1291714"/>
              <a:gd name="connsiteY1" fmla="*/ 346 h 408778"/>
              <a:gd name="connsiteX2" fmla="*/ 1291714 w 1291714"/>
              <a:gd name="connsiteY2" fmla="*/ 335626 h 408778"/>
            </a:gdLst>
            <a:ahLst/>
            <a:cxnLst>
              <a:cxn ang="0">
                <a:pos x="connsiteX0" y="connsiteY0"/>
              </a:cxn>
              <a:cxn ang="0">
                <a:pos x="connsiteX1" y="connsiteY1"/>
              </a:cxn>
              <a:cxn ang="0">
                <a:pos x="connsiteX2" y="connsiteY2"/>
              </a:cxn>
            </a:cxnLst>
            <a:rect l="l" t="t" r="r" b="b"/>
            <a:pathLst>
              <a:path w="1291714" h="408778">
                <a:moveTo>
                  <a:pt x="29842" y="408778"/>
                </a:moveTo>
                <a:cubicBezTo>
                  <a:pt x="-8258" y="210658"/>
                  <a:pt x="-46358" y="12538"/>
                  <a:pt x="163954" y="346"/>
                </a:cubicBezTo>
                <a:cubicBezTo>
                  <a:pt x="374266" y="-11846"/>
                  <a:pt x="1120010" y="301082"/>
                  <a:pt x="1291714" y="335626"/>
                </a:cubicBezTo>
              </a:path>
            </a:pathLst>
          </a:cu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GB"/>
          </a:p>
        </p:txBody>
      </p:sp>
      <p:sp>
        <p:nvSpPr>
          <p:cNvPr id="13" name="Kombinationstegning 12"/>
          <p:cNvSpPr/>
          <p:nvPr/>
        </p:nvSpPr>
        <p:spPr>
          <a:xfrm>
            <a:off x="6402832" y="4796523"/>
            <a:ext cx="1243584" cy="774266"/>
          </a:xfrm>
          <a:custGeom>
            <a:avLst/>
            <a:gdLst>
              <a:gd name="connsiteX0" fmla="*/ 0 w 1243584"/>
              <a:gd name="connsiteY0" fmla="*/ 560832 h 774266"/>
              <a:gd name="connsiteX1" fmla="*/ 292608 w 1243584"/>
              <a:gd name="connsiteY1" fmla="*/ 743712 h 774266"/>
              <a:gd name="connsiteX2" fmla="*/ 1243584 w 1243584"/>
              <a:gd name="connsiteY2" fmla="*/ 0 h 774266"/>
            </a:gdLst>
            <a:ahLst/>
            <a:cxnLst>
              <a:cxn ang="0">
                <a:pos x="connsiteX0" y="connsiteY0"/>
              </a:cxn>
              <a:cxn ang="0">
                <a:pos x="connsiteX1" y="connsiteY1"/>
              </a:cxn>
              <a:cxn ang="0">
                <a:pos x="connsiteX2" y="connsiteY2"/>
              </a:cxn>
            </a:cxnLst>
            <a:rect l="l" t="t" r="r" b="b"/>
            <a:pathLst>
              <a:path w="1243584" h="774266">
                <a:moveTo>
                  <a:pt x="0" y="560832"/>
                </a:moveTo>
                <a:cubicBezTo>
                  <a:pt x="42672" y="699008"/>
                  <a:pt x="85344" y="837184"/>
                  <a:pt x="292608" y="743712"/>
                </a:cubicBezTo>
                <a:cubicBezTo>
                  <a:pt x="499872" y="650240"/>
                  <a:pt x="1109472" y="120904"/>
                  <a:pt x="1243584" y="0"/>
                </a:cubicBezTo>
              </a:path>
            </a:pathLst>
          </a:custGeom>
          <a:ln>
            <a:solidFill>
              <a:srgbClr val="3118EE"/>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Kombinationstegning 15"/>
          <p:cNvSpPr/>
          <p:nvPr/>
        </p:nvSpPr>
        <p:spPr>
          <a:xfrm>
            <a:off x="6664960" y="5204955"/>
            <a:ext cx="993648" cy="347472"/>
          </a:xfrm>
          <a:custGeom>
            <a:avLst/>
            <a:gdLst>
              <a:gd name="connsiteX0" fmla="*/ 0 w 993648"/>
              <a:gd name="connsiteY0" fmla="*/ 347472 h 347472"/>
              <a:gd name="connsiteX1" fmla="*/ 993648 w 993648"/>
              <a:gd name="connsiteY1" fmla="*/ 0 h 347472"/>
            </a:gdLst>
            <a:ahLst/>
            <a:cxnLst>
              <a:cxn ang="0">
                <a:pos x="connsiteX0" y="connsiteY0"/>
              </a:cxn>
              <a:cxn ang="0">
                <a:pos x="connsiteX1" y="connsiteY1"/>
              </a:cxn>
            </a:cxnLst>
            <a:rect l="l" t="t" r="r" b="b"/>
            <a:pathLst>
              <a:path w="993648" h="347472">
                <a:moveTo>
                  <a:pt x="0" y="347472"/>
                </a:moveTo>
                <a:lnTo>
                  <a:pt x="993648" y="0"/>
                </a:lnTo>
              </a:path>
            </a:pathLst>
          </a:custGeom>
          <a:ln>
            <a:solidFill>
              <a:srgbClr val="3118EE"/>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Seguridad configurable</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539995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2894029"/>
            <a:ext cx="5600699" cy="3756292"/>
          </a:xfrm>
          <a:prstGeom prst="rect">
            <a:avLst/>
          </a:prstGeom>
        </p:spPr>
      </p:pic>
      <p:sp>
        <p:nvSpPr>
          <p:cNvPr id="3" name="Pladsholder til diasnummer 2"/>
          <p:cNvSpPr>
            <a:spLocks noGrp="1"/>
          </p:cNvSpPr>
          <p:nvPr>
            <p:ph type="sldNum" sz="quarter" idx="12"/>
          </p:nvPr>
        </p:nvSpPr>
        <p:spPr/>
        <p:txBody>
          <a:bodyPr/>
          <a:lstStyle/>
          <a:p>
            <a:fld id="{EAC703FD-06C2-3745-B8B2-5765E01FA7E0}" type="slidenum">
              <a:rPr lang="da-DK" smtClean="0"/>
              <a:t>214</a:t>
            </a:fld>
            <a:endParaRPr lang="da-DK"/>
          </a:p>
        </p:txBody>
      </p:sp>
      <p:sp>
        <p:nvSpPr>
          <p:cNvPr id="5" name="Tekstboks 4"/>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Test</a:t>
            </a:r>
            <a:endParaRPr lang="da-DK" sz="2000" b="1" dirty="0">
              <a:latin typeface="Lucida Console" panose="020B0609040504020204" pitchFamily="49" charset="0"/>
            </a:endParaRPr>
          </a:p>
        </p:txBody>
      </p:sp>
      <p:grpSp>
        <p:nvGrpSpPr>
          <p:cNvPr id="6" name="Gruppe 5"/>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a:t>
              </a:r>
              <a:r>
                <a:rPr lang="es-ES" sz="2300" dirty="0">
                  <a:solidFill>
                    <a:srgbClr val="004A6C"/>
                  </a:solidFill>
                  <a:latin typeface="Lucida Console" panose="020B0609040504020204" pitchFamily="49" charset="0"/>
                  <a:ea typeface="Roboto Condensed" panose="02000000000000000000" pitchFamily="2" charset="0"/>
                  <a:cs typeface="Roboto Regular"/>
                </a:rPr>
                <a:t>básica</a:t>
              </a:r>
            </a:p>
          </p:txBody>
        </p:sp>
      </p:grpSp>
      <p:sp>
        <p:nvSpPr>
          <p:cNvPr id="10"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t>Tiene 30 minutos para responder </a:t>
            </a:r>
            <a:endParaRPr lang="es-ES" sz="1800" dirty="0" smtClean="0"/>
          </a:p>
          <a:p>
            <a:pPr>
              <a:buClr>
                <a:srgbClr val="99CC00"/>
              </a:buClr>
              <a:buFont typeface="Wingdings" panose="05000000000000000000" pitchFamily="2" charset="2"/>
              <a:buChar char="§"/>
            </a:pPr>
            <a:r>
              <a:rPr lang="es-ES" sz="1800" dirty="0" smtClean="0"/>
              <a:t>Las preguntas </a:t>
            </a:r>
            <a:r>
              <a:rPr lang="es-ES" sz="1800" dirty="0"/>
              <a:t>pueden tener múltiples respuestas, así que revise todas las opciones cuidadosamente antes de </a:t>
            </a:r>
            <a:r>
              <a:rPr lang="es-ES" sz="1800" dirty="0" smtClean="0"/>
              <a:t>responder</a:t>
            </a:r>
          </a:p>
          <a:p>
            <a:pPr>
              <a:buClr>
                <a:srgbClr val="99CC00"/>
              </a:buClr>
              <a:buFont typeface="Wingdings" panose="05000000000000000000" pitchFamily="2" charset="2"/>
              <a:buChar char="§"/>
            </a:pPr>
            <a:r>
              <a:rPr lang="es-ES" sz="1800" dirty="0" smtClean="0"/>
              <a:t>Indique </a:t>
            </a:r>
            <a:r>
              <a:rPr lang="es-ES" sz="1800" dirty="0"/>
              <a:t>la respuesta correcta mediante una marca y rellene los espacios en blanco con claridad cuando sea </a:t>
            </a:r>
            <a:r>
              <a:rPr lang="es-ES" sz="1800" dirty="0" smtClean="0"/>
              <a:t>necesario</a:t>
            </a:r>
          </a:p>
          <a:p>
            <a:pPr>
              <a:buClr>
                <a:srgbClr val="99CC00"/>
              </a:buClr>
              <a:buFont typeface="Wingdings" panose="05000000000000000000" pitchFamily="2" charset="2"/>
              <a:buChar char="§"/>
            </a:pPr>
            <a:r>
              <a:rPr lang="es-ES" sz="1800" dirty="0"/>
              <a:t>Puede usar cualquier material que tenga disponible. Evite hacer comentarios con los demás examinandos</a:t>
            </a:r>
            <a:r>
              <a:rPr lang="en-US" sz="1800" dirty="0" smtClean="0"/>
              <a:t>.</a:t>
            </a:r>
            <a:endParaRPr lang="en-US" sz="1800" dirty="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endParaRPr lang="en-US" sz="1800" dirty="0"/>
          </a:p>
          <a:p>
            <a:pPr>
              <a:buClr>
                <a:srgbClr val="99CC00"/>
              </a:buClr>
              <a:buFont typeface="Wingdings" panose="05000000000000000000" pitchFamily="2" charset="2"/>
              <a:buChar char="§"/>
            </a:pPr>
            <a:endParaRPr lang="en-US" sz="1800" dirty="0" smtClean="0"/>
          </a:p>
          <a:p>
            <a:pPr>
              <a:buClr>
                <a:srgbClr val="99CC00"/>
              </a:buClr>
              <a:buFont typeface="Wingdings" panose="05000000000000000000" pitchFamily="2" charset="2"/>
              <a:buChar char="§"/>
            </a:pPr>
            <a:r>
              <a:rPr lang="es-ES" sz="1800" dirty="0"/>
              <a:t>¡Buena suerte!</a:t>
            </a:r>
            <a:endParaRPr lang="en-US" sz="1800" dirty="0" smtClean="0"/>
          </a:p>
        </p:txBody>
      </p:sp>
    </p:spTree>
    <p:extLst>
      <p:ext uri="{BB962C8B-B14F-4D97-AF65-F5344CB8AC3E}">
        <p14:creationId xmlns:p14="http://schemas.microsoft.com/office/powerpoint/2010/main" val="2279633465"/>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indhold 2"/>
          <p:cNvSpPr txBox="1">
            <a:spLocks/>
          </p:cNvSpPr>
          <p:nvPr/>
        </p:nvSpPr>
        <p:spPr>
          <a:xfrm>
            <a:off x="281508" y="1549400"/>
            <a:ext cx="7962900" cy="505968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n-US" sz="1000" dirty="0" smtClean="0"/>
              <a:t>1</a:t>
            </a:r>
            <a:r>
              <a:rPr lang="en-US" sz="1000" dirty="0"/>
              <a:t>.	</a:t>
            </a:r>
            <a:r>
              <a:rPr lang="en-US" sz="1000" dirty="0" smtClean="0"/>
              <a:t>¿</a:t>
            </a:r>
            <a:r>
              <a:rPr lang="es-ES" sz="1000" dirty="0" smtClean="0"/>
              <a:t>Qué configuraciones  en la pantalla de instalación deberemos  establecer antes de ejecutar cualquier programa en el robot?</a:t>
            </a:r>
          </a:p>
          <a:p>
            <a:pPr marL="400050" lvl="1" indent="0">
              <a:buClr>
                <a:srgbClr val="99CC00"/>
              </a:buClr>
              <a:buNone/>
            </a:pPr>
            <a:r>
              <a:rPr lang="es-ES" sz="1000" dirty="0" smtClean="0"/>
              <a:t>a.	Configuración del cliente MODBUS</a:t>
            </a:r>
          </a:p>
          <a:p>
            <a:pPr marL="400050" lvl="1" indent="0">
              <a:buClr>
                <a:srgbClr val="99CC00"/>
              </a:buClr>
              <a:buNone/>
            </a:pPr>
            <a:r>
              <a:rPr lang="es-ES" sz="1000" dirty="0" smtClean="0"/>
              <a:t>b.	Datos de TCP, carga y posición de montaje </a:t>
            </a:r>
          </a:p>
          <a:p>
            <a:pPr marL="400050" lvl="1" indent="0">
              <a:buClr>
                <a:srgbClr val="99CC00"/>
              </a:buClr>
              <a:buNone/>
            </a:pPr>
            <a:r>
              <a:rPr lang="es-ES" sz="1000" dirty="0" smtClean="0"/>
              <a:t>c.	Configuración de seguridad en CB3</a:t>
            </a:r>
          </a:p>
          <a:p>
            <a:pPr marL="400050" lvl="1" indent="0">
              <a:buClr>
                <a:srgbClr val="99CC00"/>
              </a:buClr>
              <a:buNone/>
            </a:pPr>
            <a:r>
              <a:rPr lang="es-ES" sz="1000" dirty="0" smtClean="0"/>
              <a:t>d.	Todas las anteriores</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2.	¿En qué casos se usa el comando Ajustar (Set)?</a:t>
            </a:r>
          </a:p>
          <a:p>
            <a:pPr marL="400050" lvl="1" indent="0">
              <a:buClr>
                <a:srgbClr val="99CC00"/>
              </a:buClr>
              <a:buNone/>
            </a:pPr>
            <a:r>
              <a:rPr lang="es-ES" sz="1000" dirty="0" smtClean="0"/>
              <a:t>a.	Activar salidas  digitales o analógicas</a:t>
            </a:r>
          </a:p>
          <a:p>
            <a:pPr marL="400050" lvl="1" indent="0">
              <a:buClr>
                <a:srgbClr val="99CC00"/>
              </a:buClr>
              <a:buNone/>
            </a:pPr>
            <a:r>
              <a:rPr lang="es-ES" sz="1000" dirty="0" smtClean="0"/>
              <a:t>b.	Modificar los valores en registros de salida MODBUS</a:t>
            </a:r>
          </a:p>
          <a:p>
            <a:pPr marL="400050" lvl="1" indent="0">
              <a:buClr>
                <a:srgbClr val="99CC00"/>
              </a:buClr>
              <a:buNone/>
            </a:pPr>
            <a:r>
              <a:rPr lang="es-ES" sz="1000" dirty="0" smtClean="0"/>
              <a:t>c.	Cambiar el valor de la carga útil al cargar o descargar piezas</a:t>
            </a:r>
          </a:p>
          <a:p>
            <a:pPr marL="400050" lvl="1" indent="0">
              <a:buClr>
                <a:srgbClr val="99CC00"/>
              </a:buClr>
              <a:buNone/>
            </a:pPr>
            <a:r>
              <a:rPr lang="es-ES" sz="1000" dirty="0" smtClean="0"/>
              <a:t>d.	Todos los anteriores</a:t>
            </a:r>
          </a:p>
          <a:p>
            <a:pPr marL="400050" lvl="1" indent="0">
              <a:buClr>
                <a:srgbClr val="99CC00"/>
              </a:buClr>
              <a:buNone/>
            </a:pPr>
            <a:r>
              <a:rPr lang="es-ES" sz="1000" dirty="0" smtClean="0"/>
              <a:t>e.	Ninguno de los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3.	¿De qué opciones disponemos para actuar instantáneamente frente a cambios en el estado de una entrada digital?</a:t>
            </a:r>
          </a:p>
          <a:p>
            <a:pPr marL="400050" lvl="1" indent="0">
              <a:buClr>
                <a:srgbClr val="99CC00"/>
              </a:buClr>
              <a:buNone/>
            </a:pPr>
            <a:r>
              <a:rPr lang="es-ES" sz="1000" dirty="0" smtClean="0"/>
              <a:t>a.	Usar la función "Evento"</a:t>
            </a:r>
          </a:p>
          <a:p>
            <a:pPr marL="400050" lvl="1" indent="0">
              <a:buClr>
                <a:srgbClr val="99CC00"/>
              </a:buClr>
              <a:buNone/>
            </a:pPr>
            <a:r>
              <a:rPr lang="es-ES" sz="1000" dirty="0" smtClean="0"/>
              <a:t>b.	Activar la opción “Comprobar expresión constantemente” en comandos “</a:t>
            </a:r>
            <a:r>
              <a:rPr lang="es-ES" sz="1000" dirty="0" err="1" smtClean="0"/>
              <a:t>If</a:t>
            </a:r>
            <a:r>
              <a:rPr lang="es-ES" sz="1000" dirty="0" smtClean="0"/>
              <a:t>…</a:t>
            </a:r>
            <a:r>
              <a:rPr lang="es-ES" sz="1000" dirty="0" err="1" smtClean="0"/>
              <a:t>Else</a:t>
            </a:r>
            <a:r>
              <a:rPr lang="es-ES" sz="1000" dirty="0" smtClean="0"/>
              <a:t>”</a:t>
            </a:r>
          </a:p>
          <a:p>
            <a:pPr marL="400050" lvl="1" indent="0">
              <a:buClr>
                <a:srgbClr val="99CC00"/>
              </a:buClr>
              <a:buNone/>
            </a:pPr>
            <a:r>
              <a:rPr lang="es-ES" sz="1000" dirty="0" smtClean="0"/>
              <a:t>c.	Activar la opción “Comprobar expresión constantemente” en comandos “Bucle”</a:t>
            </a:r>
          </a:p>
          <a:p>
            <a:pPr marL="400050" lvl="1" indent="0">
              <a:buClr>
                <a:srgbClr val="99CC00"/>
              </a:buClr>
              <a:buNone/>
            </a:pPr>
            <a:r>
              <a:rPr lang="es-ES" sz="1000" dirty="0" smtClean="0"/>
              <a:t>d.	Todas las anteriores</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4.	</a:t>
            </a:r>
            <a:r>
              <a:rPr lang="es-ES" sz="1000" dirty="0"/>
              <a:t>¿</a:t>
            </a:r>
            <a:r>
              <a:rPr lang="es-ES" sz="1000" dirty="0" smtClean="0"/>
              <a:t>Cómo llamarías a otro programa desde el programa actual?</a:t>
            </a:r>
          </a:p>
          <a:p>
            <a:pPr marL="400050" lvl="1" indent="0">
              <a:buClr>
                <a:srgbClr val="99CC00"/>
              </a:buClr>
              <a:buNone/>
            </a:pPr>
            <a:r>
              <a:rPr lang="es-ES" sz="1000" dirty="0" smtClean="0"/>
              <a:t>a.	Usando el comando “Carpeta” para invocar al programa</a:t>
            </a:r>
          </a:p>
          <a:p>
            <a:pPr marL="400050" lvl="1" indent="0">
              <a:buClr>
                <a:srgbClr val="99CC00"/>
              </a:buClr>
              <a:buNone/>
            </a:pPr>
            <a:r>
              <a:rPr lang="es-ES" sz="1000" dirty="0" smtClean="0"/>
              <a:t>b.	Usando el comando “</a:t>
            </a:r>
            <a:r>
              <a:rPr lang="es-ES" sz="1000" dirty="0" err="1" smtClean="0"/>
              <a:t>SubProg</a:t>
            </a:r>
            <a:r>
              <a:rPr lang="es-ES" sz="1000" dirty="0" smtClean="0"/>
              <a:t>” para llamar al programa</a:t>
            </a:r>
          </a:p>
          <a:p>
            <a:pPr marL="400050" lvl="1" indent="0">
              <a:buClr>
                <a:srgbClr val="99CC00"/>
              </a:buClr>
              <a:buNone/>
            </a:pPr>
            <a:r>
              <a:rPr lang="es-ES" sz="1000" dirty="0" smtClean="0"/>
              <a:t>c.	Usando el comando “Código de Script”</a:t>
            </a:r>
          </a:p>
          <a:p>
            <a:pPr marL="400050" lvl="1" indent="0">
              <a:buClr>
                <a:srgbClr val="99CC00"/>
              </a:buClr>
              <a:buNone/>
            </a:pPr>
            <a:r>
              <a:rPr lang="es-ES" sz="1000" dirty="0" smtClean="0"/>
              <a:t>d.	Todas las anteriores</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n-US" sz="1000" dirty="0"/>
          </a:p>
        </p:txBody>
      </p:sp>
      <p:sp>
        <p:nvSpPr>
          <p:cNvPr id="3" name="Pladsholder til diasnummer 2"/>
          <p:cNvSpPr>
            <a:spLocks noGrp="1"/>
          </p:cNvSpPr>
          <p:nvPr>
            <p:ph type="sldNum" sz="quarter" idx="12"/>
          </p:nvPr>
        </p:nvSpPr>
        <p:spPr/>
        <p:txBody>
          <a:bodyPr/>
          <a:lstStyle/>
          <a:p>
            <a:fld id="{EAC703FD-06C2-3745-B8B2-5765E01FA7E0}" type="slidenum">
              <a:rPr lang="da-DK" smtClean="0"/>
              <a:t>215</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Rectangle 13"/>
          <p:cNvSpPr/>
          <p:nvPr/>
        </p:nvSpPr>
        <p:spPr>
          <a:xfrm>
            <a:off x="905387" y="1822612"/>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5" name="Rectangle 14"/>
          <p:cNvSpPr/>
          <p:nvPr/>
        </p:nvSpPr>
        <p:spPr>
          <a:xfrm>
            <a:off x="905387" y="1993866"/>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6" name="Rectangle 15"/>
          <p:cNvSpPr/>
          <p:nvPr/>
        </p:nvSpPr>
        <p:spPr>
          <a:xfrm>
            <a:off x="905387" y="216512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7" name="Rectangle 16"/>
          <p:cNvSpPr/>
          <p:nvPr/>
        </p:nvSpPr>
        <p:spPr>
          <a:xfrm>
            <a:off x="905387" y="233637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8" name="Rectangle 17"/>
          <p:cNvSpPr/>
          <p:nvPr/>
        </p:nvSpPr>
        <p:spPr>
          <a:xfrm>
            <a:off x="905387" y="2507628"/>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9" name="Rectangle 18"/>
          <p:cNvSpPr/>
          <p:nvPr/>
        </p:nvSpPr>
        <p:spPr>
          <a:xfrm>
            <a:off x="906955" y="309682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0" name="Rectangle 19"/>
          <p:cNvSpPr/>
          <p:nvPr/>
        </p:nvSpPr>
        <p:spPr>
          <a:xfrm>
            <a:off x="906955" y="326807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1" name="Rectangle 20"/>
          <p:cNvSpPr/>
          <p:nvPr/>
        </p:nvSpPr>
        <p:spPr>
          <a:xfrm>
            <a:off x="906955" y="34393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ctangle 21"/>
          <p:cNvSpPr/>
          <p:nvPr/>
        </p:nvSpPr>
        <p:spPr>
          <a:xfrm>
            <a:off x="906955" y="361058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ctangle 22"/>
          <p:cNvSpPr/>
          <p:nvPr/>
        </p:nvSpPr>
        <p:spPr>
          <a:xfrm>
            <a:off x="906955" y="378184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4" name="Rectangle 23"/>
          <p:cNvSpPr/>
          <p:nvPr/>
        </p:nvSpPr>
        <p:spPr>
          <a:xfrm>
            <a:off x="897528" y="437889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5" name="Rectangle 24"/>
          <p:cNvSpPr/>
          <p:nvPr/>
        </p:nvSpPr>
        <p:spPr>
          <a:xfrm>
            <a:off x="897528" y="455015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6" name="Rectangle 25"/>
          <p:cNvSpPr/>
          <p:nvPr/>
        </p:nvSpPr>
        <p:spPr>
          <a:xfrm>
            <a:off x="897528" y="472140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7" name="Rectangle 26"/>
          <p:cNvSpPr/>
          <p:nvPr/>
        </p:nvSpPr>
        <p:spPr>
          <a:xfrm>
            <a:off x="897528" y="489265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8" name="Rectangle 27"/>
          <p:cNvSpPr/>
          <p:nvPr/>
        </p:nvSpPr>
        <p:spPr>
          <a:xfrm>
            <a:off x="897528" y="506391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9" name="Rectangle 28"/>
          <p:cNvSpPr/>
          <p:nvPr/>
        </p:nvSpPr>
        <p:spPr>
          <a:xfrm>
            <a:off x="899096" y="566253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0" name="Rectangle 29"/>
          <p:cNvSpPr/>
          <p:nvPr/>
        </p:nvSpPr>
        <p:spPr>
          <a:xfrm>
            <a:off x="899096" y="583379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1" name="Rectangle 30"/>
          <p:cNvSpPr/>
          <p:nvPr/>
        </p:nvSpPr>
        <p:spPr>
          <a:xfrm>
            <a:off x="899096" y="600504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2" name="Rectangle 31"/>
          <p:cNvSpPr/>
          <p:nvPr/>
        </p:nvSpPr>
        <p:spPr>
          <a:xfrm>
            <a:off x="899096" y="617629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3" name="Rectangle 32"/>
          <p:cNvSpPr/>
          <p:nvPr/>
        </p:nvSpPr>
        <p:spPr>
          <a:xfrm>
            <a:off x="899096" y="634755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pic>
        <p:nvPicPr>
          <p:cNvPr id="1026"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2268798"/>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3536564"/>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4821401"/>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5759768"/>
            <a:ext cx="178249" cy="185754"/>
          </a:xfrm>
          <a:prstGeom prst="rect">
            <a:avLst/>
          </a:prstGeom>
          <a:noFill/>
          <a:extLst>
            <a:ext uri="{909E8E84-426E-40DD-AFC4-6F175D3DCCD1}">
              <a14:hiddenFill xmlns:a14="http://schemas.microsoft.com/office/drawing/2010/main">
                <a:solidFill>
                  <a:srgbClr val="FFFFFF"/>
                </a:solidFill>
              </a14:hiddenFill>
            </a:ext>
          </a:extLst>
        </p:spPr>
      </p:pic>
      <p:sp>
        <p:nvSpPr>
          <p:cNvPr id="37" name="Brugerdefineret 36">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39"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Resultados del test</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1923332728"/>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indhold 2"/>
          <p:cNvSpPr txBox="1">
            <a:spLocks/>
          </p:cNvSpPr>
          <p:nvPr/>
        </p:nvSpPr>
        <p:spPr>
          <a:xfrm>
            <a:off x="281508" y="1549399"/>
            <a:ext cx="7962900" cy="5047343"/>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n-US" sz="1000" dirty="0" smtClean="0"/>
              <a:t>5</a:t>
            </a:r>
            <a:r>
              <a:rPr lang="en-US" sz="1000" dirty="0"/>
              <a:t>.	</a:t>
            </a:r>
            <a:r>
              <a:rPr lang="en-US" sz="1000" dirty="0" smtClean="0"/>
              <a:t>¿</a:t>
            </a:r>
            <a:r>
              <a:rPr lang="es-ES" sz="1000" dirty="0" smtClean="0"/>
              <a:t>Qué es una variable de instalación? </a:t>
            </a:r>
          </a:p>
          <a:p>
            <a:pPr marL="400050" lvl="1" indent="0">
              <a:buClr>
                <a:srgbClr val="99CC00"/>
              </a:buClr>
              <a:buNone/>
            </a:pPr>
            <a:r>
              <a:rPr lang="es-ES" sz="1000" dirty="0" smtClean="0"/>
              <a:t>a.	Es </a:t>
            </a:r>
            <a:r>
              <a:rPr lang="es-ES" sz="1000" dirty="0"/>
              <a:t>g</a:t>
            </a:r>
            <a:r>
              <a:rPr lang="es-ES" sz="1000" dirty="0" smtClean="0"/>
              <a:t>lobal  a todos los todos los programas que usen el mismo fichero de instalación</a:t>
            </a:r>
          </a:p>
          <a:p>
            <a:pPr marL="400050" lvl="1" indent="0">
              <a:buClr>
                <a:srgbClr val="99CC00"/>
              </a:buClr>
              <a:buNone/>
            </a:pPr>
            <a:r>
              <a:rPr lang="es-ES" sz="1000" dirty="0" smtClean="0"/>
              <a:t>b.	Son variables que mantienen su valor incluso si se desconecta el robot</a:t>
            </a:r>
          </a:p>
          <a:p>
            <a:pPr marL="400050" lvl="1" indent="0">
              <a:buClr>
                <a:srgbClr val="99CC00"/>
              </a:buClr>
              <a:buNone/>
            </a:pPr>
            <a:r>
              <a:rPr lang="es-ES" sz="1000" dirty="0" smtClean="0"/>
              <a:t>c.	¿Variable de instalación? Eso no existe</a:t>
            </a:r>
          </a:p>
          <a:p>
            <a:pPr marL="400050" lvl="1" indent="0">
              <a:buClr>
                <a:srgbClr val="99CC00"/>
              </a:buClr>
              <a:buNone/>
            </a:pPr>
            <a:r>
              <a:rPr lang="es-ES" sz="1000" dirty="0" smtClean="0"/>
              <a:t>d.	(a) y (b)</a:t>
            </a:r>
          </a:p>
          <a:p>
            <a:pPr marL="400050" lvl="1" indent="0">
              <a:buClr>
                <a:srgbClr val="99CC00"/>
              </a:buClr>
              <a:buNone/>
            </a:pPr>
            <a:r>
              <a:rPr lang="es-ES" sz="1000" dirty="0" smtClean="0"/>
              <a:t>e.	(c) o (d)</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6.	¿Cuáles de las siguientes son posibles causas para el mensaje "Parada de protección por limitación de fuerza"?</a:t>
            </a:r>
          </a:p>
          <a:p>
            <a:pPr marL="400050" lvl="1" indent="0">
              <a:buClr>
                <a:srgbClr val="99CC00"/>
              </a:buClr>
              <a:buNone/>
            </a:pPr>
            <a:r>
              <a:rPr lang="es-ES" sz="1000" dirty="0" smtClean="0"/>
              <a:t>a.	El movimiento del robot se encuentra obstruido</a:t>
            </a:r>
          </a:p>
          <a:p>
            <a:pPr marL="400050" lvl="1" indent="0">
              <a:buClr>
                <a:srgbClr val="99CC00"/>
              </a:buClr>
              <a:buNone/>
            </a:pPr>
            <a:r>
              <a:rPr lang="es-ES" sz="1000" dirty="0" smtClean="0"/>
              <a:t>b.	Los valores de TCP, carga y/o montaje no están correctamente definidos</a:t>
            </a:r>
          </a:p>
          <a:p>
            <a:pPr marL="400050" lvl="1" indent="0">
              <a:buClr>
                <a:srgbClr val="99CC00"/>
              </a:buClr>
              <a:buNone/>
            </a:pPr>
            <a:r>
              <a:rPr lang="es-ES" sz="1000" dirty="0" smtClean="0"/>
              <a:t>c.	Valores de aceleración muy elevados</a:t>
            </a:r>
          </a:p>
          <a:p>
            <a:pPr marL="400050" lvl="1" indent="0">
              <a:buClr>
                <a:srgbClr val="99CC00"/>
              </a:buClr>
              <a:buNone/>
            </a:pPr>
            <a:r>
              <a:rPr lang="es-ES" sz="1000" dirty="0" smtClean="0"/>
              <a:t>d.	Todas los anteriores</a:t>
            </a:r>
          </a:p>
          <a:p>
            <a:pPr marL="400050" lvl="1" indent="0">
              <a:buClr>
                <a:srgbClr val="99CC00"/>
              </a:buClr>
              <a:buNone/>
            </a:pPr>
            <a:r>
              <a:rPr lang="es-ES" sz="1000" dirty="0" smtClean="0"/>
              <a:t>e.	Ninguna de los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7.	¿Por qué es necesario cambiar el valor de la carga útil?</a:t>
            </a:r>
          </a:p>
          <a:p>
            <a:pPr marL="400050" lvl="1" indent="0">
              <a:buClr>
                <a:srgbClr val="99CC00"/>
              </a:buClr>
              <a:buNone/>
            </a:pPr>
            <a:r>
              <a:rPr lang="es-ES" sz="1000" dirty="0" smtClean="0"/>
              <a:t>a.	Los parámetros en los motores se calculan de forma dinámica en base al dato de carga útil</a:t>
            </a:r>
          </a:p>
          <a:p>
            <a:pPr marL="400050" lvl="1" indent="0">
              <a:buClr>
                <a:srgbClr val="99CC00"/>
              </a:buClr>
              <a:buNone/>
            </a:pPr>
            <a:r>
              <a:rPr lang="es-ES" sz="1000" dirty="0" smtClean="0"/>
              <a:t>b.	Una definición incorrecta de la carga útil afecta a la estabilidad del robot</a:t>
            </a:r>
          </a:p>
          <a:p>
            <a:pPr marL="400050" lvl="1" indent="0">
              <a:buClr>
                <a:srgbClr val="99CC00"/>
              </a:buClr>
              <a:buNone/>
            </a:pPr>
            <a:r>
              <a:rPr lang="es-ES" sz="1000" dirty="0" smtClean="0"/>
              <a:t>c.	No es necesario, trabajar con la carga máxima es  suficiente</a:t>
            </a:r>
          </a:p>
          <a:p>
            <a:pPr marL="400050" lvl="1" indent="0">
              <a:buClr>
                <a:srgbClr val="99CC00"/>
              </a:buClr>
              <a:buNone/>
            </a:pPr>
            <a:r>
              <a:rPr lang="es-ES" sz="1000" dirty="0" smtClean="0"/>
              <a:t>d.	(a) y (b)</a:t>
            </a:r>
          </a:p>
          <a:p>
            <a:pPr marL="400050" lvl="1" indent="0">
              <a:buClr>
                <a:srgbClr val="99CC00"/>
              </a:buClr>
              <a:buNone/>
            </a:pPr>
            <a:r>
              <a:rPr lang="es-ES" sz="1000" dirty="0" smtClean="0"/>
              <a:t>e.	(c) y (d)</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8.	¿Cómo crearías una variable que acepte y guarde valores introducidos por un operador?</a:t>
            </a:r>
          </a:p>
          <a:p>
            <a:pPr marL="400050" lvl="1" indent="0">
              <a:buClr>
                <a:srgbClr val="99CC00"/>
              </a:buClr>
              <a:buNone/>
            </a:pPr>
            <a:r>
              <a:rPr lang="es-ES" sz="1000" dirty="0" smtClean="0"/>
              <a:t>a.	Usando el comando "Asignación" y seleccionando la fuente como "Operador"</a:t>
            </a:r>
          </a:p>
          <a:p>
            <a:pPr marL="400050" lvl="1" indent="0">
              <a:buClr>
                <a:srgbClr val="99CC00"/>
              </a:buClr>
              <a:buNone/>
            </a:pPr>
            <a:r>
              <a:rPr lang="es-ES" sz="1000" dirty="0" smtClean="0"/>
              <a:t>b.	Usando la opción para inicializar variables</a:t>
            </a:r>
          </a:p>
          <a:p>
            <a:pPr marL="400050" lvl="1" indent="0">
              <a:buClr>
                <a:srgbClr val="99CC00"/>
              </a:buClr>
              <a:buNone/>
            </a:pPr>
            <a:r>
              <a:rPr lang="es-ES" sz="1000" dirty="0" smtClean="0"/>
              <a:t>c.	Usando la opción de variables de instalación</a:t>
            </a:r>
          </a:p>
          <a:p>
            <a:pPr marL="400050" lvl="1" indent="0">
              <a:buClr>
                <a:srgbClr val="99CC00"/>
              </a:buClr>
              <a:buNone/>
            </a:pPr>
            <a:r>
              <a:rPr lang="es-ES" sz="1000" dirty="0" smtClean="0"/>
              <a:t>d.	Todas los anteriores</a:t>
            </a:r>
          </a:p>
          <a:p>
            <a:pPr marL="400050" lvl="1" indent="0">
              <a:buClr>
                <a:srgbClr val="99CC00"/>
              </a:buClr>
              <a:buNone/>
            </a:pPr>
            <a:r>
              <a:rPr lang="es-ES" sz="1000" dirty="0" smtClean="0"/>
              <a:t>e.	Ninguna de los anteriores</a:t>
            </a:r>
          </a:p>
          <a:p>
            <a:pPr>
              <a:buClr>
                <a:srgbClr val="99CC00"/>
              </a:buClr>
              <a:buFont typeface="Wingdings" panose="05000000000000000000" pitchFamily="2" charset="2"/>
              <a:buChar char="§"/>
            </a:pPr>
            <a:endParaRPr lang="en-US" sz="1000" dirty="0"/>
          </a:p>
        </p:txBody>
      </p:sp>
      <p:sp>
        <p:nvSpPr>
          <p:cNvPr id="3" name="Pladsholder til diasnummer 2"/>
          <p:cNvSpPr>
            <a:spLocks noGrp="1"/>
          </p:cNvSpPr>
          <p:nvPr>
            <p:ph type="sldNum" sz="quarter" idx="12"/>
          </p:nvPr>
        </p:nvSpPr>
        <p:spPr/>
        <p:txBody>
          <a:bodyPr/>
          <a:lstStyle/>
          <a:p>
            <a:fld id="{EAC703FD-06C2-3745-B8B2-5765E01FA7E0}" type="slidenum">
              <a:rPr lang="da-DK" smtClean="0"/>
              <a:t>216</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Rectangle 18"/>
          <p:cNvSpPr/>
          <p:nvPr/>
        </p:nvSpPr>
        <p:spPr>
          <a:xfrm>
            <a:off x="905387" y="1822612"/>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0" name="Rectangle 19"/>
          <p:cNvSpPr/>
          <p:nvPr/>
        </p:nvSpPr>
        <p:spPr>
          <a:xfrm>
            <a:off x="905387" y="1993866"/>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1" name="Rectangle 20"/>
          <p:cNvSpPr/>
          <p:nvPr/>
        </p:nvSpPr>
        <p:spPr>
          <a:xfrm>
            <a:off x="905387" y="216512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ctangle 21"/>
          <p:cNvSpPr/>
          <p:nvPr/>
        </p:nvSpPr>
        <p:spPr>
          <a:xfrm>
            <a:off x="905387" y="233637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ctangle 22"/>
          <p:cNvSpPr/>
          <p:nvPr/>
        </p:nvSpPr>
        <p:spPr>
          <a:xfrm>
            <a:off x="905387" y="2507628"/>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4" name="Rectangle 23"/>
          <p:cNvSpPr/>
          <p:nvPr/>
        </p:nvSpPr>
        <p:spPr>
          <a:xfrm>
            <a:off x="906955" y="309682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5" name="Rectangle 24"/>
          <p:cNvSpPr/>
          <p:nvPr/>
        </p:nvSpPr>
        <p:spPr>
          <a:xfrm>
            <a:off x="906955" y="326807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6" name="Rectangle 25"/>
          <p:cNvSpPr/>
          <p:nvPr/>
        </p:nvSpPr>
        <p:spPr>
          <a:xfrm>
            <a:off x="906955" y="34393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7" name="Rectangle 26"/>
          <p:cNvSpPr/>
          <p:nvPr/>
        </p:nvSpPr>
        <p:spPr>
          <a:xfrm>
            <a:off x="906955" y="361058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8" name="Rectangle 27"/>
          <p:cNvSpPr/>
          <p:nvPr/>
        </p:nvSpPr>
        <p:spPr>
          <a:xfrm>
            <a:off x="906955" y="378184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9" name="Rectangle 28"/>
          <p:cNvSpPr/>
          <p:nvPr/>
        </p:nvSpPr>
        <p:spPr>
          <a:xfrm>
            <a:off x="897528" y="437889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0" name="Rectangle 29"/>
          <p:cNvSpPr/>
          <p:nvPr/>
        </p:nvSpPr>
        <p:spPr>
          <a:xfrm>
            <a:off x="897528" y="455015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1" name="Rectangle 30"/>
          <p:cNvSpPr/>
          <p:nvPr/>
        </p:nvSpPr>
        <p:spPr>
          <a:xfrm>
            <a:off x="897528" y="472140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2" name="Rectangle 31"/>
          <p:cNvSpPr/>
          <p:nvPr/>
        </p:nvSpPr>
        <p:spPr>
          <a:xfrm>
            <a:off x="897528" y="489265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3" name="Rectangle 32"/>
          <p:cNvSpPr/>
          <p:nvPr/>
        </p:nvSpPr>
        <p:spPr>
          <a:xfrm>
            <a:off x="897528" y="506391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4" name="Rectangle 33"/>
          <p:cNvSpPr/>
          <p:nvPr/>
        </p:nvSpPr>
        <p:spPr>
          <a:xfrm>
            <a:off x="899096" y="566253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5" name="Rectangle 34"/>
          <p:cNvSpPr/>
          <p:nvPr/>
        </p:nvSpPr>
        <p:spPr>
          <a:xfrm>
            <a:off x="899096" y="583379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6" name="Rectangle 35"/>
          <p:cNvSpPr/>
          <p:nvPr/>
        </p:nvSpPr>
        <p:spPr>
          <a:xfrm>
            <a:off x="899096" y="600504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7" name="Rectangle 36"/>
          <p:cNvSpPr/>
          <p:nvPr/>
        </p:nvSpPr>
        <p:spPr>
          <a:xfrm>
            <a:off x="899096" y="617629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8" name="Rectangle 37"/>
          <p:cNvSpPr/>
          <p:nvPr/>
        </p:nvSpPr>
        <p:spPr>
          <a:xfrm>
            <a:off x="899096" y="634755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pic>
        <p:nvPicPr>
          <p:cNvPr id="39"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2268798"/>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3536564"/>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4821401"/>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5580655"/>
            <a:ext cx="178249" cy="185754"/>
          </a:xfrm>
          <a:prstGeom prst="rect">
            <a:avLst/>
          </a:prstGeom>
          <a:noFill/>
          <a:extLst>
            <a:ext uri="{909E8E84-426E-40DD-AFC4-6F175D3DCCD1}">
              <a14:hiddenFill xmlns:a14="http://schemas.microsoft.com/office/drawing/2010/main">
                <a:solidFill>
                  <a:srgbClr val="FFFFFF"/>
                </a:solidFill>
              </a14:hiddenFill>
            </a:ext>
          </a:extLst>
        </p:spPr>
      </p:pic>
      <p:sp>
        <p:nvSpPr>
          <p:cNvPr id="43" name="Brugerdefineret 4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45"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Resultados del test</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3260182168"/>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n-US" sz="1000" dirty="0" smtClean="0"/>
              <a:t>9.</a:t>
            </a:r>
            <a:r>
              <a:rPr lang="es-ES" sz="1000" dirty="0" smtClean="0"/>
              <a:t>	¿Cuales de las siguientes son posibles causas para el mensaje " Violación del límite de par "?</a:t>
            </a:r>
          </a:p>
          <a:p>
            <a:pPr marL="400050" lvl="1" indent="0">
              <a:buClr>
                <a:srgbClr val="99CC00"/>
              </a:buClr>
              <a:buNone/>
            </a:pPr>
            <a:r>
              <a:rPr lang="es-ES" sz="1000" dirty="0" smtClean="0"/>
              <a:t>a.	Los valores de TCP, carga y/o montaje no están correctamente definidos</a:t>
            </a:r>
          </a:p>
          <a:p>
            <a:pPr marL="400050" lvl="1" indent="0">
              <a:buClr>
                <a:srgbClr val="99CC00"/>
              </a:buClr>
              <a:buNone/>
            </a:pPr>
            <a:r>
              <a:rPr lang="es-ES" sz="1000" dirty="0" smtClean="0"/>
              <a:t>b.	El movimiento del robot se encuentra obstruido</a:t>
            </a:r>
          </a:p>
          <a:p>
            <a:pPr marL="400050" lvl="1" indent="0">
              <a:buClr>
                <a:srgbClr val="99CC00"/>
              </a:buClr>
              <a:buNone/>
            </a:pPr>
            <a:r>
              <a:rPr lang="es-ES" sz="1000" dirty="0" smtClean="0"/>
              <a:t>c.	Valores de aceleración muy elevados</a:t>
            </a:r>
          </a:p>
          <a:p>
            <a:pPr marL="400050" lvl="1" indent="0">
              <a:buClr>
                <a:srgbClr val="99CC00"/>
              </a:buClr>
              <a:buNone/>
            </a:pPr>
            <a:r>
              <a:rPr lang="es-ES" sz="1000" dirty="0" smtClean="0"/>
              <a:t>d.	(a) o (c)</a:t>
            </a:r>
          </a:p>
          <a:p>
            <a:pPr marL="400050" lvl="1" indent="0">
              <a:buClr>
                <a:srgbClr val="99CC00"/>
              </a:buClr>
              <a:buNone/>
            </a:pPr>
            <a:r>
              <a:rPr lang="es-ES" sz="1000" dirty="0" smtClean="0"/>
              <a:t>e.	Este mensaje de error no existe</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10.	¿Como puedo crear una variable de tipo float?</a:t>
            </a:r>
          </a:p>
          <a:p>
            <a:pPr marL="400050" lvl="1" indent="0">
              <a:buClr>
                <a:srgbClr val="99CC00"/>
              </a:buClr>
              <a:buNone/>
            </a:pPr>
            <a:r>
              <a:rPr lang="es-ES" sz="1000" dirty="0" smtClean="0"/>
              <a:t>a.	Usar la pestaña de asignación para crear la variable</a:t>
            </a:r>
          </a:p>
          <a:p>
            <a:pPr marL="400050" lvl="1" indent="0">
              <a:buClr>
                <a:srgbClr val="99CC00"/>
              </a:buClr>
              <a:buNone/>
            </a:pPr>
            <a:r>
              <a:rPr lang="es-ES" sz="1000" dirty="0" smtClean="0"/>
              <a:t>b.	Renombrar la variable como “Coma flotante”</a:t>
            </a:r>
          </a:p>
          <a:p>
            <a:pPr marL="400050" lvl="1" indent="0">
              <a:buClr>
                <a:srgbClr val="99CC00"/>
              </a:buClr>
              <a:buNone/>
            </a:pPr>
            <a:r>
              <a:rPr lang="es-ES" sz="1000" dirty="0" smtClean="0"/>
              <a:t>c.	Asignando un valor de coma flotante al inicializar la variable</a:t>
            </a:r>
          </a:p>
          <a:p>
            <a:pPr marL="400050" lvl="1" indent="0">
              <a:buClr>
                <a:srgbClr val="99CC00"/>
              </a:buClr>
              <a:buNone/>
            </a:pPr>
            <a:r>
              <a:rPr lang="es-ES" sz="1000" dirty="0" smtClean="0"/>
              <a:t>d.	Por defecto, todas las variables se crean  de como floats</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11.	¿Qué es una variable de tipo pose y cómo se representa?</a:t>
            </a:r>
          </a:p>
          <a:p>
            <a:pPr marL="0" indent="0">
              <a:buClr>
                <a:srgbClr val="99CC00"/>
              </a:buClr>
              <a:buNone/>
            </a:pPr>
            <a:r>
              <a:rPr lang="es-ES" sz="1000" dirty="0" smtClean="0"/>
              <a:t>	Solución :-    </a:t>
            </a:r>
            <a:r>
              <a:rPr lang="es-ES" sz="1000" b="1" dirty="0" smtClean="0"/>
              <a:t>Es una posición almacenada como variable que contiene 6 valores que pueden ser modificados por programa.</a:t>
            </a:r>
            <a:br>
              <a:rPr lang="es-ES" sz="1000" b="1" dirty="0" smtClean="0"/>
            </a:br>
            <a:r>
              <a:rPr lang="es-ES" sz="1000" b="1" dirty="0" smtClean="0"/>
              <a:t>	Se representa como:   </a:t>
            </a:r>
            <a:r>
              <a:rPr lang="es-ES" sz="1000" b="1" i="1" dirty="0" smtClean="0"/>
              <a:t>p[x, y, z, </a:t>
            </a:r>
            <a:r>
              <a:rPr lang="es-ES" sz="1000" b="1" i="1" dirty="0" err="1" smtClean="0"/>
              <a:t>rx</a:t>
            </a:r>
            <a:r>
              <a:rPr lang="es-ES" sz="1000" b="1" i="1" dirty="0" smtClean="0"/>
              <a:t>, </a:t>
            </a:r>
            <a:r>
              <a:rPr lang="es-ES" sz="1000" b="1" i="1" dirty="0" err="1" smtClean="0"/>
              <a:t>ry</a:t>
            </a:r>
            <a:r>
              <a:rPr lang="es-ES" sz="1000" b="1" i="1" dirty="0" smtClean="0"/>
              <a:t>, </a:t>
            </a:r>
            <a:r>
              <a:rPr lang="es-ES" sz="1000" b="1" i="1" dirty="0" err="1" smtClean="0"/>
              <a:t>rz</a:t>
            </a:r>
            <a:r>
              <a:rPr lang="es-ES" sz="1000" b="1" i="1" dirty="0" smtClean="0"/>
              <a:t>]</a:t>
            </a:r>
            <a:endParaRPr lang="es-ES" sz="1000" b="1" dirty="0" smtClean="0"/>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12.	¿Cuál es la diferencia entre una instrucción de movimiento </a:t>
            </a:r>
            <a:r>
              <a:rPr lang="es-ES" sz="1000" i="1" dirty="0" smtClean="0"/>
              <a:t>MoveP</a:t>
            </a:r>
            <a:r>
              <a:rPr lang="es-ES" sz="1000" dirty="0" smtClean="0"/>
              <a:t> y </a:t>
            </a:r>
            <a:r>
              <a:rPr lang="es-ES" sz="1000" i="1" dirty="0" smtClean="0"/>
              <a:t>MoveL</a:t>
            </a:r>
            <a:r>
              <a:rPr lang="es-ES" sz="1000" dirty="0" smtClean="0"/>
              <a:t> ?</a:t>
            </a:r>
          </a:p>
          <a:p>
            <a:pPr marL="400050" lvl="1" indent="0">
              <a:buClr>
                <a:srgbClr val="99CC00"/>
              </a:buClr>
              <a:buNone/>
            </a:pPr>
            <a:r>
              <a:rPr lang="es-ES" sz="1000" dirty="0" smtClean="0"/>
              <a:t>a.	No hay diferencia</a:t>
            </a:r>
          </a:p>
          <a:p>
            <a:pPr marL="400050" lvl="1" indent="0">
              <a:buClr>
                <a:srgbClr val="99CC00"/>
              </a:buClr>
              <a:buNone/>
            </a:pPr>
            <a:r>
              <a:rPr lang="es-ES" sz="1000" dirty="0" smtClean="0"/>
              <a:t>b.	En una instrucción </a:t>
            </a:r>
            <a:r>
              <a:rPr lang="es-ES" sz="1000" i="1" dirty="0" smtClean="0"/>
              <a:t>MoveP</a:t>
            </a:r>
            <a:r>
              <a:rPr lang="es-ES" sz="1000" dirty="0" smtClean="0"/>
              <a:t> se puede fijar un radio de transición, en una </a:t>
            </a:r>
            <a:r>
              <a:rPr lang="es-ES" sz="1000" i="1" dirty="0" smtClean="0"/>
              <a:t>MoveL</a:t>
            </a:r>
            <a:r>
              <a:rPr lang="es-ES" sz="1000" dirty="0" smtClean="0"/>
              <a:t> no es posible</a:t>
            </a:r>
          </a:p>
          <a:p>
            <a:pPr marL="400050" lvl="1" indent="0">
              <a:buClr>
                <a:srgbClr val="99CC00"/>
              </a:buClr>
              <a:buNone/>
            </a:pPr>
            <a:r>
              <a:rPr lang="es-ES" sz="1000" dirty="0" smtClean="0"/>
              <a:t>c.	</a:t>
            </a:r>
            <a:r>
              <a:rPr lang="es-ES" sz="1000" i="1" dirty="0" smtClean="0"/>
              <a:t>MoveP</a:t>
            </a:r>
            <a:r>
              <a:rPr lang="es-ES" sz="1000" dirty="0" smtClean="0"/>
              <a:t> mantiene constante la velocidad en los ejes, </a:t>
            </a:r>
            <a:r>
              <a:rPr lang="es-ES" sz="1000" i="1" dirty="0" smtClean="0"/>
              <a:t>MoveL</a:t>
            </a:r>
            <a:r>
              <a:rPr lang="es-ES" sz="1000" dirty="0" smtClean="0"/>
              <a:t> no</a:t>
            </a:r>
          </a:p>
          <a:p>
            <a:pPr marL="400050" lvl="1" indent="0">
              <a:buClr>
                <a:srgbClr val="99CC00"/>
              </a:buClr>
              <a:buNone/>
            </a:pPr>
            <a:r>
              <a:rPr lang="es-ES" sz="1000" dirty="0" smtClean="0"/>
              <a:t>d.	</a:t>
            </a:r>
            <a:r>
              <a:rPr lang="es-ES" sz="1000" i="1" dirty="0" smtClean="0"/>
              <a:t>MoveP</a:t>
            </a:r>
            <a:r>
              <a:rPr lang="es-ES" sz="1000" dirty="0" smtClean="0"/>
              <a:t> mantiene constante la velocidad en el PCH, </a:t>
            </a:r>
            <a:r>
              <a:rPr lang="es-ES" sz="1000" i="1" dirty="0" smtClean="0"/>
              <a:t>MoveL</a:t>
            </a:r>
            <a:r>
              <a:rPr lang="es-ES" sz="1000" dirty="0" smtClean="0"/>
              <a:t> no</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n-US" sz="1000" dirty="0" smtClean="0"/>
          </a:p>
          <a:p>
            <a:pPr>
              <a:buClr>
                <a:srgbClr val="99CC00"/>
              </a:buClr>
              <a:buFont typeface="Wingdings" panose="05000000000000000000" pitchFamily="2" charset="2"/>
              <a:buChar char="§"/>
            </a:pPr>
            <a:endParaRPr lang="en-US" sz="1000" dirty="0" smtClean="0"/>
          </a:p>
        </p:txBody>
      </p:sp>
      <p:sp>
        <p:nvSpPr>
          <p:cNvPr id="3" name="Pladsholder til diasnummer 2"/>
          <p:cNvSpPr>
            <a:spLocks noGrp="1"/>
          </p:cNvSpPr>
          <p:nvPr>
            <p:ph type="sldNum" sz="quarter" idx="12"/>
          </p:nvPr>
        </p:nvSpPr>
        <p:spPr/>
        <p:txBody>
          <a:bodyPr/>
          <a:lstStyle/>
          <a:p>
            <a:fld id="{EAC703FD-06C2-3745-B8B2-5765E01FA7E0}" type="slidenum">
              <a:rPr lang="da-DK" smtClean="0"/>
              <a:t>217</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Rectangle 15"/>
          <p:cNvSpPr/>
          <p:nvPr/>
        </p:nvSpPr>
        <p:spPr>
          <a:xfrm>
            <a:off x="905387" y="1822612"/>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7" name="Rectangle 16"/>
          <p:cNvSpPr/>
          <p:nvPr/>
        </p:nvSpPr>
        <p:spPr>
          <a:xfrm>
            <a:off x="905387" y="1993866"/>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8" name="Rectangle 17"/>
          <p:cNvSpPr/>
          <p:nvPr/>
        </p:nvSpPr>
        <p:spPr>
          <a:xfrm>
            <a:off x="905387" y="216512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9" name="Rectangle 18"/>
          <p:cNvSpPr/>
          <p:nvPr/>
        </p:nvSpPr>
        <p:spPr>
          <a:xfrm>
            <a:off x="905387" y="233637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0" name="Rectangle 19"/>
          <p:cNvSpPr/>
          <p:nvPr/>
        </p:nvSpPr>
        <p:spPr>
          <a:xfrm>
            <a:off x="905387" y="2507628"/>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1" name="Rectangle 20"/>
          <p:cNvSpPr/>
          <p:nvPr/>
        </p:nvSpPr>
        <p:spPr>
          <a:xfrm>
            <a:off x="906955" y="309682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ctangle 21"/>
          <p:cNvSpPr/>
          <p:nvPr/>
        </p:nvSpPr>
        <p:spPr>
          <a:xfrm>
            <a:off x="906955" y="326807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ctangle 22"/>
          <p:cNvSpPr/>
          <p:nvPr/>
        </p:nvSpPr>
        <p:spPr>
          <a:xfrm>
            <a:off x="906955" y="34393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4" name="Rectangle 23"/>
          <p:cNvSpPr/>
          <p:nvPr/>
        </p:nvSpPr>
        <p:spPr>
          <a:xfrm>
            <a:off x="906955" y="361058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5" name="Rectangle 24"/>
          <p:cNvSpPr/>
          <p:nvPr/>
        </p:nvSpPr>
        <p:spPr>
          <a:xfrm>
            <a:off x="906955" y="378184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9" name="Rectangle 28"/>
          <p:cNvSpPr/>
          <p:nvPr/>
        </p:nvSpPr>
        <p:spPr>
          <a:xfrm>
            <a:off x="897528" y="45344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1" name="Rectangle 30"/>
          <p:cNvSpPr/>
          <p:nvPr/>
        </p:nvSpPr>
        <p:spPr>
          <a:xfrm>
            <a:off x="899096" y="5445716"/>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2" name="Rectangle 31"/>
          <p:cNvSpPr/>
          <p:nvPr/>
        </p:nvSpPr>
        <p:spPr>
          <a:xfrm>
            <a:off x="899096" y="561697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3" name="Rectangle 32"/>
          <p:cNvSpPr/>
          <p:nvPr/>
        </p:nvSpPr>
        <p:spPr>
          <a:xfrm>
            <a:off x="899096" y="578822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4" name="Rectangle 33"/>
          <p:cNvSpPr/>
          <p:nvPr/>
        </p:nvSpPr>
        <p:spPr>
          <a:xfrm>
            <a:off x="899096" y="5959478"/>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5" name="Rectangle 34"/>
          <p:cNvSpPr/>
          <p:nvPr/>
        </p:nvSpPr>
        <p:spPr>
          <a:xfrm>
            <a:off x="899096" y="6130732"/>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pic>
        <p:nvPicPr>
          <p:cNvPr id="36"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2268798"/>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3357451"/>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4463175"/>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5882319"/>
            <a:ext cx="178249" cy="185754"/>
          </a:xfrm>
          <a:prstGeom prst="rect">
            <a:avLst/>
          </a:prstGeom>
          <a:noFill/>
          <a:extLst>
            <a:ext uri="{909E8E84-426E-40DD-AFC4-6F175D3DCCD1}">
              <a14:hiddenFill xmlns:a14="http://schemas.microsoft.com/office/drawing/2010/main">
                <a:solidFill>
                  <a:srgbClr val="FFFFFF"/>
                </a:solidFill>
              </a14:hiddenFill>
            </a:ext>
          </a:extLst>
        </p:spPr>
      </p:pic>
      <p:sp>
        <p:nvSpPr>
          <p:cNvPr id="28" name="Brugerdefineret 27">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40"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Resultados del test</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2637142576"/>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indhold 2"/>
          <p:cNvSpPr txBox="1">
            <a:spLocks/>
          </p:cNvSpPr>
          <p:nvPr/>
        </p:nvSpPr>
        <p:spPr>
          <a:xfrm>
            <a:off x="281508" y="1549400"/>
            <a:ext cx="7962900" cy="508000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n-US" sz="1000" dirty="0" smtClean="0"/>
              <a:t>13</a:t>
            </a:r>
            <a:r>
              <a:rPr lang="es-ES" sz="1000" dirty="0" smtClean="0"/>
              <a:t>.	¿Cómo se puede trazar una trayectoria curva?</a:t>
            </a:r>
          </a:p>
          <a:p>
            <a:pPr marL="400050" lvl="1" indent="0">
              <a:buClr>
                <a:srgbClr val="99CC00"/>
              </a:buClr>
              <a:buNone/>
            </a:pPr>
            <a:r>
              <a:rPr lang="es-ES" sz="1000" dirty="0" smtClean="0"/>
              <a:t>a.	Dividiendo la trayectoria en pequeñas curvas y usando el comando </a:t>
            </a:r>
            <a:r>
              <a:rPr lang="es-ES" sz="1000" i="1" dirty="0" err="1" smtClean="0"/>
              <a:t>MoveC</a:t>
            </a:r>
            <a:r>
              <a:rPr lang="es-ES" sz="1000" dirty="0" smtClean="0"/>
              <a:t> dentro del comando </a:t>
            </a:r>
            <a:r>
              <a:rPr lang="es-ES" sz="1000" i="1" dirty="0" smtClean="0"/>
              <a:t>MoveP</a:t>
            </a:r>
          </a:p>
          <a:p>
            <a:pPr marL="400050" lvl="1" indent="0">
              <a:buClr>
                <a:srgbClr val="99CC00"/>
              </a:buClr>
              <a:buNone/>
            </a:pPr>
            <a:r>
              <a:rPr lang="es-ES" sz="1000" dirty="0" smtClean="0"/>
              <a:t>b.	Usando la función </a:t>
            </a:r>
            <a:r>
              <a:rPr lang="es-ES" sz="1000" dirty="0" err="1" smtClean="0"/>
              <a:t>URScript</a:t>
            </a:r>
            <a:r>
              <a:rPr lang="es-ES" sz="1000" dirty="0" smtClean="0"/>
              <a:t> “</a:t>
            </a:r>
            <a:r>
              <a:rPr lang="es-ES" sz="1000" i="1" dirty="0" err="1"/>
              <a:t>m</a:t>
            </a:r>
            <a:r>
              <a:rPr lang="es-ES" sz="1000" i="1" dirty="0" err="1" smtClean="0"/>
              <a:t>ovec</a:t>
            </a:r>
            <a:r>
              <a:rPr lang="es-ES" sz="1000" dirty="0" smtClean="0"/>
              <a:t> </a:t>
            </a:r>
            <a:r>
              <a:rPr lang="es-ES" sz="1000" dirty="0"/>
              <a:t>” </a:t>
            </a:r>
            <a:r>
              <a:rPr lang="es-ES" sz="1000" dirty="0" smtClean="0"/>
              <a:t>después de la función “</a:t>
            </a:r>
            <a:r>
              <a:rPr lang="es-ES" sz="1000" i="1" dirty="0" err="1" smtClean="0"/>
              <a:t>movep</a:t>
            </a:r>
            <a:r>
              <a:rPr lang="es-ES" sz="1000" dirty="0" smtClean="0"/>
              <a:t>”</a:t>
            </a:r>
          </a:p>
          <a:p>
            <a:pPr marL="400050" lvl="1" indent="0">
              <a:buClr>
                <a:srgbClr val="99CC00"/>
              </a:buClr>
              <a:buNone/>
            </a:pPr>
            <a:r>
              <a:rPr lang="es-ES" sz="1000" dirty="0" smtClean="0"/>
              <a:t>c.	No es posible conseguirlo en este robot</a:t>
            </a:r>
          </a:p>
          <a:p>
            <a:pPr marL="400050" lvl="1" indent="0">
              <a:buClr>
                <a:srgbClr val="99CC00"/>
              </a:buClr>
              <a:buNone/>
            </a:pPr>
            <a:r>
              <a:rPr lang="es-ES" sz="1000" dirty="0" smtClean="0"/>
              <a:t>d.	(a) o (b)</a:t>
            </a:r>
          </a:p>
          <a:p>
            <a:pPr marL="400050" lvl="1" indent="0">
              <a:buClr>
                <a:srgbClr val="99CC00"/>
              </a:buClr>
              <a:buNone/>
            </a:pPr>
            <a:r>
              <a:rPr lang="es-ES" sz="1000" dirty="0" smtClean="0"/>
              <a:t>e.	(b) o (c)</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14.	¿Con qué estándares de seguridad cumplen los robots UR?</a:t>
            </a:r>
          </a:p>
          <a:p>
            <a:pPr marL="400050" lvl="1" indent="0">
              <a:buClr>
                <a:srgbClr val="99CC00"/>
              </a:buClr>
              <a:buNone/>
            </a:pPr>
            <a:r>
              <a:rPr lang="es-ES" sz="1000" dirty="0" smtClean="0"/>
              <a:t>a.	ISO 10218, secciones 1 y 2</a:t>
            </a:r>
          </a:p>
          <a:p>
            <a:pPr marL="400050" lvl="1" indent="0">
              <a:buClr>
                <a:srgbClr val="99CC00"/>
              </a:buClr>
              <a:buNone/>
            </a:pPr>
            <a:r>
              <a:rPr lang="es-ES" sz="1000" dirty="0" smtClean="0"/>
              <a:t>b.	ANSI/RIA R15.06-2012</a:t>
            </a:r>
          </a:p>
          <a:p>
            <a:pPr marL="400050" lvl="1" indent="0">
              <a:buClr>
                <a:srgbClr val="99CC00"/>
              </a:buClr>
              <a:buNone/>
            </a:pPr>
            <a:r>
              <a:rPr lang="es-ES" sz="1000" dirty="0" smtClean="0"/>
              <a:t>c.	CAN/CSA Z434-2003(R2013)</a:t>
            </a:r>
          </a:p>
          <a:p>
            <a:pPr marL="400050" lvl="1" indent="0">
              <a:buClr>
                <a:srgbClr val="99CC00"/>
              </a:buClr>
              <a:buNone/>
            </a:pPr>
            <a:r>
              <a:rPr lang="es-ES" sz="1000" dirty="0" smtClean="0"/>
              <a:t>d.	Todos los anteriores</a:t>
            </a:r>
          </a:p>
          <a:p>
            <a:pPr marL="400050" lvl="1" indent="0">
              <a:buClr>
                <a:srgbClr val="99CC00"/>
              </a:buClr>
              <a:buNone/>
            </a:pPr>
            <a:r>
              <a:rPr lang="es-ES" sz="1000" dirty="0" smtClean="0"/>
              <a:t>e.	Ninguno de los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15.	¿Qué hace que los robots UR sean colaborativos?</a:t>
            </a:r>
          </a:p>
          <a:p>
            <a:pPr marL="400050" lvl="1" indent="0">
              <a:buClr>
                <a:srgbClr val="99CC00"/>
              </a:buClr>
              <a:buNone/>
            </a:pPr>
            <a:r>
              <a:rPr lang="es-ES" sz="1000" dirty="0" smtClean="0"/>
              <a:t>a.	No pueden sonreír, así que no son colaborativos</a:t>
            </a:r>
          </a:p>
          <a:p>
            <a:pPr marL="400050" lvl="1" indent="0">
              <a:buClr>
                <a:srgbClr val="99CC00"/>
              </a:buClr>
              <a:buNone/>
            </a:pPr>
            <a:r>
              <a:rPr lang="es-ES" sz="1000" dirty="0" smtClean="0"/>
              <a:t>b.	Pueden ser limitados en velocidad</a:t>
            </a:r>
          </a:p>
          <a:p>
            <a:pPr marL="400050" lvl="1" indent="0">
              <a:buClr>
                <a:srgbClr val="99CC00"/>
              </a:buClr>
              <a:buNone/>
            </a:pPr>
            <a:r>
              <a:rPr lang="es-ES" sz="1000" dirty="0" smtClean="0"/>
              <a:t>c.	Pueden ser limitados en fuerza y potencia</a:t>
            </a:r>
          </a:p>
          <a:p>
            <a:pPr marL="400050" lvl="1" indent="0">
              <a:buClr>
                <a:srgbClr val="99CC00"/>
              </a:buClr>
              <a:buNone/>
            </a:pPr>
            <a:r>
              <a:rPr lang="es-ES" sz="1000" dirty="0" smtClean="0"/>
              <a:t>d.	Es necesaria siempre una evaluación de riesgos para verificar el funcionamiento colaborativo</a:t>
            </a:r>
          </a:p>
          <a:p>
            <a:pPr marL="400050" lvl="1" indent="0">
              <a:buClr>
                <a:srgbClr val="99CC00"/>
              </a:buClr>
              <a:buNone/>
            </a:pPr>
            <a:r>
              <a:rPr lang="es-ES" sz="1000" dirty="0" smtClean="0"/>
              <a:t>e.	(b) (c) y (d)</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16.	¿Cómo se puede monitorizar el valor de una variable en paralelo a la ejecución del programa principal?</a:t>
            </a:r>
          </a:p>
          <a:p>
            <a:pPr marL="400050" lvl="1" indent="0">
              <a:buClr>
                <a:srgbClr val="99CC00"/>
              </a:buClr>
              <a:buNone/>
            </a:pPr>
            <a:r>
              <a:rPr lang="es-ES" sz="1000" dirty="0" smtClean="0"/>
              <a:t>a.	Usando el comando "Evento"</a:t>
            </a:r>
          </a:p>
          <a:p>
            <a:pPr marL="400050" lvl="1" indent="0">
              <a:buClr>
                <a:srgbClr val="99CC00"/>
              </a:buClr>
              <a:buNone/>
            </a:pPr>
            <a:r>
              <a:rPr lang="es-ES" sz="1000" dirty="0" smtClean="0"/>
              <a:t>b.	Añadiendo la secuencia "</a:t>
            </a:r>
            <a:r>
              <a:rPr lang="es-ES" sz="1000" dirty="0" err="1" smtClean="0"/>
              <a:t>Before</a:t>
            </a:r>
            <a:r>
              <a:rPr lang="es-ES" sz="1000" dirty="0" smtClean="0"/>
              <a:t> </a:t>
            </a:r>
            <a:r>
              <a:rPr lang="es-ES" sz="1000" dirty="0" err="1" smtClean="0"/>
              <a:t>Start</a:t>
            </a:r>
            <a:r>
              <a:rPr lang="es-ES" sz="1000" dirty="0" smtClean="0"/>
              <a:t>“ en el programa</a:t>
            </a:r>
          </a:p>
          <a:p>
            <a:pPr marL="400050" lvl="1" indent="0">
              <a:buClr>
                <a:srgbClr val="99CC00"/>
              </a:buClr>
              <a:buNone/>
            </a:pPr>
            <a:r>
              <a:rPr lang="es-ES" sz="1000" dirty="0" smtClean="0"/>
              <a:t>c.	Usando el comando "Asignación" dentro de un “</a:t>
            </a:r>
            <a:r>
              <a:rPr lang="es-ES" sz="1000" dirty="0" err="1" smtClean="0"/>
              <a:t>SubProceso</a:t>
            </a:r>
            <a:r>
              <a:rPr lang="es-ES" sz="1000" dirty="0" smtClean="0"/>
              <a:t>"</a:t>
            </a:r>
          </a:p>
          <a:p>
            <a:pPr marL="400050" lvl="1" indent="0">
              <a:buClr>
                <a:srgbClr val="99CC00"/>
              </a:buClr>
              <a:buNone/>
            </a:pPr>
            <a:r>
              <a:rPr lang="es-ES" sz="1000" dirty="0" smtClean="0"/>
              <a:t>d.	Todos los anteriores</a:t>
            </a:r>
          </a:p>
          <a:p>
            <a:pPr marL="400050" lvl="1" indent="0">
              <a:buClr>
                <a:srgbClr val="99CC00"/>
              </a:buClr>
              <a:buNone/>
            </a:pPr>
            <a:r>
              <a:rPr lang="es-ES" sz="1000" dirty="0" smtClean="0"/>
              <a:t>e.	Ninguno de los anteriores</a:t>
            </a:r>
          </a:p>
          <a:p>
            <a:pPr>
              <a:buClr>
                <a:srgbClr val="99CC00"/>
              </a:buClr>
              <a:buFont typeface="Wingdings" panose="05000000000000000000" pitchFamily="2" charset="2"/>
              <a:buChar char="§"/>
            </a:pPr>
            <a:endParaRPr lang="en-US" sz="1000" dirty="0"/>
          </a:p>
        </p:txBody>
      </p:sp>
      <p:sp>
        <p:nvSpPr>
          <p:cNvPr id="3" name="Pladsholder til diasnummer 2"/>
          <p:cNvSpPr>
            <a:spLocks noGrp="1"/>
          </p:cNvSpPr>
          <p:nvPr>
            <p:ph type="sldNum" sz="quarter" idx="12"/>
          </p:nvPr>
        </p:nvSpPr>
        <p:spPr/>
        <p:txBody>
          <a:bodyPr/>
          <a:lstStyle/>
          <a:p>
            <a:fld id="{EAC703FD-06C2-3745-B8B2-5765E01FA7E0}" type="slidenum">
              <a:rPr lang="da-DK" smtClean="0"/>
              <a:t>218</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Rectangle 14"/>
          <p:cNvSpPr/>
          <p:nvPr/>
        </p:nvSpPr>
        <p:spPr>
          <a:xfrm>
            <a:off x="905387" y="1822612"/>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6" name="Rectangle 15"/>
          <p:cNvSpPr/>
          <p:nvPr/>
        </p:nvSpPr>
        <p:spPr>
          <a:xfrm>
            <a:off x="905387" y="1993866"/>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7" name="Rectangle 16"/>
          <p:cNvSpPr/>
          <p:nvPr/>
        </p:nvSpPr>
        <p:spPr>
          <a:xfrm>
            <a:off x="905387" y="216512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8" name="Rectangle 17"/>
          <p:cNvSpPr/>
          <p:nvPr/>
        </p:nvSpPr>
        <p:spPr>
          <a:xfrm>
            <a:off x="905387" y="233637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19" name="Rectangle 18"/>
          <p:cNvSpPr/>
          <p:nvPr/>
        </p:nvSpPr>
        <p:spPr>
          <a:xfrm>
            <a:off x="905387" y="2507628"/>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0" name="Rectangle 19"/>
          <p:cNvSpPr/>
          <p:nvPr/>
        </p:nvSpPr>
        <p:spPr>
          <a:xfrm>
            <a:off x="906955" y="309682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1" name="Rectangle 20"/>
          <p:cNvSpPr/>
          <p:nvPr/>
        </p:nvSpPr>
        <p:spPr>
          <a:xfrm>
            <a:off x="906955" y="326807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ctangle 21"/>
          <p:cNvSpPr/>
          <p:nvPr/>
        </p:nvSpPr>
        <p:spPr>
          <a:xfrm>
            <a:off x="906955" y="34393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ctangle 22"/>
          <p:cNvSpPr/>
          <p:nvPr/>
        </p:nvSpPr>
        <p:spPr>
          <a:xfrm>
            <a:off x="906955" y="361058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4" name="Rectangle 23"/>
          <p:cNvSpPr/>
          <p:nvPr/>
        </p:nvSpPr>
        <p:spPr>
          <a:xfrm>
            <a:off x="906955" y="378184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5" name="Rectangle 24"/>
          <p:cNvSpPr/>
          <p:nvPr/>
        </p:nvSpPr>
        <p:spPr>
          <a:xfrm>
            <a:off x="897528" y="437889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6" name="Rectangle 25"/>
          <p:cNvSpPr/>
          <p:nvPr/>
        </p:nvSpPr>
        <p:spPr>
          <a:xfrm>
            <a:off x="897528" y="455015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7" name="Rectangle 26"/>
          <p:cNvSpPr/>
          <p:nvPr/>
        </p:nvSpPr>
        <p:spPr>
          <a:xfrm>
            <a:off x="897528" y="472140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8" name="Rectangle 27"/>
          <p:cNvSpPr/>
          <p:nvPr/>
        </p:nvSpPr>
        <p:spPr>
          <a:xfrm>
            <a:off x="897528" y="489265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9" name="Rectangle 28"/>
          <p:cNvSpPr/>
          <p:nvPr/>
        </p:nvSpPr>
        <p:spPr>
          <a:xfrm>
            <a:off x="897528" y="506391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0" name="Rectangle 29"/>
          <p:cNvSpPr/>
          <p:nvPr/>
        </p:nvSpPr>
        <p:spPr>
          <a:xfrm>
            <a:off x="899096" y="566253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1" name="Rectangle 30"/>
          <p:cNvSpPr/>
          <p:nvPr/>
        </p:nvSpPr>
        <p:spPr>
          <a:xfrm>
            <a:off x="899096" y="583379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2" name="Rectangle 31"/>
          <p:cNvSpPr/>
          <p:nvPr/>
        </p:nvSpPr>
        <p:spPr>
          <a:xfrm>
            <a:off x="899096" y="600504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3" name="Rectangle 32"/>
          <p:cNvSpPr/>
          <p:nvPr/>
        </p:nvSpPr>
        <p:spPr>
          <a:xfrm>
            <a:off x="899096" y="617629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4" name="Rectangle 33"/>
          <p:cNvSpPr/>
          <p:nvPr/>
        </p:nvSpPr>
        <p:spPr>
          <a:xfrm>
            <a:off x="899096" y="634755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pic>
        <p:nvPicPr>
          <p:cNvPr id="35"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2268798"/>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3536564"/>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4991087"/>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5920027"/>
            <a:ext cx="178249" cy="185754"/>
          </a:xfrm>
          <a:prstGeom prst="rect">
            <a:avLst/>
          </a:prstGeom>
          <a:noFill/>
          <a:extLst>
            <a:ext uri="{909E8E84-426E-40DD-AFC4-6F175D3DCCD1}">
              <a14:hiddenFill xmlns:a14="http://schemas.microsoft.com/office/drawing/2010/main">
                <a:solidFill>
                  <a:srgbClr val="FFFFFF"/>
                </a:solidFill>
              </a14:hiddenFill>
            </a:ext>
          </a:extLst>
        </p:spPr>
      </p:pic>
      <p:sp>
        <p:nvSpPr>
          <p:cNvPr id="39" name="Brugerdefineret 38">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41"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Resultados del test</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189368877"/>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n-US" sz="1000" dirty="0" smtClean="0"/>
              <a:t>17</a:t>
            </a:r>
            <a:r>
              <a:rPr lang="en-US" sz="1000" dirty="0"/>
              <a:t>.	</a:t>
            </a:r>
            <a:r>
              <a:rPr lang="es-ES" sz="1000" dirty="0" smtClean="0"/>
              <a:t>La evaluación de riesgos sólo es necesario en el caso que un humano trabaje en la zona de trabajo del robot</a:t>
            </a:r>
          </a:p>
          <a:p>
            <a:pPr marL="400050" lvl="1" indent="0">
              <a:buClr>
                <a:srgbClr val="99CC00"/>
              </a:buClr>
              <a:buNone/>
            </a:pPr>
            <a:r>
              <a:rPr lang="es-ES" sz="1000" dirty="0" smtClean="0"/>
              <a:t>a.	Verdadero</a:t>
            </a:r>
          </a:p>
          <a:p>
            <a:pPr marL="400050" lvl="1" indent="0">
              <a:buClr>
                <a:srgbClr val="99CC00"/>
              </a:buClr>
              <a:buNone/>
            </a:pPr>
            <a:r>
              <a:rPr lang="es-ES" sz="1000" dirty="0" smtClean="0"/>
              <a:t>b.	Falso</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18.	¿Cuáles de las siguientes funciones han sido añadidas en el CB3:</a:t>
            </a:r>
          </a:p>
          <a:p>
            <a:pPr marL="400050" lvl="1" indent="0">
              <a:buClr>
                <a:srgbClr val="99CC00"/>
              </a:buClr>
              <a:buNone/>
            </a:pPr>
            <a:r>
              <a:rPr lang="es-ES" sz="1000" dirty="0" smtClean="0"/>
              <a:t>a.	Configuración de Seguridad ajustable</a:t>
            </a:r>
          </a:p>
          <a:p>
            <a:pPr marL="400050" lvl="1" indent="0">
              <a:buClr>
                <a:srgbClr val="99CC00"/>
              </a:buClr>
              <a:buNone/>
            </a:pPr>
            <a:r>
              <a:rPr lang="es-ES" sz="1000" dirty="0" smtClean="0"/>
              <a:t>b.	Nuevos alerones</a:t>
            </a:r>
          </a:p>
          <a:p>
            <a:pPr marL="400050" lvl="1" indent="0">
              <a:buClr>
                <a:srgbClr val="99CC00"/>
              </a:buClr>
              <a:buNone/>
            </a:pPr>
            <a:r>
              <a:rPr lang="es-ES" sz="1000" dirty="0" smtClean="0"/>
              <a:t>c.	Encoders absolutos verdaderos</a:t>
            </a:r>
          </a:p>
          <a:p>
            <a:pPr marL="400050" lvl="1" indent="0">
              <a:buClr>
                <a:srgbClr val="99CC00"/>
              </a:buClr>
              <a:buNone/>
            </a:pPr>
            <a:r>
              <a:rPr lang="es-ES" sz="1000" dirty="0" smtClean="0"/>
              <a:t>d.	Comprobación configuración de posición de montaje y carga útil</a:t>
            </a:r>
          </a:p>
          <a:p>
            <a:pPr marL="400050" lvl="1" indent="0">
              <a:buClr>
                <a:srgbClr val="99CC00"/>
              </a:buClr>
              <a:buNone/>
            </a:pPr>
            <a:r>
              <a:rPr lang="es-ES" sz="1000" dirty="0" smtClean="0"/>
              <a:t>e.	(a) (c) y (d)</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19.	En CB3, los límites de seguridad NO pueden ser configurados …</a:t>
            </a:r>
          </a:p>
          <a:p>
            <a:pPr marL="400050" lvl="1" indent="0">
              <a:buClr>
                <a:srgbClr val="99CC00"/>
              </a:buClr>
              <a:buNone/>
            </a:pPr>
            <a:r>
              <a:rPr lang="es-ES" sz="1000" dirty="0" smtClean="0"/>
              <a:t>a.	Usando planos definidos por el usuario</a:t>
            </a:r>
          </a:p>
          <a:p>
            <a:pPr marL="400050" lvl="1" indent="0">
              <a:buClr>
                <a:srgbClr val="99CC00"/>
              </a:buClr>
              <a:buNone/>
            </a:pPr>
            <a:r>
              <a:rPr lang="es-ES" sz="1000" dirty="0" smtClean="0"/>
              <a:t>b.	Usando figuras complejas, tales como elipses o superficies curvas</a:t>
            </a:r>
          </a:p>
          <a:p>
            <a:pPr marL="400050" lvl="1" indent="0">
              <a:buClr>
                <a:srgbClr val="99CC00"/>
              </a:buClr>
              <a:buNone/>
            </a:pPr>
            <a:r>
              <a:rPr lang="es-ES" sz="1000" dirty="0" smtClean="0"/>
              <a:t>c.	Desplazando un plano determinado</a:t>
            </a:r>
          </a:p>
          <a:p>
            <a:pPr marL="400050" lvl="1" indent="0">
              <a:buClr>
                <a:srgbClr val="99CC00"/>
              </a:buClr>
              <a:buNone/>
            </a:pPr>
            <a:r>
              <a:rPr lang="es-ES" sz="1000" dirty="0" smtClean="0"/>
              <a:t>d.	Para activar el modo de seguridad reducido</a:t>
            </a:r>
          </a:p>
          <a:p>
            <a:pPr marL="400050" lvl="1" indent="0">
              <a:buClr>
                <a:srgbClr val="99CC00"/>
              </a:buClr>
              <a:buNone/>
            </a:pPr>
            <a:r>
              <a:rPr lang="es-ES" sz="1000" dirty="0" smtClean="0"/>
              <a:t>e.	Ninguna de las anteriores</a:t>
            </a:r>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endParaRPr lang="es-ES" sz="1000" dirty="0" smtClean="0"/>
          </a:p>
          <a:p>
            <a:pPr>
              <a:buClr>
                <a:srgbClr val="99CC00"/>
              </a:buClr>
              <a:buFont typeface="Wingdings" panose="05000000000000000000" pitchFamily="2" charset="2"/>
              <a:buChar char="§"/>
            </a:pPr>
            <a:r>
              <a:rPr lang="es-ES" sz="1000" dirty="0" smtClean="0"/>
              <a:t>20.	Se debe realizar una calibración de la posición cero de las juntas cuando:</a:t>
            </a:r>
          </a:p>
          <a:p>
            <a:pPr marL="400050" lvl="1" indent="0">
              <a:buClr>
                <a:srgbClr val="99CC00"/>
              </a:buClr>
              <a:buNone/>
            </a:pPr>
            <a:r>
              <a:rPr lang="es-ES" sz="1000" dirty="0" smtClean="0"/>
              <a:t>a.	Se substituye una junta </a:t>
            </a:r>
          </a:p>
          <a:p>
            <a:pPr marL="400050" lvl="1" indent="0">
              <a:buClr>
                <a:srgbClr val="99CC00"/>
              </a:buClr>
              <a:buNone/>
            </a:pPr>
            <a:r>
              <a:rPr lang="es-ES" sz="1000" dirty="0" smtClean="0"/>
              <a:t>b.	Se actualiza el firmware en la junta</a:t>
            </a:r>
          </a:p>
          <a:p>
            <a:pPr marL="400050" lvl="1" indent="0">
              <a:buClr>
                <a:srgbClr val="99CC00"/>
              </a:buClr>
              <a:buNone/>
            </a:pPr>
            <a:r>
              <a:rPr lang="es-ES" sz="1000" dirty="0" smtClean="0"/>
              <a:t>c.	Se instala el robot después de recibirlo desde fábrica</a:t>
            </a:r>
          </a:p>
          <a:p>
            <a:pPr marL="400050" lvl="1" indent="0">
              <a:buClr>
                <a:srgbClr val="99CC00"/>
              </a:buClr>
              <a:buNone/>
            </a:pPr>
            <a:r>
              <a:rPr lang="es-ES" sz="1000" dirty="0" smtClean="0"/>
              <a:t>d.	Cuando se registran errores “Parada de protección por limitación de fuerza”</a:t>
            </a:r>
          </a:p>
          <a:p>
            <a:pPr marL="400050" lvl="1" indent="0">
              <a:buClr>
                <a:srgbClr val="99CC00"/>
              </a:buClr>
              <a:buNone/>
            </a:pPr>
            <a:r>
              <a:rPr lang="es-ES" sz="1000" dirty="0" smtClean="0"/>
              <a:t>e.	Ninguno de los anteriores</a:t>
            </a:r>
          </a:p>
          <a:p>
            <a:pPr>
              <a:buClr>
                <a:srgbClr val="99CC00"/>
              </a:buClr>
              <a:buFont typeface="Wingdings" panose="05000000000000000000" pitchFamily="2" charset="2"/>
              <a:buChar char="§"/>
            </a:pPr>
            <a:endParaRPr lang="en-US" sz="1000" dirty="0"/>
          </a:p>
          <a:p>
            <a:pPr>
              <a:buClr>
                <a:srgbClr val="99CC00"/>
              </a:buClr>
              <a:buFont typeface="Wingdings" panose="05000000000000000000" pitchFamily="2" charset="2"/>
              <a:buChar char="§"/>
            </a:pPr>
            <a:endParaRPr lang="en-US" sz="1000" dirty="0" smtClean="0"/>
          </a:p>
        </p:txBody>
      </p:sp>
      <p:sp>
        <p:nvSpPr>
          <p:cNvPr id="3" name="Pladsholder til diasnummer 2"/>
          <p:cNvSpPr>
            <a:spLocks noGrp="1"/>
          </p:cNvSpPr>
          <p:nvPr>
            <p:ph type="sldNum" sz="quarter" idx="12"/>
          </p:nvPr>
        </p:nvSpPr>
        <p:spPr/>
        <p:txBody>
          <a:bodyPr/>
          <a:lstStyle/>
          <a:p>
            <a:fld id="{EAC703FD-06C2-3745-B8B2-5765E01FA7E0}" type="slidenum">
              <a:rPr lang="da-DK" smtClean="0"/>
              <a:t>219</a:t>
            </a:fld>
            <a:endParaRPr lang="da-DK"/>
          </a:p>
        </p:txBody>
      </p:sp>
      <p:sp>
        <p:nvSpPr>
          <p:cNvPr id="5" name="Tekstboks 4"/>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Resultados del test</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Rectangle 18"/>
          <p:cNvSpPr/>
          <p:nvPr/>
        </p:nvSpPr>
        <p:spPr>
          <a:xfrm>
            <a:off x="905387" y="1788040"/>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0" name="Rectangle 19"/>
          <p:cNvSpPr/>
          <p:nvPr/>
        </p:nvSpPr>
        <p:spPr>
          <a:xfrm>
            <a:off x="905387" y="1959294"/>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ctangle 21"/>
          <p:cNvSpPr/>
          <p:nvPr/>
        </p:nvSpPr>
        <p:spPr>
          <a:xfrm>
            <a:off x="906955" y="255005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ctangle 22"/>
          <p:cNvSpPr/>
          <p:nvPr/>
        </p:nvSpPr>
        <p:spPr>
          <a:xfrm>
            <a:off x="906955" y="272131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4" name="Rectangle 23"/>
          <p:cNvSpPr/>
          <p:nvPr/>
        </p:nvSpPr>
        <p:spPr>
          <a:xfrm>
            <a:off x="906955" y="289256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5" name="Rectangle 24"/>
          <p:cNvSpPr/>
          <p:nvPr/>
        </p:nvSpPr>
        <p:spPr>
          <a:xfrm>
            <a:off x="906955" y="306382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6" name="Rectangle 25"/>
          <p:cNvSpPr/>
          <p:nvPr/>
        </p:nvSpPr>
        <p:spPr>
          <a:xfrm>
            <a:off x="906955" y="323507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7" name="Rectangle 26"/>
          <p:cNvSpPr/>
          <p:nvPr/>
        </p:nvSpPr>
        <p:spPr>
          <a:xfrm>
            <a:off x="897528" y="400181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8" name="Rectangle 27"/>
          <p:cNvSpPr/>
          <p:nvPr/>
        </p:nvSpPr>
        <p:spPr>
          <a:xfrm>
            <a:off x="897528" y="417307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9" name="Rectangle 28"/>
          <p:cNvSpPr/>
          <p:nvPr/>
        </p:nvSpPr>
        <p:spPr>
          <a:xfrm>
            <a:off x="897528" y="434432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0" name="Rectangle 29"/>
          <p:cNvSpPr/>
          <p:nvPr/>
        </p:nvSpPr>
        <p:spPr>
          <a:xfrm>
            <a:off x="897528" y="451557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1" name="Rectangle 30"/>
          <p:cNvSpPr/>
          <p:nvPr/>
        </p:nvSpPr>
        <p:spPr>
          <a:xfrm>
            <a:off x="897528" y="468683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2" name="Rectangle 31"/>
          <p:cNvSpPr/>
          <p:nvPr/>
        </p:nvSpPr>
        <p:spPr>
          <a:xfrm>
            <a:off x="899096" y="5473997"/>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3" name="Rectangle 32"/>
          <p:cNvSpPr/>
          <p:nvPr/>
        </p:nvSpPr>
        <p:spPr>
          <a:xfrm>
            <a:off x="899096" y="5645251"/>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4" name="Rectangle 33"/>
          <p:cNvSpPr/>
          <p:nvPr/>
        </p:nvSpPr>
        <p:spPr>
          <a:xfrm>
            <a:off x="899096" y="5816505"/>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5" name="Rectangle 34"/>
          <p:cNvSpPr/>
          <p:nvPr/>
        </p:nvSpPr>
        <p:spPr>
          <a:xfrm>
            <a:off x="899096" y="5987759"/>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36" name="Rectangle 35"/>
          <p:cNvSpPr/>
          <p:nvPr/>
        </p:nvSpPr>
        <p:spPr>
          <a:xfrm>
            <a:off x="899096" y="6159013"/>
            <a:ext cx="123825" cy="13335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pic>
        <p:nvPicPr>
          <p:cNvPr id="37"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1891718"/>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3150057"/>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4086095"/>
            <a:ext cx="178249" cy="18575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images.clipartpanda.com/transparency-clipart-transparent-green-checkmark-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228" y="5392115"/>
            <a:ext cx="178249" cy="185754"/>
          </a:xfrm>
          <a:prstGeom prst="rect">
            <a:avLst/>
          </a:prstGeom>
          <a:noFill/>
          <a:extLst>
            <a:ext uri="{909E8E84-426E-40DD-AFC4-6F175D3DCCD1}">
              <a14:hiddenFill xmlns:a14="http://schemas.microsoft.com/office/drawing/2010/main">
                <a:solidFill>
                  <a:srgbClr val="FFFFFF"/>
                </a:solidFill>
              </a14:hiddenFill>
            </a:ext>
          </a:extLst>
        </p:spPr>
      </p:pic>
      <p:sp>
        <p:nvSpPr>
          <p:cNvPr id="41" name="Brugerdefineret 4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207753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Ajustes software</a:t>
            </a:r>
          </a:p>
          <a:p>
            <a:pPr lvl="1">
              <a:buClr>
                <a:srgbClr val="99CC00"/>
              </a:buClr>
              <a:buFont typeface="Wingdings" panose="05000000000000000000" pitchFamily="2" charset="2"/>
              <a:buChar char="§"/>
            </a:pPr>
            <a:r>
              <a:rPr lang="da-DK" sz="1400" dirty="0">
                <a:solidFill>
                  <a:srgbClr val="262626"/>
                </a:solidFill>
              </a:rPr>
              <a:t>Inicializar robot</a:t>
            </a:r>
          </a:p>
          <a:p>
            <a:pPr lvl="1">
              <a:buClr>
                <a:srgbClr val="99CC00"/>
              </a:buClr>
              <a:buFont typeface="Wingdings" panose="05000000000000000000" pitchFamily="2" charset="2"/>
              <a:buChar char="§"/>
            </a:pPr>
            <a:r>
              <a:rPr lang="da-DK" sz="1400" dirty="0">
                <a:solidFill>
                  <a:srgbClr val="262626"/>
                </a:solidFill>
              </a:rPr>
              <a:t>Idioma y unidades</a:t>
            </a:r>
          </a:p>
          <a:p>
            <a:pPr lvl="1">
              <a:buClr>
                <a:srgbClr val="99CC00"/>
              </a:buClr>
              <a:buFont typeface="Wingdings" panose="05000000000000000000" pitchFamily="2" charset="2"/>
              <a:buChar char="§"/>
            </a:pPr>
            <a:r>
              <a:rPr lang="da-DK" sz="1400" dirty="0">
                <a:solidFill>
                  <a:srgbClr val="262626"/>
                </a:solidFill>
              </a:rPr>
              <a:t>Actualizar robot</a:t>
            </a:r>
          </a:p>
          <a:p>
            <a:pPr lvl="1">
              <a:buClr>
                <a:srgbClr val="99CC00"/>
              </a:buClr>
              <a:buFont typeface="Wingdings" panose="05000000000000000000" pitchFamily="2" charset="2"/>
              <a:buChar char="§"/>
            </a:pPr>
            <a:r>
              <a:rPr lang="da-DK" sz="1400" dirty="0">
                <a:solidFill>
                  <a:srgbClr val="262626"/>
                </a:solidFill>
              </a:rPr>
              <a:t>Fijar contraseña</a:t>
            </a:r>
          </a:p>
          <a:p>
            <a:pPr lvl="1">
              <a:buClr>
                <a:srgbClr val="99CC00"/>
              </a:buClr>
              <a:buFont typeface="Wingdings" panose="05000000000000000000" pitchFamily="2" charset="2"/>
              <a:buChar char="§"/>
            </a:pPr>
            <a:r>
              <a:rPr lang="da-DK" sz="1400" dirty="0">
                <a:solidFill>
                  <a:srgbClr val="262626"/>
                </a:solidFill>
              </a:rPr>
              <a:t>Pantalla calibrar</a:t>
            </a:r>
          </a:p>
          <a:p>
            <a:pPr lvl="1">
              <a:buClr>
                <a:srgbClr val="99CC00"/>
              </a:buClr>
              <a:buFont typeface="Wingdings" panose="05000000000000000000" pitchFamily="2" charset="2"/>
              <a:buChar char="§"/>
            </a:pPr>
            <a:r>
              <a:rPr lang="da-DK" sz="1400" dirty="0">
                <a:solidFill>
                  <a:srgbClr val="262626"/>
                </a:solidFill>
              </a:rPr>
              <a:t>Configurar red</a:t>
            </a:r>
          </a:p>
          <a:p>
            <a:pPr lvl="1">
              <a:buClr>
                <a:srgbClr val="99CC00"/>
              </a:buClr>
              <a:buFont typeface="Wingdings" panose="05000000000000000000" pitchFamily="2" charset="2"/>
              <a:buChar char="§"/>
            </a:pPr>
            <a:r>
              <a:rPr lang="da-DK" sz="1400" dirty="0">
                <a:solidFill>
                  <a:srgbClr val="262626"/>
                </a:solidFill>
              </a:rPr>
              <a:t>Ajuste de hora</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chemeClr val="tx2">
                  <a:lumMod val="40000"/>
                  <a:lumOff val="60000"/>
                </a:schemeClr>
              </a:buClr>
            </a:pPr>
            <a:endParaRPr lang="en-GB" sz="1800" dirty="0" smtClean="0">
              <a:solidFill>
                <a:srgbClr val="262626"/>
              </a:solidFill>
            </a:endParaRPr>
          </a:p>
        </p:txBody>
      </p:sp>
      <p:sp>
        <p:nvSpPr>
          <p:cNvPr id="5" name="Rektangel 4"/>
          <p:cNvSpPr/>
          <p:nvPr/>
        </p:nvSpPr>
        <p:spPr>
          <a:xfrm>
            <a:off x="3322439" y="2413000"/>
            <a:ext cx="1571506" cy="28795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22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robot</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864618742"/>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74801"/>
            <a:ext cx="8397797" cy="4903936"/>
          </a:xfrm>
          <a:prstGeom prst="rect">
            <a:avLst/>
          </a:prstGeom>
          <a:ln>
            <a:noFill/>
          </a:ln>
        </p:spPr>
        <p:txBody>
          <a:bodyPr lIns="93286" tIns="46643" rIns="93286" bIns="46643" numCol="2"/>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Programas de ejemplo</a:t>
            </a:r>
          </a:p>
          <a:p>
            <a:pPr lvl="1">
              <a:buClr>
                <a:srgbClr val="99CC00"/>
              </a:buClr>
              <a:buFont typeface="Wingdings" panose="05000000000000000000" pitchFamily="2" charset="2"/>
              <a:buChar char="§"/>
            </a:pPr>
            <a:r>
              <a:rPr lang="en-GB" sz="1400" dirty="0" err="1" smtClean="0">
                <a:solidFill>
                  <a:srgbClr val="262626"/>
                </a:solidFill>
              </a:rPr>
              <a:t>movej.urp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movel.urp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movel_with_blend.urp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movep.urp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movec.urp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movel_with_relative_waypoint.urp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wait.urp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set.urp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popup.urp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pick_and_place.urp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loop.urp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loop_interrupt.urp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call_sub.urp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if.urp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if_else.urp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var_bool.urp</a:t>
            </a: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750" dirty="0" smtClean="0">
              <a:solidFill>
                <a:srgbClr val="262626"/>
              </a:solidFill>
            </a:endParaRPr>
          </a:p>
          <a:p>
            <a:pPr lvl="1">
              <a:buClr>
                <a:srgbClr val="99CC00"/>
              </a:buClr>
              <a:buFont typeface="Wingdings" panose="05000000000000000000" pitchFamily="2" charset="2"/>
              <a:buChar char="§"/>
            </a:pPr>
            <a:r>
              <a:rPr lang="en-GB" sz="1400" dirty="0" err="1" smtClean="0">
                <a:solidFill>
                  <a:srgbClr val="262626"/>
                </a:solidFill>
              </a:rPr>
              <a:t>var_counter.urp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var_operator_input.urp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inst_var_operator_input.urp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thread.urp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event.urp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force_feedback.urp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script_line.urp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force_simple.urp</a:t>
            </a:r>
            <a:endParaRPr lang="en-GB" sz="1400" dirty="0">
              <a:solidFill>
                <a:srgbClr val="262626"/>
              </a:solidFill>
            </a:endParaRPr>
          </a:p>
          <a:p>
            <a:pPr lvl="1">
              <a:buClr>
                <a:srgbClr val="99CC00"/>
              </a:buClr>
              <a:buFont typeface="Wingdings" panose="05000000000000000000" pitchFamily="2" charset="2"/>
              <a:buChar char="§"/>
            </a:pPr>
            <a:r>
              <a:rPr lang="en-GB" sz="1400" dirty="0" err="1">
                <a:solidFill>
                  <a:srgbClr val="262626"/>
                </a:solidFill>
              </a:rPr>
              <a:t>pallet.urp</a:t>
            </a:r>
            <a:endParaRPr lang="en-GB" sz="1400" dirty="0">
              <a:solidFill>
                <a:srgbClr val="262626"/>
              </a:solidFill>
            </a:endParaRPr>
          </a:p>
          <a:p>
            <a:pPr lvl="1">
              <a:buClr>
                <a:srgbClr val="99CC00"/>
              </a:buClr>
              <a:buFont typeface="Wingdings" panose="05000000000000000000" pitchFamily="2" charset="2"/>
              <a:buChar char="§"/>
            </a:pPr>
            <a:r>
              <a:rPr lang="en-GB" sz="1400" dirty="0" err="1" smtClean="0">
                <a:solidFill>
                  <a:srgbClr val="262626"/>
                </a:solidFill>
              </a:rPr>
              <a:t>seek_destack.urp</a:t>
            </a:r>
            <a:endParaRPr lang="en-GB"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modbus.urp</a:t>
            </a:r>
          </a:p>
          <a:p>
            <a:pPr lvl="1">
              <a:buClr>
                <a:srgbClr val="99CC00"/>
              </a:buClr>
              <a:buFont typeface="Wingdings" panose="05000000000000000000" pitchFamily="2" charset="2"/>
              <a:buChar char="§"/>
            </a:pPr>
            <a:r>
              <a:rPr lang="da-DK" sz="1400" dirty="0" smtClean="0">
                <a:solidFill>
                  <a:srgbClr val="262626"/>
                </a:solidFill>
              </a:rPr>
              <a:t>trigger_reduced_mode.urp</a:t>
            </a:r>
          </a:p>
          <a:p>
            <a:pPr lvl="1">
              <a:buClr>
                <a:srgbClr val="99CC00"/>
              </a:buClr>
              <a:buFont typeface="Wingdings" panose="05000000000000000000" pitchFamily="2" charset="2"/>
              <a:buChar char="§"/>
            </a:pPr>
            <a:r>
              <a:rPr lang="da-DK" sz="1400" dirty="0" smtClean="0"/>
              <a:t>trigger_reduced_mode_feature.urp</a:t>
            </a:r>
            <a:endParaRPr lang="en-GB"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default.installation</a:t>
            </a:r>
            <a:endParaRPr lang="en-GB" sz="18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safety.installation</a:t>
            </a:r>
            <a:endParaRPr lang="en-GB" sz="1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220</a:t>
            </a:fld>
            <a:endParaRPr lang="da-DK"/>
          </a:p>
        </p:txBody>
      </p:sp>
      <p:sp>
        <p:nvSpPr>
          <p:cNvPr id="5" name="Tekstboks 4"/>
          <p:cNvSpPr txBox="1"/>
          <p:nvPr/>
        </p:nvSpPr>
        <p:spPr>
          <a:xfrm>
            <a:off x="404733" y="949059"/>
            <a:ext cx="6013158" cy="400110"/>
          </a:xfrm>
          <a:prstGeom prst="rect">
            <a:avLst/>
          </a:prstGeom>
          <a:noFill/>
        </p:spPr>
        <p:txBody>
          <a:bodyPr wrap="square" rtlCol="0">
            <a:spAutoFit/>
          </a:bodyPr>
          <a:lstStyle/>
          <a:p>
            <a:r>
              <a:rPr lang="es-ES" sz="2000" b="1" dirty="0" smtClean="0">
                <a:latin typeface="Lucida Console" panose="020B0609040504020204" pitchFamily="49" charset="0"/>
              </a:rPr>
              <a:t>Listado de programas de ejemplo</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Formación básica</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1048317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6804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Estados del robot</a:t>
            </a: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Inicializar robot</a:t>
            </a:r>
          </a:p>
          <a:p>
            <a:pPr lvl="1">
              <a:buClr>
                <a:srgbClr val="99CC00"/>
              </a:buClr>
              <a:buFont typeface="Wingdings" panose="05000000000000000000" pitchFamily="2" charset="2"/>
              <a:buChar char="§"/>
            </a:pPr>
            <a:r>
              <a:rPr lang="es-ES" sz="1400" dirty="0">
                <a:solidFill>
                  <a:srgbClr val="262626"/>
                </a:solidFill>
              </a:rPr>
              <a:t>Comprobar carga útil</a:t>
            </a:r>
          </a:p>
          <a:p>
            <a:pPr lvl="1">
              <a:buClr>
                <a:srgbClr val="99CC00"/>
              </a:buClr>
              <a:buFont typeface="Wingdings" panose="05000000000000000000" pitchFamily="2" charset="2"/>
              <a:buChar char="§"/>
            </a:pPr>
            <a:r>
              <a:rPr lang="es-ES" sz="1400" dirty="0">
                <a:solidFill>
                  <a:srgbClr val="262626"/>
                </a:solidFill>
              </a:rPr>
              <a:t>ENCENDER: Alimentación </a:t>
            </a:r>
          </a:p>
          <a:p>
            <a:pPr lvl="1">
              <a:buClr>
                <a:srgbClr val="99CC00"/>
              </a:buClr>
              <a:buFont typeface="Wingdings" panose="05000000000000000000" pitchFamily="2" charset="2"/>
              <a:buChar char="§"/>
            </a:pPr>
            <a:r>
              <a:rPr lang="es-ES" sz="1400" dirty="0">
                <a:solidFill>
                  <a:srgbClr val="262626"/>
                </a:solidFill>
              </a:rPr>
              <a:t>INICIAR: Libera frenos</a:t>
            </a:r>
          </a:p>
          <a:p>
            <a:pPr marL="354013" lvl="2" indent="-354013">
              <a:buClr>
                <a:srgbClr val="99CC00"/>
              </a:buClr>
              <a:buFont typeface="Wingdings" panose="05000000000000000000" pitchFamily="2" charset="2"/>
              <a:buChar char="§"/>
            </a:pPr>
            <a:endParaRPr lang="da-DK" sz="1800" dirty="0" smtClean="0">
              <a:solidFill>
                <a:srgbClr val="262626"/>
              </a:solidFill>
            </a:endParaRPr>
          </a:p>
          <a:p>
            <a:pPr marL="354013" lvl="2" indent="-354013">
              <a:buClr>
                <a:srgbClr val="99CC00"/>
              </a:buClr>
              <a:buFont typeface="Wingdings" panose="05000000000000000000" pitchFamily="2" charset="2"/>
              <a:buChar char="§"/>
            </a:pPr>
            <a:endParaRPr lang="da-DK" sz="1800" dirty="0" smtClean="0">
              <a:solidFill>
                <a:srgbClr val="262626"/>
              </a:solidFill>
            </a:endParaRPr>
          </a:p>
          <a:p>
            <a:pPr marL="354013" lvl="2" indent="-354013">
              <a:buClr>
                <a:srgbClr val="99CC00"/>
              </a:buClr>
              <a:buFont typeface="Wingdings" panose="05000000000000000000" pitchFamily="2" charset="2"/>
              <a:buChar char="§"/>
            </a:pPr>
            <a:endParaRPr lang="da-DK" sz="1800" dirty="0" smtClean="0">
              <a:solidFill>
                <a:srgbClr val="262626"/>
              </a:solidFill>
            </a:endParaRPr>
          </a:p>
          <a:p>
            <a:pPr marL="354013" lvl="2" indent="-354013">
              <a:buClr>
                <a:srgbClr val="99CC00"/>
              </a:buClr>
              <a:buFont typeface="Wingdings" panose="05000000000000000000" pitchFamily="2" charset="2"/>
              <a:buChar char="§"/>
            </a:pPr>
            <a:r>
              <a:rPr lang="da-DK" sz="1800" dirty="0" smtClean="0">
                <a:solidFill>
                  <a:srgbClr val="262626"/>
                </a:solidFill>
              </a:rPr>
              <a:t>Modo Retroceso</a:t>
            </a:r>
          </a:p>
          <a:p>
            <a:pPr marL="811213" lvl="3" indent="-354013">
              <a:buClr>
                <a:srgbClr val="99CC00"/>
              </a:buClr>
              <a:buFont typeface="Wingdings" panose="05000000000000000000" pitchFamily="2" charset="2"/>
              <a:buChar char="§"/>
            </a:pPr>
            <a:r>
              <a:rPr lang="es-ES" sz="1400" dirty="0" smtClean="0">
                <a:solidFill>
                  <a:srgbClr val="262626"/>
                </a:solidFill>
              </a:rPr>
              <a:t>Útil cerca </a:t>
            </a:r>
            <a:r>
              <a:rPr lang="es-ES" sz="1400" dirty="0">
                <a:solidFill>
                  <a:srgbClr val="262626"/>
                </a:solidFill>
              </a:rPr>
              <a:t>de </a:t>
            </a:r>
            <a:r>
              <a:rPr lang="es-ES" sz="1400" dirty="0" smtClean="0">
                <a:solidFill>
                  <a:srgbClr val="262626"/>
                </a:solidFill>
              </a:rPr>
              <a:t>colisión</a:t>
            </a:r>
            <a:endParaRPr lang="es-ES" sz="1400" dirty="0">
              <a:solidFill>
                <a:srgbClr val="262626"/>
              </a:solidFill>
            </a:endParaRPr>
          </a:p>
          <a:p>
            <a:pPr lvl="2">
              <a:buClr>
                <a:schemeClr val="tx2">
                  <a:lumMod val="40000"/>
                  <a:lumOff val="60000"/>
                </a:schemeClr>
              </a:buClr>
            </a:pPr>
            <a:endParaRPr lang="en-GB" sz="1800" dirty="0" smtClean="0">
              <a:solidFill>
                <a:srgbClr val="262626"/>
              </a:solidFill>
            </a:endParaRPr>
          </a:p>
        </p:txBody>
      </p:sp>
      <p:graphicFrame>
        <p:nvGraphicFramePr>
          <p:cNvPr id="4" name="Tabel 3"/>
          <p:cNvGraphicFramePr>
            <a:graphicFrameLocks noGrp="1"/>
          </p:cNvGraphicFramePr>
          <p:nvPr>
            <p:extLst>
              <p:ext uri="{D42A27DB-BD31-4B8C-83A1-F6EECF244321}">
                <p14:modId xmlns:p14="http://schemas.microsoft.com/office/powerpoint/2010/main" val="4292748056"/>
              </p:ext>
            </p:extLst>
          </p:nvPr>
        </p:nvGraphicFramePr>
        <p:xfrm>
          <a:off x="377264" y="2213647"/>
          <a:ext cx="2437055" cy="1109657"/>
        </p:xfrm>
        <a:graphic>
          <a:graphicData uri="http://schemas.openxmlformats.org/drawingml/2006/table">
            <a:tbl>
              <a:tblPr>
                <a:tableStyleId>{5C22544A-7EE6-4342-B048-85BDC9FD1C3A}</a:tableStyleId>
              </a:tblPr>
              <a:tblGrid>
                <a:gridCol w="978733"/>
                <a:gridCol w="697784"/>
                <a:gridCol w="760538"/>
              </a:tblGrid>
              <a:tr h="28571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Estado</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Tensión</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a-DK" sz="1200" b="1" dirty="0" smtClean="0"/>
                        <a:t>Frenos</a:t>
                      </a:r>
                    </a:p>
                  </a:txBody>
                  <a:tcPr/>
                </a:tc>
              </a:tr>
              <a:tr h="275303">
                <a:tc>
                  <a:txBody>
                    <a:bodyPr/>
                    <a:lstStyle/>
                    <a:p>
                      <a:pPr algn="l"/>
                      <a:endParaRPr lang="da-DK" sz="1200">
                        <a:solidFill>
                          <a:srgbClr val="00B0F0"/>
                        </a:solidFill>
                        <a:latin typeface="OCR A Extended" pitchFamily="50" charset="0"/>
                      </a:endParaRPr>
                    </a:p>
                  </a:txBody>
                  <a:tcPr/>
                </a:tc>
                <a:tc>
                  <a:txBody>
                    <a:bodyPr/>
                    <a:lstStyle/>
                    <a:p>
                      <a:pPr algn="ctr"/>
                      <a:r>
                        <a:rPr lang="da-DK" sz="1200" b="0" dirty="0" smtClean="0"/>
                        <a:t>OFF</a:t>
                      </a:r>
                      <a:endParaRPr lang="da-DK" sz="1200" b="0" dirty="0">
                        <a:solidFill>
                          <a:srgbClr val="00B0F0"/>
                        </a:solidFill>
                        <a:latin typeface="OCR A Extended" pitchFamily="50" charset="0"/>
                      </a:endParaRPr>
                    </a:p>
                  </a:txBody>
                  <a:tcPr/>
                </a:tc>
                <a:tc>
                  <a:txBody>
                    <a:bodyPr/>
                    <a:lstStyle/>
                    <a:p>
                      <a:pPr algn="ctr"/>
                      <a:r>
                        <a:rPr lang="da-DK" sz="1200" b="0" dirty="0" smtClean="0">
                          <a:solidFill>
                            <a:schemeClr val="dk1"/>
                          </a:solidFill>
                          <a:latin typeface="+mn-lt"/>
                        </a:rPr>
                        <a:t>Activos</a:t>
                      </a:r>
                      <a:endParaRPr lang="da-DK" sz="1200" b="0" dirty="0">
                        <a:solidFill>
                          <a:srgbClr val="00B0F0"/>
                        </a:solidFill>
                        <a:latin typeface="OCR A Extended" pitchFamily="50" charset="0"/>
                      </a:endParaRPr>
                    </a:p>
                  </a:txBody>
                  <a:tcPr/>
                </a:tc>
              </a:tr>
              <a:tr h="265471">
                <a:tc>
                  <a:txBody>
                    <a:bodyPr/>
                    <a:lstStyle/>
                    <a:p>
                      <a:pPr algn="l"/>
                      <a:endParaRPr lang="da-DK" sz="1200">
                        <a:solidFill>
                          <a:srgbClr val="00B0F0"/>
                        </a:solidFill>
                        <a:latin typeface="OCR A Extended" pitchFamily="50" charset="0"/>
                      </a:endParaRPr>
                    </a:p>
                  </a:txBody>
                  <a:tcPr/>
                </a:tc>
                <a:tc>
                  <a:txBody>
                    <a:bodyPr/>
                    <a:lstStyle/>
                    <a:p>
                      <a:pPr algn="ctr"/>
                      <a:r>
                        <a:rPr lang="da-DK" sz="1200" b="0" smtClean="0"/>
                        <a:t>ON</a:t>
                      </a:r>
                      <a:endParaRPr lang="da-DK" sz="1200" b="0">
                        <a:solidFill>
                          <a:srgbClr val="00B0F0"/>
                        </a:solidFill>
                        <a:latin typeface="OCR A Extended" pitchFamily="50" charset="0"/>
                      </a:endParaRPr>
                    </a:p>
                  </a:txBody>
                  <a:tcPr/>
                </a:tc>
                <a:tc>
                  <a:txBody>
                    <a:bodyPr/>
                    <a:lstStyle/>
                    <a:p>
                      <a:pPr algn="ctr"/>
                      <a:r>
                        <a:rPr lang="da-DK" sz="1200" b="0" dirty="0" smtClean="0">
                          <a:solidFill>
                            <a:schemeClr val="dk1"/>
                          </a:solidFill>
                          <a:latin typeface="+mn-lt"/>
                        </a:rPr>
                        <a:t>Activos</a:t>
                      </a:r>
                      <a:endParaRPr lang="da-DK" sz="1200" b="0" dirty="0">
                        <a:solidFill>
                          <a:srgbClr val="00B0F0"/>
                        </a:solidFill>
                        <a:latin typeface="OCR A Extended" pitchFamily="50" charset="0"/>
                      </a:endParaRPr>
                    </a:p>
                  </a:txBody>
                  <a:tcPr/>
                </a:tc>
              </a:tr>
              <a:tr h="256622">
                <a:tc>
                  <a:txBody>
                    <a:bodyPr/>
                    <a:lstStyle/>
                    <a:p>
                      <a:pPr algn="l"/>
                      <a:endParaRPr lang="da-DK" sz="1200">
                        <a:solidFill>
                          <a:srgbClr val="00B0F0"/>
                        </a:solidFill>
                        <a:latin typeface="OCR A Extended" pitchFamily="50" charset="0"/>
                      </a:endParaRPr>
                    </a:p>
                  </a:txBody>
                  <a:tcPr/>
                </a:tc>
                <a:tc>
                  <a:txBody>
                    <a:bodyPr/>
                    <a:lstStyle/>
                    <a:p>
                      <a:pPr algn="ctr"/>
                      <a:r>
                        <a:rPr lang="da-DK" sz="1200" b="0" smtClean="0"/>
                        <a:t>ON</a:t>
                      </a:r>
                      <a:endParaRPr lang="da-DK" sz="1200" b="0">
                        <a:solidFill>
                          <a:srgbClr val="00B0F0"/>
                        </a:solidFill>
                        <a:latin typeface="OCR A Extended" pitchFamily="50" charset="0"/>
                      </a:endParaRPr>
                    </a:p>
                  </a:txBody>
                  <a:tcPr/>
                </a:tc>
                <a:tc>
                  <a:txBody>
                    <a:bodyPr/>
                    <a:lstStyle/>
                    <a:p>
                      <a:pPr algn="ctr"/>
                      <a:r>
                        <a:rPr lang="da-DK" sz="1200" b="0" dirty="0" smtClean="0"/>
                        <a:t>Libres</a:t>
                      </a:r>
                      <a:endParaRPr lang="da-DK" sz="1200" b="0" dirty="0">
                        <a:solidFill>
                          <a:srgbClr val="00B0F0"/>
                        </a:solidFill>
                        <a:latin typeface="OCR A Extended" pitchFamily="50" charset="0"/>
                      </a:endParaRPr>
                    </a:p>
                  </a:txBody>
                  <a:tcPr/>
                </a:tc>
              </a:tr>
            </a:tbl>
          </a:graphicData>
        </a:graphic>
      </p:graphicFrame>
      <p:sp>
        <p:nvSpPr>
          <p:cNvPr id="2" name="Pladsholder til diasnummer 1"/>
          <p:cNvSpPr>
            <a:spLocks noGrp="1"/>
          </p:cNvSpPr>
          <p:nvPr>
            <p:ph type="sldNum" sz="quarter" idx="12"/>
          </p:nvPr>
        </p:nvSpPr>
        <p:spPr/>
        <p:txBody>
          <a:bodyPr/>
          <a:lstStyle/>
          <a:p>
            <a:fld id="{EAC703FD-06C2-3745-B8B2-5765E01FA7E0}" type="slidenum">
              <a:rPr lang="da-DK" smtClean="0"/>
              <a:t>23</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Inicializar el robot</a:t>
            </a:r>
            <a:endParaRPr lang="es-ES" sz="2000" b="1" dirty="0">
              <a:latin typeface="Lucida Console" panose="020B0609040504020204" pitchFamily="49" charset="0"/>
            </a:endParaRP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3"/>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5" name="Brugerdefineret 1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327" y="2517926"/>
            <a:ext cx="792163" cy="220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307" y="2788754"/>
            <a:ext cx="838200" cy="236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592" y="3055224"/>
            <a:ext cx="784225" cy="25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43016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Idiomas</a:t>
            </a:r>
          </a:p>
          <a:p>
            <a:pPr lvl="1">
              <a:buClr>
                <a:srgbClr val="99CC00"/>
              </a:buClr>
              <a:buFont typeface="Wingdings" panose="05000000000000000000" pitchFamily="2" charset="2"/>
              <a:buChar char="§"/>
            </a:pPr>
            <a:r>
              <a:rPr lang="da-DK" sz="1400" dirty="0" smtClean="0">
                <a:solidFill>
                  <a:srgbClr val="262626"/>
                </a:solidFill>
              </a:rPr>
              <a:t>20 </a:t>
            </a:r>
            <a:r>
              <a:rPr lang="da-DK" sz="1400" dirty="0">
                <a:solidFill>
                  <a:srgbClr val="262626"/>
                </a:solidFill>
              </a:rPr>
              <a:t>idiomas</a:t>
            </a:r>
          </a:p>
          <a:p>
            <a:pPr lvl="1">
              <a:buClr>
                <a:srgbClr val="99CC00"/>
              </a:buClr>
              <a:buFont typeface="Wingdings" panose="05000000000000000000" pitchFamily="2" charset="2"/>
              <a:buChar char="§"/>
            </a:pPr>
            <a:r>
              <a:rPr lang="da-DK" sz="1400" dirty="0">
                <a:solidFill>
                  <a:srgbClr val="262626"/>
                </a:solidFill>
              </a:rPr>
              <a:t>Programación en inglés</a:t>
            </a:r>
            <a:endParaRPr lang="en-GB" sz="1400" dirty="0">
              <a:solidFill>
                <a:srgbClr val="262626"/>
              </a:solidFill>
            </a:endParaRPr>
          </a:p>
          <a:p>
            <a:pPr lvl="2">
              <a:buClr>
                <a:srgbClr val="99CC00"/>
              </a:buClr>
              <a:buFont typeface="Wingdings" panose="05000000000000000000" pitchFamily="2" charset="2"/>
              <a:buChar char="§"/>
            </a:pPr>
            <a:r>
              <a:rPr lang="da-DK" sz="1000" dirty="0">
                <a:solidFill>
                  <a:srgbClr val="262626"/>
                </a:solidFill>
              </a:rPr>
              <a:t>Mantiene las instrucciones</a:t>
            </a:r>
            <a:br>
              <a:rPr lang="da-DK" sz="1000" dirty="0">
                <a:solidFill>
                  <a:srgbClr val="262626"/>
                </a:solidFill>
              </a:rPr>
            </a:br>
            <a:r>
              <a:rPr lang="da-DK" sz="1000" dirty="0">
                <a:solidFill>
                  <a:srgbClr val="262626"/>
                </a:solidFill>
              </a:rPr>
              <a:t>de programa en inglés</a:t>
            </a:r>
            <a:endParaRPr lang="en-GB" sz="10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Unidades</a:t>
            </a:r>
          </a:p>
          <a:p>
            <a:pPr lvl="1">
              <a:buClr>
                <a:srgbClr val="99CC00"/>
              </a:buClr>
              <a:buFont typeface="Wingdings" panose="05000000000000000000" pitchFamily="2" charset="2"/>
              <a:buChar char="§"/>
            </a:pPr>
            <a:r>
              <a:rPr lang="es-ES" sz="1400" dirty="0">
                <a:solidFill>
                  <a:srgbClr val="262626"/>
                </a:solidFill>
              </a:rPr>
              <a:t>Sistema métrico</a:t>
            </a:r>
          </a:p>
          <a:p>
            <a:pPr lvl="1">
              <a:buClr>
                <a:srgbClr val="99CC00"/>
              </a:buClr>
              <a:buFont typeface="Wingdings" panose="05000000000000000000" pitchFamily="2" charset="2"/>
              <a:buChar char="§"/>
            </a:pPr>
            <a:r>
              <a:rPr lang="es-ES" sz="1400" dirty="0">
                <a:solidFill>
                  <a:srgbClr val="262626"/>
                </a:solidFill>
              </a:rPr>
              <a:t>Sistema anglosajón</a:t>
            </a:r>
          </a:p>
          <a:p>
            <a:pPr marL="646113" lvl="2" indent="-285750">
              <a:buClr>
                <a:srgbClr val="99CC00"/>
              </a:buClr>
              <a:buFont typeface="Wingdings" panose="05000000000000000000" pitchFamily="2" charset="2"/>
              <a:buChar char="§"/>
            </a:pPr>
            <a:endParaRPr lang="da-DK" sz="1800" dirty="0" smtClean="0">
              <a:solidFill>
                <a:srgbClr val="262626"/>
              </a:solidFill>
            </a:endParaRPr>
          </a:p>
          <a:p>
            <a:pPr marL="646113" lvl="2" indent="-285750">
              <a:buClr>
                <a:srgbClr val="99CC00"/>
              </a:buClr>
              <a:buFont typeface="Wingdings" panose="05000000000000000000" pitchFamily="2" charset="2"/>
              <a:buChar char="§"/>
            </a:pPr>
            <a:endParaRPr lang="da-DK"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Rektangel 1"/>
          <p:cNvSpPr/>
          <p:nvPr/>
        </p:nvSpPr>
        <p:spPr>
          <a:xfrm>
            <a:off x="3311911" y="2822246"/>
            <a:ext cx="1585843" cy="267664"/>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24</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Idioma y unidades</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84390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Software robot</a:t>
            </a:r>
          </a:p>
          <a:p>
            <a:pPr lvl="1">
              <a:buClr>
                <a:srgbClr val="99CC00"/>
              </a:buClr>
              <a:buFont typeface="Wingdings" panose="05000000000000000000" pitchFamily="2" charset="2"/>
              <a:buChar char="§"/>
            </a:pPr>
            <a:r>
              <a:rPr lang="es-ES" sz="1400" dirty="0">
                <a:solidFill>
                  <a:srgbClr val="262626"/>
                </a:solidFill>
              </a:rPr>
              <a:t>Actualizaciones gratuitas</a:t>
            </a:r>
          </a:p>
          <a:p>
            <a:pPr lvl="1">
              <a:buClr>
                <a:srgbClr val="99CC00"/>
              </a:buClr>
              <a:buFont typeface="Wingdings" panose="05000000000000000000" pitchFamily="2" charset="2"/>
              <a:buChar char="§"/>
            </a:pPr>
            <a:r>
              <a:rPr lang="es-ES" sz="1400" dirty="0">
                <a:solidFill>
                  <a:srgbClr val="262626"/>
                </a:solidFill>
              </a:rPr>
              <a:t>Descarga desde página</a:t>
            </a:r>
            <a:br>
              <a:rPr lang="es-ES" sz="1400" dirty="0">
                <a:solidFill>
                  <a:srgbClr val="262626"/>
                </a:solidFill>
              </a:rPr>
            </a:br>
            <a:r>
              <a:rPr lang="es-ES" sz="1400" dirty="0">
                <a:solidFill>
                  <a:srgbClr val="262626"/>
                </a:solidFill>
              </a:rPr>
              <a:t>Soporte UR</a:t>
            </a:r>
          </a:p>
          <a:p>
            <a:pPr>
              <a:buClr>
                <a:srgbClr val="99CC00"/>
              </a:buClr>
              <a:buFont typeface="Wingdings" panose="05000000000000000000" pitchFamily="2" charset="2"/>
              <a:buChar char="§"/>
            </a:pPr>
            <a:endParaRPr lang="da-DK" sz="18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Se realizará una demostración más adelante durante la sesión</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chemeClr val="tx2">
                  <a:lumMod val="40000"/>
                  <a:lumOff val="60000"/>
                </a:schemeClr>
              </a:buClr>
            </a:pPr>
            <a:endParaRPr lang="en-GB" sz="1800" dirty="0" smtClean="0">
              <a:solidFill>
                <a:srgbClr val="262626"/>
              </a:solidFill>
            </a:endParaRPr>
          </a:p>
        </p:txBody>
      </p:sp>
      <p:sp>
        <p:nvSpPr>
          <p:cNvPr id="2" name="Rektangel 1"/>
          <p:cNvSpPr/>
          <p:nvPr/>
        </p:nvSpPr>
        <p:spPr>
          <a:xfrm>
            <a:off x="3310006" y="3224636"/>
            <a:ext cx="1589653" cy="25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25</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Actualizar el robot</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4661468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Contraseña del sistema</a:t>
            </a:r>
          </a:p>
          <a:p>
            <a:pPr lvl="1">
              <a:buClr>
                <a:srgbClr val="99CC00"/>
              </a:buClr>
              <a:buFont typeface="Wingdings" panose="05000000000000000000" pitchFamily="2" charset="2"/>
              <a:buChar char="§"/>
            </a:pPr>
            <a:r>
              <a:rPr lang="es-ES" sz="1400" dirty="0">
                <a:solidFill>
                  <a:srgbClr val="262626"/>
                </a:solidFill>
              </a:rPr>
              <a:t>Limita el acceso a partes</a:t>
            </a:r>
            <a:br>
              <a:rPr lang="es-ES" sz="1400" dirty="0">
                <a:solidFill>
                  <a:srgbClr val="262626"/>
                </a:solidFill>
              </a:rPr>
            </a:br>
            <a:r>
              <a:rPr lang="es-ES" sz="1400" dirty="0">
                <a:solidFill>
                  <a:srgbClr val="262626"/>
                </a:solidFill>
              </a:rPr>
              <a:t>del software</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Contraseña de Seguridad</a:t>
            </a:r>
          </a:p>
          <a:p>
            <a:pPr lvl="1">
              <a:buClr>
                <a:srgbClr val="99CC00"/>
              </a:buClr>
              <a:buFont typeface="Wingdings" panose="05000000000000000000" pitchFamily="2" charset="2"/>
              <a:buChar char="§"/>
            </a:pPr>
            <a:r>
              <a:rPr lang="es-ES" sz="1400" dirty="0">
                <a:solidFill>
                  <a:srgbClr val="262626"/>
                </a:solidFill>
              </a:rPr>
              <a:t>Requerida para modificar</a:t>
            </a:r>
            <a:br>
              <a:rPr lang="es-ES" sz="1400" dirty="0">
                <a:solidFill>
                  <a:srgbClr val="262626"/>
                </a:solidFill>
              </a:rPr>
            </a:br>
            <a:r>
              <a:rPr lang="es-ES" sz="1400" dirty="0">
                <a:solidFill>
                  <a:srgbClr val="262626"/>
                </a:solidFill>
              </a:rPr>
              <a:t>parámetros de Seguridad</a:t>
            </a:r>
          </a:p>
          <a:p>
            <a:pPr marL="1103313" lvl="3" indent="-285750">
              <a:buClr>
                <a:srgbClr val="99CC00"/>
              </a:buClr>
              <a:buFont typeface="Wingdings" panose="05000000000000000000" pitchFamily="2" charset="2"/>
              <a:buChar char="§"/>
            </a:pPr>
            <a:endParaRPr lang="en-GB" sz="1400" dirty="0">
              <a:solidFill>
                <a:srgbClr val="262626"/>
              </a:solidFill>
            </a:endParaRPr>
          </a:p>
        </p:txBody>
      </p:sp>
      <p:sp>
        <p:nvSpPr>
          <p:cNvPr id="2" name="Rektangel 1"/>
          <p:cNvSpPr/>
          <p:nvPr/>
        </p:nvSpPr>
        <p:spPr>
          <a:xfrm>
            <a:off x="3305966" y="3616838"/>
            <a:ext cx="1588614" cy="27444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26</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Fijar contraseña</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4829151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Calibrado de la</a:t>
            </a:r>
            <a:br>
              <a:rPr lang="es-ES" sz="1800" dirty="0">
                <a:solidFill>
                  <a:srgbClr val="262626"/>
                </a:solidFill>
              </a:rPr>
            </a:br>
            <a:r>
              <a:rPr lang="es-ES" sz="1800" dirty="0">
                <a:solidFill>
                  <a:srgbClr val="262626"/>
                </a:solidFill>
              </a:rPr>
              <a:t>pantalla táctil</a:t>
            </a:r>
          </a:p>
          <a:p>
            <a:pPr lvl="1">
              <a:buClr>
                <a:srgbClr val="99CC00"/>
              </a:buClr>
              <a:buFont typeface="Wingdings" panose="05000000000000000000" pitchFamily="2" charset="2"/>
              <a:buChar char="§"/>
            </a:pPr>
            <a:r>
              <a:rPr lang="es-ES" sz="1400" dirty="0">
                <a:solidFill>
                  <a:srgbClr val="262626"/>
                </a:solidFill>
              </a:rPr>
              <a:t>Marque las cuatro</a:t>
            </a:r>
            <a:br>
              <a:rPr lang="es-ES" sz="1400" dirty="0">
                <a:solidFill>
                  <a:srgbClr val="262626"/>
                </a:solidFill>
              </a:rPr>
            </a:br>
            <a:r>
              <a:rPr lang="es-ES" sz="1400" dirty="0">
                <a:solidFill>
                  <a:srgbClr val="262626"/>
                </a:solidFill>
              </a:rPr>
              <a:t>esquinas para calibrar</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27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Calibrar la pantalla</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90501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598421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Configuración de Red</a:t>
            </a:r>
            <a:endParaRPr lang="es-ES" sz="18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En esta pantalla se puede </a:t>
            </a:r>
            <a:br>
              <a:rPr lang="da-DK" sz="1400" dirty="0" smtClean="0">
                <a:solidFill>
                  <a:srgbClr val="262626"/>
                </a:solidFill>
              </a:rPr>
            </a:br>
            <a:r>
              <a:rPr lang="da-DK" sz="1400" dirty="0" smtClean="0">
                <a:solidFill>
                  <a:srgbClr val="262626"/>
                </a:solidFill>
              </a:rPr>
              <a:t>establecer la dirección IP</a:t>
            </a:r>
            <a:endParaRPr lang="en-GB"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a:solidFill>
                  <a:srgbClr val="262626"/>
                </a:solidFill>
              </a:rPr>
              <a:t>Se realizará una </a:t>
            </a:r>
            <a:r>
              <a:rPr lang="es-ES" sz="1400" dirty="0" smtClean="0">
                <a:solidFill>
                  <a:srgbClr val="262626"/>
                </a:solidFill>
              </a:rPr>
              <a:t>demostración más adelante </a:t>
            </a:r>
            <a:r>
              <a:rPr lang="es-ES" sz="1400" dirty="0">
                <a:solidFill>
                  <a:srgbClr val="262626"/>
                </a:solidFill>
              </a:rPr>
              <a:t>durante la </a:t>
            </a:r>
            <a:r>
              <a:rPr lang="es-ES" sz="1400" dirty="0" smtClean="0">
                <a:solidFill>
                  <a:srgbClr val="262626"/>
                </a:solidFill>
              </a:rPr>
              <a:t>formación</a:t>
            </a:r>
            <a:endParaRPr lang="es-ES"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2" name="Rektangel 1"/>
          <p:cNvSpPr/>
          <p:nvPr/>
        </p:nvSpPr>
        <p:spPr>
          <a:xfrm>
            <a:off x="3308074" y="4413803"/>
            <a:ext cx="1587776" cy="252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28</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Configurar la red</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0571180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Hora</a:t>
            </a:r>
          </a:p>
          <a:p>
            <a:pPr lvl="1">
              <a:buClr>
                <a:srgbClr val="99CC00"/>
              </a:buClr>
              <a:buFont typeface="Wingdings" panose="05000000000000000000" pitchFamily="2" charset="2"/>
              <a:buChar char="§"/>
            </a:pPr>
            <a:r>
              <a:rPr lang="es-ES" sz="1400" dirty="0">
                <a:solidFill>
                  <a:srgbClr val="262626"/>
                </a:solidFill>
              </a:rPr>
              <a:t>Formato de hora</a:t>
            </a:r>
          </a:p>
          <a:p>
            <a:pPr lvl="2">
              <a:buClr>
                <a:srgbClr val="99CC00"/>
              </a:buClr>
              <a:buFont typeface="Wingdings" panose="05000000000000000000" pitchFamily="2" charset="2"/>
              <a:buChar char="§"/>
            </a:pPr>
            <a:r>
              <a:rPr lang="es-ES" sz="1000" dirty="0">
                <a:solidFill>
                  <a:srgbClr val="262626"/>
                </a:solidFill>
              </a:rPr>
              <a:t>24 horas</a:t>
            </a:r>
          </a:p>
          <a:p>
            <a:pPr lvl="2">
              <a:buClr>
                <a:srgbClr val="99CC00"/>
              </a:buClr>
              <a:buFont typeface="Wingdings" panose="05000000000000000000" pitchFamily="2" charset="2"/>
              <a:buChar char="§"/>
            </a:pPr>
            <a:r>
              <a:rPr lang="es-ES" sz="1000" dirty="0">
                <a:solidFill>
                  <a:srgbClr val="262626"/>
                </a:solidFill>
              </a:rPr>
              <a:t>12 horas</a:t>
            </a:r>
          </a:p>
          <a:p>
            <a:pPr marL="646113" lvl="2" indent="-285750">
              <a:buClr>
                <a:srgbClr val="99CC00"/>
              </a:buClr>
              <a:buFont typeface="Wingdings" panose="05000000000000000000" pitchFamily="2" charset="2"/>
              <a:buChar char="§"/>
            </a:pPr>
            <a:endParaRPr lang="en-GB" sz="1800" dirty="0">
              <a:solidFill>
                <a:srgbClr val="262626"/>
              </a:solidFill>
            </a:endParaRPr>
          </a:p>
          <a:p>
            <a:pPr marL="354013" lvl="2" indent="-354013">
              <a:buClr>
                <a:srgbClr val="99CC00"/>
              </a:buClr>
              <a:buFont typeface="Wingdings" panose="05000000000000000000" pitchFamily="2" charset="2"/>
              <a:buChar char="§"/>
            </a:pPr>
            <a:r>
              <a:rPr lang="es-ES" sz="1800" dirty="0">
                <a:solidFill>
                  <a:srgbClr val="262626"/>
                </a:solidFill>
              </a:rPr>
              <a:t>Fecha</a:t>
            </a:r>
          </a:p>
          <a:p>
            <a:pPr marL="811213" lvl="3" indent="-354013">
              <a:buClr>
                <a:srgbClr val="99CC00"/>
              </a:buClr>
              <a:buFont typeface="Wingdings" panose="05000000000000000000" pitchFamily="2" charset="2"/>
              <a:buChar char="§"/>
            </a:pPr>
            <a:r>
              <a:rPr lang="es-ES" sz="1400" dirty="0">
                <a:solidFill>
                  <a:srgbClr val="262626"/>
                </a:solidFill>
              </a:rPr>
              <a:t>Formato de fecha</a:t>
            </a:r>
          </a:p>
        </p:txBody>
      </p:sp>
      <p:sp>
        <p:nvSpPr>
          <p:cNvPr id="2" name="Rektangel 1"/>
          <p:cNvSpPr/>
          <p:nvPr/>
        </p:nvSpPr>
        <p:spPr>
          <a:xfrm>
            <a:off x="3314767" y="4791320"/>
            <a:ext cx="1579177" cy="28359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29</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Ajuste de hora y fecha</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9931821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lrh\Dropbox\Universal Robots PR-group\UR_Presentations\Backgrounds for PPT\UR_Baggrund_Esben.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0"/>
            <a:ext cx="9133953"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2" name="Pladsholder til diasnummer 1"/>
          <p:cNvSpPr>
            <a:spLocks noGrp="1"/>
          </p:cNvSpPr>
          <p:nvPr>
            <p:ph type="sldNum" sz="quarter" idx="12"/>
          </p:nvPr>
        </p:nvSpPr>
        <p:spPr/>
        <p:txBody>
          <a:bodyPr/>
          <a:lstStyle/>
          <a:p>
            <a:fld id="{EAC703FD-06C2-3745-B8B2-5765E01FA7E0}" type="slidenum">
              <a:rPr lang="da-DK" smtClean="0"/>
              <a:t>3</a:t>
            </a:fld>
            <a:endParaRPr lang="da-DK"/>
          </a:p>
        </p:txBody>
      </p:sp>
      <p:sp>
        <p:nvSpPr>
          <p:cNvPr id="72"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73"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3" name="TextBox 32"/>
          <p:cNvSpPr txBox="1"/>
          <p:nvPr/>
        </p:nvSpPr>
        <p:spPr>
          <a:xfrm>
            <a:off x="607511" y="1837822"/>
            <a:ext cx="7857752" cy="3733200"/>
          </a:xfrm>
          <a:prstGeom prst="rect">
            <a:avLst/>
          </a:prstGeom>
          <a:solidFill>
            <a:schemeClr val="bg1">
              <a:alpha val="61000"/>
            </a:schemeClr>
          </a:solidFill>
        </p:spPr>
        <p:txBody>
          <a:bodyPr wrap="square" rtlCol="0">
            <a:spAutoFit/>
          </a:bodyPr>
          <a:lstStyle/>
          <a:p>
            <a:endParaRPr lang="da-DK" dirty="0"/>
          </a:p>
        </p:txBody>
      </p:sp>
      <p:sp>
        <p:nvSpPr>
          <p:cNvPr id="49" name="Titel 1"/>
          <p:cNvSpPr txBox="1">
            <a:spLocks/>
          </p:cNvSpPr>
          <p:nvPr/>
        </p:nvSpPr>
        <p:spPr>
          <a:xfrm>
            <a:off x="1330524" y="263106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grpSp>
        <p:nvGrpSpPr>
          <p:cNvPr id="53" name="Gruppe 5"/>
          <p:cNvGrpSpPr/>
          <p:nvPr/>
        </p:nvGrpSpPr>
        <p:grpSpPr>
          <a:xfrm>
            <a:off x="877303" y="1913902"/>
            <a:ext cx="4840501" cy="698400"/>
            <a:chOff x="4343401" y="1746022"/>
            <a:chExt cx="4327469" cy="511431"/>
          </a:xfrm>
        </p:grpSpPr>
        <p:sp>
          <p:nvSpPr>
            <p:cNvPr id="54" name="Rektangel 6"/>
            <p:cNvSpPr/>
            <p:nvPr/>
          </p:nvSpPr>
          <p:spPr>
            <a:xfrm>
              <a:off x="4343401" y="1794152"/>
              <a:ext cx="4327469" cy="342711"/>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5" name="Titel 1"/>
            <p:cNvSpPr txBox="1">
              <a:spLocks/>
            </p:cNvSpPr>
            <p:nvPr/>
          </p:nvSpPr>
          <p:spPr>
            <a:xfrm>
              <a:off x="4352235" y="1746022"/>
              <a:ext cx="4318635"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600" dirty="0" smtClean="0">
                  <a:solidFill>
                    <a:srgbClr val="004A6C"/>
                  </a:solidFill>
                  <a:latin typeface="Lucida Console" panose="020B0609040504020204" pitchFamily="49" charset="0"/>
                  <a:ea typeface="Roboto Condensed" panose="02000000000000000000" pitchFamily="2" charset="0"/>
                </a:rPr>
                <a:t>Objetivos del curso</a:t>
              </a:r>
              <a:endParaRPr lang="da-DK" sz="2000" dirty="0">
                <a:solidFill>
                  <a:srgbClr val="004A6C"/>
                </a:solidFill>
                <a:latin typeface="Lucida Console" panose="020B0609040504020204" pitchFamily="49" charset="0"/>
                <a:ea typeface="Roboto Condensed" panose="02000000000000000000" pitchFamily="2" charset="0"/>
              </a:endParaRPr>
            </a:p>
          </p:txBody>
        </p:sp>
      </p:grpSp>
      <p:sp>
        <p:nvSpPr>
          <p:cNvPr id="27" name="Pladsholder til indhold 2"/>
          <p:cNvSpPr txBox="1">
            <a:spLocks/>
          </p:cNvSpPr>
          <p:nvPr/>
        </p:nvSpPr>
        <p:spPr>
          <a:xfrm>
            <a:off x="887183" y="2563797"/>
            <a:ext cx="6523894" cy="297809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AED35B"/>
              </a:buClr>
              <a:buNone/>
            </a:pPr>
            <a:r>
              <a:rPr lang="es-ES" sz="1800" dirty="0" smtClean="0">
                <a:solidFill>
                  <a:srgbClr val="262626"/>
                </a:solidFill>
              </a:rPr>
              <a:t>Tras completar el curso deberás ser capaz de</a:t>
            </a:r>
            <a:r>
              <a:rPr lang="en-GB" sz="1800" dirty="0" smtClean="0">
                <a:solidFill>
                  <a:srgbClr val="262626"/>
                </a:solidFill>
              </a:rPr>
              <a:t>:</a:t>
            </a:r>
          </a:p>
          <a:p>
            <a:pPr marL="0" indent="0">
              <a:buClr>
                <a:srgbClr val="AED35B"/>
              </a:buClr>
              <a:buNone/>
            </a:pPr>
            <a:endParaRPr lang="en-GB" sz="1800" dirty="0" smtClean="0">
              <a:solidFill>
                <a:srgbClr val="262626"/>
              </a:solidFill>
            </a:endParaRPr>
          </a:p>
          <a:p>
            <a:pPr>
              <a:buClr>
                <a:srgbClr val="AED35B"/>
              </a:buClr>
              <a:buFont typeface="Wingdings" panose="05000000000000000000" pitchFamily="2" charset="2"/>
              <a:buChar char="§"/>
            </a:pPr>
            <a:r>
              <a:rPr lang="es-ES" sz="1800" dirty="0" smtClean="0">
                <a:solidFill>
                  <a:srgbClr val="262626"/>
                </a:solidFill>
              </a:rPr>
              <a:t>Manejar el robot de forma segura</a:t>
            </a:r>
          </a:p>
          <a:p>
            <a:pPr>
              <a:buClr>
                <a:srgbClr val="AED35B"/>
              </a:buClr>
              <a:buFont typeface="Wingdings" panose="05000000000000000000" pitchFamily="2" charset="2"/>
              <a:buChar char="§"/>
            </a:pPr>
            <a:r>
              <a:rPr lang="es-ES" sz="1800" dirty="0" smtClean="0">
                <a:solidFill>
                  <a:srgbClr val="262626"/>
                </a:solidFill>
              </a:rPr>
              <a:t>Realizar programas de aplicación simples</a:t>
            </a:r>
          </a:p>
          <a:p>
            <a:pPr>
              <a:buClr>
                <a:srgbClr val="AED35B"/>
              </a:buClr>
              <a:buFont typeface="Wingdings" panose="05000000000000000000" pitchFamily="2" charset="2"/>
              <a:buChar char="§"/>
            </a:pPr>
            <a:r>
              <a:rPr lang="es-ES" sz="1800" dirty="0" smtClean="0">
                <a:solidFill>
                  <a:srgbClr val="262626"/>
                </a:solidFill>
              </a:rPr>
              <a:t>Gestionar archivos de programa</a:t>
            </a:r>
          </a:p>
          <a:p>
            <a:pPr>
              <a:buClr>
                <a:srgbClr val="AED35B"/>
              </a:buClr>
              <a:buFont typeface="Wingdings" panose="05000000000000000000" pitchFamily="2" charset="2"/>
              <a:buChar char="§"/>
            </a:pPr>
            <a:r>
              <a:rPr lang="es-ES" sz="1800" dirty="0" smtClean="0">
                <a:solidFill>
                  <a:srgbClr val="262626"/>
                </a:solidFill>
              </a:rPr>
              <a:t>Conectar señales de E/S</a:t>
            </a:r>
          </a:p>
          <a:p>
            <a:pPr>
              <a:buClr>
                <a:srgbClr val="AED35B"/>
              </a:buClr>
              <a:buFont typeface="Wingdings" panose="05000000000000000000" pitchFamily="2" charset="2"/>
              <a:buChar char="§"/>
            </a:pPr>
            <a:r>
              <a:rPr lang="es-ES" sz="1800" dirty="0" smtClean="0">
                <a:solidFill>
                  <a:srgbClr val="262626"/>
                </a:solidFill>
              </a:rPr>
              <a:t>Leer y modificar programas</a:t>
            </a:r>
          </a:p>
          <a:p>
            <a:pPr>
              <a:buClr>
                <a:srgbClr val="AED35B"/>
              </a:buClr>
              <a:buFont typeface="Wingdings" panose="05000000000000000000" pitchFamily="2" charset="2"/>
              <a:buChar char="§"/>
            </a:pPr>
            <a:r>
              <a:rPr lang="es-ES" sz="1800" dirty="0" smtClean="0">
                <a:solidFill>
                  <a:srgbClr val="262626"/>
                </a:solidFill>
              </a:rPr>
              <a:t>Realizar operaciones de diagnóstico y mantenimiento </a:t>
            </a:r>
          </a:p>
        </p:txBody>
      </p:sp>
    </p:spTree>
    <p:extLst>
      <p:ext uri="{BB962C8B-B14F-4D97-AF65-F5344CB8AC3E}">
        <p14:creationId xmlns:p14="http://schemas.microsoft.com/office/powerpoint/2010/main" val="24189683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30</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Programar el robot</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Programar robot</a:t>
            </a:r>
            <a:endParaRPr lang="es-ES" sz="18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Resumen de pestañas</a:t>
            </a:r>
            <a:endParaRPr lang="es-ES" sz="1400" dirty="0">
              <a:solidFill>
                <a:srgbClr val="262626"/>
              </a:solidFill>
            </a:endParaRPr>
          </a:p>
          <a:p>
            <a:pPr marL="342900" lvl="1" indent="-342900">
              <a:buClr>
                <a:srgbClr val="99CC00"/>
              </a:buClr>
              <a:buFont typeface="Wingdings" panose="05000000000000000000" pitchFamily="2" charset="2"/>
              <a:buChar char="§"/>
            </a:pPr>
            <a:endParaRPr lang="es-ES" sz="1400" dirty="0">
              <a:solidFill>
                <a:srgbClr val="262626"/>
              </a:solidFill>
            </a:endParaRPr>
          </a:p>
          <a:p>
            <a:pPr>
              <a:buClr>
                <a:srgbClr val="99CC00"/>
              </a:buClr>
              <a:buFont typeface="Wingdings" panose="05000000000000000000" pitchFamily="2" charset="2"/>
              <a:buChar char="§"/>
            </a:pPr>
            <a:endParaRPr lang="es-ES" sz="1800" dirty="0" smtClean="0">
              <a:solidFill>
                <a:srgbClr val="262626"/>
              </a:solidFill>
            </a:endParaRPr>
          </a:p>
          <a:p>
            <a:pPr marL="0" indent="0">
              <a:buClr>
                <a:srgbClr val="99CC00"/>
              </a:buClr>
              <a:buNone/>
            </a:pPr>
            <a:endParaRPr lang="es-ES" sz="1800" dirty="0" smtClean="0">
              <a:solidFill>
                <a:srgbClr val="262626"/>
              </a:solidFill>
            </a:endParaRPr>
          </a:p>
          <a:p>
            <a:pPr lvl="1">
              <a:buClr>
                <a:srgbClr val="99CC00"/>
              </a:buClr>
              <a:buFont typeface="Wingdings" panose="05000000000000000000" pitchFamily="2" charset="2"/>
              <a:buChar char="§"/>
            </a:pPr>
            <a:endParaRPr lang="es-ES" sz="1400" dirty="0">
              <a:solidFill>
                <a:srgbClr val="262626"/>
              </a:solidFill>
            </a:endParaRPr>
          </a:p>
        </p:txBody>
      </p:sp>
      <p:sp>
        <p:nvSpPr>
          <p:cNvPr id="14" name="Rektangel 13"/>
          <p:cNvSpPr/>
          <p:nvPr/>
        </p:nvSpPr>
        <p:spPr>
          <a:xfrm>
            <a:off x="7099258" y="3580639"/>
            <a:ext cx="1584000" cy="27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5" name="Brugerdefineret 1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Programa</a:t>
            </a:r>
          </a:p>
          <a:p>
            <a:pPr lvl="1">
              <a:buClr>
                <a:srgbClr val="99CC00"/>
              </a:buClr>
              <a:buFont typeface="Wingdings" panose="05000000000000000000" pitchFamily="2" charset="2"/>
              <a:buChar char="§"/>
            </a:pPr>
            <a:r>
              <a:rPr lang="es-ES" sz="1400" dirty="0">
                <a:solidFill>
                  <a:srgbClr val="262626"/>
                </a:solidFill>
              </a:rPr>
              <a:t>Cargar programa</a:t>
            </a:r>
          </a:p>
          <a:p>
            <a:pPr lvl="1">
              <a:buClr>
                <a:srgbClr val="99CC00"/>
              </a:buClr>
              <a:buFont typeface="Wingdings" panose="05000000000000000000" pitchFamily="2" charset="2"/>
              <a:buChar char="§"/>
            </a:pPr>
            <a:r>
              <a:rPr lang="es-ES" sz="1400" dirty="0">
                <a:solidFill>
                  <a:srgbClr val="262626"/>
                </a:solidFill>
              </a:rPr>
              <a:t>Crear programa nuevo</a:t>
            </a:r>
          </a:p>
          <a:p>
            <a:pPr lvl="2">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3152280" y="2153920"/>
            <a:ext cx="647560" cy="12191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31</a:t>
            </a:fld>
            <a:endParaRPr lang="da-DK"/>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Pestaña Programa</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30474852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Configuraciones</a:t>
            </a:r>
          </a:p>
          <a:p>
            <a:pPr lvl="1">
              <a:buClr>
                <a:srgbClr val="99CC00"/>
              </a:buClr>
              <a:buFont typeface="Wingdings" panose="05000000000000000000" pitchFamily="2" charset="2"/>
              <a:buChar char="§"/>
            </a:pPr>
            <a:r>
              <a:rPr lang="es-ES" sz="1400" dirty="0" smtClean="0">
                <a:solidFill>
                  <a:srgbClr val="262626"/>
                </a:solidFill>
              </a:rPr>
              <a:t>Configuración entorno</a:t>
            </a:r>
          </a:p>
          <a:p>
            <a:pPr lvl="1">
              <a:buClr>
                <a:srgbClr val="99CC00"/>
              </a:buClr>
              <a:buFont typeface="Wingdings" panose="05000000000000000000" pitchFamily="2" charset="2"/>
              <a:buChar char="§"/>
            </a:pPr>
            <a:r>
              <a:rPr lang="es-ES" sz="1400" dirty="0" smtClean="0">
                <a:solidFill>
                  <a:srgbClr val="262626"/>
                </a:solidFill>
              </a:rPr>
              <a:t>Configuración Seguridad</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3800818" y="2141220"/>
            <a:ext cx="702000" cy="16146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32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Pestaña </a:t>
            </a:r>
            <a:r>
              <a:rPr lang="da-DK" sz="2000" b="1" dirty="0" smtClean="0">
                <a:latin typeface="Lucida Console" panose="020B0609040504020204" pitchFamily="49" charset="0"/>
              </a:rPr>
              <a:t>Instalación</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7371986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Mover</a:t>
            </a:r>
          </a:p>
          <a:p>
            <a:pPr lvl="1">
              <a:buClr>
                <a:srgbClr val="99CC00"/>
              </a:buClr>
              <a:buFont typeface="Wingdings" panose="05000000000000000000" pitchFamily="2" charset="2"/>
              <a:buChar char="§"/>
            </a:pPr>
            <a:r>
              <a:rPr lang="da-DK" sz="1400" dirty="0">
                <a:solidFill>
                  <a:srgbClr val="262626"/>
                </a:solidFill>
              </a:rPr>
              <a:t>Desplazamiento manual </a:t>
            </a:r>
            <a:r>
              <a:rPr lang="es-ES" sz="1400" dirty="0">
                <a:solidFill>
                  <a:srgbClr val="262626"/>
                </a:solidFill>
              </a:rPr>
              <a:t/>
            </a:r>
            <a:br>
              <a:rPr lang="es-ES" sz="1400" dirty="0">
                <a:solidFill>
                  <a:srgbClr val="262626"/>
                </a:solidFill>
              </a:rPr>
            </a:br>
            <a:r>
              <a:rPr lang="es-ES" sz="1400" dirty="0">
                <a:solidFill>
                  <a:srgbClr val="262626"/>
                </a:solidFill>
              </a:rPr>
              <a:t>del </a:t>
            </a:r>
            <a:r>
              <a:rPr lang="da-DK" sz="1400" dirty="0">
                <a:solidFill>
                  <a:srgbClr val="262626"/>
                </a:solidFill>
              </a:rPr>
              <a:t>robot  respecto </a:t>
            </a:r>
            <a:r>
              <a:rPr lang="es-ES" sz="1400" dirty="0">
                <a:solidFill>
                  <a:srgbClr val="262626"/>
                </a:solidFill>
              </a:rPr>
              <a:t/>
            </a:r>
            <a:br>
              <a:rPr lang="es-ES" sz="1400" dirty="0">
                <a:solidFill>
                  <a:srgbClr val="262626"/>
                </a:solidFill>
              </a:rPr>
            </a:br>
            <a:r>
              <a:rPr lang="da-DK" sz="1400" dirty="0">
                <a:solidFill>
                  <a:srgbClr val="262626"/>
                </a:solidFill>
              </a:rPr>
              <a:t>la función seleccionada</a:t>
            </a:r>
            <a:endParaRPr lang="es-ES"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Muestra la posición </a:t>
            </a:r>
            <a:r>
              <a:rPr lang="es-ES" sz="1400" dirty="0">
                <a:solidFill>
                  <a:srgbClr val="262626"/>
                </a:solidFill>
              </a:rPr>
              <a:t/>
            </a:r>
            <a:br>
              <a:rPr lang="es-ES" sz="1400" dirty="0">
                <a:solidFill>
                  <a:srgbClr val="262626"/>
                </a:solidFill>
              </a:rPr>
            </a:br>
            <a:r>
              <a:rPr lang="es-ES" sz="1400" dirty="0">
                <a:solidFill>
                  <a:srgbClr val="262626"/>
                </a:solidFill>
              </a:rPr>
              <a:t>del </a:t>
            </a:r>
            <a:r>
              <a:rPr lang="da-DK" sz="1400" dirty="0">
                <a:solidFill>
                  <a:srgbClr val="262626"/>
                </a:solidFill>
              </a:rPr>
              <a:t>PCH respecto </a:t>
            </a:r>
            <a:r>
              <a:rPr lang="es-ES" sz="1400" dirty="0">
                <a:solidFill>
                  <a:srgbClr val="262626"/>
                </a:solidFill>
              </a:rPr>
              <a:t/>
            </a:r>
            <a:br>
              <a:rPr lang="es-ES" sz="1400" dirty="0">
                <a:solidFill>
                  <a:srgbClr val="262626"/>
                </a:solidFill>
              </a:rPr>
            </a:br>
            <a:r>
              <a:rPr lang="da-DK" sz="1400" dirty="0">
                <a:solidFill>
                  <a:srgbClr val="262626"/>
                </a:solidFill>
              </a:rPr>
              <a:t>la función seleccionada</a:t>
            </a:r>
            <a:endParaRPr lang="es-ES"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Desplazamiento manual </a:t>
            </a:r>
            <a:r>
              <a:rPr lang="es-ES" sz="1400" dirty="0">
                <a:solidFill>
                  <a:srgbClr val="262626"/>
                </a:solidFill>
              </a:rPr>
              <a:t/>
            </a:r>
            <a:br>
              <a:rPr lang="es-ES" sz="1400" dirty="0">
                <a:solidFill>
                  <a:srgbClr val="262626"/>
                </a:solidFill>
              </a:rPr>
            </a:br>
            <a:r>
              <a:rPr lang="es-ES" sz="1400" dirty="0">
                <a:solidFill>
                  <a:srgbClr val="262626"/>
                </a:solidFill>
              </a:rPr>
              <a:t>de cada junta</a:t>
            </a:r>
            <a:br>
              <a:rPr lang="es-ES" sz="1400" dirty="0">
                <a:solidFill>
                  <a:srgbClr val="262626"/>
                </a:solidFill>
              </a:rPr>
            </a:br>
            <a:r>
              <a:rPr lang="es-ES" sz="1400" dirty="0">
                <a:solidFill>
                  <a:srgbClr val="262626"/>
                </a:solidFill>
              </a:rPr>
              <a:t>individualmente</a:t>
            </a:r>
          </a:p>
          <a:p>
            <a:pPr lvl="1">
              <a:buClr>
                <a:srgbClr val="99CC00"/>
              </a:buClr>
              <a:buFont typeface="Wingdings" panose="05000000000000000000" pitchFamily="2" charset="2"/>
              <a:buChar char="§"/>
            </a:pPr>
            <a:r>
              <a:rPr lang="da-DK" sz="1400" dirty="0">
                <a:solidFill>
                  <a:srgbClr val="262626"/>
                </a:solidFill>
              </a:rPr>
              <a:t>Muestra el ángulo de</a:t>
            </a:r>
            <a:r>
              <a:rPr lang="es-ES" sz="1400" dirty="0">
                <a:solidFill>
                  <a:srgbClr val="262626"/>
                </a:solidFill>
              </a:rPr>
              <a:t/>
            </a:r>
            <a:br>
              <a:rPr lang="es-ES" sz="1400" dirty="0">
                <a:solidFill>
                  <a:srgbClr val="262626"/>
                </a:solidFill>
              </a:rPr>
            </a:br>
            <a:r>
              <a:rPr lang="es-ES" sz="1400" dirty="0">
                <a:solidFill>
                  <a:srgbClr val="262626"/>
                </a:solidFill>
              </a:rPr>
              <a:t>giro de cada una de las </a:t>
            </a:r>
            <a:br>
              <a:rPr lang="es-ES" sz="1400" dirty="0">
                <a:solidFill>
                  <a:srgbClr val="262626"/>
                </a:solidFill>
              </a:rPr>
            </a:br>
            <a:r>
              <a:rPr lang="da-DK" sz="1400" dirty="0">
                <a:solidFill>
                  <a:srgbClr val="262626"/>
                </a:solidFill>
              </a:rPr>
              <a:t>juntas</a:t>
            </a:r>
            <a:endParaRPr lang="es-ES"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33</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Pestaña </a:t>
            </a:r>
            <a:r>
              <a:rPr lang="da-DK" sz="2000" b="1" dirty="0" smtClean="0">
                <a:latin typeface="Lucida Console" panose="020B0609040504020204" pitchFamily="49" charset="0"/>
              </a:rPr>
              <a:t>Mover</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Rektangel 12"/>
          <p:cNvSpPr/>
          <p:nvPr/>
        </p:nvSpPr>
        <p:spPr>
          <a:xfrm>
            <a:off x="4498974" y="2157635"/>
            <a:ext cx="476886"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9551624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E/S</a:t>
            </a:r>
          </a:p>
          <a:p>
            <a:pPr lvl="1">
              <a:buClr>
                <a:srgbClr val="99CC00"/>
              </a:buClr>
              <a:buFont typeface="Wingdings" panose="05000000000000000000" pitchFamily="2" charset="2"/>
              <a:buChar char="§"/>
            </a:pPr>
            <a:r>
              <a:rPr lang="es-ES" sz="1400" dirty="0" smtClean="0">
                <a:solidFill>
                  <a:srgbClr val="262626"/>
                </a:solidFill>
              </a:rPr>
              <a:t>Monitorizado de señales</a:t>
            </a:r>
          </a:p>
          <a:p>
            <a:pPr lvl="1">
              <a:buClr>
                <a:srgbClr val="99CC00"/>
              </a:buClr>
              <a:buFont typeface="Wingdings" panose="05000000000000000000" pitchFamily="2" charset="2"/>
              <a:buChar char="§"/>
            </a:pPr>
            <a:r>
              <a:rPr lang="es-ES" sz="1400" dirty="0" smtClean="0">
                <a:solidFill>
                  <a:srgbClr val="262626"/>
                </a:solidFill>
              </a:rPr>
              <a:t>Activación señales</a:t>
            </a:r>
          </a:p>
          <a:p>
            <a:pPr lvl="1">
              <a:buClr>
                <a:srgbClr val="99CC00"/>
              </a:buClr>
              <a:buFont typeface="Wingdings" panose="05000000000000000000" pitchFamily="2" charset="2"/>
              <a:buChar char="§"/>
            </a:pPr>
            <a:r>
              <a:rPr lang="da-DK" sz="1400" dirty="0" smtClean="0">
                <a:solidFill>
                  <a:srgbClr val="262626"/>
                </a:solidFill>
              </a:rPr>
              <a:t>Configuración </a:t>
            </a:r>
            <a:r>
              <a:rPr lang="da-DK" sz="1400" dirty="0">
                <a:solidFill>
                  <a:srgbClr val="262626"/>
                </a:solidFill>
              </a:rPr>
              <a:t>de señales</a:t>
            </a:r>
            <a:r>
              <a:rPr lang="es-ES" sz="1400" dirty="0">
                <a:solidFill>
                  <a:srgbClr val="262626"/>
                </a:solidFill>
              </a:rPr>
              <a:t/>
            </a:r>
            <a:br>
              <a:rPr lang="es-ES" sz="1400" dirty="0">
                <a:solidFill>
                  <a:srgbClr val="262626"/>
                </a:solidFill>
              </a:rPr>
            </a:br>
            <a:r>
              <a:rPr lang="es-ES" sz="1400" dirty="0">
                <a:solidFill>
                  <a:srgbClr val="262626"/>
                </a:solidFill>
              </a:rPr>
              <a:t>analógicas</a:t>
            </a:r>
          </a:p>
          <a:p>
            <a:pPr marL="646113" lvl="2" indent="-285750">
              <a:buClr>
                <a:srgbClr val="99CC00"/>
              </a:buClr>
              <a:buFont typeface="Wingdings" panose="05000000000000000000" pitchFamily="2" charset="2"/>
              <a:buChar char="§"/>
            </a:pPr>
            <a:endParaRPr lang="en-GB" sz="18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34</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Pestaña </a:t>
            </a:r>
            <a:r>
              <a:rPr lang="da-DK" sz="2000" b="1" dirty="0" smtClean="0">
                <a:latin typeface="Lucida Console" panose="020B0609040504020204" pitchFamily="49" charset="0"/>
              </a:rPr>
              <a:t>E/S</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ktangel 3"/>
          <p:cNvSpPr/>
          <p:nvPr/>
        </p:nvSpPr>
        <p:spPr>
          <a:xfrm>
            <a:off x="4973955" y="2141220"/>
            <a:ext cx="297995" cy="15620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9551624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Monitor estado</a:t>
            </a:r>
          </a:p>
          <a:p>
            <a:pPr lvl="1">
              <a:buClr>
                <a:srgbClr val="99CC00"/>
              </a:buClr>
              <a:buFont typeface="Wingdings" panose="05000000000000000000" pitchFamily="2" charset="2"/>
              <a:buChar char="§"/>
            </a:pPr>
            <a:r>
              <a:rPr lang="da-DK" sz="1400" dirty="0">
                <a:solidFill>
                  <a:srgbClr val="262626"/>
                </a:solidFill>
              </a:rPr>
              <a:t>Controlador</a:t>
            </a:r>
          </a:p>
          <a:p>
            <a:pPr lvl="1">
              <a:buClr>
                <a:srgbClr val="99CC00"/>
              </a:buClr>
              <a:buFont typeface="Wingdings" panose="05000000000000000000" pitchFamily="2" charset="2"/>
              <a:buChar char="§"/>
            </a:pPr>
            <a:r>
              <a:rPr lang="da-DK" sz="1400" dirty="0">
                <a:solidFill>
                  <a:srgbClr val="262626"/>
                </a:solidFill>
              </a:rPr>
              <a:t>Juntas</a:t>
            </a:r>
          </a:p>
          <a:p>
            <a:pPr lvl="1">
              <a:buClr>
                <a:srgbClr val="99CC00"/>
              </a:buClr>
              <a:buFont typeface="Wingdings" panose="05000000000000000000" pitchFamily="2" charset="2"/>
              <a:buChar char="§"/>
            </a:pPr>
            <a:endParaRPr lang="en-GB" sz="1400" dirty="0">
              <a:solidFill>
                <a:srgbClr val="262626"/>
              </a:solidFill>
            </a:endParaRPr>
          </a:p>
          <a:p>
            <a:pPr marL="354013" lvl="2" indent="-354013">
              <a:buClr>
                <a:srgbClr val="99CC00"/>
              </a:buClr>
              <a:buFont typeface="Wingdings" panose="05000000000000000000" pitchFamily="2" charset="2"/>
              <a:buChar char="§"/>
            </a:pPr>
            <a:r>
              <a:rPr lang="da-DK" sz="1800" dirty="0">
                <a:solidFill>
                  <a:srgbClr val="262626"/>
                </a:solidFill>
              </a:rPr>
              <a:t>Registro eventos</a:t>
            </a:r>
          </a:p>
          <a:p>
            <a:pPr marL="811213" lvl="3" indent="-354013">
              <a:buClr>
                <a:srgbClr val="99CC00"/>
              </a:buClr>
              <a:buFont typeface="Wingdings" panose="05000000000000000000" pitchFamily="2" charset="2"/>
              <a:buChar char="§"/>
            </a:pPr>
            <a:r>
              <a:rPr lang="da-DK" sz="1400" dirty="0">
                <a:solidFill>
                  <a:srgbClr val="262626"/>
                </a:solidFill>
              </a:rPr>
              <a:t>Información</a:t>
            </a:r>
          </a:p>
          <a:p>
            <a:pPr marL="811213" lvl="3" indent="-354013">
              <a:buClr>
                <a:srgbClr val="99CC00"/>
              </a:buClr>
              <a:buFont typeface="Wingdings" panose="05000000000000000000" pitchFamily="2" charset="2"/>
              <a:buChar char="§"/>
            </a:pPr>
            <a:r>
              <a:rPr lang="da-DK" sz="1400" dirty="0">
                <a:solidFill>
                  <a:srgbClr val="262626"/>
                </a:solidFill>
              </a:rPr>
              <a:t>Avisos</a:t>
            </a:r>
          </a:p>
          <a:p>
            <a:pPr marL="811213" lvl="3" indent="-354013">
              <a:buClr>
                <a:srgbClr val="99CC00"/>
              </a:buClr>
              <a:buFont typeface="Wingdings" panose="05000000000000000000" pitchFamily="2" charset="2"/>
              <a:buChar char="§"/>
            </a:pPr>
            <a:r>
              <a:rPr lang="da-DK" sz="1400" dirty="0">
                <a:solidFill>
                  <a:srgbClr val="262626"/>
                </a:solidFill>
              </a:rPr>
              <a:t>Errores</a:t>
            </a:r>
          </a:p>
          <a:p>
            <a:pPr marL="811213" lvl="3" indent="-354013">
              <a:buClr>
                <a:srgbClr val="99CC00"/>
              </a:buClr>
              <a:buFont typeface="Wingdings" panose="05000000000000000000" pitchFamily="2" charset="2"/>
              <a:buChar char="§"/>
            </a:pPr>
            <a:endParaRPr lang="en-GB" sz="1400" dirty="0">
              <a:solidFill>
                <a:srgbClr val="262626"/>
              </a:solidFill>
            </a:endParaRPr>
          </a:p>
          <a:p>
            <a:pPr lvl="2">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5280509" y="2143125"/>
            <a:ext cx="575461" cy="145246"/>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dirty="0"/>
          </a:p>
        </p:txBody>
      </p:sp>
      <p:sp>
        <p:nvSpPr>
          <p:cNvPr id="3" name="Pladsholder til diasnummer 2"/>
          <p:cNvSpPr>
            <a:spLocks noGrp="1"/>
          </p:cNvSpPr>
          <p:nvPr>
            <p:ph type="sldNum" sz="quarter" idx="12"/>
          </p:nvPr>
        </p:nvSpPr>
        <p:spPr/>
        <p:txBody>
          <a:bodyPr/>
          <a:lstStyle/>
          <a:p>
            <a:fld id="{EAC703FD-06C2-3745-B8B2-5765E01FA7E0}" type="slidenum">
              <a:rPr lang="da-DK" smtClean="0"/>
              <a:t>35</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Pestaña </a:t>
            </a:r>
            <a:r>
              <a:rPr lang="es-ES" sz="2000" b="1" dirty="0" smtClean="0">
                <a:latin typeface="Lucida Console" panose="020B0609040504020204" pitchFamily="49" charset="0"/>
              </a:rPr>
              <a:t>Registro</a:t>
            </a:r>
            <a:endParaRPr lang="es-ES"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9551624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lumMod val="40000"/>
                  <a:lumOff val="60000"/>
                </a:schemeClr>
              </a:buCl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Desplazamiento</a:t>
            </a:r>
          </a:p>
          <a:p>
            <a:pPr lvl="1">
              <a:buClr>
                <a:srgbClr val="99CC00"/>
              </a:buClr>
              <a:buFont typeface="Wingdings" panose="05000000000000000000" pitchFamily="2" charset="2"/>
              <a:buChar char="§"/>
            </a:pPr>
            <a:r>
              <a:rPr lang="es-ES" sz="1400" dirty="0">
                <a:solidFill>
                  <a:srgbClr val="262626"/>
                </a:solidFill>
              </a:rPr>
              <a:t>Por junta individual</a:t>
            </a:r>
          </a:p>
          <a:p>
            <a:pPr lvl="2">
              <a:buClr>
                <a:srgbClr val="99CC00"/>
              </a:buClr>
              <a:buFont typeface="Wingdings" panose="05000000000000000000" pitchFamily="2" charset="2"/>
              <a:buChar char="§"/>
            </a:pPr>
            <a:r>
              <a:rPr lang="es-ES" sz="1000" dirty="0">
                <a:solidFill>
                  <a:srgbClr val="262626"/>
                </a:solidFill>
              </a:rPr>
              <a:t>Cambia orientación del PCH</a:t>
            </a:r>
          </a:p>
          <a:p>
            <a:pPr lvl="2">
              <a:buClr>
                <a:srgbClr val="99CC00"/>
              </a:buClr>
              <a:buFont typeface="Wingdings" panose="05000000000000000000" pitchFamily="2" charset="2"/>
              <a:buChar char="§"/>
            </a:pPr>
            <a:r>
              <a:rPr lang="es-ES" sz="1000" dirty="0">
                <a:solidFill>
                  <a:srgbClr val="262626"/>
                </a:solidFill>
              </a:rPr>
              <a:t>Límites mín./máx.</a:t>
            </a:r>
          </a:p>
          <a:p>
            <a:pPr lvl="2">
              <a:buClr>
                <a:srgbClr val="99CC00"/>
              </a:buClr>
              <a:buFont typeface="Wingdings" panose="05000000000000000000" pitchFamily="2" charset="2"/>
              <a:buChar char="§"/>
            </a:pPr>
            <a:r>
              <a:rPr lang="es-ES" sz="1000" dirty="0">
                <a:solidFill>
                  <a:srgbClr val="262626"/>
                </a:solidFill>
              </a:rPr>
              <a:t>Muestra ángulo de giro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Lineal</a:t>
            </a:r>
          </a:p>
          <a:p>
            <a:pPr lvl="2">
              <a:buClr>
                <a:srgbClr val="99CC00"/>
              </a:buClr>
              <a:buFont typeface="Wingdings" panose="05000000000000000000" pitchFamily="2" charset="2"/>
              <a:buChar char="§"/>
            </a:pPr>
            <a:r>
              <a:rPr lang="da-DK" sz="1000" dirty="0">
                <a:solidFill>
                  <a:srgbClr val="262626"/>
                </a:solidFill>
              </a:rPr>
              <a:t>Orinetación fija del PCH</a:t>
            </a:r>
          </a:p>
          <a:p>
            <a:pPr lvl="2">
              <a:buClr>
                <a:srgbClr val="99CC00"/>
              </a:buClr>
              <a:buFont typeface="Wingdings" panose="05000000000000000000" pitchFamily="2" charset="2"/>
              <a:buChar char="§"/>
            </a:pPr>
            <a:r>
              <a:rPr lang="da-DK" sz="1000" dirty="0">
                <a:solidFill>
                  <a:srgbClr val="262626"/>
                </a:solidFill>
              </a:rPr>
              <a:t>Desplazamiento en XYZ</a:t>
            </a:r>
          </a:p>
          <a:p>
            <a:pPr lvl="2">
              <a:buClr>
                <a:srgbClr val="99CC00"/>
              </a:buClr>
              <a:buFont typeface="Wingdings" panose="05000000000000000000" pitchFamily="2" charset="2"/>
              <a:buChar char="§"/>
            </a:pPr>
            <a:r>
              <a:rPr lang="da-DK" sz="1000" dirty="0">
                <a:solidFill>
                  <a:srgbClr val="262626"/>
                </a:solidFill>
              </a:rPr>
              <a:t>Relativo a Función elegida</a:t>
            </a:r>
          </a:p>
          <a:p>
            <a:pPr marL="1435100" lvl="3" indent="-265113">
              <a:buClr>
                <a:srgbClr val="99CC00"/>
              </a:buClr>
              <a:buFont typeface="Wingdings" panose="05000000000000000000" pitchFamily="2" charset="2"/>
              <a:buChar char="§"/>
            </a:pPr>
            <a:r>
              <a:rPr lang="da-DK" sz="1000" dirty="0">
                <a:solidFill>
                  <a:srgbClr val="262626"/>
                </a:solidFill>
              </a:rPr>
              <a:t>Ver</a:t>
            </a:r>
          </a:p>
          <a:p>
            <a:pPr marL="1435100" lvl="3" indent="-265113">
              <a:buClr>
                <a:srgbClr val="99CC00"/>
              </a:buClr>
              <a:buFont typeface="Wingdings" panose="05000000000000000000" pitchFamily="2" charset="2"/>
              <a:buChar char="§"/>
            </a:pPr>
            <a:r>
              <a:rPr lang="da-DK" sz="1000" dirty="0">
                <a:solidFill>
                  <a:srgbClr val="262626"/>
                </a:solidFill>
              </a:rPr>
              <a:t>Base</a:t>
            </a:r>
          </a:p>
          <a:p>
            <a:pPr marL="1435100" lvl="3" indent="-265113">
              <a:buClr>
                <a:srgbClr val="99CC00"/>
              </a:buClr>
              <a:buFont typeface="Wingdings" panose="05000000000000000000" pitchFamily="2" charset="2"/>
              <a:buChar char="§"/>
            </a:pPr>
            <a:r>
              <a:rPr lang="da-DK" sz="1000" dirty="0">
                <a:solidFill>
                  <a:srgbClr val="262626"/>
                </a:solidFill>
              </a:rPr>
              <a:t>Herram</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Movimiento libre</a:t>
            </a:r>
            <a:endParaRPr lang="da-DK" sz="1400" dirty="0">
              <a:solidFill>
                <a:srgbClr val="262626"/>
              </a:solidFill>
            </a:endParaRPr>
          </a:p>
          <a:p>
            <a:pPr lvl="2">
              <a:buClr>
                <a:srgbClr val="99CC00"/>
              </a:buClr>
              <a:buFont typeface="Wingdings" panose="05000000000000000000" pitchFamily="2" charset="2"/>
              <a:buChar char="§"/>
            </a:pPr>
            <a:r>
              <a:rPr lang="da-DK" sz="1000" dirty="0">
                <a:solidFill>
                  <a:srgbClr val="262626"/>
                </a:solidFill>
              </a:rPr>
              <a:t>Botón </a:t>
            </a:r>
            <a:r>
              <a:rPr lang="da-DK" sz="1000" dirty="0" smtClean="0">
                <a:solidFill>
                  <a:srgbClr val="262626"/>
                </a:solidFill>
              </a:rPr>
              <a:t>Mov. </a:t>
            </a:r>
            <a:r>
              <a:rPr lang="da-DK" sz="1000" dirty="0">
                <a:solidFill>
                  <a:srgbClr val="262626"/>
                </a:solidFill>
              </a:rPr>
              <a:t>l</a:t>
            </a:r>
            <a:r>
              <a:rPr lang="da-DK" sz="1000" dirty="0" smtClean="0">
                <a:solidFill>
                  <a:srgbClr val="262626"/>
                </a:solidFill>
              </a:rPr>
              <a:t>ibre en </a:t>
            </a:r>
            <a:r>
              <a:rPr lang="da-DK" sz="1000" dirty="0">
                <a:solidFill>
                  <a:srgbClr val="262626"/>
                </a:solidFill>
              </a:rPr>
              <a:t>TP</a:t>
            </a:r>
          </a:p>
          <a:p>
            <a:pPr lvl="2">
              <a:buClr>
                <a:srgbClr val="99CC00"/>
              </a:buClr>
              <a:buFont typeface="Wingdings" panose="05000000000000000000" pitchFamily="2" charset="2"/>
              <a:buChar char="§"/>
            </a:pPr>
            <a:r>
              <a:rPr lang="da-DK" sz="1000" dirty="0">
                <a:solidFill>
                  <a:srgbClr val="262626"/>
                </a:solidFill>
              </a:rPr>
              <a:t>Botón Mov. libre </a:t>
            </a:r>
            <a:r>
              <a:rPr lang="da-DK" sz="1000" dirty="0" smtClean="0">
                <a:solidFill>
                  <a:srgbClr val="262626"/>
                </a:solidFill>
              </a:rPr>
              <a:t>en </a:t>
            </a:r>
            <a:r>
              <a:rPr lang="da-DK" sz="1000" dirty="0">
                <a:solidFill>
                  <a:srgbClr val="262626"/>
                </a:solidFill>
              </a:rPr>
              <a:t>GUI</a:t>
            </a:r>
            <a:endParaRPr lang="en-GB" sz="1000" dirty="0">
              <a:solidFill>
                <a:srgbClr val="262626"/>
              </a:solidFill>
            </a:endParaRPr>
          </a:p>
          <a:p>
            <a:pPr lvl="2">
              <a:buClr>
                <a:srgbClr val="99CC00"/>
              </a:buClr>
              <a:buFont typeface="Wingdings" panose="05000000000000000000" pitchFamily="2" charset="2"/>
              <a:buChar char="§"/>
            </a:pPr>
            <a:endParaRPr lang="da-DK" sz="1000" dirty="0" smtClean="0">
              <a:solidFill>
                <a:srgbClr val="262626"/>
              </a:solidFill>
            </a:endParaRPr>
          </a:p>
          <a:p>
            <a:pPr lvl="2">
              <a:buClr>
                <a:srgbClr val="99CC00"/>
              </a:buClr>
              <a:buFont typeface="Wingdings" panose="05000000000000000000" pitchFamily="2" charset="2"/>
              <a:buChar char="§"/>
            </a:pPr>
            <a:endParaRPr lang="da-DK" sz="10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grpSp>
        <p:nvGrpSpPr>
          <p:cNvPr id="7" name="Gruppe 6"/>
          <p:cNvGrpSpPr/>
          <p:nvPr/>
        </p:nvGrpSpPr>
        <p:grpSpPr>
          <a:xfrm>
            <a:off x="3145208" y="2296268"/>
            <a:ext cx="5754952" cy="3600000"/>
            <a:chOff x="3324674" y="2381728"/>
            <a:chExt cx="5754952" cy="3600000"/>
          </a:xfrm>
        </p:grpSpPr>
        <p:sp>
          <p:nvSpPr>
            <p:cNvPr id="4" name="Rektangel 3"/>
            <p:cNvSpPr/>
            <p:nvPr/>
          </p:nvSpPr>
          <p:spPr>
            <a:xfrm>
              <a:off x="8020446" y="2577200"/>
              <a:ext cx="814182" cy="16860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3324674" y="2381728"/>
              <a:ext cx="1849068" cy="360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5183902" y="4181728"/>
              <a:ext cx="3895724" cy="180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36</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Moviendo el robot</a:t>
            </a:r>
            <a:endParaRPr lang="es-ES" sz="2000" b="1" dirty="0">
              <a:latin typeface="Lucida Console" panose="020B0609040504020204" pitchFamily="49" charset="0"/>
            </a:endParaRPr>
          </a:p>
        </p:txBody>
      </p:sp>
      <p:sp>
        <p:nvSpPr>
          <p:cNvPr id="12" name="Rektangel 11"/>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3"/>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6" name="Brugerdefineret 15">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8264345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37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inicial</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Configuraciones iniciales</a:t>
            </a:r>
          </a:p>
          <a:p>
            <a:pPr lvl="1">
              <a:buClr>
                <a:srgbClr val="99CC00"/>
              </a:buClr>
              <a:buFont typeface="Wingdings" panose="05000000000000000000" pitchFamily="2" charset="2"/>
              <a:buChar char="§"/>
            </a:pPr>
            <a:r>
              <a:rPr lang="es-ES" sz="1400" dirty="0" smtClean="0">
                <a:solidFill>
                  <a:srgbClr val="262626"/>
                </a:solidFill>
              </a:rPr>
              <a:t>Configuración de PCH</a:t>
            </a:r>
          </a:p>
          <a:p>
            <a:pPr lvl="1">
              <a:buClr>
                <a:srgbClr val="99CC00"/>
              </a:buClr>
              <a:buFont typeface="Wingdings" panose="05000000000000000000" pitchFamily="2" charset="2"/>
              <a:buChar char="§"/>
            </a:pPr>
            <a:r>
              <a:rPr lang="es-ES" sz="1400" dirty="0" smtClean="0">
                <a:solidFill>
                  <a:srgbClr val="262626"/>
                </a:solidFill>
              </a:rPr>
              <a:t>Configuración Montaje</a:t>
            </a:r>
          </a:p>
          <a:p>
            <a:pPr lvl="1">
              <a:buClr>
                <a:srgbClr val="99CC00"/>
              </a:buClr>
              <a:buFont typeface="Wingdings" panose="05000000000000000000" pitchFamily="2" charset="2"/>
              <a:buChar char="§"/>
            </a:pPr>
            <a:endParaRPr lang="da-DK" sz="1400" dirty="0">
              <a:solidFill>
                <a:srgbClr val="262626"/>
              </a:solidFill>
            </a:endParaRPr>
          </a:p>
        </p:txBody>
      </p:sp>
      <p:sp>
        <p:nvSpPr>
          <p:cNvPr id="13" name="Rektangel 12"/>
          <p:cNvSpPr/>
          <p:nvPr/>
        </p:nvSpPr>
        <p:spPr>
          <a:xfrm>
            <a:off x="3124209" y="2308422"/>
            <a:ext cx="1296000" cy="43477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Brugerdefineret 11">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850492"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Punto Central de</a:t>
            </a:r>
            <a:br>
              <a:rPr lang="es-ES" sz="1800" dirty="0">
                <a:solidFill>
                  <a:srgbClr val="262626"/>
                </a:solidFill>
              </a:rPr>
            </a:br>
            <a:r>
              <a:rPr lang="es-ES" sz="1800" dirty="0">
                <a:solidFill>
                  <a:srgbClr val="262626"/>
                </a:solidFill>
              </a:rPr>
              <a:t>Herramienta (PCH)</a:t>
            </a:r>
          </a:p>
          <a:p>
            <a:pPr lvl="1">
              <a:buClr>
                <a:srgbClr val="99CC00"/>
              </a:buClr>
              <a:buFont typeface="Wingdings" panose="05000000000000000000" pitchFamily="2" charset="2"/>
              <a:buChar char="§"/>
            </a:pPr>
            <a:r>
              <a:rPr lang="es-ES" sz="1400" dirty="0">
                <a:solidFill>
                  <a:srgbClr val="262626"/>
                </a:solidFill>
              </a:rPr>
              <a:t>Distancia desde </a:t>
            </a:r>
            <a:r>
              <a:rPr lang="es-ES" sz="1400" dirty="0" smtClean="0">
                <a:solidFill>
                  <a:srgbClr val="262626"/>
                </a:solidFill>
              </a:rPr>
              <a:t>el centro  </a:t>
            </a:r>
            <a:r>
              <a:rPr lang="es-ES" sz="1400" dirty="0">
                <a:solidFill>
                  <a:srgbClr val="262626"/>
                </a:solidFill>
              </a:rPr>
              <a:t/>
            </a:r>
            <a:br>
              <a:rPr lang="es-ES" sz="1400" dirty="0">
                <a:solidFill>
                  <a:srgbClr val="262626"/>
                </a:solidFill>
              </a:rPr>
            </a:br>
            <a:r>
              <a:rPr lang="es-ES" sz="1400" dirty="0">
                <a:solidFill>
                  <a:srgbClr val="262626"/>
                </a:solidFill>
              </a:rPr>
              <a:t>de la brida de acople de la  </a:t>
            </a:r>
            <a:br>
              <a:rPr lang="es-ES" sz="1400" dirty="0">
                <a:solidFill>
                  <a:srgbClr val="262626"/>
                </a:solidFill>
              </a:rPr>
            </a:br>
            <a:r>
              <a:rPr lang="es-ES" sz="1400" dirty="0" smtClean="0">
                <a:solidFill>
                  <a:srgbClr val="262626"/>
                </a:solidFill>
              </a:rPr>
              <a:t>herramienta, al punto</a:t>
            </a:r>
            <a:r>
              <a:rPr lang="es-ES" sz="1400" dirty="0">
                <a:solidFill>
                  <a:srgbClr val="262626"/>
                </a:solidFill>
              </a:rPr>
              <a:t/>
            </a:r>
            <a:br>
              <a:rPr lang="es-ES" sz="1400" dirty="0">
                <a:solidFill>
                  <a:srgbClr val="262626"/>
                </a:solidFill>
              </a:rPr>
            </a:br>
            <a:r>
              <a:rPr lang="es-ES" sz="1400" dirty="0" smtClean="0">
                <a:solidFill>
                  <a:srgbClr val="262626"/>
                </a:solidFill>
              </a:rPr>
              <a:t>central de la herramienta</a:t>
            </a: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Introducir valores XYZ </a:t>
            </a:r>
            <a:br>
              <a:rPr lang="es-ES" sz="1400" dirty="0">
                <a:solidFill>
                  <a:srgbClr val="262626"/>
                </a:solidFill>
              </a:rPr>
            </a:br>
            <a:r>
              <a:rPr lang="es-ES" sz="1400" dirty="0">
                <a:solidFill>
                  <a:srgbClr val="262626"/>
                </a:solidFill>
              </a:rPr>
              <a:t>según las direcciones</a:t>
            </a:r>
            <a:br>
              <a:rPr lang="es-ES" sz="1400" dirty="0">
                <a:solidFill>
                  <a:srgbClr val="262626"/>
                </a:solidFill>
              </a:rPr>
            </a:br>
            <a:r>
              <a:rPr lang="es-ES" sz="1400" dirty="0">
                <a:solidFill>
                  <a:srgbClr val="262626"/>
                </a:solidFill>
              </a:rPr>
              <a:t>definidas en la ilustración</a:t>
            </a:r>
          </a:p>
          <a:p>
            <a:pPr lvl="1">
              <a:buClr>
                <a:srgbClr val="99CC00"/>
              </a:buClr>
              <a:buFont typeface="Wingdings" panose="05000000000000000000" pitchFamily="2" charset="2"/>
              <a:buChar char="§"/>
            </a:pPr>
            <a:r>
              <a:rPr lang="es-ES" sz="1400" dirty="0" smtClean="0">
                <a:solidFill>
                  <a:srgbClr val="262626"/>
                </a:solidFill>
              </a:rPr>
              <a:t>Asistente para cálculo de Posición  y Orientación</a:t>
            </a:r>
          </a:p>
          <a:p>
            <a:pPr lvl="1">
              <a:buClr>
                <a:srgbClr val="99CC00"/>
              </a:buClr>
              <a:buFont typeface="Wingdings" panose="05000000000000000000" pitchFamily="2" charset="2"/>
              <a:buChar char="§"/>
            </a:pPr>
            <a:r>
              <a:rPr lang="es-ES" sz="1400" dirty="0" smtClean="0">
                <a:solidFill>
                  <a:srgbClr val="262626"/>
                </a:solidFill>
              </a:rPr>
              <a:t>Posibilidad de definir múltiples PCH</a:t>
            </a:r>
          </a:p>
          <a:p>
            <a:pPr marL="646113" lvl="2" indent="-285750">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Carga útil</a:t>
            </a:r>
          </a:p>
          <a:p>
            <a:pPr lvl="1">
              <a:buClr>
                <a:srgbClr val="99CC00"/>
              </a:buClr>
              <a:buFont typeface="Wingdings" panose="05000000000000000000" pitchFamily="2" charset="2"/>
              <a:buChar char="§"/>
            </a:pPr>
            <a:r>
              <a:rPr lang="es-ES" sz="1400" dirty="0">
                <a:solidFill>
                  <a:srgbClr val="262626"/>
                </a:solidFill>
              </a:rPr>
              <a:t>Peso de la herramienta</a:t>
            </a:r>
          </a:p>
          <a:p>
            <a:pPr lvl="1">
              <a:buClr>
                <a:srgbClr val="99CC00"/>
              </a:buClr>
              <a:buFont typeface="Wingdings" panose="05000000000000000000" pitchFamily="2" charset="2"/>
              <a:buChar char="§"/>
            </a:pPr>
            <a:r>
              <a:rPr lang="es-ES" sz="1400" dirty="0" smtClean="0">
                <a:solidFill>
                  <a:srgbClr val="262626"/>
                </a:solidFill>
              </a:rPr>
              <a:t>Centro de gravedad</a:t>
            </a:r>
          </a:p>
          <a:p>
            <a:pPr lvl="1">
              <a:buClr>
                <a:srgbClr val="99CC00"/>
              </a:buClr>
              <a:buFont typeface="Wingdings" panose="05000000000000000000" pitchFamily="2" charset="2"/>
              <a:buChar char="§"/>
            </a:pPr>
            <a:endParaRPr lang="da-DK"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38</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PCH</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grpSp>
        <p:nvGrpSpPr>
          <p:cNvPr id="3" name="Gruppe 2"/>
          <p:cNvGrpSpPr/>
          <p:nvPr/>
        </p:nvGrpSpPr>
        <p:grpSpPr>
          <a:xfrm>
            <a:off x="5511477" y="3330451"/>
            <a:ext cx="1296000" cy="897661"/>
            <a:chOff x="5333677" y="3325371"/>
            <a:chExt cx="1296000" cy="897661"/>
          </a:xfrm>
        </p:grpSpPr>
        <p:sp>
          <p:nvSpPr>
            <p:cNvPr id="11" name="Rektangel 10"/>
            <p:cNvSpPr/>
            <p:nvPr/>
          </p:nvSpPr>
          <p:spPr>
            <a:xfrm>
              <a:off x="5333677" y="3325371"/>
              <a:ext cx="1296000" cy="16985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3" name="Rektangel 12"/>
            <p:cNvSpPr/>
            <p:nvPr/>
          </p:nvSpPr>
          <p:spPr>
            <a:xfrm>
              <a:off x="5333677" y="3562700"/>
              <a:ext cx="1296000" cy="16985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4" name="Rektangel 13"/>
            <p:cNvSpPr/>
            <p:nvPr/>
          </p:nvSpPr>
          <p:spPr>
            <a:xfrm>
              <a:off x="5333677" y="4053173"/>
              <a:ext cx="1296000" cy="16985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15" name="Brugerdefineret 1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331116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709965"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Cálculo Posición del PCH </a:t>
            </a:r>
          </a:p>
          <a:p>
            <a:pPr lvl="1">
              <a:buClr>
                <a:srgbClr val="99CC00"/>
              </a:buClr>
              <a:buFont typeface="Wingdings" panose="05000000000000000000" pitchFamily="2" charset="2"/>
              <a:buChar char="§"/>
            </a:pPr>
            <a:r>
              <a:rPr lang="es-ES" sz="1400" dirty="0" smtClean="0">
                <a:solidFill>
                  <a:srgbClr val="262626"/>
                </a:solidFill>
              </a:rPr>
              <a:t>Calcula la posición del PCH según 3-4 puntos ajustados manualmente </a:t>
            </a:r>
            <a:endParaRPr lang="es-ES" sz="18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39</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Rektangel 10"/>
          <p:cNvSpPr/>
          <p:nvPr/>
        </p:nvSpPr>
        <p:spPr>
          <a:xfrm>
            <a:off x="7188990" y="3749795"/>
            <a:ext cx="1434592" cy="156568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PCH</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1182133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73" y="0"/>
            <a:ext cx="9131806"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2" name="Pladsholder til diasnummer 1"/>
          <p:cNvSpPr>
            <a:spLocks noGrp="1"/>
          </p:cNvSpPr>
          <p:nvPr>
            <p:ph type="sldNum" sz="quarter" idx="12"/>
          </p:nvPr>
        </p:nvSpPr>
        <p:spPr/>
        <p:txBody>
          <a:bodyPr/>
          <a:lstStyle/>
          <a:p>
            <a:fld id="{EAC703FD-06C2-3745-B8B2-5765E01FA7E0}" type="slidenum">
              <a:rPr lang="da-DK" smtClean="0"/>
              <a:t>4</a:t>
            </a:fld>
            <a:endParaRPr lang="da-DK"/>
          </a:p>
        </p:txBody>
      </p:sp>
      <p:sp>
        <p:nvSpPr>
          <p:cNvPr id="72"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73"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3" name="TextBox 32"/>
          <p:cNvSpPr txBox="1"/>
          <p:nvPr/>
        </p:nvSpPr>
        <p:spPr>
          <a:xfrm>
            <a:off x="607511" y="1837822"/>
            <a:ext cx="7857752" cy="3733200"/>
          </a:xfrm>
          <a:prstGeom prst="rect">
            <a:avLst/>
          </a:prstGeom>
          <a:solidFill>
            <a:schemeClr val="bg1">
              <a:alpha val="61000"/>
            </a:schemeClr>
          </a:solidFill>
        </p:spPr>
        <p:txBody>
          <a:bodyPr wrap="square" rtlCol="0">
            <a:spAutoFit/>
          </a:bodyPr>
          <a:lstStyle/>
          <a:p>
            <a:endParaRPr lang="da-DK" dirty="0"/>
          </a:p>
        </p:txBody>
      </p:sp>
      <p:sp>
        <p:nvSpPr>
          <p:cNvPr id="49" name="Titel 1"/>
          <p:cNvSpPr txBox="1">
            <a:spLocks/>
          </p:cNvSpPr>
          <p:nvPr/>
        </p:nvSpPr>
        <p:spPr>
          <a:xfrm>
            <a:off x="1330524" y="263106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4" name="Rektangel 6"/>
          <p:cNvSpPr/>
          <p:nvPr/>
        </p:nvSpPr>
        <p:spPr>
          <a:xfrm>
            <a:off x="877303" y="1979626"/>
            <a:ext cx="4840501" cy="467999"/>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Titel 1"/>
          <p:cNvSpPr txBox="1">
            <a:spLocks/>
          </p:cNvSpPr>
          <p:nvPr/>
        </p:nvSpPr>
        <p:spPr>
          <a:xfrm>
            <a:off x="945218" y="1913902"/>
            <a:ext cx="4772586" cy="698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000" dirty="0" smtClean="0">
                <a:solidFill>
                  <a:srgbClr val="004A6C"/>
                </a:solidFill>
                <a:latin typeface="Lucida Console" panose="020B0609040504020204" pitchFamily="49" charset="0"/>
                <a:ea typeface="Roboto Condensed" panose="02000000000000000000" pitchFamily="2" charset="0"/>
              </a:rPr>
              <a:t>Presentación del profesor</a:t>
            </a:r>
            <a:endParaRPr lang="es-ES" sz="2600" dirty="0">
              <a:solidFill>
                <a:srgbClr val="004A6C"/>
              </a:solidFill>
              <a:latin typeface="Lucida Console" panose="020B0609040504020204" pitchFamily="49" charset="0"/>
              <a:ea typeface="Roboto Condensed" panose="02000000000000000000" pitchFamily="2" charset="0"/>
            </a:endParaRPr>
          </a:p>
        </p:txBody>
      </p:sp>
    </p:spTree>
    <p:extLst>
      <p:ext uri="{BB962C8B-B14F-4D97-AF65-F5344CB8AC3E}">
        <p14:creationId xmlns:p14="http://schemas.microsoft.com/office/powerpoint/2010/main" val="2540116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709965"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Cálculo Posición del PCH </a:t>
            </a:r>
          </a:p>
          <a:p>
            <a:pPr lvl="1">
              <a:buClr>
                <a:srgbClr val="99CC00"/>
              </a:buClr>
              <a:buFont typeface="Wingdings" panose="05000000000000000000" pitchFamily="2" charset="2"/>
              <a:buChar char="§"/>
            </a:pPr>
            <a:r>
              <a:rPr lang="es-ES" sz="1400" dirty="0">
                <a:solidFill>
                  <a:srgbClr val="262626"/>
                </a:solidFill>
              </a:rPr>
              <a:t>Calcula la posición del PCH según 3-4 puntos ajustados manualmente </a:t>
            </a:r>
            <a:endParaRPr lang="es-ES"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40</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Rektangel 10"/>
          <p:cNvSpPr/>
          <p:nvPr/>
        </p:nvSpPr>
        <p:spPr>
          <a:xfrm>
            <a:off x="7083267" y="5488305"/>
            <a:ext cx="805337" cy="18097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4"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PCH</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7675634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709965"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Cálculo </a:t>
            </a:r>
            <a:r>
              <a:rPr lang="es-ES" sz="1800" dirty="0" smtClean="0">
                <a:solidFill>
                  <a:srgbClr val="262626"/>
                </a:solidFill>
              </a:rPr>
              <a:t>Orientación del </a:t>
            </a:r>
            <a:r>
              <a:rPr lang="es-ES" sz="1800" dirty="0">
                <a:solidFill>
                  <a:srgbClr val="262626"/>
                </a:solidFill>
              </a:rPr>
              <a:t>PCH </a:t>
            </a:r>
          </a:p>
          <a:p>
            <a:pPr lvl="1">
              <a:buClr>
                <a:srgbClr val="99CC00"/>
              </a:buClr>
              <a:buFont typeface="Wingdings" panose="05000000000000000000" pitchFamily="2" charset="2"/>
              <a:buChar char="§"/>
            </a:pPr>
            <a:r>
              <a:rPr lang="es-ES" sz="1400" dirty="0" smtClean="0">
                <a:solidFill>
                  <a:srgbClr val="262626"/>
                </a:solidFill>
              </a:rPr>
              <a:t>Elegir una función</a:t>
            </a:r>
          </a:p>
          <a:p>
            <a:pPr lvl="1">
              <a:buClr>
                <a:srgbClr val="99CC00"/>
              </a:buClr>
              <a:buFont typeface="Wingdings" panose="05000000000000000000" pitchFamily="2" charset="2"/>
              <a:buChar char="§"/>
            </a:pPr>
            <a:r>
              <a:rPr lang="es-ES" sz="1400" dirty="0" smtClean="0">
                <a:solidFill>
                  <a:srgbClr val="262626"/>
                </a:solidFill>
              </a:rPr>
              <a:t>Ajustar un punto</a:t>
            </a:r>
          </a:p>
          <a:p>
            <a:pPr marL="646113" lvl="2" indent="-285750">
              <a:buClr>
                <a:srgbClr val="99CC00"/>
              </a:buClr>
              <a:buFont typeface="Wingdings" panose="05000000000000000000" pitchFamily="2" charset="2"/>
              <a:buChar char="§"/>
            </a:pPr>
            <a:endParaRPr lang="en-GB" sz="18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41</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Rektangel 10"/>
          <p:cNvSpPr/>
          <p:nvPr/>
        </p:nvSpPr>
        <p:spPr>
          <a:xfrm>
            <a:off x="7192511" y="3956321"/>
            <a:ext cx="1437139" cy="44285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4"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PCH</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41886261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709965"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Cálculo Orientación del PCH </a:t>
            </a:r>
          </a:p>
          <a:p>
            <a:pPr lvl="1">
              <a:buClr>
                <a:srgbClr val="99CC00"/>
              </a:buClr>
              <a:buFont typeface="Wingdings" panose="05000000000000000000" pitchFamily="2" charset="2"/>
              <a:buChar char="§"/>
            </a:pPr>
            <a:r>
              <a:rPr lang="es-ES" sz="1400" dirty="0">
                <a:solidFill>
                  <a:srgbClr val="262626"/>
                </a:solidFill>
              </a:rPr>
              <a:t>Elegir una función</a:t>
            </a:r>
          </a:p>
          <a:p>
            <a:pPr lvl="1">
              <a:buClr>
                <a:srgbClr val="99CC00"/>
              </a:buClr>
              <a:buFont typeface="Wingdings" panose="05000000000000000000" pitchFamily="2" charset="2"/>
              <a:buChar char="§"/>
            </a:pPr>
            <a:r>
              <a:rPr lang="es-ES" sz="1400" dirty="0">
                <a:solidFill>
                  <a:srgbClr val="262626"/>
                </a:solidFill>
              </a:rPr>
              <a:t>Ajustar un punto</a:t>
            </a:r>
          </a:p>
          <a:p>
            <a:pPr marL="646113" lvl="2" indent="-285750">
              <a:buClr>
                <a:srgbClr val="99CC00"/>
              </a:buClr>
              <a:buFont typeface="Wingdings" panose="05000000000000000000" pitchFamily="2" charset="2"/>
              <a:buChar char="§"/>
            </a:pPr>
            <a:endParaRPr lang="en-GB" sz="18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42</a:t>
            </a:fld>
            <a:endParaRPr lang="da-DK"/>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Rektangel 10"/>
          <p:cNvSpPr/>
          <p:nvPr/>
        </p:nvSpPr>
        <p:spPr>
          <a:xfrm>
            <a:off x="7093827" y="5122994"/>
            <a:ext cx="787794" cy="177986"/>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5"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del PCH</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18310911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Ejemplo:</a:t>
            </a:r>
          </a:p>
          <a:p>
            <a:pPr lvl="1">
              <a:buClr>
                <a:srgbClr val="99CC00"/>
              </a:buClr>
              <a:buFont typeface="Wingdings" panose="05000000000000000000" pitchFamily="2" charset="2"/>
              <a:buChar char="§"/>
            </a:pPr>
            <a:r>
              <a:rPr lang="es-ES" sz="1400" dirty="0" smtClean="0">
                <a:solidFill>
                  <a:srgbClr val="262626"/>
                </a:solidFill>
              </a:rPr>
              <a:t>Cómo calcular la carga máxima permitida</a:t>
            </a: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Fórmula simplificada:</a:t>
            </a:r>
          </a:p>
          <a:p>
            <a:pPr marL="646113" lvl="2" indent="-285750">
              <a:buClr>
                <a:srgbClr val="99CC00"/>
              </a:buClr>
              <a:buFont typeface="Wingdings" panose="05000000000000000000" pitchFamily="2" charset="2"/>
              <a:buChar char="§"/>
            </a:pPr>
            <a:endParaRPr lang="da-DK" sz="1800" dirty="0"/>
          </a:p>
          <a:p>
            <a:pPr marL="646113" lvl="2" indent="-285750">
              <a:buClr>
                <a:srgbClr val="99CC00"/>
              </a:buClr>
              <a:buFont typeface="Wingdings" panose="05000000000000000000" pitchFamily="2" charset="2"/>
              <a:buChar char="§"/>
            </a:pPr>
            <a:endParaRPr lang="da-DK" sz="1800" dirty="0" smtClean="0"/>
          </a:p>
          <a:p>
            <a:pPr lvl="2">
              <a:buClr>
                <a:srgbClr val="99CC00"/>
              </a:buClr>
              <a:buFont typeface="Wingdings" panose="05000000000000000000" pitchFamily="2" charset="2"/>
              <a:buChar char="§"/>
            </a:pPr>
            <a:endParaRPr lang="da-DK" sz="1800" dirty="0"/>
          </a:p>
          <a:p>
            <a:pPr lvl="2">
              <a:buClr>
                <a:srgbClr val="99CC00"/>
              </a:buClr>
              <a:buFont typeface="Wingdings" panose="05000000000000000000" pitchFamily="2" charset="2"/>
              <a:buChar char="§"/>
            </a:pPr>
            <a:endParaRPr lang="da-DK" sz="1800" dirty="0" smtClean="0"/>
          </a:p>
          <a:p>
            <a:pPr lvl="2">
              <a:buClr>
                <a:srgbClr val="99CC00"/>
              </a:buClr>
              <a:buFont typeface="Wingdings" panose="05000000000000000000" pitchFamily="2" charset="2"/>
              <a:buChar char="§"/>
            </a:pPr>
            <a:endParaRPr lang="da-DK" sz="1800" dirty="0"/>
          </a:p>
          <a:p>
            <a:pPr lvl="2">
              <a:buClr>
                <a:srgbClr val="99CC00"/>
              </a:buClr>
              <a:buFont typeface="Wingdings" panose="05000000000000000000" pitchFamily="2" charset="2"/>
              <a:buChar char="§"/>
            </a:pPr>
            <a:endParaRPr lang="da-DK" sz="1800" dirty="0" smtClean="0"/>
          </a:p>
          <a:p>
            <a:pPr>
              <a:buClr>
                <a:srgbClr val="99CC00"/>
              </a:buClr>
              <a:buFont typeface="Wingdings" panose="05000000000000000000" pitchFamily="2" charset="2"/>
              <a:buChar char="§"/>
            </a:pPr>
            <a:endParaRPr lang="en-GB" sz="2400" dirty="0">
              <a:solidFill>
                <a:srgbClr val="262626"/>
              </a:solidFill>
            </a:endParaRPr>
          </a:p>
        </p:txBody>
      </p:sp>
      <mc:AlternateContent xmlns:mc="http://schemas.openxmlformats.org/markup-compatibility/2006" xmlns:a14="http://schemas.microsoft.com/office/drawing/2010/main">
        <mc:Choice Requires="a14">
          <p:sp>
            <p:nvSpPr>
              <p:cNvPr id="7" name="Tekstboks 6"/>
              <p:cNvSpPr txBox="1"/>
              <p:nvPr/>
            </p:nvSpPr>
            <p:spPr>
              <a:xfrm>
                <a:off x="1128751" y="5880485"/>
                <a:ext cx="5623752" cy="603627"/>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s-ES" sz="1600" b="0" i="1" smtClean="0">
                          <a:solidFill>
                            <a:schemeClr val="tx1"/>
                          </a:solidFill>
                          <a:latin typeface="Cambria Math"/>
                        </a:rPr>
                        <m:t>𝐶𝑎𝑟𝑔𝑎</m:t>
                      </m:r>
                      <m:r>
                        <a:rPr lang="es-ES" sz="1600" b="0" i="1" smtClean="0">
                          <a:solidFill>
                            <a:schemeClr val="tx1"/>
                          </a:solidFill>
                          <a:latin typeface="Cambria Math"/>
                        </a:rPr>
                        <m:t> </m:t>
                      </m:r>
                      <m:r>
                        <a:rPr lang="es-ES" sz="1600" b="0" i="1" smtClean="0">
                          <a:solidFill>
                            <a:schemeClr val="tx1"/>
                          </a:solidFill>
                          <a:latin typeface="Cambria Math"/>
                        </a:rPr>
                        <m:t>𝑚</m:t>
                      </m:r>
                      <m:r>
                        <a:rPr lang="es-ES" sz="1600" b="0" i="1" smtClean="0">
                          <a:solidFill>
                            <a:schemeClr val="tx1"/>
                          </a:solidFill>
                          <a:latin typeface="Cambria Math"/>
                        </a:rPr>
                        <m:t>á</m:t>
                      </m:r>
                      <m:r>
                        <a:rPr lang="es-ES" sz="1600" b="0" i="1" smtClean="0">
                          <a:solidFill>
                            <a:schemeClr val="tx1"/>
                          </a:solidFill>
                          <a:latin typeface="Cambria Math"/>
                        </a:rPr>
                        <m:t>𝑥</m:t>
                      </m:r>
                      <m:r>
                        <a:rPr lang="es-ES" sz="1600" b="0" i="1" smtClean="0">
                          <a:solidFill>
                            <a:schemeClr val="tx1"/>
                          </a:solidFill>
                          <a:latin typeface="Cambria Math"/>
                        </a:rPr>
                        <m:t>.= </m:t>
                      </m:r>
                      <m:f>
                        <m:fPr>
                          <m:ctrlPr>
                            <a:rPr lang="da-DK" sz="1600" i="1">
                              <a:solidFill>
                                <a:schemeClr val="tx1"/>
                              </a:solidFill>
                              <a:latin typeface="Cambria Math"/>
                            </a:rPr>
                          </m:ctrlPr>
                        </m:fPr>
                        <m:num>
                          <m:r>
                            <a:rPr lang="da-DK" sz="1600" i="1">
                              <a:solidFill>
                                <a:schemeClr val="tx1"/>
                              </a:solidFill>
                              <a:latin typeface="Cambria Math"/>
                            </a:rPr>
                            <m:t>4.5</m:t>
                          </m:r>
                        </m:num>
                        <m:den>
                          <m:r>
                            <a:rPr lang="da-DK" sz="1600" i="1">
                              <a:solidFill>
                                <a:schemeClr val="tx1"/>
                              </a:solidFill>
                              <a:latin typeface="Cambria Math"/>
                            </a:rPr>
                            <m:t>(0.9+</m:t>
                          </m:r>
                          <m:r>
                            <a:rPr lang="da-DK" sz="1600" b="0" i="1" smtClean="0">
                              <a:solidFill>
                                <a:schemeClr val="tx1"/>
                              </a:solidFill>
                              <a:latin typeface="Cambria Math"/>
                            </a:rPr>
                            <m:t>𝐶𝑜𝐺</m:t>
                          </m:r>
                          <m:r>
                            <a:rPr lang="da-DK" sz="1600" i="1">
                              <a:solidFill>
                                <a:schemeClr val="tx1"/>
                              </a:solidFill>
                              <a:latin typeface="Cambria Math"/>
                            </a:rPr>
                            <m:t>)</m:t>
                          </m:r>
                        </m:den>
                      </m:f>
                      <m:r>
                        <a:rPr lang="da-DK" sz="1600" i="1">
                          <a:solidFill>
                            <a:schemeClr val="tx1"/>
                          </a:solidFill>
                          <a:latin typeface="Cambria Math"/>
                        </a:rPr>
                        <m:t> = </m:t>
                      </m:r>
                      <m:f>
                        <m:fPr>
                          <m:ctrlPr>
                            <a:rPr lang="da-DK" sz="1600" i="1" smtClean="0">
                              <a:solidFill>
                                <a:schemeClr val="tx1"/>
                              </a:solidFill>
                              <a:latin typeface="Cambria Math"/>
                            </a:rPr>
                          </m:ctrlPr>
                        </m:fPr>
                        <m:num>
                          <m:r>
                            <a:rPr lang="da-DK" sz="1600" b="0" i="1" smtClean="0">
                              <a:solidFill>
                                <a:schemeClr val="tx1"/>
                              </a:solidFill>
                              <a:latin typeface="Cambria Math"/>
                            </a:rPr>
                            <m:t>4.5</m:t>
                          </m:r>
                        </m:num>
                        <m:den>
                          <m:r>
                            <a:rPr lang="da-DK" sz="1600" b="0" i="1" smtClean="0">
                              <a:solidFill>
                                <a:schemeClr val="tx1"/>
                              </a:solidFill>
                              <a:latin typeface="Cambria Math"/>
                            </a:rPr>
                            <m:t>(0.9+0.1)</m:t>
                          </m:r>
                        </m:den>
                      </m:f>
                      <m:r>
                        <a:rPr lang="da-DK" sz="1600" b="0" i="1" smtClean="0">
                          <a:solidFill>
                            <a:schemeClr val="tx1"/>
                          </a:solidFill>
                          <a:latin typeface="Cambria Math"/>
                        </a:rPr>
                        <m:t> =4.50 </m:t>
                      </m:r>
                      <m:r>
                        <a:rPr lang="da-DK" sz="1600" b="0" i="1" smtClean="0">
                          <a:solidFill>
                            <a:schemeClr val="tx1"/>
                          </a:solidFill>
                          <a:latin typeface="Cambria Math"/>
                        </a:rPr>
                        <m:t>𝑘𝑔</m:t>
                      </m:r>
                    </m:oMath>
                  </m:oMathPara>
                </a14:m>
                <a:endParaRPr lang="da-DK" sz="1600" dirty="0">
                  <a:solidFill>
                    <a:schemeClr val="tx1"/>
                  </a:solidFill>
                </a:endParaRPr>
              </a:p>
            </p:txBody>
          </p:sp>
        </mc:Choice>
        <mc:Fallback xmlns="">
          <p:sp>
            <p:nvSpPr>
              <p:cNvPr id="7" name="Tekstboks 6"/>
              <p:cNvSpPr txBox="1">
                <a:spLocks noRot="1" noChangeAspect="1" noMove="1" noResize="1" noEditPoints="1" noAdjustHandles="1" noChangeArrowheads="1" noChangeShapeType="1" noTextEdit="1"/>
              </p:cNvSpPr>
              <p:nvPr/>
            </p:nvSpPr>
            <p:spPr>
              <a:xfrm>
                <a:off x="1128751" y="5880485"/>
                <a:ext cx="5623752" cy="603627"/>
              </a:xfrm>
              <a:prstGeom prst="rect">
                <a:avLst/>
              </a:prstGeom>
              <a:blipFill rotWithShape="1">
                <a:blip r:embed="rId3"/>
                <a:stretch>
                  <a:fillRect/>
                </a:stretch>
              </a:blipFill>
            </p:spPr>
            <p:txBody>
              <a:bodyPr/>
              <a:lstStyle/>
              <a:p>
                <a:r>
                  <a:rPr lang="es-ES">
                    <a:noFill/>
                  </a:rPr>
                  <a:t> </a:t>
                </a:r>
              </a:p>
            </p:txBody>
          </p:sp>
        </mc:Fallback>
      </mc:AlternateContent>
      <p:grpSp>
        <p:nvGrpSpPr>
          <p:cNvPr id="3" name="Group 2"/>
          <p:cNvGrpSpPr/>
          <p:nvPr/>
        </p:nvGrpSpPr>
        <p:grpSpPr>
          <a:xfrm>
            <a:off x="5474354" y="2763581"/>
            <a:ext cx="3232517" cy="2350742"/>
            <a:chOff x="3412778" y="1764350"/>
            <a:chExt cx="5055127" cy="3677322"/>
          </a:xfrm>
        </p:grpSpPr>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920619">
              <a:off x="3412778" y="2275438"/>
              <a:ext cx="5055127" cy="3166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Lige forbindelse 4"/>
            <p:cNvCxnSpPr/>
            <p:nvPr/>
          </p:nvCxnSpPr>
          <p:spPr>
            <a:xfrm flipV="1">
              <a:off x="6865034" y="2138291"/>
              <a:ext cx="0" cy="1961553"/>
            </a:xfrm>
            <a:prstGeom prst="line">
              <a:avLst/>
            </a:prstGeom>
            <a:ln w="19050">
              <a:solidFill>
                <a:srgbClr val="56A0D3"/>
              </a:solidFill>
              <a:prstDash val="dash"/>
            </a:ln>
          </p:spPr>
          <p:style>
            <a:lnRef idx="2">
              <a:schemeClr val="accent1"/>
            </a:lnRef>
            <a:fillRef idx="0">
              <a:schemeClr val="accent1"/>
            </a:fillRef>
            <a:effectRef idx="1">
              <a:schemeClr val="accent1"/>
            </a:effectRef>
            <a:fontRef idx="minor">
              <a:schemeClr val="tx1"/>
            </a:fontRef>
          </p:style>
        </p:cxnSp>
        <p:cxnSp>
          <p:nvCxnSpPr>
            <p:cNvPr id="10" name="Lige forbindelse 9"/>
            <p:cNvCxnSpPr/>
            <p:nvPr/>
          </p:nvCxnSpPr>
          <p:spPr>
            <a:xfrm flipV="1">
              <a:off x="5411593" y="2110154"/>
              <a:ext cx="0" cy="1961553"/>
            </a:xfrm>
            <a:prstGeom prst="line">
              <a:avLst/>
            </a:prstGeom>
            <a:ln w="19050">
              <a:solidFill>
                <a:srgbClr val="56A0D3"/>
              </a:solidFill>
              <a:prstDash val="dash"/>
            </a:ln>
          </p:spPr>
          <p:style>
            <a:lnRef idx="2">
              <a:schemeClr val="accent1"/>
            </a:lnRef>
            <a:fillRef idx="0">
              <a:schemeClr val="accent1"/>
            </a:fillRef>
            <a:effectRef idx="1">
              <a:schemeClr val="accent1"/>
            </a:effectRef>
            <a:fontRef idx="minor">
              <a:schemeClr val="tx1"/>
            </a:fontRef>
          </p:style>
        </p:cxnSp>
        <p:cxnSp>
          <p:nvCxnSpPr>
            <p:cNvPr id="11" name="Lige pilforbindelse 10"/>
            <p:cNvCxnSpPr/>
            <p:nvPr/>
          </p:nvCxnSpPr>
          <p:spPr>
            <a:xfrm>
              <a:off x="5411593" y="2222694"/>
              <a:ext cx="1440000" cy="0"/>
            </a:xfrm>
            <a:prstGeom prst="straightConnector1">
              <a:avLst/>
            </a:prstGeom>
            <a:ln w="19050">
              <a:solidFill>
                <a:srgbClr val="56A0D3"/>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sp>
          <p:nvSpPr>
            <p:cNvPr id="12" name="Tekstboks 11"/>
            <p:cNvSpPr txBox="1"/>
            <p:nvPr/>
          </p:nvSpPr>
          <p:spPr>
            <a:xfrm>
              <a:off x="3696353" y="1764350"/>
              <a:ext cx="4448937" cy="481463"/>
            </a:xfrm>
            <a:prstGeom prst="rect">
              <a:avLst/>
            </a:prstGeom>
            <a:noFill/>
          </p:spPr>
          <p:txBody>
            <a:bodyPr wrap="square" rtlCol="0">
              <a:spAutoFit/>
            </a:bodyPr>
            <a:lstStyle/>
            <a:p>
              <a:r>
                <a:rPr lang="da-DK" sz="1400" dirty="0" smtClean="0"/>
                <a:t>Centro de Gravedad (CoG) = 100 mm</a:t>
              </a:r>
              <a:endParaRPr lang="da-DK" sz="1400" dirty="0"/>
            </a:p>
          </p:txBody>
        </p:sp>
      </p:grpSp>
      <p:sp>
        <p:nvSpPr>
          <p:cNvPr id="2" name="Pladsholder til diasnummer 1"/>
          <p:cNvSpPr>
            <a:spLocks noGrp="1"/>
          </p:cNvSpPr>
          <p:nvPr>
            <p:ph type="sldNum" sz="quarter" idx="12"/>
          </p:nvPr>
        </p:nvSpPr>
        <p:spPr/>
        <p:txBody>
          <a:bodyPr/>
          <a:lstStyle/>
          <a:p>
            <a:fld id="{EAC703FD-06C2-3745-B8B2-5765E01FA7E0}" type="slidenum">
              <a:rPr lang="da-DK" smtClean="0"/>
              <a:t>43</a:t>
            </a:fld>
            <a:endParaRPr lang="da-DK"/>
          </a:p>
        </p:txBody>
      </p:sp>
      <p:sp>
        <p:nvSpPr>
          <p:cNvPr id="14" name="Tekstboks 13"/>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Cálculo de la Carga útil</a:t>
            </a:r>
            <a:endParaRPr lang="da-DK" sz="2000" b="1" dirty="0">
              <a:latin typeface="Lucida Console" panose="020B0609040504020204" pitchFamily="49" charset="0"/>
            </a:endParaRPr>
          </a:p>
        </p:txBody>
      </p:sp>
      <p:sp>
        <p:nvSpPr>
          <p:cNvPr id="16" name="Rektangel 15"/>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7"/>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9" name="Brugerdefineret 18">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20" name="Diagram 3"/>
          <p:cNvGraphicFramePr>
            <a:graphicFrameLocks/>
          </p:cNvGraphicFramePr>
          <p:nvPr>
            <p:extLst>
              <p:ext uri="{D42A27DB-BD31-4B8C-83A1-F6EECF244321}">
                <p14:modId xmlns:p14="http://schemas.microsoft.com/office/powerpoint/2010/main" val="2062434050"/>
              </p:ext>
            </p:extLst>
          </p:nvPr>
        </p:nvGraphicFramePr>
        <p:xfrm>
          <a:off x="782329" y="2759991"/>
          <a:ext cx="4299363" cy="2482754"/>
        </p:xfrm>
        <a:graphic>
          <a:graphicData uri="http://schemas.openxmlformats.org/drawingml/2006/chart">
            <c:chart xmlns:c="http://schemas.openxmlformats.org/drawingml/2006/chart" xmlns:r="http://schemas.openxmlformats.org/officeDocument/2006/relationships" r:id="rId6"/>
          </a:graphicData>
        </a:graphic>
      </p:graphicFrame>
      <p:sp>
        <p:nvSpPr>
          <p:cNvPr id="2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8540477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Configurar la posición </a:t>
            </a:r>
            <a:br>
              <a:rPr lang="es-ES" sz="1800" dirty="0">
                <a:solidFill>
                  <a:srgbClr val="262626"/>
                </a:solidFill>
              </a:rPr>
            </a:br>
            <a:r>
              <a:rPr lang="es-ES" sz="1800" dirty="0">
                <a:solidFill>
                  <a:srgbClr val="262626"/>
                </a:solidFill>
              </a:rPr>
              <a:t>de montaje </a:t>
            </a:r>
            <a:r>
              <a:rPr lang="es-ES" sz="1800" dirty="0" smtClean="0">
                <a:solidFill>
                  <a:srgbClr val="262626"/>
                </a:solidFill>
              </a:rPr>
              <a:t>del robot</a:t>
            </a:r>
            <a:endParaRPr lang="es-ES"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44</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Montaje</a:t>
            </a:r>
            <a:endParaRPr lang="es-ES"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872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Guardar  instalación</a:t>
            </a:r>
          </a:p>
          <a:p>
            <a:pPr lvl="1">
              <a:buClr>
                <a:srgbClr val="99CC00"/>
              </a:buClr>
              <a:buFont typeface="Wingdings" panose="05000000000000000000" pitchFamily="2" charset="2"/>
              <a:buChar char="§"/>
            </a:pPr>
            <a:r>
              <a:rPr lang="da-DK" sz="1400" dirty="0">
                <a:solidFill>
                  <a:srgbClr val="262626"/>
                </a:solidFill>
              </a:rPr>
              <a:t>La configuración se</a:t>
            </a:r>
            <a:br>
              <a:rPr lang="da-DK" sz="1400" dirty="0">
                <a:solidFill>
                  <a:srgbClr val="262626"/>
                </a:solidFill>
              </a:rPr>
            </a:br>
            <a:r>
              <a:rPr lang="da-DK" sz="1400" dirty="0">
                <a:solidFill>
                  <a:srgbClr val="262626"/>
                </a:solidFill>
              </a:rPr>
              <a:t>guarda en el fichero </a:t>
            </a:r>
            <a:br>
              <a:rPr lang="da-DK" sz="1400" dirty="0">
                <a:solidFill>
                  <a:srgbClr val="262626"/>
                </a:solidFill>
              </a:rPr>
            </a:br>
            <a:r>
              <a:rPr lang="da-DK" sz="1400" dirty="0">
                <a:solidFill>
                  <a:srgbClr val="262626"/>
                </a:solidFill>
              </a:rPr>
              <a:t>de instalación</a:t>
            </a:r>
            <a:endParaRPr lang="en-GB" sz="14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Cargar Instalación</a:t>
            </a:r>
          </a:p>
          <a:p>
            <a:pPr lvl="1">
              <a:buClr>
                <a:srgbClr val="99CC00"/>
              </a:buClr>
              <a:buFont typeface="Wingdings" panose="05000000000000000000" pitchFamily="2" charset="2"/>
              <a:buChar char="§"/>
            </a:pPr>
            <a:r>
              <a:rPr lang="da-DK" sz="1400" dirty="0">
                <a:solidFill>
                  <a:srgbClr val="262626"/>
                </a:solidFill>
              </a:rPr>
              <a:t>Carga la configuración </a:t>
            </a:r>
            <a:br>
              <a:rPr lang="da-DK" sz="1400" dirty="0">
                <a:solidFill>
                  <a:srgbClr val="262626"/>
                </a:solidFill>
              </a:rPr>
            </a:br>
            <a:r>
              <a:rPr lang="da-DK" sz="1400" dirty="0">
                <a:solidFill>
                  <a:srgbClr val="262626"/>
                </a:solidFill>
              </a:rPr>
              <a:t>guardada en un fichero</a:t>
            </a:r>
            <a:r>
              <a:rPr lang="da-DK" sz="1400" dirty="0"/>
              <a:t/>
            </a:r>
            <a:br>
              <a:rPr lang="da-DK" sz="1400" dirty="0"/>
            </a:br>
            <a:r>
              <a:rPr lang="da-DK" sz="1400" dirty="0"/>
              <a:t>de instalación existente</a:t>
            </a:r>
            <a:endParaRPr lang="da-DK" sz="14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da-DK" sz="1800" dirty="0">
                <a:solidFill>
                  <a:srgbClr val="262626"/>
                </a:solidFill>
              </a:rPr>
              <a:t>Instalación por defecto</a:t>
            </a:r>
          </a:p>
          <a:p>
            <a:pPr lvl="1">
              <a:buClr>
                <a:srgbClr val="99CC00"/>
              </a:buClr>
              <a:buFont typeface="Wingdings" panose="05000000000000000000" pitchFamily="2" charset="2"/>
              <a:buChar char="§"/>
            </a:pPr>
            <a:r>
              <a:rPr lang="da-DK" sz="1400" dirty="0">
                <a:solidFill>
                  <a:srgbClr val="262626"/>
                </a:solidFill>
              </a:rPr>
              <a:t>default.installation</a:t>
            </a:r>
          </a:p>
          <a:p>
            <a:pPr lvl="1">
              <a:buClr>
                <a:srgbClr val="99CC00"/>
              </a:buClr>
              <a:buFont typeface="Wingdings" panose="05000000000000000000" pitchFamily="2" charset="2"/>
              <a:buChar char="§"/>
            </a:pPr>
            <a:r>
              <a:rPr lang="da-DK" sz="1400" dirty="0">
                <a:solidFill>
                  <a:srgbClr val="262626"/>
                </a:solidFill>
              </a:rPr>
              <a:t>Se carga al reiniciar el </a:t>
            </a:r>
            <a:br>
              <a:rPr lang="da-DK" sz="1400" dirty="0">
                <a:solidFill>
                  <a:srgbClr val="262626"/>
                </a:solidFill>
              </a:rPr>
            </a:br>
            <a:r>
              <a:rPr lang="da-DK" sz="1400" dirty="0">
                <a:solidFill>
                  <a:srgbClr val="262626"/>
                </a:solidFill>
              </a:rPr>
              <a:t>robot</a:t>
            </a:r>
            <a:endParaRPr lang="en-GB" sz="1400" dirty="0">
              <a:solidFill>
                <a:srgbClr val="262626"/>
              </a:solidFill>
            </a:endParaRPr>
          </a:p>
          <a:p>
            <a:pPr marL="646113" lvl="2" indent="-285750">
              <a:buClr>
                <a:srgbClr val="99CC00"/>
              </a:buClr>
              <a:buFont typeface="Wingdings" panose="05000000000000000000" pitchFamily="2" charset="2"/>
              <a:buChar char="§"/>
            </a:pPr>
            <a:endParaRPr lang="da-DK" sz="1800" dirty="0">
              <a:solidFill>
                <a:srgbClr val="262626"/>
              </a:solidFill>
            </a:endParaRPr>
          </a:p>
          <a:p>
            <a:pPr marL="646113" lvl="2" indent="-285750">
              <a:buClr>
                <a:srgbClr val="99CC00"/>
              </a:buClr>
              <a:buFont typeface="Wingdings" panose="05000000000000000000" pitchFamily="2" charset="2"/>
              <a:buChar char="§"/>
            </a:pPr>
            <a:endParaRPr lang="da-DK" sz="1800" dirty="0" smtClean="0">
              <a:solidFill>
                <a:srgbClr val="262626"/>
              </a:solidFill>
            </a:endParaRPr>
          </a:p>
          <a:p>
            <a:pPr marL="646113" lvl="2" indent="-285750">
              <a:buClr>
                <a:srgbClr val="99CC00"/>
              </a:buClr>
              <a:buFont typeface="Wingdings" panose="05000000000000000000" pitchFamily="2" charset="2"/>
              <a:buChar char="§"/>
            </a:pPr>
            <a:endParaRPr lang="da-DK" sz="18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45</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Cargar/guardar</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2</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Primeros pasos</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83507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289"/>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solidFill>
                  <a:prstClr val="black">
                    <a:tint val="75000"/>
                  </a:prstClr>
                </a:solidFill>
              </a:rPr>
              <a:pPr/>
              <a:t>46</a:t>
            </a:fld>
            <a:endParaRPr lang="da-DK">
              <a:solidFill>
                <a:prstClr val="black">
                  <a:tint val="75000"/>
                </a:prstClr>
              </a:solidFill>
            </a:endParaRPr>
          </a:p>
        </p:txBody>
      </p:sp>
      <p:pic>
        <p:nvPicPr>
          <p:cNvPr id="11" name="Billed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12" name="TextBox 11"/>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13"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7" name="Rektangel 15"/>
          <p:cNvSpPr/>
          <p:nvPr/>
        </p:nvSpPr>
        <p:spPr>
          <a:xfrm>
            <a:off x="876459" y="3271294"/>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Básicos 1</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19"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1"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3"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5"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7"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9"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1"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3"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5" name="Ellipse 7"/>
          <p:cNvSpPr/>
          <p:nvPr/>
        </p:nvSpPr>
        <p:spPr>
          <a:xfrm>
            <a:off x="1000183" y="3151202"/>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smtClean="0">
                <a:solidFill>
                  <a:prstClr val="white"/>
                </a:solidFill>
                <a:latin typeface="Lucida Console" panose="020B0609040504020204" pitchFamily="49" charset="0"/>
                <a:ea typeface="Roboto Condensed" panose="02000000000000000000" pitchFamily="2" charset="0"/>
              </a:rPr>
              <a:t>3</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6"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8"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9"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4" name="Brugerdefineret 3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Brugerdefineret 36">
            <a:hlinkClick r:id="rId5" action="ppaction://hlinksldjump" highlightClick="1"/>
          </p:cNvPr>
          <p:cNvSpPr/>
          <p:nvPr/>
        </p:nvSpPr>
        <p:spPr>
          <a:xfrm>
            <a:off x="859502" y="21742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Brugerdefineret 41">
            <a:hlinkClick r:id="rId6" action="ppaction://hlinksldjump" highlightClick="1"/>
          </p:cNvPr>
          <p:cNvSpPr/>
          <p:nvPr/>
        </p:nvSpPr>
        <p:spPr>
          <a:xfrm>
            <a:off x="859500"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Brugerdefineret 42">
            <a:hlinkClick r:id="rId7" action="ppaction://hlinksldjump" highlightClick="1"/>
          </p:cNvPr>
          <p:cNvSpPr/>
          <p:nvPr/>
        </p:nvSpPr>
        <p:spPr>
          <a:xfrm>
            <a:off x="876450" y="436064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Brugerdefineret 43">
            <a:hlinkClick r:id="rId8" action="ppaction://hlinksldjump" highlightClick="1"/>
          </p:cNvPr>
          <p:cNvSpPr/>
          <p:nvPr/>
        </p:nvSpPr>
        <p:spPr>
          <a:xfrm>
            <a:off x="859499" y="493099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Brugerdefineret 44">
            <a:hlinkClick r:id="rId9" action="ppaction://hlinksldjump" highlightClick="1"/>
          </p:cNvPr>
          <p:cNvSpPr/>
          <p:nvPr/>
        </p:nvSpPr>
        <p:spPr>
          <a:xfrm>
            <a:off x="4677109" y="21674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Brugerdefineret 45">
            <a:hlinkClick r:id="rId10" action="ppaction://hlinksldjump" highlightClick="1"/>
          </p:cNvPr>
          <p:cNvSpPr/>
          <p:nvPr/>
        </p:nvSpPr>
        <p:spPr>
          <a:xfrm>
            <a:off x="4659064"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Brugerdefineret 46">
            <a:hlinkClick r:id="rId11" action="ppaction://hlinksldjump" highlightClick="1"/>
          </p:cNvPr>
          <p:cNvSpPr/>
          <p:nvPr/>
        </p:nvSpPr>
        <p:spPr>
          <a:xfrm>
            <a:off x="4677254" y="328211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Brugerdefineret 47">
            <a:hlinkClick r:id="rId12" action="ppaction://hlinksldjump" highlightClick="1"/>
          </p:cNvPr>
          <p:cNvSpPr/>
          <p:nvPr/>
        </p:nvSpPr>
        <p:spPr>
          <a:xfrm>
            <a:off x="4689810" y="38210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Brugerdefineret 48">
            <a:hlinkClick r:id="rId13" action="ppaction://hlinksldjump" highlightClick="1"/>
          </p:cNvPr>
          <p:cNvSpPr/>
          <p:nvPr/>
        </p:nvSpPr>
        <p:spPr>
          <a:xfrm>
            <a:off x="4682291"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0" name="Brugerdefineret 49">
            <a:hlinkClick r:id="rId14" action="ppaction://hlinksldjump" highlightClick="1"/>
          </p:cNvPr>
          <p:cNvSpPr/>
          <p:nvPr/>
        </p:nvSpPr>
        <p:spPr>
          <a:xfrm>
            <a:off x="4702233" y="492814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Brugerdefineret 50">
            <a:hlinkClick r:id="rId15" action="ppaction://hlinksldjump" highlightClick="1"/>
          </p:cNvPr>
          <p:cNvSpPr/>
          <p:nvPr/>
        </p:nvSpPr>
        <p:spPr>
          <a:xfrm>
            <a:off x="859501" y="273023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0409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Usar plantilla</a:t>
            </a:r>
          </a:p>
          <a:p>
            <a:pPr lvl="1">
              <a:buClr>
                <a:srgbClr val="99CC00"/>
              </a:buClr>
              <a:buFont typeface="Wingdings" panose="05000000000000000000" pitchFamily="2" charset="2"/>
              <a:buChar char="§"/>
            </a:pPr>
            <a:r>
              <a:rPr lang="es-ES" sz="1400" dirty="0">
                <a:solidFill>
                  <a:srgbClr val="262626"/>
                </a:solidFill>
              </a:rPr>
              <a:t>Programa vacío</a:t>
            </a:r>
            <a:r>
              <a:rPr lang="en-GB" sz="1400" dirty="0" smtClean="0">
                <a:solidFill>
                  <a:srgbClr val="262626"/>
                </a:solidFill>
              </a:rPr>
              <a:t/>
            </a:r>
            <a:br>
              <a:rPr lang="en-GB" sz="1400" dirty="0" smtClean="0">
                <a:solidFill>
                  <a:srgbClr val="262626"/>
                </a:solidFill>
              </a:rPr>
            </a:b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4923588" y="4440950"/>
            <a:ext cx="2160000" cy="27870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47</a:t>
            </a:fld>
            <a:endParaRPr lang="da-DK"/>
          </a:p>
        </p:txBody>
      </p:sp>
      <p:sp>
        <p:nvSpPr>
          <p:cNvPr id="8" name="Tekstboks 7"/>
          <p:cNvSpPr txBox="1"/>
          <p:nvPr/>
        </p:nvSpPr>
        <p:spPr>
          <a:xfrm>
            <a:off x="404732" y="949059"/>
            <a:ext cx="4894631" cy="400110"/>
          </a:xfrm>
          <a:prstGeom prst="rect">
            <a:avLst/>
          </a:prstGeom>
          <a:noFill/>
        </p:spPr>
        <p:txBody>
          <a:bodyPr wrap="square" rtlCol="0">
            <a:spAutoFit/>
          </a:bodyPr>
          <a:lstStyle/>
          <a:p>
            <a:r>
              <a:rPr lang="es-ES" sz="2000" b="1" dirty="0" smtClean="0">
                <a:latin typeface="Lucida Console" panose="020B0609040504020204" pitchFamily="49" charset="0"/>
              </a:rPr>
              <a:t>Crear un programa nuevo </a:t>
            </a:r>
            <a:endParaRPr lang="es-ES" sz="2000" b="1" dirty="0">
              <a:latin typeface="Lucida Console" panose="020B0609040504020204" pitchFamily="49" charset="0"/>
            </a:endParaRPr>
          </a:p>
        </p:txBody>
      </p:sp>
      <p:grpSp>
        <p:nvGrpSpPr>
          <p:cNvPr id="9" name="Gruppe 8"/>
          <p:cNvGrpSpPr/>
          <p:nvPr/>
        </p:nvGrpSpPr>
        <p:grpSpPr>
          <a:xfrm>
            <a:off x="208335" y="248792"/>
            <a:ext cx="5447352" cy="511431"/>
            <a:chOff x="4343400" y="265760"/>
            <a:chExt cx="4537710" cy="511431"/>
          </a:xfrm>
        </p:grpSpPr>
        <p:sp>
          <p:nvSpPr>
            <p:cNvPr id="10" name="Rektangel 9"/>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1"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52210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a:solidFill>
                  <a:srgbClr val="262626"/>
                </a:solidFill>
              </a:rPr>
              <a:t>Árbol de programa</a:t>
            </a:r>
          </a:p>
          <a:p>
            <a:pPr lvl="1">
              <a:buClr>
                <a:srgbClr val="99CC00"/>
              </a:buClr>
              <a:buFont typeface="Wingdings" panose="05000000000000000000" pitchFamily="2" charset="2"/>
              <a:buChar char="§"/>
            </a:pPr>
            <a:r>
              <a:rPr lang="es-ES" sz="1400" dirty="0">
                <a:solidFill>
                  <a:srgbClr val="262626"/>
                </a:solidFill>
              </a:rPr>
              <a:t>Estructura del programa</a:t>
            </a:r>
          </a:p>
          <a:p>
            <a:pPr lvl="1">
              <a:buClr>
                <a:srgbClr val="99CC00"/>
              </a:buClr>
              <a:buFont typeface="Wingdings" panose="05000000000000000000" pitchFamily="2" charset="2"/>
              <a:buChar char="§"/>
            </a:pPr>
            <a:r>
              <a:rPr lang="es-ES" sz="1400" dirty="0">
                <a:solidFill>
                  <a:srgbClr val="262626"/>
                </a:solidFill>
              </a:rPr>
              <a:t>Contiene los comandos</a:t>
            </a:r>
          </a:p>
          <a:p>
            <a:pPr lvl="1">
              <a:buClr>
                <a:srgbClr val="99CC00"/>
              </a:buClr>
              <a:buFont typeface="Wingdings" panose="05000000000000000000" pitchFamily="2" charset="2"/>
              <a:buChar char="§"/>
            </a:pPr>
            <a:r>
              <a:rPr lang="es-ES" sz="1400" dirty="0">
                <a:solidFill>
                  <a:srgbClr val="262626"/>
                </a:solidFill>
              </a:rPr>
              <a:t>Ejecución secuencial</a:t>
            </a:r>
          </a:p>
          <a:p>
            <a:pPr marL="646113" lvl="2" indent="-285750">
              <a:buClr>
                <a:srgbClr val="99CC00"/>
              </a:buClr>
              <a:buFont typeface="Wingdings" panose="05000000000000000000" pitchFamily="2" charset="2"/>
              <a:buChar char="§"/>
            </a:pPr>
            <a:endParaRPr lang="en-GB" sz="1800" dirty="0">
              <a:solidFill>
                <a:srgbClr val="262626"/>
              </a:solidFill>
            </a:endParaRPr>
          </a:p>
          <a:p>
            <a:pPr marL="354013" lvl="2" indent="-354013">
              <a:buClr>
                <a:srgbClr val="99CC00"/>
              </a:buClr>
              <a:buFont typeface="Wingdings" panose="05000000000000000000" pitchFamily="2" charset="2"/>
              <a:buChar char="§"/>
            </a:pPr>
            <a:r>
              <a:rPr lang="es-ES" sz="1800" dirty="0">
                <a:solidFill>
                  <a:srgbClr val="262626"/>
                </a:solidFill>
              </a:rPr>
              <a:t>Pestaña de comandos</a:t>
            </a:r>
          </a:p>
          <a:p>
            <a:pPr marL="811213" lvl="3" indent="-354013">
              <a:buClr>
                <a:srgbClr val="99CC00"/>
              </a:buClr>
              <a:buFont typeface="Wingdings" panose="05000000000000000000" pitchFamily="2" charset="2"/>
              <a:buChar char="§"/>
            </a:pPr>
            <a:r>
              <a:rPr lang="es-ES" sz="1400" dirty="0">
                <a:solidFill>
                  <a:srgbClr val="262626"/>
                </a:solidFill>
              </a:rPr>
              <a:t>Edición del comando</a:t>
            </a:r>
            <a:br>
              <a:rPr lang="es-ES" sz="1400" dirty="0">
                <a:solidFill>
                  <a:srgbClr val="262626"/>
                </a:solidFill>
              </a:rPr>
            </a:br>
            <a:r>
              <a:rPr lang="es-ES" sz="1400" dirty="0">
                <a:solidFill>
                  <a:srgbClr val="262626"/>
                </a:solidFill>
              </a:rPr>
              <a:t>seleccionado</a:t>
            </a:r>
          </a:p>
          <a:p>
            <a:pPr marL="811213" lvl="3" indent="-354013">
              <a:buClr>
                <a:srgbClr val="99CC00"/>
              </a:buClr>
              <a:buFont typeface="Wingdings" panose="05000000000000000000" pitchFamily="2" charset="2"/>
              <a:buChar char="§"/>
            </a:pPr>
            <a:r>
              <a:rPr lang="es-ES" sz="1400" dirty="0">
                <a:solidFill>
                  <a:srgbClr val="262626"/>
                </a:solidFill>
              </a:rPr>
              <a:t>Establece parámetros </a:t>
            </a:r>
            <a:br>
              <a:rPr lang="es-ES" sz="1400" dirty="0">
                <a:solidFill>
                  <a:srgbClr val="262626"/>
                </a:solidFill>
              </a:rPr>
            </a:br>
            <a:r>
              <a:rPr lang="es-ES" sz="1400" dirty="0">
                <a:solidFill>
                  <a:srgbClr val="262626"/>
                </a:solidFill>
              </a:rPr>
              <a:t>generales del programa</a:t>
            </a:r>
          </a:p>
          <a:p>
            <a:pPr marL="811213" lvl="3" indent="-354013">
              <a:buClr>
                <a:srgbClr val="99CC00"/>
              </a:buClr>
              <a:buFont typeface="Wingdings" panose="05000000000000000000" pitchFamily="2" charset="2"/>
              <a:buChar char="§"/>
            </a:pPr>
            <a:endParaRPr lang="en-GB" sz="14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48</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Pestaña Comando</a:t>
            </a:r>
            <a:endParaRPr lang="da-DK" sz="2000" b="1" dirty="0">
              <a:latin typeface="Lucida Console" panose="020B0609040504020204" pitchFamily="49" charset="0"/>
            </a:endParaRPr>
          </a:p>
        </p:txBody>
      </p:sp>
      <p:grpSp>
        <p:nvGrpSpPr>
          <p:cNvPr id="6" name="Gruppe 5"/>
          <p:cNvGrpSpPr/>
          <p:nvPr/>
        </p:nvGrpSpPr>
        <p:grpSpPr>
          <a:xfrm>
            <a:off x="3141743" y="2322195"/>
            <a:ext cx="1956227" cy="3381375"/>
            <a:chOff x="3006660" y="2322195"/>
            <a:chExt cx="1956227" cy="3381375"/>
          </a:xfrm>
        </p:grpSpPr>
        <p:sp>
          <p:nvSpPr>
            <p:cNvPr id="4" name="Rektangel 3"/>
            <p:cNvSpPr/>
            <p:nvPr/>
          </p:nvSpPr>
          <p:spPr>
            <a:xfrm>
              <a:off x="3006660" y="2480310"/>
              <a:ext cx="1295002" cy="322326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3" name="Rektangel 12"/>
            <p:cNvSpPr/>
            <p:nvPr/>
          </p:nvSpPr>
          <p:spPr>
            <a:xfrm>
              <a:off x="4314887" y="2322195"/>
              <a:ext cx="648000" cy="154738"/>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8" name="Brugerdefineret 17">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8471485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Pestaña de Gráficos</a:t>
            </a:r>
          </a:p>
          <a:p>
            <a:pPr lvl="1">
              <a:buClr>
                <a:srgbClr val="99CC00"/>
              </a:buClr>
              <a:buFont typeface="Wingdings" panose="05000000000000000000" pitchFamily="2" charset="2"/>
              <a:buChar char="§"/>
            </a:pPr>
            <a:r>
              <a:rPr lang="es-ES" sz="1400" dirty="0">
                <a:solidFill>
                  <a:srgbClr val="262626"/>
                </a:solidFill>
              </a:rPr>
              <a:t>Posición actual</a:t>
            </a:r>
          </a:p>
          <a:p>
            <a:pPr lvl="1">
              <a:buClr>
                <a:srgbClr val="99CC00"/>
              </a:buClr>
              <a:buFont typeface="Wingdings" panose="05000000000000000000" pitchFamily="2" charset="2"/>
              <a:buChar char="§"/>
            </a:pPr>
            <a:r>
              <a:rPr lang="es-ES" sz="1400" dirty="0">
                <a:solidFill>
                  <a:srgbClr val="262626"/>
                </a:solidFill>
              </a:rPr>
              <a:t>Posiciones aprendidas</a:t>
            </a:r>
          </a:p>
          <a:p>
            <a:pPr lvl="1">
              <a:buClr>
                <a:srgbClr val="99CC00"/>
              </a:buClr>
              <a:buFont typeface="Wingdings" panose="05000000000000000000" pitchFamily="2" charset="2"/>
              <a:buChar char="§"/>
            </a:pPr>
            <a:r>
              <a:rPr lang="es-ES" sz="1400" dirty="0">
                <a:solidFill>
                  <a:srgbClr val="262626"/>
                </a:solidFill>
              </a:rPr>
              <a:t>Trayectorias</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5079369" y="2324246"/>
            <a:ext cx="576000" cy="13935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49</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Pestaña </a:t>
            </a:r>
            <a:r>
              <a:rPr lang="da-DK" sz="2000" b="1" dirty="0" smtClean="0">
                <a:latin typeface="Lucida Console" panose="020B0609040504020204" pitchFamily="49" charset="0"/>
              </a:rPr>
              <a:t>Gráficos</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854862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Brugerdefineret 63">
            <a:hlinkClick r:id="rId3" action="ppaction://hlinksldjump" highlightClick="1"/>
          </p:cNvPr>
          <p:cNvSpPr/>
          <p:nvPr/>
        </p:nvSpPr>
        <p:spPr>
          <a:xfrm>
            <a:off x="4689810"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Brugerdefineret 62">
            <a:hlinkClick r:id="rId4" action="ppaction://hlinksldjump" highlightClick="1"/>
          </p:cNvPr>
          <p:cNvSpPr/>
          <p:nvPr/>
        </p:nvSpPr>
        <p:spPr>
          <a:xfrm>
            <a:off x="4677115"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Brugerdefineret 61">
            <a:hlinkClick r:id="rId5" action="ppaction://hlinksldjump" highlightClick="1"/>
          </p:cNvPr>
          <p:cNvSpPr/>
          <p:nvPr/>
        </p:nvSpPr>
        <p:spPr>
          <a:xfrm>
            <a:off x="4677115"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Brugerdefineret 60">
            <a:hlinkClick r:id="rId6" action="ppaction://hlinksldjump" highlightClick="1"/>
          </p:cNvPr>
          <p:cNvSpPr/>
          <p:nvPr/>
        </p:nvSpPr>
        <p:spPr>
          <a:xfrm>
            <a:off x="4677115"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Brugerdefineret 59">
            <a:hlinkClick r:id="rId7" action="ppaction://hlinksldjump" highlightClick="1"/>
          </p:cNvPr>
          <p:cNvSpPr/>
          <p:nvPr/>
        </p:nvSpPr>
        <p:spPr>
          <a:xfrm>
            <a:off x="4677115" y="27256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Brugerdefineret 58">
            <a:hlinkClick r:id="rId8" action="ppaction://hlinksldjump" highlightClick="1"/>
          </p:cNvPr>
          <p:cNvSpPr/>
          <p:nvPr/>
        </p:nvSpPr>
        <p:spPr>
          <a:xfrm>
            <a:off x="4677110"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8" name="Brugerdefineret 57">
            <a:hlinkClick r:id="rId9" action="ppaction://hlinksldjump" highlightClick="1"/>
          </p:cNvPr>
          <p:cNvSpPr/>
          <p:nvPr/>
        </p:nvSpPr>
        <p:spPr>
          <a:xfrm>
            <a:off x="876453"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Brugerdefineret 56">
            <a:hlinkClick r:id="rId10" action="ppaction://hlinksldjump" highlightClick="1"/>
          </p:cNvPr>
          <p:cNvSpPr/>
          <p:nvPr/>
        </p:nvSpPr>
        <p:spPr>
          <a:xfrm>
            <a:off x="883639"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6" name="Brugerdefineret 55">
            <a:hlinkClick r:id="rId11" action="ppaction://hlinksldjump" highlightClick="1"/>
          </p:cNvPr>
          <p:cNvSpPr/>
          <p:nvPr/>
        </p:nvSpPr>
        <p:spPr>
          <a:xfrm>
            <a:off x="876454" y="381914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Brugerdefineret 31">
            <a:hlinkClick r:id="rId12" action="ppaction://hlinksldjump" highlightClick="1"/>
          </p:cNvPr>
          <p:cNvSpPr/>
          <p:nvPr/>
        </p:nvSpPr>
        <p:spPr>
          <a:xfrm>
            <a:off x="876455" y="271233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Brugerdefineret 4">
            <a:hlinkClick r:id="rId13"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Brugerdefineret 54">
            <a:hlinkClick r:id="rId14" action="ppaction://hlinksldjump" highlightClick="1"/>
          </p:cNvPr>
          <p:cNvSpPr/>
          <p:nvPr/>
        </p:nvSpPr>
        <p:spPr>
          <a:xfrm>
            <a:off x="883639"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p:nvPr>
        </p:nvSpPr>
        <p:spPr/>
        <p:txBody>
          <a:bodyPr/>
          <a:lstStyle/>
          <a:p>
            <a:endParaRPr lang="da-DK" dirty="0"/>
          </a:p>
        </p:txBody>
      </p:sp>
      <p:sp>
        <p:nvSpPr>
          <p:cNvPr id="3" name="Pladsholder til indhold 2"/>
          <p:cNvSpPr>
            <a:spLocks noGrp="1"/>
          </p:cNvSpPr>
          <p:nvPr>
            <p:ph idx="1"/>
          </p:nvPr>
        </p:nvSpPr>
        <p:spPr/>
        <p:txBody>
          <a:bodyPr/>
          <a:lstStyle/>
          <a:p>
            <a:endParaRPr lang="da-DK" dirty="0"/>
          </a:p>
        </p:txBody>
      </p:sp>
      <p:pic>
        <p:nvPicPr>
          <p:cNvPr id="1026" name="Picture 2" descr="C:\Users\lrh\Dropbox\Universal Robots PR-group\UR_Presentations\Backgrounds for PPT\UR_Baggrund_Production_2.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5</a:t>
            </a:fld>
            <a:endParaRPr lang="en-US" dirty="0">
              <a:solidFill>
                <a:prstClr val="black">
                  <a:tint val="75000"/>
                </a:prstClr>
              </a:solidFill>
            </a:endParaRPr>
          </a:p>
        </p:txBody>
      </p:sp>
      <p:sp>
        <p:nvSpPr>
          <p:cNvPr id="9" name="TextBox 8"/>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33" name="Rektangel 15"/>
          <p:cNvSpPr/>
          <p:nvPr/>
        </p:nvSpPr>
        <p:spPr>
          <a:xfrm>
            <a:off x="883639" y="2714188"/>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Primeros pasos</a:t>
            </a:r>
            <a:endParaRPr lang="da-DK"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37" name="Rektangel 15"/>
          <p:cNvSpPr/>
          <p:nvPr/>
        </p:nvSpPr>
        <p:spPr>
          <a:xfrm>
            <a:off x="876459" y="3271294"/>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básicos 1</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39" name="Rektangel 15"/>
          <p:cNvSpPr/>
          <p:nvPr/>
        </p:nvSpPr>
        <p:spPr>
          <a:xfrm>
            <a:off x="876458" y="3821002"/>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1" name="Rektangel 15"/>
          <p:cNvSpPr/>
          <p:nvPr/>
        </p:nvSpPr>
        <p:spPr>
          <a:xfrm>
            <a:off x="876457" y="43676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3" name="Rektangel 15"/>
          <p:cNvSpPr/>
          <p:nvPr/>
        </p:nvSpPr>
        <p:spPr>
          <a:xfrm>
            <a:off x="876456" y="4917319"/>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5" name="Rektangel 15"/>
          <p:cNvSpPr/>
          <p:nvPr/>
        </p:nvSpPr>
        <p:spPr>
          <a:xfrm>
            <a:off x="4677115" y="2175948"/>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7" name="Rektangel 15"/>
          <p:cNvSpPr/>
          <p:nvPr/>
        </p:nvSpPr>
        <p:spPr>
          <a:xfrm>
            <a:off x="4677114" y="2725656"/>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9" name="Rektangel 15"/>
          <p:cNvSpPr/>
          <p:nvPr/>
        </p:nvSpPr>
        <p:spPr>
          <a:xfrm>
            <a:off x="4677113" y="3277540"/>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accent1">
                    <a:lumMod val="50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51" name="Rektangel 15"/>
          <p:cNvSpPr/>
          <p:nvPr/>
        </p:nvSpPr>
        <p:spPr>
          <a:xfrm>
            <a:off x="4677112" y="3827248"/>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53" name="Rektangel 15"/>
          <p:cNvSpPr/>
          <p:nvPr/>
        </p:nvSpPr>
        <p:spPr>
          <a:xfrm>
            <a:off x="4677111" y="43676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4"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Estándares seguridad</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29" name="Rektangel 15"/>
          <p:cNvSpPr/>
          <p:nvPr/>
        </p:nvSpPr>
        <p:spPr>
          <a:xfrm>
            <a:off x="4689811" y="49137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1"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Seguridad configurable</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34" name="Rektangel 15"/>
          <p:cNvSpPr/>
          <p:nvPr/>
        </p:nvSpPr>
        <p:spPr>
          <a:xfrm>
            <a:off x="873052" y="2186770"/>
            <a:ext cx="3552477"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5" name="Titel 1"/>
          <p:cNvSpPr txBox="1">
            <a:spLocks/>
          </p:cNvSpPr>
          <p:nvPr/>
        </p:nvSpPr>
        <p:spPr>
          <a:xfrm>
            <a:off x="1576702" y="2093681"/>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16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65" name="Brugerdefineret 4">
            <a:hlinkClick r:id="rId13" action="ppaction://hlinksldjump" highlightClick="1"/>
          </p:cNvPr>
          <p:cNvSpPr/>
          <p:nvPr/>
        </p:nvSpPr>
        <p:spPr>
          <a:xfrm>
            <a:off x="873051" y="220501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Brugerdefineret 31">
            <a:hlinkClick r:id="rId12" action="ppaction://hlinksldjump" highlightClick="1"/>
          </p:cNvPr>
          <p:cNvSpPr/>
          <p:nvPr/>
        </p:nvSpPr>
        <p:spPr>
          <a:xfrm>
            <a:off x="904163" y="271925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Brugerdefineret 54">
            <a:hlinkClick r:id="rId14" action="ppaction://hlinksldjump" highlightClick="1"/>
          </p:cNvPr>
          <p:cNvSpPr/>
          <p:nvPr/>
        </p:nvSpPr>
        <p:spPr>
          <a:xfrm>
            <a:off x="880174" y="3288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Brugerdefineret 55">
            <a:hlinkClick r:id="rId11" action="ppaction://hlinksldjump" highlightClick="1"/>
          </p:cNvPr>
          <p:cNvSpPr/>
          <p:nvPr/>
        </p:nvSpPr>
        <p:spPr>
          <a:xfrm>
            <a:off x="893771" y="38364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Brugerdefineret 56">
            <a:hlinkClick r:id="rId10" action="ppaction://hlinksldjump" highlightClick="1"/>
          </p:cNvPr>
          <p:cNvSpPr/>
          <p:nvPr/>
        </p:nvSpPr>
        <p:spPr>
          <a:xfrm>
            <a:off x="880174" y="43745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Brugerdefineret 57">
            <a:hlinkClick r:id="rId9" action="ppaction://hlinksldjump" highlightClick="1"/>
          </p:cNvPr>
          <p:cNvSpPr/>
          <p:nvPr/>
        </p:nvSpPr>
        <p:spPr>
          <a:xfrm>
            <a:off x="883379"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Brugerdefineret 58">
            <a:hlinkClick r:id="rId8" action="ppaction://hlinksldjump" highlightClick="1"/>
          </p:cNvPr>
          <p:cNvSpPr/>
          <p:nvPr/>
        </p:nvSpPr>
        <p:spPr>
          <a:xfrm>
            <a:off x="4684036" y="217038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Brugerdefineret 59">
            <a:hlinkClick r:id="rId7" action="ppaction://hlinksldjump" highlightClick="1"/>
          </p:cNvPr>
          <p:cNvSpPr/>
          <p:nvPr/>
        </p:nvSpPr>
        <p:spPr>
          <a:xfrm>
            <a:off x="4673650" y="272219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Brugerdefineret 60">
            <a:hlinkClick r:id="rId6" action="ppaction://hlinksldjump" highlightClick="1"/>
          </p:cNvPr>
          <p:cNvSpPr/>
          <p:nvPr/>
        </p:nvSpPr>
        <p:spPr>
          <a:xfrm>
            <a:off x="4684041" y="327822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Brugerdefineret 61">
            <a:hlinkClick r:id="rId5" action="ppaction://hlinksldjump" highlightClick="1"/>
          </p:cNvPr>
          <p:cNvSpPr/>
          <p:nvPr/>
        </p:nvSpPr>
        <p:spPr>
          <a:xfrm>
            <a:off x="4684041" y="382421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Brugerdefineret 62">
            <a:hlinkClick r:id="rId4" action="ppaction://hlinksldjump" highlightClick="1"/>
          </p:cNvPr>
          <p:cNvSpPr/>
          <p:nvPr/>
        </p:nvSpPr>
        <p:spPr>
          <a:xfrm>
            <a:off x="4684041" y="436414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Brugerdefineret 63">
            <a:hlinkClick r:id="rId3" action="ppaction://hlinksldjump" highlightClick="1"/>
          </p:cNvPr>
          <p:cNvSpPr/>
          <p:nvPr/>
        </p:nvSpPr>
        <p:spPr>
          <a:xfrm>
            <a:off x="4696736"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42371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Pestaña de estructura</a:t>
            </a:r>
          </a:p>
          <a:p>
            <a:pPr lvl="1">
              <a:buClr>
                <a:srgbClr val="99CC00"/>
              </a:buClr>
              <a:buFont typeface="Wingdings" panose="05000000000000000000" pitchFamily="2" charset="2"/>
              <a:buChar char="§"/>
            </a:pPr>
            <a:r>
              <a:rPr lang="es-ES" sz="1400" dirty="0">
                <a:solidFill>
                  <a:srgbClr val="262626"/>
                </a:solidFill>
              </a:rPr>
              <a:t>Contiene los comandos</a:t>
            </a:r>
          </a:p>
          <a:p>
            <a:pPr lvl="1">
              <a:buClr>
                <a:srgbClr val="99CC00"/>
              </a:buClr>
              <a:buFont typeface="Wingdings" panose="05000000000000000000" pitchFamily="2" charset="2"/>
              <a:buChar char="§"/>
            </a:pPr>
            <a:r>
              <a:rPr lang="es-ES" sz="1400" dirty="0">
                <a:solidFill>
                  <a:srgbClr val="262626"/>
                </a:solidFill>
              </a:rPr>
              <a:t>Divididos en:</a:t>
            </a:r>
          </a:p>
          <a:p>
            <a:pPr lvl="2">
              <a:buClr>
                <a:srgbClr val="99CC00"/>
              </a:buClr>
              <a:buFont typeface="Wingdings" panose="05000000000000000000" pitchFamily="2" charset="2"/>
              <a:buChar char="§"/>
            </a:pPr>
            <a:r>
              <a:rPr lang="es-ES" sz="1000" dirty="0">
                <a:solidFill>
                  <a:srgbClr val="262626"/>
                </a:solidFill>
              </a:rPr>
              <a:t>Básico</a:t>
            </a:r>
          </a:p>
          <a:p>
            <a:pPr lvl="2">
              <a:buClr>
                <a:srgbClr val="99CC00"/>
              </a:buClr>
              <a:buFont typeface="Wingdings" panose="05000000000000000000" pitchFamily="2" charset="2"/>
              <a:buChar char="§"/>
            </a:pPr>
            <a:r>
              <a:rPr lang="es-ES" sz="1000" dirty="0">
                <a:solidFill>
                  <a:srgbClr val="262626"/>
                </a:solidFill>
              </a:rPr>
              <a:t>Avanzado</a:t>
            </a:r>
          </a:p>
          <a:p>
            <a:pPr lvl="2">
              <a:buClr>
                <a:srgbClr val="99CC00"/>
              </a:buClr>
              <a:buFont typeface="Wingdings" panose="05000000000000000000" pitchFamily="2" charset="2"/>
              <a:buChar char="§"/>
            </a:pPr>
            <a:r>
              <a:rPr lang="es-ES" sz="1000" dirty="0">
                <a:solidFill>
                  <a:srgbClr val="262626"/>
                </a:solidFill>
              </a:rPr>
              <a:t>Asistentes</a:t>
            </a: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5660704" y="2325579"/>
            <a:ext cx="691328" cy="13935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50</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Pestaña </a:t>
            </a:r>
            <a:r>
              <a:rPr lang="da-DK" sz="2000" b="1" dirty="0" smtClean="0">
                <a:latin typeface="Lucida Console" panose="020B0609040504020204" pitchFamily="49" charset="0"/>
              </a:rPr>
              <a:t>Estructura</a:t>
            </a:r>
            <a:endParaRPr lang="da-DK" sz="2000" b="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8548624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Área de edición</a:t>
            </a:r>
          </a:p>
          <a:p>
            <a:pPr lvl="1">
              <a:buClr>
                <a:srgbClr val="99CC00"/>
              </a:buClr>
              <a:buFont typeface="Wingdings" panose="05000000000000000000" pitchFamily="2" charset="2"/>
              <a:buChar char="§"/>
            </a:pPr>
            <a:r>
              <a:rPr lang="es-ES" sz="1400" dirty="0">
                <a:solidFill>
                  <a:srgbClr val="262626"/>
                </a:solidFill>
              </a:rPr>
              <a:t>Editar y organizar el </a:t>
            </a:r>
            <a:br>
              <a:rPr lang="es-ES" sz="1400" dirty="0">
                <a:solidFill>
                  <a:srgbClr val="262626"/>
                </a:solidFill>
              </a:rPr>
            </a:br>
            <a:r>
              <a:rPr lang="es-ES" sz="1400" dirty="0">
                <a:solidFill>
                  <a:srgbClr val="262626"/>
                </a:solidFill>
              </a:rPr>
              <a:t>árbol de programa</a:t>
            </a:r>
          </a:p>
          <a:p>
            <a:pPr lvl="1">
              <a:buClr>
                <a:srgbClr val="99CC00"/>
              </a:buClr>
              <a:buFont typeface="Wingdings" panose="05000000000000000000" pitchFamily="2" charset="2"/>
              <a:buChar char="§"/>
            </a:pPr>
            <a:r>
              <a:rPr lang="es-ES" sz="1400" dirty="0">
                <a:solidFill>
                  <a:srgbClr val="262626"/>
                </a:solidFill>
              </a:rPr>
              <a:t>Herramientas de edición</a:t>
            </a:r>
          </a:p>
          <a:p>
            <a:pPr lvl="1">
              <a:buClr>
                <a:srgbClr val="99CC00"/>
              </a:buClr>
              <a:buFont typeface="Wingdings" panose="05000000000000000000" pitchFamily="2" charset="2"/>
              <a:buChar char="§"/>
            </a:pPr>
            <a:r>
              <a:rPr lang="es-ES" sz="1400" dirty="0">
                <a:solidFill>
                  <a:srgbClr val="262626"/>
                </a:solidFill>
              </a:rPr>
              <a:t>Función de Suprimir</a:t>
            </a: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Panel</a:t>
            </a:r>
          </a:p>
          <a:p>
            <a:pPr lvl="1">
              <a:buClr>
                <a:srgbClr val="99CC00"/>
              </a:buClr>
              <a:buFont typeface="Wingdings" panose="05000000000000000000" pitchFamily="2" charset="2"/>
              <a:buChar char="§"/>
            </a:pPr>
            <a:r>
              <a:rPr lang="es-ES" sz="1400" dirty="0">
                <a:solidFill>
                  <a:srgbClr val="262626"/>
                </a:solidFill>
              </a:rPr>
              <a:t>Controla la ejecución de</a:t>
            </a:r>
            <a:br>
              <a:rPr lang="es-ES" sz="1400" dirty="0">
                <a:solidFill>
                  <a:srgbClr val="262626"/>
                </a:solidFill>
              </a:rPr>
            </a:br>
            <a:r>
              <a:rPr lang="es-ES" sz="1400" dirty="0">
                <a:solidFill>
                  <a:srgbClr val="262626"/>
                </a:solidFill>
              </a:rPr>
              <a:t>programa</a:t>
            </a:r>
          </a:p>
          <a:p>
            <a:pPr lvl="1">
              <a:buClr>
                <a:srgbClr val="99CC00"/>
              </a:buClr>
              <a:buFont typeface="Wingdings" panose="05000000000000000000" pitchFamily="2" charset="2"/>
              <a:buChar char="§"/>
            </a:pPr>
            <a:r>
              <a:rPr lang="es-ES" sz="1400" dirty="0">
                <a:solidFill>
                  <a:srgbClr val="262626"/>
                </a:solidFill>
              </a:rPr>
              <a:t>Simulación / Robot real</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en-GB" sz="14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Deshacer/Rehacer</a:t>
            </a:r>
          </a:p>
          <a:p>
            <a:pPr lvl="1">
              <a:buClr>
                <a:srgbClr val="99CC00"/>
              </a:buClr>
              <a:buFont typeface="Wingdings" panose="05000000000000000000" pitchFamily="2" charset="2"/>
              <a:buChar char="§"/>
            </a:pPr>
            <a:r>
              <a:rPr lang="es-ES" sz="1400" dirty="0" smtClean="0">
                <a:solidFill>
                  <a:srgbClr val="262626"/>
                </a:solidFill>
              </a:rPr>
              <a:t>Deshacer/Rehacer cambios</a:t>
            </a:r>
          </a:p>
          <a:p>
            <a:pPr marL="457200" lvl="1" indent="0">
              <a:buClr>
                <a:srgbClr val="99CC00"/>
              </a:buClr>
              <a:buNone/>
            </a:pPr>
            <a:r>
              <a:rPr lang="es-ES" sz="1400" dirty="0" smtClean="0">
                <a:solidFill>
                  <a:srgbClr val="262626"/>
                </a:solidFill>
              </a:rPr>
              <a:t>       en programa</a:t>
            </a:r>
          </a:p>
          <a:p>
            <a:pPr lvl="1">
              <a:buClr>
                <a:srgbClr val="99CC00"/>
              </a:buClr>
              <a:buFont typeface="Wingdings" panose="05000000000000000000" pitchFamily="2" charset="2"/>
              <a:buChar char="§"/>
            </a:pPr>
            <a:r>
              <a:rPr lang="es-ES" sz="1400" dirty="0" smtClean="0">
                <a:solidFill>
                  <a:srgbClr val="262626"/>
                </a:solidFill>
              </a:rPr>
              <a:t>Botón salto a comando</a:t>
            </a:r>
          </a:p>
          <a:p>
            <a:pPr marL="457200" lvl="1" indent="0">
              <a:buClr>
                <a:srgbClr val="99CC00"/>
              </a:buClr>
              <a:buNone/>
            </a:pPr>
            <a:r>
              <a:rPr lang="es-ES" sz="1400" dirty="0" smtClean="0">
                <a:solidFill>
                  <a:srgbClr val="262626"/>
                </a:solidFill>
              </a:rPr>
              <a:t>       en ejecución</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51</a:t>
            </a:fld>
            <a:endParaRPr lang="da-DK"/>
          </a:p>
        </p:txBody>
      </p:sp>
      <p:sp>
        <p:nvSpPr>
          <p:cNvPr id="9" name="Tekstboks 8"/>
          <p:cNvSpPr txBox="1"/>
          <p:nvPr/>
        </p:nvSpPr>
        <p:spPr>
          <a:xfrm>
            <a:off x="404732" y="949059"/>
            <a:ext cx="5788249" cy="400110"/>
          </a:xfrm>
          <a:prstGeom prst="rect">
            <a:avLst/>
          </a:prstGeom>
          <a:noFill/>
        </p:spPr>
        <p:txBody>
          <a:bodyPr wrap="square" rtlCol="0">
            <a:spAutoFit/>
          </a:bodyPr>
          <a:lstStyle/>
          <a:p>
            <a:r>
              <a:rPr lang="da-DK" sz="2000" b="1" dirty="0" smtClean="0">
                <a:latin typeface="Lucida Console" panose="020B0609040504020204" pitchFamily="49" charset="0"/>
              </a:rPr>
              <a:t>Area edición / Panel ejecución</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grpSp>
        <p:nvGrpSpPr>
          <p:cNvPr id="6" name="Gruppe 5"/>
          <p:cNvGrpSpPr/>
          <p:nvPr/>
        </p:nvGrpSpPr>
        <p:grpSpPr>
          <a:xfrm>
            <a:off x="3133728" y="5187124"/>
            <a:ext cx="5489173" cy="1047556"/>
            <a:chOff x="2988254" y="5187124"/>
            <a:chExt cx="5489173" cy="1047556"/>
          </a:xfrm>
        </p:grpSpPr>
        <p:sp>
          <p:nvSpPr>
            <p:cNvPr id="4" name="Rektangel 3"/>
            <p:cNvSpPr/>
            <p:nvPr/>
          </p:nvSpPr>
          <p:spPr>
            <a:xfrm>
              <a:off x="4380906" y="5187124"/>
              <a:ext cx="4096521" cy="516776"/>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5" name="Rektangel 4"/>
            <p:cNvSpPr/>
            <p:nvPr/>
          </p:nvSpPr>
          <p:spPr>
            <a:xfrm>
              <a:off x="2992764" y="5903695"/>
              <a:ext cx="3579665" cy="33098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18" name="Rektangel 17"/>
            <p:cNvSpPr/>
            <p:nvPr/>
          </p:nvSpPr>
          <p:spPr>
            <a:xfrm>
              <a:off x="2988254" y="5695353"/>
              <a:ext cx="703530" cy="199795"/>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19" name="Brugerdefineret 18">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0708234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7" y="1549400"/>
            <a:ext cx="8510801"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r>
              <a:rPr lang="es-ES" sz="1800" b="1" dirty="0" err="1">
                <a:solidFill>
                  <a:srgbClr val="262626"/>
                </a:solidFill>
              </a:rPr>
              <a:t>Punto_de_paso</a:t>
            </a:r>
            <a:r>
              <a:rPr lang="es-ES" sz="1800" b="1" dirty="0">
                <a:solidFill>
                  <a:srgbClr val="262626"/>
                </a:solidFill>
              </a:rPr>
              <a:t> </a:t>
            </a:r>
            <a:r>
              <a:rPr lang="es-ES" sz="1800" dirty="0">
                <a:solidFill>
                  <a:srgbClr val="262626"/>
                </a:solidFill>
              </a:rPr>
              <a:t> especifica la posición de destino</a:t>
            </a:r>
          </a:p>
          <a:p>
            <a:pPr marL="646113" lvl="2" indent="-285750">
              <a:buClr>
                <a:srgbClr val="99CC00"/>
              </a:buClr>
              <a:buFont typeface="Wingdings" panose="05000000000000000000" pitchFamily="2" charset="2"/>
              <a:buChar char="§"/>
            </a:pPr>
            <a:r>
              <a:rPr lang="en-US" sz="1800" b="1" dirty="0">
                <a:solidFill>
                  <a:srgbClr val="262626"/>
                </a:solidFill>
              </a:rPr>
              <a:t>Move </a:t>
            </a:r>
            <a:r>
              <a:rPr lang="es-ES" sz="1800" dirty="0">
                <a:solidFill>
                  <a:srgbClr val="262626"/>
                </a:solidFill>
              </a:rPr>
              <a:t>especifica </a:t>
            </a:r>
            <a:r>
              <a:rPr lang="en-US" sz="1800" dirty="0">
                <a:solidFill>
                  <a:srgbClr val="262626"/>
                </a:solidFill>
              </a:rPr>
              <a:t>la</a:t>
            </a:r>
            <a:r>
              <a:rPr lang="es-ES" sz="1800" dirty="0">
                <a:solidFill>
                  <a:srgbClr val="262626"/>
                </a:solidFill>
              </a:rPr>
              <a:t> trayectoria que seguirá el robot para llegar a la posición de  destino</a:t>
            </a:r>
          </a:p>
          <a:p>
            <a:pPr lvl="3">
              <a:buClr>
                <a:srgbClr val="99CC00"/>
              </a:buClr>
              <a:buFont typeface="Wingdings" panose="05000000000000000000" pitchFamily="2" charset="2"/>
              <a:buChar char="§"/>
            </a:pPr>
            <a:endParaRPr lang="en-GB" sz="1400" dirty="0" smtClean="0">
              <a:solidFill>
                <a:srgbClr val="262626"/>
              </a:solidFill>
            </a:endParaRPr>
          </a:p>
        </p:txBody>
      </p:sp>
      <p:grpSp>
        <p:nvGrpSpPr>
          <p:cNvPr id="3" name="Gruppe 2"/>
          <p:cNvGrpSpPr/>
          <p:nvPr/>
        </p:nvGrpSpPr>
        <p:grpSpPr>
          <a:xfrm>
            <a:off x="2743197" y="3836533"/>
            <a:ext cx="5449299" cy="1391841"/>
            <a:chOff x="2743197" y="3472749"/>
            <a:chExt cx="5449299" cy="1391841"/>
          </a:xfrm>
        </p:grpSpPr>
        <p:sp>
          <p:nvSpPr>
            <p:cNvPr id="5" name="Ellipse 4"/>
            <p:cNvSpPr/>
            <p:nvPr/>
          </p:nvSpPr>
          <p:spPr>
            <a:xfrm>
              <a:off x="6295092" y="433258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8" name="Tekstboks 17"/>
            <p:cNvSpPr txBox="1"/>
            <p:nvPr/>
          </p:nvSpPr>
          <p:spPr>
            <a:xfrm>
              <a:off x="6501568" y="4218259"/>
              <a:ext cx="1690928" cy="646331"/>
            </a:xfrm>
            <a:prstGeom prst="rect">
              <a:avLst/>
            </a:prstGeom>
            <a:noFill/>
          </p:spPr>
          <p:txBody>
            <a:bodyPr wrap="square" rtlCol="0">
              <a:spAutoFit/>
            </a:bodyPr>
            <a:lstStyle/>
            <a:p>
              <a:pPr algn="ctr"/>
              <a:r>
                <a:rPr lang="da-DK" dirty="0"/>
                <a:t>Posición de destino</a:t>
              </a:r>
            </a:p>
          </p:txBody>
        </p:sp>
        <p:sp>
          <p:nvSpPr>
            <p:cNvPr id="12" name="Tekstboks 11"/>
            <p:cNvSpPr txBox="1"/>
            <p:nvPr/>
          </p:nvSpPr>
          <p:spPr>
            <a:xfrm>
              <a:off x="3741520" y="3472749"/>
              <a:ext cx="1370807" cy="369332"/>
            </a:xfrm>
            <a:prstGeom prst="rect">
              <a:avLst/>
            </a:prstGeom>
            <a:noFill/>
          </p:spPr>
          <p:txBody>
            <a:bodyPr wrap="square" rtlCol="0">
              <a:spAutoFit/>
            </a:bodyPr>
            <a:lstStyle/>
            <a:p>
              <a:r>
                <a:rPr lang="es-ES" dirty="0"/>
                <a:t>Trayectoria</a:t>
              </a:r>
              <a:endParaRPr lang="da-DK" dirty="0"/>
            </a:p>
          </p:txBody>
        </p:sp>
        <p:sp>
          <p:nvSpPr>
            <p:cNvPr id="4" name="Kombinationstegning 3"/>
            <p:cNvSpPr/>
            <p:nvPr/>
          </p:nvSpPr>
          <p:spPr>
            <a:xfrm>
              <a:off x="2743197" y="3912329"/>
              <a:ext cx="3222882" cy="387576"/>
            </a:xfrm>
            <a:custGeom>
              <a:avLst/>
              <a:gdLst>
                <a:gd name="connsiteX0" fmla="*/ 0 w 2475914"/>
                <a:gd name="connsiteY0" fmla="*/ 105345 h 274228"/>
                <a:gd name="connsiteX1" fmla="*/ 534572 w 2475914"/>
                <a:gd name="connsiteY1" fmla="*/ 6871 h 274228"/>
                <a:gd name="connsiteX2" fmla="*/ 1223889 w 2475914"/>
                <a:gd name="connsiteY2" fmla="*/ 274158 h 274228"/>
                <a:gd name="connsiteX3" fmla="*/ 1969477 w 2475914"/>
                <a:gd name="connsiteY3" fmla="*/ 35007 h 274228"/>
                <a:gd name="connsiteX4" fmla="*/ 2475914 w 2475914"/>
                <a:gd name="connsiteY4" fmla="*/ 203819 h 274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5914" h="274228">
                  <a:moveTo>
                    <a:pt x="0" y="105345"/>
                  </a:moveTo>
                  <a:cubicBezTo>
                    <a:pt x="165295" y="42040"/>
                    <a:pt x="330591" y="-21265"/>
                    <a:pt x="534572" y="6871"/>
                  </a:cubicBezTo>
                  <a:cubicBezTo>
                    <a:pt x="738554" y="35006"/>
                    <a:pt x="984738" y="269469"/>
                    <a:pt x="1223889" y="274158"/>
                  </a:cubicBezTo>
                  <a:cubicBezTo>
                    <a:pt x="1463040" y="278847"/>
                    <a:pt x="1760806" y="46730"/>
                    <a:pt x="1969477" y="35007"/>
                  </a:cubicBezTo>
                  <a:cubicBezTo>
                    <a:pt x="2178148" y="23284"/>
                    <a:pt x="2327031" y="113551"/>
                    <a:pt x="2475914" y="203819"/>
                  </a:cubicBezTo>
                </a:path>
              </a:pathLst>
            </a:custGeom>
            <a:noFill/>
            <a:ln>
              <a:prstDash val="dash"/>
              <a:headEnd type="none" w="med" len="med"/>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grpSp>
      <p:sp>
        <p:nvSpPr>
          <p:cNvPr id="6" name="Pladsholder til diasnummer 5"/>
          <p:cNvSpPr>
            <a:spLocks noGrp="1"/>
          </p:cNvSpPr>
          <p:nvPr>
            <p:ph type="sldNum" sz="quarter" idx="12"/>
          </p:nvPr>
        </p:nvSpPr>
        <p:spPr/>
        <p:txBody>
          <a:bodyPr/>
          <a:lstStyle/>
          <a:p>
            <a:fld id="{EAC703FD-06C2-3745-B8B2-5765E01FA7E0}" type="slidenum">
              <a:rPr lang="da-DK" smtClean="0"/>
              <a:t>52</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Insertar movimiento</a:t>
            </a:r>
            <a:endParaRPr lang="da-DK" sz="2000" b="1" dirty="0">
              <a:latin typeface="Lucida Console" panose="020B0609040504020204" pitchFamily="49" charset="0"/>
            </a:endParaRPr>
          </a:p>
        </p:txBody>
      </p:sp>
      <p:sp>
        <p:nvSpPr>
          <p:cNvPr id="17"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0"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1923490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Comandos básicos</a:t>
            </a:r>
          </a:p>
          <a:p>
            <a:pPr lvl="1">
              <a:buClr>
                <a:srgbClr val="99CC00"/>
              </a:buClr>
              <a:buFont typeface="Wingdings" panose="05000000000000000000" pitchFamily="2" charset="2"/>
              <a:buChar char="§"/>
            </a:pPr>
            <a:r>
              <a:rPr lang="da-DK" sz="1400" dirty="0">
                <a:solidFill>
                  <a:srgbClr val="262626"/>
                </a:solidFill>
              </a:rPr>
              <a:t>Realizar operaciones</a:t>
            </a:r>
            <a:br>
              <a:rPr lang="da-DK" sz="1400" dirty="0">
                <a:solidFill>
                  <a:srgbClr val="262626"/>
                </a:solidFill>
              </a:rPr>
            </a:br>
            <a:r>
              <a:rPr lang="da-DK" sz="1400" dirty="0">
                <a:solidFill>
                  <a:srgbClr val="262626"/>
                </a:solidFill>
              </a:rPr>
              <a:t>sencillas</a:t>
            </a:r>
            <a:endParaRPr lang="en-GB" sz="1400" dirty="0">
              <a:solidFill>
                <a:srgbClr val="262626"/>
              </a:solidFill>
            </a:endParaRPr>
          </a:p>
          <a:p>
            <a:pPr marL="646113" lvl="2" indent="-285750">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lvl="1">
              <a:buClr>
                <a:srgbClr val="99CC00"/>
              </a:buClr>
              <a:buFont typeface="Wingdings" panose="05000000000000000000" pitchFamily="2" charset="2"/>
              <a:buChar char="Ø"/>
            </a:pPr>
            <a:r>
              <a:rPr lang="es-ES" sz="1400" dirty="0" smtClean="0">
                <a:solidFill>
                  <a:srgbClr val="262626"/>
                </a:solidFill>
              </a:rPr>
              <a:t>Insertar comando Movimiento</a:t>
            </a:r>
            <a:endParaRPr lang="es-ES" sz="1800" dirty="0" smtClean="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5183602" y="3299723"/>
            <a:ext cx="493297" cy="14067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53</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Comandos básicos</a:t>
            </a:r>
            <a:endParaRPr lang="da-DK" sz="2000" b="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2118750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Tipos de movimiento</a:t>
            </a:r>
          </a:p>
          <a:p>
            <a:pPr lvl="1">
              <a:buClr>
                <a:srgbClr val="99CC00"/>
              </a:buClr>
              <a:buFont typeface="Wingdings" panose="05000000000000000000" pitchFamily="2" charset="2"/>
              <a:buChar char="§"/>
            </a:pPr>
            <a:r>
              <a:rPr lang="da-DK" sz="1400" dirty="0">
                <a:solidFill>
                  <a:srgbClr val="262626"/>
                </a:solidFill>
              </a:rPr>
              <a:t>MoveJ</a:t>
            </a:r>
            <a:r>
              <a:rPr lang="da-DK" sz="1400" i="1" dirty="0">
                <a:solidFill>
                  <a:srgbClr val="262626"/>
                </a:solidFill>
              </a:rPr>
              <a:t> (defecto)</a:t>
            </a:r>
          </a:p>
          <a:p>
            <a:pPr lvl="1">
              <a:buClr>
                <a:srgbClr val="99CC00"/>
              </a:buClr>
              <a:buFont typeface="Wingdings" panose="05000000000000000000" pitchFamily="2" charset="2"/>
              <a:buChar char="§"/>
            </a:pPr>
            <a:r>
              <a:rPr lang="da-DK" sz="1400" dirty="0">
                <a:solidFill>
                  <a:srgbClr val="262626"/>
                </a:solidFill>
              </a:rPr>
              <a:t>MoveL</a:t>
            </a:r>
          </a:p>
          <a:p>
            <a:pPr lvl="1">
              <a:buClr>
                <a:srgbClr val="99CC00"/>
              </a:buClr>
              <a:buFont typeface="Wingdings" panose="05000000000000000000" pitchFamily="2" charset="2"/>
              <a:buChar char="§"/>
            </a:pPr>
            <a:r>
              <a:rPr lang="da-DK" sz="1400" dirty="0">
                <a:solidFill>
                  <a:srgbClr val="262626"/>
                </a:solidFill>
              </a:rPr>
              <a:t>MoveP</a:t>
            </a:r>
          </a:p>
          <a:p>
            <a:pPr lvl="2">
              <a:buClr>
                <a:srgbClr val="99CC00"/>
              </a:buClr>
              <a:buFont typeface="Wingdings" panose="05000000000000000000" pitchFamily="2" charset="2"/>
              <a:buChar char="§"/>
            </a:pPr>
            <a:r>
              <a:rPr lang="da-DK" sz="1000" dirty="0">
                <a:solidFill>
                  <a:srgbClr val="262626"/>
                </a:solidFill>
              </a:rPr>
              <a:t>MoveC</a:t>
            </a:r>
          </a:p>
          <a:p>
            <a:pPr lvl="1">
              <a:buClr>
                <a:srgbClr val="99CC00"/>
              </a:buClr>
              <a:buFont typeface="Wingdings" panose="05000000000000000000" pitchFamily="2" charset="2"/>
              <a:buChar char="§"/>
            </a:pPr>
            <a:endParaRPr lang="da-DK" sz="14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Parámetros</a:t>
            </a:r>
            <a:br>
              <a:rPr lang="es-ES" sz="1800" dirty="0">
                <a:solidFill>
                  <a:srgbClr val="262626"/>
                </a:solidFill>
              </a:rPr>
            </a:br>
            <a:r>
              <a:rPr lang="es-ES" sz="1800" dirty="0">
                <a:solidFill>
                  <a:srgbClr val="262626"/>
                </a:solidFill>
              </a:rPr>
              <a:t>compartidos</a:t>
            </a:r>
          </a:p>
          <a:p>
            <a:pPr lvl="1">
              <a:buClr>
                <a:srgbClr val="99CC00"/>
              </a:buClr>
              <a:buFont typeface="Wingdings" panose="05000000000000000000" pitchFamily="2" charset="2"/>
              <a:buChar char="§"/>
            </a:pPr>
            <a:r>
              <a:rPr lang="es-ES" sz="1400" dirty="0">
                <a:solidFill>
                  <a:srgbClr val="262626"/>
                </a:solidFill>
              </a:rPr>
              <a:t>Velocidad de junta</a:t>
            </a:r>
            <a:endParaRPr lang="es-ES" sz="1400" i="1" dirty="0">
              <a:solidFill>
                <a:srgbClr val="262626"/>
              </a:solidFill>
            </a:endParaRPr>
          </a:p>
          <a:p>
            <a:pPr lvl="2">
              <a:buClr>
                <a:srgbClr val="99CC00"/>
              </a:buClr>
              <a:buFont typeface="Wingdings" panose="05000000000000000000" pitchFamily="2" charset="2"/>
              <a:buChar char="§"/>
            </a:pPr>
            <a:r>
              <a:rPr lang="es-ES" sz="1000" dirty="0">
                <a:solidFill>
                  <a:srgbClr val="262626"/>
                </a:solidFill>
              </a:rPr>
              <a:t>Defecto: 60 °/s</a:t>
            </a:r>
          </a:p>
          <a:p>
            <a:pPr lvl="1">
              <a:buClr>
                <a:srgbClr val="99CC00"/>
              </a:buClr>
              <a:buFont typeface="Wingdings" panose="05000000000000000000" pitchFamily="2" charset="2"/>
              <a:buChar char="§"/>
            </a:pPr>
            <a:r>
              <a:rPr lang="es-ES" sz="1400" dirty="0">
                <a:solidFill>
                  <a:srgbClr val="262626"/>
                </a:solidFill>
              </a:rPr>
              <a:t>Aceleración de junta</a:t>
            </a:r>
          </a:p>
          <a:p>
            <a:pPr lvl="2">
              <a:buClr>
                <a:srgbClr val="99CC00"/>
              </a:buClr>
              <a:buFont typeface="Wingdings" panose="05000000000000000000" pitchFamily="2" charset="2"/>
              <a:buChar char="§"/>
            </a:pPr>
            <a:r>
              <a:rPr lang="es-ES" sz="1000" dirty="0">
                <a:solidFill>
                  <a:srgbClr val="262626"/>
                </a:solidFill>
              </a:rPr>
              <a:t>Defecto : 80 °/s²</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Ø"/>
            </a:pPr>
            <a:r>
              <a:rPr lang="es-ES" sz="1400" dirty="0" smtClean="0">
                <a:solidFill>
                  <a:srgbClr val="262626"/>
                </a:solidFill>
              </a:rPr>
              <a:t>Se </a:t>
            </a:r>
            <a:r>
              <a:rPr lang="es-ES" sz="1400" dirty="0">
                <a:solidFill>
                  <a:srgbClr val="262626"/>
                </a:solidFill>
              </a:rPr>
              <a:t>añade automáticamente un punto de paso al insertar un comando </a:t>
            </a:r>
            <a:r>
              <a:rPr lang="es-ES" sz="1400" dirty="0" smtClean="0">
                <a:solidFill>
                  <a:srgbClr val="262626"/>
                </a:solidFill>
              </a:rPr>
              <a:t>de Movimiento</a:t>
            </a:r>
            <a:endParaRPr lang="es-ES" sz="14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4" name="Pladsholder til diasnummer 3"/>
          <p:cNvSpPr>
            <a:spLocks noGrp="1"/>
          </p:cNvSpPr>
          <p:nvPr>
            <p:ph type="sldNum" sz="quarter" idx="12"/>
          </p:nvPr>
        </p:nvSpPr>
        <p:spPr/>
        <p:txBody>
          <a:bodyPr/>
          <a:lstStyle/>
          <a:p>
            <a:fld id="{EAC703FD-06C2-3745-B8B2-5765E01FA7E0}" type="slidenum">
              <a:rPr lang="da-DK" smtClean="0"/>
              <a:t>54</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Comando Movimiento</a:t>
            </a:r>
            <a:endParaRPr lang="es-ES" sz="2000" b="1" dirty="0">
              <a:latin typeface="Lucida Console" panose="020B0609040504020204" pitchFamily="49" charset="0"/>
            </a:endParaRPr>
          </a:p>
        </p:txBody>
      </p:sp>
      <p:sp>
        <p:nvSpPr>
          <p:cNvPr id="16"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8207" y="2653122"/>
            <a:ext cx="495513" cy="38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ktangel 5"/>
          <p:cNvSpPr/>
          <p:nvPr/>
        </p:nvSpPr>
        <p:spPr>
          <a:xfrm>
            <a:off x="8309610" y="2632711"/>
            <a:ext cx="529350" cy="423452"/>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11833849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Tipos </a:t>
            </a:r>
            <a:r>
              <a:rPr lang="es-ES" sz="1800" dirty="0" smtClean="0">
                <a:solidFill>
                  <a:srgbClr val="262626"/>
                </a:solidFill>
              </a:rPr>
              <a:t>Punto de paso</a:t>
            </a:r>
            <a:endParaRPr lang="es-ES" sz="18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Fijo </a:t>
            </a:r>
            <a:r>
              <a:rPr lang="es-ES" sz="1400" i="1" dirty="0">
                <a:solidFill>
                  <a:srgbClr val="262626"/>
                </a:solidFill>
              </a:rPr>
              <a:t>(default)</a:t>
            </a:r>
          </a:p>
          <a:p>
            <a:pPr lvl="1">
              <a:buClr>
                <a:srgbClr val="99CC00"/>
              </a:buClr>
              <a:buFont typeface="Wingdings" panose="05000000000000000000" pitchFamily="2" charset="2"/>
              <a:buChar char="§"/>
            </a:pPr>
            <a:r>
              <a:rPr lang="es-ES" sz="1400" dirty="0" smtClean="0">
                <a:solidFill>
                  <a:srgbClr val="262626"/>
                </a:solidFill>
              </a:rPr>
              <a:t>Relativo</a:t>
            </a: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De variable</a:t>
            </a:r>
          </a:p>
          <a:p>
            <a:pPr marL="646113" lvl="2" indent="-285750">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Aprender</a:t>
            </a:r>
            <a:br>
              <a:rPr lang="es-ES" sz="1800" dirty="0">
                <a:solidFill>
                  <a:srgbClr val="262626"/>
                </a:solidFill>
              </a:rPr>
            </a:br>
            <a:r>
              <a:rPr lang="es-ES" sz="1800" dirty="0" smtClean="0">
                <a:solidFill>
                  <a:srgbClr val="262626"/>
                </a:solidFill>
              </a:rPr>
              <a:t>Punto de paso</a:t>
            </a:r>
            <a:endParaRPr lang="es-ES" sz="1800" dirty="0">
              <a:solidFill>
                <a:srgbClr val="262626"/>
              </a:solidFill>
            </a:endParaRPr>
          </a:p>
          <a:p>
            <a:pPr lvl="1">
              <a:buClr>
                <a:srgbClr val="99CC00"/>
              </a:buClr>
              <a:buFont typeface="Wingdings" panose="05000000000000000000" pitchFamily="2" charset="2"/>
              <a:buChar char="Ø"/>
            </a:pPr>
            <a:r>
              <a:rPr lang="es-ES" sz="1400" dirty="0">
                <a:solidFill>
                  <a:srgbClr val="262626"/>
                </a:solidFill>
              </a:rPr>
              <a:t>Pulsar</a:t>
            </a:r>
            <a:r>
              <a:rPr lang="da-DK" sz="1400" dirty="0">
                <a:solidFill>
                  <a:srgbClr val="262626"/>
                </a:solidFill>
              </a:rPr>
              <a:t> </a:t>
            </a:r>
            <a:r>
              <a:rPr lang="es-ES" sz="1400" i="1" dirty="0">
                <a:solidFill>
                  <a:srgbClr val="262626"/>
                </a:solidFill>
              </a:rPr>
              <a:t>Punto de paso</a:t>
            </a:r>
          </a:p>
          <a:p>
            <a:pPr lvl="1">
              <a:buClr>
                <a:srgbClr val="99CC00"/>
              </a:buClr>
              <a:buFont typeface="Wingdings" panose="05000000000000000000" pitchFamily="2" charset="2"/>
              <a:buChar char="Ø"/>
            </a:pPr>
            <a:r>
              <a:rPr lang="es-ES" sz="1400" dirty="0">
                <a:solidFill>
                  <a:srgbClr val="262626"/>
                </a:solidFill>
              </a:rPr>
              <a:t>Llevar el robot a la</a:t>
            </a:r>
            <a:br>
              <a:rPr lang="es-ES" sz="1400" dirty="0">
                <a:solidFill>
                  <a:srgbClr val="262626"/>
                </a:solidFill>
              </a:rPr>
            </a:br>
            <a:r>
              <a:rPr lang="es-ES" sz="1400" dirty="0">
                <a:solidFill>
                  <a:srgbClr val="262626"/>
                </a:solidFill>
              </a:rPr>
              <a:t>posición deseada y pulsar </a:t>
            </a:r>
            <a:br>
              <a:rPr lang="es-ES" sz="1400" dirty="0">
                <a:solidFill>
                  <a:srgbClr val="262626"/>
                </a:solidFill>
              </a:rPr>
            </a:br>
            <a:r>
              <a:rPr lang="es-ES" sz="1400" i="1" dirty="0">
                <a:solidFill>
                  <a:srgbClr val="262626"/>
                </a:solidFill>
              </a:rPr>
              <a:t>OK</a:t>
            </a:r>
            <a:r>
              <a:rPr lang="es-ES" sz="1400" dirty="0">
                <a:solidFill>
                  <a:srgbClr val="262626"/>
                </a:solidFill>
              </a:rPr>
              <a:t> para aprenderla</a:t>
            </a:r>
          </a:p>
        </p:txBody>
      </p:sp>
      <p:sp>
        <p:nvSpPr>
          <p:cNvPr id="4" name="Pladsholder til diasnummer 3"/>
          <p:cNvSpPr>
            <a:spLocks noGrp="1"/>
          </p:cNvSpPr>
          <p:nvPr>
            <p:ph type="sldNum" sz="quarter" idx="12"/>
          </p:nvPr>
        </p:nvSpPr>
        <p:spPr/>
        <p:txBody>
          <a:bodyPr/>
          <a:lstStyle/>
          <a:p>
            <a:fld id="{EAC703FD-06C2-3745-B8B2-5765E01FA7E0}" type="slidenum">
              <a:rPr lang="da-DK" smtClean="0"/>
              <a:t>55</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Punto de paso</a:t>
            </a:r>
            <a:endParaRPr lang="es-ES" sz="2000" b="1" dirty="0">
              <a:latin typeface="Lucida Console" panose="020B0609040504020204" pitchFamily="49" charset="0"/>
            </a:endParaRPr>
          </a:p>
        </p:txBody>
      </p:sp>
      <p:sp>
        <p:nvSpPr>
          <p:cNvPr id="16"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6970" y="2657631"/>
            <a:ext cx="1084130" cy="378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ktangel 5"/>
          <p:cNvSpPr/>
          <p:nvPr/>
        </p:nvSpPr>
        <p:spPr>
          <a:xfrm>
            <a:off x="7706205" y="2675312"/>
            <a:ext cx="1107087" cy="39036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21569131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Opciones</a:t>
            </a:r>
          </a:p>
          <a:p>
            <a:pPr lvl="1">
              <a:buClr>
                <a:srgbClr val="99CC00"/>
              </a:buClr>
              <a:buFont typeface="Wingdings" panose="05000000000000000000" pitchFamily="2" charset="2"/>
              <a:buChar char="§"/>
            </a:pPr>
            <a:r>
              <a:rPr lang="es-ES" sz="1400" dirty="0">
                <a:solidFill>
                  <a:srgbClr val="262626"/>
                </a:solidFill>
              </a:rPr>
              <a:t>Renombrar</a:t>
            </a:r>
          </a:p>
          <a:p>
            <a:pPr lvl="2">
              <a:buClr>
                <a:srgbClr val="99CC00"/>
              </a:buClr>
              <a:buFont typeface="Wingdings" panose="05000000000000000000" pitchFamily="2" charset="2"/>
              <a:buChar char="§"/>
            </a:pPr>
            <a:r>
              <a:rPr lang="es-ES" sz="1000" dirty="0">
                <a:solidFill>
                  <a:srgbClr val="262626"/>
                </a:solidFill>
              </a:rPr>
              <a:t>Mejora la  lectura y  </a:t>
            </a:r>
            <a:br>
              <a:rPr lang="es-ES" sz="1000" dirty="0">
                <a:solidFill>
                  <a:srgbClr val="262626"/>
                </a:solidFill>
              </a:rPr>
            </a:br>
            <a:r>
              <a:rPr lang="es-ES" sz="1000" dirty="0">
                <a:solidFill>
                  <a:srgbClr val="262626"/>
                </a:solidFill>
              </a:rPr>
              <a:t>comprensión del programa</a:t>
            </a:r>
          </a:p>
          <a:p>
            <a:pPr lvl="1">
              <a:buClr>
                <a:srgbClr val="99CC00"/>
              </a:buClr>
              <a:buFont typeface="Wingdings" panose="05000000000000000000" pitchFamily="2" charset="2"/>
              <a:buChar char="§"/>
            </a:pPr>
            <a:endParaRPr lang="es-ES"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Mover robot aquí</a:t>
            </a:r>
          </a:p>
          <a:p>
            <a:pPr lvl="2">
              <a:buClr>
                <a:srgbClr val="99CC00"/>
              </a:buClr>
              <a:buFont typeface="Wingdings" panose="05000000000000000000" pitchFamily="2" charset="2"/>
              <a:buChar char="§"/>
            </a:pPr>
            <a:r>
              <a:rPr lang="es-ES" sz="1000" dirty="0">
                <a:solidFill>
                  <a:srgbClr val="262626"/>
                </a:solidFill>
              </a:rPr>
              <a:t>Mueve el robot a la  </a:t>
            </a:r>
            <a:br>
              <a:rPr lang="es-ES" sz="1000" dirty="0">
                <a:solidFill>
                  <a:srgbClr val="262626"/>
                </a:solidFill>
              </a:rPr>
            </a:br>
            <a:r>
              <a:rPr lang="es-ES" sz="1000" dirty="0">
                <a:solidFill>
                  <a:srgbClr val="262626"/>
                </a:solidFill>
              </a:rPr>
              <a:t>posición programada</a:t>
            </a:r>
          </a:p>
          <a:p>
            <a:pPr lvl="1">
              <a:buClr>
                <a:srgbClr val="99CC00"/>
              </a:buClr>
              <a:buFont typeface="Wingdings" panose="05000000000000000000" pitchFamily="2" charset="2"/>
              <a:buChar char="§"/>
            </a:pPr>
            <a:endParaRPr lang="en-GB" sz="10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Cambiar este punto</a:t>
            </a:r>
            <a:r>
              <a:rPr lang="da-DK" sz="1400" dirty="0">
                <a:solidFill>
                  <a:srgbClr val="262626"/>
                </a:solidFill>
              </a:rPr>
              <a:t/>
            </a:r>
            <a:br>
              <a:rPr lang="da-DK" sz="1400" dirty="0">
                <a:solidFill>
                  <a:srgbClr val="262626"/>
                </a:solidFill>
              </a:rPr>
            </a:br>
            <a:r>
              <a:rPr lang="es-ES" sz="1400" dirty="0">
                <a:solidFill>
                  <a:srgbClr val="262626"/>
                </a:solidFill>
              </a:rPr>
              <a:t>de paso</a:t>
            </a:r>
          </a:p>
          <a:p>
            <a:pPr lvl="2">
              <a:buClr>
                <a:srgbClr val="99CC00"/>
              </a:buClr>
              <a:buFont typeface="Wingdings" panose="05000000000000000000" pitchFamily="2" charset="2"/>
              <a:buChar char="§"/>
            </a:pPr>
            <a:r>
              <a:rPr lang="es-ES" sz="1000" dirty="0">
                <a:solidFill>
                  <a:srgbClr val="262626"/>
                </a:solidFill>
              </a:rPr>
              <a:t>Modifica la posición</a:t>
            </a:r>
          </a:p>
          <a:p>
            <a:pPr marL="646113" lvl="2" indent="-285750">
              <a:buClr>
                <a:srgbClr val="99CC00"/>
              </a:buClr>
              <a:buFont typeface="Wingdings" panose="05000000000000000000" pitchFamily="2" charset="2"/>
              <a:buChar char="§"/>
            </a:pPr>
            <a:endParaRPr lang="da-DK" sz="1800" dirty="0" smtClean="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56</a:t>
            </a:fld>
            <a:endParaRPr lang="da-DK"/>
          </a:p>
        </p:txBody>
      </p:sp>
      <p:sp>
        <p:nvSpPr>
          <p:cNvPr id="6" name="Tekstboks 5"/>
          <p:cNvSpPr txBox="1"/>
          <p:nvPr/>
        </p:nvSpPr>
        <p:spPr>
          <a:xfrm>
            <a:off x="404733" y="949059"/>
            <a:ext cx="4535402" cy="707886"/>
          </a:xfrm>
          <a:prstGeom prst="rect">
            <a:avLst/>
          </a:prstGeom>
          <a:noFill/>
        </p:spPr>
        <p:txBody>
          <a:bodyPr wrap="square" rtlCol="0">
            <a:spAutoFit/>
          </a:bodyPr>
          <a:lstStyle/>
          <a:p>
            <a:r>
              <a:rPr lang="es-ES" sz="2000" b="1" dirty="0">
                <a:latin typeface="Lucida Console" panose="020B0609040504020204" pitchFamily="49" charset="0"/>
              </a:rPr>
              <a:t>Punto de paso</a:t>
            </a:r>
          </a:p>
          <a:p>
            <a:endParaRPr lang="da-DK" sz="2000" b="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88816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Kombinationstegning 15"/>
          <p:cNvSpPr/>
          <p:nvPr/>
        </p:nvSpPr>
        <p:spPr>
          <a:xfrm>
            <a:off x="4208958" y="2537055"/>
            <a:ext cx="317521" cy="2686500"/>
          </a:xfrm>
          <a:custGeom>
            <a:avLst/>
            <a:gdLst>
              <a:gd name="connsiteX0" fmla="*/ 0 w 317521"/>
              <a:gd name="connsiteY0" fmla="*/ 0 h 2755900"/>
              <a:gd name="connsiteX1" fmla="*/ 317500 w 317521"/>
              <a:gd name="connsiteY1" fmla="*/ 1193800 h 2755900"/>
              <a:gd name="connsiteX2" fmla="*/ 12700 w 317521"/>
              <a:gd name="connsiteY2" fmla="*/ 2755900 h 2755900"/>
            </a:gdLst>
            <a:ahLst/>
            <a:cxnLst>
              <a:cxn ang="0">
                <a:pos x="connsiteX0" y="connsiteY0"/>
              </a:cxn>
              <a:cxn ang="0">
                <a:pos x="connsiteX1" y="connsiteY1"/>
              </a:cxn>
              <a:cxn ang="0">
                <a:pos x="connsiteX2" y="connsiteY2"/>
              </a:cxn>
            </a:cxnLst>
            <a:rect l="l" t="t" r="r" b="b"/>
            <a:pathLst>
              <a:path w="317521" h="2755900">
                <a:moveTo>
                  <a:pt x="0" y="0"/>
                </a:moveTo>
                <a:cubicBezTo>
                  <a:pt x="157691" y="367241"/>
                  <a:pt x="315383" y="734483"/>
                  <a:pt x="317500" y="1193800"/>
                </a:cubicBezTo>
                <a:cubicBezTo>
                  <a:pt x="319617" y="1653117"/>
                  <a:pt x="166158" y="2204508"/>
                  <a:pt x="12700" y="2755900"/>
                </a:cubicBezTo>
              </a:path>
            </a:pathLst>
          </a:custGeom>
          <a:no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3" name="Kombinationstegning 12"/>
          <p:cNvSpPr/>
          <p:nvPr/>
        </p:nvSpPr>
        <p:spPr>
          <a:xfrm>
            <a:off x="4219600" y="4880655"/>
            <a:ext cx="3098800" cy="342900"/>
          </a:xfrm>
          <a:custGeom>
            <a:avLst/>
            <a:gdLst>
              <a:gd name="connsiteX0" fmla="*/ 3098800 w 3098800"/>
              <a:gd name="connsiteY0" fmla="*/ 406400 h 406400"/>
              <a:gd name="connsiteX1" fmla="*/ 1485900 w 3098800"/>
              <a:gd name="connsiteY1" fmla="*/ 0 h 406400"/>
              <a:gd name="connsiteX2" fmla="*/ 0 w 3098800"/>
              <a:gd name="connsiteY2" fmla="*/ 406400 h 406400"/>
            </a:gdLst>
            <a:ahLst/>
            <a:cxnLst>
              <a:cxn ang="0">
                <a:pos x="connsiteX0" y="connsiteY0"/>
              </a:cxn>
              <a:cxn ang="0">
                <a:pos x="connsiteX1" y="connsiteY1"/>
              </a:cxn>
              <a:cxn ang="0">
                <a:pos x="connsiteX2" y="connsiteY2"/>
              </a:cxn>
            </a:cxnLst>
            <a:rect l="l" t="t" r="r" b="b"/>
            <a:pathLst>
              <a:path w="3098800" h="406400">
                <a:moveTo>
                  <a:pt x="3098800" y="406400"/>
                </a:moveTo>
                <a:cubicBezTo>
                  <a:pt x="2550583" y="203200"/>
                  <a:pt x="2002367" y="0"/>
                  <a:pt x="1485900" y="0"/>
                </a:cubicBezTo>
                <a:cubicBezTo>
                  <a:pt x="969433" y="0"/>
                  <a:pt x="484716" y="203200"/>
                  <a:pt x="0" y="406400"/>
                </a:cubicBezTo>
              </a:path>
            </a:pathLst>
          </a:custGeom>
          <a:no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1" name="Kombinationstegning 20"/>
          <p:cNvSpPr/>
          <p:nvPr/>
        </p:nvSpPr>
        <p:spPr>
          <a:xfrm>
            <a:off x="7318400" y="2505100"/>
            <a:ext cx="317521" cy="2686500"/>
          </a:xfrm>
          <a:custGeom>
            <a:avLst/>
            <a:gdLst>
              <a:gd name="connsiteX0" fmla="*/ 0 w 317521"/>
              <a:gd name="connsiteY0" fmla="*/ 0 h 2755900"/>
              <a:gd name="connsiteX1" fmla="*/ 317500 w 317521"/>
              <a:gd name="connsiteY1" fmla="*/ 1193800 h 2755900"/>
              <a:gd name="connsiteX2" fmla="*/ 12700 w 317521"/>
              <a:gd name="connsiteY2" fmla="*/ 2755900 h 2755900"/>
            </a:gdLst>
            <a:ahLst/>
            <a:cxnLst>
              <a:cxn ang="0">
                <a:pos x="connsiteX0" y="connsiteY0"/>
              </a:cxn>
              <a:cxn ang="0">
                <a:pos x="connsiteX1" y="connsiteY1"/>
              </a:cxn>
              <a:cxn ang="0">
                <a:pos x="connsiteX2" y="connsiteY2"/>
              </a:cxn>
            </a:cxnLst>
            <a:rect l="l" t="t" r="r" b="b"/>
            <a:pathLst>
              <a:path w="317521" h="2755900">
                <a:moveTo>
                  <a:pt x="0" y="0"/>
                </a:moveTo>
                <a:cubicBezTo>
                  <a:pt x="157691" y="367241"/>
                  <a:pt x="315383" y="734483"/>
                  <a:pt x="317500" y="1193800"/>
                </a:cubicBezTo>
                <a:cubicBezTo>
                  <a:pt x="319617" y="1653117"/>
                  <a:pt x="166158" y="2204508"/>
                  <a:pt x="12700" y="2755900"/>
                </a:cubicBezTo>
              </a:path>
            </a:pathLst>
          </a:custGeom>
          <a:no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6" name="Kombinationstegning 5"/>
          <p:cNvSpPr/>
          <p:nvPr/>
        </p:nvSpPr>
        <p:spPr>
          <a:xfrm>
            <a:off x="4216400" y="2146300"/>
            <a:ext cx="3098800" cy="342900"/>
          </a:xfrm>
          <a:custGeom>
            <a:avLst/>
            <a:gdLst>
              <a:gd name="connsiteX0" fmla="*/ 3098800 w 3098800"/>
              <a:gd name="connsiteY0" fmla="*/ 406400 h 406400"/>
              <a:gd name="connsiteX1" fmla="*/ 1485900 w 3098800"/>
              <a:gd name="connsiteY1" fmla="*/ 0 h 406400"/>
              <a:gd name="connsiteX2" fmla="*/ 0 w 3098800"/>
              <a:gd name="connsiteY2" fmla="*/ 406400 h 406400"/>
            </a:gdLst>
            <a:ahLst/>
            <a:cxnLst>
              <a:cxn ang="0">
                <a:pos x="connsiteX0" y="connsiteY0"/>
              </a:cxn>
              <a:cxn ang="0">
                <a:pos x="connsiteX1" y="connsiteY1"/>
              </a:cxn>
              <a:cxn ang="0">
                <a:pos x="connsiteX2" y="connsiteY2"/>
              </a:cxn>
            </a:cxnLst>
            <a:rect l="l" t="t" r="r" b="b"/>
            <a:pathLst>
              <a:path w="3098800" h="406400">
                <a:moveTo>
                  <a:pt x="3098800" y="406400"/>
                </a:moveTo>
                <a:cubicBezTo>
                  <a:pt x="2550583" y="203200"/>
                  <a:pt x="2002367" y="0"/>
                  <a:pt x="1485900" y="0"/>
                </a:cubicBezTo>
                <a:cubicBezTo>
                  <a:pt x="969433" y="0"/>
                  <a:pt x="484716" y="203200"/>
                  <a:pt x="0" y="406400"/>
                </a:cubicBezTo>
              </a:path>
            </a:pathLst>
          </a:custGeom>
          <a:no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Movimiento de juntas</a:t>
            </a:r>
          </a:p>
          <a:p>
            <a:pPr lvl="1">
              <a:buClr>
                <a:srgbClr val="99CC00"/>
              </a:buClr>
              <a:buFont typeface="Wingdings" panose="05000000000000000000" pitchFamily="2" charset="2"/>
              <a:buChar char="§"/>
            </a:pPr>
            <a:r>
              <a:rPr lang="da-DK" sz="1400" dirty="0">
                <a:solidFill>
                  <a:srgbClr val="262626"/>
                </a:solidFill>
              </a:rPr>
              <a:t>Sin interpolación</a:t>
            </a:r>
          </a:p>
          <a:p>
            <a:pPr lvl="1">
              <a:buClr>
                <a:srgbClr val="99CC00"/>
              </a:buClr>
              <a:buFont typeface="Wingdings" panose="05000000000000000000" pitchFamily="2" charset="2"/>
              <a:buChar char="§"/>
            </a:pPr>
            <a:r>
              <a:rPr lang="da-DK" sz="1400" dirty="0">
                <a:solidFill>
                  <a:srgbClr val="262626"/>
                </a:solidFill>
              </a:rPr>
              <a:t>Tipo de movimiento más rápido</a:t>
            </a:r>
          </a:p>
          <a:p>
            <a:pPr lvl="1">
              <a:buClr>
                <a:srgbClr val="99CC00"/>
              </a:buClr>
              <a:buFont typeface="Wingdings" panose="05000000000000000000" pitchFamily="2" charset="2"/>
              <a:buChar char="§"/>
            </a:pPr>
            <a:r>
              <a:rPr lang="da-DK" sz="1400" dirty="0">
                <a:solidFill>
                  <a:srgbClr val="262626"/>
                </a:solidFill>
              </a:rPr>
              <a:t>Útil en movimientos ”libres” de espacio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Guardar programa de ejemplo como movej.urp</a:t>
            </a:r>
          </a:p>
          <a:p>
            <a:pPr lvl="1">
              <a:buClr>
                <a:srgbClr val="99CC00"/>
              </a:buClr>
              <a:buFont typeface="Wingdings" panose="05000000000000000000" pitchFamily="2" charset="2"/>
              <a:buChar char="§"/>
            </a:pPr>
            <a:endParaRPr lang="en-GB"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3" name="Ellipse 2"/>
          <p:cNvSpPr/>
          <p:nvPr/>
        </p:nvSpPr>
        <p:spPr>
          <a:xfrm>
            <a:off x="4154958"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 name="Ellipse 4"/>
          <p:cNvSpPr/>
          <p:nvPr/>
        </p:nvSpPr>
        <p:spPr>
          <a:xfrm>
            <a:off x="7251700"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0" name="Ellipse 19"/>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4" name="Ellipse 13"/>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57</a:t>
            </a:fld>
            <a:endParaRPr lang="da-DK"/>
          </a:p>
        </p:txBody>
      </p:sp>
      <p:sp>
        <p:nvSpPr>
          <p:cNvPr id="19" name="Tekstboks 1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MoveJ</a:t>
            </a:r>
            <a:endParaRPr lang="da-DK" sz="2000" b="1" dirty="0">
              <a:latin typeface="Lucida Console" panose="020B0609040504020204" pitchFamily="49" charset="0"/>
            </a:endParaRPr>
          </a:p>
        </p:txBody>
      </p:sp>
      <p:sp>
        <p:nvSpPr>
          <p:cNvPr id="31"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3"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5" name="Brugerdefineret 2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28" name="Tabel 26"/>
          <p:cNvGraphicFramePr>
            <a:graphicFrameLocks noGrp="1"/>
          </p:cNvGraphicFramePr>
          <p:nvPr>
            <p:extLst>
              <p:ext uri="{D42A27DB-BD31-4B8C-83A1-F6EECF244321}">
                <p14:modId xmlns:p14="http://schemas.microsoft.com/office/powerpoint/2010/main" val="2927303383"/>
              </p:ext>
            </p:extLst>
          </p:nvPr>
        </p:nvGraphicFramePr>
        <p:xfrm>
          <a:off x="851324" y="4137501"/>
          <a:ext cx="1800000" cy="1938179"/>
        </p:xfrm>
        <a:graphic>
          <a:graphicData uri="http://schemas.openxmlformats.org/drawingml/2006/table">
            <a:tbl>
              <a:tblPr>
                <a:tableStyleId>{5C22544A-7EE6-4342-B048-85BDC9FD1C3A}</a:tableStyleId>
              </a:tblPr>
              <a:tblGrid>
                <a:gridCol w="1800000"/>
              </a:tblGrid>
              <a:tr h="193817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txBody>
                  <a:tcPr/>
                </a:tc>
              </a:tr>
            </a:tbl>
          </a:graphicData>
        </a:graphic>
      </p:graphicFrame>
      <p:sp>
        <p:nvSpPr>
          <p:cNvPr id="29" name="Tekstboks 22"/>
          <p:cNvSpPr txBox="1"/>
          <p:nvPr/>
        </p:nvSpPr>
        <p:spPr>
          <a:xfrm>
            <a:off x="4266158" y="2483683"/>
            <a:ext cx="1580390" cy="307777"/>
          </a:xfrm>
          <a:prstGeom prst="rect">
            <a:avLst/>
          </a:prstGeom>
          <a:noFill/>
        </p:spPr>
        <p:txBody>
          <a:bodyPr wrap="square" rtlCol="0">
            <a:spAutoFit/>
          </a:bodyPr>
          <a:lstStyle/>
          <a:p>
            <a:r>
              <a:rPr lang="da-DK" sz="1400" dirty="0"/>
              <a:t>Punto_de_paso_1</a:t>
            </a:r>
          </a:p>
        </p:txBody>
      </p:sp>
      <p:sp>
        <p:nvSpPr>
          <p:cNvPr id="30" name="Tekstboks 22"/>
          <p:cNvSpPr txBox="1"/>
          <p:nvPr/>
        </p:nvSpPr>
        <p:spPr>
          <a:xfrm>
            <a:off x="7291542" y="2181423"/>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32" name="Tekstboks 22"/>
          <p:cNvSpPr txBox="1"/>
          <p:nvPr/>
        </p:nvSpPr>
        <p:spPr>
          <a:xfrm>
            <a:off x="7266368" y="5217000"/>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34" name="Tekstboks 22"/>
          <p:cNvSpPr txBox="1"/>
          <p:nvPr/>
        </p:nvSpPr>
        <p:spPr>
          <a:xfrm>
            <a:off x="4266158" y="5232292"/>
            <a:ext cx="1580390" cy="307777"/>
          </a:xfrm>
          <a:prstGeom prst="rect">
            <a:avLst/>
          </a:prstGeom>
          <a:noFill/>
        </p:spPr>
        <p:txBody>
          <a:bodyPr wrap="square" rtlCol="0">
            <a:spAutoFit/>
          </a:bodyPr>
          <a:lstStyle/>
          <a:p>
            <a:r>
              <a:rPr lang="da-DK" sz="1400" dirty="0" smtClean="0"/>
              <a:t>Punto_de_paso_4</a:t>
            </a:r>
            <a:endParaRPr lang="da-DK" sz="1400" dirty="0"/>
          </a:p>
        </p:txBody>
      </p:sp>
    </p:spTree>
    <p:extLst>
      <p:ext uri="{BB962C8B-B14F-4D97-AF65-F5344CB8AC3E}">
        <p14:creationId xmlns:p14="http://schemas.microsoft.com/office/powerpoint/2010/main" val="36230339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Lige forbindelse 14"/>
          <p:cNvCxnSpPr/>
          <p:nvPr/>
        </p:nvCxnSpPr>
        <p:spPr>
          <a:xfrm>
            <a:off x="4215590" y="5217000"/>
            <a:ext cx="3096742"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7" name="Lige forbindelse 6"/>
          <p:cNvCxnSpPr/>
          <p:nvPr/>
        </p:nvCxnSpPr>
        <p:spPr>
          <a:xfrm>
            <a:off x="4208958" y="2489200"/>
            <a:ext cx="309674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 name="Pladsholder til indhold 2"/>
          <p:cNvSpPr txBox="1">
            <a:spLocks/>
          </p:cNvSpPr>
          <p:nvPr/>
        </p:nvSpPr>
        <p:spPr>
          <a:xfrm>
            <a:off x="488373" y="1549400"/>
            <a:ext cx="7211387" cy="480695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Movimiento lineal</a:t>
            </a:r>
          </a:p>
          <a:p>
            <a:pPr lvl="1">
              <a:buClr>
                <a:srgbClr val="99CC00"/>
              </a:buClr>
              <a:buFont typeface="Wingdings" panose="05000000000000000000" pitchFamily="2" charset="2"/>
              <a:buChar char="§"/>
            </a:pPr>
            <a:r>
              <a:rPr lang="es-ES" sz="1400" dirty="0">
                <a:solidFill>
                  <a:srgbClr val="262626"/>
                </a:solidFill>
              </a:rPr>
              <a:t>Interpolación de posiciones</a:t>
            </a:r>
          </a:p>
          <a:p>
            <a:pPr lvl="1">
              <a:buClr>
                <a:srgbClr val="99CC00"/>
              </a:buClr>
              <a:buFont typeface="Wingdings" panose="05000000000000000000" pitchFamily="2" charset="2"/>
              <a:buChar char="§"/>
            </a:pPr>
            <a:r>
              <a:rPr lang="es-ES" sz="1400" dirty="0">
                <a:solidFill>
                  <a:srgbClr val="262626"/>
                </a:solidFill>
              </a:rPr>
              <a:t>Trayectoria lineal del PCH</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Guardar programa de ejemplo como movel.urp</a:t>
            </a:r>
          </a:p>
          <a:p>
            <a:pPr lvl="3">
              <a:buClr>
                <a:srgbClr val="99CC00"/>
              </a:buClr>
              <a:buFont typeface="Wingdings" panose="05000000000000000000" pitchFamily="2" charset="2"/>
              <a:buChar char="§"/>
            </a:pPr>
            <a:endParaRPr lang="en-GB" sz="1400" dirty="0" smtClean="0">
              <a:solidFill>
                <a:srgbClr val="262626"/>
              </a:solidFill>
            </a:endParaRPr>
          </a:p>
        </p:txBody>
      </p:sp>
      <p:sp>
        <p:nvSpPr>
          <p:cNvPr id="3" name="Ellipse 2"/>
          <p:cNvSpPr/>
          <p:nvPr/>
        </p:nvSpPr>
        <p:spPr>
          <a:xfrm>
            <a:off x="4154958"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 name="Ellipse 4"/>
          <p:cNvSpPr/>
          <p:nvPr/>
        </p:nvSpPr>
        <p:spPr>
          <a:xfrm>
            <a:off x="7251700"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9" name="Ellipse 8"/>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1" name="Lige forbindelse 10"/>
          <p:cNvCxnSpPr>
            <a:stCxn id="5" idx="4"/>
            <a:endCxn id="9" idx="0"/>
          </p:cNvCxnSpPr>
          <p:nvPr/>
        </p:nvCxnSpPr>
        <p:spPr>
          <a:xfrm flipH="1">
            <a:off x="7302500" y="2533700"/>
            <a:ext cx="3200" cy="26293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4" name="Ellipse 13"/>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7" name="Lige forbindelse 16"/>
          <p:cNvCxnSpPr/>
          <p:nvPr/>
        </p:nvCxnSpPr>
        <p:spPr>
          <a:xfrm flipH="1">
            <a:off x="4215590" y="2548452"/>
            <a:ext cx="3200" cy="2629300"/>
          </a:xfrm>
          <a:prstGeom prst="line">
            <a:avLst/>
          </a:prstGeom>
          <a:ln w="12700"/>
        </p:spPr>
        <p:style>
          <a:lnRef idx="2">
            <a:schemeClr val="accent1"/>
          </a:lnRef>
          <a:fillRef idx="0">
            <a:schemeClr val="accent1"/>
          </a:fillRef>
          <a:effectRef idx="1">
            <a:schemeClr val="accent1"/>
          </a:effectRef>
          <a:fontRef idx="minor">
            <a:schemeClr val="tx1"/>
          </a:fontRef>
        </p:style>
      </p:cxnSp>
      <p:graphicFrame>
        <p:nvGraphicFramePr>
          <p:cNvPr id="24" name="Tabel 23"/>
          <p:cNvGraphicFramePr>
            <a:graphicFrameLocks noGrp="1"/>
          </p:cNvGraphicFramePr>
          <p:nvPr>
            <p:extLst>
              <p:ext uri="{D42A27DB-BD31-4B8C-83A1-F6EECF244321}">
                <p14:modId xmlns:p14="http://schemas.microsoft.com/office/powerpoint/2010/main" val="338670814"/>
              </p:ext>
            </p:extLst>
          </p:nvPr>
        </p:nvGraphicFramePr>
        <p:xfrm>
          <a:off x="851324" y="4137501"/>
          <a:ext cx="1821110" cy="1483981"/>
        </p:xfrm>
        <a:graphic>
          <a:graphicData uri="http://schemas.openxmlformats.org/drawingml/2006/table">
            <a:tbl>
              <a:tblPr>
                <a:tableStyleId>{5C22544A-7EE6-4342-B048-85BDC9FD1C3A}</a:tableStyleId>
              </a:tblPr>
              <a:tblGrid>
                <a:gridCol w="1821110"/>
              </a:tblGrid>
              <a:tr h="14839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
        <p:nvSpPr>
          <p:cNvPr id="4" name="Pladsholder til diasnummer 3"/>
          <p:cNvSpPr>
            <a:spLocks noGrp="1"/>
          </p:cNvSpPr>
          <p:nvPr>
            <p:ph type="sldNum" sz="quarter" idx="12"/>
          </p:nvPr>
        </p:nvSpPr>
        <p:spPr/>
        <p:txBody>
          <a:bodyPr/>
          <a:lstStyle/>
          <a:p>
            <a:fld id="{EAC703FD-06C2-3745-B8B2-5765E01FA7E0}" type="slidenum">
              <a:rPr lang="da-DK" smtClean="0"/>
              <a:t>58</a:t>
            </a:fld>
            <a:endParaRPr lang="da-DK"/>
          </a:p>
        </p:txBody>
      </p:sp>
      <p:sp>
        <p:nvSpPr>
          <p:cNvPr id="22" name="Tekstboks 21"/>
          <p:cNvSpPr txBox="1"/>
          <p:nvPr/>
        </p:nvSpPr>
        <p:spPr>
          <a:xfrm>
            <a:off x="404733" y="949059"/>
            <a:ext cx="4535402" cy="400110"/>
          </a:xfrm>
          <a:prstGeom prst="rect">
            <a:avLst/>
          </a:prstGeom>
          <a:noFill/>
        </p:spPr>
        <p:txBody>
          <a:bodyPr wrap="square" rtlCol="0">
            <a:spAutoFit/>
          </a:bodyPr>
          <a:lstStyle/>
          <a:p>
            <a:r>
              <a:rPr lang="da-DK" sz="2000" b="1" err="1" smtClean="0">
                <a:latin typeface="Lucida Console" panose="020B0609040504020204" pitchFamily="49" charset="0"/>
              </a:rPr>
              <a:t>MoveL</a:t>
            </a:r>
            <a:endParaRPr lang="da-DK" sz="2000" b="1">
              <a:latin typeface="Lucida Console" panose="020B0609040504020204" pitchFamily="49" charset="0"/>
            </a:endParaRPr>
          </a:p>
        </p:txBody>
      </p:sp>
      <p:sp>
        <p:nvSpPr>
          <p:cNvPr id="29"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1"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3" name="Brugerdefineret 2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6" name="Tekstboks 22"/>
          <p:cNvSpPr txBox="1"/>
          <p:nvPr/>
        </p:nvSpPr>
        <p:spPr>
          <a:xfrm>
            <a:off x="7291542" y="2181423"/>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27" name="Tekstboks 22"/>
          <p:cNvSpPr txBox="1"/>
          <p:nvPr/>
        </p:nvSpPr>
        <p:spPr>
          <a:xfrm>
            <a:off x="7266368" y="5217000"/>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28" name="Tekstboks 22"/>
          <p:cNvSpPr txBox="1"/>
          <p:nvPr/>
        </p:nvSpPr>
        <p:spPr>
          <a:xfrm>
            <a:off x="4266158" y="5232292"/>
            <a:ext cx="1580390" cy="307777"/>
          </a:xfrm>
          <a:prstGeom prst="rect">
            <a:avLst/>
          </a:prstGeom>
          <a:noFill/>
        </p:spPr>
        <p:txBody>
          <a:bodyPr wrap="square" rtlCol="0">
            <a:spAutoFit/>
          </a:bodyPr>
          <a:lstStyle/>
          <a:p>
            <a:r>
              <a:rPr lang="da-DK" sz="1400" dirty="0" smtClean="0"/>
              <a:t>Punto_de_paso_4</a:t>
            </a:r>
            <a:endParaRPr lang="da-DK" sz="1400" dirty="0"/>
          </a:p>
        </p:txBody>
      </p:sp>
      <p:sp>
        <p:nvSpPr>
          <p:cNvPr id="30" name="Tekstboks 22"/>
          <p:cNvSpPr txBox="1"/>
          <p:nvPr/>
        </p:nvSpPr>
        <p:spPr>
          <a:xfrm>
            <a:off x="4154470" y="2192646"/>
            <a:ext cx="1580390" cy="307777"/>
          </a:xfrm>
          <a:prstGeom prst="rect">
            <a:avLst/>
          </a:prstGeom>
          <a:noFill/>
        </p:spPr>
        <p:txBody>
          <a:bodyPr wrap="square" rtlCol="0">
            <a:spAutoFit/>
          </a:bodyPr>
          <a:lstStyle/>
          <a:p>
            <a:r>
              <a:rPr lang="da-DK" sz="1400" dirty="0"/>
              <a:t>Punto_de_paso_1</a:t>
            </a:r>
          </a:p>
        </p:txBody>
      </p:sp>
    </p:spTree>
    <p:extLst>
      <p:ext uri="{BB962C8B-B14F-4D97-AF65-F5344CB8AC3E}">
        <p14:creationId xmlns:p14="http://schemas.microsoft.com/office/powerpoint/2010/main" val="23023788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Lige forbindelse 6"/>
          <p:cNvCxnSpPr/>
          <p:nvPr/>
        </p:nvCxnSpPr>
        <p:spPr>
          <a:xfrm>
            <a:off x="4208958" y="2489200"/>
            <a:ext cx="199764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Radio de transición</a:t>
            </a:r>
          </a:p>
          <a:p>
            <a:pPr lvl="1">
              <a:buClr>
                <a:srgbClr val="99CC00"/>
              </a:buClr>
              <a:buFont typeface="Wingdings" panose="05000000000000000000" pitchFamily="2" charset="2"/>
              <a:buChar char="§"/>
            </a:pPr>
            <a:r>
              <a:rPr lang="es-ES" sz="1400" dirty="0">
                <a:solidFill>
                  <a:srgbClr val="262626"/>
                </a:solidFill>
              </a:rPr>
              <a:t>Movimiento continuo</a:t>
            </a:r>
          </a:p>
          <a:p>
            <a:pPr lvl="1">
              <a:buClr>
                <a:srgbClr val="99CC00"/>
              </a:buClr>
              <a:buFont typeface="Wingdings" panose="05000000000000000000" pitchFamily="2" charset="2"/>
              <a:buChar char="§"/>
            </a:pPr>
            <a:r>
              <a:rPr lang="es-ES" sz="1400" dirty="0">
                <a:solidFill>
                  <a:srgbClr val="262626"/>
                </a:solidFill>
              </a:rPr>
              <a:t>No se detiene en el punto de paso</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chemeClr val="tx2">
                  <a:lumMod val="40000"/>
                  <a:lumOff val="60000"/>
                </a:schemeClr>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move_with_blend.urp</a:t>
            </a:r>
            <a:endParaRPr lang="en-GB"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3" name="Ellipse 2"/>
          <p:cNvSpPr/>
          <p:nvPr/>
        </p:nvSpPr>
        <p:spPr>
          <a:xfrm>
            <a:off x="4154958"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1" name="Lige forbindelse 10"/>
          <p:cNvCxnSpPr>
            <a:stCxn id="20" idx="2"/>
          </p:cNvCxnSpPr>
          <p:nvPr/>
        </p:nvCxnSpPr>
        <p:spPr>
          <a:xfrm>
            <a:off x="7286600" y="3574800"/>
            <a:ext cx="15900" cy="16208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Bue 19"/>
          <p:cNvSpPr/>
          <p:nvPr/>
        </p:nvSpPr>
        <p:spPr>
          <a:xfrm>
            <a:off x="5126600" y="2494800"/>
            <a:ext cx="2160000" cy="216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23" name="Lige forbindelse 22"/>
          <p:cNvCxnSpPr/>
          <p:nvPr/>
        </p:nvCxnSpPr>
        <p:spPr>
          <a:xfrm>
            <a:off x="6222458" y="2492400"/>
            <a:ext cx="1080000"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24" name="Lige forbindelse 23"/>
          <p:cNvCxnSpPr/>
          <p:nvPr/>
        </p:nvCxnSpPr>
        <p:spPr>
          <a:xfrm rot="5400000">
            <a:off x="7031500" y="2239600"/>
            <a:ext cx="50400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5" name="Lige forbindelse 24"/>
          <p:cNvCxnSpPr/>
          <p:nvPr/>
        </p:nvCxnSpPr>
        <p:spPr>
          <a:xfrm rot="5400000">
            <a:off x="5978700" y="2225600"/>
            <a:ext cx="54000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7" name="Lige pilforbindelse 26"/>
          <p:cNvCxnSpPr/>
          <p:nvPr/>
        </p:nvCxnSpPr>
        <p:spPr>
          <a:xfrm flipH="1">
            <a:off x="6248700" y="2013000"/>
            <a:ext cx="1037900" cy="0"/>
          </a:xfrm>
          <a:prstGeom prst="straightConnector1">
            <a:avLst/>
          </a:prstGeom>
          <a:ln>
            <a:solidFill>
              <a:schemeClr val="tx1"/>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Lige forbindelse 27"/>
          <p:cNvCxnSpPr/>
          <p:nvPr/>
        </p:nvCxnSpPr>
        <p:spPr>
          <a:xfrm rot="5400000">
            <a:off x="6527500" y="3251600"/>
            <a:ext cx="1512000" cy="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5" name="Ellipse 4"/>
          <p:cNvSpPr/>
          <p:nvPr/>
        </p:nvSpPr>
        <p:spPr>
          <a:xfrm>
            <a:off x="7251700"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33" name="Lige forbindelse 32"/>
          <p:cNvCxnSpPr/>
          <p:nvPr/>
        </p:nvCxnSpPr>
        <p:spPr>
          <a:xfrm>
            <a:off x="4215590" y="5217000"/>
            <a:ext cx="309674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34" name="Ellipse 33"/>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35" name="Lige forbindelse 34"/>
          <p:cNvCxnSpPr/>
          <p:nvPr/>
        </p:nvCxnSpPr>
        <p:spPr>
          <a:xfrm flipH="1">
            <a:off x="4215590" y="2548452"/>
            <a:ext cx="3200" cy="2629300"/>
          </a:xfrm>
          <a:prstGeom prst="line">
            <a:avLst/>
          </a:prstGeom>
          <a:ln w="12700"/>
        </p:spPr>
        <p:style>
          <a:lnRef idx="2">
            <a:schemeClr val="accent1"/>
          </a:lnRef>
          <a:fillRef idx="0">
            <a:schemeClr val="accent1"/>
          </a:fillRef>
          <a:effectRef idx="1">
            <a:schemeClr val="accent1"/>
          </a:effectRef>
          <a:fontRef idx="minor">
            <a:schemeClr val="tx1"/>
          </a:fontRef>
        </p:style>
      </p:cxnSp>
      <p:graphicFrame>
        <p:nvGraphicFramePr>
          <p:cNvPr id="36" name="Tabel 35"/>
          <p:cNvGraphicFramePr>
            <a:graphicFrameLocks noGrp="1"/>
          </p:cNvGraphicFramePr>
          <p:nvPr>
            <p:extLst>
              <p:ext uri="{D42A27DB-BD31-4B8C-83A1-F6EECF244321}">
                <p14:modId xmlns:p14="http://schemas.microsoft.com/office/powerpoint/2010/main" val="3745288615"/>
              </p:ext>
            </p:extLst>
          </p:nvPr>
        </p:nvGraphicFramePr>
        <p:xfrm>
          <a:off x="851323" y="4137501"/>
          <a:ext cx="2080687" cy="2160000"/>
        </p:xfrm>
        <a:graphic>
          <a:graphicData uri="http://schemas.openxmlformats.org/drawingml/2006/table">
            <a:tbl>
              <a:tblPr>
                <a:tableStyleId>{5C22544A-7EE6-4342-B048-85BDC9FD1C3A}</a:tableStyleId>
              </a:tblPr>
              <a:tblGrid>
                <a:gridCol w="2080687"/>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 </a:t>
                      </a:r>
                      <a:r>
                        <a:rPr lang="da-DK" sz="1200" dirty="0" smtClean="0">
                          <a:solidFill>
                            <a:srgbClr val="3118EE"/>
                          </a:solidFill>
                        </a:rPr>
                        <a:t>(r=25)</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
        <p:nvSpPr>
          <p:cNvPr id="9" name="Ellipse 8"/>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59</a:t>
            </a:fld>
            <a:endParaRPr lang="da-DK"/>
          </a:p>
        </p:txBody>
      </p:sp>
      <p:sp>
        <p:nvSpPr>
          <p:cNvPr id="37" name="Tekstboks 36"/>
          <p:cNvSpPr txBox="1"/>
          <p:nvPr/>
        </p:nvSpPr>
        <p:spPr>
          <a:xfrm>
            <a:off x="404733" y="949059"/>
            <a:ext cx="4996886" cy="400110"/>
          </a:xfrm>
          <a:prstGeom prst="rect">
            <a:avLst/>
          </a:prstGeom>
          <a:noFill/>
        </p:spPr>
        <p:txBody>
          <a:bodyPr wrap="square" rtlCol="0">
            <a:spAutoFit/>
          </a:bodyPr>
          <a:lstStyle/>
          <a:p>
            <a:r>
              <a:rPr lang="da-DK" sz="2000" b="1" dirty="0" smtClean="0">
                <a:latin typeface="Lucida Console" panose="020B0609040504020204" pitchFamily="49" charset="0"/>
              </a:rPr>
              <a:t>MoveL con radio de transición</a:t>
            </a:r>
            <a:endParaRPr lang="da-DK" sz="2000" b="1" dirty="0">
              <a:latin typeface="Lucida Console" panose="020B0609040504020204" pitchFamily="49" charset="0"/>
            </a:endParaRPr>
          </a:p>
        </p:txBody>
      </p:sp>
      <p:sp>
        <p:nvSpPr>
          <p:cNvPr id="4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38" name="Brugerdefineret 37">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30" name="Tekstboks 28"/>
          <p:cNvSpPr txBox="1"/>
          <p:nvPr/>
        </p:nvSpPr>
        <p:spPr>
          <a:xfrm>
            <a:off x="5990897" y="1618268"/>
            <a:ext cx="1608783" cy="307777"/>
          </a:xfrm>
          <a:prstGeom prst="rect">
            <a:avLst/>
          </a:prstGeom>
          <a:noFill/>
        </p:spPr>
        <p:txBody>
          <a:bodyPr wrap="square" rtlCol="0">
            <a:spAutoFit/>
          </a:bodyPr>
          <a:lstStyle/>
          <a:p>
            <a:pPr>
              <a:buClr>
                <a:schemeClr val="tx2">
                  <a:lumMod val="40000"/>
                  <a:lumOff val="60000"/>
                </a:schemeClr>
              </a:buClr>
            </a:pPr>
            <a:r>
              <a:rPr lang="es-ES" sz="1400" dirty="0">
                <a:solidFill>
                  <a:srgbClr val="262626"/>
                </a:solidFill>
              </a:rPr>
              <a:t>Radio de transición</a:t>
            </a:r>
          </a:p>
        </p:txBody>
      </p:sp>
      <p:sp>
        <p:nvSpPr>
          <p:cNvPr id="40" name="Tekstboks 22"/>
          <p:cNvSpPr txBox="1"/>
          <p:nvPr/>
        </p:nvSpPr>
        <p:spPr>
          <a:xfrm>
            <a:off x="7291542" y="2181423"/>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41" name="Tekstboks 22"/>
          <p:cNvSpPr txBox="1"/>
          <p:nvPr/>
        </p:nvSpPr>
        <p:spPr>
          <a:xfrm>
            <a:off x="7266368" y="5217000"/>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43" name="Tekstboks 22"/>
          <p:cNvSpPr txBox="1"/>
          <p:nvPr/>
        </p:nvSpPr>
        <p:spPr>
          <a:xfrm>
            <a:off x="4266158" y="5232292"/>
            <a:ext cx="1580390" cy="307777"/>
          </a:xfrm>
          <a:prstGeom prst="rect">
            <a:avLst/>
          </a:prstGeom>
          <a:noFill/>
        </p:spPr>
        <p:txBody>
          <a:bodyPr wrap="square" rtlCol="0">
            <a:spAutoFit/>
          </a:bodyPr>
          <a:lstStyle/>
          <a:p>
            <a:r>
              <a:rPr lang="da-DK" sz="1400" dirty="0" smtClean="0"/>
              <a:t>Punto_de_paso_4</a:t>
            </a:r>
            <a:endParaRPr lang="da-DK" sz="1400" dirty="0"/>
          </a:p>
        </p:txBody>
      </p:sp>
      <p:sp>
        <p:nvSpPr>
          <p:cNvPr id="45" name="Tekstboks 22"/>
          <p:cNvSpPr txBox="1"/>
          <p:nvPr/>
        </p:nvSpPr>
        <p:spPr>
          <a:xfrm>
            <a:off x="4154470" y="2192646"/>
            <a:ext cx="1580390" cy="307777"/>
          </a:xfrm>
          <a:prstGeom prst="rect">
            <a:avLst/>
          </a:prstGeom>
          <a:noFill/>
        </p:spPr>
        <p:txBody>
          <a:bodyPr wrap="square" rtlCol="0">
            <a:spAutoFit/>
          </a:bodyPr>
          <a:lstStyle/>
          <a:p>
            <a:r>
              <a:rPr lang="da-DK" sz="1400" dirty="0"/>
              <a:t>Punto_de_paso_1</a:t>
            </a:r>
          </a:p>
        </p:txBody>
      </p:sp>
    </p:spTree>
    <p:extLst>
      <p:ext uri="{BB962C8B-B14F-4D97-AF65-F5344CB8AC3E}">
        <p14:creationId xmlns:p14="http://schemas.microsoft.com/office/powerpoint/2010/main" val="38233760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Brugerdefineret 33">
            <a:hlinkClick r:id="rId3" action="ppaction://hlinksldjump" highlightClick="1"/>
          </p:cNvPr>
          <p:cNvSpPr/>
          <p:nvPr/>
        </p:nvSpPr>
        <p:spPr>
          <a:xfrm>
            <a:off x="876455" y="271233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Brugerdefineret 34">
            <a:hlinkClick r:id="rId4" action="ppaction://hlinksldjump" highlightClick="1"/>
          </p:cNvPr>
          <p:cNvSpPr/>
          <p:nvPr/>
        </p:nvSpPr>
        <p:spPr>
          <a:xfrm>
            <a:off x="883639"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Brugerdefineret 35">
            <a:hlinkClick r:id="rId5" action="ppaction://hlinksldjump" highlightClick="1"/>
          </p:cNvPr>
          <p:cNvSpPr/>
          <p:nvPr/>
        </p:nvSpPr>
        <p:spPr>
          <a:xfrm>
            <a:off x="876454" y="3819145"/>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Brugerdefineret 36">
            <a:hlinkClick r:id="rId6" action="ppaction://hlinksldjump" highlightClick="1"/>
          </p:cNvPr>
          <p:cNvSpPr/>
          <p:nvPr/>
        </p:nvSpPr>
        <p:spPr>
          <a:xfrm>
            <a:off x="883639"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Brugerdefineret 37">
            <a:hlinkClick r:id="rId7" action="ppaction://hlinksldjump" highlightClick="1"/>
          </p:cNvPr>
          <p:cNvSpPr/>
          <p:nvPr/>
        </p:nvSpPr>
        <p:spPr>
          <a:xfrm>
            <a:off x="876453"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Brugerdefineret 38">
            <a:hlinkClick r:id="rId8" action="ppaction://hlinksldjump" highlightClick="1"/>
          </p:cNvPr>
          <p:cNvSpPr/>
          <p:nvPr/>
        </p:nvSpPr>
        <p:spPr>
          <a:xfrm>
            <a:off x="4677110"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Brugerdefineret 39">
            <a:hlinkClick r:id="rId9" action="ppaction://hlinksldjump" highlightClick="1"/>
          </p:cNvPr>
          <p:cNvSpPr/>
          <p:nvPr/>
        </p:nvSpPr>
        <p:spPr>
          <a:xfrm>
            <a:off x="4677115" y="27256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Brugerdefineret 40">
            <a:hlinkClick r:id="rId10" action="ppaction://hlinksldjump" highlightClick="1"/>
          </p:cNvPr>
          <p:cNvSpPr/>
          <p:nvPr/>
        </p:nvSpPr>
        <p:spPr>
          <a:xfrm>
            <a:off x="4677115"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Brugerdefineret 41">
            <a:hlinkClick r:id="rId11" action="ppaction://hlinksldjump" highlightClick="1"/>
          </p:cNvPr>
          <p:cNvSpPr/>
          <p:nvPr/>
        </p:nvSpPr>
        <p:spPr>
          <a:xfrm>
            <a:off x="4677115"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Brugerdefineret 42">
            <a:hlinkClick r:id="rId12" action="ppaction://hlinksldjump" highlightClick="1"/>
          </p:cNvPr>
          <p:cNvSpPr/>
          <p:nvPr/>
        </p:nvSpPr>
        <p:spPr>
          <a:xfrm>
            <a:off x="4677115" y="4367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Brugerdefineret 43">
            <a:hlinkClick r:id="rId13" action="ppaction://hlinksldjump" highlightClick="1"/>
          </p:cNvPr>
          <p:cNvSpPr/>
          <p:nvPr/>
        </p:nvSpPr>
        <p:spPr>
          <a:xfrm>
            <a:off x="4689810"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p:nvPr>
        </p:nvSpPr>
        <p:spPr/>
        <p:txBody>
          <a:bodyPr/>
          <a:lstStyle/>
          <a:p>
            <a:endParaRPr lang="da-DK" sz="1600">
              <a:latin typeface="Lucida Console" panose="020B0609040504020204" pitchFamily="49" charset="0"/>
            </a:endParaRPr>
          </a:p>
        </p:txBody>
      </p:sp>
      <p:sp>
        <p:nvSpPr>
          <p:cNvPr id="3" name="Pladsholder til indhold 2"/>
          <p:cNvSpPr>
            <a:spLocks noGrp="1"/>
          </p:cNvSpPr>
          <p:nvPr>
            <p:ph idx="1"/>
          </p:nvPr>
        </p:nvSpPr>
        <p:spPr/>
        <p:txBody>
          <a:bodyPr/>
          <a:lstStyle/>
          <a:p>
            <a:endParaRPr lang="da-DK" sz="1600">
              <a:latin typeface="Lucida Console" panose="020B0609040504020204" pitchFamily="49" charset="0"/>
            </a:endParaRPr>
          </a:p>
        </p:txBody>
      </p:sp>
      <p:pic>
        <p:nvPicPr>
          <p:cNvPr id="1026" name="Picture 2" descr="C:\Users\lrh\Dropbox\Universal Robots PR-group\UR_Presentations\Backgrounds for PPT\UR_Baggrund_Production_2.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8"/>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6</a:t>
            </a:fld>
            <a:endParaRPr lang="en-US" dirty="0">
              <a:solidFill>
                <a:prstClr val="black">
                  <a:tint val="75000"/>
                </a:prstClr>
              </a:solidFill>
            </a:endParaRPr>
          </a:p>
        </p:txBody>
      </p:sp>
      <p:sp>
        <p:nvSpPr>
          <p:cNvPr id="57" name="Rektangel 15"/>
          <p:cNvSpPr/>
          <p:nvPr/>
        </p:nvSpPr>
        <p:spPr>
          <a:xfrm>
            <a:off x="876452" y="272457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58" name="Rektangel 15"/>
          <p:cNvSpPr/>
          <p:nvPr/>
        </p:nvSpPr>
        <p:spPr>
          <a:xfrm>
            <a:off x="876461" y="2163456"/>
            <a:ext cx="3552477"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59"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16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60"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1"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2"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63"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4"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5"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6"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7"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68"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69"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0"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1"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2"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3"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4"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5"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6"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7"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latin typeface="Lucida Console" panose="020B0609040504020204" pitchFamily="49" charset="0"/>
            </a:endParaRPr>
          </a:p>
        </p:txBody>
      </p:sp>
      <p:sp>
        <p:nvSpPr>
          <p:cNvPr id="78"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55" name="Ellipse 7"/>
          <p:cNvSpPr/>
          <p:nvPr/>
        </p:nvSpPr>
        <p:spPr>
          <a:xfrm>
            <a:off x="1000183" y="2048243"/>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a:solidFill>
                  <a:prstClr val="white"/>
                </a:solidFill>
                <a:latin typeface="Lucida Console" panose="020B0609040504020204" pitchFamily="49" charset="0"/>
                <a:ea typeface="Roboto Condensed" panose="02000000000000000000" pitchFamily="2" charset="0"/>
              </a:rPr>
              <a:t>1</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1"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2"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45" name="Brugerdefineret 44">
            <a:hlinkClick r:id="rId1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Brugerdefineret 4">
            <a:hlinkClick r:id="rId16" action="ppaction://hlinksldjump" highlightClick="1"/>
          </p:cNvPr>
          <p:cNvSpPr/>
          <p:nvPr/>
        </p:nvSpPr>
        <p:spPr>
          <a:xfrm>
            <a:off x="873051" y="220501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Brugerdefineret 31">
            <a:hlinkClick r:id="rId3" action="ppaction://hlinksldjump" highlightClick="1"/>
          </p:cNvPr>
          <p:cNvSpPr/>
          <p:nvPr/>
        </p:nvSpPr>
        <p:spPr>
          <a:xfrm>
            <a:off x="901583"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Brugerdefineret 54">
            <a:hlinkClick r:id="rId4" action="ppaction://hlinksldjump" highlightClick="1"/>
          </p:cNvPr>
          <p:cNvSpPr/>
          <p:nvPr/>
        </p:nvSpPr>
        <p:spPr>
          <a:xfrm>
            <a:off x="880174" y="32886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Brugerdefineret 55">
            <a:hlinkClick r:id="rId5" action="ppaction://hlinksldjump" highlightClick="1"/>
          </p:cNvPr>
          <p:cNvSpPr/>
          <p:nvPr/>
        </p:nvSpPr>
        <p:spPr>
          <a:xfrm>
            <a:off x="893771" y="38364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0" name="Brugerdefineret 56">
            <a:hlinkClick r:id="rId6" action="ppaction://hlinksldjump" highlightClick="1"/>
          </p:cNvPr>
          <p:cNvSpPr/>
          <p:nvPr/>
        </p:nvSpPr>
        <p:spPr>
          <a:xfrm>
            <a:off x="880174" y="43745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Brugerdefineret 57">
            <a:hlinkClick r:id="rId7" action="ppaction://hlinksldjump" highlightClick="1"/>
          </p:cNvPr>
          <p:cNvSpPr/>
          <p:nvPr/>
        </p:nvSpPr>
        <p:spPr>
          <a:xfrm>
            <a:off x="883379"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Brugerdefineret 58">
            <a:hlinkClick r:id="rId8" action="ppaction://hlinksldjump" highlightClick="1"/>
          </p:cNvPr>
          <p:cNvSpPr/>
          <p:nvPr/>
        </p:nvSpPr>
        <p:spPr>
          <a:xfrm>
            <a:off x="4684036" y="217038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3" name="Brugerdefineret 59">
            <a:hlinkClick r:id="rId9" action="ppaction://hlinksldjump" highlightClick="1"/>
          </p:cNvPr>
          <p:cNvSpPr/>
          <p:nvPr/>
        </p:nvSpPr>
        <p:spPr>
          <a:xfrm>
            <a:off x="4673650" y="272219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Brugerdefineret 60">
            <a:hlinkClick r:id="rId10" action="ppaction://hlinksldjump" highlightClick="1"/>
          </p:cNvPr>
          <p:cNvSpPr/>
          <p:nvPr/>
        </p:nvSpPr>
        <p:spPr>
          <a:xfrm>
            <a:off x="4684041" y="327822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6" name="Brugerdefineret 61">
            <a:hlinkClick r:id="rId11" action="ppaction://hlinksldjump" highlightClick="1"/>
          </p:cNvPr>
          <p:cNvSpPr/>
          <p:nvPr/>
        </p:nvSpPr>
        <p:spPr>
          <a:xfrm>
            <a:off x="4684041" y="382421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9" name="Brugerdefineret 62">
            <a:hlinkClick r:id="rId12" action="ppaction://hlinksldjump" highlightClick="1"/>
          </p:cNvPr>
          <p:cNvSpPr/>
          <p:nvPr/>
        </p:nvSpPr>
        <p:spPr>
          <a:xfrm>
            <a:off x="4684041" y="436414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Brugerdefineret 63">
            <a:hlinkClick r:id="rId13" action="ppaction://hlinksldjump" highlightClick="1"/>
          </p:cNvPr>
          <p:cNvSpPr/>
          <p:nvPr/>
        </p:nvSpPr>
        <p:spPr>
          <a:xfrm>
            <a:off x="4696736" y="4920637"/>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609194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Lige forbindelse 22"/>
          <p:cNvCxnSpPr/>
          <p:nvPr/>
        </p:nvCxnSpPr>
        <p:spPr>
          <a:xfrm>
            <a:off x="4216730" y="2492400"/>
            <a:ext cx="3096000"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46" name="Lige forbindelse 45"/>
          <p:cNvCxnSpPr/>
          <p:nvPr/>
        </p:nvCxnSpPr>
        <p:spPr>
          <a:xfrm>
            <a:off x="4221172" y="5223809"/>
            <a:ext cx="3096000"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28" name="Lige forbindelse 27"/>
          <p:cNvCxnSpPr/>
          <p:nvPr/>
        </p:nvCxnSpPr>
        <p:spPr>
          <a:xfrm rot="5400000">
            <a:off x="5933500" y="3845600"/>
            <a:ext cx="2700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Lige forbindelse 44"/>
          <p:cNvCxnSpPr/>
          <p:nvPr/>
        </p:nvCxnSpPr>
        <p:spPr>
          <a:xfrm rot="5400000">
            <a:off x="2868790" y="3865688"/>
            <a:ext cx="2700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 name="Lige forbindelse 6"/>
          <p:cNvCxnSpPr/>
          <p:nvPr/>
        </p:nvCxnSpPr>
        <p:spPr>
          <a:xfrm flipH="1">
            <a:off x="5300310" y="2489200"/>
            <a:ext cx="91800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Movimiento de Proceso</a:t>
            </a:r>
          </a:p>
          <a:p>
            <a:pPr lvl="1">
              <a:buClr>
                <a:srgbClr val="99CC00"/>
              </a:buClr>
              <a:buFont typeface="Wingdings" panose="05000000000000000000" pitchFamily="2" charset="2"/>
              <a:buChar char="§"/>
            </a:pPr>
            <a:r>
              <a:rPr lang="es-ES" sz="1400" dirty="0">
                <a:solidFill>
                  <a:srgbClr val="262626"/>
                </a:solidFill>
              </a:rPr>
              <a:t>Aplicaciones de proceso</a:t>
            </a:r>
          </a:p>
          <a:p>
            <a:pPr lvl="1">
              <a:buClr>
                <a:srgbClr val="99CC00"/>
              </a:buClr>
              <a:buFont typeface="Wingdings" panose="05000000000000000000" pitchFamily="2" charset="2"/>
              <a:buChar char="§"/>
            </a:pPr>
            <a:r>
              <a:rPr lang="es-ES" sz="1400" dirty="0">
                <a:solidFill>
                  <a:srgbClr val="262626"/>
                </a:solidFill>
              </a:rPr>
              <a:t>Movimiento lineal</a:t>
            </a:r>
          </a:p>
          <a:p>
            <a:pPr lvl="1">
              <a:buClr>
                <a:srgbClr val="99CC00"/>
              </a:buClr>
              <a:buFont typeface="Wingdings" panose="05000000000000000000" pitchFamily="2" charset="2"/>
              <a:buChar char="§"/>
            </a:pPr>
            <a:r>
              <a:rPr lang="es-ES" sz="1400" dirty="0">
                <a:solidFill>
                  <a:srgbClr val="262626"/>
                </a:solidFill>
              </a:rPr>
              <a:t>Velocidad de PCH constante</a:t>
            </a:r>
          </a:p>
          <a:p>
            <a:pPr lvl="1">
              <a:buClr>
                <a:srgbClr val="99CC00"/>
              </a:buClr>
              <a:buFont typeface="Wingdings" panose="05000000000000000000" pitchFamily="2" charset="2"/>
              <a:buChar char="§"/>
            </a:pPr>
            <a:r>
              <a:rPr lang="es-ES" sz="1400" dirty="0">
                <a:solidFill>
                  <a:srgbClr val="262626"/>
                </a:solidFill>
              </a:rPr>
              <a:t>Radio de transición compartido</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movec.urp</a:t>
            </a:r>
          </a:p>
        </p:txBody>
      </p:sp>
      <p:sp>
        <p:nvSpPr>
          <p:cNvPr id="3" name="Ellipse 2"/>
          <p:cNvSpPr/>
          <p:nvPr/>
        </p:nvSpPr>
        <p:spPr>
          <a:xfrm>
            <a:off x="4154958"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9" name="Ellipse 8"/>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1" name="Lige forbindelse 10"/>
          <p:cNvCxnSpPr/>
          <p:nvPr/>
        </p:nvCxnSpPr>
        <p:spPr>
          <a:xfrm>
            <a:off x="7286600" y="3574800"/>
            <a:ext cx="0" cy="6480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Bue 19"/>
          <p:cNvSpPr/>
          <p:nvPr/>
        </p:nvSpPr>
        <p:spPr>
          <a:xfrm>
            <a:off x="5126600" y="2494800"/>
            <a:ext cx="2160000" cy="216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24" name="Lige forbindelse 23"/>
          <p:cNvCxnSpPr/>
          <p:nvPr/>
        </p:nvCxnSpPr>
        <p:spPr>
          <a:xfrm rot="5400000">
            <a:off x="7031500" y="2239600"/>
            <a:ext cx="50400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5" name="Lige forbindelse 24"/>
          <p:cNvCxnSpPr/>
          <p:nvPr/>
        </p:nvCxnSpPr>
        <p:spPr>
          <a:xfrm rot="5400000">
            <a:off x="5978700" y="2225600"/>
            <a:ext cx="54000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7" name="Lige pilforbindelse 26"/>
          <p:cNvCxnSpPr/>
          <p:nvPr/>
        </p:nvCxnSpPr>
        <p:spPr>
          <a:xfrm flipH="1">
            <a:off x="6248700" y="2013000"/>
            <a:ext cx="1037900" cy="0"/>
          </a:xfrm>
          <a:prstGeom prst="straightConnector1">
            <a:avLst/>
          </a:prstGeom>
          <a:ln>
            <a:solidFill>
              <a:schemeClr val="tx1"/>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 name="Ellipse 4"/>
          <p:cNvSpPr/>
          <p:nvPr/>
        </p:nvSpPr>
        <p:spPr>
          <a:xfrm>
            <a:off x="7251700"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6" name="Lige pilforbindelse 5"/>
          <p:cNvCxnSpPr/>
          <p:nvPr/>
        </p:nvCxnSpPr>
        <p:spPr>
          <a:xfrm flipV="1">
            <a:off x="5981700" y="2479700"/>
            <a:ext cx="0" cy="492100"/>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Lige pilforbindelse 25"/>
          <p:cNvCxnSpPr/>
          <p:nvPr/>
        </p:nvCxnSpPr>
        <p:spPr>
          <a:xfrm rot="2700000" flipV="1">
            <a:off x="6762458" y="2704166"/>
            <a:ext cx="0" cy="492100"/>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Lige pilforbindelse 29"/>
          <p:cNvCxnSpPr/>
          <p:nvPr/>
        </p:nvCxnSpPr>
        <p:spPr>
          <a:xfrm rot="5400000" flipV="1">
            <a:off x="7048500" y="3457600"/>
            <a:ext cx="0" cy="492100"/>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Lige forbindelse 36"/>
          <p:cNvCxnSpPr/>
          <p:nvPr/>
        </p:nvCxnSpPr>
        <p:spPr>
          <a:xfrm>
            <a:off x="5297110" y="5217000"/>
            <a:ext cx="91800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38" name="Ellipse 37"/>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39" name="Lige forbindelse 38"/>
          <p:cNvCxnSpPr/>
          <p:nvPr/>
        </p:nvCxnSpPr>
        <p:spPr>
          <a:xfrm flipH="1">
            <a:off x="4215590" y="3541484"/>
            <a:ext cx="0" cy="6480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42" name="Bue 41"/>
          <p:cNvSpPr/>
          <p:nvPr/>
        </p:nvSpPr>
        <p:spPr>
          <a:xfrm rot="10800000">
            <a:off x="4215431" y="3064035"/>
            <a:ext cx="2160000" cy="216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43" name="Bue 42"/>
          <p:cNvSpPr/>
          <p:nvPr/>
        </p:nvSpPr>
        <p:spPr>
          <a:xfrm rot="5400000">
            <a:off x="5138031" y="3058356"/>
            <a:ext cx="2160000" cy="216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44" name="Bue 43"/>
          <p:cNvSpPr/>
          <p:nvPr/>
        </p:nvSpPr>
        <p:spPr>
          <a:xfrm rot="16200000">
            <a:off x="4225344" y="2485943"/>
            <a:ext cx="2160000" cy="216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graphicFrame>
        <p:nvGraphicFramePr>
          <p:cNvPr id="32" name="Tabel 31"/>
          <p:cNvGraphicFramePr>
            <a:graphicFrameLocks noGrp="1"/>
          </p:cNvGraphicFramePr>
          <p:nvPr>
            <p:extLst>
              <p:ext uri="{D42A27DB-BD31-4B8C-83A1-F6EECF244321}">
                <p14:modId xmlns:p14="http://schemas.microsoft.com/office/powerpoint/2010/main" val="2426312503"/>
              </p:ext>
            </p:extLst>
          </p:nvPr>
        </p:nvGraphicFramePr>
        <p:xfrm>
          <a:off x="851323" y="4137501"/>
          <a:ext cx="1995785" cy="1402568"/>
        </p:xfrm>
        <a:graphic>
          <a:graphicData uri="http://schemas.openxmlformats.org/drawingml/2006/table">
            <a:tbl>
              <a:tblPr>
                <a:tableStyleId>{5C22544A-7EE6-4342-B048-85BDC9FD1C3A}</a:tableStyleId>
              </a:tblPr>
              <a:tblGrid>
                <a:gridCol w="1995785"/>
              </a:tblGrid>
              <a:tr h="140256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MoveP</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
        <p:nvSpPr>
          <p:cNvPr id="4" name="Pladsholder til diasnummer 3"/>
          <p:cNvSpPr>
            <a:spLocks noGrp="1"/>
          </p:cNvSpPr>
          <p:nvPr>
            <p:ph type="sldNum" sz="quarter" idx="12"/>
          </p:nvPr>
        </p:nvSpPr>
        <p:spPr/>
        <p:txBody>
          <a:bodyPr/>
          <a:lstStyle/>
          <a:p>
            <a:fld id="{EAC703FD-06C2-3745-B8B2-5765E01FA7E0}" type="slidenum">
              <a:rPr lang="da-DK" smtClean="0"/>
              <a:t>60</a:t>
            </a:fld>
            <a:endParaRPr lang="da-DK"/>
          </a:p>
        </p:txBody>
      </p:sp>
      <p:sp>
        <p:nvSpPr>
          <p:cNvPr id="47" name="Tekstboks 46"/>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MoveP</a:t>
            </a:r>
            <a:endParaRPr lang="es-ES" sz="2000" b="1" dirty="0">
              <a:latin typeface="Lucida Console" panose="020B0609040504020204" pitchFamily="49" charset="0"/>
            </a:endParaRPr>
          </a:p>
        </p:txBody>
      </p:sp>
      <p:sp>
        <p:nvSpPr>
          <p:cNvPr id="5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5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48" name="Brugerdefineret 47">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50" name="Tekstboks 28"/>
          <p:cNvSpPr txBox="1"/>
          <p:nvPr/>
        </p:nvSpPr>
        <p:spPr>
          <a:xfrm>
            <a:off x="5990897" y="1618268"/>
            <a:ext cx="1608783" cy="307777"/>
          </a:xfrm>
          <a:prstGeom prst="rect">
            <a:avLst/>
          </a:prstGeom>
          <a:noFill/>
        </p:spPr>
        <p:txBody>
          <a:bodyPr wrap="square" rtlCol="0">
            <a:spAutoFit/>
          </a:bodyPr>
          <a:lstStyle/>
          <a:p>
            <a:pPr>
              <a:buClr>
                <a:schemeClr val="tx2">
                  <a:lumMod val="40000"/>
                  <a:lumOff val="60000"/>
                </a:schemeClr>
              </a:buClr>
            </a:pPr>
            <a:r>
              <a:rPr lang="es-ES" sz="1400" dirty="0">
                <a:solidFill>
                  <a:srgbClr val="262626"/>
                </a:solidFill>
              </a:rPr>
              <a:t>Radio de transición</a:t>
            </a:r>
          </a:p>
        </p:txBody>
      </p:sp>
      <p:sp>
        <p:nvSpPr>
          <p:cNvPr id="51" name="Tekstboks 22"/>
          <p:cNvSpPr txBox="1"/>
          <p:nvPr/>
        </p:nvSpPr>
        <p:spPr>
          <a:xfrm>
            <a:off x="7291542" y="2181423"/>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52" name="Tekstboks 22"/>
          <p:cNvSpPr txBox="1"/>
          <p:nvPr/>
        </p:nvSpPr>
        <p:spPr>
          <a:xfrm>
            <a:off x="7266368" y="5217000"/>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54" name="Tekstboks 22"/>
          <p:cNvSpPr txBox="1"/>
          <p:nvPr/>
        </p:nvSpPr>
        <p:spPr>
          <a:xfrm>
            <a:off x="4266158" y="5232292"/>
            <a:ext cx="1580390" cy="307777"/>
          </a:xfrm>
          <a:prstGeom prst="rect">
            <a:avLst/>
          </a:prstGeom>
          <a:noFill/>
        </p:spPr>
        <p:txBody>
          <a:bodyPr wrap="square" rtlCol="0">
            <a:spAutoFit/>
          </a:bodyPr>
          <a:lstStyle/>
          <a:p>
            <a:r>
              <a:rPr lang="da-DK" sz="1400" dirty="0" smtClean="0"/>
              <a:t>Punto_de_paso_4</a:t>
            </a:r>
            <a:endParaRPr lang="da-DK" sz="1400" dirty="0"/>
          </a:p>
        </p:txBody>
      </p:sp>
      <p:sp>
        <p:nvSpPr>
          <p:cNvPr id="56" name="Tekstboks 22"/>
          <p:cNvSpPr txBox="1"/>
          <p:nvPr/>
        </p:nvSpPr>
        <p:spPr>
          <a:xfrm>
            <a:off x="4154470" y="2192646"/>
            <a:ext cx="1580390" cy="307777"/>
          </a:xfrm>
          <a:prstGeom prst="rect">
            <a:avLst/>
          </a:prstGeom>
          <a:noFill/>
        </p:spPr>
        <p:txBody>
          <a:bodyPr wrap="square" rtlCol="0">
            <a:spAutoFit/>
          </a:bodyPr>
          <a:lstStyle/>
          <a:p>
            <a:r>
              <a:rPr lang="da-DK" sz="1400" dirty="0"/>
              <a:t>Punto_de_paso_1</a:t>
            </a:r>
          </a:p>
        </p:txBody>
      </p:sp>
      <p:sp>
        <p:nvSpPr>
          <p:cNvPr id="57" name="Tekstboks 30"/>
          <p:cNvSpPr txBox="1"/>
          <p:nvPr/>
        </p:nvSpPr>
        <p:spPr>
          <a:xfrm>
            <a:off x="5514412" y="3062387"/>
            <a:ext cx="1185676" cy="738664"/>
          </a:xfrm>
          <a:prstGeom prst="rect">
            <a:avLst/>
          </a:prstGeom>
          <a:noFill/>
        </p:spPr>
        <p:txBody>
          <a:bodyPr wrap="square" rtlCol="0">
            <a:spAutoFit/>
          </a:bodyPr>
          <a:lstStyle/>
          <a:p>
            <a:pPr algn="ctr"/>
            <a:r>
              <a:rPr lang="da-DK" sz="1400" dirty="0" smtClean="0">
                <a:solidFill>
                  <a:srgbClr val="FF0000"/>
                </a:solidFill>
              </a:rPr>
              <a:t>Velocidad constante del</a:t>
            </a:r>
          </a:p>
          <a:p>
            <a:pPr algn="ctr"/>
            <a:r>
              <a:rPr lang="da-DK" sz="1400" dirty="0" smtClean="0">
                <a:solidFill>
                  <a:srgbClr val="FF0000"/>
                </a:solidFill>
              </a:rPr>
              <a:t>PCH</a:t>
            </a:r>
            <a:endParaRPr lang="da-DK" sz="1400" dirty="0">
              <a:solidFill>
                <a:srgbClr val="FF0000"/>
              </a:solidFill>
            </a:endParaRPr>
          </a:p>
        </p:txBody>
      </p:sp>
    </p:spTree>
    <p:extLst>
      <p:ext uri="{BB962C8B-B14F-4D97-AF65-F5344CB8AC3E}">
        <p14:creationId xmlns:p14="http://schemas.microsoft.com/office/powerpoint/2010/main" val="141497942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Movimiento Circular</a:t>
            </a:r>
          </a:p>
          <a:p>
            <a:pPr lvl="1">
              <a:buClr>
                <a:srgbClr val="99CC00"/>
              </a:buClr>
              <a:buFont typeface="Wingdings" panose="05000000000000000000" pitchFamily="2" charset="2"/>
              <a:buChar char="§"/>
            </a:pPr>
            <a:r>
              <a:rPr lang="da-DK" sz="1400" dirty="0">
                <a:solidFill>
                  <a:srgbClr val="262626"/>
                </a:solidFill>
              </a:rPr>
              <a:t>Trayectoria circular del PCH</a:t>
            </a:r>
          </a:p>
          <a:p>
            <a:pPr lvl="1">
              <a:buClr>
                <a:srgbClr val="99CC00"/>
              </a:buClr>
              <a:buFont typeface="Wingdings" panose="05000000000000000000" pitchFamily="2" charset="2"/>
              <a:buChar char="§"/>
            </a:pPr>
            <a:r>
              <a:rPr lang="da-DK" sz="1400" dirty="0">
                <a:solidFill>
                  <a:srgbClr val="262626"/>
                </a:solidFill>
              </a:rPr>
              <a:t>Son necesarios tres puntos de paso</a:t>
            </a:r>
          </a:p>
          <a:p>
            <a:pPr lvl="2">
              <a:buClr>
                <a:srgbClr val="99CC00"/>
              </a:buClr>
              <a:buFont typeface="Wingdings" panose="05000000000000000000" pitchFamily="2" charset="2"/>
              <a:buChar char="§"/>
            </a:pPr>
            <a:r>
              <a:rPr lang="da-DK" sz="1000" dirty="0">
                <a:solidFill>
                  <a:srgbClr val="262626"/>
                </a:solidFill>
              </a:rPr>
              <a:t>Punto inicial</a:t>
            </a:r>
          </a:p>
          <a:p>
            <a:pPr lvl="2">
              <a:buClr>
                <a:srgbClr val="99CC00"/>
              </a:buClr>
              <a:buFont typeface="Wingdings" panose="05000000000000000000" pitchFamily="2" charset="2"/>
              <a:buChar char="§"/>
            </a:pPr>
            <a:r>
              <a:rPr lang="da-DK" sz="1000" dirty="0">
                <a:solidFill>
                  <a:srgbClr val="262626"/>
                </a:solidFill>
              </a:rPr>
              <a:t>Punto auxiliar</a:t>
            </a:r>
          </a:p>
          <a:p>
            <a:pPr lvl="2">
              <a:buClr>
                <a:srgbClr val="99CC00"/>
              </a:buClr>
              <a:buFont typeface="Wingdings" panose="05000000000000000000" pitchFamily="2" charset="2"/>
              <a:buChar char="§"/>
            </a:pPr>
            <a:r>
              <a:rPr lang="da-DK" sz="1000" dirty="0">
                <a:solidFill>
                  <a:srgbClr val="262626"/>
                </a:solidFill>
              </a:rPr>
              <a:t>Punto final</a:t>
            </a:r>
          </a:p>
          <a:p>
            <a:pPr lvl="1">
              <a:buClr>
                <a:srgbClr val="99CC00"/>
              </a:buClr>
              <a:buFont typeface="Wingdings" panose="05000000000000000000" pitchFamily="2" charset="2"/>
              <a:buChar char="§"/>
            </a:pPr>
            <a:r>
              <a:rPr lang="da-DK" sz="1400" dirty="0">
                <a:solidFill>
                  <a:srgbClr val="262626"/>
                </a:solidFill>
              </a:rPr>
              <a:t>El control calcula la trayectoria </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2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movec.urp</a:t>
            </a:r>
          </a:p>
          <a:p>
            <a:pPr lvl="1">
              <a:buClr>
                <a:schemeClr val="tx2">
                  <a:lumMod val="40000"/>
                  <a:lumOff val="60000"/>
                </a:schemeClr>
              </a:buClr>
              <a:buFont typeface="Arial" panose="020B0604020202020204" pitchFamily="34" charset="0"/>
              <a:buChar char="•"/>
            </a:pPr>
            <a:endParaRPr lang="en-GB" sz="1400" dirty="0">
              <a:solidFill>
                <a:srgbClr val="262626"/>
              </a:solidFill>
            </a:endParaRPr>
          </a:p>
          <a:p>
            <a:pPr lvl="3">
              <a:buClr>
                <a:schemeClr val="tx2">
                  <a:lumMod val="40000"/>
                  <a:lumOff val="60000"/>
                </a:schemeClr>
              </a:buClr>
              <a:buFont typeface="Arial" pitchFamily="34" charset="0"/>
              <a:buChar char="•"/>
            </a:pPr>
            <a:endParaRPr lang="en-GB" sz="1400" dirty="0" smtClean="0">
              <a:solidFill>
                <a:srgbClr val="262626"/>
              </a:solidFill>
            </a:endParaRPr>
          </a:p>
        </p:txBody>
      </p:sp>
      <p:sp>
        <p:nvSpPr>
          <p:cNvPr id="20" name="Bue 19"/>
          <p:cNvSpPr/>
          <p:nvPr/>
        </p:nvSpPr>
        <p:spPr>
          <a:xfrm>
            <a:off x="4656090" y="2240396"/>
            <a:ext cx="3096000" cy="3096000"/>
          </a:xfrm>
          <a:prstGeom prst="arc">
            <a:avLst>
              <a:gd name="adj1" fmla="val 10865396"/>
              <a:gd name="adj2" fmla="val 21576998"/>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5" name="Ellipse 4"/>
          <p:cNvSpPr/>
          <p:nvPr/>
        </p:nvSpPr>
        <p:spPr>
          <a:xfrm>
            <a:off x="6138230" y="219656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graphicFrame>
        <p:nvGraphicFramePr>
          <p:cNvPr id="12" name="Tabel 11"/>
          <p:cNvGraphicFramePr>
            <a:graphicFrameLocks noGrp="1"/>
          </p:cNvGraphicFramePr>
          <p:nvPr>
            <p:extLst>
              <p:ext uri="{D42A27DB-BD31-4B8C-83A1-F6EECF244321}">
                <p14:modId xmlns:p14="http://schemas.microsoft.com/office/powerpoint/2010/main" val="2509527166"/>
              </p:ext>
            </p:extLst>
          </p:nvPr>
        </p:nvGraphicFramePr>
        <p:xfrm>
          <a:off x="851323" y="4137501"/>
          <a:ext cx="2172432" cy="1681408"/>
        </p:xfrm>
        <a:graphic>
          <a:graphicData uri="http://schemas.openxmlformats.org/drawingml/2006/table">
            <a:tbl>
              <a:tblPr>
                <a:tableStyleId>{5C22544A-7EE6-4342-B048-85BDC9FD1C3A}</a:tableStyleId>
              </a:tblPr>
              <a:tblGrid>
                <a:gridCol w="2172432"/>
              </a:tblGrid>
              <a:tr h="16814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MoveP</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CircleMove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txBody>
                  <a:tcPr/>
                </a:tc>
              </a:tr>
            </a:tbl>
          </a:graphicData>
        </a:graphic>
      </p:graphicFrame>
      <p:cxnSp>
        <p:nvCxnSpPr>
          <p:cNvPr id="13" name="Lige forbindelse 12"/>
          <p:cNvCxnSpPr/>
          <p:nvPr/>
        </p:nvCxnSpPr>
        <p:spPr>
          <a:xfrm>
            <a:off x="7745482" y="3785794"/>
            <a:ext cx="15900" cy="126000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4" name="Lige forbindelse 13"/>
          <p:cNvCxnSpPr/>
          <p:nvPr/>
        </p:nvCxnSpPr>
        <p:spPr>
          <a:xfrm>
            <a:off x="4664640" y="5583052"/>
            <a:ext cx="540000"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5" name="Lige forbindelse 14"/>
          <p:cNvCxnSpPr/>
          <p:nvPr/>
        </p:nvCxnSpPr>
        <p:spPr>
          <a:xfrm flipH="1">
            <a:off x="4664640" y="3783924"/>
            <a:ext cx="0" cy="12600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6" name="Bue 15"/>
          <p:cNvSpPr/>
          <p:nvPr/>
        </p:nvSpPr>
        <p:spPr>
          <a:xfrm rot="5400000">
            <a:off x="6685146" y="4504287"/>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19" name="Lige forbindelse 18"/>
          <p:cNvCxnSpPr/>
          <p:nvPr/>
        </p:nvCxnSpPr>
        <p:spPr>
          <a:xfrm>
            <a:off x="5206780" y="5585552"/>
            <a:ext cx="2016000" cy="0"/>
          </a:xfrm>
          <a:prstGeom prst="line">
            <a:avLst/>
          </a:prstGeom>
          <a:ln w="12700">
            <a:prstDash val="solid"/>
          </a:ln>
        </p:spPr>
        <p:style>
          <a:lnRef idx="2">
            <a:schemeClr val="accent1"/>
          </a:lnRef>
          <a:fillRef idx="0">
            <a:schemeClr val="accent1"/>
          </a:fillRef>
          <a:effectRef idx="1">
            <a:schemeClr val="accent1"/>
          </a:effectRef>
          <a:fontRef idx="minor">
            <a:schemeClr val="tx1"/>
          </a:fontRef>
        </p:style>
      </p:cxnSp>
      <p:cxnSp>
        <p:nvCxnSpPr>
          <p:cNvPr id="21" name="Lige forbindelse 20"/>
          <p:cNvCxnSpPr/>
          <p:nvPr/>
        </p:nvCxnSpPr>
        <p:spPr>
          <a:xfrm>
            <a:off x="7236410" y="5585552"/>
            <a:ext cx="540000"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sp>
        <p:nvSpPr>
          <p:cNvPr id="22" name="Bue 21"/>
          <p:cNvSpPr/>
          <p:nvPr/>
        </p:nvSpPr>
        <p:spPr>
          <a:xfrm rot="10800000">
            <a:off x="4664640" y="4495962"/>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23" name="Lige forbindelse 22"/>
          <p:cNvCxnSpPr/>
          <p:nvPr/>
        </p:nvCxnSpPr>
        <p:spPr>
          <a:xfrm>
            <a:off x="7760425" y="5046226"/>
            <a:ext cx="0" cy="54000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24" name="Lige forbindelse 23"/>
          <p:cNvCxnSpPr/>
          <p:nvPr/>
        </p:nvCxnSpPr>
        <p:spPr>
          <a:xfrm>
            <a:off x="4654772" y="5039645"/>
            <a:ext cx="0" cy="54000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sp>
        <p:nvSpPr>
          <p:cNvPr id="27" name="Ellipse 26"/>
          <p:cNvSpPr/>
          <p:nvPr/>
        </p:nvSpPr>
        <p:spPr>
          <a:xfrm>
            <a:off x="7714680" y="552684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8" name="Ellipse 27"/>
          <p:cNvSpPr/>
          <p:nvPr/>
        </p:nvSpPr>
        <p:spPr>
          <a:xfrm>
            <a:off x="4611750" y="552684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9" name="Ellipse 8"/>
          <p:cNvSpPr/>
          <p:nvPr/>
        </p:nvSpPr>
        <p:spPr>
          <a:xfrm>
            <a:off x="7683400" y="371171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 name="Ellipse 2"/>
          <p:cNvSpPr/>
          <p:nvPr/>
        </p:nvSpPr>
        <p:spPr>
          <a:xfrm>
            <a:off x="4615762" y="371171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4" name="Pladsholder til diasnummer 3"/>
          <p:cNvSpPr>
            <a:spLocks noGrp="1"/>
          </p:cNvSpPr>
          <p:nvPr>
            <p:ph type="sldNum" sz="quarter" idx="12"/>
          </p:nvPr>
        </p:nvSpPr>
        <p:spPr/>
        <p:txBody>
          <a:bodyPr/>
          <a:lstStyle/>
          <a:p>
            <a:fld id="{EAC703FD-06C2-3745-B8B2-5765E01FA7E0}" type="slidenum">
              <a:rPr lang="da-DK" smtClean="0"/>
              <a:t>61</a:t>
            </a:fld>
            <a:endParaRPr lang="da-DK"/>
          </a:p>
        </p:txBody>
      </p:sp>
      <p:sp>
        <p:nvSpPr>
          <p:cNvPr id="32" name="Tekstboks 31"/>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MoveC</a:t>
            </a:r>
            <a:endParaRPr lang="es-ES" sz="2000" b="1" dirty="0">
              <a:latin typeface="Lucida Console" panose="020B0609040504020204" pitchFamily="49" charset="0"/>
            </a:endParaRPr>
          </a:p>
        </p:txBody>
      </p:sp>
      <p:sp>
        <p:nvSpPr>
          <p:cNvPr id="38"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0"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33" name="Brugerdefineret 3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35" name="Tekstboks 28"/>
          <p:cNvSpPr txBox="1"/>
          <p:nvPr/>
        </p:nvSpPr>
        <p:spPr>
          <a:xfrm>
            <a:off x="3470882" y="3622859"/>
            <a:ext cx="1212878" cy="307777"/>
          </a:xfrm>
          <a:prstGeom prst="rect">
            <a:avLst/>
          </a:prstGeom>
          <a:noFill/>
        </p:spPr>
        <p:txBody>
          <a:bodyPr wrap="square" rtlCol="0">
            <a:spAutoFit/>
          </a:bodyPr>
          <a:lstStyle/>
          <a:p>
            <a:r>
              <a:rPr lang="da-DK" sz="1400" dirty="0" smtClean="0">
                <a:solidFill>
                  <a:srgbClr val="3118EE"/>
                </a:solidFill>
              </a:rPr>
              <a:t>(Punto inicial)</a:t>
            </a:r>
            <a:endParaRPr lang="da-DK" sz="1400" dirty="0">
              <a:solidFill>
                <a:srgbClr val="3118EE"/>
              </a:solidFill>
            </a:endParaRPr>
          </a:p>
        </p:txBody>
      </p:sp>
      <p:sp>
        <p:nvSpPr>
          <p:cNvPr id="36" name="Tekstboks 29"/>
          <p:cNvSpPr txBox="1"/>
          <p:nvPr/>
        </p:nvSpPr>
        <p:spPr>
          <a:xfrm>
            <a:off x="7746530" y="3625996"/>
            <a:ext cx="1332000" cy="307777"/>
          </a:xfrm>
          <a:prstGeom prst="rect">
            <a:avLst/>
          </a:prstGeom>
          <a:noFill/>
        </p:spPr>
        <p:txBody>
          <a:bodyPr wrap="square" rtlCol="0">
            <a:spAutoFit/>
          </a:bodyPr>
          <a:lstStyle/>
          <a:p>
            <a:r>
              <a:rPr lang="da-DK" sz="1400" dirty="0" smtClean="0">
                <a:solidFill>
                  <a:srgbClr val="3118EE"/>
                </a:solidFill>
              </a:rPr>
              <a:t>(Punto final)</a:t>
            </a:r>
            <a:endParaRPr lang="da-DK" sz="1400" dirty="0">
              <a:solidFill>
                <a:srgbClr val="3118EE"/>
              </a:solidFill>
            </a:endParaRPr>
          </a:p>
        </p:txBody>
      </p:sp>
      <p:sp>
        <p:nvSpPr>
          <p:cNvPr id="37" name="Tekstboks 30"/>
          <p:cNvSpPr txBox="1"/>
          <p:nvPr/>
        </p:nvSpPr>
        <p:spPr>
          <a:xfrm>
            <a:off x="5526230" y="1881705"/>
            <a:ext cx="1332000" cy="307777"/>
          </a:xfrm>
          <a:prstGeom prst="rect">
            <a:avLst/>
          </a:prstGeom>
          <a:noFill/>
        </p:spPr>
        <p:txBody>
          <a:bodyPr wrap="square" rtlCol="0">
            <a:spAutoFit/>
          </a:bodyPr>
          <a:lstStyle/>
          <a:p>
            <a:r>
              <a:rPr lang="da-DK" sz="1400" dirty="0" smtClean="0">
                <a:solidFill>
                  <a:srgbClr val="3118EE"/>
                </a:solidFill>
              </a:rPr>
              <a:t>(Punto auxiliar)</a:t>
            </a:r>
            <a:endParaRPr lang="da-DK" sz="1400" dirty="0">
              <a:solidFill>
                <a:srgbClr val="3118EE"/>
              </a:solidFill>
            </a:endParaRPr>
          </a:p>
        </p:txBody>
      </p:sp>
      <p:sp>
        <p:nvSpPr>
          <p:cNvPr id="39" name="Tekstboks 22"/>
          <p:cNvSpPr txBox="1"/>
          <p:nvPr/>
        </p:nvSpPr>
        <p:spPr>
          <a:xfrm>
            <a:off x="4662640" y="3618783"/>
            <a:ext cx="1580390" cy="307777"/>
          </a:xfrm>
          <a:prstGeom prst="rect">
            <a:avLst/>
          </a:prstGeom>
          <a:noFill/>
        </p:spPr>
        <p:txBody>
          <a:bodyPr wrap="square" rtlCol="0">
            <a:spAutoFit/>
          </a:bodyPr>
          <a:lstStyle/>
          <a:p>
            <a:r>
              <a:rPr lang="da-DK" sz="1400" dirty="0"/>
              <a:t>Punto_de_paso_1</a:t>
            </a:r>
          </a:p>
        </p:txBody>
      </p:sp>
      <p:sp>
        <p:nvSpPr>
          <p:cNvPr id="41" name="Tekstboks 22"/>
          <p:cNvSpPr txBox="1"/>
          <p:nvPr/>
        </p:nvSpPr>
        <p:spPr>
          <a:xfrm>
            <a:off x="5455065" y="2343185"/>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42" name="Tekstboks 22"/>
          <p:cNvSpPr txBox="1"/>
          <p:nvPr/>
        </p:nvSpPr>
        <p:spPr>
          <a:xfrm>
            <a:off x="6236070" y="3618782"/>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43" name="Tekstboks 22"/>
          <p:cNvSpPr txBox="1"/>
          <p:nvPr/>
        </p:nvSpPr>
        <p:spPr>
          <a:xfrm>
            <a:off x="3882605" y="5720026"/>
            <a:ext cx="1580390" cy="307777"/>
          </a:xfrm>
          <a:prstGeom prst="rect">
            <a:avLst/>
          </a:prstGeom>
          <a:noFill/>
        </p:spPr>
        <p:txBody>
          <a:bodyPr wrap="square" rtlCol="0">
            <a:spAutoFit/>
          </a:bodyPr>
          <a:lstStyle/>
          <a:p>
            <a:r>
              <a:rPr lang="da-DK" sz="1400" dirty="0" smtClean="0"/>
              <a:t>Punto_de_paso_5</a:t>
            </a:r>
            <a:endParaRPr lang="da-DK" sz="1400" dirty="0"/>
          </a:p>
        </p:txBody>
      </p:sp>
      <p:sp>
        <p:nvSpPr>
          <p:cNvPr id="44" name="Tekstboks 22"/>
          <p:cNvSpPr txBox="1"/>
          <p:nvPr/>
        </p:nvSpPr>
        <p:spPr>
          <a:xfrm>
            <a:off x="6982215" y="5717250"/>
            <a:ext cx="1580390" cy="307777"/>
          </a:xfrm>
          <a:prstGeom prst="rect">
            <a:avLst/>
          </a:prstGeom>
          <a:noFill/>
        </p:spPr>
        <p:txBody>
          <a:bodyPr wrap="square" rtlCol="0">
            <a:spAutoFit/>
          </a:bodyPr>
          <a:lstStyle/>
          <a:p>
            <a:r>
              <a:rPr lang="da-DK" sz="1400" dirty="0" smtClean="0"/>
              <a:t>Punto_de_paso_4</a:t>
            </a:r>
            <a:endParaRPr lang="da-DK" sz="1400" dirty="0"/>
          </a:p>
        </p:txBody>
      </p:sp>
    </p:spTree>
    <p:extLst>
      <p:ext uri="{BB962C8B-B14F-4D97-AF65-F5344CB8AC3E}">
        <p14:creationId xmlns:p14="http://schemas.microsoft.com/office/powerpoint/2010/main" val="25451958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Opciones avanzadas</a:t>
            </a:r>
          </a:p>
          <a:p>
            <a:pPr lvl="1">
              <a:buClr>
                <a:srgbClr val="99CC00"/>
              </a:buClr>
              <a:buFont typeface="Wingdings" panose="05000000000000000000" pitchFamily="2" charset="2"/>
              <a:buChar char="§"/>
            </a:pPr>
            <a:r>
              <a:rPr lang="da-DK" sz="1400" dirty="0">
                <a:solidFill>
                  <a:srgbClr val="262626"/>
                </a:solidFill>
              </a:rPr>
              <a:t>Consigna individual</a:t>
            </a:r>
          </a:p>
          <a:p>
            <a:pPr lvl="2">
              <a:buClr>
                <a:srgbClr val="99CC00"/>
              </a:buClr>
              <a:buFont typeface="Wingdings" panose="05000000000000000000" pitchFamily="2" charset="2"/>
              <a:buChar char="§"/>
            </a:pPr>
            <a:r>
              <a:rPr lang="da-DK" sz="1000" dirty="0">
                <a:solidFill>
                  <a:srgbClr val="262626"/>
                </a:solidFill>
              </a:rPr>
              <a:t>Velocidad</a:t>
            </a:r>
          </a:p>
          <a:p>
            <a:pPr lvl="2">
              <a:buClr>
                <a:srgbClr val="99CC00"/>
              </a:buClr>
              <a:buFont typeface="Wingdings" panose="05000000000000000000" pitchFamily="2" charset="2"/>
              <a:buChar char="§"/>
            </a:pPr>
            <a:r>
              <a:rPr lang="da-DK" sz="1000" dirty="0">
                <a:solidFill>
                  <a:srgbClr val="262626"/>
                </a:solidFill>
              </a:rPr>
              <a:t>Aceleración</a:t>
            </a:r>
          </a:p>
          <a:p>
            <a:pPr lvl="2">
              <a:buClr>
                <a:srgbClr val="99CC00"/>
              </a:buClr>
              <a:buFont typeface="Wingdings" panose="05000000000000000000" pitchFamily="2" charset="2"/>
              <a:buChar char="§"/>
            </a:pPr>
            <a:r>
              <a:rPr lang="da-DK" sz="1000" dirty="0">
                <a:solidFill>
                  <a:srgbClr val="262626"/>
                </a:solidFill>
              </a:rPr>
              <a:t>Tiempo</a:t>
            </a:r>
          </a:p>
          <a:p>
            <a:pPr lvl="1">
              <a:buClr>
                <a:srgbClr val="99CC00"/>
              </a:buClr>
              <a:buFont typeface="Wingdings" panose="05000000000000000000" pitchFamily="2" charset="2"/>
              <a:buChar char="§"/>
            </a:pPr>
            <a:r>
              <a:rPr lang="da-DK" sz="1400" dirty="0" smtClean="0">
                <a:solidFill>
                  <a:srgbClr val="262626"/>
                </a:solidFill>
              </a:rPr>
              <a:t>Editar pose</a:t>
            </a:r>
          </a:p>
          <a:p>
            <a:pPr lvl="2">
              <a:buClr>
                <a:srgbClr val="99CC00"/>
              </a:buClr>
              <a:buFont typeface="Wingdings" panose="05000000000000000000" pitchFamily="2" charset="2"/>
              <a:buChar char="§"/>
            </a:pPr>
            <a:r>
              <a:rPr lang="da-DK" sz="1000" dirty="0" smtClean="0">
                <a:solidFill>
                  <a:srgbClr val="262626"/>
                </a:solidFill>
              </a:rPr>
              <a:t>Introducir valores pose</a:t>
            </a:r>
            <a:endParaRPr lang="en-GB" sz="10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6797682" y="4515722"/>
            <a:ext cx="1500498" cy="145413"/>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62</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Opciones avanzadas</a:t>
            </a:r>
            <a:endParaRPr lang="es-ES" sz="2000" b="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3" name="Rektangel 3"/>
          <p:cNvSpPr/>
          <p:nvPr/>
        </p:nvSpPr>
        <p:spPr>
          <a:xfrm>
            <a:off x="6797682" y="4310380"/>
            <a:ext cx="944238" cy="19541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14929515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Modifica</a:t>
            </a:r>
          </a:p>
          <a:p>
            <a:pPr lvl="1">
              <a:buClr>
                <a:srgbClr val="99CC00"/>
              </a:buClr>
              <a:buFont typeface="Wingdings" panose="05000000000000000000" pitchFamily="2" charset="2"/>
              <a:buChar char="§"/>
            </a:pPr>
            <a:r>
              <a:rPr lang="es-ES" sz="1400" dirty="0">
                <a:solidFill>
                  <a:srgbClr val="262626"/>
                </a:solidFill>
              </a:rPr>
              <a:t>Valores absolutos</a:t>
            </a:r>
          </a:p>
          <a:p>
            <a:pPr lvl="1">
              <a:buClr>
                <a:srgbClr val="99CC00"/>
              </a:buClr>
              <a:buFont typeface="Wingdings" panose="05000000000000000000" pitchFamily="2" charset="2"/>
              <a:buChar char="§"/>
            </a:pPr>
            <a:r>
              <a:rPr lang="es-ES" sz="1400" dirty="0">
                <a:solidFill>
                  <a:srgbClr val="262626"/>
                </a:solidFill>
              </a:rPr>
              <a:t>Añadir/Sustraer a los</a:t>
            </a:r>
            <a:r>
              <a:rPr lang="da-DK" sz="1400" dirty="0">
                <a:solidFill>
                  <a:srgbClr val="262626"/>
                </a:solidFill>
              </a:rPr>
              <a:t/>
            </a:r>
            <a:br>
              <a:rPr lang="da-DK" sz="1400" dirty="0">
                <a:solidFill>
                  <a:srgbClr val="262626"/>
                </a:solidFill>
              </a:rPr>
            </a:br>
            <a:r>
              <a:rPr lang="es-ES" sz="1400" dirty="0">
                <a:solidFill>
                  <a:srgbClr val="262626"/>
                </a:solidFill>
              </a:rPr>
              <a:t>valores</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Posición de juntas</a:t>
            </a:r>
          </a:p>
          <a:p>
            <a:pPr lvl="1">
              <a:buClr>
                <a:srgbClr val="99CC00"/>
              </a:buClr>
              <a:buFont typeface="Wingdings" panose="05000000000000000000" pitchFamily="2" charset="2"/>
              <a:buChar char="§"/>
            </a:pPr>
            <a:r>
              <a:rPr lang="es-ES" sz="1400" dirty="0">
                <a:solidFill>
                  <a:srgbClr val="262626"/>
                </a:solidFill>
              </a:rPr>
              <a:t>Valores angulares en</a:t>
            </a:r>
            <a:r>
              <a:rPr lang="da-DK" sz="1400" dirty="0">
                <a:solidFill>
                  <a:srgbClr val="262626"/>
                </a:solidFill>
              </a:rPr>
              <a:t/>
            </a:r>
            <a:br>
              <a:rPr lang="da-DK" sz="1400" dirty="0">
                <a:solidFill>
                  <a:srgbClr val="262626"/>
                </a:solidFill>
              </a:rPr>
            </a:br>
            <a:r>
              <a:rPr lang="es-ES" sz="1400" i="1" dirty="0">
                <a:solidFill>
                  <a:srgbClr val="262626"/>
                </a:solidFill>
              </a:rPr>
              <a:t>grados</a:t>
            </a:r>
          </a:p>
          <a:p>
            <a:pPr>
              <a:buClr>
                <a:srgbClr val="99CC00"/>
              </a:buClr>
              <a:buFont typeface="Wingdings" panose="05000000000000000000" pitchFamily="2" charset="2"/>
              <a:buChar char="§"/>
            </a:pPr>
            <a:endParaRPr lang="da-DK" sz="1800" dirty="0">
              <a:solidFill>
                <a:srgbClr val="262626"/>
              </a:solidFill>
            </a:endParaRPr>
          </a:p>
          <a:p>
            <a:pPr>
              <a:buClr>
                <a:srgbClr val="99CC00"/>
              </a:buClr>
              <a:buFont typeface="Wingdings" panose="05000000000000000000" pitchFamily="2" charset="2"/>
              <a:buChar char="§"/>
            </a:pPr>
            <a:r>
              <a:rPr lang="es-ES" sz="1800" dirty="0">
                <a:solidFill>
                  <a:srgbClr val="262626"/>
                </a:solidFill>
              </a:rPr>
              <a:t>Posición del PCH</a:t>
            </a:r>
          </a:p>
          <a:p>
            <a:pPr lvl="1">
              <a:buClr>
                <a:srgbClr val="99CC00"/>
              </a:buClr>
              <a:buFont typeface="Wingdings" panose="05000000000000000000" pitchFamily="2" charset="2"/>
              <a:buChar char="§"/>
            </a:pPr>
            <a:r>
              <a:rPr lang="es-ES" sz="1400" dirty="0">
                <a:solidFill>
                  <a:srgbClr val="262626"/>
                </a:solidFill>
              </a:rPr>
              <a:t>Valor cartesiano en mm</a:t>
            </a:r>
            <a:endParaRPr lang="es-ES" sz="1400" i="1"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Especifica unidad de</a:t>
            </a:r>
            <a:br>
              <a:rPr lang="es-ES" sz="1400" dirty="0">
                <a:solidFill>
                  <a:srgbClr val="262626"/>
                </a:solidFill>
              </a:rPr>
            </a:br>
            <a:r>
              <a:rPr lang="es-ES" sz="1400" dirty="0">
                <a:solidFill>
                  <a:srgbClr val="262626"/>
                </a:solidFill>
              </a:rPr>
              <a:t>rotación</a:t>
            </a:r>
            <a:endParaRPr lang="es-ES" sz="1400" i="1"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63</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Editor de posiciones</a:t>
            </a:r>
            <a:endParaRPr lang="es-ES" sz="2000" b="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5114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Movimiento  relativo</a:t>
            </a:r>
          </a:p>
          <a:p>
            <a:pPr lvl="1">
              <a:buClr>
                <a:srgbClr val="99CC00"/>
              </a:buClr>
              <a:buFont typeface="Wingdings" panose="05000000000000000000" pitchFamily="2" charset="2"/>
              <a:buChar char="§"/>
            </a:pPr>
            <a:r>
              <a:rPr lang="da-DK" sz="1400" dirty="0">
                <a:solidFill>
                  <a:srgbClr val="262626"/>
                </a:solidFill>
              </a:rPr>
              <a:t>Movimiento lineal</a:t>
            </a:r>
          </a:p>
          <a:p>
            <a:pPr lvl="1">
              <a:buClr>
                <a:srgbClr val="99CC00"/>
              </a:buClr>
              <a:buFont typeface="Wingdings" panose="05000000000000000000" pitchFamily="2" charset="2"/>
              <a:buChar char="§"/>
            </a:pPr>
            <a:r>
              <a:rPr lang="da-DK" sz="1400" dirty="0">
                <a:solidFill>
                  <a:srgbClr val="262626"/>
                </a:solidFill>
              </a:rPr>
              <a:t>Relativo a la posición</a:t>
            </a:r>
            <a:br>
              <a:rPr lang="da-DK" sz="1400" dirty="0">
                <a:solidFill>
                  <a:srgbClr val="262626"/>
                </a:solidFill>
              </a:rPr>
            </a:br>
            <a:r>
              <a:rPr lang="da-DK" sz="1400" dirty="0">
                <a:solidFill>
                  <a:srgbClr val="262626"/>
                </a:solidFill>
              </a:rPr>
              <a:t>previa en programa</a:t>
            </a:r>
          </a:p>
          <a:p>
            <a:pPr lvl="1">
              <a:buClr>
                <a:srgbClr val="99CC00"/>
              </a:buClr>
              <a:buFont typeface="Wingdings" panose="05000000000000000000" pitchFamily="2" charset="2"/>
              <a:buChar char="§"/>
            </a:pPr>
            <a:r>
              <a:rPr lang="da-DK" sz="1400" dirty="0">
                <a:solidFill>
                  <a:srgbClr val="262626"/>
                </a:solidFill>
              </a:rPr>
              <a:t>Se muestra distancia y</a:t>
            </a:r>
            <a:br>
              <a:rPr lang="da-DK" sz="1400" dirty="0">
                <a:solidFill>
                  <a:srgbClr val="262626"/>
                </a:solidFill>
              </a:rPr>
            </a:br>
            <a:r>
              <a:rPr lang="da-DK" sz="1400" dirty="0">
                <a:solidFill>
                  <a:srgbClr val="262626"/>
                </a:solidFill>
              </a:rPr>
              <a:t>ángulo</a:t>
            </a:r>
          </a:p>
          <a:p>
            <a:pPr lvl="1">
              <a:buClr>
                <a:srgbClr val="99CC00"/>
              </a:buClr>
              <a:buFont typeface="Wingdings" panose="05000000000000000000" pitchFamily="2" charset="2"/>
              <a:buChar char="§"/>
            </a:pP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5" name="Rektangel 4"/>
          <p:cNvSpPr/>
          <p:nvPr/>
        </p:nvSpPr>
        <p:spPr>
          <a:xfrm>
            <a:off x="7714673" y="2516998"/>
            <a:ext cx="954000" cy="18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4726775" y="3273283"/>
            <a:ext cx="1125385" cy="18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7" name="Rektangel 6"/>
          <p:cNvSpPr/>
          <p:nvPr/>
        </p:nvSpPr>
        <p:spPr>
          <a:xfrm>
            <a:off x="6462231" y="3273283"/>
            <a:ext cx="1122209" cy="18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8" name="Rektangel 7"/>
          <p:cNvSpPr/>
          <p:nvPr/>
        </p:nvSpPr>
        <p:spPr>
          <a:xfrm>
            <a:off x="7966890" y="3112780"/>
            <a:ext cx="849450" cy="3848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64</a:t>
            </a:fld>
            <a:endParaRPr lang="da-DK"/>
          </a:p>
        </p:txBody>
      </p:sp>
      <p:sp>
        <p:nvSpPr>
          <p:cNvPr id="11" name="Tekstboks 10"/>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Punto de paso relativo</a:t>
            </a:r>
            <a:endParaRPr lang="es-ES" sz="2000" b="1" dirty="0">
              <a:latin typeface="Lucida Console" panose="020B0609040504020204" pitchFamily="49" charset="0"/>
            </a:endParaRPr>
          </a:p>
        </p:txBody>
      </p:sp>
      <p:sp>
        <p:nvSpPr>
          <p:cNvPr id="17"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9"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4562488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Lige forbindelse 14"/>
          <p:cNvCxnSpPr/>
          <p:nvPr/>
        </p:nvCxnSpPr>
        <p:spPr>
          <a:xfrm>
            <a:off x="4215590" y="5217000"/>
            <a:ext cx="3096742" cy="0"/>
          </a:xfrm>
          <a:prstGeom prst="line">
            <a:avLst/>
          </a:prstGeom>
          <a:ln w="9525"/>
        </p:spPr>
        <p:style>
          <a:lnRef idx="2">
            <a:schemeClr val="accent1"/>
          </a:lnRef>
          <a:fillRef idx="0">
            <a:schemeClr val="accent1"/>
          </a:fillRef>
          <a:effectRef idx="1">
            <a:schemeClr val="accent1"/>
          </a:effectRef>
          <a:fontRef idx="minor">
            <a:schemeClr val="tx1"/>
          </a:fontRef>
        </p:style>
      </p:cxnSp>
      <p:cxnSp>
        <p:nvCxnSpPr>
          <p:cNvPr id="7" name="Lige forbindelse 6"/>
          <p:cNvCxnSpPr/>
          <p:nvPr/>
        </p:nvCxnSpPr>
        <p:spPr>
          <a:xfrm>
            <a:off x="4208958" y="2489200"/>
            <a:ext cx="3096742" cy="0"/>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 name="Pladsholder til indhold 2"/>
          <p:cNvSpPr txBox="1">
            <a:spLocks/>
          </p:cNvSpPr>
          <p:nvPr/>
        </p:nvSpPr>
        <p:spPr>
          <a:xfrm>
            <a:off x="281508" y="1549400"/>
            <a:ext cx="8072783"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Definir puntos de paso relativos</a:t>
            </a:r>
          </a:p>
          <a:p>
            <a:pPr lvl="1">
              <a:buClr>
                <a:srgbClr val="99CC00"/>
              </a:buClr>
              <a:buFont typeface="Wingdings" panose="05000000000000000000" pitchFamily="2" charset="2"/>
              <a:buChar char="§"/>
            </a:pPr>
            <a:r>
              <a:rPr lang="es-ES" sz="1400" dirty="0" smtClean="0">
                <a:solidFill>
                  <a:srgbClr val="262626"/>
                </a:solidFill>
              </a:rPr>
              <a:t>Definido </a:t>
            </a:r>
            <a:r>
              <a:rPr lang="es-ES" sz="1400" dirty="0">
                <a:solidFill>
                  <a:srgbClr val="262626"/>
                </a:solidFill>
              </a:rPr>
              <a:t>por dos puntos de paso</a:t>
            </a:r>
          </a:p>
          <a:p>
            <a:pPr lvl="1">
              <a:buClr>
                <a:srgbClr val="99CC00"/>
              </a:buClr>
              <a:buFont typeface="Wingdings" panose="05000000000000000000" pitchFamily="2" charset="2"/>
              <a:buChar char="§"/>
            </a:pPr>
            <a:r>
              <a:rPr lang="es-ES" sz="1400" dirty="0">
                <a:solidFill>
                  <a:srgbClr val="262626"/>
                </a:solidFill>
              </a:rPr>
              <a:t>Pueden definirse en cualquier</a:t>
            </a:r>
            <a:br>
              <a:rPr lang="es-ES" sz="1400" dirty="0">
                <a:solidFill>
                  <a:srgbClr val="262626"/>
                </a:solidFill>
              </a:rPr>
            </a:br>
            <a:r>
              <a:rPr lang="es-ES" sz="1400" dirty="0">
                <a:solidFill>
                  <a:srgbClr val="262626"/>
                </a:solidFill>
              </a:rPr>
              <a:t>posición del área de trabajo del robot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movel_with_relative_waypoint.urp</a:t>
            </a:r>
          </a:p>
        </p:txBody>
      </p:sp>
      <p:sp>
        <p:nvSpPr>
          <p:cNvPr id="3" name="Ellipse 2"/>
          <p:cNvSpPr/>
          <p:nvPr/>
        </p:nvSpPr>
        <p:spPr>
          <a:xfrm>
            <a:off x="4154958"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5" name="Ellipse 4"/>
          <p:cNvSpPr/>
          <p:nvPr/>
        </p:nvSpPr>
        <p:spPr>
          <a:xfrm>
            <a:off x="7251700" y="24257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9" name="Ellipse 8"/>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1" name="Lige forbindelse 10"/>
          <p:cNvCxnSpPr>
            <a:stCxn id="5" idx="4"/>
            <a:endCxn id="9" idx="0"/>
          </p:cNvCxnSpPr>
          <p:nvPr/>
        </p:nvCxnSpPr>
        <p:spPr>
          <a:xfrm flipH="1">
            <a:off x="7302500" y="2533700"/>
            <a:ext cx="3200" cy="2629300"/>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14" name="Ellipse 13"/>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7" name="Lige forbindelse 16"/>
          <p:cNvCxnSpPr/>
          <p:nvPr/>
        </p:nvCxnSpPr>
        <p:spPr>
          <a:xfrm flipH="1">
            <a:off x="4215590" y="2548452"/>
            <a:ext cx="3200" cy="2629300"/>
          </a:xfrm>
          <a:prstGeom prst="line">
            <a:avLst/>
          </a:prstGeom>
          <a:ln w="9525"/>
        </p:spPr>
        <p:style>
          <a:lnRef idx="2">
            <a:schemeClr val="accent1"/>
          </a:lnRef>
          <a:fillRef idx="0">
            <a:schemeClr val="accent1"/>
          </a:fillRef>
          <a:effectRef idx="1">
            <a:schemeClr val="accent1"/>
          </a:effectRef>
          <a:fontRef idx="minor">
            <a:schemeClr val="tx1"/>
          </a:fontRef>
        </p:style>
      </p:cxnSp>
      <p:graphicFrame>
        <p:nvGraphicFramePr>
          <p:cNvPr id="24" name="Tabel 23"/>
          <p:cNvGraphicFramePr>
            <a:graphicFrameLocks noGrp="1"/>
          </p:cNvGraphicFramePr>
          <p:nvPr>
            <p:extLst>
              <p:ext uri="{D42A27DB-BD31-4B8C-83A1-F6EECF244321}">
                <p14:modId xmlns:p14="http://schemas.microsoft.com/office/powerpoint/2010/main" val="7631091"/>
              </p:ext>
            </p:extLst>
          </p:nvPr>
        </p:nvGraphicFramePr>
        <p:xfrm>
          <a:off x="851324" y="4097752"/>
          <a:ext cx="2193212" cy="1419821"/>
        </p:xfrm>
        <a:graphic>
          <a:graphicData uri="http://schemas.openxmlformats.org/drawingml/2006/table">
            <a:tbl>
              <a:tblPr>
                <a:tableStyleId>{5C22544A-7EE6-4342-B048-85BDC9FD1C3A}</a:tableStyleId>
              </a:tblPr>
              <a:tblGrid>
                <a:gridCol w="2193212"/>
              </a:tblGrid>
              <a:tr h="14198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 </a:t>
                      </a:r>
                      <a:r>
                        <a:rPr lang="da-DK" sz="1200" i="1" dirty="0" smtClean="0">
                          <a:solidFill>
                            <a:srgbClr val="0070C0"/>
                          </a:solidFill>
                        </a:rPr>
                        <a:t>rel.</a:t>
                      </a:r>
                      <a:r>
                        <a:rPr lang="da-DK" sz="1200" i="1" baseline="0" dirty="0" smtClean="0">
                          <a:solidFill>
                            <a:srgbClr val="0070C0"/>
                          </a:solidFill>
                        </a:rPr>
                        <a:t> pos</a:t>
                      </a:r>
                      <a:endParaRPr lang="da-DK" sz="1200" i="1" dirty="0" smtClean="0">
                        <a:solidFill>
                          <a:srgbClr val="0070C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 </a:t>
                      </a:r>
                      <a:r>
                        <a:rPr lang="da-DK" sz="1200" i="1" dirty="0" smtClean="0">
                          <a:solidFill>
                            <a:srgbClr val="0070C0"/>
                          </a:solidFill>
                        </a:rPr>
                        <a:t>rel.</a:t>
                      </a:r>
                      <a:r>
                        <a:rPr lang="da-DK" sz="1200" i="1" baseline="0" dirty="0" smtClean="0">
                          <a:solidFill>
                            <a:srgbClr val="0070C0"/>
                          </a:solidFill>
                        </a:rPr>
                        <a:t> pos</a:t>
                      </a:r>
                      <a:endParaRPr lang="da-DK" sz="1200" i="1" dirty="0" smtClean="0">
                        <a:solidFill>
                          <a:srgbClr val="0070C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r>
                        <a:rPr lang="da-DK" sz="1200" baseline="0" dirty="0" smtClean="0"/>
                        <a:t> </a:t>
                      </a:r>
                      <a:r>
                        <a:rPr lang="da-DK" sz="1200" i="1" dirty="0" smtClean="0">
                          <a:solidFill>
                            <a:srgbClr val="0070C0"/>
                          </a:solidFill>
                        </a:rPr>
                        <a:t>rel.</a:t>
                      </a:r>
                      <a:r>
                        <a:rPr lang="da-DK" sz="1200" i="1" baseline="0" dirty="0" smtClean="0">
                          <a:solidFill>
                            <a:srgbClr val="0070C0"/>
                          </a:solidFill>
                        </a:rPr>
                        <a:t> pos</a:t>
                      </a:r>
                      <a:endParaRPr lang="da-DK" sz="1200" i="1" dirty="0" smtClean="0">
                        <a:solidFill>
                          <a:srgbClr val="0070C0"/>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
        <p:nvSpPr>
          <p:cNvPr id="4" name="Pladsholder til diasnummer 3"/>
          <p:cNvSpPr>
            <a:spLocks noGrp="1"/>
          </p:cNvSpPr>
          <p:nvPr>
            <p:ph type="sldNum" sz="quarter" idx="12"/>
          </p:nvPr>
        </p:nvSpPr>
        <p:spPr/>
        <p:txBody>
          <a:bodyPr/>
          <a:lstStyle/>
          <a:p>
            <a:fld id="{EAC703FD-06C2-3745-B8B2-5765E01FA7E0}" type="slidenum">
              <a:rPr lang="da-DK" smtClean="0"/>
              <a:t>65</a:t>
            </a:fld>
            <a:endParaRPr lang="da-DK"/>
          </a:p>
        </p:txBody>
      </p:sp>
      <p:sp>
        <p:nvSpPr>
          <p:cNvPr id="22" name="Tekstboks 21"/>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Punto de paso relativo</a:t>
            </a:r>
          </a:p>
        </p:txBody>
      </p:sp>
      <p:sp>
        <p:nvSpPr>
          <p:cNvPr id="29"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1"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23" name="Brugerdefineret 22">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6" name="Tekstboks 22"/>
          <p:cNvSpPr txBox="1"/>
          <p:nvPr/>
        </p:nvSpPr>
        <p:spPr>
          <a:xfrm>
            <a:off x="4154470" y="2192646"/>
            <a:ext cx="1580390" cy="307777"/>
          </a:xfrm>
          <a:prstGeom prst="rect">
            <a:avLst/>
          </a:prstGeom>
          <a:noFill/>
        </p:spPr>
        <p:txBody>
          <a:bodyPr wrap="square" rtlCol="0">
            <a:spAutoFit/>
          </a:bodyPr>
          <a:lstStyle/>
          <a:p>
            <a:r>
              <a:rPr lang="da-DK" sz="1400" dirty="0"/>
              <a:t>Punto_de_paso_1</a:t>
            </a:r>
          </a:p>
        </p:txBody>
      </p:sp>
      <p:sp>
        <p:nvSpPr>
          <p:cNvPr id="27" name="Tekstboks 22"/>
          <p:cNvSpPr txBox="1"/>
          <p:nvPr/>
        </p:nvSpPr>
        <p:spPr>
          <a:xfrm>
            <a:off x="7291542" y="2181423"/>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28" name="Tekstboks 22"/>
          <p:cNvSpPr txBox="1"/>
          <p:nvPr/>
        </p:nvSpPr>
        <p:spPr>
          <a:xfrm>
            <a:off x="7266368" y="5217000"/>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30" name="Tekstboks 22"/>
          <p:cNvSpPr txBox="1"/>
          <p:nvPr/>
        </p:nvSpPr>
        <p:spPr>
          <a:xfrm>
            <a:off x="4266158" y="5232292"/>
            <a:ext cx="1580390" cy="307777"/>
          </a:xfrm>
          <a:prstGeom prst="rect">
            <a:avLst/>
          </a:prstGeom>
          <a:noFill/>
        </p:spPr>
        <p:txBody>
          <a:bodyPr wrap="square" rtlCol="0">
            <a:spAutoFit/>
          </a:bodyPr>
          <a:lstStyle/>
          <a:p>
            <a:r>
              <a:rPr lang="da-DK" sz="1400" dirty="0" smtClean="0"/>
              <a:t>Punto_de_paso_4</a:t>
            </a:r>
            <a:endParaRPr lang="da-DK" sz="1400" dirty="0"/>
          </a:p>
        </p:txBody>
      </p:sp>
    </p:spTree>
    <p:extLst>
      <p:ext uri="{BB962C8B-B14F-4D97-AF65-F5344CB8AC3E}">
        <p14:creationId xmlns:p14="http://schemas.microsoft.com/office/powerpoint/2010/main" val="22547127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Posición variable</a:t>
            </a:r>
          </a:p>
          <a:p>
            <a:pPr lvl="1">
              <a:buClr>
                <a:srgbClr val="99CC00"/>
              </a:buClr>
              <a:buFont typeface="Wingdings" panose="05000000000000000000" pitchFamily="2" charset="2"/>
              <a:buChar char="§"/>
            </a:pPr>
            <a:r>
              <a:rPr lang="es-ES" sz="1400" dirty="0">
                <a:solidFill>
                  <a:srgbClr val="262626"/>
                </a:solidFill>
              </a:rPr>
              <a:t>La posición se puede </a:t>
            </a:r>
            <a:br>
              <a:rPr lang="es-ES" sz="1400" dirty="0">
                <a:solidFill>
                  <a:srgbClr val="262626"/>
                </a:solidFill>
              </a:rPr>
            </a:br>
            <a:r>
              <a:rPr lang="es-ES" sz="1400" dirty="0">
                <a:solidFill>
                  <a:srgbClr val="262626"/>
                </a:solidFill>
              </a:rPr>
              <a:t>calcular / desplazar</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20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La definición </a:t>
            </a:r>
            <a:r>
              <a:rPr lang="es-ES" sz="1400" dirty="0">
                <a:solidFill>
                  <a:srgbClr val="262626"/>
                </a:solidFill>
              </a:rPr>
              <a:t>y uso de puntos de paso variables </a:t>
            </a:r>
            <a:r>
              <a:rPr lang="es-ES" sz="1400" dirty="0" smtClean="0">
                <a:solidFill>
                  <a:srgbClr val="262626"/>
                </a:solidFill>
              </a:rPr>
              <a:t>es parte del curso avanzado</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7699433" y="2520808"/>
            <a:ext cx="954000" cy="180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66</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Posición de variable</a:t>
            </a:r>
            <a:endParaRPr lang="da-DK" sz="2000" b="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126481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67</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Ejercicio práctico 1</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Pladsholder til indhold 2"/>
          <p:cNvSpPr txBox="1">
            <a:spLocks/>
          </p:cNvSpPr>
          <p:nvPr/>
        </p:nvSpPr>
        <p:spPr>
          <a:xfrm>
            <a:off x="297732" y="1617375"/>
            <a:ext cx="7962900" cy="133012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solidFill>
                  <a:srgbClr val="262626"/>
                </a:solidFill>
              </a:rPr>
              <a:t>Insertar una instrucción MoveL</a:t>
            </a:r>
          </a:p>
          <a:p>
            <a:pPr lvl="1">
              <a:buClr>
                <a:srgbClr val="99CC00"/>
              </a:buClr>
              <a:buFont typeface="Wingdings" panose="05000000000000000000" pitchFamily="2" charset="2"/>
              <a:buChar char="§"/>
            </a:pPr>
            <a:r>
              <a:rPr lang="es-ES" sz="1400" dirty="0" smtClean="0">
                <a:solidFill>
                  <a:srgbClr val="262626"/>
                </a:solidFill>
              </a:rPr>
              <a:t>Crear 6 puntos de paso como en el diagrama.</a:t>
            </a:r>
          </a:p>
          <a:p>
            <a:pPr lvl="1">
              <a:buClr>
                <a:srgbClr val="99CC00"/>
              </a:buClr>
              <a:buFont typeface="Wingdings" panose="05000000000000000000" pitchFamily="2" charset="2"/>
              <a:buChar char="§"/>
            </a:pPr>
            <a:r>
              <a:rPr lang="es-ES" sz="1400" dirty="0" smtClean="0">
                <a:solidFill>
                  <a:srgbClr val="262626"/>
                </a:solidFill>
              </a:rPr>
              <a:t>Usar la pestaña de movimiento para llevar el robot a cada una de las posiciones</a:t>
            </a:r>
          </a:p>
          <a:p>
            <a:pPr lvl="1">
              <a:buClr>
                <a:srgbClr val="99CC00"/>
              </a:buClr>
              <a:buFont typeface="Wingdings" panose="05000000000000000000" pitchFamily="2" charset="2"/>
              <a:buChar char="§"/>
            </a:pPr>
            <a:r>
              <a:rPr lang="es-ES" sz="1400" dirty="0" smtClean="0">
                <a:solidFill>
                  <a:srgbClr val="262626"/>
                </a:solidFill>
              </a:rPr>
              <a:t>La forma puede ser definida en cualquier zona dentro del área de trabajo del robot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11" name="Tekstboks 10"/>
          <p:cNvSpPr txBox="1"/>
          <p:nvPr/>
        </p:nvSpPr>
        <p:spPr>
          <a:xfrm>
            <a:off x="7018454" y="5042477"/>
            <a:ext cx="1668346" cy="307777"/>
          </a:xfrm>
          <a:prstGeom prst="rect">
            <a:avLst/>
          </a:prstGeom>
          <a:noFill/>
        </p:spPr>
        <p:txBody>
          <a:bodyPr wrap="square" rtlCol="0">
            <a:spAutoFit/>
          </a:bodyPr>
          <a:lstStyle/>
          <a:p>
            <a:r>
              <a:rPr lang="da-DK" sz="1400" dirty="0" smtClean="0"/>
              <a:t>Punto_de_paso_4</a:t>
            </a:r>
            <a:endParaRPr lang="da-DK" sz="1400" dirty="0"/>
          </a:p>
        </p:txBody>
      </p:sp>
      <p:cxnSp>
        <p:nvCxnSpPr>
          <p:cNvPr id="12" name="Lige forbindelse 11"/>
          <p:cNvCxnSpPr>
            <a:stCxn id="23" idx="6"/>
          </p:cNvCxnSpPr>
          <p:nvPr/>
        </p:nvCxnSpPr>
        <p:spPr>
          <a:xfrm flipV="1">
            <a:off x="4338733" y="6227826"/>
            <a:ext cx="4115290" cy="6783"/>
          </a:xfrm>
          <a:prstGeom prst="line">
            <a:avLst/>
          </a:prstGeom>
          <a:ln w="9525"/>
        </p:spPr>
        <p:style>
          <a:lnRef idx="2">
            <a:schemeClr val="accent1"/>
          </a:lnRef>
          <a:fillRef idx="0">
            <a:schemeClr val="accent1"/>
          </a:fillRef>
          <a:effectRef idx="1">
            <a:schemeClr val="accent1"/>
          </a:effectRef>
          <a:fontRef idx="minor">
            <a:schemeClr val="tx1"/>
          </a:fontRef>
        </p:style>
      </p:cxnSp>
      <p:cxnSp>
        <p:nvCxnSpPr>
          <p:cNvPr id="13" name="Lige forbindelse 12"/>
          <p:cNvCxnSpPr>
            <a:stCxn id="18" idx="6"/>
          </p:cNvCxnSpPr>
          <p:nvPr/>
        </p:nvCxnSpPr>
        <p:spPr>
          <a:xfrm flipV="1">
            <a:off x="4335533" y="3500026"/>
            <a:ext cx="2711990" cy="228"/>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18" name="Ellipse 17"/>
          <p:cNvSpPr/>
          <p:nvPr/>
        </p:nvSpPr>
        <p:spPr>
          <a:xfrm>
            <a:off x="4227533" y="344625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9" name="Ellipse 18"/>
          <p:cNvSpPr/>
          <p:nvPr/>
        </p:nvSpPr>
        <p:spPr>
          <a:xfrm>
            <a:off x="6993523" y="343652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0" name="Lige forbindelse 19"/>
          <p:cNvCxnSpPr>
            <a:stCxn id="19" idx="4"/>
          </p:cNvCxnSpPr>
          <p:nvPr/>
        </p:nvCxnSpPr>
        <p:spPr>
          <a:xfrm>
            <a:off x="7047523" y="3544526"/>
            <a:ext cx="0" cy="1329402"/>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1" name="Tekstboks 20"/>
          <p:cNvSpPr txBox="1"/>
          <p:nvPr/>
        </p:nvSpPr>
        <p:spPr>
          <a:xfrm>
            <a:off x="7065022" y="3190989"/>
            <a:ext cx="1673732" cy="307777"/>
          </a:xfrm>
          <a:prstGeom prst="rect">
            <a:avLst/>
          </a:prstGeom>
          <a:noFill/>
        </p:spPr>
        <p:txBody>
          <a:bodyPr wrap="square" rtlCol="0">
            <a:spAutoFit/>
          </a:bodyPr>
          <a:lstStyle/>
          <a:p>
            <a:r>
              <a:rPr lang="da-DK" sz="1400" dirty="0" smtClean="0"/>
              <a:t>Punto_de_paso_2</a:t>
            </a:r>
            <a:endParaRPr lang="da-DK" sz="1400" dirty="0"/>
          </a:p>
        </p:txBody>
      </p:sp>
      <p:sp>
        <p:nvSpPr>
          <p:cNvPr id="22" name="Tekstboks 21"/>
          <p:cNvSpPr txBox="1"/>
          <p:nvPr/>
        </p:nvSpPr>
        <p:spPr>
          <a:xfrm>
            <a:off x="7029765" y="4467226"/>
            <a:ext cx="1684318" cy="307777"/>
          </a:xfrm>
          <a:prstGeom prst="rect">
            <a:avLst/>
          </a:prstGeom>
          <a:noFill/>
        </p:spPr>
        <p:txBody>
          <a:bodyPr wrap="square" rtlCol="0">
            <a:spAutoFit/>
          </a:bodyPr>
          <a:lstStyle/>
          <a:p>
            <a:r>
              <a:rPr lang="da-DK" sz="1400" dirty="0" smtClean="0"/>
              <a:t>Punto_de_paso_3</a:t>
            </a:r>
            <a:endParaRPr lang="da-DK" sz="1400" dirty="0"/>
          </a:p>
        </p:txBody>
      </p:sp>
      <p:sp>
        <p:nvSpPr>
          <p:cNvPr id="23" name="Ellipse 22"/>
          <p:cNvSpPr/>
          <p:nvPr/>
        </p:nvSpPr>
        <p:spPr>
          <a:xfrm>
            <a:off x="4230733" y="6180609"/>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4" name="Lige forbindelse 23"/>
          <p:cNvCxnSpPr/>
          <p:nvPr/>
        </p:nvCxnSpPr>
        <p:spPr>
          <a:xfrm flipH="1">
            <a:off x="4288165" y="3569006"/>
            <a:ext cx="3200" cy="2629300"/>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5" name="Tekstboks 24"/>
          <p:cNvSpPr txBox="1"/>
          <p:nvPr/>
        </p:nvSpPr>
        <p:spPr>
          <a:xfrm>
            <a:off x="4301840" y="3177517"/>
            <a:ext cx="1641764" cy="307777"/>
          </a:xfrm>
          <a:prstGeom prst="rect">
            <a:avLst/>
          </a:prstGeom>
          <a:noFill/>
        </p:spPr>
        <p:txBody>
          <a:bodyPr wrap="square" rtlCol="0">
            <a:spAutoFit/>
          </a:bodyPr>
          <a:lstStyle/>
          <a:p>
            <a:r>
              <a:rPr lang="da-DK" sz="1400" dirty="0" smtClean="0"/>
              <a:t>Punto_de_paso_1</a:t>
            </a:r>
            <a:endParaRPr lang="da-DK" sz="1400" dirty="0"/>
          </a:p>
        </p:txBody>
      </p:sp>
      <p:cxnSp>
        <p:nvCxnSpPr>
          <p:cNvPr id="26" name="Lige forbindelse 25"/>
          <p:cNvCxnSpPr/>
          <p:nvPr/>
        </p:nvCxnSpPr>
        <p:spPr>
          <a:xfrm>
            <a:off x="7047523" y="4872386"/>
            <a:ext cx="1406500" cy="0"/>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7" name="Ellipse 26"/>
          <p:cNvSpPr/>
          <p:nvPr/>
        </p:nvSpPr>
        <p:spPr>
          <a:xfrm>
            <a:off x="6993523" y="481838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8" name="Tekstboks 27"/>
          <p:cNvSpPr txBox="1"/>
          <p:nvPr/>
        </p:nvSpPr>
        <p:spPr>
          <a:xfrm>
            <a:off x="6993523" y="5865972"/>
            <a:ext cx="1569765" cy="307777"/>
          </a:xfrm>
          <a:prstGeom prst="rect">
            <a:avLst/>
          </a:prstGeom>
          <a:noFill/>
        </p:spPr>
        <p:txBody>
          <a:bodyPr wrap="square" rtlCol="0">
            <a:spAutoFit/>
          </a:bodyPr>
          <a:lstStyle/>
          <a:p>
            <a:r>
              <a:rPr lang="da-DK" sz="1400" dirty="0" smtClean="0"/>
              <a:t>Punto_de_paso_5</a:t>
            </a:r>
            <a:endParaRPr lang="da-DK" sz="1400" dirty="0"/>
          </a:p>
        </p:txBody>
      </p:sp>
      <p:sp>
        <p:nvSpPr>
          <p:cNvPr id="29" name="Ellipse 28"/>
          <p:cNvSpPr/>
          <p:nvPr/>
        </p:nvSpPr>
        <p:spPr>
          <a:xfrm>
            <a:off x="8387368" y="617382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0" name="Ellipse 29"/>
          <p:cNvSpPr/>
          <p:nvPr/>
        </p:nvSpPr>
        <p:spPr>
          <a:xfrm>
            <a:off x="8387368" y="483726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1" name="Tekstboks 30"/>
          <p:cNvSpPr txBox="1"/>
          <p:nvPr/>
        </p:nvSpPr>
        <p:spPr>
          <a:xfrm>
            <a:off x="4338733" y="5861158"/>
            <a:ext cx="1539717" cy="307777"/>
          </a:xfrm>
          <a:prstGeom prst="rect">
            <a:avLst/>
          </a:prstGeom>
          <a:noFill/>
        </p:spPr>
        <p:txBody>
          <a:bodyPr wrap="square" rtlCol="0">
            <a:spAutoFit/>
          </a:bodyPr>
          <a:lstStyle/>
          <a:p>
            <a:r>
              <a:rPr lang="da-DK" sz="1400" dirty="0" smtClean="0"/>
              <a:t>Punto_de_paso_6</a:t>
            </a:r>
            <a:endParaRPr lang="da-DK" sz="1400" dirty="0"/>
          </a:p>
        </p:txBody>
      </p:sp>
      <p:cxnSp>
        <p:nvCxnSpPr>
          <p:cNvPr id="32" name="Lige forbindelse 31"/>
          <p:cNvCxnSpPr/>
          <p:nvPr/>
        </p:nvCxnSpPr>
        <p:spPr>
          <a:xfrm>
            <a:off x="8448079" y="4947308"/>
            <a:ext cx="0" cy="1329402"/>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33" name="Brugerdefineret 32">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965151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68</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2</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Pladsholder til indhold 2"/>
          <p:cNvSpPr txBox="1">
            <a:spLocks/>
          </p:cNvSpPr>
          <p:nvPr/>
        </p:nvSpPr>
        <p:spPr>
          <a:xfrm>
            <a:off x="297732" y="1681480"/>
            <a:ext cx="7962900" cy="3051783"/>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solidFill>
                  <a:srgbClr val="262626"/>
                </a:solidFill>
              </a:rPr>
              <a:t>Ajustar los puntos de paso</a:t>
            </a:r>
          </a:p>
          <a:p>
            <a:pPr lvl="1">
              <a:buClr>
                <a:srgbClr val="99CC00"/>
              </a:buClr>
              <a:buFont typeface="Wingdings" panose="05000000000000000000" pitchFamily="2" charset="2"/>
              <a:buChar char="§"/>
            </a:pPr>
            <a:r>
              <a:rPr lang="es-ES" sz="1400" dirty="0" smtClean="0">
                <a:solidFill>
                  <a:srgbClr val="262626"/>
                </a:solidFill>
              </a:rPr>
              <a:t>Ajustar los puntos de paso de acuerdo a las dimensiones del diagrama usando el editor de posicione</a:t>
            </a:r>
          </a:p>
          <a:p>
            <a:pPr lvl="1">
              <a:buClr>
                <a:srgbClr val="99CC00"/>
              </a:buClr>
              <a:buFont typeface="Wingdings" panose="05000000000000000000" pitchFamily="2" charset="2"/>
              <a:buChar char="§"/>
            </a:pPr>
            <a:r>
              <a:rPr lang="es-ES" sz="1400" dirty="0" smtClean="0">
                <a:solidFill>
                  <a:srgbClr val="262626"/>
                </a:solidFill>
              </a:rPr>
              <a:t>Añadir un radio de transición de 50mm. a los puntos de paso 2, 3 y 4.</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cxnSp>
        <p:nvCxnSpPr>
          <p:cNvPr id="12" name="Lige forbindelse 11"/>
          <p:cNvCxnSpPr>
            <a:stCxn id="23" idx="6"/>
          </p:cNvCxnSpPr>
          <p:nvPr/>
        </p:nvCxnSpPr>
        <p:spPr>
          <a:xfrm flipV="1">
            <a:off x="4541933" y="6248146"/>
            <a:ext cx="4115290" cy="6783"/>
          </a:xfrm>
          <a:prstGeom prst="line">
            <a:avLst/>
          </a:prstGeom>
          <a:ln w="9525"/>
        </p:spPr>
        <p:style>
          <a:lnRef idx="2">
            <a:schemeClr val="accent1"/>
          </a:lnRef>
          <a:fillRef idx="0">
            <a:schemeClr val="accent1"/>
          </a:fillRef>
          <a:effectRef idx="1">
            <a:schemeClr val="accent1"/>
          </a:effectRef>
          <a:fontRef idx="minor">
            <a:schemeClr val="tx1"/>
          </a:fontRef>
        </p:style>
      </p:cxnSp>
      <p:cxnSp>
        <p:nvCxnSpPr>
          <p:cNvPr id="13" name="Lige forbindelse 12"/>
          <p:cNvCxnSpPr>
            <a:stCxn id="18" idx="6"/>
            <a:endCxn id="37" idx="0"/>
          </p:cNvCxnSpPr>
          <p:nvPr/>
        </p:nvCxnSpPr>
        <p:spPr>
          <a:xfrm flipV="1">
            <a:off x="4538733" y="3518587"/>
            <a:ext cx="2171990" cy="1987"/>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18" name="Ellipse 17"/>
          <p:cNvSpPr/>
          <p:nvPr/>
        </p:nvSpPr>
        <p:spPr>
          <a:xfrm>
            <a:off x="4430733" y="346657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9" name="Ellipse 18"/>
          <p:cNvSpPr/>
          <p:nvPr/>
        </p:nvSpPr>
        <p:spPr>
          <a:xfrm>
            <a:off x="7196723" y="345684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0" name="Lige forbindelse 19"/>
          <p:cNvCxnSpPr>
            <a:stCxn id="37" idx="2"/>
            <a:endCxn id="39" idx="2"/>
          </p:cNvCxnSpPr>
          <p:nvPr/>
        </p:nvCxnSpPr>
        <p:spPr>
          <a:xfrm flipH="1">
            <a:off x="7247903" y="4058587"/>
            <a:ext cx="2820" cy="292268"/>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3" name="Ellipse 22"/>
          <p:cNvSpPr/>
          <p:nvPr/>
        </p:nvSpPr>
        <p:spPr>
          <a:xfrm>
            <a:off x="4433933" y="6200929"/>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4" name="Lige forbindelse 23"/>
          <p:cNvCxnSpPr/>
          <p:nvPr/>
        </p:nvCxnSpPr>
        <p:spPr>
          <a:xfrm flipH="1">
            <a:off x="4491365" y="3589326"/>
            <a:ext cx="3200" cy="2629300"/>
          </a:xfrm>
          <a:prstGeom prst="line">
            <a:avLst/>
          </a:prstGeom>
          <a:ln w="9525"/>
        </p:spPr>
        <p:style>
          <a:lnRef idx="2">
            <a:schemeClr val="accent1"/>
          </a:lnRef>
          <a:fillRef idx="0">
            <a:schemeClr val="accent1"/>
          </a:fillRef>
          <a:effectRef idx="1">
            <a:schemeClr val="accent1"/>
          </a:effectRef>
          <a:fontRef idx="minor">
            <a:schemeClr val="tx1"/>
          </a:fontRef>
        </p:style>
      </p:cxnSp>
      <p:cxnSp>
        <p:nvCxnSpPr>
          <p:cNvPr id="26" name="Lige forbindelse 25"/>
          <p:cNvCxnSpPr>
            <a:stCxn id="39" idx="0"/>
            <a:endCxn id="38" idx="0"/>
          </p:cNvCxnSpPr>
          <p:nvPr/>
        </p:nvCxnSpPr>
        <p:spPr>
          <a:xfrm>
            <a:off x="7787903" y="4890855"/>
            <a:ext cx="324285" cy="249"/>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7" name="Ellipse 26"/>
          <p:cNvSpPr/>
          <p:nvPr/>
        </p:nvSpPr>
        <p:spPr>
          <a:xfrm>
            <a:off x="7196723" y="483870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9" name="Ellipse 28"/>
          <p:cNvSpPr/>
          <p:nvPr/>
        </p:nvSpPr>
        <p:spPr>
          <a:xfrm>
            <a:off x="8590568" y="619414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0" name="Ellipse 29"/>
          <p:cNvSpPr/>
          <p:nvPr/>
        </p:nvSpPr>
        <p:spPr>
          <a:xfrm>
            <a:off x="8590568" y="485758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32" name="Lige forbindelse 31"/>
          <p:cNvCxnSpPr>
            <a:stCxn id="38" idx="2"/>
          </p:cNvCxnSpPr>
          <p:nvPr/>
        </p:nvCxnSpPr>
        <p:spPr>
          <a:xfrm flipH="1">
            <a:off x="8651279" y="5431104"/>
            <a:ext cx="909" cy="865926"/>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34" name="Tekstboks 33"/>
          <p:cNvSpPr txBox="1"/>
          <p:nvPr/>
        </p:nvSpPr>
        <p:spPr>
          <a:xfrm rot="16200000">
            <a:off x="3952677" y="4685229"/>
            <a:ext cx="837889" cy="307777"/>
          </a:xfrm>
          <a:prstGeom prst="rect">
            <a:avLst/>
          </a:prstGeom>
          <a:noFill/>
        </p:spPr>
        <p:txBody>
          <a:bodyPr wrap="square" rtlCol="0">
            <a:spAutoFit/>
          </a:bodyPr>
          <a:lstStyle/>
          <a:p>
            <a:r>
              <a:rPr lang="da-DK" sz="1400" smtClean="0">
                <a:solidFill>
                  <a:srgbClr val="FF0000"/>
                </a:solidFill>
              </a:rPr>
              <a:t>200mm</a:t>
            </a:r>
            <a:endParaRPr lang="da-DK" sz="1400">
              <a:solidFill>
                <a:srgbClr val="FF0000"/>
              </a:solidFill>
            </a:endParaRPr>
          </a:p>
        </p:txBody>
      </p:sp>
      <p:sp>
        <p:nvSpPr>
          <p:cNvPr id="35" name="Tekstboks 34"/>
          <p:cNvSpPr txBox="1"/>
          <p:nvPr/>
        </p:nvSpPr>
        <p:spPr>
          <a:xfrm>
            <a:off x="5537811" y="3525934"/>
            <a:ext cx="1368000" cy="307777"/>
          </a:xfrm>
          <a:prstGeom prst="rect">
            <a:avLst/>
          </a:prstGeom>
          <a:noFill/>
        </p:spPr>
        <p:txBody>
          <a:bodyPr wrap="square" rtlCol="0">
            <a:spAutoFit/>
          </a:bodyPr>
          <a:lstStyle/>
          <a:p>
            <a:r>
              <a:rPr lang="da-DK" sz="1400" smtClean="0">
                <a:solidFill>
                  <a:srgbClr val="FF0000"/>
                </a:solidFill>
              </a:rPr>
              <a:t>200mm</a:t>
            </a:r>
            <a:endParaRPr lang="da-DK" sz="1400">
              <a:solidFill>
                <a:srgbClr val="FF0000"/>
              </a:solidFill>
            </a:endParaRPr>
          </a:p>
        </p:txBody>
      </p:sp>
      <p:sp>
        <p:nvSpPr>
          <p:cNvPr id="36" name="Tekstboks 35"/>
          <p:cNvSpPr txBox="1"/>
          <p:nvPr/>
        </p:nvSpPr>
        <p:spPr>
          <a:xfrm>
            <a:off x="6215511" y="5973921"/>
            <a:ext cx="1368000" cy="307777"/>
          </a:xfrm>
          <a:prstGeom prst="rect">
            <a:avLst/>
          </a:prstGeom>
          <a:noFill/>
        </p:spPr>
        <p:txBody>
          <a:bodyPr wrap="square" rtlCol="0">
            <a:spAutoFit/>
          </a:bodyPr>
          <a:lstStyle/>
          <a:p>
            <a:r>
              <a:rPr lang="da-DK" sz="1400" smtClean="0">
                <a:solidFill>
                  <a:srgbClr val="FF0000"/>
                </a:solidFill>
              </a:rPr>
              <a:t>300mm</a:t>
            </a:r>
            <a:endParaRPr lang="da-DK" sz="1400">
              <a:solidFill>
                <a:srgbClr val="FF0000"/>
              </a:solidFill>
            </a:endParaRPr>
          </a:p>
        </p:txBody>
      </p:sp>
      <p:sp>
        <p:nvSpPr>
          <p:cNvPr id="37" name="Bue 36"/>
          <p:cNvSpPr/>
          <p:nvPr/>
        </p:nvSpPr>
        <p:spPr>
          <a:xfrm>
            <a:off x="6170723" y="3518587"/>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8" name="Bue 37"/>
          <p:cNvSpPr/>
          <p:nvPr/>
        </p:nvSpPr>
        <p:spPr>
          <a:xfrm>
            <a:off x="7572188" y="4891104"/>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9" name="Bue 38"/>
          <p:cNvSpPr/>
          <p:nvPr/>
        </p:nvSpPr>
        <p:spPr>
          <a:xfrm rot="10800000">
            <a:off x="7247903" y="3810855"/>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51" name="Tekstboks 50"/>
          <p:cNvSpPr txBox="1"/>
          <p:nvPr/>
        </p:nvSpPr>
        <p:spPr>
          <a:xfrm rot="16200000">
            <a:off x="6699699" y="3989872"/>
            <a:ext cx="837889" cy="307777"/>
          </a:xfrm>
          <a:prstGeom prst="rect">
            <a:avLst/>
          </a:prstGeom>
          <a:noFill/>
        </p:spPr>
        <p:txBody>
          <a:bodyPr wrap="square" rtlCol="0">
            <a:spAutoFit/>
          </a:bodyPr>
          <a:lstStyle/>
          <a:p>
            <a:r>
              <a:rPr lang="da-DK" sz="1400" smtClean="0">
                <a:solidFill>
                  <a:srgbClr val="FF0000"/>
                </a:solidFill>
              </a:rPr>
              <a:t>100mm</a:t>
            </a:r>
            <a:endParaRPr lang="da-DK" sz="1400">
              <a:solidFill>
                <a:srgbClr val="FF0000"/>
              </a:solidFill>
            </a:endParaRPr>
          </a:p>
        </p:txBody>
      </p:sp>
      <p:sp>
        <p:nvSpPr>
          <p:cNvPr id="40" name="Brugerdefineret 39">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42" name="Tekstboks 10"/>
          <p:cNvSpPr txBox="1"/>
          <p:nvPr/>
        </p:nvSpPr>
        <p:spPr>
          <a:xfrm>
            <a:off x="7018454" y="5042477"/>
            <a:ext cx="1668346" cy="307777"/>
          </a:xfrm>
          <a:prstGeom prst="rect">
            <a:avLst/>
          </a:prstGeom>
          <a:noFill/>
        </p:spPr>
        <p:txBody>
          <a:bodyPr wrap="square" rtlCol="0">
            <a:spAutoFit/>
          </a:bodyPr>
          <a:lstStyle/>
          <a:p>
            <a:r>
              <a:rPr lang="da-DK" sz="1400" dirty="0" smtClean="0"/>
              <a:t>Punto_de_paso_4</a:t>
            </a:r>
            <a:endParaRPr lang="da-DK" sz="1400" dirty="0"/>
          </a:p>
        </p:txBody>
      </p:sp>
      <p:sp>
        <p:nvSpPr>
          <p:cNvPr id="43" name="Tekstboks 20"/>
          <p:cNvSpPr txBox="1"/>
          <p:nvPr/>
        </p:nvSpPr>
        <p:spPr>
          <a:xfrm>
            <a:off x="7065022" y="3190989"/>
            <a:ext cx="1673732" cy="307777"/>
          </a:xfrm>
          <a:prstGeom prst="rect">
            <a:avLst/>
          </a:prstGeom>
          <a:noFill/>
        </p:spPr>
        <p:txBody>
          <a:bodyPr wrap="square" rtlCol="0">
            <a:spAutoFit/>
          </a:bodyPr>
          <a:lstStyle/>
          <a:p>
            <a:r>
              <a:rPr lang="da-DK" sz="1400" dirty="0" smtClean="0"/>
              <a:t>Punto_de_paso_2</a:t>
            </a:r>
            <a:endParaRPr lang="da-DK" sz="1400" dirty="0"/>
          </a:p>
        </p:txBody>
      </p:sp>
      <p:sp>
        <p:nvSpPr>
          <p:cNvPr id="44" name="Tekstboks 21"/>
          <p:cNvSpPr txBox="1"/>
          <p:nvPr/>
        </p:nvSpPr>
        <p:spPr>
          <a:xfrm>
            <a:off x="7029765" y="4467226"/>
            <a:ext cx="1684318" cy="307777"/>
          </a:xfrm>
          <a:prstGeom prst="rect">
            <a:avLst/>
          </a:prstGeom>
          <a:noFill/>
        </p:spPr>
        <p:txBody>
          <a:bodyPr wrap="square" rtlCol="0">
            <a:spAutoFit/>
          </a:bodyPr>
          <a:lstStyle/>
          <a:p>
            <a:r>
              <a:rPr lang="da-DK" sz="1400" dirty="0" smtClean="0"/>
              <a:t>Punto_de_paso_3</a:t>
            </a:r>
            <a:endParaRPr lang="da-DK" sz="1400" dirty="0"/>
          </a:p>
        </p:txBody>
      </p:sp>
      <p:sp>
        <p:nvSpPr>
          <p:cNvPr id="45" name="Tekstboks 24"/>
          <p:cNvSpPr txBox="1"/>
          <p:nvPr/>
        </p:nvSpPr>
        <p:spPr>
          <a:xfrm>
            <a:off x="4301840" y="3177517"/>
            <a:ext cx="1641764" cy="307777"/>
          </a:xfrm>
          <a:prstGeom prst="rect">
            <a:avLst/>
          </a:prstGeom>
          <a:noFill/>
        </p:spPr>
        <p:txBody>
          <a:bodyPr wrap="square" rtlCol="0">
            <a:spAutoFit/>
          </a:bodyPr>
          <a:lstStyle/>
          <a:p>
            <a:r>
              <a:rPr lang="da-DK" sz="1400" dirty="0" smtClean="0"/>
              <a:t>Punto_de_paso_1</a:t>
            </a:r>
            <a:endParaRPr lang="da-DK" sz="1400" dirty="0"/>
          </a:p>
        </p:txBody>
      </p:sp>
      <p:sp>
        <p:nvSpPr>
          <p:cNvPr id="46" name="Tekstboks 27"/>
          <p:cNvSpPr txBox="1"/>
          <p:nvPr/>
        </p:nvSpPr>
        <p:spPr>
          <a:xfrm>
            <a:off x="6993523" y="5865972"/>
            <a:ext cx="1569765" cy="307777"/>
          </a:xfrm>
          <a:prstGeom prst="rect">
            <a:avLst/>
          </a:prstGeom>
          <a:noFill/>
        </p:spPr>
        <p:txBody>
          <a:bodyPr wrap="square" rtlCol="0">
            <a:spAutoFit/>
          </a:bodyPr>
          <a:lstStyle/>
          <a:p>
            <a:r>
              <a:rPr lang="da-DK" sz="1400" dirty="0" smtClean="0"/>
              <a:t>Punto_de_paso_5</a:t>
            </a:r>
            <a:endParaRPr lang="da-DK" sz="1400" dirty="0"/>
          </a:p>
        </p:txBody>
      </p:sp>
      <p:sp>
        <p:nvSpPr>
          <p:cNvPr id="47" name="Tekstboks 30"/>
          <p:cNvSpPr txBox="1"/>
          <p:nvPr/>
        </p:nvSpPr>
        <p:spPr>
          <a:xfrm>
            <a:off x="4504989" y="5933895"/>
            <a:ext cx="1539717" cy="307777"/>
          </a:xfrm>
          <a:prstGeom prst="rect">
            <a:avLst/>
          </a:prstGeom>
          <a:noFill/>
        </p:spPr>
        <p:txBody>
          <a:bodyPr wrap="square" rtlCol="0">
            <a:spAutoFit/>
          </a:bodyPr>
          <a:lstStyle/>
          <a:p>
            <a:r>
              <a:rPr lang="da-DK" sz="1400" dirty="0" smtClean="0"/>
              <a:t>Punto_de_paso_6</a:t>
            </a:r>
            <a:endParaRPr lang="da-DK" sz="1400" dirty="0"/>
          </a:p>
        </p:txBody>
      </p:sp>
    </p:spTree>
    <p:extLst>
      <p:ext uri="{BB962C8B-B14F-4D97-AF65-F5344CB8AC3E}">
        <p14:creationId xmlns:p14="http://schemas.microsoft.com/office/powerpoint/2010/main" val="350042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69</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3</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3</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0" name="Pladsholder til indhold 2"/>
          <p:cNvSpPr txBox="1">
            <a:spLocks/>
          </p:cNvSpPr>
          <p:nvPr/>
        </p:nvSpPr>
        <p:spPr>
          <a:xfrm>
            <a:off x="297732" y="1681480"/>
            <a:ext cx="7962900" cy="3051783"/>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r>
              <a:rPr lang="es-ES" sz="1800" dirty="0" smtClean="0">
                <a:solidFill>
                  <a:srgbClr val="262626"/>
                </a:solidFill>
              </a:rPr>
              <a:t>Convertir a MoveP</a:t>
            </a:r>
          </a:p>
          <a:p>
            <a:pPr lvl="1">
              <a:buClr>
                <a:srgbClr val="99CC00"/>
              </a:buClr>
              <a:buFont typeface="Wingdings" panose="05000000000000000000" pitchFamily="2" charset="2"/>
              <a:buChar char="§"/>
            </a:pPr>
            <a:r>
              <a:rPr lang="es-ES" sz="1400" dirty="0" smtClean="0">
                <a:solidFill>
                  <a:srgbClr val="262626"/>
                </a:solidFill>
              </a:rPr>
              <a:t>Cambiar de MoveL a </a:t>
            </a:r>
            <a:r>
              <a:rPr lang="es-ES" sz="1400" dirty="0">
                <a:solidFill>
                  <a:srgbClr val="262626"/>
                </a:solidFill>
              </a:rPr>
              <a:t>M</a:t>
            </a:r>
            <a:r>
              <a:rPr lang="es-ES" sz="1400" dirty="0" smtClean="0">
                <a:solidFill>
                  <a:srgbClr val="262626"/>
                </a:solidFill>
              </a:rPr>
              <a:t>oveP</a:t>
            </a:r>
          </a:p>
          <a:p>
            <a:pPr lvl="1">
              <a:buClr>
                <a:srgbClr val="99CC00"/>
              </a:buClr>
              <a:buFont typeface="Wingdings" panose="05000000000000000000" pitchFamily="2" charset="2"/>
              <a:buChar char="§"/>
            </a:pPr>
            <a:r>
              <a:rPr lang="es-ES" sz="1400" dirty="0" smtClean="0">
                <a:solidFill>
                  <a:srgbClr val="262626"/>
                </a:solidFill>
              </a:rPr>
              <a:t>Ajuste el radio de transición a 50mm para todos los puntos</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3">
              <a:buClr>
                <a:srgbClr val="99CC00"/>
              </a:buClr>
              <a:buFont typeface="Wingdings" panose="05000000000000000000" pitchFamily="2" charset="2"/>
              <a:buChar char="§"/>
            </a:pPr>
            <a:endParaRPr lang="en-GB" sz="1400" dirty="0" smtClean="0">
              <a:solidFill>
                <a:srgbClr val="262626"/>
              </a:solidFill>
            </a:endParaRPr>
          </a:p>
        </p:txBody>
      </p:sp>
      <p:sp>
        <p:nvSpPr>
          <p:cNvPr id="11" name="Tekstboks 10"/>
          <p:cNvSpPr txBox="1"/>
          <p:nvPr/>
        </p:nvSpPr>
        <p:spPr>
          <a:xfrm>
            <a:off x="7590707" y="4967330"/>
            <a:ext cx="1097275" cy="307777"/>
          </a:xfrm>
          <a:prstGeom prst="rect">
            <a:avLst/>
          </a:prstGeom>
          <a:noFill/>
        </p:spPr>
        <p:txBody>
          <a:bodyPr wrap="square" rtlCol="0">
            <a:spAutoFit/>
          </a:bodyPr>
          <a:lstStyle/>
          <a:p>
            <a:r>
              <a:rPr lang="da-DK" sz="1400" smtClean="0"/>
              <a:t>Waypoint_4</a:t>
            </a:r>
            <a:endParaRPr lang="da-DK" sz="1400"/>
          </a:p>
        </p:txBody>
      </p:sp>
      <p:cxnSp>
        <p:nvCxnSpPr>
          <p:cNvPr id="12" name="Lige forbindelse 11"/>
          <p:cNvCxnSpPr>
            <a:stCxn id="40" idx="0"/>
            <a:endCxn id="41" idx="2"/>
          </p:cNvCxnSpPr>
          <p:nvPr/>
        </p:nvCxnSpPr>
        <p:spPr>
          <a:xfrm flipV="1">
            <a:off x="5031776" y="6249834"/>
            <a:ext cx="3078507" cy="2835"/>
          </a:xfrm>
          <a:prstGeom prst="line">
            <a:avLst/>
          </a:prstGeom>
          <a:ln w="9525"/>
        </p:spPr>
        <p:style>
          <a:lnRef idx="2">
            <a:schemeClr val="accent1"/>
          </a:lnRef>
          <a:fillRef idx="0">
            <a:schemeClr val="accent1"/>
          </a:fillRef>
          <a:effectRef idx="1">
            <a:schemeClr val="accent1"/>
          </a:effectRef>
          <a:fontRef idx="minor">
            <a:schemeClr val="tx1"/>
          </a:fontRef>
        </p:style>
      </p:cxnSp>
      <p:cxnSp>
        <p:nvCxnSpPr>
          <p:cNvPr id="13" name="Lige forbindelse 12"/>
          <p:cNvCxnSpPr>
            <a:stCxn id="18" idx="6"/>
            <a:endCxn id="37" idx="0"/>
          </p:cNvCxnSpPr>
          <p:nvPr/>
        </p:nvCxnSpPr>
        <p:spPr>
          <a:xfrm flipV="1">
            <a:off x="4538733" y="3518587"/>
            <a:ext cx="2171990" cy="1987"/>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18" name="Ellipse 17"/>
          <p:cNvSpPr/>
          <p:nvPr/>
        </p:nvSpPr>
        <p:spPr>
          <a:xfrm>
            <a:off x="4430733" y="3466574"/>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9" name="Ellipse 18"/>
          <p:cNvSpPr/>
          <p:nvPr/>
        </p:nvSpPr>
        <p:spPr>
          <a:xfrm>
            <a:off x="7196723" y="345684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0" name="Lige forbindelse 19"/>
          <p:cNvCxnSpPr>
            <a:stCxn id="37" idx="2"/>
            <a:endCxn id="39" idx="2"/>
          </p:cNvCxnSpPr>
          <p:nvPr/>
        </p:nvCxnSpPr>
        <p:spPr>
          <a:xfrm flipH="1">
            <a:off x="7247903" y="4058587"/>
            <a:ext cx="2820" cy="292268"/>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1" name="Tekstboks 20"/>
          <p:cNvSpPr txBox="1"/>
          <p:nvPr/>
        </p:nvSpPr>
        <p:spPr>
          <a:xfrm>
            <a:off x="7330568" y="3336001"/>
            <a:ext cx="1368000" cy="307777"/>
          </a:xfrm>
          <a:prstGeom prst="rect">
            <a:avLst/>
          </a:prstGeom>
          <a:noFill/>
        </p:spPr>
        <p:txBody>
          <a:bodyPr wrap="square" rtlCol="0">
            <a:spAutoFit/>
          </a:bodyPr>
          <a:lstStyle/>
          <a:p>
            <a:r>
              <a:rPr lang="da-DK" sz="1400" smtClean="0"/>
              <a:t>Waypoint_2</a:t>
            </a:r>
            <a:endParaRPr lang="da-DK" sz="1400"/>
          </a:p>
        </p:txBody>
      </p:sp>
      <p:sp>
        <p:nvSpPr>
          <p:cNvPr id="22" name="Tekstboks 21"/>
          <p:cNvSpPr txBox="1"/>
          <p:nvPr/>
        </p:nvSpPr>
        <p:spPr>
          <a:xfrm>
            <a:off x="7319982" y="4498889"/>
            <a:ext cx="1368000" cy="307777"/>
          </a:xfrm>
          <a:prstGeom prst="rect">
            <a:avLst/>
          </a:prstGeom>
          <a:noFill/>
        </p:spPr>
        <p:txBody>
          <a:bodyPr wrap="square" rtlCol="0">
            <a:spAutoFit/>
          </a:bodyPr>
          <a:lstStyle/>
          <a:p>
            <a:r>
              <a:rPr lang="da-DK" sz="1400" smtClean="0"/>
              <a:t>Waypoint_3</a:t>
            </a:r>
            <a:endParaRPr lang="da-DK" sz="1400"/>
          </a:p>
        </p:txBody>
      </p:sp>
      <p:sp>
        <p:nvSpPr>
          <p:cNvPr id="23" name="Ellipse 22"/>
          <p:cNvSpPr/>
          <p:nvPr/>
        </p:nvSpPr>
        <p:spPr>
          <a:xfrm>
            <a:off x="4433933" y="6200929"/>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24" name="Lige forbindelse 23"/>
          <p:cNvCxnSpPr>
            <a:endCxn id="40" idx="2"/>
          </p:cNvCxnSpPr>
          <p:nvPr/>
        </p:nvCxnSpPr>
        <p:spPr>
          <a:xfrm flipH="1">
            <a:off x="4491776" y="3589326"/>
            <a:ext cx="2789" cy="2123343"/>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5" name="Tekstboks 24"/>
          <p:cNvSpPr txBox="1"/>
          <p:nvPr/>
        </p:nvSpPr>
        <p:spPr>
          <a:xfrm>
            <a:off x="4183942" y="3197837"/>
            <a:ext cx="1368000" cy="307777"/>
          </a:xfrm>
          <a:prstGeom prst="rect">
            <a:avLst/>
          </a:prstGeom>
          <a:noFill/>
        </p:spPr>
        <p:txBody>
          <a:bodyPr wrap="square" rtlCol="0">
            <a:spAutoFit/>
          </a:bodyPr>
          <a:lstStyle/>
          <a:p>
            <a:r>
              <a:rPr lang="da-DK" sz="1400" smtClean="0"/>
              <a:t>Waypoint_1</a:t>
            </a:r>
            <a:endParaRPr lang="da-DK" sz="1400"/>
          </a:p>
        </p:txBody>
      </p:sp>
      <p:cxnSp>
        <p:nvCxnSpPr>
          <p:cNvPr id="26" name="Lige forbindelse 25"/>
          <p:cNvCxnSpPr>
            <a:stCxn id="39" idx="0"/>
            <a:endCxn id="38" idx="0"/>
          </p:cNvCxnSpPr>
          <p:nvPr/>
        </p:nvCxnSpPr>
        <p:spPr>
          <a:xfrm>
            <a:off x="7787903" y="4890855"/>
            <a:ext cx="324285" cy="249"/>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27" name="Ellipse 26"/>
          <p:cNvSpPr/>
          <p:nvPr/>
        </p:nvSpPr>
        <p:spPr>
          <a:xfrm>
            <a:off x="7196723" y="483870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28" name="Tekstboks 27"/>
          <p:cNvSpPr txBox="1"/>
          <p:nvPr/>
        </p:nvSpPr>
        <p:spPr>
          <a:xfrm>
            <a:off x="7644823" y="5938247"/>
            <a:ext cx="1121665" cy="307777"/>
          </a:xfrm>
          <a:prstGeom prst="rect">
            <a:avLst/>
          </a:prstGeom>
          <a:noFill/>
        </p:spPr>
        <p:txBody>
          <a:bodyPr wrap="square" rtlCol="0">
            <a:spAutoFit/>
          </a:bodyPr>
          <a:lstStyle/>
          <a:p>
            <a:r>
              <a:rPr lang="da-DK" sz="1400" smtClean="0"/>
              <a:t>Waypoint_5</a:t>
            </a:r>
            <a:endParaRPr lang="da-DK" sz="1400"/>
          </a:p>
        </p:txBody>
      </p:sp>
      <p:sp>
        <p:nvSpPr>
          <p:cNvPr id="29" name="Ellipse 28"/>
          <p:cNvSpPr/>
          <p:nvPr/>
        </p:nvSpPr>
        <p:spPr>
          <a:xfrm>
            <a:off x="8590568" y="6194146"/>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0" name="Ellipse 29"/>
          <p:cNvSpPr/>
          <p:nvPr/>
        </p:nvSpPr>
        <p:spPr>
          <a:xfrm>
            <a:off x="8590568" y="485758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31" name="Tekstboks 30"/>
          <p:cNvSpPr txBox="1"/>
          <p:nvPr/>
        </p:nvSpPr>
        <p:spPr>
          <a:xfrm>
            <a:off x="4170665" y="5932192"/>
            <a:ext cx="1121665" cy="307777"/>
          </a:xfrm>
          <a:prstGeom prst="rect">
            <a:avLst/>
          </a:prstGeom>
          <a:noFill/>
        </p:spPr>
        <p:txBody>
          <a:bodyPr wrap="square" rtlCol="0">
            <a:spAutoFit/>
          </a:bodyPr>
          <a:lstStyle/>
          <a:p>
            <a:r>
              <a:rPr lang="da-DK" sz="1400" smtClean="0"/>
              <a:t>Waypoint_6</a:t>
            </a:r>
            <a:endParaRPr lang="da-DK" sz="1400"/>
          </a:p>
        </p:txBody>
      </p:sp>
      <p:cxnSp>
        <p:nvCxnSpPr>
          <p:cNvPr id="32" name="Lige forbindelse 31"/>
          <p:cNvCxnSpPr>
            <a:stCxn id="38" idx="2"/>
            <a:endCxn id="41" idx="0"/>
          </p:cNvCxnSpPr>
          <p:nvPr/>
        </p:nvCxnSpPr>
        <p:spPr>
          <a:xfrm flipH="1">
            <a:off x="8650283" y="5431104"/>
            <a:ext cx="1905" cy="278730"/>
          </a:xfrm>
          <a:prstGeom prst="line">
            <a:avLst/>
          </a:prstGeom>
          <a:ln w="9525"/>
        </p:spPr>
        <p:style>
          <a:lnRef idx="2">
            <a:schemeClr val="accent1"/>
          </a:lnRef>
          <a:fillRef idx="0">
            <a:schemeClr val="accent1"/>
          </a:fillRef>
          <a:effectRef idx="1">
            <a:schemeClr val="accent1"/>
          </a:effectRef>
          <a:fontRef idx="minor">
            <a:schemeClr val="tx1"/>
          </a:fontRef>
        </p:style>
      </p:cxnSp>
      <p:sp>
        <p:nvSpPr>
          <p:cNvPr id="34" name="Tekstboks 33"/>
          <p:cNvSpPr txBox="1"/>
          <p:nvPr/>
        </p:nvSpPr>
        <p:spPr>
          <a:xfrm rot="16200000">
            <a:off x="3952677" y="4685229"/>
            <a:ext cx="837889" cy="307777"/>
          </a:xfrm>
          <a:prstGeom prst="rect">
            <a:avLst/>
          </a:prstGeom>
          <a:noFill/>
        </p:spPr>
        <p:txBody>
          <a:bodyPr wrap="square" rtlCol="0">
            <a:spAutoFit/>
          </a:bodyPr>
          <a:lstStyle/>
          <a:p>
            <a:r>
              <a:rPr lang="da-DK" sz="1400" smtClean="0">
                <a:solidFill>
                  <a:srgbClr val="FF0000"/>
                </a:solidFill>
              </a:rPr>
              <a:t>200mm</a:t>
            </a:r>
            <a:endParaRPr lang="da-DK" sz="1400">
              <a:solidFill>
                <a:srgbClr val="FF0000"/>
              </a:solidFill>
            </a:endParaRPr>
          </a:p>
        </p:txBody>
      </p:sp>
      <p:sp>
        <p:nvSpPr>
          <p:cNvPr id="35" name="Tekstboks 34"/>
          <p:cNvSpPr txBox="1"/>
          <p:nvPr/>
        </p:nvSpPr>
        <p:spPr>
          <a:xfrm>
            <a:off x="5537811" y="3525934"/>
            <a:ext cx="1368000" cy="307777"/>
          </a:xfrm>
          <a:prstGeom prst="rect">
            <a:avLst/>
          </a:prstGeom>
          <a:noFill/>
        </p:spPr>
        <p:txBody>
          <a:bodyPr wrap="square" rtlCol="0">
            <a:spAutoFit/>
          </a:bodyPr>
          <a:lstStyle/>
          <a:p>
            <a:r>
              <a:rPr lang="da-DK" sz="1400" smtClean="0">
                <a:solidFill>
                  <a:srgbClr val="FF0000"/>
                </a:solidFill>
              </a:rPr>
              <a:t>200mm</a:t>
            </a:r>
            <a:endParaRPr lang="da-DK" sz="1400">
              <a:solidFill>
                <a:srgbClr val="FF0000"/>
              </a:solidFill>
            </a:endParaRPr>
          </a:p>
        </p:txBody>
      </p:sp>
      <p:sp>
        <p:nvSpPr>
          <p:cNvPr id="36" name="Tekstboks 35"/>
          <p:cNvSpPr txBox="1"/>
          <p:nvPr/>
        </p:nvSpPr>
        <p:spPr>
          <a:xfrm>
            <a:off x="6215511" y="5973921"/>
            <a:ext cx="1368000" cy="307777"/>
          </a:xfrm>
          <a:prstGeom prst="rect">
            <a:avLst/>
          </a:prstGeom>
          <a:noFill/>
        </p:spPr>
        <p:txBody>
          <a:bodyPr wrap="square" rtlCol="0">
            <a:spAutoFit/>
          </a:bodyPr>
          <a:lstStyle/>
          <a:p>
            <a:r>
              <a:rPr lang="da-DK" sz="1400" smtClean="0">
                <a:solidFill>
                  <a:srgbClr val="FF0000"/>
                </a:solidFill>
              </a:rPr>
              <a:t>300mm</a:t>
            </a:r>
            <a:endParaRPr lang="da-DK" sz="1400">
              <a:solidFill>
                <a:srgbClr val="FF0000"/>
              </a:solidFill>
            </a:endParaRPr>
          </a:p>
        </p:txBody>
      </p:sp>
      <p:sp>
        <p:nvSpPr>
          <p:cNvPr id="37" name="Bue 36"/>
          <p:cNvSpPr/>
          <p:nvPr/>
        </p:nvSpPr>
        <p:spPr>
          <a:xfrm>
            <a:off x="6170723" y="3518587"/>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8" name="Bue 37"/>
          <p:cNvSpPr/>
          <p:nvPr/>
        </p:nvSpPr>
        <p:spPr>
          <a:xfrm>
            <a:off x="7572188" y="4891104"/>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9" name="Bue 38"/>
          <p:cNvSpPr/>
          <p:nvPr/>
        </p:nvSpPr>
        <p:spPr>
          <a:xfrm rot="10800000">
            <a:off x="7247903" y="3810855"/>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51" name="Tekstboks 50"/>
          <p:cNvSpPr txBox="1"/>
          <p:nvPr/>
        </p:nvSpPr>
        <p:spPr>
          <a:xfrm rot="16200000">
            <a:off x="6699699" y="3989872"/>
            <a:ext cx="837889" cy="307777"/>
          </a:xfrm>
          <a:prstGeom prst="rect">
            <a:avLst/>
          </a:prstGeom>
          <a:noFill/>
        </p:spPr>
        <p:txBody>
          <a:bodyPr wrap="square" rtlCol="0">
            <a:spAutoFit/>
          </a:bodyPr>
          <a:lstStyle/>
          <a:p>
            <a:r>
              <a:rPr lang="da-DK" sz="1400" smtClean="0">
                <a:solidFill>
                  <a:srgbClr val="FF0000"/>
                </a:solidFill>
              </a:rPr>
              <a:t>100mm</a:t>
            </a:r>
            <a:endParaRPr lang="da-DK" sz="1400">
              <a:solidFill>
                <a:srgbClr val="FF0000"/>
              </a:solidFill>
            </a:endParaRPr>
          </a:p>
        </p:txBody>
      </p:sp>
      <p:sp>
        <p:nvSpPr>
          <p:cNvPr id="40" name="Bue 39"/>
          <p:cNvSpPr/>
          <p:nvPr/>
        </p:nvSpPr>
        <p:spPr>
          <a:xfrm rot="10800000">
            <a:off x="4491776" y="5172669"/>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41" name="Bue 40"/>
          <p:cNvSpPr/>
          <p:nvPr/>
        </p:nvSpPr>
        <p:spPr>
          <a:xfrm rot="5400000">
            <a:off x="7570283" y="5169834"/>
            <a:ext cx="1080000" cy="1080000"/>
          </a:xfrm>
          <a:prstGeom prst="arc">
            <a:avLst/>
          </a:prstGeom>
          <a:ln w="12700"/>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42" name="Brugerdefineret 41">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4232689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0" y="1667743"/>
            <a:ext cx="6096000" cy="4667250"/>
          </a:xfrm>
          <a:prstGeom prst="rect">
            <a:avLst/>
          </a:prstGeom>
        </p:spPr>
      </p:pic>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AED35B"/>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Caja 1</a:t>
            </a:r>
          </a:p>
          <a:p>
            <a:pPr lvl="1">
              <a:buClr>
                <a:srgbClr val="99CC00"/>
              </a:buClr>
              <a:buFont typeface="Wingdings" panose="05000000000000000000" pitchFamily="2" charset="2"/>
              <a:buChar char="§"/>
            </a:pPr>
            <a:r>
              <a:rPr lang="es-ES" sz="1400" dirty="0">
                <a:solidFill>
                  <a:srgbClr val="262626"/>
                </a:solidFill>
              </a:rPr>
              <a:t>Brazo del Robot</a:t>
            </a:r>
          </a:p>
          <a:p>
            <a:pPr>
              <a:buClr>
                <a:srgbClr val="99CC00"/>
              </a:buClr>
              <a:buFont typeface="Wingdings" panose="05000000000000000000" pitchFamily="2" charset="2"/>
              <a:buChar cha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Caja </a:t>
            </a:r>
            <a:r>
              <a:rPr lang="es-ES" sz="1800" dirty="0">
                <a:solidFill>
                  <a:srgbClr val="262626"/>
                </a:solidFill>
              </a:rPr>
              <a:t>2</a:t>
            </a:r>
          </a:p>
          <a:p>
            <a:pPr lvl="1">
              <a:buClr>
                <a:srgbClr val="99CC00"/>
              </a:buClr>
              <a:buFont typeface="Wingdings" panose="05000000000000000000" pitchFamily="2" charset="2"/>
              <a:buChar char="§"/>
            </a:pPr>
            <a:r>
              <a:rPr lang="es-ES" sz="1400" dirty="0">
                <a:solidFill>
                  <a:srgbClr val="262626"/>
                </a:solidFill>
              </a:rPr>
              <a:t>Caja de control</a:t>
            </a:r>
          </a:p>
          <a:p>
            <a:pPr lvl="1">
              <a:buClr>
                <a:srgbClr val="99CC00"/>
              </a:buClr>
              <a:buFont typeface="Wingdings" panose="05000000000000000000" pitchFamily="2" charset="2"/>
              <a:buChar char="§"/>
            </a:pPr>
            <a:r>
              <a:rPr lang="es-ES" sz="1400" dirty="0">
                <a:solidFill>
                  <a:srgbClr val="262626"/>
                </a:solidFill>
              </a:rPr>
              <a:t>Cable de alimentación</a:t>
            </a:r>
          </a:p>
          <a:p>
            <a:pPr lvl="1">
              <a:buClr>
                <a:srgbClr val="99CC00"/>
              </a:buClr>
              <a:buFont typeface="Wingdings" panose="05000000000000000000" pitchFamily="2" charset="2"/>
              <a:buChar char="§"/>
            </a:pPr>
            <a:r>
              <a:rPr lang="es-ES" sz="1400" dirty="0">
                <a:solidFill>
                  <a:srgbClr val="262626"/>
                </a:solidFill>
              </a:rPr>
              <a:t>Soportes de montaje</a:t>
            </a:r>
          </a:p>
          <a:p>
            <a:pPr lvl="1">
              <a:buClr>
                <a:srgbClr val="99CC00"/>
              </a:buClr>
              <a:buFont typeface="Wingdings" panose="05000000000000000000" pitchFamily="2" charset="2"/>
              <a:buChar char="§"/>
            </a:pPr>
            <a:r>
              <a:rPr lang="es-ES" sz="1400" dirty="0">
                <a:solidFill>
                  <a:srgbClr val="262626"/>
                </a:solidFill>
              </a:rPr>
              <a:t>Cable para la herramienta</a:t>
            </a:r>
          </a:p>
          <a:p>
            <a:pPr lvl="1">
              <a:buClr>
                <a:srgbClr val="99CC00"/>
              </a:buClr>
              <a:buFont typeface="Wingdings" panose="05000000000000000000" pitchFamily="2" charset="2"/>
              <a:buChar char="§"/>
            </a:pPr>
            <a:r>
              <a:rPr lang="es-ES" sz="1400" dirty="0">
                <a:solidFill>
                  <a:srgbClr val="262626"/>
                </a:solidFill>
              </a:rPr>
              <a:t>Puntero laser UR </a:t>
            </a:r>
          </a:p>
          <a:p>
            <a:pPr lvl="1">
              <a:buClr>
                <a:srgbClr val="99CC00"/>
              </a:buClr>
              <a:buFont typeface="Wingdings" panose="05000000000000000000" pitchFamily="2" charset="2"/>
              <a:buChar char="§"/>
            </a:pPr>
            <a:r>
              <a:rPr lang="es-ES" sz="1400" dirty="0">
                <a:solidFill>
                  <a:srgbClr val="262626"/>
                </a:solidFill>
              </a:rPr>
              <a:t>Manuales</a:t>
            </a:r>
          </a:p>
          <a:p>
            <a:pPr lvl="1">
              <a:buClr>
                <a:srgbClr val="99CC00"/>
              </a:buClr>
              <a:buFont typeface="Wingdings" panose="05000000000000000000" pitchFamily="2" charset="2"/>
              <a:buChar char="§"/>
            </a:pPr>
            <a:r>
              <a:rPr lang="es-ES" sz="1400" dirty="0">
                <a:solidFill>
                  <a:srgbClr val="262626"/>
                </a:solidFill>
              </a:rPr>
              <a:t>Certificado Test de Producción</a:t>
            </a:r>
          </a:p>
          <a:p>
            <a:pPr lvl="1">
              <a:buClr>
                <a:srgbClr val="AED35B"/>
              </a:buClr>
              <a:buFont typeface="Wingdings" panose="05000000000000000000" pitchFamily="2" charset="2"/>
              <a:buChar char="§"/>
            </a:pPr>
            <a:endParaRPr lang="da-DK" sz="1400" dirty="0">
              <a:solidFill>
                <a:srgbClr val="262626"/>
              </a:solidFill>
            </a:endParaRPr>
          </a:p>
          <a:p>
            <a:pPr lvl="1">
              <a:buClr>
                <a:srgbClr val="AED35B"/>
              </a:buClr>
              <a:buFont typeface="Wingdings" panose="05000000000000000000" pitchFamily="2" charset="2"/>
              <a:buChar char="§"/>
            </a:pPr>
            <a:endParaRPr lang="da-DK" sz="1400" dirty="0">
              <a:solidFill>
                <a:srgbClr val="262626"/>
              </a:solidFill>
            </a:endParaRPr>
          </a:p>
          <a:p>
            <a:pPr lvl="1">
              <a:buClr>
                <a:srgbClr val="AED35B"/>
              </a:buClr>
              <a:buFont typeface="Wingdings" panose="05000000000000000000" pitchFamily="2" charset="2"/>
              <a:buChar char="§"/>
            </a:pPr>
            <a:endParaRPr lang="da-DK" sz="1400" dirty="0">
              <a:solidFill>
                <a:srgbClr val="262626"/>
              </a:solidFill>
            </a:endParaRPr>
          </a:p>
          <a:p>
            <a:pPr lvl="1">
              <a:buClr>
                <a:srgbClr val="AED35B"/>
              </a:buClr>
              <a:buFont typeface="Wingdings" panose="05000000000000000000" pitchFamily="2" charset="2"/>
              <a:buChar char="§"/>
            </a:pPr>
            <a:endParaRPr lang="da-DK" sz="1400" dirty="0">
              <a:solidFill>
                <a:srgbClr val="262626"/>
              </a:solidFill>
            </a:endParaRPr>
          </a:p>
          <a:p>
            <a:pPr lvl="1">
              <a:buClr>
                <a:srgbClr val="AED35B"/>
              </a:buClr>
              <a:buFont typeface="Wingdings" panose="05000000000000000000" pitchFamily="2" charset="2"/>
              <a:buChar char="§"/>
            </a:pPr>
            <a:endParaRPr lang="da-DK" sz="2200" dirty="0">
              <a:solidFill>
                <a:srgbClr val="262626"/>
              </a:solidFill>
            </a:endParaRPr>
          </a:p>
          <a:p>
            <a:pPr lvl="1">
              <a:buClr>
                <a:srgbClr val="99CC00"/>
              </a:buClr>
              <a:buFont typeface="Arial" panose="020B0604020202020204" pitchFamily="34" charset="0"/>
              <a:buChar char="•"/>
            </a:pPr>
            <a:r>
              <a:rPr lang="da-DK" sz="1400" dirty="0">
                <a:solidFill>
                  <a:srgbClr val="262626"/>
                </a:solidFill>
              </a:rPr>
              <a:t>El brazo del Robot y el control están protegidos por bolsas antiestáticas ESD</a:t>
            </a:r>
          </a:p>
          <a:p>
            <a:pPr lvl="1">
              <a:buClr>
                <a:srgbClr val="AED35B"/>
              </a:buClr>
              <a:buFont typeface="Wingdings" panose="05000000000000000000" pitchFamily="2" charset="2"/>
              <a:buChar char="§"/>
            </a:pPr>
            <a:endParaRPr lang="da-DK" sz="1400" dirty="0" smtClean="0">
              <a:solidFill>
                <a:srgbClr val="262626"/>
              </a:solidFill>
            </a:endParaRPr>
          </a:p>
          <a:p>
            <a:pPr lvl="3">
              <a:buClr>
                <a:srgbClr val="AED35B"/>
              </a:buClr>
              <a:buFont typeface="Wingdings" panose="05000000000000000000" pitchFamily="2" charset="2"/>
              <a:buChar char="§"/>
            </a:pPr>
            <a:endParaRPr lang="en-GB" sz="1400" dirty="0">
              <a:solidFill>
                <a:srgbClr val="262626"/>
              </a:solidFill>
            </a:endParaRPr>
          </a:p>
        </p:txBody>
      </p:sp>
      <p:sp>
        <p:nvSpPr>
          <p:cNvPr id="5" name="Pladsholder til diasnummer 4"/>
          <p:cNvSpPr>
            <a:spLocks noGrp="1"/>
          </p:cNvSpPr>
          <p:nvPr>
            <p:ph type="sldNum" sz="quarter" idx="12"/>
          </p:nvPr>
        </p:nvSpPr>
        <p:spPr/>
        <p:txBody>
          <a:bodyPr/>
          <a:lstStyle/>
          <a:p>
            <a:fld id="{EAC703FD-06C2-3745-B8B2-5765E01FA7E0}" type="slidenum">
              <a:rPr lang="da-DK" smtClean="0"/>
              <a:t>7</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pPr>
              <a:spcBef>
                <a:spcPct val="0"/>
              </a:spcBef>
              <a:defRPr/>
            </a:pPr>
            <a:r>
              <a:rPr lang="es-ES" sz="2000" b="1" dirty="0">
                <a:latin typeface="Lucida Console" panose="020B0609040504020204" pitchFamily="49" charset="0"/>
              </a:rPr>
              <a:t>¿Qué viene en la caja?</a:t>
            </a: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latin typeface="Lucida Console" panose="020B0609040504020204" pitchFamily="49" charset="0"/>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63439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4733" y="274638"/>
            <a:ext cx="8282067" cy="674421"/>
          </a:xfrm>
        </p:spPr>
        <p:txBody>
          <a:bodyPr>
            <a:normAutofit/>
          </a:bodyPr>
          <a:lstStyle/>
          <a:p>
            <a:pPr algn="l"/>
            <a:endParaRPr lang="da-DK" sz="3000">
              <a:latin typeface="Tahoma"/>
              <a:cs typeface="Tahoma"/>
            </a:endParaRPr>
          </a:p>
        </p:txBody>
      </p:sp>
      <p:sp>
        <p:nvSpPr>
          <p:cNvPr id="3" name="Pladsholder til indhold 2"/>
          <p:cNvSpPr>
            <a:spLocks noGrp="1"/>
          </p:cNvSpPr>
          <p:nvPr>
            <p:ph idx="1"/>
          </p:nvPr>
        </p:nvSpPr>
        <p:spPr>
          <a:xfrm>
            <a:off x="404733" y="4538365"/>
            <a:ext cx="8282067" cy="2027988"/>
          </a:xfrm>
        </p:spPr>
        <p:txBody>
          <a:bodyPr>
            <a:normAutofit/>
          </a:bodyPr>
          <a:lstStyle/>
          <a:p>
            <a:pPr marL="0" indent="0">
              <a:buNone/>
            </a:pPr>
            <a:r>
              <a:rPr lang="da-DK"/>
              <a:t> </a:t>
            </a:r>
          </a:p>
          <a:p>
            <a:pPr marL="0" indent="0">
              <a:buNone/>
            </a:pPr>
            <a:endParaRPr lang="da-DK"/>
          </a:p>
        </p:txBody>
      </p:sp>
      <p:pic>
        <p:nvPicPr>
          <p:cNvPr id="1026" name="Picture 2" descr="C:\Users\lrh\Dropbox\Universal Robots PR-group\UR_Presentations\Backgrounds for PPT\UR_Baggrund_Production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EAC703FD-06C2-3745-B8B2-5765E01FA7E0}" type="slidenum">
              <a:rPr lang="da-DK" smtClean="0">
                <a:solidFill>
                  <a:prstClr val="black">
                    <a:tint val="75000"/>
                  </a:prstClr>
                </a:solidFill>
              </a:rPr>
              <a:pPr/>
              <a:t>70</a:t>
            </a:fld>
            <a:endParaRPr lang="da-DK">
              <a:solidFill>
                <a:prstClr val="black">
                  <a:tint val="75000"/>
                </a:prstClr>
              </a:solidFill>
            </a:endParaRPr>
          </a:p>
        </p:txBody>
      </p:sp>
      <p:sp>
        <p:nvSpPr>
          <p:cNvPr id="72" name="TextBox 71"/>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73"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4"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5"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7"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7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79" name="Rektangel 15"/>
          <p:cNvSpPr/>
          <p:nvPr/>
        </p:nvSpPr>
        <p:spPr>
          <a:xfrm>
            <a:off x="876458" y="3821002"/>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básicos 2</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81"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3"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8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5"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8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7"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8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89"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91"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93"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95" name="Ellipse 7"/>
          <p:cNvSpPr/>
          <p:nvPr/>
        </p:nvSpPr>
        <p:spPr>
          <a:xfrm>
            <a:off x="1000183" y="3697968"/>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smtClean="0">
                <a:solidFill>
                  <a:prstClr val="white"/>
                </a:solidFill>
                <a:latin typeface="Lucida Console" panose="020B0609040504020204" pitchFamily="49" charset="0"/>
                <a:ea typeface="Roboto Condensed" panose="02000000000000000000" pitchFamily="2" charset="0"/>
              </a:rPr>
              <a:t>4</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96"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1"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3"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4"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5" name="Brugerdefineret 34">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Brugerdefineret 35">
            <a:hlinkClick r:id="rId5" action="ppaction://hlinksldjump" highlightClick="1"/>
          </p:cNvPr>
          <p:cNvSpPr/>
          <p:nvPr/>
        </p:nvSpPr>
        <p:spPr>
          <a:xfrm>
            <a:off x="876452" y="217594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Brugerdefineret 37">
            <a:hlinkClick r:id="rId6" action="ppaction://hlinksldjump" highlightClick="1"/>
          </p:cNvPr>
          <p:cNvSpPr/>
          <p:nvPr/>
        </p:nvSpPr>
        <p:spPr>
          <a:xfrm>
            <a:off x="874213" y="328542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7" action="ppaction://hlinksldjump" highlightClick="1"/>
          </p:cNvPr>
          <p:cNvSpPr/>
          <p:nvPr/>
        </p:nvSpPr>
        <p:spPr>
          <a:xfrm>
            <a:off x="874211" y="4378433"/>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Brugerdefineret 40">
            <a:hlinkClick r:id="rId8" action="ppaction://hlinksldjump" highlightClick="1"/>
          </p:cNvPr>
          <p:cNvSpPr/>
          <p:nvPr/>
        </p:nvSpPr>
        <p:spPr>
          <a:xfrm>
            <a:off x="874212" y="490507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9" action="ppaction://hlinksldjump" highlightClick="1"/>
          </p:cNvPr>
          <p:cNvSpPr/>
          <p:nvPr/>
        </p:nvSpPr>
        <p:spPr>
          <a:xfrm>
            <a:off x="4677115" y="217594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Brugerdefineret 42">
            <a:hlinkClick r:id="rId10" action="ppaction://hlinksldjump" highlightClick="1"/>
          </p:cNvPr>
          <p:cNvSpPr/>
          <p:nvPr/>
        </p:nvSpPr>
        <p:spPr>
          <a:xfrm>
            <a:off x="4675956"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1" action="ppaction://hlinksldjump" highlightClick="1"/>
          </p:cNvPr>
          <p:cNvSpPr/>
          <p:nvPr/>
        </p:nvSpPr>
        <p:spPr>
          <a:xfrm>
            <a:off x="4677110" y="327754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Brugerdefineret 44">
            <a:hlinkClick r:id="rId12" action="ppaction://hlinksldjump" highlightClick="1"/>
          </p:cNvPr>
          <p:cNvSpPr/>
          <p:nvPr/>
        </p:nvSpPr>
        <p:spPr>
          <a:xfrm>
            <a:off x="4673369" y="383040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3" action="ppaction://hlinksldjump" highlightClick="1"/>
          </p:cNvPr>
          <p:cNvSpPr/>
          <p:nvPr/>
        </p:nvSpPr>
        <p:spPr>
          <a:xfrm>
            <a:off x="4673368" y="436514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rugerdefineret 46">
            <a:hlinkClick r:id="rId14" action="ppaction://hlinksldjump" highlightClick="1"/>
          </p:cNvPr>
          <p:cNvSpPr/>
          <p:nvPr/>
        </p:nvSpPr>
        <p:spPr>
          <a:xfrm>
            <a:off x="4702233" y="49241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Brugerdefineret 47">
            <a:hlinkClick r:id="rId15" action="ppaction://hlinksldjump" highlightClick="1"/>
          </p:cNvPr>
          <p:cNvSpPr/>
          <p:nvPr/>
        </p:nvSpPr>
        <p:spPr>
          <a:xfrm>
            <a:off x="883639"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35397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71</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Tratamiento de señales</a:t>
            </a:r>
            <a:endParaRPr lang="da-DK" sz="2000" b="1" dirty="0">
              <a:latin typeface="Lucida Console" panose="020B0609040504020204" pitchFamily="49" charset="0"/>
            </a:endParaRPr>
          </a:p>
        </p:txBody>
      </p:sp>
      <p:sp>
        <p:nvSpPr>
          <p:cNvPr id="4" name="AutoShape 2" descr="http://www.google.dk/url?sa=i&amp;source=images&amp;cd=&amp;docid=eXf118klC_lPfM&amp;tbnid=vG0MW-f1ZkgwiM:&amp;ved=0CAUQjBw4Hw&amp;url=http%3A%2F%2Fodditymall.com%2Fincludes%2Fcontent%2Finput-output-baby-onsie-0.jpg&amp;ei=5RXSU8PbO4bpywPkh4DgBA&amp;psig=AFQjCNE5pO6X8tTj8dt_B9SO4Sfl5IkU3g&amp;ust=1406363494063287"/>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smtClean="0">
                <a:solidFill>
                  <a:srgbClr val="262626"/>
                </a:solidFill>
              </a:rPr>
              <a:t>Tratamiento de señales</a:t>
            </a:r>
          </a:p>
          <a:p>
            <a:pPr lvl="1">
              <a:buClr>
                <a:srgbClr val="99CC00"/>
              </a:buClr>
              <a:buFont typeface="Wingdings" panose="05000000000000000000" pitchFamily="2" charset="2"/>
              <a:buChar char="§"/>
            </a:pPr>
            <a:r>
              <a:rPr lang="da-DK" sz="1400" dirty="0" smtClean="0">
                <a:solidFill>
                  <a:srgbClr val="262626"/>
                </a:solidFill>
              </a:rPr>
              <a:t>Interacción con dispositivos externos</a:t>
            </a:r>
          </a:p>
          <a:p>
            <a:pPr lvl="1">
              <a:buClr>
                <a:srgbClr val="99CC00"/>
              </a:buClr>
              <a:buFont typeface="Wingdings" panose="05000000000000000000" pitchFamily="2" charset="2"/>
              <a:buChar char="§"/>
            </a:pPr>
            <a:endParaRPr lang="da-DK" sz="1400" dirty="0">
              <a:solidFill>
                <a:srgbClr val="262626"/>
              </a:solidFill>
            </a:endParaRPr>
          </a:p>
        </p:txBody>
      </p:sp>
      <p:pic>
        <p:nvPicPr>
          <p:cNvPr id="5" name="Billed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9033" y="1914691"/>
            <a:ext cx="4802151" cy="43133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6" name="Brugerdefineret 15">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4113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Placa Control de Seguridad (SCB)</a:t>
            </a: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600" dirty="0" smtClean="0">
              <a:solidFill>
                <a:srgbClr val="262626"/>
              </a:solidFill>
            </a:endParaRPr>
          </a:p>
          <a:p>
            <a:pPr lvl="1">
              <a:buClr>
                <a:srgbClr val="99CC00"/>
              </a:buClr>
              <a:buFont typeface="Wingdings" panose="05000000000000000000" pitchFamily="2" charset="2"/>
              <a:buChar char="§"/>
            </a:pPr>
            <a:r>
              <a:rPr lang="es-ES" sz="1400" i="1" dirty="0" smtClean="0">
                <a:solidFill>
                  <a:srgbClr val="262626"/>
                </a:solidFill>
              </a:rPr>
              <a:t>Consultar en Manual de Usuario capítulo 4. Interfaz eléctrica</a:t>
            </a:r>
            <a:endParaRPr lang="es-ES" sz="1000" i="1" dirty="0">
              <a:solidFill>
                <a:srgbClr val="262626"/>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791" y="4430064"/>
            <a:ext cx="7761280" cy="1841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ladsholder til diasnummer 2"/>
          <p:cNvSpPr>
            <a:spLocks noGrp="1"/>
          </p:cNvSpPr>
          <p:nvPr>
            <p:ph type="sldNum" sz="quarter" idx="12"/>
          </p:nvPr>
        </p:nvSpPr>
        <p:spPr/>
        <p:txBody>
          <a:bodyPr/>
          <a:lstStyle/>
          <a:p>
            <a:fld id="{EAC703FD-06C2-3745-B8B2-5765E01FA7E0}" type="slidenum">
              <a:rPr lang="da-DK" smtClean="0"/>
              <a:t>72</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Interfaz eléctrica</a:t>
            </a:r>
            <a:endParaRPr lang="es-ES" sz="2000" b="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grpSp>
        <p:nvGrpSpPr>
          <p:cNvPr id="10" name="Group 9"/>
          <p:cNvGrpSpPr/>
          <p:nvPr/>
        </p:nvGrpSpPr>
        <p:grpSpPr>
          <a:xfrm>
            <a:off x="291919" y="2740719"/>
            <a:ext cx="8576623" cy="1627867"/>
            <a:chOff x="291919" y="2740719"/>
            <a:chExt cx="8576623" cy="1627867"/>
          </a:xfrm>
        </p:grpSpPr>
        <p:sp>
          <p:nvSpPr>
            <p:cNvPr id="4" name="Rounded Rectangle 3"/>
            <p:cNvSpPr/>
            <p:nvPr/>
          </p:nvSpPr>
          <p:spPr>
            <a:xfrm>
              <a:off x="7248542" y="2740721"/>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E/S Analógicas</a:t>
              </a:r>
            </a:p>
            <a:p>
              <a:pPr lvl="1">
                <a:buClr>
                  <a:srgbClr val="99CC00"/>
                </a:buClr>
                <a:buFont typeface="Wingdings" panose="05000000000000000000" pitchFamily="2" charset="2"/>
                <a:buChar char="§"/>
              </a:pPr>
              <a:r>
                <a:rPr lang="en-US" sz="1000" dirty="0" smtClean="0">
                  <a:solidFill>
                    <a:srgbClr val="262626"/>
                  </a:solidFill>
                </a:rPr>
                <a:t>2 </a:t>
              </a:r>
              <a:r>
                <a:rPr lang="en-US" sz="1000" dirty="0">
                  <a:solidFill>
                    <a:srgbClr val="262626"/>
                  </a:solidFill>
                </a:rPr>
                <a:t>entradas</a:t>
              </a:r>
              <a:endParaRPr lang="en-US" sz="1000" dirty="0" smtClean="0">
                <a:solidFill>
                  <a:srgbClr val="262626"/>
                </a:solidFill>
              </a:endParaRPr>
            </a:p>
            <a:p>
              <a:pPr lvl="1">
                <a:buClr>
                  <a:srgbClr val="99CC00"/>
                </a:buClr>
                <a:buFont typeface="Wingdings" panose="05000000000000000000" pitchFamily="2" charset="2"/>
                <a:buChar char="§"/>
              </a:pPr>
              <a:r>
                <a:rPr lang="en-US" sz="1000" dirty="0" smtClean="0">
                  <a:solidFill>
                    <a:srgbClr val="262626"/>
                  </a:solidFill>
                </a:rPr>
                <a:t>2 </a:t>
              </a:r>
              <a:r>
                <a:rPr lang="es-ES" sz="1000" dirty="0">
                  <a:solidFill>
                    <a:srgbClr val="262626"/>
                  </a:solidFill>
                </a:rPr>
                <a:t>salidas</a:t>
              </a:r>
              <a:endParaRPr lang="en-US" sz="1000" dirty="0" smtClean="0">
                <a:solidFill>
                  <a:srgbClr val="262626"/>
                </a:solidFill>
              </a:endParaRPr>
            </a:p>
            <a:p>
              <a:pPr lvl="1">
                <a:buClr>
                  <a:srgbClr val="99CC00"/>
                </a:buClr>
                <a:buFont typeface="Wingdings" panose="05000000000000000000" pitchFamily="2" charset="2"/>
                <a:buChar char="§"/>
              </a:pPr>
              <a:endParaRPr lang="en-US" sz="1000" dirty="0" smtClean="0">
                <a:solidFill>
                  <a:srgbClr val="262626"/>
                </a:solidFill>
              </a:endParaRPr>
            </a:p>
            <a:p>
              <a:pPr lvl="1">
                <a:buClr>
                  <a:srgbClr val="99CC00"/>
                </a:buClr>
                <a:buFont typeface="Wingdings" panose="05000000000000000000" pitchFamily="2" charset="2"/>
                <a:buChar char="§"/>
              </a:pPr>
              <a:r>
                <a:rPr lang="en-US" sz="1000" dirty="0" smtClean="0">
                  <a:solidFill>
                    <a:srgbClr val="262626"/>
                  </a:solidFill>
                </a:rPr>
                <a:t>0-10V </a:t>
              </a:r>
              <a:r>
                <a:rPr lang="en-US" sz="1000" dirty="0">
                  <a:solidFill>
                    <a:srgbClr val="262626"/>
                  </a:solidFill>
                </a:rPr>
                <a:t>DC</a:t>
              </a:r>
            </a:p>
            <a:p>
              <a:pPr lvl="1">
                <a:buClr>
                  <a:srgbClr val="99CC00"/>
                </a:buClr>
                <a:buFont typeface="Wingdings" panose="05000000000000000000" pitchFamily="2" charset="2"/>
                <a:buChar char="§"/>
              </a:pPr>
              <a:r>
                <a:rPr lang="en-US" sz="1000" dirty="0">
                  <a:solidFill>
                    <a:srgbClr val="262626"/>
                  </a:solidFill>
                </a:rPr>
                <a:t>4-20 </a:t>
              </a:r>
              <a:r>
                <a:rPr lang="en-US" sz="1000" dirty="0" smtClean="0">
                  <a:solidFill>
                    <a:srgbClr val="262626"/>
                  </a:solidFill>
                </a:rPr>
                <a:t>mA</a:t>
              </a:r>
              <a:endParaRPr lang="en-US" sz="1000" dirty="0">
                <a:solidFill>
                  <a:srgbClr val="262626"/>
                </a:solidFill>
              </a:endParaRPr>
            </a:p>
          </p:txBody>
        </p:sp>
        <p:sp>
          <p:nvSpPr>
            <p:cNvPr id="16" name="Rounded Rectangle 15"/>
            <p:cNvSpPr/>
            <p:nvPr/>
          </p:nvSpPr>
          <p:spPr>
            <a:xfrm>
              <a:off x="5509387" y="2740721"/>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E/S digitales</a:t>
              </a:r>
            </a:p>
            <a:p>
              <a:pPr lvl="1">
                <a:buClr>
                  <a:srgbClr val="99CC00"/>
                </a:buClr>
                <a:buFont typeface="Wingdings" panose="05000000000000000000" pitchFamily="2" charset="2"/>
                <a:buChar char="§"/>
              </a:pPr>
              <a:r>
                <a:rPr lang="en-US" sz="1000" dirty="0" smtClean="0">
                  <a:solidFill>
                    <a:srgbClr val="262626"/>
                  </a:solidFill>
                </a:rPr>
                <a:t>8 </a:t>
              </a:r>
              <a:r>
                <a:rPr lang="en-US" sz="1000" dirty="0">
                  <a:solidFill>
                    <a:srgbClr val="262626"/>
                  </a:solidFill>
                </a:rPr>
                <a:t>entradas</a:t>
              </a:r>
              <a:endParaRPr lang="en-US" sz="1000" dirty="0" smtClean="0">
                <a:solidFill>
                  <a:srgbClr val="262626"/>
                </a:solidFill>
              </a:endParaRPr>
            </a:p>
            <a:p>
              <a:pPr lvl="1">
                <a:buClr>
                  <a:srgbClr val="99CC00"/>
                </a:buClr>
                <a:buFont typeface="Wingdings" panose="05000000000000000000" pitchFamily="2" charset="2"/>
                <a:buChar char="§"/>
              </a:pPr>
              <a:r>
                <a:rPr lang="en-US" sz="1000" dirty="0" smtClean="0">
                  <a:solidFill>
                    <a:srgbClr val="262626"/>
                  </a:solidFill>
                </a:rPr>
                <a:t>8 </a:t>
              </a:r>
              <a:r>
                <a:rPr lang="es-ES" sz="1000" dirty="0">
                  <a:solidFill>
                    <a:srgbClr val="262626"/>
                  </a:solidFill>
                </a:rPr>
                <a:t>salidas</a:t>
              </a:r>
              <a:endParaRPr lang="en-US" sz="1000" dirty="0" smtClean="0">
                <a:solidFill>
                  <a:srgbClr val="262626"/>
                </a:solidFill>
              </a:endParaRPr>
            </a:p>
            <a:p>
              <a:pPr lvl="1">
                <a:buClr>
                  <a:srgbClr val="99CC00"/>
                </a:buClr>
                <a:buFont typeface="Wingdings" panose="05000000000000000000" pitchFamily="2" charset="2"/>
                <a:buChar char="§"/>
              </a:pPr>
              <a:endParaRPr lang="en-US" sz="1000" dirty="0">
                <a:solidFill>
                  <a:srgbClr val="262626"/>
                </a:solidFill>
              </a:endParaRPr>
            </a:p>
            <a:p>
              <a:pPr lvl="1">
                <a:buClr>
                  <a:srgbClr val="99CC00"/>
                </a:buClr>
                <a:buFont typeface="Wingdings" panose="05000000000000000000" pitchFamily="2" charset="2"/>
                <a:buChar char="§"/>
              </a:pPr>
              <a:r>
                <a:rPr lang="en-US" sz="1000" dirty="0">
                  <a:solidFill>
                    <a:srgbClr val="262626"/>
                  </a:solidFill>
                </a:rPr>
                <a:t>24V DC, </a:t>
              </a:r>
              <a:r>
                <a:rPr lang="en-US" sz="1000" dirty="0" smtClean="0">
                  <a:solidFill>
                    <a:srgbClr val="262626"/>
                  </a:solidFill>
                </a:rPr>
                <a:t>PNP</a:t>
              </a:r>
              <a:endParaRPr lang="en-US" sz="1000" dirty="0">
                <a:solidFill>
                  <a:srgbClr val="262626"/>
                </a:solidFill>
              </a:endParaRPr>
            </a:p>
          </p:txBody>
        </p:sp>
        <p:sp>
          <p:nvSpPr>
            <p:cNvPr id="19" name="Rounded Rectangle 18"/>
            <p:cNvSpPr/>
            <p:nvPr/>
          </p:nvSpPr>
          <p:spPr>
            <a:xfrm>
              <a:off x="3770231" y="2740721"/>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300" dirty="0" smtClean="0">
                  <a:solidFill>
                    <a:srgbClr val="262626"/>
                  </a:solidFill>
                </a:rPr>
                <a:t>E/S Configurables</a:t>
              </a:r>
            </a:p>
            <a:p>
              <a:pPr lvl="1">
                <a:buClr>
                  <a:srgbClr val="99CC00"/>
                </a:buClr>
                <a:buFont typeface="Wingdings" panose="05000000000000000000" pitchFamily="2" charset="2"/>
                <a:buChar char="§"/>
              </a:pPr>
              <a:r>
                <a:rPr lang="en-US" sz="1000" dirty="0" smtClean="0">
                  <a:solidFill>
                    <a:srgbClr val="262626"/>
                  </a:solidFill>
                </a:rPr>
                <a:t>8 </a:t>
              </a:r>
              <a:r>
                <a:rPr lang="es-ES" sz="1000" dirty="0" smtClean="0">
                  <a:solidFill>
                    <a:srgbClr val="262626"/>
                  </a:solidFill>
                </a:rPr>
                <a:t>entradas</a:t>
              </a:r>
            </a:p>
            <a:p>
              <a:pPr lvl="1">
                <a:buClr>
                  <a:srgbClr val="99CC00"/>
                </a:buClr>
                <a:buFont typeface="Wingdings" panose="05000000000000000000" pitchFamily="2" charset="2"/>
                <a:buChar char="§"/>
              </a:pPr>
              <a:r>
                <a:rPr lang="en-US" sz="1000" dirty="0" smtClean="0">
                  <a:solidFill>
                    <a:srgbClr val="262626"/>
                  </a:solidFill>
                </a:rPr>
                <a:t>8 </a:t>
              </a:r>
              <a:r>
                <a:rPr lang="es-ES" sz="1000" dirty="0" smtClean="0">
                  <a:solidFill>
                    <a:srgbClr val="262626"/>
                  </a:solidFill>
                </a:rPr>
                <a:t>salidas</a:t>
              </a:r>
            </a:p>
            <a:p>
              <a:pPr lvl="1">
                <a:buClr>
                  <a:srgbClr val="99CC00"/>
                </a:buClr>
                <a:buFont typeface="Wingdings" panose="05000000000000000000" pitchFamily="2" charset="2"/>
                <a:buChar char="§"/>
              </a:pPr>
              <a:endParaRPr lang="en-US" sz="1000" dirty="0">
                <a:solidFill>
                  <a:srgbClr val="262626"/>
                </a:solidFill>
              </a:endParaRPr>
            </a:p>
            <a:p>
              <a:pPr lvl="1">
                <a:buClr>
                  <a:srgbClr val="99CC00"/>
                </a:buClr>
                <a:buFont typeface="Wingdings" panose="05000000000000000000" pitchFamily="2" charset="2"/>
                <a:buChar char="§"/>
              </a:pPr>
              <a:r>
                <a:rPr lang="en-US" sz="1000" dirty="0">
                  <a:solidFill>
                    <a:srgbClr val="262626"/>
                  </a:solidFill>
                </a:rPr>
                <a:t>24V DC, </a:t>
              </a:r>
              <a:r>
                <a:rPr lang="en-US" sz="1000" dirty="0" smtClean="0">
                  <a:solidFill>
                    <a:srgbClr val="262626"/>
                  </a:solidFill>
                </a:rPr>
                <a:t>PNP</a:t>
              </a:r>
              <a:endParaRPr lang="en-US" sz="1000" dirty="0">
                <a:solidFill>
                  <a:srgbClr val="262626"/>
                </a:solidFill>
              </a:endParaRPr>
            </a:p>
          </p:txBody>
        </p:sp>
        <p:sp>
          <p:nvSpPr>
            <p:cNvPr id="20" name="Rounded Rectangle 19"/>
            <p:cNvSpPr/>
            <p:nvPr/>
          </p:nvSpPr>
          <p:spPr>
            <a:xfrm>
              <a:off x="2031075" y="2740719"/>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Conexión remota</a:t>
              </a:r>
            </a:p>
            <a:p>
              <a:pPr lvl="1">
                <a:buClr>
                  <a:srgbClr val="99CC00"/>
                </a:buClr>
                <a:buFont typeface="Wingdings" panose="05000000000000000000" pitchFamily="2" charset="2"/>
                <a:buChar char="§"/>
              </a:pPr>
              <a:r>
                <a:rPr lang="en-US" sz="1000" dirty="0" smtClean="0">
                  <a:solidFill>
                    <a:srgbClr val="262626"/>
                  </a:solidFill>
                </a:rPr>
                <a:t>On/off control</a:t>
              </a:r>
            </a:p>
            <a:p>
              <a:pPr>
                <a:buClr>
                  <a:srgbClr val="99CC00"/>
                </a:buClr>
                <a:buFont typeface="Wingdings" panose="05000000000000000000" pitchFamily="2" charset="2"/>
                <a:buChar char="§"/>
              </a:pPr>
              <a:r>
                <a:rPr lang="es-ES" sz="1400" dirty="0" smtClean="0">
                  <a:solidFill>
                    <a:srgbClr val="262626"/>
                  </a:solidFill>
                </a:rPr>
                <a:t>Alimentación</a:t>
              </a:r>
            </a:p>
            <a:p>
              <a:pPr lvl="1">
                <a:buClr>
                  <a:srgbClr val="99CC00"/>
                </a:buClr>
                <a:buFont typeface="Wingdings" panose="05000000000000000000" pitchFamily="2" charset="2"/>
                <a:buChar char="§"/>
              </a:pPr>
              <a:r>
                <a:rPr lang="es-ES" sz="1000" dirty="0" smtClean="0">
                  <a:solidFill>
                    <a:srgbClr val="262626"/>
                  </a:solidFill>
                </a:rPr>
                <a:t>2A PSU interna</a:t>
              </a:r>
            </a:p>
            <a:p>
              <a:pPr lvl="1">
                <a:buClr>
                  <a:srgbClr val="99CC00"/>
                </a:buClr>
                <a:buFont typeface="Wingdings" panose="05000000000000000000" pitchFamily="2" charset="2"/>
                <a:buChar char="§"/>
              </a:pPr>
              <a:r>
                <a:rPr lang="es-ES" sz="1000" dirty="0" smtClean="0">
                  <a:solidFill>
                    <a:srgbClr val="262626"/>
                  </a:solidFill>
                </a:rPr>
                <a:t>PSU externa</a:t>
              </a:r>
            </a:p>
            <a:p>
              <a:pPr lvl="1">
                <a:buClr>
                  <a:srgbClr val="99CC00"/>
                </a:buClr>
                <a:buFont typeface="Wingdings" panose="05000000000000000000" pitchFamily="2" charset="2"/>
                <a:buChar char="§"/>
              </a:pPr>
              <a:endParaRPr lang="en-US" sz="1000" dirty="0">
                <a:solidFill>
                  <a:srgbClr val="262626"/>
                </a:solidFill>
              </a:endParaRPr>
            </a:p>
          </p:txBody>
        </p:sp>
        <p:sp>
          <p:nvSpPr>
            <p:cNvPr id="21" name="Rounded Rectangle 20"/>
            <p:cNvSpPr/>
            <p:nvPr/>
          </p:nvSpPr>
          <p:spPr>
            <a:xfrm>
              <a:off x="291919" y="2740721"/>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Ins="72000" rtlCol="0" anchor="t"/>
            <a:lstStyle/>
            <a:p>
              <a:pPr>
                <a:buClr>
                  <a:srgbClr val="99CC00"/>
                </a:buClr>
                <a:buFont typeface="Wingdings" panose="05000000000000000000" pitchFamily="2" charset="2"/>
                <a:buChar char="§"/>
              </a:pPr>
              <a:r>
                <a:rPr lang="es-ES" sz="1400" dirty="0" smtClean="0">
                  <a:solidFill>
                    <a:srgbClr val="262626"/>
                  </a:solidFill>
                </a:rPr>
                <a:t>Seguridad</a:t>
              </a:r>
            </a:p>
            <a:p>
              <a:pPr lvl="1">
                <a:buClr>
                  <a:srgbClr val="99CC00"/>
                </a:buClr>
                <a:buFont typeface="Wingdings" panose="05000000000000000000" pitchFamily="2" charset="2"/>
                <a:buChar char="§"/>
              </a:pPr>
              <a:r>
                <a:rPr lang="es-ES" sz="1000" dirty="0" smtClean="0">
                  <a:solidFill>
                    <a:srgbClr val="262626"/>
                  </a:solidFill>
                </a:rPr>
                <a:t>Paro emergencia</a:t>
              </a:r>
            </a:p>
            <a:p>
              <a:pPr lvl="1">
                <a:buClr>
                  <a:srgbClr val="99CC00"/>
                </a:buClr>
                <a:buFont typeface="Wingdings" panose="05000000000000000000" pitchFamily="2" charset="2"/>
                <a:buChar char="§"/>
              </a:pPr>
              <a:r>
                <a:rPr lang="es-ES" sz="1000" dirty="0" smtClean="0">
                  <a:solidFill>
                    <a:srgbClr val="262626"/>
                  </a:solidFill>
                </a:rPr>
                <a:t>Paro protección</a:t>
              </a:r>
            </a:p>
          </p:txBody>
        </p:sp>
        <p:cxnSp>
          <p:nvCxnSpPr>
            <p:cNvPr id="6" name="Straight Connector 5"/>
            <p:cNvCxnSpPr/>
            <p:nvPr/>
          </p:nvCxnSpPr>
          <p:spPr>
            <a:xfrm>
              <a:off x="1111346" y="3820721"/>
              <a:ext cx="0" cy="288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sp>
          <p:nvSpPr>
            <p:cNvPr id="8" name="Right Brace 7"/>
            <p:cNvSpPr/>
            <p:nvPr/>
          </p:nvSpPr>
          <p:spPr>
            <a:xfrm rot="16200000">
              <a:off x="1024128" y="3946720"/>
              <a:ext cx="180000" cy="648000"/>
            </a:xfrm>
            <a:prstGeom prst="rightBrace">
              <a:avLst>
                <a:gd name="adj1" fmla="val 38462"/>
                <a:gd name="adj2" fmla="val 50000"/>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22" name="Right Brace 21"/>
            <p:cNvSpPr/>
            <p:nvPr/>
          </p:nvSpPr>
          <p:spPr>
            <a:xfrm rot="16200000">
              <a:off x="2078966" y="3736258"/>
              <a:ext cx="180000" cy="1080000"/>
            </a:xfrm>
            <a:prstGeom prst="rightBrace">
              <a:avLst>
                <a:gd name="adj1" fmla="val 38462"/>
                <a:gd name="adj2" fmla="val 50000"/>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23" name="Right Brace 22"/>
            <p:cNvSpPr/>
            <p:nvPr/>
          </p:nvSpPr>
          <p:spPr>
            <a:xfrm rot="16200000">
              <a:off x="3932201" y="3198586"/>
              <a:ext cx="180000" cy="2160000"/>
            </a:xfrm>
            <a:prstGeom prst="rightBrace">
              <a:avLst>
                <a:gd name="adj1" fmla="val 38462"/>
                <a:gd name="adj2" fmla="val 50000"/>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24" name="Right Brace 23"/>
            <p:cNvSpPr/>
            <p:nvPr/>
          </p:nvSpPr>
          <p:spPr>
            <a:xfrm rot="16200000">
              <a:off x="6329444" y="3190721"/>
              <a:ext cx="180000" cy="2160000"/>
            </a:xfrm>
            <a:prstGeom prst="rightBrace">
              <a:avLst>
                <a:gd name="adj1" fmla="val 38462"/>
                <a:gd name="adj2" fmla="val 50000"/>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25" name="Right Brace 24"/>
            <p:cNvSpPr/>
            <p:nvPr/>
          </p:nvSpPr>
          <p:spPr>
            <a:xfrm rot="16200000">
              <a:off x="7995921" y="3946721"/>
              <a:ext cx="180000" cy="648000"/>
            </a:xfrm>
            <a:prstGeom prst="rightBrace">
              <a:avLst>
                <a:gd name="adj1" fmla="val 38462"/>
                <a:gd name="adj2" fmla="val 50000"/>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26" name="Straight Connector 25"/>
            <p:cNvCxnSpPr/>
            <p:nvPr/>
          </p:nvCxnSpPr>
          <p:spPr>
            <a:xfrm>
              <a:off x="8086018" y="3817266"/>
              <a:ext cx="0" cy="288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419541" y="3817266"/>
              <a:ext cx="0" cy="288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4580231" y="3817266"/>
              <a:ext cx="0" cy="7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4016179" y="3997947"/>
              <a:ext cx="0" cy="7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sp>
          <p:nvSpPr>
            <p:cNvPr id="9" name="Arc 8"/>
            <p:cNvSpPr/>
            <p:nvPr/>
          </p:nvSpPr>
          <p:spPr>
            <a:xfrm rot="5400000">
              <a:off x="4472231" y="3834788"/>
              <a:ext cx="108000" cy="108000"/>
            </a:xfrm>
            <a:prstGeom prst="arc">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0" name="Arc 29"/>
            <p:cNvSpPr/>
            <p:nvPr/>
          </p:nvSpPr>
          <p:spPr>
            <a:xfrm rot="16200000">
              <a:off x="4016179" y="3943976"/>
              <a:ext cx="108000" cy="108000"/>
            </a:xfrm>
            <a:prstGeom prst="arc">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31" name="Straight Connector 30"/>
            <p:cNvCxnSpPr/>
            <p:nvPr/>
          </p:nvCxnSpPr>
          <p:spPr>
            <a:xfrm rot="5400000">
              <a:off x="4294867" y="3710261"/>
              <a:ext cx="0" cy="468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2841284" y="3821150"/>
              <a:ext cx="0" cy="7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2170087" y="3999450"/>
              <a:ext cx="0" cy="7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sp>
          <p:nvSpPr>
            <p:cNvPr id="34" name="Arc 33"/>
            <p:cNvSpPr/>
            <p:nvPr/>
          </p:nvSpPr>
          <p:spPr>
            <a:xfrm rot="5400000">
              <a:off x="2733284" y="3838672"/>
              <a:ext cx="108000" cy="108000"/>
            </a:xfrm>
            <a:prstGeom prst="arc">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sp>
          <p:nvSpPr>
            <p:cNvPr id="35" name="Arc 34"/>
            <p:cNvSpPr/>
            <p:nvPr/>
          </p:nvSpPr>
          <p:spPr>
            <a:xfrm rot="16200000">
              <a:off x="2170087" y="3945479"/>
              <a:ext cx="108000" cy="108000"/>
            </a:xfrm>
            <a:prstGeom prst="arc">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da-DK"/>
            </a:p>
          </p:txBody>
        </p:sp>
        <p:cxnSp>
          <p:nvCxnSpPr>
            <p:cNvPr id="36" name="Straight Connector 35"/>
            <p:cNvCxnSpPr/>
            <p:nvPr/>
          </p:nvCxnSpPr>
          <p:spPr>
            <a:xfrm rot="5400000">
              <a:off x="2505520" y="3661364"/>
              <a:ext cx="0" cy="5688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grpSp>
      <p:sp>
        <p:nvSpPr>
          <p:cNvPr id="37" name="Brugerdefineret 36">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17724764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5304"/>
            <a:ext cx="7962900" cy="48785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Conector de herramienta</a:t>
            </a:r>
          </a:p>
          <a:p>
            <a:pPr lvl="1">
              <a:buClr>
                <a:srgbClr val="99CC00"/>
              </a:buClr>
              <a:buFont typeface="Wingdings" panose="05000000000000000000" pitchFamily="2" charset="2"/>
              <a:buChar char="§"/>
            </a:pPr>
            <a:r>
              <a:rPr lang="en-GB" sz="1000" dirty="0" smtClean="0">
                <a:solidFill>
                  <a:srgbClr val="262626"/>
                </a:solidFill>
              </a:rPr>
              <a:t>pin 1     AI[2]</a:t>
            </a:r>
          </a:p>
          <a:p>
            <a:pPr lvl="1">
              <a:buClr>
                <a:srgbClr val="99CC00"/>
              </a:buClr>
              <a:buFont typeface="Wingdings" panose="05000000000000000000" pitchFamily="2" charset="2"/>
              <a:buChar char="§"/>
            </a:pPr>
            <a:r>
              <a:rPr lang="en-GB" sz="1000" dirty="0" smtClean="0">
                <a:solidFill>
                  <a:srgbClr val="262626"/>
                </a:solidFill>
              </a:rPr>
              <a:t>pin 2     AI[3]</a:t>
            </a:r>
          </a:p>
          <a:p>
            <a:pPr lvl="1">
              <a:buClr>
                <a:srgbClr val="99CC00"/>
              </a:buClr>
              <a:buFont typeface="Wingdings" panose="05000000000000000000" pitchFamily="2" charset="2"/>
              <a:buChar char="§"/>
            </a:pPr>
            <a:r>
              <a:rPr lang="en-GB" sz="1000" dirty="0" smtClean="0">
                <a:solidFill>
                  <a:srgbClr val="262626"/>
                </a:solidFill>
              </a:rPr>
              <a:t>pin 3     TI[0]</a:t>
            </a:r>
          </a:p>
          <a:p>
            <a:pPr lvl="1">
              <a:buClr>
                <a:srgbClr val="99CC00"/>
              </a:buClr>
              <a:buFont typeface="Wingdings" panose="05000000000000000000" pitchFamily="2" charset="2"/>
              <a:buChar char="§"/>
            </a:pPr>
            <a:r>
              <a:rPr lang="en-GB" sz="1000" dirty="0" smtClean="0">
                <a:solidFill>
                  <a:srgbClr val="262626"/>
                </a:solidFill>
              </a:rPr>
              <a:t>pin 4     TI[1]</a:t>
            </a:r>
          </a:p>
          <a:p>
            <a:pPr lvl="1">
              <a:buClr>
                <a:srgbClr val="99CC00"/>
              </a:buClr>
              <a:buFont typeface="Wingdings" panose="05000000000000000000" pitchFamily="2" charset="2"/>
              <a:buChar char="§"/>
            </a:pPr>
            <a:r>
              <a:rPr lang="en-GB" sz="1000" dirty="0" smtClean="0">
                <a:solidFill>
                  <a:srgbClr val="262626"/>
                </a:solidFill>
              </a:rPr>
              <a:t>pin 5     24V DC</a:t>
            </a:r>
          </a:p>
          <a:p>
            <a:pPr lvl="1">
              <a:buClr>
                <a:srgbClr val="99CC00"/>
              </a:buClr>
              <a:buFont typeface="Wingdings" panose="05000000000000000000" pitchFamily="2" charset="2"/>
              <a:buChar char="§"/>
            </a:pPr>
            <a:r>
              <a:rPr lang="en-GB" sz="1000" dirty="0" smtClean="0">
                <a:solidFill>
                  <a:srgbClr val="262626"/>
                </a:solidFill>
              </a:rPr>
              <a:t>pin 6     TO[0]</a:t>
            </a:r>
          </a:p>
          <a:p>
            <a:pPr lvl="1">
              <a:buClr>
                <a:srgbClr val="99CC00"/>
              </a:buClr>
              <a:buFont typeface="Wingdings" panose="05000000000000000000" pitchFamily="2" charset="2"/>
              <a:buChar char="§"/>
            </a:pPr>
            <a:r>
              <a:rPr lang="en-GB" sz="1000" dirty="0" smtClean="0">
                <a:solidFill>
                  <a:srgbClr val="262626"/>
                </a:solidFill>
              </a:rPr>
              <a:t>pin 7     TO[1]</a:t>
            </a:r>
          </a:p>
          <a:p>
            <a:pPr lvl="1">
              <a:buClr>
                <a:srgbClr val="99CC00"/>
              </a:buClr>
              <a:buFont typeface="Wingdings" panose="05000000000000000000" pitchFamily="2" charset="2"/>
              <a:buChar char="§"/>
            </a:pPr>
            <a:r>
              <a:rPr lang="en-GB" sz="1000" dirty="0" smtClean="0">
                <a:solidFill>
                  <a:srgbClr val="262626"/>
                </a:solidFill>
              </a:rPr>
              <a:t>pin 8     GND</a:t>
            </a: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1400" dirty="0" smtClean="0">
              <a:solidFill>
                <a:srgbClr val="262626"/>
              </a:solidFill>
            </a:endParaRPr>
          </a:p>
          <a:p>
            <a:pPr lvl="1">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endParaRPr lang="en-US" sz="2000" dirty="0">
              <a:solidFill>
                <a:srgbClr val="262626"/>
              </a:solidFill>
            </a:endParaRPr>
          </a:p>
          <a:p>
            <a:pPr lvl="1">
              <a:buClr>
                <a:srgbClr val="99CC00"/>
              </a:buClr>
              <a:buFont typeface="Wingdings" panose="05000000000000000000" pitchFamily="2" charset="2"/>
              <a:buChar char="§"/>
            </a:pPr>
            <a:r>
              <a:rPr lang="en-GB" sz="1400" i="1" dirty="0">
                <a:solidFill>
                  <a:srgbClr val="262626"/>
                </a:solidFill>
              </a:rPr>
              <a:t>Consult User </a:t>
            </a:r>
            <a:r>
              <a:rPr lang="en-GB" sz="1400" i="1" dirty="0" smtClean="0">
                <a:solidFill>
                  <a:srgbClr val="262626"/>
                </a:solidFill>
              </a:rPr>
              <a:t>Manual, </a:t>
            </a:r>
            <a:r>
              <a:rPr lang="en-GB" sz="1400" i="1" dirty="0">
                <a:solidFill>
                  <a:srgbClr val="262626"/>
                </a:solidFill>
              </a:rPr>
              <a:t>chapter  </a:t>
            </a:r>
            <a:r>
              <a:rPr lang="en-GB" sz="1400" i="1" dirty="0" smtClean="0">
                <a:solidFill>
                  <a:srgbClr val="262626"/>
                </a:solidFill>
              </a:rPr>
              <a:t>4.4 Tool I/O</a:t>
            </a:r>
            <a:endParaRPr lang="en-US" sz="1000" i="1" dirty="0">
              <a:solidFill>
                <a:srgbClr val="262626"/>
              </a:solidFill>
            </a:endParaRPr>
          </a:p>
          <a:p>
            <a:pPr>
              <a:buClr>
                <a:srgbClr val="99CC00"/>
              </a:buClr>
              <a:buFont typeface="Wingdings" panose="05000000000000000000" pitchFamily="2" charset="2"/>
              <a:buChar char="§"/>
            </a:pPr>
            <a:endParaRPr lang="en-GB" sz="1800" dirty="0">
              <a:solidFill>
                <a:srgbClr val="262626"/>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268122" y="3076795"/>
            <a:ext cx="2110513" cy="20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ladsholder til diasnummer 2"/>
          <p:cNvSpPr>
            <a:spLocks noGrp="1"/>
          </p:cNvSpPr>
          <p:nvPr>
            <p:ph type="sldNum" sz="quarter" idx="12"/>
          </p:nvPr>
        </p:nvSpPr>
        <p:spPr/>
        <p:txBody>
          <a:bodyPr/>
          <a:lstStyle/>
          <a:p>
            <a:fld id="{EAC703FD-06C2-3745-B8B2-5765E01FA7E0}" type="slidenum">
              <a:rPr lang="da-DK" smtClean="0"/>
              <a:t>73</a:t>
            </a:fld>
            <a:endParaRPr lang="da-DK"/>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2" name="Rounded Rectangle 11"/>
          <p:cNvSpPr/>
          <p:nvPr/>
        </p:nvSpPr>
        <p:spPr>
          <a:xfrm>
            <a:off x="4320077" y="5429199"/>
            <a:ext cx="1945641"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Entradas analógicas</a:t>
            </a:r>
          </a:p>
          <a:p>
            <a:pPr lvl="1">
              <a:buClr>
                <a:srgbClr val="99CC00"/>
              </a:buClr>
              <a:buFont typeface="Wingdings" panose="05000000000000000000" pitchFamily="2" charset="2"/>
              <a:buChar char="§"/>
            </a:pPr>
            <a:r>
              <a:rPr lang="en-US" sz="1000" dirty="0" smtClean="0">
                <a:solidFill>
                  <a:srgbClr val="262626"/>
                </a:solidFill>
              </a:rPr>
              <a:t>2 </a:t>
            </a:r>
            <a:r>
              <a:rPr lang="es-ES" sz="1000" dirty="0">
                <a:solidFill>
                  <a:srgbClr val="262626"/>
                </a:solidFill>
              </a:rPr>
              <a:t>entradas</a:t>
            </a:r>
            <a:endParaRPr lang="en-US" sz="1000" dirty="0" smtClean="0">
              <a:solidFill>
                <a:srgbClr val="262626"/>
              </a:solidFill>
            </a:endParaRPr>
          </a:p>
          <a:p>
            <a:pPr lvl="1">
              <a:buClr>
                <a:srgbClr val="99CC00"/>
              </a:buClr>
              <a:buFont typeface="Wingdings" panose="05000000000000000000" pitchFamily="2" charset="2"/>
              <a:buChar char="§"/>
            </a:pPr>
            <a:endParaRPr lang="en-US" sz="1000" dirty="0" smtClean="0">
              <a:solidFill>
                <a:srgbClr val="262626"/>
              </a:solidFill>
            </a:endParaRPr>
          </a:p>
          <a:p>
            <a:pPr lvl="1">
              <a:buClr>
                <a:srgbClr val="99CC00"/>
              </a:buClr>
              <a:buFont typeface="Wingdings" panose="05000000000000000000" pitchFamily="2" charset="2"/>
              <a:buChar char="§"/>
            </a:pPr>
            <a:r>
              <a:rPr lang="en-US" sz="1000" dirty="0" smtClean="0">
                <a:solidFill>
                  <a:srgbClr val="262626"/>
                </a:solidFill>
              </a:rPr>
              <a:t>0-10V </a:t>
            </a:r>
            <a:r>
              <a:rPr lang="en-US" sz="1000" dirty="0">
                <a:solidFill>
                  <a:srgbClr val="262626"/>
                </a:solidFill>
              </a:rPr>
              <a:t>DC</a:t>
            </a:r>
          </a:p>
          <a:p>
            <a:pPr lvl="1">
              <a:buClr>
                <a:srgbClr val="99CC00"/>
              </a:buClr>
              <a:buFont typeface="Wingdings" panose="05000000000000000000" pitchFamily="2" charset="2"/>
              <a:buChar char="§"/>
            </a:pPr>
            <a:r>
              <a:rPr lang="en-US" sz="1000" dirty="0">
                <a:solidFill>
                  <a:srgbClr val="262626"/>
                </a:solidFill>
              </a:rPr>
              <a:t>4-20 </a:t>
            </a:r>
            <a:r>
              <a:rPr lang="en-US" sz="1000" dirty="0" smtClean="0">
                <a:solidFill>
                  <a:srgbClr val="262626"/>
                </a:solidFill>
              </a:rPr>
              <a:t>mA</a:t>
            </a:r>
            <a:endParaRPr lang="en-US" sz="1000" dirty="0">
              <a:solidFill>
                <a:srgbClr val="262626"/>
              </a:solidFill>
            </a:endParaRPr>
          </a:p>
        </p:txBody>
      </p:sp>
      <p:sp>
        <p:nvSpPr>
          <p:cNvPr id="13" name="Rounded Rectangle 12"/>
          <p:cNvSpPr/>
          <p:nvPr/>
        </p:nvSpPr>
        <p:spPr>
          <a:xfrm>
            <a:off x="2098964" y="3443261"/>
            <a:ext cx="1729721"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Entradas digitales</a:t>
            </a:r>
          </a:p>
          <a:p>
            <a:pPr lvl="1">
              <a:buClr>
                <a:srgbClr val="99CC00"/>
              </a:buClr>
              <a:buFont typeface="Wingdings" panose="05000000000000000000" pitchFamily="2" charset="2"/>
              <a:buChar char="§"/>
            </a:pPr>
            <a:r>
              <a:rPr lang="en-US" sz="1000" dirty="0" smtClean="0">
                <a:solidFill>
                  <a:srgbClr val="262626"/>
                </a:solidFill>
              </a:rPr>
              <a:t>2 </a:t>
            </a:r>
            <a:r>
              <a:rPr lang="es-ES" sz="1000" dirty="0">
                <a:solidFill>
                  <a:srgbClr val="262626"/>
                </a:solidFill>
              </a:rPr>
              <a:t>entradas</a:t>
            </a:r>
            <a:endParaRPr lang="en-US" sz="1000" dirty="0" smtClean="0">
              <a:solidFill>
                <a:srgbClr val="262626"/>
              </a:solidFill>
            </a:endParaRPr>
          </a:p>
          <a:p>
            <a:pPr lvl="1">
              <a:buClr>
                <a:srgbClr val="99CC00"/>
              </a:buClr>
              <a:buFont typeface="Wingdings" panose="05000000000000000000" pitchFamily="2" charset="2"/>
              <a:buChar char="§"/>
            </a:pPr>
            <a:endParaRPr lang="en-US" sz="1000" dirty="0">
              <a:solidFill>
                <a:srgbClr val="262626"/>
              </a:solidFill>
            </a:endParaRPr>
          </a:p>
          <a:p>
            <a:pPr lvl="1">
              <a:buClr>
                <a:srgbClr val="99CC00"/>
              </a:buClr>
              <a:buFont typeface="Wingdings" panose="05000000000000000000" pitchFamily="2" charset="2"/>
              <a:buChar char="§"/>
            </a:pPr>
            <a:r>
              <a:rPr lang="en-US" sz="1000" dirty="0">
                <a:solidFill>
                  <a:srgbClr val="262626"/>
                </a:solidFill>
              </a:rPr>
              <a:t>24V DC, </a:t>
            </a:r>
            <a:r>
              <a:rPr lang="en-US" sz="1000" b="1" dirty="0" smtClean="0">
                <a:solidFill>
                  <a:srgbClr val="262626"/>
                </a:solidFill>
              </a:rPr>
              <a:t>PNP</a:t>
            </a:r>
            <a:endParaRPr lang="en-US" sz="1000" b="1" dirty="0">
              <a:solidFill>
                <a:srgbClr val="262626"/>
              </a:solidFill>
            </a:endParaRPr>
          </a:p>
        </p:txBody>
      </p:sp>
      <p:sp>
        <p:nvSpPr>
          <p:cNvPr id="14" name="Rounded Rectangle 13"/>
          <p:cNvSpPr/>
          <p:nvPr/>
        </p:nvSpPr>
        <p:spPr>
          <a:xfrm>
            <a:off x="6732313" y="3443261"/>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r>
              <a:rPr lang="es-ES" sz="1400" dirty="0" smtClean="0">
                <a:solidFill>
                  <a:srgbClr val="262626"/>
                </a:solidFill>
              </a:rPr>
              <a:t>Salidas digitales</a:t>
            </a:r>
          </a:p>
          <a:p>
            <a:pPr lvl="1">
              <a:buClr>
                <a:srgbClr val="99CC00"/>
              </a:buClr>
              <a:buFont typeface="Wingdings" panose="05000000000000000000" pitchFamily="2" charset="2"/>
              <a:buChar char="§"/>
            </a:pPr>
            <a:r>
              <a:rPr lang="en-US" sz="1000" dirty="0" smtClean="0">
                <a:solidFill>
                  <a:srgbClr val="262626"/>
                </a:solidFill>
              </a:rPr>
              <a:t>2 </a:t>
            </a:r>
            <a:r>
              <a:rPr lang="es-ES" sz="1000" dirty="0">
                <a:solidFill>
                  <a:srgbClr val="262626"/>
                </a:solidFill>
              </a:rPr>
              <a:t>salidas</a:t>
            </a:r>
            <a:endParaRPr lang="en-US" sz="1000" dirty="0" smtClean="0">
              <a:solidFill>
                <a:srgbClr val="262626"/>
              </a:solidFill>
            </a:endParaRPr>
          </a:p>
          <a:p>
            <a:pPr lvl="1">
              <a:buClr>
                <a:srgbClr val="99CC00"/>
              </a:buClr>
              <a:buFont typeface="Wingdings" panose="05000000000000000000" pitchFamily="2" charset="2"/>
              <a:buChar char="§"/>
            </a:pPr>
            <a:endParaRPr lang="en-US" sz="1000" dirty="0">
              <a:solidFill>
                <a:srgbClr val="262626"/>
              </a:solidFill>
            </a:endParaRPr>
          </a:p>
          <a:p>
            <a:pPr lvl="1">
              <a:buClr>
                <a:srgbClr val="99CC00"/>
              </a:buClr>
              <a:buFont typeface="Wingdings" panose="05000000000000000000" pitchFamily="2" charset="2"/>
              <a:buChar char="§"/>
            </a:pPr>
            <a:r>
              <a:rPr lang="en-US" sz="1000" dirty="0">
                <a:solidFill>
                  <a:srgbClr val="262626"/>
                </a:solidFill>
              </a:rPr>
              <a:t>24V DC, </a:t>
            </a:r>
            <a:r>
              <a:rPr lang="en-US" sz="1000" b="1" dirty="0" smtClean="0">
                <a:solidFill>
                  <a:srgbClr val="FF0000"/>
                </a:solidFill>
              </a:rPr>
              <a:t>NPN</a:t>
            </a:r>
            <a:endParaRPr lang="en-US" sz="1000" b="1" dirty="0">
              <a:solidFill>
                <a:srgbClr val="FF0000"/>
              </a:solidFill>
            </a:endParaRPr>
          </a:p>
        </p:txBody>
      </p:sp>
      <p:sp>
        <p:nvSpPr>
          <p:cNvPr id="18" name="Rounded Rectangle 17"/>
          <p:cNvSpPr/>
          <p:nvPr/>
        </p:nvSpPr>
        <p:spPr>
          <a:xfrm>
            <a:off x="4447389" y="1510236"/>
            <a:ext cx="1620000" cy="1080000"/>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Ins="36000" rtlCol="0" anchor="t"/>
          <a:lstStyle/>
          <a:p>
            <a:pPr>
              <a:buClr>
                <a:srgbClr val="99CC00"/>
              </a:buClr>
              <a:buFont typeface="Wingdings" panose="05000000000000000000" pitchFamily="2" charset="2"/>
              <a:buChar char="§"/>
            </a:pPr>
            <a:r>
              <a:rPr lang="es-ES" sz="1400" dirty="0" smtClean="0">
                <a:solidFill>
                  <a:srgbClr val="262626"/>
                </a:solidFill>
              </a:rPr>
              <a:t>Alimentación</a:t>
            </a:r>
          </a:p>
          <a:p>
            <a:pPr lvl="1">
              <a:buClr>
                <a:srgbClr val="99CC00"/>
              </a:buClr>
              <a:buFont typeface="Wingdings" panose="05000000000000000000" pitchFamily="2" charset="2"/>
              <a:buChar char="§"/>
            </a:pPr>
            <a:r>
              <a:rPr lang="en-US" sz="1000" dirty="0" smtClean="0">
                <a:solidFill>
                  <a:srgbClr val="262626"/>
                </a:solidFill>
              </a:rPr>
              <a:t>24V DC y GND</a:t>
            </a:r>
          </a:p>
          <a:p>
            <a:pPr lvl="1">
              <a:buClr>
                <a:srgbClr val="99CC00"/>
              </a:buClr>
              <a:buFont typeface="Wingdings" panose="05000000000000000000" pitchFamily="2" charset="2"/>
              <a:buChar char="§"/>
            </a:pPr>
            <a:endParaRPr lang="en-US" sz="1000" dirty="0" smtClean="0">
              <a:solidFill>
                <a:srgbClr val="262626"/>
              </a:solidFill>
            </a:endParaRPr>
          </a:p>
          <a:p>
            <a:pPr lvl="1">
              <a:buClr>
                <a:srgbClr val="99CC00"/>
              </a:buClr>
              <a:buFont typeface="Wingdings" panose="05000000000000000000" pitchFamily="2" charset="2"/>
              <a:buChar char="§"/>
            </a:pPr>
            <a:r>
              <a:rPr lang="es-ES" sz="1000" dirty="0" smtClean="0">
                <a:solidFill>
                  <a:srgbClr val="262626"/>
                </a:solidFill>
              </a:rPr>
              <a:t>Carga máx.:</a:t>
            </a:r>
            <a:br>
              <a:rPr lang="es-ES" sz="1000" dirty="0" smtClean="0">
                <a:solidFill>
                  <a:srgbClr val="262626"/>
                </a:solidFill>
              </a:rPr>
            </a:br>
            <a:r>
              <a:rPr lang="es-ES" sz="1000" dirty="0" smtClean="0">
                <a:solidFill>
                  <a:srgbClr val="262626"/>
                </a:solidFill>
              </a:rPr>
              <a:t>   600mA</a:t>
            </a:r>
          </a:p>
          <a:p>
            <a:pPr>
              <a:buClr>
                <a:srgbClr val="99CC00"/>
              </a:buClr>
              <a:buFont typeface="Wingdings" panose="05000000000000000000" pitchFamily="2" charset="2"/>
              <a:buChar char="§"/>
            </a:pPr>
            <a:endParaRPr lang="en-US" sz="1000" dirty="0">
              <a:solidFill>
                <a:srgbClr val="262626"/>
              </a:solidFill>
            </a:endParaRPr>
          </a:p>
        </p:txBody>
      </p:sp>
      <p:sp>
        <p:nvSpPr>
          <p:cNvPr id="38" name="Rounded Rectangle 37"/>
          <p:cNvSpPr/>
          <p:nvPr/>
        </p:nvSpPr>
        <p:spPr>
          <a:xfrm>
            <a:off x="5740925" y="3533303"/>
            <a:ext cx="560582" cy="913795"/>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endParaRPr lang="en-US" sz="1000">
              <a:solidFill>
                <a:srgbClr val="FF0000"/>
              </a:solidFill>
            </a:endParaRPr>
          </a:p>
        </p:txBody>
      </p:sp>
      <p:sp>
        <p:nvSpPr>
          <p:cNvPr id="39" name="Rounded Rectangle 38"/>
          <p:cNvSpPr/>
          <p:nvPr/>
        </p:nvSpPr>
        <p:spPr>
          <a:xfrm>
            <a:off x="5032895" y="3039087"/>
            <a:ext cx="448987" cy="1250109"/>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endParaRPr lang="en-US" sz="1000">
              <a:solidFill>
                <a:srgbClr val="FF0000"/>
              </a:solidFill>
            </a:endParaRPr>
          </a:p>
        </p:txBody>
      </p:sp>
      <p:sp>
        <p:nvSpPr>
          <p:cNvPr id="40" name="Rounded Rectangle 39"/>
          <p:cNvSpPr/>
          <p:nvPr/>
        </p:nvSpPr>
        <p:spPr>
          <a:xfrm>
            <a:off x="4262958" y="3533303"/>
            <a:ext cx="531677" cy="913795"/>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endParaRPr lang="en-US" sz="1000">
              <a:solidFill>
                <a:srgbClr val="FF0000"/>
              </a:solidFill>
            </a:endParaRPr>
          </a:p>
        </p:txBody>
      </p:sp>
      <p:sp>
        <p:nvSpPr>
          <p:cNvPr id="41" name="Rounded Rectangle 40"/>
          <p:cNvSpPr/>
          <p:nvPr/>
        </p:nvSpPr>
        <p:spPr>
          <a:xfrm>
            <a:off x="4646399" y="4523261"/>
            <a:ext cx="1242885" cy="477747"/>
          </a:xfrm>
          <a:prstGeom prst="roundRect">
            <a:avLst/>
          </a:prstGeom>
          <a:noFill/>
          <a:ln w="19050">
            <a:solidFill>
              <a:srgbClr val="99CC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buClr>
                <a:srgbClr val="99CC00"/>
              </a:buClr>
              <a:buFont typeface="Wingdings" panose="05000000000000000000" pitchFamily="2" charset="2"/>
              <a:buChar char="§"/>
            </a:pPr>
            <a:endParaRPr lang="en-US" sz="1000">
              <a:solidFill>
                <a:srgbClr val="FF0000"/>
              </a:solidFill>
            </a:endParaRPr>
          </a:p>
        </p:txBody>
      </p:sp>
      <p:cxnSp>
        <p:nvCxnSpPr>
          <p:cNvPr id="45" name="Straight Connector 44"/>
          <p:cNvCxnSpPr/>
          <p:nvPr/>
        </p:nvCxnSpPr>
        <p:spPr>
          <a:xfrm>
            <a:off x="5257388" y="2590236"/>
            <a:ext cx="0" cy="43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257388" y="4997199"/>
            <a:ext cx="0" cy="43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rot="5400000">
            <a:off x="6516313" y="3765881"/>
            <a:ext cx="0" cy="43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4044685" y="3765881"/>
            <a:ext cx="0" cy="432000"/>
          </a:xfrm>
          <a:prstGeom prst="line">
            <a:avLst/>
          </a:prstGeom>
          <a:ln w="19050">
            <a:solidFill>
              <a:srgbClr val="99CC00"/>
            </a:solidFill>
          </a:ln>
          <a:effectLst/>
        </p:spPr>
        <p:style>
          <a:lnRef idx="2">
            <a:schemeClr val="accent1"/>
          </a:lnRef>
          <a:fillRef idx="0">
            <a:schemeClr val="accent1"/>
          </a:fillRef>
          <a:effectRef idx="1">
            <a:schemeClr val="accent1"/>
          </a:effectRef>
          <a:fontRef idx="minor">
            <a:schemeClr val="tx1"/>
          </a:fontRef>
        </p:style>
      </p:cxnSp>
      <p:sp>
        <p:nvSpPr>
          <p:cNvPr id="22" name="Brugerdefineret 2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24" name="Tekstboks 6"/>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Interfaz eléctrica</a:t>
            </a:r>
            <a:endParaRPr lang="es-ES" sz="2000" b="1" dirty="0">
              <a:latin typeface="Lucida Console" panose="020B0609040504020204" pitchFamily="49" charset="0"/>
            </a:endParaRPr>
          </a:p>
        </p:txBody>
      </p:sp>
    </p:spTree>
    <p:extLst>
      <p:ext uri="{BB962C8B-B14F-4D97-AF65-F5344CB8AC3E}">
        <p14:creationId xmlns:p14="http://schemas.microsoft.com/office/powerpoint/2010/main" val="34806007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277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2650503"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da-DK" sz="1800" dirty="0" smtClean="0">
                <a:solidFill>
                  <a:srgbClr val="262626"/>
                </a:solidFill>
              </a:rPr>
              <a:t>Propósito</a:t>
            </a:r>
          </a:p>
          <a:p>
            <a:pPr lvl="1">
              <a:buClr>
                <a:srgbClr val="99CC00"/>
              </a:buClr>
              <a:buFont typeface="Wingdings" panose="05000000000000000000" pitchFamily="2" charset="2"/>
              <a:buChar char="§"/>
            </a:pPr>
            <a:r>
              <a:rPr lang="da-DK" sz="1400" dirty="0" smtClean="0">
                <a:solidFill>
                  <a:srgbClr val="262626"/>
                </a:solidFill>
              </a:rPr>
              <a:t>Interaccion con dispositivos externos</a:t>
            </a: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Cableadas al </a:t>
            </a:r>
          </a:p>
          <a:p>
            <a:pPr lvl="2">
              <a:buClr>
                <a:srgbClr val="99CC00"/>
              </a:buClr>
              <a:buFont typeface="Wingdings" panose="05000000000000000000" pitchFamily="2" charset="2"/>
              <a:buChar char="§"/>
            </a:pPr>
            <a:r>
              <a:rPr lang="da-DK" sz="1000" dirty="0" smtClean="0">
                <a:solidFill>
                  <a:srgbClr val="262626"/>
                </a:solidFill>
              </a:rPr>
              <a:t>Controlador</a:t>
            </a:r>
          </a:p>
          <a:p>
            <a:pPr lvl="2">
              <a:buClr>
                <a:srgbClr val="99CC00"/>
              </a:buClr>
              <a:buFont typeface="Wingdings" panose="05000000000000000000" pitchFamily="2" charset="2"/>
              <a:buChar char="§"/>
            </a:pPr>
            <a:r>
              <a:rPr lang="da-DK" sz="1000" dirty="0" smtClean="0">
                <a:solidFill>
                  <a:srgbClr val="262626"/>
                </a:solidFill>
              </a:rPr>
              <a:t>Conector de herramienta</a:t>
            </a:r>
            <a:endParaRPr lang="en-GB" sz="10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Configuracion</a:t>
            </a:r>
          </a:p>
          <a:p>
            <a:pPr lvl="2">
              <a:buClr>
                <a:srgbClr val="99CC00"/>
              </a:buClr>
              <a:buFont typeface="Wingdings" panose="05000000000000000000" pitchFamily="2" charset="2"/>
              <a:buChar char="§"/>
            </a:pPr>
            <a:r>
              <a:rPr lang="da-DK" sz="1000" dirty="0">
                <a:solidFill>
                  <a:srgbClr val="262626"/>
                </a:solidFill>
              </a:rPr>
              <a:t>Controlador </a:t>
            </a:r>
            <a:endParaRPr lang="da-DK" sz="1000" dirty="0" smtClean="0">
              <a:solidFill>
                <a:srgbClr val="262626"/>
              </a:solidFill>
            </a:endParaRPr>
          </a:p>
          <a:p>
            <a:pPr marL="1435100" lvl="2" indent="-265113">
              <a:buClr>
                <a:srgbClr val="99CC00"/>
              </a:buClr>
              <a:buFont typeface="Wingdings" panose="05000000000000000000" pitchFamily="2" charset="2"/>
              <a:buChar char="§"/>
            </a:pPr>
            <a:r>
              <a:rPr lang="da-DK" sz="1000" dirty="0">
                <a:solidFill>
                  <a:srgbClr val="262626"/>
                </a:solidFill>
              </a:rPr>
              <a:t>16 DI</a:t>
            </a:r>
          </a:p>
          <a:p>
            <a:pPr marL="1435100" lvl="2" indent="-265113">
              <a:buClr>
                <a:srgbClr val="99CC00"/>
              </a:buClr>
              <a:buFont typeface="Wingdings" panose="05000000000000000000" pitchFamily="2" charset="2"/>
              <a:buChar char="§"/>
            </a:pPr>
            <a:r>
              <a:rPr lang="da-DK" sz="1000" dirty="0" smtClean="0">
                <a:solidFill>
                  <a:srgbClr val="262626"/>
                </a:solidFill>
              </a:rPr>
              <a:t>16 DO</a:t>
            </a:r>
          </a:p>
          <a:p>
            <a:pPr marL="1435100" lvl="2" indent="-265113">
              <a:buClr>
                <a:srgbClr val="99CC00"/>
              </a:buClr>
              <a:buFont typeface="Wingdings" panose="05000000000000000000" pitchFamily="2" charset="2"/>
              <a:buChar char="§"/>
            </a:pPr>
            <a:r>
              <a:rPr lang="da-DK" sz="1000" dirty="0" smtClean="0">
                <a:solidFill>
                  <a:srgbClr val="262626"/>
                </a:solidFill>
              </a:rPr>
              <a:t>2 AI</a:t>
            </a:r>
          </a:p>
          <a:p>
            <a:pPr marL="1435100" lvl="2" indent="-265113">
              <a:buClr>
                <a:srgbClr val="99CC00"/>
              </a:buClr>
              <a:buFont typeface="Wingdings" panose="05000000000000000000" pitchFamily="2" charset="2"/>
              <a:buChar char="§"/>
            </a:pPr>
            <a:r>
              <a:rPr lang="da-DK" sz="1000" dirty="0" smtClean="0">
                <a:solidFill>
                  <a:srgbClr val="262626"/>
                </a:solidFill>
              </a:rPr>
              <a:t>2 AO</a:t>
            </a:r>
          </a:p>
          <a:p>
            <a:pPr lvl="2">
              <a:buClr>
                <a:srgbClr val="99CC00"/>
              </a:buClr>
              <a:buFont typeface="Wingdings" panose="05000000000000000000" pitchFamily="2" charset="2"/>
              <a:buChar char="§"/>
            </a:pPr>
            <a:r>
              <a:rPr lang="da-DK" sz="1000" dirty="0">
                <a:solidFill>
                  <a:srgbClr val="262626"/>
                </a:solidFill>
              </a:rPr>
              <a:t>Conector de herramienta</a:t>
            </a:r>
            <a:endParaRPr lang="en-GB" sz="1000" dirty="0">
              <a:solidFill>
                <a:srgbClr val="262626"/>
              </a:solidFill>
            </a:endParaRPr>
          </a:p>
          <a:p>
            <a:pPr marL="1435100" lvl="2" indent="-265113">
              <a:buClr>
                <a:srgbClr val="99CC00"/>
              </a:buClr>
              <a:buFont typeface="Wingdings" panose="05000000000000000000" pitchFamily="2" charset="2"/>
              <a:buChar char="§"/>
            </a:pPr>
            <a:r>
              <a:rPr lang="da-DK" sz="1000" dirty="0" smtClean="0">
                <a:solidFill>
                  <a:srgbClr val="262626"/>
                </a:solidFill>
              </a:rPr>
              <a:t>2 DI</a:t>
            </a:r>
          </a:p>
          <a:p>
            <a:pPr marL="1435100" lvl="2" indent="-265113">
              <a:buClr>
                <a:srgbClr val="99CC00"/>
              </a:buClr>
              <a:buFont typeface="Wingdings" panose="05000000000000000000" pitchFamily="2" charset="2"/>
              <a:buChar char="§"/>
            </a:pPr>
            <a:r>
              <a:rPr lang="da-DK" sz="1000" dirty="0" smtClean="0">
                <a:solidFill>
                  <a:srgbClr val="262626"/>
                </a:solidFill>
              </a:rPr>
              <a:t>2 DO</a:t>
            </a:r>
          </a:p>
          <a:p>
            <a:pPr marL="1435100" lvl="2" indent="-265113">
              <a:buClr>
                <a:srgbClr val="99CC00"/>
              </a:buClr>
              <a:buFont typeface="Wingdings" panose="05000000000000000000" pitchFamily="2" charset="2"/>
              <a:buChar char="§"/>
            </a:pPr>
            <a:r>
              <a:rPr lang="da-DK" sz="1000" dirty="0" smtClean="0">
                <a:solidFill>
                  <a:srgbClr val="262626"/>
                </a:solidFill>
              </a:rPr>
              <a:t>2 AI</a:t>
            </a:r>
          </a:p>
          <a:p>
            <a:pPr lvl="2">
              <a:buClr>
                <a:srgbClr val="99CC00"/>
              </a:buClr>
              <a:buFont typeface="Wingdings" panose="05000000000000000000" pitchFamily="2" charset="2"/>
              <a:buChar char="§"/>
            </a:pPr>
            <a:endParaRPr lang="da-DK" sz="600" dirty="0" smtClean="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4971461" y="2149089"/>
            <a:ext cx="252000"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74</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Tratamiento de señales</a:t>
            </a:r>
            <a:endParaRPr lang="da-DK" sz="2000" b="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43680599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760000" cy="4277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Señales digitales</a:t>
            </a:r>
          </a:p>
          <a:p>
            <a:pPr lvl="1">
              <a:buClr>
                <a:srgbClr val="99CC00"/>
              </a:buClr>
              <a:buFont typeface="Wingdings" panose="05000000000000000000" pitchFamily="2" charset="2"/>
              <a:buChar char="§"/>
            </a:pPr>
            <a:r>
              <a:rPr lang="es-ES" sz="1400" dirty="0" smtClean="0">
                <a:solidFill>
                  <a:srgbClr val="262626"/>
                </a:solidFill>
              </a:rPr>
              <a:t>Voltaje</a:t>
            </a:r>
          </a:p>
          <a:p>
            <a:pPr lvl="2">
              <a:buClr>
                <a:srgbClr val="99CC00"/>
              </a:buClr>
              <a:buFont typeface="Wingdings" panose="05000000000000000000" pitchFamily="2" charset="2"/>
              <a:buChar char="§"/>
            </a:pPr>
            <a:r>
              <a:rPr lang="es-ES" sz="1000" dirty="0" smtClean="0">
                <a:solidFill>
                  <a:srgbClr val="262626"/>
                </a:solidFill>
              </a:rPr>
              <a:t>24V DC</a:t>
            </a:r>
          </a:p>
          <a:p>
            <a:pPr lvl="2">
              <a:buClr>
                <a:srgbClr val="99CC00"/>
              </a:buClr>
              <a:buFont typeface="Wingdings" panose="05000000000000000000" pitchFamily="2" charset="2"/>
              <a:buChar char="§"/>
            </a:pPr>
            <a:r>
              <a:rPr lang="es-ES" sz="1000" dirty="0" smtClean="0">
                <a:solidFill>
                  <a:srgbClr val="262626"/>
                </a:solidFill>
              </a:rPr>
              <a:t>GND</a:t>
            </a:r>
          </a:p>
          <a:p>
            <a:pPr lvl="1">
              <a:buClr>
                <a:srgbClr val="99CC00"/>
              </a:buClr>
              <a:buFont typeface="Wingdings" panose="05000000000000000000" pitchFamily="2" charset="2"/>
              <a:buChar char="§"/>
            </a:pPr>
            <a:r>
              <a:rPr lang="es-ES" sz="1400" dirty="0" smtClean="0">
                <a:solidFill>
                  <a:srgbClr val="262626"/>
                </a:solidFill>
              </a:rPr>
              <a:t>Estados</a:t>
            </a:r>
          </a:p>
          <a:p>
            <a:pPr lvl="2">
              <a:buClr>
                <a:srgbClr val="99CC00"/>
              </a:buClr>
              <a:buFont typeface="Wingdings" panose="05000000000000000000" pitchFamily="2" charset="2"/>
              <a:buChar char="§"/>
            </a:pPr>
            <a:r>
              <a:rPr lang="es-ES" sz="1000" dirty="0" smtClean="0">
                <a:solidFill>
                  <a:srgbClr val="262626"/>
                </a:solidFill>
              </a:rPr>
              <a:t>OFF (Bajo)</a:t>
            </a:r>
          </a:p>
          <a:p>
            <a:pPr lvl="2">
              <a:buClr>
                <a:srgbClr val="99CC00"/>
              </a:buClr>
              <a:buFont typeface="Wingdings" panose="05000000000000000000" pitchFamily="2" charset="2"/>
              <a:buChar char="§"/>
            </a:pPr>
            <a:r>
              <a:rPr lang="es-ES" sz="1000" dirty="0" smtClean="0">
                <a:solidFill>
                  <a:srgbClr val="262626"/>
                </a:solidFill>
              </a:rPr>
              <a:t>ON (Alto)</a:t>
            </a:r>
          </a:p>
          <a:p>
            <a:pPr marL="646113" lvl="2" indent="-285750">
              <a:buClr>
                <a:srgbClr val="99CC00"/>
              </a:buClr>
              <a:buFont typeface="Wingdings" panose="05000000000000000000" pitchFamily="2" charset="2"/>
              <a:buChar char="§"/>
            </a:pPr>
            <a:endParaRPr lang="da-DK"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Señales </a:t>
            </a:r>
            <a:r>
              <a:rPr lang="es-ES" sz="1800" dirty="0" smtClean="0">
                <a:solidFill>
                  <a:srgbClr val="262626"/>
                </a:solidFill>
              </a:rPr>
              <a:t>analógicas</a:t>
            </a:r>
            <a:endParaRPr lang="es-ES" sz="18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Rango</a:t>
            </a:r>
          </a:p>
          <a:p>
            <a:pPr lvl="2">
              <a:buClr>
                <a:srgbClr val="99CC00"/>
              </a:buClr>
              <a:buFont typeface="Wingdings" panose="05000000000000000000" pitchFamily="2" charset="2"/>
              <a:buChar char="§"/>
            </a:pPr>
            <a:r>
              <a:rPr lang="es-ES" sz="1000" dirty="0" smtClean="0">
                <a:solidFill>
                  <a:srgbClr val="262626"/>
                </a:solidFill>
              </a:rPr>
              <a:t>Corriente 4-20 </a:t>
            </a:r>
            <a:r>
              <a:rPr lang="es-ES" sz="1000" dirty="0" err="1" smtClean="0">
                <a:solidFill>
                  <a:srgbClr val="262626"/>
                </a:solidFill>
              </a:rPr>
              <a:t>mA.</a:t>
            </a:r>
            <a:endParaRPr lang="es-ES" sz="1000" dirty="0" smtClean="0">
              <a:solidFill>
                <a:srgbClr val="262626"/>
              </a:solidFill>
            </a:endParaRPr>
          </a:p>
          <a:p>
            <a:pPr lvl="2">
              <a:buClr>
                <a:srgbClr val="99CC00"/>
              </a:buClr>
              <a:buFont typeface="Wingdings" panose="05000000000000000000" pitchFamily="2" charset="2"/>
              <a:buChar char="§"/>
            </a:pPr>
            <a:r>
              <a:rPr lang="es-ES" sz="1000" dirty="0" smtClean="0">
                <a:solidFill>
                  <a:srgbClr val="262626"/>
                </a:solidFill>
              </a:rPr>
              <a:t>Voltaje</a:t>
            </a:r>
            <a:r>
              <a:rPr lang="da-DK" sz="1000" dirty="0" smtClean="0">
                <a:solidFill>
                  <a:srgbClr val="262626"/>
                </a:solidFill>
              </a:rPr>
              <a:t> </a:t>
            </a:r>
            <a:r>
              <a:rPr lang="es-ES" sz="1000" dirty="0" smtClean="0">
                <a:solidFill>
                  <a:srgbClr val="262626"/>
                </a:solidFill>
              </a:rPr>
              <a:t>0-10</a:t>
            </a:r>
            <a:r>
              <a:rPr lang="da-DK" sz="1000" dirty="0" smtClean="0">
                <a:solidFill>
                  <a:srgbClr val="262626"/>
                </a:solidFill>
              </a:rPr>
              <a:t> </a:t>
            </a:r>
            <a:r>
              <a:rPr lang="es-ES" sz="1000" dirty="0" smtClean="0">
                <a:solidFill>
                  <a:srgbClr val="262626"/>
                </a:solidFill>
              </a:rPr>
              <a:t>V</a:t>
            </a:r>
            <a:endParaRPr lang="es-ES" sz="1800" dirty="0" smtClean="0">
              <a:solidFill>
                <a:srgbClr val="262626"/>
              </a:solidFill>
            </a:endParaRPr>
          </a:p>
          <a:p>
            <a:pPr lvl="2">
              <a:buClr>
                <a:srgbClr val="99CC00"/>
              </a:buClr>
              <a:buFont typeface="Wingdings" panose="05000000000000000000" pitchFamily="2" charset="2"/>
              <a:buChar char="§"/>
            </a:pPr>
            <a:endParaRPr lang="da-DK" sz="18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75</a:t>
            </a:fld>
            <a:endParaRPr lang="da-DK"/>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3" name="Tekstboks 8"/>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Tratamiento de señales</a:t>
            </a:r>
            <a:endParaRPr lang="da-DK" sz="2000" b="1" dirty="0">
              <a:latin typeface="Lucida Console" panose="020B0609040504020204" pitchFamily="49" charset="0"/>
            </a:endParaRPr>
          </a:p>
        </p:txBody>
      </p:sp>
      <p:sp>
        <p:nvSpPr>
          <p:cNvPr id="18" name="Rektangel 3"/>
          <p:cNvSpPr/>
          <p:nvPr/>
        </p:nvSpPr>
        <p:spPr>
          <a:xfrm>
            <a:off x="4971461" y="2149089"/>
            <a:ext cx="252000" cy="12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Tree>
    <p:extLst>
      <p:ext uri="{BB962C8B-B14F-4D97-AF65-F5344CB8AC3E}">
        <p14:creationId xmlns:p14="http://schemas.microsoft.com/office/powerpoint/2010/main" val="12626612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Entradas</a:t>
            </a:r>
          </a:p>
          <a:p>
            <a:pPr lvl="1">
              <a:buClr>
                <a:srgbClr val="99CC00"/>
              </a:buClr>
              <a:buFont typeface="Wingdings" panose="05000000000000000000" pitchFamily="2" charset="2"/>
              <a:buChar char="§"/>
            </a:pPr>
            <a:r>
              <a:rPr lang="es-ES" sz="1400" dirty="0" smtClean="0">
                <a:solidFill>
                  <a:srgbClr val="262626"/>
                </a:solidFill>
              </a:rPr>
              <a:t>Renombrar señales</a:t>
            </a:r>
          </a:p>
          <a:p>
            <a:pPr lvl="1">
              <a:buClr>
                <a:srgbClr val="99CC00"/>
              </a:buClr>
              <a:buFont typeface="Wingdings" panose="05000000000000000000" pitchFamily="2" charset="2"/>
              <a:buChar char="§"/>
            </a:pPr>
            <a:r>
              <a:rPr lang="es-ES" sz="1400" dirty="0" smtClean="0">
                <a:solidFill>
                  <a:srgbClr val="262626"/>
                </a:solidFill>
              </a:rPr>
              <a:t>Asignar Acción</a:t>
            </a:r>
          </a:p>
          <a:p>
            <a:pPr lvl="2">
              <a:buClr>
                <a:srgbClr val="99CC00"/>
              </a:buClr>
              <a:buFont typeface="Wingdings" panose="05000000000000000000" pitchFamily="2" charset="2"/>
              <a:buChar char="§"/>
            </a:pPr>
            <a:r>
              <a:rPr lang="es-ES" sz="1000" dirty="0" smtClean="0">
                <a:solidFill>
                  <a:srgbClr val="262626"/>
                </a:solidFill>
              </a:rPr>
              <a:t>Inicio de  programa</a:t>
            </a:r>
          </a:p>
          <a:p>
            <a:pPr lvl="2">
              <a:buClr>
                <a:srgbClr val="99CC00"/>
              </a:buClr>
              <a:buFont typeface="Wingdings" panose="05000000000000000000" pitchFamily="2" charset="2"/>
              <a:buChar char="§"/>
            </a:pPr>
            <a:r>
              <a:rPr lang="es-ES" sz="1000" dirty="0" smtClean="0">
                <a:solidFill>
                  <a:srgbClr val="262626"/>
                </a:solidFill>
              </a:rPr>
              <a:t>Paro de programa</a:t>
            </a:r>
          </a:p>
          <a:p>
            <a:pPr lvl="2">
              <a:buClr>
                <a:srgbClr val="99CC00"/>
              </a:buClr>
              <a:buFont typeface="Wingdings" panose="05000000000000000000" pitchFamily="2" charset="2"/>
              <a:buChar char="§"/>
            </a:pPr>
            <a:r>
              <a:rPr lang="es-ES" sz="1000" dirty="0" smtClean="0">
                <a:solidFill>
                  <a:srgbClr val="262626"/>
                </a:solidFill>
              </a:rPr>
              <a:t>Pausa de programa</a:t>
            </a:r>
          </a:p>
          <a:p>
            <a:pPr lvl="2">
              <a:buClr>
                <a:srgbClr val="99CC00"/>
              </a:buClr>
              <a:buFont typeface="Wingdings" panose="05000000000000000000" pitchFamily="2" charset="2"/>
              <a:buChar char="§"/>
            </a:pPr>
            <a:r>
              <a:rPr lang="es-ES" sz="1000" dirty="0" smtClean="0">
                <a:solidFill>
                  <a:srgbClr val="262626"/>
                </a:solidFill>
              </a:rPr>
              <a:t>Movimiento libre</a:t>
            </a:r>
          </a:p>
          <a:p>
            <a:pPr lvl="1">
              <a:buClr>
                <a:srgbClr val="99CC00"/>
              </a:buClr>
              <a:buFont typeface="Wingdings" panose="05000000000000000000" pitchFamily="2" charset="2"/>
              <a:buChar char="§"/>
            </a:pPr>
            <a:endParaRPr lang="en-GB"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Tanto el programa como la pestaña de E/S se se actualizan al modificar el nombre de las señales</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76</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 E/S</a:t>
            </a:r>
            <a:endParaRPr lang="es-ES" sz="2000" b="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204939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Clr>
                <a:srgbClr val="99CC00"/>
              </a:buClr>
              <a:buNone/>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Salidas</a:t>
            </a:r>
          </a:p>
          <a:p>
            <a:pPr lvl="1">
              <a:buClr>
                <a:srgbClr val="99CC00"/>
              </a:buClr>
              <a:buFont typeface="Wingdings" panose="05000000000000000000" pitchFamily="2" charset="2"/>
              <a:buChar char="§"/>
            </a:pPr>
            <a:r>
              <a:rPr lang="es-ES" sz="1400" dirty="0" smtClean="0">
                <a:solidFill>
                  <a:srgbClr val="262626"/>
                </a:solidFill>
              </a:rPr>
              <a:t>Renombrar </a:t>
            </a:r>
            <a:r>
              <a:rPr lang="es-ES" sz="1400" dirty="0">
                <a:solidFill>
                  <a:srgbClr val="262626"/>
                </a:solidFill>
              </a:rPr>
              <a:t>señales</a:t>
            </a:r>
          </a:p>
          <a:p>
            <a:pPr lvl="1">
              <a:buClr>
                <a:srgbClr val="99CC00"/>
              </a:buClr>
              <a:buFont typeface="Wingdings" panose="05000000000000000000" pitchFamily="2" charset="2"/>
              <a:buChar char="§"/>
            </a:pPr>
            <a:r>
              <a:rPr lang="es-ES" sz="1400" dirty="0">
                <a:solidFill>
                  <a:srgbClr val="262626"/>
                </a:solidFill>
              </a:rPr>
              <a:t>Opciones para cambiar el</a:t>
            </a:r>
            <a:br>
              <a:rPr lang="es-ES" sz="1400" dirty="0">
                <a:solidFill>
                  <a:srgbClr val="262626"/>
                </a:solidFill>
              </a:rPr>
            </a:br>
            <a:r>
              <a:rPr lang="es-ES" sz="1400" dirty="0">
                <a:solidFill>
                  <a:srgbClr val="262626"/>
                </a:solidFill>
              </a:rPr>
              <a:t>estado de la salida desde</a:t>
            </a:r>
            <a:br>
              <a:rPr lang="es-ES" sz="1400" dirty="0">
                <a:solidFill>
                  <a:srgbClr val="262626"/>
                </a:solidFill>
              </a:rPr>
            </a:br>
            <a:r>
              <a:rPr lang="es-ES" sz="1400" dirty="0">
                <a:solidFill>
                  <a:srgbClr val="262626"/>
                </a:solidFill>
              </a:rPr>
              <a:t>la ficha I/O</a:t>
            </a:r>
          </a:p>
          <a:p>
            <a:pPr lvl="1">
              <a:buClr>
                <a:srgbClr val="99CC00"/>
              </a:buClr>
              <a:buFont typeface="Wingdings" panose="05000000000000000000" pitchFamily="2" charset="2"/>
              <a:buChar char="§"/>
            </a:pPr>
            <a:r>
              <a:rPr lang="es-ES" sz="1400" dirty="0">
                <a:solidFill>
                  <a:srgbClr val="262626"/>
                </a:solidFill>
              </a:rPr>
              <a:t>Fijar el estado de la señal</a:t>
            </a:r>
            <a:br>
              <a:rPr lang="es-ES" sz="1400" dirty="0">
                <a:solidFill>
                  <a:srgbClr val="262626"/>
                </a:solidFill>
              </a:rPr>
            </a:br>
            <a:r>
              <a:rPr lang="es-ES" sz="1400" dirty="0">
                <a:solidFill>
                  <a:srgbClr val="262626"/>
                </a:solidFill>
              </a:rPr>
              <a:t>cuando el programa está</a:t>
            </a:r>
            <a:br>
              <a:rPr lang="es-ES" sz="1400" dirty="0">
                <a:solidFill>
                  <a:srgbClr val="262626"/>
                </a:solidFill>
              </a:rPr>
            </a:br>
            <a:r>
              <a:rPr lang="es-ES" sz="1400" dirty="0">
                <a:solidFill>
                  <a:srgbClr val="262626"/>
                </a:solidFill>
              </a:rPr>
              <a:t>parado</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Tanto el programa como la pestaña de E/S se se actualizan al modificar el nombre de las señales</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77</a:t>
            </a:fld>
            <a:endParaRPr lang="da-DK"/>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5" name="Brugerdefineret 14">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3" name="Tekstboks 5"/>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Configuración de E/S</a:t>
            </a:r>
            <a:endParaRPr lang="es-ES" sz="2000" b="1" dirty="0">
              <a:latin typeface="Lucida Console" panose="020B0609040504020204" pitchFamily="49"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6163" y="5648383"/>
            <a:ext cx="3528577" cy="692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357566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Espera por condiciones</a:t>
            </a:r>
          </a:p>
          <a:p>
            <a:pPr lvl="1">
              <a:buClr>
                <a:srgbClr val="99CC00"/>
              </a:buClr>
              <a:buFont typeface="Wingdings" panose="05000000000000000000" pitchFamily="2" charset="2"/>
              <a:buChar char="§"/>
            </a:pPr>
            <a:r>
              <a:rPr lang="es-ES" sz="1400" dirty="0">
                <a:solidFill>
                  <a:srgbClr val="262626"/>
                </a:solidFill>
              </a:rPr>
              <a:t>No esperar</a:t>
            </a:r>
          </a:p>
          <a:p>
            <a:pPr lvl="1">
              <a:buClr>
                <a:srgbClr val="99CC00"/>
              </a:buClr>
              <a:buFont typeface="Wingdings" panose="05000000000000000000" pitchFamily="2" charset="2"/>
              <a:buChar char="§"/>
            </a:pPr>
            <a:r>
              <a:rPr lang="es-ES" sz="1400" dirty="0">
                <a:solidFill>
                  <a:srgbClr val="262626"/>
                </a:solidFill>
              </a:rPr>
              <a:t>Esperar un tiempo</a:t>
            </a:r>
          </a:p>
          <a:p>
            <a:pPr lvl="1">
              <a:buClr>
                <a:srgbClr val="99CC00"/>
              </a:buClr>
              <a:buFont typeface="Wingdings" panose="05000000000000000000" pitchFamily="2" charset="2"/>
              <a:buChar char="§"/>
            </a:pPr>
            <a:r>
              <a:rPr lang="es-ES" sz="1400" dirty="0">
                <a:solidFill>
                  <a:srgbClr val="262626"/>
                </a:solidFill>
              </a:rPr>
              <a:t>Esperar entrada digital</a:t>
            </a:r>
          </a:p>
          <a:p>
            <a:pPr lvl="1">
              <a:buClr>
                <a:srgbClr val="99CC00"/>
              </a:buClr>
              <a:buFont typeface="Wingdings" panose="05000000000000000000" pitchFamily="2" charset="2"/>
              <a:buChar char="§"/>
            </a:pPr>
            <a:r>
              <a:rPr lang="es-ES" sz="1400" dirty="0">
                <a:solidFill>
                  <a:srgbClr val="262626"/>
                </a:solidFill>
              </a:rPr>
              <a:t>Esperar entrada analógica</a:t>
            </a:r>
          </a:p>
          <a:p>
            <a:pPr lvl="1">
              <a:buClr>
                <a:srgbClr val="99CC00"/>
              </a:buClr>
              <a:buFont typeface="Wingdings" panose="05000000000000000000" pitchFamily="2" charset="2"/>
              <a:buChar char="§"/>
            </a:pPr>
            <a:r>
              <a:rPr lang="es-ES" sz="1400" dirty="0">
                <a:solidFill>
                  <a:srgbClr val="262626"/>
                </a:solidFill>
              </a:rPr>
              <a:t>Esperar  </a:t>
            </a:r>
            <a:r>
              <a:rPr lang="es-ES" sz="1400" i="1" dirty="0">
                <a:solidFill>
                  <a:srgbClr val="262626"/>
                </a:solidFill>
              </a:rPr>
              <a:t>&lt;expresión&gt;</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como </a:t>
            </a:r>
            <a:r>
              <a:rPr lang="da-DK" sz="1400" dirty="0">
                <a:solidFill>
                  <a:srgbClr val="262626"/>
                </a:solidFill>
              </a:rPr>
              <a:t>wait.urp</a:t>
            </a: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78</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smtClean="0">
                <a:latin typeface="Lucida Console" panose="020B0609040504020204" pitchFamily="49" charset="0"/>
              </a:rPr>
              <a:t>Comando </a:t>
            </a:r>
            <a:r>
              <a:rPr lang="es-ES" sz="2000" b="1" i="1" dirty="0" smtClean="0">
                <a:latin typeface="Lucida Console" panose="020B0609040504020204" pitchFamily="49" charset="0"/>
              </a:rPr>
              <a:t>Esperar</a:t>
            </a:r>
            <a:endParaRPr lang="es-ES" sz="2000" b="1" i="1" dirty="0">
              <a:latin typeface="Lucida Console" panose="020B0609040504020204" pitchFamily="49" charset="0"/>
            </a:endParaRPr>
          </a:p>
        </p:txBody>
      </p:sp>
      <p:sp>
        <p:nvSpPr>
          <p:cNvPr id="1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2" name="Tabel 4"/>
          <p:cNvGraphicFramePr>
            <a:graphicFrameLocks noGrp="1"/>
          </p:cNvGraphicFramePr>
          <p:nvPr>
            <p:extLst>
              <p:ext uri="{D42A27DB-BD31-4B8C-83A1-F6EECF244321}">
                <p14:modId xmlns:p14="http://schemas.microsoft.com/office/powerpoint/2010/main" val="2275094791"/>
              </p:ext>
            </p:extLst>
          </p:nvPr>
        </p:nvGraphicFramePr>
        <p:xfrm>
          <a:off x="851324" y="4137501"/>
          <a:ext cx="1800000" cy="1887379"/>
        </p:xfrm>
        <a:graphic>
          <a:graphicData uri="http://schemas.openxmlformats.org/drawingml/2006/table">
            <a:tbl>
              <a:tblPr>
                <a:tableStyleId>{5C22544A-7EE6-4342-B048-85BDC9FD1C3A}</a:tableStyleId>
              </a:tblPr>
              <a:tblGrid>
                <a:gridCol w="1800000"/>
              </a:tblGrid>
              <a:tr h="188737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Esperar 1.0</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Esperar </a:t>
                      </a:r>
                      <a:r>
                        <a:rPr lang="da-DK" sz="1200" baseline="0" dirty="0" smtClean="0"/>
                        <a:t>DI[0] = HI</a:t>
                      </a:r>
                      <a:endParaRPr lang="da-DK" sz="12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225678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Realizar una acción</a:t>
            </a:r>
          </a:p>
          <a:p>
            <a:pPr lvl="1">
              <a:buClr>
                <a:srgbClr val="99CC00"/>
              </a:buClr>
              <a:buFont typeface="Wingdings" panose="05000000000000000000" pitchFamily="2" charset="2"/>
              <a:buChar char="§"/>
            </a:pPr>
            <a:r>
              <a:rPr lang="es-ES" sz="1400" dirty="0">
                <a:solidFill>
                  <a:srgbClr val="262626"/>
                </a:solidFill>
              </a:rPr>
              <a:t>Sin acción</a:t>
            </a:r>
          </a:p>
          <a:p>
            <a:pPr lvl="1">
              <a:buClr>
                <a:srgbClr val="99CC00"/>
              </a:buClr>
              <a:buFont typeface="Wingdings" panose="05000000000000000000" pitchFamily="2" charset="2"/>
              <a:buChar char="§"/>
            </a:pPr>
            <a:r>
              <a:rPr lang="es-ES" sz="1400" dirty="0">
                <a:solidFill>
                  <a:srgbClr val="262626"/>
                </a:solidFill>
              </a:rPr>
              <a:t>Fijar salida digital</a:t>
            </a:r>
          </a:p>
          <a:p>
            <a:pPr lvl="1">
              <a:buClr>
                <a:srgbClr val="99CC00"/>
              </a:buClr>
              <a:buFont typeface="Wingdings" panose="05000000000000000000" pitchFamily="2" charset="2"/>
              <a:buChar char="§"/>
            </a:pPr>
            <a:r>
              <a:rPr lang="es-ES" sz="1400" dirty="0">
                <a:solidFill>
                  <a:srgbClr val="262626"/>
                </a:solidFill>
              </a:rPr>
              <a:t>Fijar salida analógica</a:t>
            </a:r>
          </a:p>
          <a:p>
            <a:pPr lvl="1">
              <a:buClr>
                <a:srgbClr val="99CC00"/>
              </a:buClr>
              <a:buFont typeface="Wingdings" panose="05000000000000000000" pitchFamily="2" charset="2"/>
              <a:buChar char="§"/>
            </a:pPr>
            <a:r>
              <a:rPr lang="es-ES" sz="1400" dirty="0">
                <a:solidFill>
                  <a:srgbClr val="262626"/>
                </a:solidFill>
              </a:rPr>
              <a:t>Ajustar &lt;</a:t>
            </a:r>
            <a:r>
              <a:rPr lang="es-ES" sz="1400" i="1" dirty="0">
                <a:solidFill>
                  <a:srgbClr val="262626"/>
                </a:solidFill>
              </a:rPr>
              <a:t>expresión</a:t>
            </a:r>
            <a:r>
              <a:rPr lang="es-ES" sz="1400" dirty="0">
                <a:solidFill>
                  <a:srgbClr val="262626"/>
                </a:solidFill>
              </a:rPr>
              <a:t>&gt;</a:t>
            </a:r>
          </a:p>
          <a:p>
            <a:pPr lvl="1">
              <a:buClr>
                <a:srgbClr val="99CC00"/>
              </a:buClr>
              <a:buFont typeface="Wingdings" panose="05000000000000000000" pitchFamily="2" charset="2"/>
              <a:buChar char="§"/>
            </a:pPr>
            <a:r>
              <a:rPr lang="es-ES" sz="1400" dirty="0">
                <a:solidFill>
                  <a:srgbClr val="262626"/>
                </a:solidFill>
              </a:rPr>
              <a:t>Incrementar variable</a:t>
            </a:r>
          </a:p>
          <a:p>
            <a:pPr lvl="1">
              <a:buClr>
                <a:srgbClr val="99CC00"/>
              </a:buClr>
              <a:buFont typeface="Wingdings" panose="05000000000000000000" pitchFamily="2" charset="2"/>
              <a:buChar char="§"/>
            </a:pPr>
            <a:r>
              <a:rPr lang="es-ES" sz="1400" dirty="0">
                <a:solidFill>
                  <a:srgbClr val="262626"/>
                </a:solidFill>
              </a:rPr>
              <a:t>Fijar carga útil</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set.urp</a:t>
            </a:r>
            <a:endParaRPr lang="da-DK" sz="1000" dirty="0">
              <a:solidFill>
                <a:srgbClr val="262626"/>
              </a:solidFill>
            </a:endParaRPr>
          </a:p>
          <a:p>
            <a:pPr>
              <a:buClr>
                <a:srgbClr val="99CC00"/>
              </a:buClr>
              <a:buFont typeface="Wingdings" panose="05000000000000000000" pitchFamily="2" charset="2"/>
              <a:buChar char="§"/>
            </a:pPr>
            <a:endParaRPr lang="da-DK" sz="1800" dirty="0">
              <a:solidFill>
                <a:srgbClr val="262626"/>
              </a:solidFill>
            </a:endParaRPr>
          </a:p>
          <a:p>
            <a:pPr>
              <a:buClr>
                <a:schemeClr val="tx2">
                  <a:lumMod val="40000"/>
                  <a:lumOff val="60000"/>
                </a:schemeClr>
              </a:buClr>
            </a:pPr>
            <a:endParaRPr lang="da-DK" sz="1800" dirty="0" smtClean="0">
              <a:solidFill>
                <a:srgbClr val="262626"/>
              </a:solidFill>
            </a:endParaRPr>
          </a:p>
          <a:p>
            <a:pPr>
              <a:buClr>
                <a:schemeClr val="tx2">
                  <a:lumMod val="40000"/>
                  <a:lumOff val="60000"/>
                </a:schemeClr>
              </a:buClr>
            </a:pPr>
            <a:endParaRPr lang="en-GB" sz="1800" dirty="0" smtClean="0">
              <a:solidFill>
                <a:srgbClr val="262626"/>
              </a:solidFill>
            </a:endParaRPr>
          </a:p>
          <a:p>
            <a:pPr marL="630238" lvl="2" indent="-269875">
              <a:buClr>
                <a:schemeClr val="tx2">
                  <a:lumMod val="40000"/>
                  <a:lumOff val="60000"/>
                </a:schemeClr>
              </a:buCl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79</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Ajustar</a:t>
            </a:r>
            <a:endParaRPr lang="es-ES" sz="2000" b="1" i="1" dirty="0">
              <a:latin typeface="Lucida Console" panose="020B0609040504020204" pitchFamily="49" charset="0"/>
            </a:endParaRPr>
          </a:p>
        </p:txBody>
      </p:sp>
      <p:sp>
        <p:nvSpPr>
          <p:cNvPr id="1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2" name="Tabel 4"/>
          <p:cNvGraphicFramePr>
            <a:graphicFrameLocks noGrp="1"/>
          </p:cNvGraphicFramePr>
          <p:nvPr>
            <p:extLst>
              <p:ext uri="{D42A27DB-BD31-4B8C-83A1-F6EECF244321}">
                <p14:modId xmlns:p14="http://schemas.microsoft.com/office/powerpoint/2010/main" val="393305676"/>
              </p:ext>
            </p:extLst>
          </p:nvPr>
        </p:nvGraphicFramePr>
        <p:xfrm>
          <a:off x="487680" y="4137501"/>
          <a:ext cx="2163644" cy="1897539"/>
        </p:xfrm>
        <a:graphic>
          <a:graphicData uri="http://schemas.openxmlformats.org/drawingml/2006/table">
            <a:tbl>
              <a:tblPr>
                <a:tableStyleId>{5C22544A-7EE6-4342-B048-85BDC9FD1C3A}</a:tableStyleId>
              </a:tblPr>
              <a:tblGrid>
                <a:gridCol w="2163644"/>
              </a:tblGrid>
              <a:tr h="18975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Ajustar </a:t>
                      </a:r>
                      <a:r>
                        <a:rPr lang="da-DK" sz="1200" baseline="0" dirty="0" smtClean="0"/>
                        <a:t>DO[0] = Encender</a:t>
                      </a:r>
                      <a:endParaRPr lang="da-DK"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Ajustar DO[0] =  Apagar</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46262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Caja 1</a:t>
            </a:r>
          </a:p>
          <a:p>
            <a:pPr lvl="1">
              <a:buClr>
                <a:srgbClr val="99CC00"/>
              </a:buClr>
              <a:buFont typeface="Wingdings" panose="05000000000000000000" pitchFamily="2" charset="2"/>
              <a:buChar char="§"/>
            </a:pPr>
            <a:r>
              <a:rPr lang="es-ES" sz="1400" dirty="0">
                <a:solidFill>
                  <a:srgbClr val="262626"/>
                </a:solidFill>
              </a:rPr>
              <a:t>Brazo del Robot</a:t>
            </a:r>
          </a:p>
          <a:p>
            <a:pPr>
              <a:buClr>
                <a:srgbClr val="99CC00"/>
              </a:buClr>
              <a:buFont typeface="Wingdings" panose="05000000000000000000" pitchFamily="2" charset="2"/>
              <a:buChar cha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Caja </a:t>
            </a:r>
            <a:r>
              <a:rPr lang="es-ES" sz="1800" dirty="0">
                <a:solidFill>
                  <a:srgbClr val="262626"/>
                </a:solidFill>
              </a:rPr>
              <a:t>2</a:t>
            </a:r>
          </a:p>
          <a:p>
            <a:pPr lvl="1">
              <a:buClr>
                <a:srgbClr val="99CC00"/>
              </a:buClr>
              <a:buFont typeface="Wingdings" panose="05000000000000000000" pitchFamily="2" charset="2"/>
              <a:buChar char="§"/>
            </a:pPr>
            <a:r>
              <a:rPr lang="es-ES" sz="1400" dirty="0">
                <a:solidFill>
                  <a:srgbClr val="262626"/>
                </a:solidFill>
              </a:rPr>
              <a:t>Caja de control</a:t>
            </a:r>
          </a:p>
          <a:p>
            <a:pPr lvl="1">
              <a:buClr>
                <a:srgbClr val="99CC00"/>
              </a:buClr>
              <a:buFont typeface="Wingdings" panose="05000000000000000000" pitchFamily="2" charset="2"/>
              <a:buChar char="§"/>
            </a:pPr>
            <a:r>
              <a:rPr lang="es-ES" sz="1400" dirty="0">
                <a:solidFill>
                  <a:srgbClr val="262626"/>
                </a:solidFill>
              </a:rPr>
              <a:t>Cable de alimentación</a:t>
            </a:r>
          </a:p>
          <a:p>
            <a:pPr lvl="1">
              <a:buClr>
                <a:srgbClr val="99CC00"/>
              </a:buClr>
              <a:buFont typeface="Wingdings" panose="05000000000000000000" pitchFamily="2" charset="2"/>
              <a:buChar char="§"/>
            </a:pPr>
            <a:r>
              <a:rPr lang="es-ES" sz="1400" dirty="0">
                <a:solidFill>
                  <a:srgbClr val="262626"/>
                </a:solidFill>
              </a:rPr>
              <a:t>Soportes de montaje</a:t>
            </a:r>
          </a:p>
          <a:p>
            <a:pPr lvl="1">
              <a:buClr>
                <a:srgbClr val="99CC00"/>
              </a:buClr>
              <a:buFont typeface="Wingdings" panose="05000000000000000000" pitchFamily="2" charset="2"/>
              <a:buChar char="§"/>
            </a:pPr>
            <a:r>
              <a:rPr lang="es-ES" sz="1400" dirty="0">
                <a:solidFill>
                  <a:srgbClr val="262626"/>
                </a:solidFill>
              </a:rPr>
              <a:t>Cable para la herramienta</a:t>
            </a:r>
          </a:p>
          <a:p>
            <a:pPr lvl="1">
              <a:buClr>
                <a:srgbClr val="99CC00"/>
              </a:buClr>
              <a:buFont typeface="Wingdings" panose="05000000000000000000" pitchFamily="2" charset="2"/>
              <a:buChar char="§"/>
            </a:pPr>
            <a:r>
              <a:rPr lang="es-ES" sz="1400" dirty="0">
                <a:solidFill>
                  <a:srgbClr val="262626"/>
                </a:solidFill>
              </a:rPr>
              <a:t>Puntero laser UR </a:t>
            </a:r>
          </a:p>
          <a:p>
            <a:pPr lvl="1">
              <a:buClr>
                <a:srgbClr val="99CC00"/>
              </a:buClr>
              <a:buFont typeface="Wingdings" panose="05000000000000000000" pitchFamily="2" charset="2"/>
              <a:buChar char="§"/>
            </a:pPr>
            <a:r>
              <a:rPr lang="es-ES" sz="1400" dirty="0">
                <a:solidFill>
                  <a:srgbClr val="262626"/>
                </a:solidFill>
              </a:rPr>
              <a:t>Manuales</a:t>
            </a:r>
          </a:p>
          <a:p>
            <a:pPr lvl="1">
              <a:buClr>
                <a:srgbClr val="99CC00"/>
              </a:buClr>
              <a:buFont typeface="Wingdings" panose="05000000000000000000" pitchFamily="2" charset="2"/>
              <a:buChar char="§"/>
            </a:pPr>
            <a:r>
              <a:rPr lang="es-ES" sz="1400" dirty="0">
                <a:solidFill>
                  <a:srgbClr val="262626"/>
                </a:solidFill>
              </a:rPr>
              <a:t>Certificado Test </a:t>
            </a:r>
            <a:r>
              <a:rPr lang="es-ES" sz="1400" dirty="0" smtClean="0">
                <a:solidFill>
                  <a:srgbClr val="262626"/>
                </a:solidFill>
              </a:rPr>
              <a:t>Producción</a:t>
            </a:r>
            <a:endParaRPr lang="es-ES"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3">
              <a:buClr>
                <a:srgbClr val="99CC00"/>
              </a:buClr>
              <a:buFont typeface="Wingdings" panose="05000000000000000000" pitchFamily="2" charset="2"/>
              <a:buChar char="§"/>
            </a:pPr>
            <a:endParaRPr lang="en-GB" sz="1400" dirty="0">
              <a:solidFill>
                <a:srgbClr val="262626"/>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299" y="2032558"/>
            <a:ext cx="5665787" cy="463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dsholder til diasnummer 2"/>
          <p:cNvSpPr>
            <a:spLocks noGrp="1"/>
          </p:cNvSpPr>
          <p:nvPr>
            <p:ph type="sldNum" sz="quarter" idx="12"/>
          </p:nvPr>
        </p:nvSpPr>
        <p:spPr/>
        <p:txBody>
          <a:bodyPr/>
          <a:lstStyle/>
          <a:p>
            <a:fld id="{EAC703FD-06C2-3745-B8B2-5765E01FA7E0}" type="slidenum">
              <a:rPr lang="da-DK" smtClean="0"/>
              <a:t>8</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pPr>
              <a:spcBef>
                <a:spcPct val="0"/>
              </a:spcBef>
              <a:defRPr/>
            </a:pPr>
            <a:r>
              <a:rPr lang="es-ES" sz="2000" b="1" dirty="0">
                <a:latin typeface="Lucida Console" panose="020B0609040504020204" pitchFamily="49" charset="0"/>
              </a:rPr>
              <a:t>¿Qué viene en la caja?</a:t>
            </a: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19179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404734" y="1549399"/>
            <a:ext cx="7839674" cy="517207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Espera al operario</a:t>
            </a:r>
          </a:p>
          <a:p>
            <a:pPr lvl="1">
              <a:buClr>
                <a:srgbClr val="99CC00"/>
              </a:buClr>
              <a:buFont typeface="Wingdings" panose="05000000000000000000" pitchFamily="2" charset="2"/>
              <a:buChar char="§"/>
            </a:pPr>
            <a:r>
              <a:rPr lang="es-ES" sz="1400" dirty="0">
                <a:solidFill>
                  <a:srgbClr val="262626"/>
                </a:solidFill>
              </a:rPr>
              <a:t>Interrumpe al programa</a:t>
            </a:r>
          </a:p>
          <a:p>
            <a:pPr lvl="1">
              <a:buClr>
                <a:srgbClr val="99CC00"/>
              </a:buClr>
              <a:buFont typeface="Wingdings" panose="05000000000000000000" pitchFamily="2" charset="2"/>
              <a:buChar char="§"/>
            </a:pPr>
            <a:r>
              <a:rPr lang="es-ES" sz="1400" dirty="0">
                <a:solidFill>
                  <a:srgbClr val="262626"/>
                </a:solidFill>
              </a:rPr>
              <a:t>Definir mensaje de aviso</a:t>
            </a:r>
          </a:p>
          <a:p>
            <a:pPr lvl="1">
              <a:buClr>
                <a:srgbClr val="99CC00"/>
              </a:buClr>
              <a:buFont typeface="Wingdings" panose="05000000000000000000" pitchFamily="2" charset="2"/>
              <a:buChar char="§"/>
            </a:pPr>
            <a:r>
              <a:rPr lang="es-ES" sz="1400" dirty="0">
                <a:solidFill>
                  <a:srgbClr val="262626"/>
                </a:solidFill>
              </a:rPr>
              <a:t>Tipos de aviso</a:t>
            </a:r>
          </a:p>
          <a:p>
            <a:pPr lvl="2">
              <a:buClr>
                <a:srgbClr val="99CC00"/>
              </a:buClr>
              <a:buFont typeface="Wingdings" panose="05000000000000000000" pitchFamily="2" charset="2"/>
              <a:buChar char="§"/>
            </a:pPr>
            <a:r>
              <a:rPr lang="es-ES" sz="1000" dirty="0">
                <a:solidFill>
                  <a:srgbClr val="262626"/>
                </a:solidFill>
              </a:rPr>
              <a:t>Mensaje</a:t>
            </a:r>
          </a:p>
          <a:p>
            <a:pPr lvl="2">
              <a:buClr>
                <a:srgbClr val="99CC00"/>
              </a:buClr>
              <a:buFont typeface="Wingdings" panose="05000000000000000000" pitchFamily="2" charset="2"/>
              <a:buChar char="§"/>
            </a:pPr>
            <a:r>
              <a:rPr lang="es-ES" sz="1000" dirty="0">
                <a:solidFill>
                  <a:srgbClr val="262626"/>
                </a:solidFill>
              </a:rPr>
              <a:t>Advertencia</a:t>
            </a:r>
          </a:p>
          <a:p>
            <a:pPr lvl="2">
              <a:buClr>
                <a:srgbClr val="99CC00"/>
              </a:buClr>
              <a:buFont typeface="Wingdings" panose="05000000000000000000" pitchFamily="2" charset="2"/>
              <a:buChar char="§"/>
            </a:pPr>
            <a:r>
              <a:rPr lang="es-ES" sz="1000" dirty="0">
                <a:solidFill>
                  <a:srgbClr val="262626"/>
                </a:solidFill>
              </a:rPr>
              <a:t>Error</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popup.urp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80</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Aviso</a:t>
            </a:r>
            <a:endParaRPr lang="es-ES" sz="2000" b="1" i="1" dirty="0">
              <a:latin typeface="Lucida Console" panose="020B0609040504020204" pitchFamily="49" charset="0"/>
            </a:endParaRPr>
          </a:p>
        </p:txBody>
      </p:sp>
      <p:sp>
        <p:nvSpPr>
          <p:cNvPr id="1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1" name="Brugerdefineret 1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el 4"/>
          <p:cNvGraphicFramePr>
            <a:graphicFrameLocks noGrp="1"/>
          </p:cNvGraphicFramePr>
          <p:nvPr>
            <p:extLst>
              <p:ext uri="{D42A27DB-BD31-4B8C-83A1-F6EECF244321}">
                <p14:modId xmlns:p14="http://schemas.microsoft.com/office/powerpoint/2010/main" val="3334521260"/>
              </p:ext>
            </p:extLst>
          </p:nvPr>
        </p:nvGraphicFramePr>
        <p:xfrm>
          <a:off x="851324" y="4137501"/>
          <a:ext cx="1800000" cy="2029619"/>
        </p:xfrm>
        <a:graphic>
          <a:graphicData uri="http://schemas.openxmlformats.org/drawingml/2006/table">
            <a:tbl>
              <a:tblPr>
                <a:tableStyleId>{5C22544A-7EE6-4342-B048-85BDC9FD1C3A}</a:tableStyleId>
              </a:tblPr>
              <a:tblGrid>
                <a:gridCol w="1800000"/>
              </a:tblGrid>
              <a:tr h="20296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Espera 1.0</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Aviso</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Tree>
    <p:extLst>
      <p:ext uri="{BB962C8B-B14F-4D97-AF65-F5344CB8AC3E}">
        <p14:creationId xmlns:p14="http://schemas.microsoft.com/office/powerpoint/2010/main" val="16822795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2731856"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Detener</a:t>
            </a:r>
          </a:p>
          <a:p>
            <a:pPr lvl="1">
              <a:buClr>
                <a:srgbClr val="99CC00"/>
              </a:buClr>
              <a:buFont typeface="Wingdings" panose="05000000000000000000" pitchFamily="2" charset="2"/>
              <a:buChar char="§"/>
            </a:pPr>
            <a:r>
              <a:rPr lang="es-ES" sz="1400" dirty="0" smtClean="0">
                <a:solidFill>
                  <a:srgbClr val="262626"/>
                </a:solidFill>
              </a:rPr>
              <a:t>Detiene la ejecución del programa</a:t>
            </a:r>
            <a:endParaRPr lang="en-GB"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81</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Detener</a:t>
            </a:r>
            <a:endParaRPr lang="es-ES" sz="2000" b="1" i="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08337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Comentario</a:t>
            </a:r>
          </a:p>
          <a:p>
            <a:pPr lvl="1">
              <a:buClr>
                <a:srgbClr val="99CC00"/>
              </a:buClr>
              <a:buFont typeface="Wingdings" panose="05000000000000000000" pitchFamily="2" charset="2"/>
              <a:buChar char="§"/>
            </a:pPr>
            <a:r>
              <a:rPr lang="da-DK" sz="1400" dirty="0">
                <a:solidFill>
                  <a:srgbClr val="262626"/>
                </a:solidFill>
              </a:rPr>
              <a:t>Añade texto al programa</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La ejecución del</a:t>
            </a:r>
            <a:br>
              <a:rPr lang="da-DK" sz="1400" dirty="0">
                <a:solidFill>
                  <a:srgbClr val="262626"/>
                </a:solidFill>
              </a:rPr>
            </a:br>
            <a:r>
              <a:rPr lang="da-DK" sz="1400" dirty="0">
                <a:solidFill>
                  <a:srgbClr val="262626"/>
                </a:solidFill>
              </a:rPr>
              <a:t>programa no se ve</a:t>
            </a:r>
            <a:br>
              <a:rPr lang="da-DK" sz="1400" dirty="0">
                <a:solidFill>
                  <a:srgbClr val="262626"/>
                </a:solidFill>
              </a:rPr>
            </a:br>
            <a:r>
              <a:rPr lang="da-DK" sz="1400" dirty="0">
                <a:solidFill>
                  <a:srgbClr val="262626"/>
                </a:solidFill>
              </a:rPr>
              <a:t>afectada</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82</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Comentario</a:t>
            </a:r>
            <a:endParaRPr lang="es-ES" sz="2000" b="1" i="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76947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Carpetas</a:t>
            </a:r>
          </a:p>
          <a:p>
            <a:pPr lvl="1">
              <a:buClr>
                <a:srgbClr val="99CC00"/>
              </a:buClr>
              <a:buFont typeface="Wingdings" panose="05000000000000000000" pitchFamily="2" charset="2"/>
              <a:buChar char="§"/>
            </a:pPr>
            <a:r>
              <a:rPr lang="da-DK" sz="1400" dirty="0">
                <a:solidFill>
                  <a:srgbClr val="262626"/>
                </a:solidFill>
              </a:rPr>
              <a:t>Organizar el programa</a:t>
            </a:r>
          </a:p>
          <a:p>
            <a:pPr lvl="1">
              <a:buClr>
                <a:srgbClr val="99CC00"/>
              </a:buClr>
              <a:buFont typeface="Wingdings" panose="05000000000000000000" pitchFamily="2" charset="2"/>
              <a:buChar char="§"/>
            </a:pPr>
            <a:r>
              <a:rPr lang="da-DK" sz="1400" dirty="0" smtClean="0">
                <a:solidFill>
                  <a:srgbClr val="262626"/>
                </a:solidFill>
              </a:rPr>
              <a:t>Agrupa </a:t>
            </a:r>
            <a:r>
              <a:rPr lang="da-DK" sz="1400" dirty="0">
                <a:solidFill>
                  <a:srgbClr val="262626"/>
                </a:solidFill>
              </a:rPr>
              <a:t>parte del</a:t>
            </a:r>
            <a:br>
              <a:rPr lang="da-DK" sz="1400" dirty="0">
                <a:solidFill>
                  <a:srgbClr val="262626"/>
                </a:solidFill>
              </a:rPr>
            </a:br>
            <a:r>
              <a:rPr lang="da-DK" sz="1400" dirty="0" smtClean="0">
                <a:solidFill>
                  <a:srgbClr val="262626"/>
                </a:solidFill>
              </a:rPr>
              <a:t>programa </a:t>
            </a: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La ejecución del</a:t>
            </a:r>
            <a:br>
              <a:rPr lang="da-DK" sz="1400" dirty="0">
                <a:solidFill>
                  <a:srgbClr val="262626"/>
                </a:solidFill>
              </a:rPr>
            </a:br>
            <a:r>
              <a:rPr lang="da-DK" sz="1400" dirty="0">
                <a:solidFill>
                  <a:srgbClr val="262626"/>
                </a:solidFill>
              </a:rPr>
              <a:t>programa no se ve</a:t>
            </a:r>
            <a:br>
              <a:rPr lang="da-DK" sz="1400" dirty="0">
                <a:solidFill>
                  <a:srgbClr val="262626"/>
                </a:solidFill>
              </a:rPr>
            </a:br>
            <a:r>
              <a:rPr lang="da-DK" sz="1400" dirty="0">
                <a:solidFill>
                  <a:srgbClr val="262626"/>
                </a:solidFill>
              </a:rPr>
              <a:t>afectada</a:t>
            </a:r>
            <a:endParaRPr lang="en-GB"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83</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Carpeta</a:t>
            </a:r>
            <a:endParaRPr lang="es-ES" sz="2000" b="1" i="1" dirty="0">
              <a:latin typeface="Lucida Console" panose="020B0609040504020204" pitchFamily="49" charset="0"/>
            </a:endParaRPr>
          </a:p>
        </p:txBody>
      </p:sp>
      <p:sp>
        <p:nvSpPr>
          <p:cNvPr id="12"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4"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10" name="Brugerdefineret 9">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285691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50384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Programa ejemplo coger y dejar</a:t>
            </a:r>
          </a:p>
          <a:p>
            <a:pPr lvl="1">
              <a:buClr>
                <a:srgbClr val="99CC00"/>
              </a:buClr>
              <a:buFont typeface="Wingdings" panose="05000000000000000000" pitchFamily="2" charset="2"/>
              <a:buChar char="§"/>
            </a:pPr>
            <a:r>
              <a:rPr lang="es-ES" sz="1400" dirty="0">
                <a:solidFill>
                  <a:srgbClr val="262626"/>
                </a:solidFill>
              </a:rPr>
              <a:t>Dos carpetas</a:t>
            </a:r>
          </a:p>
          <a:p>
            <a:pPr lvl="2">
              <a:buClr>
                <a:srgbClr val="99CC00"/>
              </a:buClr>
              <a:buFont typeface="Wingdings" panose="05000000000000000000" pitchFamily="2" charset="2"/>
              <a:buChar char="§"/>
            </a:pPr>
            <a:r>
              <a:rPr lang="es-ES" sz="1000" dirty="0">
                <a:solidFill>
                  <a:srgbClr val="262626"/>
                </a:solidFill>
              </a:rPr>
              <a:t>Coger_pieza</a:t>
            </a:r>
          </a:p>
          <a:p>
            <a:pPr lvl="2">
              <a:buClr>
                <a:srgbClr val="99CC00"/>
              </a:buClr>
              <a:buFont typeface="Wingdings" panose="05000000000000000000" pitchFamily="2" charset="2"/>
              <a:buChar char="§"/>
            </a:pPr>
            <a:r>
              <a:rPr lang="es-ES" sz="1000" dirty="0" smtClean="0">
                <a:solidFill>
                  <a:srgbClr val="262626"/>
                </a:solidFill>
              </a:rPr>
              <a:t>Dejar_pieza</a:t>
            </a:r>
            <a:endParaRPr lang="es-ES" sz="10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20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pick_and_place.urp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cxnSp>
        <p:nvCxnSpPr>
          <p:cNvPr id="10" name="Lige forbindelse 9"/>
          <p:cNvCxnSpPr/>
          <p:nvPr/>
        </p:nvCxnSpPr>
        <p:spPr>
          <a:xfrm>
            <a:off x="4208958" y="4121312"/>
            <a:ext cx="309674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1" name="Ellipse 10"/>
          <p:cNvSpPr/>
          <p:nvPr/>
        </p:nvSpPr>
        <p:spPr>
          <a:xfrm>
            <a:off x="4154958" y="405781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2" name="Ellipse 11"/>
          <p:cNvSpPr/>
          <p:nvPr/>
        </p:nvSpPr>
        <p:spPr>
          <a:xfrm>
            <a:off x="7251700" y="4057812"/>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sp>
        <p:nvSpPr>
          <p:cNvPr id="13" name="Ellipse 12"/>
          <p:cNvSpPr/>
          <p:nvPr/>
        </p:nvSpPr>
        <p:spPr>
          <a:xfrm>
            <a:off x="7248500" y="5163000"/>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4" name="Lige forbindelse 13"/>
          <p:cNvCxnSpPr/>
          <p:nvPr/>
        </p:nvCxnSpPr>
        <p:spPr>
          <a:xfrm flipH="1">
            <a:off x="7302500" y="4126484"/>
            <a:ext cx="0" cy="10800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7" name="Ellipse 16"/>
          <p:cNvSpPr/>
          <p:nvPr/>
        </p:nvSpPr>
        <p:spPr>
          <a:xfrm>
            <a:off x="4158158" y="5160055"/>
            <a:ext cx="108000" cy="10800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a-DK"/>
          </a:p>
        </p:txBody>
      </p:sp>
      <p:cxnSp>
        <p:nvCxnSpPr>
          <p:cNvPr id="18" name="Lige forbindelse 17"/>
          <p:cNvCxnSpPr/>
          <p:nvPr/>
        </p:nvCxnSpPr>
        <p:spPr>
          <a:xfrm flipH="1">
            <a:off x="4215590" y="4141236"/>
            <a:ext cx="0" cy="108000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 name="Pladsholder til diasnummer 1"/>
          <p:cNvSpPr>
            <a:spLocks noGrp="1"/>
          </p:cNvSpPr>
          <p:nvPr>
            <p:ph type="sldNum" sz="quarter" idx="12"/>
          </p:nvPr>
        </p:nvSpPr>
        <p:spPr/>
        <p:txBody>
          <a:bodyPr/>
          <a:lstStyle/>
          <a:p>
            <a:fld id="{EAC703FD-06C2-3745-B8B2-5765E01FA7E0}" type="slidenum">
              <a:rPr lang="da-DK" smtClean="0"/>
              <a:t>84</a:t>
            </a:fld>
            <a:endParaRPr lang="da-DK"/>
          </a:p>
        </p:txBody>
      </p:sp>
      <p:sp>
        <p:nvSpPr>
          <p:cNvPr id="20" name="Tekstboks 19"/>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Carpeta</a:t>
            </a:r>
          </a:p>
        </p:txBody>
      </p:sp>
      <p:sp>
        <p:nvSpPr>
          <p:cNvPr id="26"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8"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21" name="Brugerdefineret 20">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23" name="Tabel 5"/>
          <p:cNvGraphicFramePr>
            <a:graphicFrameLocks noGrp="1"/>
          </p:cNvGraphicFramePr>
          <p:nvPr>
            <p:extLst>
              <p:ext uri="{D42A27DB-BD31-4B8C-83A1-F6EECF244321}">
                <p14:modId xmlns:p14="http://schemas.microsoft.com/office/powerpoint/2010/main" val="1595621748"/>
              </p:ext>
            </p:extLst>
          </p:nvPr>
        </p:nvGraphicFramePr>
        <p:xfrm>
          <a:off x="426720" y="3183776"/>
          <a:ext cx="2560320" cy="2834640"/>
        </p:xfrm>
        <a:graphic>
          <a:graphicData uri="http://schemas.openxmlformats.org/drawingml/2006/table">
            <a:tbl>
              <a:tblPr>
                <a:tableStyleId>{5C22544A-7EE6-4342-B048-85BDC9FD1C3A}</a:tableStyleId>
              </a:tblPr>
              <a:tblGrid>
                <a:gridCol w="2560320"/>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r>
                        <a:rPr lang="da-DK" sz="1200" i="1" baseline="0" dirty="0" smtClean="0"/>
                        <a:t>     Coger_pieza</a:t>
                      </a:r>
                    </a:p>
                    <a:p>
                      <a:r>
                        <a:rPr lang="da-DK" sz="1200" baseline="0" dirty="0" smtClean="0"/>
                        <a:t>          MoveL</a:t>
                      </a:r>
                    </a:p>
                    <a:p>
                      <a:r>
                        <a:rPr lang="da-DK" sz="1200" baseline="0" dirty="0" smtClean="0"/>
                        <a:t>               </a:t>
                      </a:r>
                      <a:r>
                        <a:rPr lang="da-DK" sz="1200" dirty="0" smtClean="0"/>
                        <a:t>Punto_de_paso_1</a:t>
                      </a:r>
                      <a:endParaRPr lang="da-DK" sz="1200" baseline="0" dirty="0" smtClean="0"/>
                    </a:p>
                    <a:p>
                      <a:r>
                        <a:rPr lang="da-DK" sz="1200" baseline="0" dirty="0" smtClean="0"/>
                        <a:t>               </a:t>
                      </a:r>
                      <a:r>
                        <a:rPr lang="da-DK" sz="1200" dirty="0" smtClean="0"/>
                        <a:t>Punto_de_paso_2</a:t>
                      </a:r>
                      <a:endParaRPr lang="da-DK" sz="1200" baseline="0" dirty="0" smtClean="0"/>
                    </a:p>
                    <a:p>
                      <a:r>
                        <a:rPr lang="da-DK" sz="1200" baseline="0" dirty="0" smtClean="0"/>
                        <a:t>               Ajustar DO[0] = Encender</a:t>
                      </a:r>
                    </a:p>
                    <a:p>
                      <a:r>
                        <a:rPr lang="da-DK" sz="1200" baseline="0" dirty="0" smtClean="0"/>
                        <a:t>               Esperar  0.5</a:t>
                      </a:r>
                    </a:p>
                    <a:p>
                      <a:r>
                        <a:rPr lang="da-DK" sz="1200" baseline="0" dirty="0" smtClean="0"/>
                        <a:t>               </a:t>
                      </a:r>
                      <a:r>
                        <a:rPr lang="da-DK" sz="1200" dirty="0" smtClean="0"/>
                        <a:t>Punto_de_paso_1</a:t>
                      </a:r>
                      <a:endParaRPr lang="da-DK" sz="1200" baseline="0" dirty="0" smtClean="0"/>
                    </a:p>
                    <a:p>
                      <a:r>
                        <a:rPr lang="da-DK" sz="1200" i="1" baseline="0" dirty="0" smtClean="0"/>
                        <a:t>     Dejar_pieza</a:t>
                      </a:r>
                    </a:p>
                    <a:p>
                      <a:r>
                        <a:rPr lang="da-DK" sz="1200" baseline="0" dirty="0" smtClean="0"/>
                        <a:t>          MoveL</a:t>
                      </a:r>
                    </a:p>
                    <a:p>
                      <a:r>
                        <a:rPr lang="da-DK" sz="1200" baseline="0" dirty="0" smtClean="0"/>
                        <a:t>               </a:t>
                      </a:r>
                      <a:r>
                        <a:rPr lang="da-DK" sz="1200" dirty="0" smtClean="0"/>
                        <a:t>Punto_de_paso_3</a:t>
                      </a:r>
                      <a:endParaRPr lang="da-DK" sz="1200" baseline="0" dirty="0" smtClean="0"/>
                    </a:p>
                    <a:p>
                      <a:r>
                        <a:rPr lang="da-DK" sz="1200" baseline="0" dirty="0" smtClean="0"/>
                        <a:t>               </a:t>
                      </a:r>
                      <a:r>
                        <a:rPr lang="da-DK" sz="1200" dirty="0" smtClean="0"/>
                        <a:t>Punto_de_paso_4</a:t>
                      </a:r>
                      <a:endParaRPr lang="da-DK" sz="1200" baseline="0" dirty="0" smtClean="0"/>
                    </a:p>
                    <a:p>
                      <a:r>
                        <a:rPr lang="da-DK" sz="1200" baseline="0" dirty="0" smtClean="0"/>
                        <a:t>               Ajustar DO[0] = Apagar</a:t>
                      </a:r>
                    </a:p>
                    <a:p>
                      <a:r>
                        <a:rPr lang="da-DK" sz="1200" baseline="0" dirty="0" smtClean="0"/>
                        <a:t>               Esperar 0.5</a:t>
                      </a:r>
                    </a:p>
                    <a:p>
                      <a:r>
                        <a:rPr lang="da-DK" sz="1200" baseline="0" dirty="0" smtClean="0"/>
                        <a:t>               </a:t>
                      </a:r>
                      <a:r>
                        <a:rPr lang="da-DK" sz="1200" dirty="0" smtClean="0"/>
                        <a:t>Punto_de_paso_3</a:t>
                      </a:r>
                      <a:endParaRPr lang="da-DK" sz="1200" baseline="0" dirty="0" smtClean="0"/>
                    </a:p>
                  </a:txBody>
                  <a:tcPr/>
                </a:tc>
              </a:tr>
            </a:tbl>
          </a:graphicData>
        </a:graphic>
      </p:graphicFrame>
      <p:sp>
        <p:nvSpPr>
          <p:cNvPr id="24" name="Tekstboks 22"/>
          <p:cNvSpPr txBox="1"/>
          <p:nvPr/>
        </p:nvSpPr>
        <p:spPr>
          <a:xfrm>
            <a:off x="3418763" y="3610902"/>
            <a:ext cx="1580390" cy="307777"/>
          </a:xfrm>
          <a:prstGeom prst="rect">
            <a:avLst/>
          </a:prstGeom>
          <a:noFill/>
        </p:spPr>
        <p:txBody>
          <a:bodyPr wrap="square" rtlCol="0">
            <a:spAutoFit/>
          </a:bodyPr>
          <a:lstStyle/>
          <a:p>
            <a:r>
              <a:rPr lang="da-DK" sz="1400" dirty="0"/>
              <a:t>Punto_de_paso_1</a:t>
            </a:r>
          </a:p>
        </p:txBody>
      </p:sp>
      <p:sp>
        <p:nvSpPr>
          <p:cNvPr id="25" name="Tekstboks 22"/>
          <p:cNvSpPr txBox="1"/>
          <p:nvPr/>
        </p:nvSpPr>
        <p:spPr>
          <a:xfrm>
            <a:off x="3418763" y="5371815"/>
            <a:ext cx="1580390" cy="307777"/>
          </a:xfrm>
          <a:prstGeom prst="rect">
            <a:avLst/>
          </a:prstGeom>
          <a:noFill/>
        </p:spPr>
        <p:txBody>
          <a:bodyPr wrap="square" rtlCol="0">
            <a:spAutoFit/>
          </a:bodyPr>
          <a:lstStyle/>
          <a:p>
            <a:r>
              <a:rPr lang="da-DK" sz="1400" dirty="0" smtClean="0"/>
              <a:t>Punto_de_paso_2</a:t>
            </a:r>
            <a:endParaRPr lang="da-DK" sz="1400" dirty="0"/>
          </a:p>
        </p:txBody>
      </p:sp>
      <p:sp>
        <p:nvSpPr>
          <p:cNvPr id="27" name="Tekstboks 22"/>
          <p:cNvSpPr txBox="1"/>
          <p:nvPr/>
        </p:nvSpPr>
        <p:spPr>
          <a:xfrm>
            <a:off x="6501347" y="3630879"/>
            <a:ext cx="1580390" cy="307777"/>
          </a:xfrm>
          <a:prstGeom prst="rect">
            <a:avLst/>
          </a:prstGeom>
          <a:noFill/>
        </p:spPr>
        <p:txBody>
          <a:bodyPr wrap="square" rtlCol="0">
            <a:spAutoFit/>
          </a:bodyPr>
          <a:lstStyle/>
          <a:p>
            <a:r>
              <a:rPr lang="da-DK" sz="1400" dirty="0" smtClean="0"/>
              <a:t>Punto_de_paso_3</a:t>
            </a:r>
            <a:endParaRPr lang="da-DK" sz="1400" dirty="0"/>
          </a:p>
        </p:txBody>
      </p:sp>
      <p:sp>
        <p:nvSpPr>
          <p:cNvPr id="29" name="Tekstboks 22"/>
          <p:cNvSpPr txBox="1"/>
          <p:nvPr/>
        </p:nvSpPr>
        <p:spPr>
          <a:xfrm>
            <a:off x="6566305" y="5371814"/>
            <a:ext cx="1580390" cy="307777"/>
          </a:xfrm>
          <a:prstGeom prst="rect">
            <a:avLst/>
          </a:prstGeom>
          <a:noFill/>
        </p:spPr>
        <p:txBody>
          <a:bodyPr wrap="square" rtlCol="0">
            <a:spAutoFit/>
          </a:bodyPr>
          <a:lstStyle/>
          <a:p>
            <a:r>
              <a:rPr lang="da-DK" sz="1400" dirty="0" smtClean="0"/>
              <a:t>Punto_de_paso_4</a:t>
            </a:r>
            <a:endParaRPr lang="da-DK" sz="1400" dirty="0"/>
          </a:p>
        </p:txBody>
      </p:sp>
    </p:spTree>
    <p:extLst>
      <p:ext uri="{BB962C8B-B14F-4D97-AF65-F5344CB8AC3E}">
        <p14:creationId xmlns:p14="http://schemas.microsoft.com/office/powerpoint/2010/main" val="20005480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85</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1</a:t>
            </a: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5" name="Rektangel 4"/>
          <p:cNvSpPr/>
          <p:nvPr/>
        </p:nvSpPr>
        <p:spPr>
          <a:xfrm>
            <a:off x="404733" y="1670607"/>
            <a:ext cx="8377780" cy="2000548"/>
          </a:xfrm>
          <a:prstGeom prst="rect">
            <a:avLst/>
          </a:prstGeom>
        </p:spPr>
        <p:txBody>
          <a:bodyPr wrap="square">
            <a:spAutoFit/>
          </a:bodyPr>
          <a:lstStyle/>
          <a:p>
            <a:pPr>
              <a:buClr>
                <a:srgbClr val="99CC00"/>
              </a:buClr>
              <a:buFont typeface="Wingdings" panose="05000000000000000000" pitchFamily="2" charset="2"/>
              <a:buChar char="§"/>
            </a:pPr>
            <a:r>
              <a:rPr lang="es-ES" dirty="0" smtClean="0">
                <a:solidFill>
                  <a:srgbClr val="262626"/>
                </a:solidFill>
              </a:rPr>
              <a:t>Crear un programa  básico para el tratamiento de señales</a:t>
            </a:r>
          </a:p>
          <a:p>
            <a:pPr>
              <a:buClr>
                <a:srgbClr val="99CC00"/>
              </a:buClr>
              <a:buFont typeface="Wingdings" panose="05000000000000000000" pitchFamily="2" charset="2"/>
              <a:buChar char="§"/>
            </a:pPr>
            <a:endParaRPr lang="en-US" dirty="0">
              <a:solidFill>
                <a:srgbClr val="262626"/>
              </a:solidFill>
            </a:endParaRPr>
          </a:p>
          <a:p>
            <a:pPr>
              <a:buClr>
                <a:srgbClr val="99CC00"/>
              </a:buClr>
              <a:buFont typeface="Wingdings" panose="05000000000000000000" pitchFamily="2" charset="2"/>
              <a:buChar char="§"/>
            </a:pPr>
            <a:r>
              <a:rPr lang="es-ES" dirty="0" smtClean="0">
                <a:solidFill>
                  <a:srgbClr val="262626"/>
                </a:solidFill>
              </a:rPr>
              <a:t>Configuración</a:t>
            </a:r>
            <a:r>
              <a:rPr lang="en-US" dirty="0" smtClean="0">
                <a:solidFill>
                  <a:srgbClr val="262626"/>
                </a:solidFill>
              </a:rPr>
              <a:t>:</a:t>
            </a:r>
            <a:endParaRPr lang="en-GB"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Renombrar digital_out[4] a ”Lampara” y digital_in[5] to ”Pulsador”</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Conectar la lámpara a la salida digital 4 en el controlador como indicado en el esquema</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Conectar el pulsador a la entrada digital 5 en el controlador como indicado en el esquema</a:t>
            </a:r>
            <a:endParaRPr lang="es-ES" sz="1400" dirty="0">
              <a:solidFill>
                <a:srgbClr val="262626"/>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848" y="3979336"/>
            <a:ext cx="3765197" cy="2023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1063" y="4144713"/>
            <a:ext cx="3191421" cy="1811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265098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86</a:t>
            </a:fld>
            <a:endParaRPr lang="da-DK" dirty="0"/>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2</a:t>
            </a:r>
            <a:endParaRPr lang="da-DK" sz="2000" b="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4</a:t>
            </a:r>
          </a:p>
        </p:txBody>
      </p:sp>
      <p:sp>
        <p:nvSpPr>
          <p:cNvPr id="5" name="Rektangel 4"/>
          <p:cNvSpPr/>
          <p:nvPr/>
        </p:nvSpPr>
        <p:spPr>
          <a:xfrm>
            <a:off x="404733" y="3778203"/>
            <a:ext cx="8377780" cy="2369880"/>
          </a:xfrm>
          <a:prstGeom prst="rect">
            <a:avLst/>
          </a:prstGeom>
        </p:spPr>
        <p:txBody>
          <a:bodyPr wrap="square">
            <a:spAutoFit/>
          </a:bodyPr>
          <a:lstStyle/>
          <a:p>
            <a:pPr>
              <a:buClr>
                <a:srgbClr val="99CC00"/>
              </a:buClr>
              <a:buFont typeface="Wingdings" panose="05000000000000000000" pitchFamily="2" charset="2"/>
              <a:buChar char="§"/>
            </a:pPr>
            <a:r>
              <a:rPr lang="es-ES" dirty="0" smtClean="0">
                <a:solidFill>
                  <a:srgbClr val="262626"/>
                </a:solidFill>
              </a:rPr>
              <a:t>Programar – Carpeta Lampara</a:t>
            </a:r>
          </a:p>
          <a:p>
            <a:pPr>
              <a:buClr>
                <a:srgbClr val="99CC00"/>
              </a:buClr>
              <a:buFont typeface="Wingdings" panose="05000000000000000000" pitchFamily="2" charset="2"/>
              <a:buChar char="§"/>
            </a:pPr>
            <a:endParaRPr lang="es-ES"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una carpeta y nombrarla como Carpeta Lámpara</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Conectar la lámpara durante 5 segundos para desconectarla posteriormente</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 aviso para el operador que informe que la ejecución del programa se ha completado y detenga la ejecución del mismo</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Añadir un comentario al inicio de la carpeta para describir lo que el código realiza</a:t>
            </a:r>
            <a:endParaRPr lang="es-ES" sz="1400" dirty="0">
              <a:solidFill>
                <a:srgbClr val="262626"/>
              </a:solidFill>
            </a:endParaRPr>
          </a:p>
        </p:txBody>
      </p:sp>
      <p:sp>
        <p:nvSpPr>
          <p:cNvPr id="3" name="Rektangel 2"/>
          <p:cNvSpPr/>
          <p:nvPr/>
        </p:nvSpPr>
        <p:spPr>
          <a:xfrm>
            <a:off x="492280" y="1781597"/>
            <a:ext cx="8194519" cy="1723549"/>
          </a:xfrm>
          <a:prstGeom prst="rect">
            <a:avLst/>
          </a:prstGeom>
        </p:spPr>
        <p:txBody>
          <a:bodyPr wrap="square">
            <a:spAutoFit/>
          </a:bodyPr>
          <a:lstStyle/>
          <a:p>
            <a:pPr>
              <a:buClr>
                <a:srgbClr val="99CC00"/>
              </a:buClr>
              <a:buFont typeface="Wingdings" panose="05000000000000000000" pitchFamily="2" charset="2"/>
              <a:buChar char="§"/>
            </a:pPr>
            <a:r>
              <a:rPr lang="es-ES" dirty="0" smtClean="0">
                <a:solidFill>
                  <a:srgbClr val="262626"/>
                </a:solidFill>
              </a:rPr>
              <a:t>Programar – Carpeta Pulsador</a:t>
            </a:r>
          </a:p>
          <a:p>
            <a:pPr>
              <a:buClr>
                <a:srgbClr val="99CC00"/>
              </a:buClr>
              <a:buFont typeface="Wingdings" panose="05000000000000000000" pitchFamily="2" charset="2"/>
              <a:buChar char="§"/>
            </a:pPr>
            <a:endParaRPr lang="es-ES"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una carpeta y nombrarla como Carpeta Pulsador</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Esperar la señal del Pulsador para continuar el programa</a:t>
            </a:r>
          </a:p>
          <a:p>
            <a:pPr lvl="1">
              <a:buClr>
                <a:srgbClr val="99CC00"/>
              </a:buCl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Añadir un comentario al inicio de la carpeta para describir lo que el código realiza</a:t>
            </a:r>
            <a:endParaRPr lang="es-ES" sz="1400" dirty="0">
              <a:solidFill>
                <a:srgbClr val="262626"/>
              </a:solidFill>
            </a:endParaRPr>
          </a:p>
        </p:txBody>
      </p:sp>
      <p:sp>
        <p:nvSpPr>
          <p:cNvPr id="10" name="Brugerdefineret 9">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básicos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542762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rh\Dropbox\Universal Robots PR-group\UR_Presentations\Backgrounds for PPT\UR_Baggrund_UR5_UR10_D.jp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0" y="0"/>
            <a:ext cx="9143999" cy="6862881"/>
          </a:xfrm>
          <a:prstGeom prst="rect">
            <a:avLst/>
          </a:prstGeom>
          <a:noFill/>
          <a:extLst>
            <a:ext uri="{909E8E84-426E-40DD-AFC4-6F175D3DCCD1}">
              <a14:hiddenFill xmlns:a14="http://schemas.microsoft.com/office/drawing/2010/main">
                <a:solidFill>
                  <a:srgbClr val="FFFFFF"/>
                </a:solidFill>
              </a14:hiddenFill>
            </a:ext>
          </a:extLst>
        </p:spPr>
      </p:pic>
      <p:sp>
        <p:nvSpPr>
          <p:cNvPr id="2" name="Pladsholder til diasnummer 1"/>
          <p:cNvSpPr>
            <a:spLocks noGrp="1"/>
          </p:cNvSpPr>
          <p:nvPr>
            <p:ph type="sldNum" sz="quarter" idx="12"/>
          </p:nvPr>
        </p:nvSpPr>
        <p:spPr/>
        <p:txBody>
          <a:bodyPr/>
          <a:lstStyle/>
          <a:p>
            <a:fld id="{EAC703FD-06C2-3745-B8B2-5765E01FA7E0}" type="slidenum">
              <a:rPr lang="da-DK" smtClean="0"/>
              <a:t>87</a:t>
            </a:fld>
            <a:endParaRPr lang="da-DK"/>
          </a:p>
        </p:txBody>
      </p:sp>
      <p:sp>
        <p:nvSpPr>
          <p:cNvPr id="8"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9" name="Billed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10" name="TextBox 9"/>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11"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3"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4"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5"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7"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19" name="Rektangel 15"/>
          <p:cNvSpPr/>
          <p:nvPr/>
        </p:nvSpPr>
        <p:spPr>
          <a:xfrm>
            <a:off x="876457" y="4367611"/>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0"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avanzados 1</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21" name="Rektangel 15"/>
          <p:cNvSpPr/>
          <p:nvPr/>
        </p:nvSpPr>
        <p:spPr>
          <a:xfrm>
            <a:off x="876456" y="4917319"/>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22"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3"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4"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5"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6"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7"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8"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29"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0"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1"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3" name="Ellipse 7"/>
          <p:cNvSpPr/>
          <p:nvPr/>
        </p:nvSpPr>
        <p:spPr>
          <a:xfrm>
            <a:off x="1000183" y="4254161"/>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a:solidFill>
                  <a:prstClr val="white"/>
                </a:solidFill>
                <a:latin typeface="Lucida Console" panose="020B0609040504020204" pitchFamily="49" charset="0"/>
                <a:ea typeface="Roboto Condensed" panose="02000000000000000000" pitchFamily="2" charset="0"/>
              </a:rPr>
              <a:t>5</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4"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36"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7"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2" name="Brugerdefineret 3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Brugerdefineret 34">
            <a:hlinkClick r:id="rId5"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rugerdefineret 38">
            <a:hlinkClick r:id="rId6" action="ppaction://hlinksldjump" highlightClick="1"/>
          </p:cNvPr>
          <p:cNvSpPr/>
          <p:nvPr/>
        </p:nvSpPr>
        <p:spPr>
          <a:xfrm>
            <a:off x="876453"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rugerdefineret 39">
            <a:hlinkClick r:id="rId7" action="ppaction://hlinksldjump" highlightClick="1"/>
          </p:cNvPr>
          <p:cNvSpPr/>
          <p:nvPr/>
        </p:nvSpPr>
        <p:spPr>
          <a:xfrm>
            <a:off x="876452" y="38210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Brugerdefineret 41">
            <a:hlinkClick r:id="rId8" action="ppaction://hlinksldjump" highlightClick="1"/>
          </p:cNvPr>
          <p:cNvSpPr/>
          <p:nvPr/>
        </p:nvSpPr>
        <p:spPr>
          <a:xfrm>
            <a:off x="874025" y="491371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Brugerdefineret 42">
            <a:hlinkClick r:id="rId9" action="ppaction://hlinksldjump" highlightClick="1"/>
          </p:cNvPr>
          <p:cNvSpPr/>
          <p:nvPr/>
        </p:nvSpPr>
        <p:spPr>
          <a:xfrm>
            <a:off x="4689811" y="217594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Brugerdefineret 43">
            <a:hlinkClick r:id="rId10" action="ppaction://hlinksldjump" highlightClick="1"/>
          </p:cNvPr>
          <p:cNvSpPr/>
          <p:nvPr/>
        </p:nvSpPr>
        <p:spPr>
          <a:xfrm>
            <a:off x="4678123" y="272457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Brugerdefineret 44">
            <a:hlinkClick r:id="rId11" action="ppaction://hlinksldjump" highlightClick="1"/>
          </p:cNvPr>
          <p:cNvSpPr/>
          <p:nvPr/>
        </p:nvSpPr>
        <p:spPr>
          <a:xfrm>
            <a:off x="4689810" y="328836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rugerdefineret 45">
            <a:hlinkClick r:id="rId12" action="ppaction://hlinksldjump" highlightClick="1"/>
          </p:cNvPr>
          <p:cNvSpPr/>
          <p:nvPr/>
        </p:nvSpPr>
        <p:spPr>
          <a:xfrm>
            <a:off x="4689811" y="382100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rugerdefineret 46">
            <a:hlinkClick r:id="rId13" action="ppaction://hlinksldjump" highlightClick="1"/>
          </p:cNvPr>
          <p:cNvSpPr/>
          <p:nvPr/>
        </p:nvSpPr>
        <p:spPr>
          <a:xfrm>
            <a:off x="4667732" y="437147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Brugerdefineret 47">
            <a:hlinkClick r:id="rId14" action="ppaction://hlinksldjump" highlightClick="1"/>
          </p:cNvPr>
          <p:cNvSpPr/>
          <p:nvPr/>
        </p:nvSpPr>
        <p:spPr>
          <a:xfrm>
            <a:off x="4704542" y="491414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Brugerdefineret 48">
            <a:hlinkClick r:id="rId15" action="ppaction://hlinksldjump" highlightClick="1"/>
          </p:cNvPr>
          <p:cNvSpPr/>
          <p:nvPr/>
        </p:nvSpPr>
        <p:spPr>
          <a:xfrm>
            <a:off x="886844" y="272700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05342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Comandos avanzados</a:t>
            </a:r>
          </a:p>
          <a:p>
            <a:pPr lvl="1">
              <a:buClr>
                <a:srgbClr val="99CC00"/>
              </a:buClr>
              <a:buFont typeface="Wingdings" panose="05000000000000000000" pitchFamily="2" charset="2"/>
              <a:buChar char="§"/>
            </a:pPr>
            <a:r>
              <a:rPr lang="da-DK" sz="1400" dirty="0">
                <a:solidFill>
                  <a:srgbClr val="262626"/>
                </a:solidFill>
              </a:rPr>
              <a:t>Realizar operaciones</a:t>
            </a:r>
            <a:br>
              <a:rPr lang="da-DK" sz="1400" dirty="0">
                <a:solidFill>
                  <a:srgbClr val="262626"/>
                </a:solidFill>
              </a:rPr>
            </a:br>
            <a:r>
              <a:rPr lang="da-DK" sz="1400" dirty="0">
                <a:solidFill>
                  <a:srgbClr val="262626"/>
                </a:solidFill>
              </a:rPr>
              <a:t>avanzadas</a:t>
            </a:r>
            <a:endParaRPr lang="en-GB" sz="1400" dirty="0">
              <a:solidFill>
                <a:srgbClr val="262626"/>
              </a:solidFill>
            </a:endParaRPr>
          </a:p>
          <a:p>
            <a:pPr lvl="1">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5694268" y="3309201"/>
            <a:ext cx="622800" cy="140677"/>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88</a:t>
            </a:fld>
            <a:endParaRPr lang="da-DK"/>
          </a:p>
        </p:txBody>
      </p:sp>
      <p:sp>
        <p:nvSpPr>
          <p:cNvPr id="8" name="Tekstboks 7"/>
          <p:cNvSpPr txBox="1"/>
          <p:nvPr/>
        </p:nvSpPr>
        <p:spPr>
          <a:xfrm>
            <a:off x="404733" y="949059"/>
            <a:ext cx="5250954" cy="400110"/>
          </a:xfrm>
          <a:prstGeom prst="rect">
            <a:avLst/>
          </a:prstGeom>
          <a:noFill/>
        </p:spPr>
        <p:txBody>
          <a:bodyPr wrap="square" rtlCol="0">
            <a:spAutoFit/>
          </a:bodyPr>
          <a:lstStyle/>
          <a:p>
            <a:r>
              <a:rPr lang="da-DK" sz="2000" b="1" dirty="0" smtClean="0">
                <a:latin typeface="Lucida Console" panose="020B0609040504020204" pitchFamily="49" charset="0"/>
              </a:rPr>
              <a:t>Pestaña de comandos avanzados</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3" name="Brugerdefineret 12">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22792810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 4"/>
          <p:cNvGraphicFramePr>
            <a:graphicFrameLocks noGrp="1"/>
          </p:cNvGraphicFramePr>
          <p:nvPr>
            <p:extLst>
              <p:ext uri="{D42A27DB-BD31-4B8C-83A1-F6EECF244321}">
                <p14:modId xmlns:p14="http://schemas.microsoft.com/office/powerpoint/2010/main" val="57247657"/>
              </p:ext>
            </p:extLst>
          </p:nvPr>
        </p:nvGraphicFramePr>
        <p:xfrm>
          <a:off x="508000" y="4024069"/>
          <a:ext cx="2143324" cy="2160000"/>
        </p:xfrm>
        <a:graphic>
          <a:graphicData uri="http://schemas.openxmlformats.org/drawingml/2006/table">
            <a:tbl>
              <a:tblPr>
                <a:tableStyleId>{5C22544A-7EE6-4342-B048-85BDC9FD1C3A}</a:tableStyleId>
              </a:tblPr>
              <a:tblGrid>
                <a:gridCol w="2143324"/>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Bucle 3 veces</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txBody>
                  <a:tcPr/>
                </a:tc>
              </a:tr>
            </a:tbl>
          </a:graphicData>
        </a:graphic>
      </p:graphicFrame>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Definición</a:t>
            </a:r>
          </a:p>
          <a:p>
            <a:pPr lvl="1">
              <a:buClr>
                <a:srgbClr val="99CC00"/>
              </a:buClr>
              <a:buFont typeface="Wingdings" panose="05000000000000000000" pitchFamily="2" charset="2"/>
              <a:buChar char="§"/>
            </a:pPr>
            <a:r>
              <a:rPr lang="es-ES" sz="1400" dirty="0">
                <a:solidFill>
                  <a:srgbClr val="262626"/>
                </a:solidFill>
              </a:rPr>
              <a:t>Las instrucciones que </a:t>
            </a:r>
            <a:br>
              <a:rPr lang="es-ES" sz="1400" dirty="0">
                <a:solidFill>
                  <a:srgbClr val="262626"/>
                </a:solidFill>
              </a:rPr>
            </a:br>
            <a:r>
              <a:rPr lang="es-ES" sz="1400" dirty="0">
                <a:solidFill>
                  <a:srgbClr val="262626"/>
                </a:solidFill>
              </a:rPr>
              <a:t>contiene se ejecutan </a:t>
            </a:r>
            <a:br>
              <a:rPr lang="es-ES" sz="1400" dirty="0">
                <a:solidFill>
                  <a:srgbClr val="262626"/>
                </a:solidFill>
              </a:rPr>
            </a:br>
            <a:r>
              <a:rPr lang="es-ES" sz="1400" dirty="0">
                <a:solidFill>
                  <a:srgbClr val="262626"/>
                </a:solidFill>
              </a:rPr>
              <a:t>cíclicamente </a:t>
            </a:r>
          </a:p>
          <a:p>
            <a:pPr lvl="1">
              <a:buClr>
                <a:srgbClr val="99CC00"/>
              </a:buClr>
              <a:buFont typeface="Wingdings" panose="05000000000000000000" pitchFamily="2" charset="2"/>
              <a:buChar char="§"/>
            </a:pPr>
            <a:r>
              <a:rPr lang="es-ES" sz="1400" dirty="0">
                <a:solidFill>
                  <a:srgbClr val="262626"/>
                </a:solidFill>
              </a:rPr>
              <a:t>Tipos de bucle</a:t>
            </a:r>
          </a:p>
          <a:p>
            <a:pPr lvl="2">
              <a:buClr>
                <a:srgbClr val="99CC00"/>
              </a:buClr>
              <a:buFont typeface="Wingdings" panose="05000000000000000000" pitchFamily="2" charset="2"/>
              <a:buChar char="§"/>
            </a:pPr>
            <a:r>
              <a:rPr lang="es-ES" sz="1000" dirty="0">
                <a:solidFill>
                  <a:srgbClr val="262626"/>
                </a:solidFill>
              </a:rPr>
              <a:t>Bucle siempre</a:t>
            </a:r>
          </a:p>
          <a:p>
            <a:pPr lvl="2">
              <a:buClr>
                <a:srgbClr val="99CC00"/>
              </a:buClr>
              <a:buFont typeface="Wingdings" panose="05000000000000000000" pitchFamily="2" charset="2"/>
              <a:buChar char="§"/>
            </a:pPr>
            <a:r>
              <a:rPr lang="es-ES" sz="1000" dirty="0">
                <a:solidFill>
                  <a:srgbClr val="262626"/>
                </a:solidFill>
              </a:rPr>
              <a:t>Bucle n veces</a:t>
            </a:r>
          </a:p>
          <a:p>
            <a:pPr lvl="2">
              <a:buClr>
                <a:srgbClr val="99CC00"/>
              </a:buClr>
              <a:buFont typeface="Wingdings" panose="05000000000000000000" pitchFamily="2" charset="2"/>
              <a:buChar char="§"/>
            </a:pPr>
            <a:r>
              <a:rPr lang="es-ES" sz="1000" dirty="0">
                <a:solidFill>
                  <a:srgbClr val="262626"/>
                </a:solidFill>
              </a:rPr>
              <a:t>Bucle &lt;expresión&gt;</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Guardar </a:t>
            </a:r>
            <a:r>
              <a:rPr lang="es-ES" sz="1400" dirty="0">
                <a:solidFill>
                  <a:srgbClr val="262626"/>
                </a:solidFill>
              </a:rPr>
              <a:t>programa de ejemplo </a:t>
            </a:r>
            <a:r>
              <a:rPr lang="da-DK" sz="1400" dirty="0">
                <a:solidFill>
                  <a:srgbClr val="262626"/>
                </a:solidFill>
              </a:rPr>
              <a:t>loop.urp</a:t>
            </a:r>
            <a:br>
              <a:rPr lang="da-DK" sz="1400" dirty="0">
                <a:solidFill>
                  <a:srgbClr val="262626"/>
                </a:solidFill>
              </a:rPr>
            </a:br>
            <a:endParaRPr lang="en-GB" sz="1800" dirty="0">
              <a:solidFill>
                <a:srgbClr val="262626"/>
              </a:solidFill>
            </a:endParaRPr>
          </a:p>
        </p:txBody>
      </p:sp>
      <p:sp>
        <p:nvSpPr>
          <p:cNvPr id="6" name="Kantet venstreparentes 5"/>
          <p:cNvSpPr/>
          <p:nvPr/>
        </p:nvSpPr>
        <p:spPr>
          <a:xfrm>
            <a:off x="562492" y="4713896"/>
            <a:ext cx="180000" cy="936000"/>
          </a:xfrm>
          <a:prstGeom prst="leftBracket">
            <a:avLst>
              <a:gd name="adj" fmla="val 55633"/>
            </a:avLst>
          </a:prstGeom>
          <a:ln w="12700">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 name="Pladsholder til diasnummer 1"/>
          <p:cNvSpPr>
            <a:spLocks noGrp="1"/>
          </p:cNvSpPr>
          <p:nvPr>
            <p:ph type="sldNum" sz="quarter" idx="12"/>
          </p:nvPr>
        </p:nvSpPr>
        <p:spPr/>
        <p:txBody>
          <a:bodyPr/>
          <a:lstStyle/>
          <a:p>
            <a:fld id="{EAC703FD-06C2-3745-B8B2-5765E01FA7E0}" type="slidenum">
              <a:rPr lang="da-DK" smtClean="0"/>
              <a:t>89</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Bucle</a:t>
            </a:r>
            <a:endParaRPr lang="es-ES" sz="2000" b="1" i="1" dirty="0">
              <a:latin typeface="Lucida Console" panose="020B0609040504020204" pitchFamily="49" charset="0"/>
            </a:endParaRP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025529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D:\Pictures\Produktfotos\Robot arm.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352096" y="1851451"/>
            <a:ext cx="3484528" cy="4205582"/>
          </a:xfrm>
          <a:prstGeom prst="rect">
            <a:avLst/>
          </a:prstGeom>
          <a:noFill/>
          <a:extLst>
            <a:ext uri="{909E8E84-426E-40DD-AFC4-6F175D3DCCD1}">
              <a14:hiddenFill xmlns:a14="http://schemas.microsoft.com/office/drawing/2010/main">
                <a:solidFill>
                  <a:srgbClr val="FFFFFF"/>
                </a:solidFill>
              </a14:hiddenFill>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Diseño del manipulador</a:t>
            </a:r>
          </a:p>
          <a:p>
            <a:pPr lvl="1">
              <a:buClr>
                <a:srgbClr val="99CC00"/>
              </a:buClr>
              <a:buFont typeface="Wingdings" panose="05000000000000000000" pitchFamily="2" charset="2"/>
              <a:buChar char="§"/>
            </a:pPr>
            <a:r>
              <a:rPr lang="es-ES" sz="1400" dirty="0">
                <a:solidFill>
                  <a:srgbClr val="262626"/>
                </a:solidFill>
              </a:rPr>
              <a:t>6 ejes</a:t>
            </a:r>
          </a:p>
          <a:p>
            <a:pPr lvl="1">
              <a:buClr>
                <a:srgbClr val="99CC00"/>
              </a:buClr>
              <a:buFont typeface="Wingdings" panose="05000000000000000000" pitchFamily="2" charset="2"/>
              <a:buChar char="§"/>
            </a:pPr>
            <a:r>
              <a:rPr lang="es-ES" sz="1400" dirty="0">
                <a:solidFill>
                  <a:srgbClr val="262626"/>
                </a:solidFill>
              </a:rPr>
              <a:t>Robot articulado (</a:t>
            </a:r>
            <a:r>
              <a:rPr lang="es-ES" sz="1400" i="1" dirty="0">
                <a:solidFill>
                  <a:srgbClr val="262626"/>
                </a:solidFill>
              </a:rPr>
              <a:t>muy similar al brazo humano</a:t>
            </a:r>
            <a:r>
              <a:rPr lang="es-ES" sz="1400" dirty="0">
                <a:solidFill>
                  <a:srgbClr val="262626"/>
                </a:solidFill>
              </a:rPr>
              <a:t>)</a:t>
            </a:r>
          </a:p>
          <a:p>
            <a:pPr lvl="1">
              <a:buClr>
                <a:srgbClr val="99CC00"/>
              </a:buClr>
              <a:buFont typeface="Wingdings" panose="05000000000000000000" pitchFamily="2" charset="2"/>
              <a:buChar char="§"/>
            </a:pPr>
            <a:r>
              <a:rPr lang="es-ES" sz="1400" dirty="0">
                <a:solidFill>
                  <a:srgbClr val="262626"/>
                </a:solidFill>
              </a:rPr>
              <a:t>Diseño modular</a:t>
            </a:r>
          </a:p>
          <a:p>
            <a:pPr lvl="1">
              <a:buClr>
                <a:srgbClr val="99CC00"/>
              </a:buClr>
              <a:buFont typeface="Wingdings" panose="05000000000000000000" pitchFamily="2" charset="2"/>
              <a:buChar char="§"/>
            </a:pPr>
            <a:r>
              <a:rPr lang="es-ES" sz="1400" dirty="0">
                <a:solidFill>
                  <a:srgbClr val="262626"/>
                </a:solidFill>
              </a:rPr>
              <a:t>Rango movimiento +/- 360° cada eje</a:t>
            </a:r>
          </a:p>
          <a:p>
            <a:pPr lvl="1">
              <a:buClr>
                <a:srgbClr val="99CC00"/>
              </a:buClr>
              <a:buFont typeface="Wingdings" panose="05000000000000000000" pitchFamily="2" charset="2"/>
              <a:buChar char="§"/>
            </a:pPr>
            <a:r>
              <a:rPr lang="es-ES" sz="1400" dirty="0">
                <a:solidFill>
                  <a:srgbClr val="262626"/>
                </a:solidFill>
              </a:rPr>
              <a:t>Servo motores AC 3 fases</a:t>
            </a:r>
          </a:p>
          <a:p>
            <a:pPr>
              <a:buClr>
                <a:srgbClr val="99CC00"/>
              </a:buClr>
              <a:buFont typeface="Wingdings" panose="05000000000000000000" pitchFamily="2" charset="2"/>
              <a:buChar char="§"/>
            </a:pPr>
            <a:endParaRPr lang="es-ES"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Tipos </a:t>
            </a:r>
            <a:r>
              <a:rPr lang="es-ES" sz="1800" dirty="0">
                <a:solidFill>
                  <a:srgbClr val="262626"/>
                </a:solidFill>
              </a:rPr>
              <a:t>disponibles</a:t>
            </a:r>
          </a:p>
          <a:p>
            <a:pPr lvl="1">
              <a:buClr>
                <a:srgbClr val="99CC00"/>
              </a:buClr>
              <a:buFont typeface="Wingdings" panose="05000000000000000000" pitchFamily="2" charset="2"/>
              <a:buChar char="§"/>
            </a:pPr>
            <a:r>
              <a:rPr lang="es-ES" sz="1400" dirty="0">
                <a:solidFill>
                  <a:srgbClr val="262626"/>
                </a:solidFill>
              </a:rPr>
              <a:t>UR5</a:t>
            </a:r>
          </a:p>
          <a:p>
            <a:pPr lvl="1">
              <a:buClr>
                <a:srgbClr val="99CC00"/>
              </a:buClr>
              <a:buFont typeface="Wingdings" panose="05000000000000000000" pitchFamily="2" charset="2"/>
              <a:buChar char="§"/>
            </a:pPr>
            <a:r>
              <a:rPr lang="es-ES" sz="1400" dirty="0">
                <a:solidFill>
                  <a:srgbClr val="262626"/>
                </a:solidFill>
              </a:rPr>
              <a:t>UR10</a:t>
            </a:r>
          </a:p>
          <a:p>
            <a:pPr>
              <a:buClr>
                <a:srgbClr val="99CC00"/>
              </a:buClr>
              <a:buFont typeface="Wingdings" panose="05000000000000000000" pitchFamily="2" charset="2"/>
              <a:buChar char="§"/>
            </a:pPr>
            <a:endParaRPr lang="en-GB" sz="18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9</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Brazo del robot</a:t>
            </a:r>
          </a:p>
        </p:txBody>
      </p:sp>
      <p:grpSp>
        <p:nvGrpSpPr>
          <p:cNvPr id="7" name="Gruppe 6"/>
          <p:cNvGrpSpPr/>
          <p:nvPr/>
        </p:nvGrpSpPr>
        <p:grpSpPr>
          <a:xfrm>
            <a:off x="208335" y="248792"/>
            <a:ext cx="5447352" cy="511431"/>
            <a:chOff x="4343400" y="265760"/>
            <a:chExt cx="4537710" cy="511431"/>
          </a:xfrm>
        </p:grpSpPr>
        <p:sp>
          <p:nvSpPr>
            <p:cNvPr id="8" name="Rektangel 7"/>
            <p:cNvSpPr/>
            <p:nvPr/>
          </p:nvSpPr>
          <p:spPr>
            <a:xfrm>
              <a:off x="4343400" y="366276"/>
              <a:ext cx="4537710"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9" name="Titel 1"/>
            <p:cNvSpPr txBox="1">
              <a:spLocks/>
            </p:cNvSpPr>
            <p:nvPr/>
          </p:nvSpPr>
          <p:spPr>
            <a:xfrm>
              <a:off x="4975627" y="265760"/>
              <a:ext cx="3693841"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smtClean="0">
                  <a:solidFill>
                    <a:srgbClr val="004A6C"/>
                  </a:solidFill>
                  <a:latin typeface="Lucida Console" panose="020B0609040504020204" pitchFamily="49" charset="0"/>
                  <a:ea typeface="Roboto Condensed" panose="02000000000000000000" pitchFamily="2" charset="0"/>
                  <a:cs typeface="Roboto Regular"/>
                </a:rPr>
                <a:t>Hardware</a:t>
              </a:r>
              <a:endParaRPr lang="da-DK" sz="2300">
                <a:solidFill>
                  <a:srgbClr val="004A6C"/>
                </a:solidFill>
                <a:latin typeface="Lucida Console" panose="020B0609040504020204" pitchFamily="49" charset="0"/>
                <a:ea typeface="Roboto Condensed" panose="02000000000000000000" pitchFamily="2" charset="0"/>
                <a:cs typeface="Roboto Regular"/>
              </a:endParaRPr>
            </a:p>
          </p:txBody>
        </p:sp>
      </p:grpSp>
      <p:sp>
        <p:nvSpPr>
          <p:cNvPr id="10"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smtClean="0">
                <a:solidFill>
                  <a:schemeClr val="bg1"/>
                </a:solidFill>
                <a:latin typeface="Lucida Console" panose="020B0609040504020204" pitchFamily="49" charset="0"/>
                <a:ea typeface="Roboto Condensed" panose="02000000000000000000" pitchFamily="2" charset="0"/>
              </a:rPr>
              <a:t>1</a:t>
            </a:r>
            <a:endParaRPr lang="da-DK" sz="2800">
              <a:solidFill>
                <a:schemeClr val="bg1"/>
              </a:solidFill>
              <a:latin typeface="Lucida Console" panose="020B0609040504020204" pitchFamily="49" charset="0"/>
              <a:ea typeface="Roboto Condensed" panose="02000000000000000000" pitchFamily="2" charset="0"/>
            </a:endParaRPr>
          </a:p>
        </p:txBody>
      </p:sp>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7678179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399"/>
            <a:ext cx="7962900" cy="517207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Interrupción</a:t>
            </a:r>
          </a:p>
          <a:p>
            <a:pPr lvl="1">
              <a:buClr>
                <a:srgbClr val="99CC00"/>
              </a:buClr>
              <a:buFont typeface="Wingdings" panose="05000000000000000000" pitchFamily="2" charset="2"/>
              <a:buChar char="§"/>
            </a:pPr>
            <a:r>
              <a:rPr lang="es-ES" sz="1400" dirty="0">
                <a:solidFill>
                  <a:srgbClr val="262626"/>
                </a:solidFill>
              </a:rPr>
              <a:t>Comprobar expresión</a:t>
            </a:r>
            <a:br>
              <a:rPr lang="es-ES" sz="1400" dirty="0">
                <a:solidFill>
                  <a:srgbClr val="262626"/>
                </a:solidFill>
              </a:rPr>
            </a:br>
            <a:r>
              <a:rPr lang="es-ES" sz="1400" dirty="0">
                <a:solidFill>
                  <a:srgbClr val="262626"/>
                </a:solidFill>
              </a:rPr>
              <a:t>constantemente</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6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a:t>
            </a:r>
            <a:r>
              <a:rPr lang="da-DK" sz="1400" dirty="0">
                <a:solidFill>
                  <a:srgbClr val="262626"/>
                </a:solidFill>
              </a:rPr>
              <a:t> loop_interrupt.urp</a:t>
            </a:r>
            <a:br>
              <a:rPr lang="da-DK" sz="1400" dirty="0">
                <a:solidFill>
                  <a:srgbClr val="262626"/>
                </a:solidFill>
              </a:rPr>
            </a:br>
            <a:endParaRPr lang="en-GB" sz="1800" dirty="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90</a:t>
            </a:fld>
            <a:endParaRPr lang="da-DK"/>
          </a:p>
        </p:txBody>
      </p:sp>
      <p:sp>
        <p:nvSpPr>
          <p:cNvPr id="8" name="Tekstboks 7"/>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Bucle</a:t>
            </a:r>
          </a:p>
        </p:txBody>
      </p:sp>
      <p:sp>
        <p:nvSpPr>
          <p:cNvPr id="14"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6"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7" name="Brugerdefineret 16">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3" name="Tabel 4"/>
          <p:cNvGraphicFramePr>
            <a:graphicFrameLocks noGrp="1"/>
          </p:cNvGraphicFramePr>
          <p:nvPr>
            <p:extLst>
              <p:ext uri="{D42A27DB-BD31-4B8C-83A1-F6EECF244321}">
                <p14:modId xmlns:p14="http://schemas.microsoft.com/office/powerpoint/2010/main" val="627294755"/>
              </p:ext>
            </p:extLst>
          </p:nvPr>
        </p:nvGraphicFramePr>
        <p:xfrm>
          <a:off x="581968" y="3942614"/>
          <a:ext cx="2204284" cy="2160000"/>
        </p:xfrm>
        <a:graphic>
          <a:graphicData uri="http://schemas.openxmlformats.org/drawingml/2006/table">
            <a:tbl>
              <a:tblPr>
                <a:tableStyleId>{5C22544A-7EE6-4342-B048-85BDC9FD1C3A}</a:tableStyleId>
              </a:tblPr>
              <a:tblGrid>
                <a:gridCol w="2204284"/>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a:t>
                      </a:r>
                      <a:r>
                        <a:rPr lang="da-DK" sz="1200" baseline="0" dirty="0" smtClean="0"/>
                        <a:t> Bucle</a:t>
                      </a:r>
                      <a:r>
                        <a:rPr lang="da-DK" sz="1200" dirty="0" smtClean="0"/>
                        <a:t> DI[0] = True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txBody>
                  <a:tcPr/>
                </a:tc>
              </a:tr>
            </a:tbl>
          </a:graphicData>
        </a:graphic>
      </p:graphicFrame>
      <p:sp>
        <p:nvSpPr>
          <p:cNvPr id="19" name="Kantet venstreparentes 5"/>
          <p:cNvSpPr/>
          <p:nvPr/>
        </p:nvSpPr>
        <p:spPr>
          <a:xfrm>
            <a:off x="601519" y="4643469"/>
            <a:ext cx="180000" cy="936000"/>
          </a:xfrm>
          <a:prstGeom prst="leftBracket">
            <a:avLst>
              <a:gd name="adj" fmla="val 55633"/>
            </a:avLst>
          </a:prstGeom>
          <a:ln w="12700">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798286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4903936"/>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Subrutina</a:t>
            </a:r>
          </a:p>
          <a:p>
            <a:pPr lvl="1">
              <a:buClr>
                <a:srgbClr val="99CC00"/>
              </a:buClr>
              <a:buFont typeface="Wingdings" panose="05000000000000000000" pitchFamily="2" charset="2"/>
              <a:buChar char="§"/>
            </a:pPr>
            <a:r>
              <a:rPr lang="es-ES" sz="1400" dirty="0">
                <a:solidFill>
                  <a:srgbClr val="262626"/>
                </a:solidFill>
              </a:rPr>
              <a:t>Organizar programa</a:t>
            </a:r>
          </a:p>
          <a:p>
            <a:pPr lvl="1">
              <a:buClr>
                <a:srgbClr val="99CC00"/>
              </a:buClr>
              <a:buFont typeface="Wingdings" panose="05000000000000000000" pitchFamily="2" charset="2"/>
              <a:buChar char="§"/>
            </a:pPr>
            <a:r>
              <a:rPr lang="es-ES" sz="1400" dirty="0">
                <a:solidFill>
                  <a:srgbClr val="262626"/>
                </a:solidFill>
              </a:rPr>
              <a:t>Dividir programa en</a:t>
            </a:r>
            <a:br>
              <a:rPr lang="es-ES" sz="1400" dirty="0">
                <a:solidFill>
                  <a:srgbClr val="262626"/>
                </a:solidFill>
              </a:rPr>
            </a:br>
            <a:r>
              <a:rPr lang="es-ES" sz="1400" dirty="0">
                <a:solidFill>
                  <a:srgbClr val="262626"/>
                </a:solidFill>
              </a:rPr>
              <a:t>subprogramas</a:t>
            </a:r>
          </a:p>
          <a:p>
            <a:pPr lvl="1">
              <a:buClr>
                <a:srgbClr val="99CC00"/>
              </a:buClr>
              <a:buFont typeface="Wingdings" panose="05000000000000000000" pitchFamily="2" charset="2"/>
              <a:buChar char="§"/>
            </a:pPr>
            <a:r>
              <a:rPr lang="es-ES" sz="1400" dirty="0">
                <a:solidFill>
                  <a:srgbClr val="262626"/>
                </a:solidFill>
              </a:rPr>
              <a:t>Reutilizar subprogramas</a:t>
            </a:r>
            <a:br>
              <a:rPr lang="es-ES" sz="1400" dirty="0">
                <a:solidFill>
                  <a:srgbClr val="262626"/>
                </a:solidFill>
              </a:rPr>
            </a:br>
            <a:r>
              <a:rPr lang="es-ES" sz="1400" dirty="0">
                <a:solidFill>
                  <a:srgbClr val="262626"/>
                </a:solidFill>
              </a:rPr>
              <a:t>múltiples programas</a:t>
            </a:r>
          </a:p>
          <a:p>
            <a:pPr lvl="1">
              <a:buClr>
                <a:srgbClr val="99CC00"/>
              </a:buClr>
              <a:buFont typeface="Wingdings" panose="05000000000000000000" pitchFamily="2" charset="2"/>
              <a:buChar char="§"/>
            </a:pPr>
            <a:endParaRPr lang="da-DK"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5" name="Rektangel 4"/>
          <p:cNvSpPr/>
          <p:nvPr/>
        </p:nvSpPr>
        <p:spPr>
          <a:xfrm>
            <a:off x="4539558" y="3331822"/>
            <a:ext cx="2168581" cy="256859"/>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91</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SubProg</a:t>
            </a:r>
            <a:endParaRPr lang="es-ES" sz="2000" b="1" i="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da-DK"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38854817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512572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a:solidFill>
                  <a:srgbClr val="262626"/>
                </a:solidFill>
              </a:rPr>
              <a:t>Invocar una subrutina</a:t>
            </a:r>
          </a:p>
          <a:p>
            <a:pPr lvl="1">
              <a:buClr>
                <a:srgbClr val="99CC00"/>
              </a:buClr>
              <a:buFont typeface="Wingdings" panose="05000000000000000000" pitchFamily="2" charset="2"/>
              <a:buChar char="§"/>
            </a:pPr>
            <a:r>
              <a:rPr lang="es-ES" sz="1400" dirty="0">
                <a:solidFill>
                  <a:srgbClr val="262626"/>
                </a:solidFill>
              </a:rPr>
              <a:t>Se ejecutan todos los</a:t>
            </a:r>
            <a:br>
              <a:rPr lang="es-ES" sz="1400" dirty="0">
                <a:solidFill>
                  <a:srgbClr val="262626"/>
                </a:solidFill>
              </a:rPr>
            </a:br>
            <a:r>
              <a:rPr lang="es-ES" sz="1400" dirty="0">
                <a:solidFill>
                  <a:srgbClr val="262626"/>
                </a:solidFill>
              </a:rPr>
              <a:t>comandos de la subrutina</a:t>
            </a:r>
          </a:p>
          <a:p>
            <a:pPr lvl="1">
              <a:buClr>
                <a:srgbClr val="99CC00"/>
              </a:buClr>
              <a:buFont typeface="Wingdings" panose="05000000000000000000" pitchFamily="2" charset="2"/>
              <a:buChar char="§"/>
            </a:pPr>
            <a:r>
              <a:rPr lang="es-ES" sz="1400" dirty="0">
                <a:solidFill>
                  <a:srgbClr val="262626"/>
                </a:solidFill>
              </a:rPr>
              <a:t>Después regresa al </a:t>
            </a:r>
            <a:br>
              <a:rPr lang="es-ES" sz="1400" dirty="0">
                <a:solidFill>
                  <a:srgbClr val="262626"/>
                </a:solidFill>
              </a:rPr>
            </a:br>
            <a:r>
              <a:rPr lang="es-ES" sz="1400" dirty="0">
                <a:solidFill>
                  <a:srgbClr val="262626"/>
                </a:solidFill>
              </a:rPr>
              <a:t>programa ”principal”</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2000" dirty="0" smtClean="0">
              <a:solidFill>
                <a:srgbClr val="262626"/>
              </a:solidFill>
            </a:endParaRPr>
          </a:p>
          <a:p>
            <a:pPr lvl="1">
              <a:buClr>
                <a:srgbClr val="99CC00"/>
              </a:buClr>
              <a:buFont typeface="Wingdings" panose="05000000000000000000" pitchFamily="2" charset="2"/>
              <a:buChar char="§"/>
            </a:pPr>
            <a:r>
              <a:rPr lang="da-DK" sz="1400" dirty="0">
                <a:solidFill>
                  <a:srgbClr val="262626"/>
                </a:solidFill>
              </a:rPr>
              <a:t>Nota: No se soportan llamadas recursivas de subrutinas</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grpSp>
        <p:nvGrpSpPr>
          <p:cNvPr id="3" name="Gruppe 2"/>
          <p:cNvGrpSpPr/>
          <p:nvPr/>
        </p:nvGrpSpPr>
        <p:grpSpPr>
          <a:xfrm>
            <a:off x="4071356" y="1898542"/>
            <a:ext cx="3403452" cy="4205651"/>
            <a:chOff x="4699081" y="2708921"/>
            <a:chExt cx="3403452" cy="4205651"/>
          </a:xfrm>
        </p:grpSpPr>
        <p:sp>
          <p:nvSpPr>
            <p:cNvPr id="8" name="Rektangel 7"/>
            <p:cNvSpPr/>
            <p:nvPr/>
          </p:nvSpPr>
          <p:spPr>
            <a:xfrm>
              <a:off x="4699081" y="2708921"/>
              <a:ext cx="1386677" cy="420565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10" name="Rektangel 9"/>
            <p:cNvSpPr/>
            <p:nvPr/>
          </p:nvSpPr>
          <p:spPr>
            <a:xfrm>
              <a:off x="6714288" y="3124727"/>
              <a:ext cx="1386677" cy="12961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12" name="Tekstboks 11"/>
            <p:cNvSpPr txBox="1"/>
            <p:nvPr/>
          </p:nvSpPr>
          <p:spPr>
            <a:xfrm>
              <a:off x="4906476" y="3076373"/>
              <a:ext cx="1512168" cy="276999"/>
            </a:xfrm>
            <a:prstGeom prst="rect">
              <a:avLst/>
            </a:prstGeom>
            <a:noFill/>
          </p:spPr>
          <p:txBody>
            <a:bodyPr wrap="square" rtlCol="0">
              <a:spAutoFit/>
            </a:bodyPr>
            <a:lstStyle/>
            <a:p>
              <a:r>
                <a:rPr lang="da-DK" sz="1200" dirty="0"/>
                <a:t>Invocar Sub_1</a:t>
              </a:r>
            </a:p>
          </p:txBody>
        </p:sp>
        <p:cxnSp>
          <p:nvCxnSpPr>
            <p:cNvPr id="27" name="Lige forbindelse 26"/>
            <p:cNvCxnSpPr/>
            <p:nvPr/>
          </p:nvCxnSpPr>
          <p:spPr>
            <a:xfrm>
              <a:off x="6127951" y="3210257"/>
              <a:ext cx="5760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ktangel 29"/>
            <p:cNvSpPr/>
            <p:nvPr/>
          </p:nvSpPr>
          <p:spPr>
            <a:xfrm>
              <a:off x="6715856" y="4832582"/>
              <a:ext cx="1386677" cy="12961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da-DK"/>
            </a:p>
          </p:txBody>
        </p:sp>
        <p:sp>
          <p:nvSpPr>
            <p:cNvPr id="31" name="Tekstboks 30"/>
            <p:cNvSpPr txBox="1"/>
            <p:nvPr/>
          </p:nvSpPr>
          <p:spPr>
            <a:xfrm>
              <a:off x="4906476" y="4794874"/>
              <a:ext cx="1512168" cy="276999"/>
            </a:xfrm>
            <a:prstGeom prst="rect">
              <a:avLst/>
            </a:prstGeom>
            <a:noFill/>
          </p:spPr>
          <p:txBody>
            <a:bodyPr wrap="square" rtlCol="0">
              <a:spAutoFit/>
            </a:bodyPr>
            <a:lstStyle/>
            <a:p>
              <a:r>
                <a:rPr lang="da-DK" sz="1200" dirty="0"/>
                <a:t>Invocar Sub_2</a:t>
              </a:r>
            </a:p>
          </p:txBody>
        </p:sp>
        <p:cxnSp>
          <p:nvCxnSpPr>
            <p:cNvPr id="36" name="Lige forbindelse 35"/>
            <p:cNvCxnSpPr/>
            <p:nvPr/>
          </p:nvCxnSpPr>
          <p:spPr>
            <a:xfrm>
              <a:off x="6127512" y="3390938"/>
              <a:ext cx="360000" cy="0"/>
            </a:xfrm>
            <a:prstGeom prst="line">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Lige forbindelse 36"/>
            <p:cNvCxnSpPr/>
            <p:nvPr/>
          </p:nvCxnSpPr>
          <p:spPr>
            <a:xfrm>
              <a:off x="6498092" y="4288055"/>
              <a:ext cx="1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Lige forbindelse 38"/>
            <p:cNvCxnSpPr/>
            <p:nvPr/>
          </p:nvCxnSpPr>
          <p:spPr>
            <a:xfrm rot="5400000">
              <a:off x="6040107" y="3840938"/>
              <a:ext cx="90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Lige forbindelse 40"/>
            <p:cNvCxnSpPr/>
            <p:nvPr/>
          </p:nvCxnSpPr>
          <p:spPr>
            <a:xfrm>
              <a:off x="6120092" y="4936966"/>
              <a:ext cx="5760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Lige forbindelse 41"/>
            <p:cNvCxnSpPr/>
            <p:nvPr/>
          </p:nvCxnSpPr>
          <p:spPr>
            <a:xfrm>
              <a:off x="6119653" y="5117647"/>
              <a:ext cx="360000" cy="0"/>
            </a:xfrm>
            <a:prstGeom prst="line">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Lige forbindelse 42"/>
            <p:cNvCxnSpPr/>
            <p:nvPr/>
          </p:nvCxnSpPr>
          <p:spPr>
            <a:xfrm>
              <a:off x="6480806" y="6014764"/>
              <a:ext cx="1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Lige forbindelse 43"/>
            <p:cNvCxnSpPr/>
            <p:nvPr/>
          </p:nvCxnSpPr>
          <p:spPr>
            <a:xfrm rot="5400000">
              <a:off x="6032248" y="5567647"/>
              <a:ext cx="900000"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kstboks 44"/>
            <p:cNvSpPr txBox="1"/>
            <p:nvPr/>
          </p:nvSpPr>
          <p:spPr>
            <a:xfrm>
              <a:off x="4708508" y="2742085"/>
              <a:ext cx="1452665" cy="276999"/>
            </a:xfrm>
            <a:prstGeom prst="rect">
              <a:avLst/>
            </a:prstGeom>
            <a:noFill/>
          </p:spPr>
          <p:txBody>
            <a:bodyPr wrap="square" rtlCol="0">
              <a:spAutoFit/>
            </a:bodyPr>
            <a:lstStyle/>
            <a:p>
              <a:pPr>
                <a:defRPr/>
              </a:pPr>
              <a:r>
                <a:rPr lang="da-DK" sz="1200" dirty="0"/>
                <a:t>Programa de robot</a:t>
              </a:r>
            </a:p>
          </p:txBody>
        </p:sp>
        <p:sp>
          <p:nvSpPr>
            <p:cNvPr id="46" name="Tekstboks 45"/>
            <p:cNvSpPr txBox="1"/>
            <p:nvPr/>
          </p:nvSpPr>
          <p:spPr>
            <a:xfrm>
              <a:off x="6730084" y="3097582"/>
              <a:ext cx="1008112" cy="276999"/>
            </a:xfrm>
            <a:prstGeom prst="rect">
              <a:avLst/>
            </a:prstGeom>
            <a:noFill/>
          </p:spPr>
          <p:txBody>
            <a:bodyPr wrap="square" rtlCol="0">
              <a:spAutoFit/>
            </a:bodyPr>
            <a:lstStyle/>
            <a:p>
              <a:r>
                <a:rPr lang="da-DK" sz="1200" smtClean="0"/>
                <a:t>Sub_1</a:t>
              </a:r>
              <a:endParaRPr lang="da-DK" sz="1200"/>
            </a:p>
          </p:txBody>
        </p:sp>
        <p:sp>
          <p:nvSpPr>
            <p:cNvPr id="47" name="Tekstboks 46"/>
            <p:cNvSpPr txBox="1"/>
            <p:nvPr/>
          </p:nvSpPr>
          <p:spPr>
            <a:xfrm>
              <a:off x="6731652" y="4805437"/>
              <a:ext cx="1008112" cy="276999"/>
            </a:xfrm>
            <a:prstGeom prst="rect">
              <a:avLst/>
            </a:prstGeom>
            <a:noFill/>
          </p:spPr>
          <p:txBody>
            <a:bodyPr wrap="square" rtlCol="0">
              <a:spAutoFit/>
            </a:bodyPr>
            <a:lstStyle/>
            <a:p>
              <a:r>
                <a:rPr lang="da-DK" sz="1200" smtClean="0"/>
                <a:t>Sub_2</a:t>
              </a:r>
              <a:endParaRPr lang="da-DK" sz="1200"/>
            </a:p>
          </p:txBody>
        </p:sp>
      </p:grpSp>
      <p:sp>
        <p:nvSpPr>
          <p:cNvPr id="2" name="Pladsholder til diasnummer 1"/>
          <p:cNvSpPr>
            <a:spLocks noGrp="1"/>
          </p:cNvSpPr>
          <p:nvPr>
            <p:ph type="sldNum" sz="quarter" idx="12"/>
          </p:nvPr>
        </p:nvSpPr>
        <p:spPr/>
        <p:txBody>
          <a:bodyPr/>
          <a:lstStyle/>
          <a:p>
            <a:fld id="{EAC703FD-06C2-3745-B8B2-5765E01FA7E0}" type="slidenum">
              <a:rPr lang="da-DK" smtClean="0"/>
              <a:t>92</a:t>
            </a:fld>
            <a:endParaRPr lang="da-DK"/>
          </a:p>
        </p:txBody>
      </p:sp>
      <p:sp>
        <p:nvSpPr>
          <p:cNvPr id="22" name="Tekstboks 21"/>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SubProg</a:t>
            </a:r>
          </a:p>
        </p:txBody>
      </p:sp>
      <p:sp>
        <p:nvSpPr>
          <p:cNvPr id="29"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3"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26" name="Brugerdefineret 25">
            <a:hlinkClick r:id="rId3"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281559978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399"/>
            <a:ext cx="7962900" cy="5172075"/>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Invocar </a:t>
            </a:r>
            <a:r>
              <a:rPr lang="es-ES" sz="1800" dirty="0">
                <a:solidFill>
                  <a:srgbClr val="262626"/>
                </a:solidFill>
              </a:rPr>
              <a:t>subprograma</a:t>
            </a:r>
          </a:p>
          <a:p>
            <a:pPr lvl="1">
              <a:buClr>
                <a:srgbClr val="99CC00"/>
              </a:buClr>
              <a:buFont typeface="Wingdings" panose="05000000000000000000" pitchFamily="2" charset="2"/>
              <a:buChar char="§"/>
            </a:pPr>
            <a:r>
              <a:rPr lang="es-ES" sz="1400" dirty="0" smtClean="0">
                <a:solidFill>
                  <a:srgbClr val="262626"/>
                </a:solidFill>
              </a:rPr>
              <a:t>Cargar desde archivo</a:t>
            </a:r>
          </a:p>
          <a:p>
            <a:pPr lvl="1">
              <a:buClr>
                <a:srgbClr val="99CC00"/>
              </a:buClr>
              <a:buFont typeface="Wingdings" panose="05000000000000000000" pitchFamily="2" charset="2"/>
              <a:buChar char="§"/>
            </a:pPr>
            <a:r>
              <a:rPr lang="es-ES" sz="1400" dirty="0" smtClean="0">
                <a:solidFill>
                  <a:srgbClr val="262626"/>
                </a:solidFill>
              </a:rPr>
              <a:t>Crear subprograma </a:t>
            </a:r>
            <a:br>
              <a:rPr lang="es-ES" sz="1400" dirty="0" smtClean="0">
                <a:solidFill>
                  <a:srgbClr val="262626"/>
                </a:solidFill>
              </a:rPr>
            </a:br>
            <a:r>
              <a:rPr lang="es-ES" sz="1400" dirty="0" smtClean="0">
                <a:solidFill>
                  <a:srgbClr val="262626"/>
                </a:solidFill>
              </a:rPr>
              <a:t>en un programa</a:t>
            </a:r>
          </a:p>
          <a:p>
            <a:pPr lvl="2">
              <a:buClr>
                <a:srgbClr val="99CC00"/>
              </a:buClr>
              <a:buFont typeface="Wingdings" panose="05000000000000000000" pitchFamily="2" charset="2"/>
              <a:buChar char="§"/>
            </a:pPr>
            <a:r>
              <a:rPr lang="es-ES" sz="1000" dirty="0" smtClean="0">
                <a:solidFill>
                  <a:srgbClr val="262626"/>
                </a:solidFill>
              </a:rPr>
              <a:t>Guardar subprograma</a:t>
            </a:r>
            <a:br>
              <a:rPr lang="es-ES" sz="1000" dirty="0" smtClean="0">
                <a:solidFill>
                  <a:srgbClr val="262626"/>
                </a:solidFill>
              </a:rPr>
            </a:br>
            <a:r>
              <a:rPr lang="es-ES" sz="1000" dirty="0" smtClean="0">
                <a:solidFill>
                  <a:srgbClr val="262626"/>
                </a:solidFill>
              </a:rPr>
              <a:t>como </a:t>
            </a:r>
            <a:r>
              <a:rPr lang="da-DK" sz="1000" dirty="0" smtClean="0">
                <a:solidFill>
                  <a:srgbClr val="262626"/>
                </a:solidFill>
              </a:rPr>
              <a:t>archivo</a:t>
            </a:r>
          </a:p>
          <a:p>
            <a:pPr lvl="2">
              <a:buClr>
                <a:srgbClr val="99CC00"/>
              </a:buClr>
              <a:buFont typeface="Wingdings" panose="05000000000000000000" pitchFamily="2" charset="2"/>
              <a:buChar char="§"/>
            </a:pPr>
            <a:r>
              <a:rPr lang="es-ES" sz="1000" dirty="0" smtClean="0">
                <a:solidFill>
                  <a:srgbClr val="262626"/>
                </a:solidFill>
              </a:rPr>
              <a:t>Guardar subprograma </a:t>
            </a:r>
            <a:br>
              <a:rPr lang="es-ES" sz="1000" dirty="0" smtClean="0">
                <a:solidFill>
                  <a:srgbClr val="262626"/>
                </a:solidFill>
              </a:rPr>
            </a:br>
            <a:r>
              <a:rPr lang="es-ES" sz="1000" dirty="0" smtClean="0">
                <a:solidFill>
                  <a:srgbClr val="262626"/>
                </a:solidFill>
              </a:rPr>
              <a:t>como parte del programa </a:t>
            </a:r>
          </a:p>
          <a:p>
            <a:pPr marL="646113" lvl="2" indent="-285750">
              <a:buClr>
                <a:srgbClr val="99CC00"/>
              </a:buClr>
              <a:buFont typeface="Wingdings" panose="05000000000000000000" pitchFamily="2" charset="2"/>
              <a:buChar char="§"/>
            </a:pPr>
            <a:endParaRPr lang="en-GB" sz="18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7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Guardar programa de ejemplo como call_sub.urp</a:t>
            </a:r>
          </a:p>
          <a:p>
            <a:pPr lvl="1">
              <a:buClr>
                <a:srgbClr val="99CC00"/>
              </a:buClr>
              <a:buFont typeface="Wingdings" panose="05000000000000000000" pitchFamily="2" charset="2"/>
              <a:buChar char="§"/>
            </a:pPr>
            <a:endParaRPr lang="da-DK" sz="1400" dirty="0">
              <a:solidFill>
                <a:srgbClr val="262626"/>
              </a:solidFill>
            </a:endParaRPr>
          </a:p>
        </p:txBody>
      </p:sp>
      <p:grpSp>
        <p:nvGrpSpPr>
          <p:cNvPr id="4" name="Gruppe 3"/>
          <p:cNvGrpSpPr/>
          <p:nvPr/>
        </p:nvGrpSpPr>
        <p:grpSpPr>
          <a:xfrm>
            <a:off x="4494724" y="3513769"/>
            <a:ext cx="3926767" cy="1610917"/>
            <a:chOff x="4352484" y="3513769"/>
            <a:chExt cx="3926767" cy="1610917"/>
          </a:xfrm>
        </p:grpSpPr>
        <p:sp>
          <p:nvSpPr>
            <p:cNvPr id="5" name="Rektangel 4"/>
            <p:cNvSpPr/>
            <p:nvPr/>
          </p:nvSpPr>
          <p:spPr>
            <a:xfrm>
              <a:off x="6859823" y="3513769"/>
              <a:ext cx="1419428"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6" name="Rektangel 5"/>
            <p:cNvSpPr/>
            <p:nvPr/>
          </p:nvSpPr>
          <p:spPr>
            <a:xfrm>
              <a:off x="4352484" y="4908686"/>
              <a:ext cx="1798038"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grpSp>
      <p:sp>
        <p:nvSpPr>
          <p:cNvPr id="3" name="Pladsholder til diasnummer 2"/>
          <p:cNvSpPr>
            <a:spLocks noGrp="1"/>
          </p:cNvSpPr>
          <p:nvPr>
            <p:ph type="sldNum" sz="quarter" idx="12"/>
          </p:nvPr>
        </p:nvSpPr>
        <p:spPr/>
        <p:txBody>
          <a:bodyPr/>
          <a:lstStyle/>
          <a:p>
            <a:fld id="{EAC703FD-06C2-3745-B8B2-5765E01FA7E0}" type="slidenum">
              <a:rPr lang="da-DK" smtClean="0"/>
              <a:t>93</a:t>
            </a:fld>
            <a:endParaRPr lang="da-DK"/>
          </a:p>
        </p:txBody>
      </p:sp>
      <p:sp>
        <p:nvSpPr>
          <p:cNvPr id="10" name="Tekstboks 9"/>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SubProg</a:t>
            </a:r>
          </a:p>
        </p:txBody>
      </p:sp>
      <p:sp>
        <p:nvSpPr>
          <p:cNvPr id="16"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8"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4" name="Brugerdefineret 13">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5" name="Tabel 7"/>
          <p:cNvGraphicFramePr>
            <a:graphicFrameLocks noGrp="1"/>
          </p:cNvGraphicFramePr>
          <p:nvPr>
            <p:extLst>
              <p:ext uri="{D42A27DB-BD31-4B8C-83A1-F6EECF244321}">
                <p14:modId xmlns:p14="http://schemas.microsoft.com/office/powerpoint/2010/main" val="2812474023"/>
              </p:ext>
            </p:extLst>
          </p:nvPr>
        </p:nvGraphicFramePr>
        <p:xfrm>
          <a:off x="660400" y="4019517"/>
          <a:ext cx="1990924" cy="2286000"/>
        </p:xfrm>
        <a:graphic>
          <a:graphicData uri="http://schemas.openxmlformats.org/drawingml/2006/table">
            <a:tbl>
              <a:tblPr>
                <a:tableStyleId>{5C22544A-7EE6-4342-B048-85BDC9FD1C3A}</a:tableStyleId>
              </a:tblPr>
              <a:tblGrid>
                <a:gridCol w="1990924"/>
              </a:tblGrid>
              <a:tr h="2160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Bucle 3 veces</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Punto_de_paso_4</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Invocar SubP_movec</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MoveJ</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Punto_de_paso_5</a:t>
                      </a:r>
                    </a:p>
                  </a:txBody>
                  <a:tcPr/>
                </a:tc>
              </a:tr>
            </a:tbl>
          </a:graphicData>
        </a:graphic>
      </p:graphicFrame>
    </p:spTree>
    <p:extLst>
      <p:ext uri="{BB962C8B-B14F-4D97-AF65-F5344CB8AC3E}">
        <p14:creationId xmlns:p14="http://schemas.microsoft.com/office/powerpoint/2010/main" val="206260838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000" y="1908000"/>
            <a:ext cx="58176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Pladsholder til indhold 2"/>
          <p:cNvSpPr txBox="1">
            <a:spLocks/>
          </p:cNvSpPr>
          <p:nvPr/>
        </p:nvSpPr>
        <p:spPr>
          <a:xfrm>
            <a:off x="281508" y="1549400"/>
            <a:ext cx="7962900" cy="506476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If</a:t>
            </a:r>
          </a:p>
          <a:p>
            <a:pPr lvl="1">
              <a:buClr>
                <a:srgbClr val="99CC00"/>
              </a:buClr>
              <a:buFont typeface="Wingdings" panose="05000000000000000000" pitchFamily="2" charset="2"/>
              <a:buChar char="§"/>
            </a:pPr>
            <a:r>
              <a:rPr lang="da-DK" sz="1400" dirty="0">
                <a:solidFill>
                  <a:srgbClr val="262626"/>
                </a:solidFill>
              </a:rPr>
              <a:t>Evalua una condición:</a:t>
            </a:r>
          </a:p>
          <a:p>
            <a:pPr lvl="2">
              <a:buClr>
                <a:srgbClr val="99CC00"/>
              </a:buClr>
              <a:buFont typeface="Wingdings" panose="05000000000000000000" pitchFamily="2" charset="2"/>
              <a:buChar char="§"/>
            </a:pPr>
            <a:r>
              <a:rPr lang="da-DK" sz="1000" dirty="0">
                <a:solidFill>
                  <a:srgbClr val="262626"/>
                </a:solidFill>
              </a:rPr>
              <a:t>Estado de un sensor</a:t>
            </a:r>
          </a:p>
          <a:p>
            <a:pPr lvl="2">
              <a:buClr>
                <a:srgbClr val="99CC00"/>
              </a:buClr>
              <a:buFont typeface="Wingdings" panose="05000000000000000000" pitchFamily="2" charset="2"/>
              <a:buChar char="§"/>
            </a:pPr>
            <a:r>
              <a:rPr lang="da-DK" sz="1000" dirty="0">
                <a:solidFill>
                  <a:srgbClr val="262626"/>
                </a:solidFill>
              </a:rPr>
              <a:t>Valor de una variable</a:t>
            </a:r>
          </a:p>
          <a:p>
            <a:pPr lvl="2">
              <a:buClr>
                <a:srgbClr val="99CC00"/>
              </a:buClr>
              <a:buFont typeface="Wingdings" panose="05000000000000000000" pitchFamily="2" charset="2"/>
              <a:buChar char="§"/>
            </a:pPr>
            <a:r>
              <a:rPr lang="da-DK" sz="1000" dirty="0">
                <a:solidFill>
                  <a:srgbClr val="262626"/>
                </a:solidFill>
              </a:rPr>
              <a:t>Combinación de varios</a:t>
            </a:r>
            <a:br>
              <a:rPr lang="da-DK" sz="1000" dirty="0">
                <a:solidFill>
                  <a:srgbClr val="262626"/>
                </a:solidFill>
              </a:rPr>
            </a:br>
            <a:r>
              <a:rPr lang="da-DK" sz="1000" dirty="0">
                <a:solidFill>
                  <a:srgbClr val="262626"/>
                </a:solidFill>
              </a:rPr>
              <a:t>estados</a:t>
            </a:r>
            <a:endParaRPr lang="en-GB" sz="10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If condición = True</a:t>
            </a:r>
          </a:p>
          <a:p>
            <a:pPr lvl="2">
              <a:buClr>
                <a:srgbClr val="99CC00"/>
              </a:buClr>
              <a:buFont typeface="Wingdings" panose="05000000000000000000" pitchFamily="2" charset="2"/>
              <a:buChar char="§"/>
            </a:pPr>
            <a:r>
              <a:rPr lang="da-DK" sz="1000" dirty="0">
                <a:solidFill>
                  <a:srgbClr val="262626"/>
                </a:solidFill>
              </a:rPr>
              <a:t>Ejecuta los comandos</a:t>
            </a:r>
            <a:br>
              <a:rPr lang="da-DK" sz="1000" dirty="0">
                <a:solidFill>
                  <a:srgbClr val="262626"/>
                </a:solidFill>
              </a:rPr>
            </a:br>
            <a:r>
              <a:rPr lang="da-DK" sz="1000" dirty="0">
                <a:solidFill>
                  <a:srgbClr val="262626"/>
                </a:solidFill>
              </a:rPr>
              <a:t>de la estructura</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if.urp</a:t>
            </a:r>
          </a:p>
          <a:p>
            <a:pPr marL="646113" lvl="2" indent="-285750">
              <a:buClr>
                <a:srgbClr val="99CC00"/>
              </a:buClr>
              <a:buFont typeface="Wingdings" panose="05000000000000000000" pitchFamily="2" charset="2"/>
              <a:buChar char="§"/>
            </a:pPr>
            <a:endParaRPr lang="en-GB" sz="1800" dirty="0" smtClean="0">
              <a:solidFill>
                <a:srgbClr val="262626"/>
              </a:solidFill>
            </a:endParaRPr>
          </a:p>
        </p:txBody>
      </p:sp>
      <p:sp>
        <p:nvSpPr>
          <p:cNvPr id="4" name="Rektangel 3"/>
          <p:cNvSpPr/>
          <p:nvPr/>
        </p:nvSpPr>
        <p:spPr>
          <a:xfrm>
            <a:off x="4639652" y="3272487"/>
            <a:ext cx="4169067" cy="216000"/>
          </a:xfrm>
          <a:prstGeom prst="rect">
            <a:avLst/>
          </a:prstGeom>
          <a:noFill/>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a-DK"/>
          </a:p>
        </p:txBody>
      </p:sp>
      <p:sp>
        <p:nvSpPr>
          <p:cNvPr id="3" name="Pladsholder til diasnummer 2"/>
          <p:cNvSpPr>
            <a:spLocks noGrp="1"/>
          </p:cNvSpPr>
          <p:nvPr>
            <p:ph type="sldNum" sz="quarter" idx="12"/>
          </p:nvPr>
        </p:nvSpPr>
        <p:spPr/>
        <p:txBody>
          <a:bodyPr/>
          <a:lstStyle/>
          <a:p>
            <a:fld id="{EAC703FD-06C2-3745-B8B2-5765E01FA7E0}" type="slidenum">
              <a:rPr lang="da-DK" smtClean="0"/>
              <a:t>94</a:t>
            </a:fld>
            <a:endParaRPr lang="da-DK"/>
          </a:p>
        </p:txBody>
      </p:sp>
      <p:sp>
        <p:nvSpPr>
          <p:cNvPr id="9" name="Tekstboks 8"/>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smtClean="0">
                <a:latin typeface="Lucida Console" panose="020B0609040504020204" pitchFamily="49" charset="0"/>
              </a:rPr>
              <a:t>If...else</a:t>
            </a:r>
            <a:endParaRPr lang="es-ES" sz="2000" b="1" i="1" dirty="0">
              <a:latin typeface="Lucida Console" panose="020B0609040504020204" pitchFamily="49" charset="0"/>
            </a:endParaRPr>
          </a:p>
        </p:txBody>
      </p:sp>
      <p:sp>
        <p:nvSpPr>
          <p:cNvPr id="15"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7"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12" name="Brugerdefineret 11">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4" name="Tabel 6"/>
          <p:cNvGraphicFramePr>
            <a:graphicFrameLocks noGrp="1"/>
          </p:cNvGraphicFramePr>
          <p:nvPr>
            <p:extLst>
              <p:ext uri="{D42A27DB-BD31-4B8C-83A1-F6EECF244321}">
                <p14:modId xmlns:p14="http://schemas.microsoft.com/office/powerpoint/2010/main" val="3271649942"/>
              </p:ext>
            </p:extLst>
          </p:nvPr>
        </p:nvGraphicFramePr>
        <p:xfrm>
          <a:off x="624254" y="4137501"/>
          <a:ext cx="2027070" cy="1929191"/>
        </p:xfrm>
        <a:graphic>
          <a:graphicData uri="http://schemas.openxmlformats.org/drawingml/2006/table">
            <a:tbl>
              <a:tblPr>
                <a:tableStyleId>{5C22544A-7EE6-4342-B048-85BDC9FD1C3A}</a:tableStyleId>
              </a:tblPr>
              <a:tblGrid>
                <a:gridCol w="2027070"/>
              </a:tblGrid>
              <a:tr h="192919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IF DI[0] = True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txBody>
                  <a:tcPr/>
                </a:tc>
              </a:tr>
            </a:tbl>
          </a:graphicData>
        </a:graphic>
      </p:graphicFrame>
    </p:spTree>
    <p:extLst>
      <p:ext uri="{BB962C8B-B14F-4D97-AF65-F5344CB8AC3E}">
        <p14:creationId xmlns:p14="http://schemas.microsoft.com/office/powerpoint/2010/main" val="144337932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ladsholder til indhold 2"/>
          <p:cNvSpPr txBox="1">
            <a:spLocks/>
          </p:cNvSpPr>
          <p:nvPr/>
        </p:nvSpPr>
        <p:spPr>
          <a:xfrm>
            <a:off x="281508" y="1549400"/>
            <a:ext cx="7962900" cy="5156200"/>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n-GB" sz="1800" dirty="0">
                <a:solidFill>
                  <a:srgbClr val="262626"/>
                </a:solidFill>
              </a:rPr>
              <a:t>… elseif</a:t>
            </a:r>
          </a:p>
          <a:p>
            <a:pPr lvl="1">
              <a:buClr>
                <a:srgbClr val="99CC00"/>
              </a:buClr>
              <a:buFont typeface="Wingdings" panose="05000000000000000000" pitchFamily="2" charset="2"/>
              <a:buChar char="§"/>
            </a:pPr>
            <a:r>
              <a:rPr lang="da-DK" sz="1400" dirty="0">
                <a:solidFill>
                  <a:srgbClr val="262626"/>
                </a:solidFill>
              </a:rPr>
              <a:t>Examina nueva condición</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a:buClr>
                <a:srgbClr val="99CC00"/>
              </a:buClr>
              <a:buFont typeface="Wingdings" panose="05000000000000000000" pitchFamily="2" charset="2"/>
              <a:buChar char="§"/>
            </a:pPr>
            <a:r>
              <a:rPr lang="en-GB" sz="1800" dirty="0">
                <a:solidFill>
                  <a:srgbClr val="262626"/>
                </a:solidFill>
              </a:rPr>
              <a:t>… else</a:t>
            </a:r>
          </a:p>
          <a:p>
            <a:pPr lvl="1">
              <a:buClr>
                <a:srgbClr val="99CC00"/>
              </a:buClr>
              <a:buFont typeface="Wingdings" panose="05000000000000000000" pitchFamily="2" charset="2"/>
              <a:buChar char="§"/>
            </a:pPr>
            <a:r>
              <a:rPr lang="da-DK" sz="1400" dirty="0">
                <a:solidFill>
                  <a:srgbClr val="262626"/>
                </a:solidFill>
              </a:rPr>
              <a:t>Define que hacer si no</a:t>
            </a:r>
            <a:br>
              <a:rPr lang="da-DK" sz="1400" dirty="0">
                <a:solidFill>
                  <a:srgbClr val="262626"/>
                </a:solidFill>
              </a:rPr>
            </a:br>
            <a:r>
              <a:rPr lang="da-DK" sz="1400" dirty="0">
                <a:solidFill>
                  <a:srgbClr val="262626"/>
                </a:solidFill>
              </a:rPr>
              <a:t>se cumple la condición</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endParaRPr lang="da-DK" sz="950" dirty="0">
              <a:solidFill>
                <a:srgbClr val="262626"/>
              </a:solidFill>
            </a:endParaRPr>
          </a:p>
          <a:p>
            <a:pPr lvl="1">
              <a:buClr>
                <a:srgbClr val="99CC00"/>
              </a:buClr>
              <a:buFont typeface="Wingdings" panose="05000000000000000000" pitchFamily="2" charset="2"/>
              <a:buChar char="§"/>
            </a:pPr>
            <a:r>
              <a:rPr lang="es-ES" sz="1400" dirty="0">
                <a:solidFill>
                  <a:srgbClr val="262626"/>
                </a:solidFill>
              </a:rPr>
              <a:t>Guardar programa de ejemplo </a:t>
            </a:r>
            <a:r>
              <a:rPr lang="da-DK" sz="1400" dirty="0">
                <a:solidFill>
                  <a:srgbClr val="262626"/>
                </a:solidFill>
              </a:rPr>
              <a:t>if_else.urp</a:t>
            </a:r>
            <a:endParaRPr lang="en-GB" sz="1400" dirty="0">
              <a:solidFill>
                <a:srgbClr val="262626"/>
              </a:solidFill>
            </a:endParaRPr>
          </a:p>
          <a:p>
            <a:pPr marL="646113" lvl="2" indent="-285750">
              <a:buClr>
                <a:srgbClr val="99CC00"/>
              </a:buClr>
              <a:buFont typeface="Wingdings" panose="05000000000000000000" pitchFamily="2" charset="2"/>
              <a:buChar char="§"/>
            </a:pPr>
            <a:endParaRPr lang="en-GB" sz="1800" dirty="0">
              <a:solidFill>
                <a:srgbClr val="262626"/>
              </a:solidFill>
            </a:endParaRPr>
          </a:p>
          <a:p>
            <a:pPr marL="630238" lvl="2" indent="-269875">
              <a:buClr>
                <a:schemeClr val="tx2">
                  <a:lumMod val="40000"/>
                  <a:lumOff val="60000"/>
                </a:schemeClr>
              </a:buClr>
            </a:pPr>
            <a:endParaRPr lang="en-GB" sz="1800" dirty="0" smtClean="0">
              <a:solidFill>
                <a:srgbClr val="262626"/>
              </a:solidFill>
            </a:endParaRPr>
          </a:p>
        </p:txBody>
      </p:sp>
      <p:sp>
        <p:nvSpPr>
          <p:cNvPr id="2" name="Pladsholder til diasnummer 1"/>
          <p:cNvSpPr>
            <a:spLocks noGrp="1"/>
          </p:cNvSpPr>
          <p:nvPr>
            <p:ph type="sldNum" sz="quarter" idx="12"/>
          </p:nvPr>
        </p:nvSpPr>
        <p:spPr/>
        <p:txBody>
          <a:bodyPr/>
          <a:lstStyle/>
          <a:p>
            <a:fld id="{EAC703FD-06C2-3745-B8B2-5765E01FA7E0}" type="slidenum">
              <a:rPr lang="da-DK" smtClean="0"/>
              <a:t>95</a:t>
            </a:fld>
            <a:endParaRPr lang="da-DK"/>
          </a:p>
        </p:txBody>
      </p:sp>
      <p:sp>
        <p:nvSpPr>
          <p:cNvPr id="7" name="Tekstboks 6"/>
          <p:cNvSpPr txBox="1"/>
          <p:nvPr/>
        </p:nvSpPr>
        <p:spPr>
          <a:xfrm>
            <a:off x="404733" y="949059"/>
            <a:ext cx="4535402" cy="400110"/>
          </a:xfrm>
          <a:prstGeom prst="rect">
            <a:avLst/>
          </a:prstGeom>
          <a:noFill/>
        </p:spPr>
        <p:txBody>
          <a:bodyPr wrap="square" rtlCol="0">
            <a:spAutoFit/>
          </a:bodyPr>
          <a:lstStyle/>
          <a:p>
            <a:r>
              <a:rPr lang="es-ES" sz="2000" b="1" dirty="0">
                <a:latin typeface="Lucida Console" panose="020B0609040504020204" pitchFamily="49" charset="0"/>
              </a:rPr>
              <a:t>Comando </a:t>
            </a:r>
            <a:r>
              <a:rPr lang="es-ES" sz="2000" b="1" i="1" dirty="0">
                <a:latin typeface="Lucida Console" panose="020B0609040504020204" pitchFamily="49" charset="0"/>
              </a:rPr>
              <a:t>If...else</a:t>
            </a:r>
          </a:p>
        </p:txBody>
      </p:sp>
      <p:sp>
        <p:nvSpPr>
          <p:cNvPr id="13"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5"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1472" y="1902122"/>
            <a:ext cx="5760000" cy="435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graphicFrame>
        <p:nvGraphicFramePr>
          <p:cNvPr id="12" name="Tabel 4"/>
          <p:cNvGraphicFramePr>
            <a:graphicFrameLocks noGrp="1"/>
          </p:cNvGraphicFramePr>
          <p:nvPr>
            <p:extLst>
              <p:ext uri="{D42A27DB-BD31-4B8C-83A1-F6EECF244321}">
                <p14:modId xmlns:p14="http://schemas.microsoft.com/office/powerpoint/2010/main" val="1269607827"/>
              </p:ext>
            </p:extLst>
          </p:nvPr>
        </p:nvGraphicFramePr>
        <p:xfrm>
          <a:off x="641838" y="4137501"/>
          <a:ext cx="2009486" cy="1937984"/>
        </p:xfrm>
        <a:graphic>
          <a:graphicData uri="http://schemas.openxmlformats.org/drawingml/2006/table">
            <a:tbl>
              <a:tblPr>
                <a:tableStyleId>{5C22544A-7EE6-4342-B048-85BDC9FD1C3A}</a:tableStyleId>
              </a:tblPr>
              <a:tblGrid>
                <a:gridCol w="2009486"/>
              </a:tblGrid>
              <a:tr h="19379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Programa de robot</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MoveL</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Punto_de_paso_1</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IF DI[0] = True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Punto_de_paso_2</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Else</a:t>
                      </a:r>
                    </a:p>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smtClean="0"/>
                        <a:t>               Punto_de_paso_3</a:t>
                      </a:r>
                    </a:p>
                    <a:p>
                      <a:pPr marL="0" marR="0" indent="0" algn="l" defTabSz="457200" rtl="0" eaLnBrk="1" fontAlgn="auto" latinLnBrk="0" hangingPunct="1">
                        <a:lnSpc>
                          <a:spcPct val="100000"/>
                        </a:lnSpc>
                        <a:spcBef>
                          <a:spcPts val="0"/>
                        </a:spcBef>
                        <a:spcAft>
                          <a:spcPts val="0"/>
                        </a:spcAft>
                        <a:buClrTx/>
                        <a:buSzTx/>
                        <a:buFontTx/>
                        <a:buNone/>
                        <a:tabLst/>
                        <a:defRPr/>
                      </a:pPr>
                      <a:endParaRPr lang="da-DK" sz="1200" dirty="0" smtClean="0"/>
                    </a:p>
                  </a:txBody>
                  <a:tcPr/>
                </a:tc>
              </a:tr>
            </a:tbl>
          </a:graphicData>
        </a:graphic>
      </p:graphicFrame>
    </p:spTree>
    <p:extLst>
      <p:ext uri="{BB962C8B-B14F-4D97-AF65-F5344CB8AC3E}">
        <p14:creationId xmlns:p14="http://schemas.microsoft.com/office/powerpoint/2010/main" val="419644111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96</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1</a:t>
            </a: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5" name="Rektangel 4"/>
          <p:cNvSpPr/>
          <p:nvPr/>
        </p:nvSpPr>
        <p:spPr>
          <a:xfrm>
            <a:off x="404733" y="1795558"/>
            <a:ext cx="8104832" cy="3600986"/>
          </a:xfrm>
          <a:prstGeom prst="rect">
            <a:avLst/>
          </a:prstGeom>
        </p:spPr>
        <p:txBody>
          <a:bodyPr wrap="square">
            <a:spAutoFit/>
          </a:bodyPr>
          <a:lstStyle/>
          <a:p>
            <a:pPr>
              <a:buClr>
                <a:srgbClr val="99CC00"/>
              </a:buClr>
              <a:buFont typeface="Wingdings" panose="05000000000000000000" pitchFamily="2" charset="2"/>
              <a:buChar char="§"/>
            </a:pPr>
            <a:r>
              <a:rPr lang="es-ES" dirty="0" smtClean="0">
                <a:solidFill>
                  <a:srgbClr val="262626"/>
                </a:solidFill>
              </a:rPr>
              <a:t>Crear un programa usando sub programas, bucles e instrucciones </a:t>
            </a:r>
            <a:r>
              <a:rPr lang="es-ES" dirty="0" err="1" smtClean="0">
                <a:solidFill>
                  <a:srgbClr val="262626"/>
                </a:solidFill>
              </a:rPr>
              <a:t>if</a:t>
            </a:r>
            <a:endParaRPr lang="es-ES" dirty="0" smtClean="0">
              <a:solidFill>
                <a:srgbClr val="262626"/>
              </a:solidFill>
            </a:endParaRPr>
          </a:p>
          <a:p>
            <a:pPr>
              <a:buClr>
                <a:srgbClr val="99CC00"/>
              </a:buClr>
              <a:buFont typeface="Wingdings" panose="05000000000000000000" pitchFamily="2" charset="2"/>
              <a:buChar char="§"/>
            </a:pPr>
            <a:endParaRPr lang="es-ES" dirty="0" smtClean="0">
              <a:solidFill>
                <a:srgbClr val="262626"/>
              </a:solidFill>
            </a:endParaRPr>
          </a:p>
          <a:p>
            <a:pPr>
              <a:buClr>
                <a:srgbClr val="99CC00"/>
              </a:buClr>
              <a:buFont typeface="Wingdings" panose="05000000000000000000" pitchFamily="2" charset="2"/>
              <a:buChar char="§"/>
            </a:pPr>
            <a:r>
              <a:rPr lang="es-ES" dirty="0" smtClean="0">
                <a:solidFill>
                  <a:srgbClr val="262626"/>
                </a:solidFill>
              </a:rPr>
              <a:t>Usar la instalación del ejercicio 2 de comandos básicos</a:t>
            </a:r>
          </a:p>
          <a:p>
            <a:pPr>
              <a:buClr>
                <a:srgbClr val="99CC00"/>
              </a:buClr>
              <a:buFont typeface="Wingdings" panose="05000000000000000000" pitchFamily="2" charset="2"/>
              <a:buChar char="§"/>
            </a:pPr>
            <a:endParaRPr lang="es-ES" dirty="0" smtClean="0">
              <a:solidFill>
                <a:srgbClr val="262626"/>
              </a:solidFill>
            </a:endParaRPr>
          </a:p>
          <a:p>
            <a:pPr>
              <a:buClr>
                <a:srgbClr val="99CC00"/>
              </a:buClr>
              <a:buFont typeface="Wingdings" panose="05000000000000000000" pitchFamily="2" charset="2"/>
              <a:buChar char="§"/>
            </a:pPr>
            <a:r>
              <a:rPr lang="es-ES" dirty="0" smtClean="0">
                <a:solidFill>
                  <a:srgbClr val="262626"/>
                </a:solidFill>
              </a:rPr>
              <a:t>Crear un programa simple para conectar una lámpara de forma intermitente (Este programa será usado como subprograma)</a:t>
            </a:r>
          </a:p>
          <a:p>
            <a:pPr>
              <a:buClr>
                <a:srgbClr val="99CC00"/>
              </a:buClr>
              <a:buFont typeface="Wingdings" panose="05000000000000000000" pitchFamily="2" charset="2"/>
              <a:buChar char="§"/>
            </a:pPr>
            <a:endParaRPr lang="en-US" dirty="0">
              <a:solidFill>
                <a:srgbClr val="262626"/>
              </a:solidFill>
            </a:endParaRPr>
          </a:p>
          <a:p>
            <a:pPr>
              <a:buClr>
                <a:srgbClr val="99CC00"/>
              </a:buClr>
              <a:buFont typeface="Wingdings" panose="05000000000000000000" pitchFamily="2" charset="2"/>
              <a:buChar char="§"/>
            </a:pPr>
            <a:r>
              <a:rPr lang="es-ES" dirty="0" smtClean="0">
                <a:solidFill>
                  <a:srgbClr val="262626"/>
                </a:solidFill>
              </a:rPr>
              <a:t>Lampara_intermitente</a:t>
            </a:r>
            <a:r>
              <a:rPr lang="en-US" dirty="0" smtClean="0">
                <a:solidFill>
                  <a:srgbClr val="262626"/>
                </a:solidFill>
              </a:rPr>
              <a:t>:</a:t>
            </a:r>
          </a:p>
          <a:p>
            <a:pPr>
              <a:buClr>
                <a:srgbClr val="99CC00"/>
              </a:buClr>
              <a:buFont typeface="Wingdings" panose="05000000000000000000" pitchFamily="2" charset="2"/>
              <a:buChar char="§"/>
            </a:pPr>
            <a:endParaRPr lang="en-US" sz="1400" dirty="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Crear un programa de intermitencia de lámpara usando un bucle</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Conectar la lámpara durante 0.5 segundos, luego desconectarla durante 0.5 segundos (5 repeticiones)</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Guardar el programa con el nombre Lampara_intermitente</a:t>
            </a:r>
            <a:endParaRPr lang="es-ES" sz="1400" dirty="0">
              <a:solidFill>
                <a:srgbClr val="262626"/>
              </a:solidFill>
            </a:endParaRPr>
          </a:p>
        </p:txBody>
      </p:sp>
      <p:sp>
        <p:nvSpPr>
          <p:cNvPr id="13" name="Brugerdefineret 12">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664037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nummer 1"/>
          <p:cNvSpPr>
            <a:spLocks noGrp="1"/>
          </p:cNvSpPr>
          <p:nvPr>
            <p:ph type="sldNum" sz="quarter" idx="12"/>
          </p:nvPr>
        </p:nvSpPr>
        <p:spPr/>
        <p:txBody>
          <a:bodyPr/>
          <a:lstStyle/>
          <a:p>
            <a:fld id="{EAC703FD-06C2-3745-B8B2-5765E01FA7E0}" type="slidenum">
              <a:rPr lang="da-DK" smtClean="0"/>
              <a:t>97</a:t>
            </a:fld>
            <a:endParaRPr lang="da-DK"/>
          </a:p>
        </p:txBody>
      </p:sp>
      <p:sp>
        <p:nvSpPr>
          <p:cNvPr id="4" name="Tekstboks 3"/>
          <p:cNvSpPr txBox="1"/>
          <p:nvPr/>
        </p:nvSpPr>
        <p:spPr>
          <a:xfrm>
            <a:off x="404733" y="949059"/>
            <a:ext cx="4535402" cy="400110"/>
          </a:xfrm>
          <a:prstGeom prst="rect">
            <a:avLst/>
          </a:prstGeom>
          <a:noFill/>
        </p:spPr>
        <p:txBody>
          <a:bodyPr wrap="square" rtlCol="0">
            <a:spAutoFit/>
          </a:bodyPr>
          <a:lstStyle/>
          <a:p>
            <a:r>
              <a:rPr lang="da-DK" sz="2000" b="1" dirty="0">
                <a:latin typeface="Lucida Console" panose="020B0609040504020204" pitchFamily="49" charset="0"/>
              </a:rPr>
              <a:t>Ejercicio práctico </a:t>
            </a:r>
            <a:r>
              <a:rPr lang="da-DK" sz="2000" b="1" dirty="0" smtClean="0">
                <a:latin typeface="Lucida Console" panose="020B0609040504020204" pitchFamily="49" charset="0"/>
              </a:rPr>
              <a:t>2</a:t>
            </a:r>
            <a:endParaRPr lang="da-DK" sz="2000" b="1" dirty="0">
              <a:latin typeface="Lucida Console" panose="020B0609040504020204" pitchFamily="49" charset="0"/>
            </a:endParaRPr>
          </a:p>
        </p:txBody>
      </p:sp>
      <p:sp>
        <p:nvSpPr>
          <p:cNvPr id="10" name="Rektangel 9"/>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11"/>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5</a:t>
            </a:r>
          </a:p>
        </p:txBody>
      </p:sp>
      <p:sp>
        <p:nvSpPr>
          <p:cNvPr id="5" name="Rektangel 4"/>
          <p:cNvSpPr/>
          <p:nvPr/>
        </p:nvSpPr>
        <p:spPr>
          <a:xfrm>
            <a:off x="404733" y="1795558"/>
            <a:ext cx="8104832" cy="4524315"/>
          </a:xfrm>
          <a:prstGeom prst="rect">
            <a:avLst/>
          </a:prstGeom>
        </p:spPr>
        <p:txBody>
          <a:bodyPr wrap="square">
            <a:spAutoFit/>
          </a:bodyPr>
          <a:lstStyle/>
          <a:p>
            <a:pPr>
              <a:buClr>
                <a:srgbClr val="99CC00"/>
              </a:buClr>
              <a:buFont typeface="Wingdings" panose="05000000000000000000" pitchFamily="2" charset="2"/>
              <a:buChar char="§"/>
            </a:pPr>
            <a:r>
              <a:rPr lang="da-DK" dirty="0" smtClean="0">
                <a:solidFill>
                  <a:srgbClr val="262626"/>
                </a:solidFill>
              </a:rPr>
              <a:t>Crear un nuevo programa</a:t>
            </a:r>
          </a:p>
          <a:p>
            <a:pPr>
              <a:buClr>
                <a:srgbClr val="99CC00"/>
              </a:buClr>
              <a:buFont typeface="Wingdings" panose="05000000000000000000" pitchFamily="2" charset="2"/>
              <a:buChar char="§"/>
            </a:pPr>
            <a:endParaRPr lang="da-DK"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Crear 3 puntos de paso en tres posiciones cualesquiera</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Mover al Punto_de_paso_1</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Esperar la pulsación del botón</a:t>
            </a:r>
          </a:p>
          <a:p>
            <a:pPr lvl="1">
              <a:buClr>
                <a:srgbClr val="99CC00"/>
              </a:buClr>
              <a:buFont typeface="Wingdings" panose="05000000000000000000" pitchFamily="2" charset="2"/>
              <a:buChar char="§"/>
            </a:pPr>
            <a:endParaRPr lang="da-DK" sz="1400" dirty="0" smtClean="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Tras recibir la señal del botón llamar al subprograma Lampara_intermitente.</a:t>
            </a:r>
          </a:p>
          <a:p>
            <a:pPr lvl="1">
              <a:buClr>
                <a:srgbClr val="99CC00"/>
              </a:buCl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Mover  al </a:t>
            </a:r>
            <a:r>
              <a:rPr lang="da-DK" sz="1400" dirty="0" smtClean="0">
                <a:solidFill>
                  <a:srgbClr val="262626"/>
                </a:solidFill>
              </a:rPr>
              <a:t>Punto_de_paso_2</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a:solidFill>
                  <a:srgbClr val="262626"/>
                </a:solidFill>
              </a:rPr>
              <a:t>Esperar </a:t>
            </a:r>
            <a:r>
              <a:rPr lang="da-DK" sz="1400" dirty="0" smtClean="0">
                <a:solidFill>
                  <a:srgbClr val="262626"/>
                </a:solidFill>
              </a:rPr>
              <a:t>una posible </a:t>
            </a:r>
            <a:r>
              <a:rPr lang="da-DK" sz="1400" dirty="0">
                <a:solidFill>
                  <a:srgbClr val="262626"/>
                </a:solidFill>
              </a:rPr>
              <a:t>pulsación del </a:t>
            </a:r>
            <a:r>
              <a:rPr lang="da-DK" sz="1400" dirty="0" smtClean="0">
                <a:solidFill>
                  <a:srgbClr val="262626"/>
                </a:solidFill>
              </a:rPr>
              <a:t>botón durante un segundo</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Si el botón ha sido pulsado,  mover al </a:t>
            </a:r>
            <a:r>
              <a:rPr lang="da-DK" sz="1400" dirty="0">
                <a:solidFill>
                  <a:srgbClr val="262626"/>
                </a:solidFill>
              </a:rPr>
              <a:t>Punto_de_paso_1</a:t>
            </a: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En caso contrario mover al Punto_de_paso_3</a:t>
            </a:r>
            <a:endParaRPr lang="da-DK" sz="1400" dirty="0">
              <a:solidFill>
                <a:srgbClr val="262626"/>
              </a:solidFill>
            </a:endParaRPr>
          </a:p>
          <a:p>
            <a:pPr lvl="1">
              <a:buClr>
                <a:srgbClr val="99CC00"/>
              </a:buClr>
              <a:buFont typeface="Wingdings" panose="05000000000000000000" pitchFamily="2" charset="2"/>
              <a:buChar char="§"/>
            </a:pPr>
            <a:endParaRPr lang="da-DK" sz="1400" dirty="0">
              <a:solidFill>
                <a:srgbClr val="262626"/>
              </a:solidFill>
            </a:endParaRPr>
          </a:p>
          <a:p>
            <a:pPr lvl="1">
              <a:buClr>
                <a:srgbClr val="99CC00"/>
              </a:buClr>
              <a:buFont typeface="Wingdings" panose="05000000000000000000" pitchFamily="2" charset="2"/>
              <a:buChar char="§"/>
            </a:pPr>
            <a:r>
              <a:rPr lang="da-DK" sz="1400" dirty="0" smtClean="0">
                <a:solidFill>
                  <a:srgbClr val="262626"/>
                </a:solidFill>
              </a:rPr>
              <a:t>Mover </a:t>
            </a:r>
            <a:r>
              <a:rPr lang="da-DK" sz="1400" dirty="0">
                <a:solidFill>
                  <a:srgbClr val="262626"/>
                </a:solidFill>
              </a:rPr>
              <a:t>entre </a:t>
            </a:r>
            <a:r>
              <a:rPr lang="da-DK" sz="1400" dirty="0" smtClean="0">
                <a:solidFill>
                  <a:srgbClr val="262626"/>
                </a:solidFill>
              </a:rPr>
              <a:t>Punto_de_paso_1  y Punto_de_paso_2 repetidamente, parar inmediatamente si se pulsa el botón</a:t>
            </a:r>
            <a:endParaRPr lang="da-DK" sz="1400" dirty="0">
              <a:solidFill>
                <a:srgbClr val="262626"/>
              </a:solidFill>
            </a:endParaRPr>
          </a:p>
        </p:txBody>
      </p:sp>
      <p:sp>
        <p:nvSpPr>
          <p:cNvPr id="13" name="Brugerdefineret 12">
            <a:hlinkClick r:id="rId2"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1</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Tree>
    <p:extLst>
      <p:ext uri="{BB962C8B-B14F-4D97-AF65-F5344CB8AC3E}">
        <p14:creationId xmlns:p14="http://schemas.microsoft.com/office/powerpoint/2010/main" val="3354534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329179" y="0"/>
            <a:ext cx="5779717"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ladsholder til diasnummer 3"/>
          <p:cNvSpPr>
            <a:spLocks noGrp="1"/>
          </p:cNvSpPr>
          <p:nvPr>
            <p:ph type="sldNum" sz="quarter" idx="12"/>
          </p:nvPr>
        </p:nvSpPr>
        <p:spPr/>
        <p:txBody>
          <a:bodyPr/>
          <a:lstStyle/>
          <a:p>
            <a:fld id="{68669C68-8F10-2746-B449-1A24DF8656D3}" type="slidenum">
              <a:rPr lang="en-US" smtClean="0">
                <a:solidFill>
                  <a:prstClr val="black">
                    <a:tint val="75000"/>
                  </a:prstClr>
                </a:solidFill>
              </a:rPr>
              <a:pPr/>
              <a:t>98</a:t>
            </a:fld>
            <a:endParaRPr lang="en-US">
              <a:solidFill>
                <a:prstClr val="black">
                  <a:tint val="75000"/>
                </a:prstClr>
              </a:solidFill>
            </a:endParaRPr>
          </a:p>
        </p:txBody>
      </p:sp>
      <p:sp>
        <p:nvSpPr>
          <p:cNvPr id="9" name="TextBox 8"/>
          <p:cNvSpPr txBox="1"/>
          <p:nvPr/>
        </p:nvSpPr>
        <p:spPr>
          <a:xfrm>
            <a:off x="607511" y="1837822"/>
            <a:ext cx="7857752" cy="3734517"/>
          </a:xfrm>
          <a:prstGeom prst="rect">
            <a:avLst/>
          </a:prstGeom>
          <a:solidFill>
            <a:schemeClr val="bg1">
              <a:alpha val="61000"/>
            </a:schemeClr>
          </a:solidFill>
        </p:spPr>
        <p:txBody>
          <a:bodyPr wrap="square" rtlCol="0">
            <a:spAutoFit/>
          </a:bodyPr>
          <a:lstStyle/>
          <a:p>
            <a:endParaRPr lang="da-DK"/>
          </a:p>
        </p:txBody>
      </p:sp>
      <p:sp>
        <p:nvSpPr>
          <p:cNvPr id="33" name="Rektangel 15"/>
          <p:cNvSpPr/>
          <p:nvPr/>
        </p:nvSpPr>
        <p:spPr>
          <a:xfrm>
            <a:off x="883639" y="271418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4" name="Rektangel 15"/>
          <p:cNvSpPr/>
          <p:nvPr/>
        </p:nvSpPr>
        <p:spPr>
          <a:xfrm>
            <a:off x="876461" y="21634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5" name="Titel 1"/>
          <p:cNvSpPr txBox="1">
            <a:spLocks/>
          </p:cNvSpPr>
          <p:nvPr/>
        </p:nvSpPr>
        <p:spPr>
          <a:xfrm>
            <a:off x="1574060" y="20629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Hardware</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36" name="Titel 1"/>
          <p:cNvSpPr txBox="1">
            <a:spLocks/>
          </p:cNvSpPr>
          <p:nvPr/>
        </p:nvSpPr>
        <p:spPr>
          <a:xfrm>
            <a:off x="1574059" y="261889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Primeros pasos</a:t>
            </a:r>
          </a:p>
        </p:txBody>
      </p:sp>
      <p:sp>
        <p:nvSpPr>
          <p:cNvPr id="37" name="Rektangel 15"/>
          <p:cNvSpPr/>
          <p:nvPr/>
        </p:nvSpPr>
        <p:spPr>
          <a:xfrm>
            <a:off x="876459" y="3271294"/>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38" name="Titel 1"/>
          <p:cNvSpPr txBox="1">
            <a:spLocks/>
          </p:cNvSpPr>
          <p:nvPr/>
        </p:nvSpPr>
        <p:spPr>
          <a:xfrm>
            <a:off x="1574058" y="3170778"/>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1</a:t>
            </a:r>
          </a:p>
        </p:txBody>
      </p:sp>
      <p:sp>
        <p:nvSpPr>
          <p:cNvPr id="39" name="Rektangel 15"/>
          <p:cNvSpPr/>
          <p:nvPr/>
        </p:nvSpPr>
        <p:spPr>
          <a:xfrm>
            <a:off x="876458" y="3821002"/>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0" name="Titel 1"/>
          <p:cNvSpPr txBox="1">
            <a:spLocks/>
          </p:cNvSpPr>
          <p:nvPr/>
        </p:nvSpPr>
        <p:spPr>
          <a:xfrm>
            <a:off x="1574057" y="3720486"/>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básicos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2</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1" name="Rektangel 15"/>
          <p:cNvSpPr/>
          <p:nvPr/>
        </p:nvSpPr>
        <p:spPr>
          <a:xfrm>
            <a:off x="876457"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2" name="Titel 1"/>
          <p:cNvSpPr txBox="1">
            <a:spLocks/>
          </p:cNvSpPr>
          <p:nvPr/>
        </p:nvSpPr>
        <p:spPr>
          <a:xfrm>
            <a:off x="1574056"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1</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3" name="Rektangel 15"/>
          <p:cNvSpPr/>
          <p:nvPr/>
        </p:nvSpPr>
        <p:spPr>
          <a:xfrm>
            <a:off x="876456" y="4917319"/>
            <a:ext cx="3552477" cy="288754"/>
          </a:xfrm>
          <a:prstGeom prst="rect">
            <a:avLst/>
          </a:prstGeom>
          <a:solidFill>
            <a:srgbClr val="C1D82F"/>
          </a:solidFill>
          <a:ln>
            <a:solidFill>
              <a:srgbClr val="C1D8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44" name="Titel 1"/>
          <p:cNvSpPr txBox="1">
            <a:spLocks/>
          </p:cNvSpPr>
          <p:nvPr/>
        </p:nvSpPr>
        <p:spPr>
          <a:xfrm>
            <a:off x="1574055" y="4816803"/>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accent1">
                    <a:lumMod val="50000"/>
                  </a:schemeClr>
                </a:solidFill>
                <a:latin typeface="Lucida Console" panose="020B0609040504020204" pitchFamily="49" charset="0"/>
                <a:ea typeface="Roboto Condensed" panose="02000000000000000000" pitchFamily="2" charset="0"/>
                <a:cs typeface="Roboto Regular"/>
              </a:rPr>
              <a:t>Comandos avanzados 2</a:t>
            </a:r>
            <a:endParaRPr lang="es-ES" sz="1600" dirty="0">
              <a:solidFill>
                <a:schemeClr val="accent1">
                  <a:lumMod val="50000"/>
                </a:schemeClr>
              </a:solidFill>
              <a:latin typeface="Lucida Console" panose="020B0609040504020204" pitchFamily="49" charset="0"/>
              <a:ea typeface="Roboto Condensed" panose="02000000000000000000" pitchFamily="2" charset="0"/>
              <a:cs typeface="Roboto Regular"/>
            </a:endParaRPr>
          </a:p>
        </p:txBody>
      </p:sp>
      <p:sp>
        <p:nvSpPr>
          <p:cNvPr id="45" name="Rektangel 15"/>
          <p:cNvSpPr/>
          <p:nvPr/>
        </p:nvSpPr>
        <p:spPr>
          <a:xfrm>
            <a:off x="4677115" y="21759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6" name="Titel 1"/>
          <p:cNvSpPr txBox="1">
            <a:spLocks/>
          </p:cNvSpPr>
          <p:nvPr/>
        </p:nvSpPr>
        <p:spPr>
          <a:xfrm>
            <a:off x="5374714" y="20754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Comandos avanzados </a:t>
            </a:r>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3</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7" name="Rektangel 15"/>
          <p:cNvSpPr/>
          <p:nvPr/>
        </p:nvSpPr>
        <p:spPr>
          <a:xfrm>
            <a:off x="4677114" y="2725656"/>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48" name="Titel 1"/>
          <p:cNvSpPr txBox="1">
            <a:spLocks/>
          </p:cNvSpPr>
          <p:nvPr/>
        </p:nvSpPr>
        <p:spPr>
          <a:xfrm>
            <a:off x="5374713" y="2625140"/>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Asistentes</a:t>
            </a:r>
            <a:endParaRPr lang="da-DK"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49" name="Rektangel 15"/>
          <p:cNvSpPr/>
          <p:nvPr/>
        </p:nvSpPr>
        <p:spPr>
          <a:xfrm>
            <a:off x="4677113" y="3277540"/>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0" name="Titel 1"/>
          <p:cNvSpPr txBox="1">
            <a:spLocks/>
          </p:cNvSpPr>
          <p:nvPr/>
        </p:nvSpPr>
        <p:spPr>
          <a:xfrm>
            <a:off x="5374712" y="3177024"/>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da-DK" sz="1600" smtClean="0">
                <a:solidFill>
                  <a:schemeClr val="bg1">
                    <a:lumMod val="65000"/>
                  </a:schemeClr>
                </a:solidFill>
                <a:latin typeface="Lucida Console" panose="020B0609040504020204" pitchFamily="49" charset="0"/>
                <a:ea typeface="Roboto Condensed" panose="02000000000000000000" pitchFamily="2" charset="0"/>
                <a:cs typeface="Roboto Regular"/>
              </a:rPr>
              <a:t>Modbus TCP</a:t>
            </a:r>
            <a:endParaRPr lang="da-DK" sz="160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1" name="Rektangel 15"/>
          <p:cNvSpPr/>
          <p:nvPr/>
        </p:nvSpPr>
        <p:spPr>
          <a:xfrm>
            <a:off x="4677112" y="3827248"/>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2" name="Titel 1"/>
          <p:cNvSpPr txBox="1">
            <a:spLocks/>
          </p:cNvSpPr>
          <p:nvPr/>
        </p:nvSpPr>
        <p:spPr>
          <a:xfrm>
            <a:off x="5374711" y="3726732"/>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smtClean="0">
                <a:solidFill>
                  <a:schemeClr val="bg1">
                    <a:lumMod val="65000"/>
                  </a:schemeClr>
                </a:solidFill>
                <a:latin typeface="Lucida Console" panose="020B0609040504020204" pitchFamily="49" charset="0"/>
                <a:ea typeface="Roboto Condensed" panose="02000000000000000000" pitchFamily="2" charset="0"/>
                <a:cs typeface="Roboto Regular"/>
              </a:rPr>
              <a:t>Mantenimiento</a:t>
            </a:r>
            <a:endPar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endParaRPr>
          </a:p>
        </p:txBody>
      </p:sp>
      <p:sp>
        <p:nvSpPr>
          <p:cNvPr id="53" name="Rektangel 15"/>
          <p:cNvSpPr/>
          <p:nvPr/>
        </p:nvSpPr>
        <p:spPr>
          <a:xfrm>
            <a:off x="4677111" y="43676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29" name="Ellipse 7"/>
          <p:cNvSpPr/>
          <p:nvPr/>
        </p:nvSpPr>
        <p:spPr>
          <a:xfrm>
            <a:off x="1000183" y="4800927"/>
            <a:ext cx="498456" cy="544163"/>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smtClean="0">
                <a:solidFill>
                  <a:prstClr val="white"/>
                </a:solidFill>
                <a:latin typeface="Lucida Console" panose="020B0609040504020204" pitchFamily="49" charset="0"/>
                <a:ea typeface="Roboto Condensed" panose="02000000000000000000" pitchFamily="2" charset="0"/>
              </a:rPr>
              <a:t>6</a:t>
            </a:r>
            <a:endParaRPr lang="da-DK" sz="1600">
              <a:solidFill>
                <a:prstClr val="white"/>
              </a:solidFill>
              <a:latin typeface="Lucida Console" panose="020B0609040504020204" pitchFamily="49" charset="0"/>
              <a:ea typeface="Roboto Condensed" panose="02000000000000000000" pitchFamily="2" charset="0"/>
            </a:endParaRPr>
          </a:p>
        </p:txBody>
      </p:sp>
      <p:sp>
        <p:nvSpPr>
          <p:cNvPr id="30" name="Rektangel 15"/>
          <p:cNvSpPr/>
          <p:nvPr/>
        </p:nvSpPr>
        <p:spPr>
          <a:xfrm>
            <a:off x="180448" y="977340"/>
            <a:ext cx="8775016" cy="306000"/>
          </a:xfrm>
          <a:prstGeom prst="rect">
            <a:avLst/>
          </a:prstGeom>
          <a:solidFill>
            <a:srgbClr val="C2E1F6"/>
          </a:solidFill>
          <a:ln>
            <a:solidFill>
              <a:srgbClr val="C2E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pic>
        <p:nvPicPr>
          <p:cNvPr id="31" name="Billed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081" y="214546"/>
            <a:ext cx="2764800" cy="627609"/>
          </a:xfrm>
          <a:prstGeom prst="rect">
            <a:avLst/>
          </a:prstGeom>
        </p:spPr>
      </p:pic>
      <p:sp>
        <p:nvSpPr>
          <p:cNvPr id="32" name="Rektangel 15"/>
          <p:cNvSpPr/>
          <p:nvPr/>
        </p:nvSpPr>
        <p:spPr>
          <a:xfrm>
            <a:off x="4689811" y="4913711"/>
            <a:ext cx="3552477" cy="288754"/>
          </a:xfrm>
          <a:prstGeom prst="rect">
            <a:avLst/>
          </a:prstGeom>
          <a:solidFill>
            <a:srgbClr val="C2E1F6"/>
          </a:solidFill>
          <a:ln>
            <a:solidFill>
              <a:srgbClr val="C2E1F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solidFill>
                <a:prstClr val="white"/>
              </a:solidFill>
            </a:endParaRPr>
          </a:p>
        </p:txBody>
      </p:sp>
      <p:sp>
        <p:nvSpPr>
          <p:cNvPr id="56" name="Titel 1"/>
          <p:cNvSpPr txBox="1">
            <a:spLocks/>
          </p:cNvSpPr>
          <p:nvPr/>
        </p:nvSpPr>
        <p:spPr>
          <a:xfrm>
            <a:off x="5374710" y="42670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Estándares seguridad</a:t>
            </a:r>
          </a:p>
        </p:txBody>
      </p:sp>
      <p:sp>
        <p:nvSpPr>
          <p:cNvPr id="57" name="Titel 1"/>
          <p:cNvSpPr txBox="1">
            <a:spLocks/>
          </p:cNvSpPr>
          <p:nvPr/>
        </p:nvSpPr>
        <p:spPr>
          <a:xfrm>
            <a:off x="5387410" y="4813195"/>
            <a:ext cx="2880000"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1600" dirty="0">
                <a:solidFill>
                  <a:schemeClr val="bg1">
                    <a:lumMod val="65000"/>
                  </a:schemeClr>
                </a:solidFill>
                <a:latin typeface="Lucida Console" panose="020B0609040504020204" pitchFamily="49" charset="0"/>
                <a:ea typeface="Roboto Condensed" panose="02000000000000000000" pitchFamily="2" charset="0"/>
                <a:cs typeface="Roboto Regular"/>
              </a:rPr>
              <a:t>Seguridad configurable</a:t>
            </a:r>
          </a:p>
        </p:txBody>
      </p:sp>
      <p:sp>
        <p:nvSpPr>
          <p:cNvPr id="54" name="Brugerdefineret 53">
            <a:hlinkClick r:id="rId5"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Brugerdefineret 54">
            <a:hlinkClick r:id="rId6" action="ppaction://hlinksldjump" highlightClick="1"/>
          </p:cNvPr>
          <p:cNvSpPr/>
          <p:nvPr/>
        </p:nvSpPr>
        <p:spPr>
          <a:xfrm>
            <a:off x="876456" y="2163456"/>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Brugerdefineret 58">
            <a:hlinkClick r:id="rId7" action="ppaction://hlinksldjump" highlightClick="1"/>
          </p:cNvPr>
          <p:cNvSpPr/>
          <p:nvPr/>
        </p:nvSpPr>
        <p:spPr>
          <a:xfrm>
            <a:off x="860507" y="3271294"/>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Brugerdefineret 59">
            <a:hlinkClick r:id="rId8" action="ppaction://hlinksldjump" highlightClick="1"/>
          </p:cNvPr>
          <p:cNvSpPr/>
          <p:nvPr/>
        </p:nvSpPr>
        <p:spPr>
          <a:xfrm>
            <a:off x="860506" y="3844513"/>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Brugerdefineret 60">
            <a:hlinkClick r:id="rId9" action="ppaction://hlinksldjump" highlightClick="1"/>
          </p:cNvPr>
          <p:cNvSpPr/>
          <p:nvPr/>
        </p:nvSpPr>
        <p:spPr>
          <a:xfrm>
            <a:off x="860505" y="4378433"/>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Brugerdefineret 62">
            <a:hlinkClick r:id="rId10" action="ppaction://hlinksldjump" highlightClick="1"/>
          </p:cNvPr>
          <p:cNvSpPr/>
          <p:nvPr/>
        </p:nvSpPr>
        <p:spPr>
          <a:xfrm>
            <a:off x="4677110" y="217637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Brugerdefineret 63">
            <a:hlinkClick r:id="rId11" action="ppaction://hlinksldjump" highlightClick="1"/>
          </p:cNvPr>
          <p:cNvSpPr/>
          <p:nvPr/>
        </p:nvSpPr>
        <p:spPr>
          <a:xfrm>
            <a:off x="4677109" y="2736478"/>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Brugerdefineret 64">
            <a:hlinkClick r:id="rId12" action="ppaction://hlinksldjump" highlightClick="1"/>
          </p:cNvPr>
          <p:cNvSpPr/>
          <p:nvPr/>
        </p:nvSpPr>
        <p:spPr>
          <a:xfrm>
            <a:off x="4691323" y="328793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Brugerdefineret 65">
            <a:hlinkClick r:id="rId13" action="ppaction://hlinksldjump" highlightClick="1"/>
          </p:cNvPr>
          <p:cNvSpPr/>
          <p:nvPr/>
        </p:nvSpPr>
        <p:spPr>
          <a:xfrm>
            <a:off x="4680932" y="3838070"/>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Brugerdefineret 66">
            <a:hlinkClick r:id="rId14" action="ppaction://hlinksldjump" highlightClick="1"/>
          </p:cNvPr>
          <p:cNvSpPr/>
          <p:nvPr/>
        </p:nvSpPr>
        <p:spPr>
          <a:xfrm>
            <a:off x="4691842" y="4368042"/>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Brugerdefineret 67">
            <a:hlinkClick r:id="rId15" action="ppaction://hlinksldjump" highlightClick="1"/>
          </p:cNvPr>
          <p:cNvSpPr/>
          <p:nvPr/>
        </p:nvSpPr>
        <p:spPr>
          <a:xfrm>
            <a:off x="4694563" y="4907849"/>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Brugerdefineret 68">
            <a:hlinkClick r:id="rId16" action="ppaction://hlinksldjump" highlightClick="1"/>
          </p:cNvPr>
          <p:cNvSpPr/>
          <p:nvPr/>
        </p:nvSpPr>
        <p:spPr>
          <a:xfrm>
            <a:off x="876451" y="2712331"/>
            <a:ext cx="3552477" cy="288754"/>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927485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7900" y="2642261"/>
            <a:ext cx="5168900" cy="2959100"/>
          </a:xfrm>
          <a:prstGeom prst="rect">
            <a:avLst/>
          </a:prstGeom>
        </p:spPr>
      </p:pic>
      <p:sp>
        <p:nvSpPr>
          <p:cNvPr id="2" name="Pladsholder til indhold 2"/>
          <p:cNvSpPr txBox="1">
            <a:spLocks/>
          </p:cNvSpPr>
          <p:nvPr/>
        </p:nvSpPr>
        <p:spPr>
          <a:xfrm>
            <a:off x="281508" y="1549398"/>
            <a:ext cx="3410816" cy="4654632"/>
          </a:xfrm>
          <a:prstGeom prst="rect">
            <a:avLst/>
          </a:prstGeom>
          <a:ln>
            <a:noFill/>
          </a:ln>
        </p:spPr>
        <p:txBody>
          <a:bodyPr lIns="93286" tIns="46643" rIns="93286" bIns="4664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Una variable es un espacio de almacenamiento (contenedor)</a:t>
            </a:r>
          </a:p>
          <a:p>
            <a:pPr lvl="1">
              <a:buClr>
                <a:srgbClr val="99CC00"/>
              </a:buClr>
              <a:buFont typeface="Wingdings" panose="05000000000000000000" pitchFamily="2" charset="2"/>
              <a:buChar char="§"/>
            </a:pPr>
            <a:r>
              <a:rPr lang="es-ES" sz="1400" dirty="0" smtClean="0">
                <a:solidFill>
                  <a:srgbClr val="262626"/>
                </a:solidFill>
              </a:rPr>
              <a:t>Su contenido puede cambiar</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endParaRPr lang="es-ES" sz="1400" dirty="0" smtClean="0">
              <a:solidFill>
                <a:srgbClr val="262626"/>
              </a:solidFill>
            </a:endParaRPr>
          </a:p>
          <a:p>
            <a:pPr>
              <a:buClr>
                <a:srgbClr val="99CC00"/>
              </a:buClr>
              <a:buFont typeface="Wingdings" panose="05000000000000000000" pitchFamily="2" charset="2"/>
              <a:buChar char="§"/>
            </a:pPr>
            <a:r>
              <a:rPr lang="es-ES" sz="1800" dirty="0" smtClean="0">
                <a:solidFill>
                  <a:srgbClr val="262626"/>
                </a:solidFill>
              </a:rPr>
              <a:t>Lectura/escritura de variables</a:t>
            </a:r>
          </a:p>
          <a:p>
            <a:pPr lvl="1">
              <a:buClr>
                <a:srgbClr val="99CC00"/>
              </a:buClr>
              <a:buFont typeface="Wingdings" panose="05000000000000000000" pitchFamily="2" charset="2"/>
              <a:buChar char="§"/>
            </a:pPr>
            <a:r>
              <a:rPr lang="es-ES" sz="1400" dirty="0" smtClean="0">
                <a:solidFill>
                  <a:srgbClr val="262626"/>
                </a:solidFill>
              </a:rPr>
              <a:t>Su valor puede sobrescrito</a:t>
            </a:r>
          </a:p>
          <a:p>
            <a:pPr lvl="1">
              <a:buClr>
                <a:srgbClr val="99CC00"/>
              </a:buClr>
              <a:buFont typeface="Wingdings" panose="05000000000000000000" pitchFamily="2" charset="2"/>
              <a:buChar char="§"/>
            </a:pPr>
            <a:r>
              <a:rPr lang="es-ES" sz="1400" dirty="0" smtClean="0">
                <a:solidFill>
                  <a:srgbClr val="262626"/>
                </a:solidFill>
              </a:rPr>
              <a:t>Su valor puede ser leído</a:t>
            </a:r>
          </a:p>
          <a:p>
            <a:pPr lvl="1">
              <a:buClr>
                <a:srgbClr val="99CC00"/>
              </a:buClr>
              <a:buFont typeface="Wingdings" panose="05000000000000000000" pitchFamily="2" charset="2"/>
              <a:buChar char="§"/>
            </a:pPr>
            <a:endParaRPr lang="es-ES" sz="1400" dirty="0" smtClean="0">
              <a:solidFill>
                <a:srgbClr val="262626"/>
              </a:solidFill>
            </a:endParaRPr>
          </a:p>
          <a:p>
            <a:pPr lvl="1">
              <a:buClr>
                <a:srgbClr val="99CC00"/>
              </a:buClr>
              <a:buFont typeface="Wingdings" panose="05000000000000000000" pitchFamily="2" charset="2"/>
              <a:buChar char="§"/>
            </a:pPr>
            <a:r>
              <a:rPr lang="es-ES" sz="1400" dirty="0" smtClean="0">
                <a:solidFill>
                  <a:srgbClr val="262626"/>
                </a:solidFill>
              </a:rPr>
              <a:t>El valor de las variables puede ser comparado con otras variables o con los estados de los sensores</a:t>
            </a:r>
          </a:p>
          <a:p>
            <a:pPr>
              <a:buClr>
                <a:srgbClr val="99CC00"/>
              </a:buClr>
              <a:buFont typeface="Wingdings" panose="05000000000000000000" pitchFamily="2" charset="2"/>
              <a:buChar char="§"/>
            </a:pPr>
            <a:endParaRPr lang="en-GB" sz="1800" dirty="0" smtClean="0">
              <a:solidFill>
                <a:srgbClr val="262626"/>
              </a:solidFill>
            </a:endParaRPr>
          </a:p>
          <a:p>
            <a:pPr>
              <a:buClr>
                <a:srgbClr val="99CC00"/>
              </a:buClr>
              <a:buFont typeface="Wingdings" panose="05000000000000000000" pitchFamily="2" charset="2"/>
              <a:buChar char="§"/>
            </a:pPr>
            <a:endParaRPr lang="en-GB" sz="2400" dirty="0">
              <a:solidFill>
                <a:srgbClr val="262626"/>
              </a:solidFill>
            </a:endParaRPr>
          </a:p>
        </p:txBody>
      </p:sp>
      <p:sp>
        <p:nvSpPr>
          <p:cNvPr id="3" name="Pladsholder til diasnummer 2"/>
          <p:cNvSpPr>
            <a:spLocks noGrp="1"/>
          </p:cNvSpPr>
          <p:nvPr>
            <p:ph type="sldNum" sz="quarter" idx="12"/>
          </p:nvPr>
        </p:nvSpPr>
        <p:spPr/>
        <p:txBody>
          <a:bodyPr/>
          <a:lstStyle/>
          <a:p>
            <a:fld id="{EAC703FD-06C2-3745-B8B2-5765E01FA7E0}" type="slidenum">
              <a:rPr lang="da-DK" smtClean="0"/>
              <a:t>99</a:t>
            </a:fld>
            <a:endParaRPr lang="da-DK"/>
          </a:p>
        </p:txBody>
      </p:sp>
      <p:sp>
        <p:nvSpPr>
          <p:cNvPr id="6" name="Tekstboks 5"/>
          <p:cNvSpPr txBox="1"/>
          <p:nvPr/>
        </p:nvSpPr>
        <p:spPr>
          <a:xfrm>
            <a:off x="404733" y="949059"/>
            <a:ext cx="4535402" cy="400110"/>
          </a:xfrm>
          <a:prstGeom prst="rect">
            <a:avLst/>
          </a:prstGeom>
          <a:noFill/>
        </p:spPr>
        <p:txBody>
          <a:bodyPr wrap="square" rtlCol="0">
            <a:spAutoFit/>
          </a:bodyPr>
          <a:lstStyle/>
          <a:p>
            <a:r>
              <a:rPr lang="da-DK" sz="2000" b="1" dirty="0" smtClean="0">
                <a:latin typeface="Lucida Console" panose="020B0609040504020204" pitchFamily="49" charset="0"/>
              </a:rPr>
              <a:t>¿Qué es una variable?</a:t>
            </a:r>
            <a:endParaRPr lang="da-DK" sz="2000" b="1" dirty="0">
              <a:latin typeface="Lucida Console" panose="020B0609040504020204" pitchFamily="49" charset="0"/>
            </a:endParaRPr>
          </a:p>
        </p:txBody>
      </p:sp>
      <p:sp>
        <p:nvSpPr>
          <p:cNvPr id="8" name="Rektangel 7"/>
          <p:cNvSpPr/>
          <p:nvPr/>
        </p:nvSpPr>
        <p:spPr>
          <a:xfrm>
            <a:off x="208335" y="349308"/>
            <a:ext cx="5447352" cy="288754"/>
          </a:xfrm>
          <a:prstGeom prst="rect">
            <a:avLst/>
          </a:prstGeom>
          <a:solidFill>
            <a:srgbClr val="C3D33F"/>
          </a:solidFill>
          <a:ln>
            <a:solidFill>
              <a:srgbClr val="C3D33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800">
              <a:solidFill>
                <a:prstClr val="white"/>
              </a:solidFill>
            </a:endParaRPr>
          </a:p>
        </p:txBody>
      </p:sp>
      <p:sp>
        <p:nvSpPr>
          <p:cNvPr id="12" name="Ellipse 9"/>
          <p:cNvSpPr/>
          <p:nvPr/>
        </p:nvSpPr>
        <p:spPr>
          <a:xfrm>
            <a:off x="354099" y="311763"/>
            <a:ext cx="455739" cy="379636"/>
          </a:xfrm>
          <a:prstGeom prst="ellipse">
            <a:avLst/>
          </a:prstGeom>
          <a:solidFill>
            <a:srgbClr val="0E316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a:solidFill>
                  <a:schemeClr val="bg1"/>
                </a:solidFill>
                <a:latin typeface="Lucida Console" panose="020B0609040504020204" pitchFamily="49" charset="0"/>
                <a:ea typeface="Roboto Condensed" panose="02000000000000000000" pitchFamily="2" charset="0"/>
              </a:rPr>
              <a:t>6</a:t>
            </a:r>
          </a:p>
        </p:txBody>
      </p:sp>
      <p:sp>
        <p:nvSpPr>
          <p:cNvPr id="13" name="Titel 1"/>
          <p:cNvSpPr txBox="1">
            <a:spLocks/>
          </p:cNvSpPr>
          <p:nvPr/>
        </p:nvSpPr>
        <p:spPr>
          <a:xfrm>
            <a:off x="967300" y="248792"/>
            <a:ext cx="4434319" cy="5114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s-ES" sz="2300" dirty="0" smtClean="0">
                <a:solidFill>
                  <a:srgbClr val="004A6C"/>
                </a:solidFill>
                <a:latin typeface="Lucida Console" panose="020B0609040504020204" pitchFamily="49" charset="0"/>
                <a:ea typeface="Roboto Condensed" panose="02000000000000000000" pitchFamily="2" charset="0"/>
                <a:cs typeface="Roboto Regular"/>
              </a:rPr>
              <a:t>Comandos avanzados 2</a:t>
            </a:r>
            <a:endParaRPr lang="es-ES" sz="2300" dirty="0">
              <a:solidFill>
                <a:srgbClr val="004A6C"/>
              </a:solidFill>
              <a:latin typeface="Lucida Console" panose="020B0609040504020204" pitchFamily="49" charset="0"/>
              <a:ea typeface="Roboto Condensed" panose="02000000000000000000" pitchFamily="2" charset="0"/>
              <a:cs typeface="Roboto Regular"/>
            </a:endParaRPr>
          </a:p>
        </p:txBody>
      </p:sp>
      <p:sp>
        <p:nvSpPr>
          <p:cNvPr id="14" name="Brugerdefineret 10">
            <a:hlinkClick r:id="rId4" action="ppaction://hlinksldjump" highlightClick="1"/>
          </p:cNvPr>
          <p:cNvSpPr/>
          <p:nvPr/>
        </p:nvSpPr>
        <p:spPr>
          <a:xfrm>
            <a:off x="6417891" y="303217"/>
            <a:ext cx="2563739" cy="448460"/>
          </a:xfrm>
          <a:prstGeom prst="actionButtonBlank">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3873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26C5034DEF31469D687DC74110F0C4" ma:contentTypeVersion="18" ma:contentTypeDescription="Create a new document." ma:contentTypeScope="" ma:versionID="cd9d315d8270f7be5b920ed5fd5d0f0d">
  <xsd:schema xmlns:xsd="http://www.w3.org/2001/XMLSchema" xmlns:xs="http://www.w3.org/2001/XMLSchema" xmlns:p="http://schemas.microsoft.com/office/2006/metadata/properties" xmlns:ns2="fab0e02d-7b70-4413-b572-d44f1292ffc6" xmlns:ns3="328b14d6-6e2c-4870-bd3d-20a4f0e49c9e" targetNamespace="http://schemas.microsoft.com/office/2006/metadata/properties" ma:root="true" ma:fieldsID="6b63e0ddb06169fe8783dd30dbd1b739" ns2:_="" ns3:_="">
    <xsd:import namespace="fab0e02d-7b70-4413-b572-d44f1292ffc6"/>
    <xsd:import namespace="328b14d6-6e2c-4870-bd3d-20a4f0e49c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b0e02d-7b70-4413-b572-d44f1292ff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8748ed3-a044-4069-afca-14a5a74919a6"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8b14d6-6e2c-4870-bd3d-20a4f0e49c9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484c96b-0302-40db-b824-a3a76ee72efe}" ma:internalName="TaxCatchAll" ma:showField="CatchAllData" ma:web="328b14d6-6e2c-4870-bd3d-20a4f0e49c9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ab0e02d-7b70-4413-b572-d44f1292ffc6">
      <Terms xmlns="http://schemas.microsoft.com/office/infopath/2007/PartnerControls"/>
    </lcf76f155ced4ddcb4097134ff3c332f>
    <TaxCatchAll xmlns="328b14d6-6e2c-4870-bd3d-20a4f0e49c9e" xsi:nil="true"/>
  </documentManagement>
</p:properties>
</file>

<file path=customXml/itemProps1.xml><?xml version="1.0" encoding="utf-8"?>
<ds:datastoreItem xmlns:ds="http://schemas.openxmlformats.org/officeDocument/2006/customXml" ds:itemID="{35651750-2608-4B63-98F5-E1F5275C292B}"/>
</file>

<file path=customXml/itemProps2.xml><?xml version="1.0" encoding="utf-8"?>
<ds:datastoreItem xmlns:ds="http://schemas.openxmlformats.org/officeDocument/2006/customXml" ds:itemID="{6F807FC0-E56F-4D01-A7F0-86789D66E937}"/>
</file>

<file path=customXml/itemProps3.xml><?xml version="1.0" encoding="utf-8"?>
<ds:datastoreItem xmlns:ds="http://schemas.openxmlformats.org/officeDocument/2006/customXml" ds:itemID="{748E356E-8E38-4052-AA7E-A590093E84C2}"/>
</file>

<file path=docProps/app.xml><?xml version="1.0" encoding="utf-8"?>
<Properties xmlns="http://schemas.openxmlformats.org/officeDocument/2006/extended-properties" xmlns:vt="http://schemas.openxmlformats.org/officeDocument/2006/docPropsVTypes">
  <TotalTime>46658</TotalTime>
  <Words>15129</Words>
  <Application>Microsoft Office PowerPoint</Application>
  <PresentationFormat>On-screen Show (4:3)</PresentationFormat>
  <Paragraphs>5808</Paragraphs>
  <Slides>220</Slides>
  <Notes>195</Notes>
  <HiddenSlides>0</HiddenSlides>
  <MMClips>0</MMClips>
  <ScaleCrop>false</ScaleCrop>
  <HeadingPairs>
    <vt:vector size="4" baseType="variant">
      <vt:variant>
        <vt:lpstr>Theme</vt:lpstr>
      </vt:variant>
      <vt:variant>
        <vt:i4>1</vt:i4>
      </vt:variant>
      <vt:variant>
        <vt:lpstr>Slide Titles</vt:lpstr>
      </vt:variant>
      <vt:variant>
        <vt:i4>220</vt:i4>
      </vt:variant>
    </vt:vector>
  </HeadingPairs>
  <TitlesOfParts>
    <vt:vector size="221" baseType="lpstr">
      <vt:lpstr>Kontortema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Universal Robots 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CB3 Advanced Training</dc:title>
  <dc:creator>Stefan Tøndering Stubgaard</dc:creator>
  <cp:lastModifiedBy>Alejandro Climent</cp:lastModifiedBy>
  <cp:revision>1485</cp:revision>
  <cp:lastPrinted>2015-02-25T15:59:25Z</cp:lastPrinted>
  <dcterms:created xsi:type="dcterms:W3CDTF">2012-08-17T12:33:34Z</dcterms:created>
  <dcterms:modified xsi:type="dcterms:W3CDTF">2015-05-26T14:02:18Z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0x010100B026C5034DEF31469D687DC74110F0C4</vt:lpwstr>
  </property>
  <property fmtid="{D5CDD505-2E9C-101B-9397-08002B2CF9AE}" pid="3" name="MediaServiceImageTags">
    <vt:lpwstr/>
  </property>
</Properties>
</file>