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5" r:id="rId6"/>
    <p:sldMasterId id="2147483650" r:id="rId7"/>
  </p:sldMasterIdLst>
  <p:notesMasterIdLst>
    <p:notesMasterId r:id="rId19"/>
  </p:notesMasterIdLst>
  <p:sldIdLst>
    <p:sldId id="11939" r:id="rId8"/>
    <p:sldId id="313" r:id="rId9"/>
    <p:sldId id="11940" r:id="rId10"/>
    <p:sldId id="11941" r:id="rId11"/>
    <p:sldId id="11942" r:id="rId12"/>
    <p:sldId id="11943" r:id="rId13"/>
    <p:sldId id="11944" r:id="rId14"/>
    <p:sldId id="11945" r:id="rId15"/>
    <p:sldId id="11946" r:id="rId16"/>
    <p:sldId id="11947" r:id="rId17"/>
    <p:sldId id="277"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D59"/>
    <a:srgbClr val="57B9DF"/>
    <a:srgbClr val="379DC8"/>
    <a:srgbClr val="55B9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C6D15D-8B68-4CF4-B9A4-4BC8BF441D27}" v="1" dt="2025-01-08T11:31:41.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5538" autoAdjust="0"/>
  </p:normalViewPr>
  <p:slideViewPr>
    <p:cSldViewPr snapToGrid="0">
      <p:cViewPr varScale="1">
        <p:scale>
          <a:sx n="86" d="100"/>
          <a:sy n="86" d="100"/>
        </p:scale>
        <p:origin x="1512" y="90"/>
      </p:cViewPr>
      <p:guideLst/>
    </p:cSldViewPr>
  </p:slideViewPr>
  <p:notesTextViewPr>
    <p:cViewPr>
      <p:scale>
        <a:sx n="1" d="1"/>
        <a:sy n="1" d="1"/>
      </p:scale>
      <p:origin x="0" y="0"/>
    </p:cViewPr>
  </p:notesTextViewPr>
  <p:notesViewPr>
    <p:cSldViewPr snapToGrid="0">
      <p:cViewPr varScale="1">
        <p:scale>
          <a:sx n="64" d="100"/>
          <a:sy n="64" d="100"/>
        </p:scale>
        <p:origin x="261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28BFA-390E-4376-A1BA-14EC3E45978D}" type="datetimeFigureOut">
              <a:rPr lang="en-GB" smtClean="0"/>
              <a:t>10/07/2025</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70A6E-5B5B-402E-A09E-73538BD4AAB4}" type="slidenum">
              <a:rPr lang="en-GB" smtClean="0"/>
              <a:t>‹Nº›</a:t>
            </a:fld>
            <a:endParaRPr lang="en-GB"/>
          </a:p>
        </p:txBody>
      </p:sp>
    </p:spTree>
    <p:extLst>
      <p:ext uri="{BB962C8B-B14F-4D97-AF65-F5344CB8AC3E}">
        <p14:creationId xmlns:p14="http://schemas.microsoft.com/office/powerpoint/2010/main" val="419460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2</a:t>
            </a:fld>
            <a:endParaRPr lang="en-GB"/>
          </a:p>
        </p:txBody>
      </p:sp>
    </p:spTree>
    <p:extLst>
      <p:ext uri="{BB962C8B-B14F-4D97-AF65-F5344CB8AC3E}">
        <p14:creationId xmlns:p14="http://schemas.microsoft.com/office/powerpoint/2010/main" val="162051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3</a:t>
            </a:fld>
            <a:endParaRPr lang="en-GB"/>
          </a:p>
        </p:txBody>
      </p:sp>
    </p:spTree>
    <p:extLst>
      <p:ext uri="{BB962C8B-B14F-4D97-AF65-F5344CB8AC3E}">
        <p14:creationId xmlns:p14="http://schemas.microsoft.com/office/powerpoint/2010/main" val="91074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4</a:t>
            </a:fld>
            <a:endParaRPr lang="en-GB"/>
          </a:p>
        </p:txBody>
      </p:sp>
    </p:spTree>
    <p:extLst>
      <p:ext uri="{BB962C8B-B14F-4D97-AF65-F5344CB8AC3E}">
        <p14:creationId xmlns:p14="http://schemas.microsoft.com/office/powerpoint/2010/main" val="3110523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5</a:t>
            </a:fld>
            <a:endParaRPr lang="en-GB"/>
          </a:p>
        </p:txBody>
      </p:sp>
    </p:spTree>
    <p:extLst>
      <p:ext uri="{BB962C8B-B14F-4D97-AF65-F5344CB8AC3E}">
        <p14:creationId xmlns:p14="http://schemas.microsoft.com/office/powerpoint/2010/main" val="3856345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6</a:t>
            </a:fld>
            <a:endParaRPr lang="en-GB"/>
          </a:p>
        </p:txBody>
      </p:sp>
    </p:spTree>
    <p:extLst>
      <p:ext uri="{BB962C8B-B14F-4D97-AF65-F5344CB8AC3E}">
        <p14:creationId xmlns:p14="http://schemas.microsoft.com/office/powerpoint/2010/main" val="421730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7</a:t>
            </a:fld>
            <a:endParaRPr lang="en-GB"/>
          </a:p>
        </p:txBody>
      </p:sp>
    </p:spTree>
    <p:extLst>
      <p:ext uri="{BB962C8B-B14F-4D97-AF65-F5344CB8AC3E}">
        <p14:creationId xmlns:p14="http://schemas.microsoft.com/office/powerpoint/2010/main" val="389920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8</a:t>
            </a:fld>
            <a:endParaRPr lang="en-GB"/>
          </a:p>
        </p:txBody>
      </p:sp>
    </p:spTree>
    <p:extLst>
      <p:ext uri="{BB962C8B-B14F-4D97-AF65-F5344CB8AC3E}">
        <p14:creationId xmlns:p14="http://schemas.microsoft.com/office/powerpoint/2010/main" val="154901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9</a:t>
            </a:fld>
            <a:endParaRPr lang="en-GB"/>
          </a:p>
        </p:txBody>
      </p:sp>
    </p:spTree>
    <p:extLst>
      <p:ext uri="{BB962C8B-B14F-4D97-AF65-F5344CB8AC3E}">
        <p14:creationId xmlns:p14="http://schemas.microsoft.com/office/powerpoint/2010/main" val="3498767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10</a:t>
            </a:fld>
            <a:endParaRPr lang="en-GB"/>
          </a:p>
        </p:txBody>
      </p:sp>
    </p:spTree>
    <p:extLst>
      <p:ext uri="{BB962C8B-B14F-4D97-AF65-F5344CB8AC3E}">
        <p14:creationId xmlns:p14="http://schemas.microsoft.com/office/powerpoint/2010/main" val="221832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0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03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10/07/2025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‹Nº›</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37526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ulua eta edukia">
    <p:spTree>
      <p:nvGrpSpPr>
        <p:cNvPr id="1" name=""/>
        <p:cNvGrpSpPr/>
        <p:nvPr/>
      </p:nvGrpSpPr>
      <p:grpSpPr>
        <a:xfrm>
          <a:off x="0" y="0"/>
          <a:ext cx="0" cy="0"/>
          <a:chOff x="0" y="0"/>
          <a:chExt cx="0" cy="0"/>
        </a:xfrm>
      </p:grpSpPr>
      <p:sp>
        <p:nvSpPr>
          <p:cNvPr id="2" name="Titulua 1"/>
          <p:cNvSpPr>
            <a:spLocks noGrp="1"/>
          </p:cNvSpPr>
          <p:nvPr>
            <p:ph type="title" hasCustomPrompt="1"/>
          </p:nvPr>
        </p:nvSpPr>
        <p:spPr>
          <a:xfrm>
            <a:off x="3534335" y="248584"/>
            <a:ext cx="5814712" cy="752113"/>
          </a:xfrm>
          <a:prstGeom prst="rect">
            <a:avLst/>
          </a:prstGeom>
        </p:spPr>
        <p:txBody>
          <a:bodyPr anchor="ctr">
            <a:normAutofit/>
          </a:bodyPr>
          <a:lstStyle>
            <a:lvl1pPr>
              <a:defRPr sz="2400" b="1">
                <a:solidFill>
                  <a:srgbClr val="002060"/>
                </a:solidFill>
              </a:defRPr>
            </a:lvl1pPr>
          </a:lstStyle>
          <a:p>
            <a:r>
              <a:rPr lang="en-GB" noProof="0"/>
              <a:t>Egin klik titulu maisuaren estiloa aldatzeko</a:t>
            </a:r>
          </a:p>
        </p:txBody>
      </p:sp>
      <p:sp>
        <p:nvSpPr>
          <p:cNvPr id="3" name="Edukiaren leku-marka 2"/>
          <p:cNvSpPr>
            <a:spLocks noGrp="1"/>
          </p:cNvSpPr>
          <p:nvPr>
            <p:ph idx="1" hasCustomPrompt="1"/>
          </p:nvPr>
        </p:nvSpPr>
        <p:spPr>
          <a:xfrm>
            <a:off x="838200" y="1825625"/>
            <a:ext cx="10515600" cy="4351338"/>
          </a:xfrm>
          <a:prstGeom prst="rect">
            <a:avLst/>
          </a:prstGeom>
        </p:spPr>
        <p:txBody>
          <a:bodyPr>
            <a:normAutofit/>
          </a:bodyPr>
          <a:lstStyle>
            <a:lvl1pPr>
              <a:defRPr sz="1600"/>
            </a:lvl1pPr>
            <a:lvl2pPr>
              <a:defRPr sz="1400"/>
            </a:lvl2pPr>
            <a:lvl3pPr>
              <a:defRPr sz="1200"/>
            </a:lvl3pPr>
            <a:lvl4pPr>
              <a:defRPr sz="1100"/>
            </a:lvl4pPr>
            <a:lvl5pPr>
              <a:defRPr sz="1100"/>
            </a:lvl5pPr>
          </a:lstStyle>
          <a:p>
            <a:pPr lvl="0"/>
            <a:r>
              <a:rPr lang="en-GB" noProof="0"/>
              <a:t>Egin klik diapositiba nagusiaren testu-estiloak aldatzeko</a:t>
            </a:r>
          </a:p>
          <a:p>
            <a:pPr lvl="1"/>
            <a:r>
              <a:rPr lang="en-GB" noProof="0"/>
              <a:t>Bigarren maila</a:t>
            </a:r>
          </a:p>
          <a:p>
            <a:pPr lvl="2"/>
            <a:r>
              <a:rPr lang="en-GB" noProof="0"/>
              <a:t>Hirugarren maila</a:t>
            </a:r>
          </a:p>
          <a:p>
            <a:pPr lvl="3"/>
            <a:r>
              <a:rPr lang="en-GB" noProof="0"/>
              <a:t>Laugarren maila</a:t>
            </a:r>
          </a:p>
          <a:p>
            <a:pPr lvl="4"/>
            <a:r>
              <a:rPr lang="en-GB" noProof="0"/>
              <a:t>Bosgarren maila</a:t>
            </a:r>
          </a:p>
        </p:txBody>
      </p:sp>
    </p:spTree>
    <p:extLst>
      <p:ext uri="{BB962C8B-B14F-4D97-AF65-F5344CB8AC3E}">
        <p14:creationId xmlns:p14="http://schemas.microsoft.com/office/powerpoint/2010/main" val="323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39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NEW SEC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8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10/07/2025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‹Nº›</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6453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67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373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n 9"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741" y="317550"/>
            <a:ext cx="4082006" cy="1530752"/>
          </a:xfrm>
          <a:prstGeom prst="rect">
            <a:avLst/>
          </a:prstGeom>
        </p:spPr>
      </p:pic>
      <p:grpSp>
        <p:nvGrpSpPr>
          <p:cNvPr id="2" name="Group 1">
            <a:extLst>
              <a:ext uri="{FF2B5EF4-FFF2-40B4-BE49-F238E27FC236}">
                <a16:creationId xmlns:a16="http://schemas.microsoft.com/office/drawing/2014/main" id="{946D3289-559B-F00B-FB62-0FBE91A4DDC6}"/>
              </a:ext>
            </a:extLst>
          </p:cNvPr>
          <p:cNvGrpSpPr/>
          <p:nvPr userDrawn="1"/>
        </p:nvGrpSpPr>
        <p:grpSpPr>
          <a:xfrm>
            <a:off x="179295" y="6057247"/>
            <a:ext cx="1955918" cy="548655"/>
            <a:chOff x="754017" y="3871464"/>
            <a:chExt cx="3958319" cy="1110348"/>
          </a:xfrm>
        </p:grpSpPr>
        <p:sp>
          <p:nvSpPr>
            <p:cNvPr id="3" name="Rectangle 2">
              <a:extLst>
                <a:ext uri="{FF2B5EF4-FFF2-40B4-BE49-F238E27FC236}">
                  <a16:creationId xmlns:a16="http://schemas.microsoft.com/office/drawing/2014/main" id="{ECEA272A-4110-578C-046C-EEA4FB8A9859}"/>
                </a:ext>
              </a:extLst>
            </p:cNvPr>
            <p:cNvSpPr/>
            <p:nvPr/>
          </p:nvSpPr>
          <p:spPr>
            <a:xfrm>
              <a:off x="827314" y="3987080"/>
              <a:ext cx="3846107" cy="89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E6A3557E-D37D-0D3C-D36B-4560F928DE6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54017" y="3871464"/>
              <a:ext cx="3958319" cy="1110348"/>
            </a:xfrm>
            <a:prstGeom prst="rect">
              <a:avLst/>
            </a:prstGeom>
          </p:spPr>
        </p:pic>
      </p:grpSp>
      <p:sp>
        <p:nvSpPr>
          <p:cNvPr id="5" name="Cuadro de texto 2">
            <a:extLst>
              <a:ext uri="{FF2B5EF4-FFF2-40B4-BE49-F238E27FC236}">
                <a16:creationId xmlns:a16="http://schemas.microsoft.com/office/drawing/2014/main" id="{2A4C4837-CBF4-1A50-D67F-0847E3515BDC}"/>
              </a:ext>
            </a:extLst>
          </p:cNvPr>
          <p:cNvSpPr txBox="1">
            <a:spLocks noChangeArrowheads="1"/>
          </p:cNvSpPr>
          <p:nvPr userDrawn="1"/>
        </p:nvSpPr>
        <p:spPr bwMode="auto">
          <a:xfrm>
            <a:off x="2015639" y="5944690"/>
            <a:ext cx="4170007" cy="773767"/>
          </a:xfrm>
          <a:prstGeom prst="rect">
            <a:avLst/>
          </a:prstGeom>
          <a:noFill/>
          <a:ln w="9525">
            <a:noFill/>
            <a:miter lim="800000"/>
            <a:headEnd/>
            <a:tailEnd/>
          </a:ln>
        </p:spPr>
        <p:txBody>
          <a:bodyPr rot="0" vert="horz" wrap="square" lIns="91440" tIns="45720" rIns="91440" bIns="45720" anchor="t" anchorCtr="0">
            <a:noAutofit/>
          </a:bodyPr>
          <a:lstStyle/>
          <a:p>
            <a:pPr algn="just">
              <a:spcBef>
                <a:spcPts val="600"/>
              </a:spcBef>
              <a:spcAft>
                <a:spcPts val="600"/>
              </a:spcAft>
            </a:pPr>
            <a:r>
              <a:rPr lang="en-GB" sz="900" dirty="0">
                <a:solidFill>
                  <a:srgbClr val="2A3768"/>
                </a:solidFill>
                <a:effectLst/>
                <a:latin typeface="Arial" panose="020B060402020202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BE" sz="900" dirty="0">
              <a:solidFill>
                <a:srgbClr val="2A3768"/>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9011315"/>
      </p:ext>
    </p:extLst>
  </p:cSld>
  <p:clrMap bg1="lt1" tx1="dk1" bg2="lt2" tx2="dk2" accent1="accent1" accent2="accent2" accent3="accent3" accent4="accent4" accent5="accent5" accent6="accent6" hlink="hlink" folHlink="folHlink"/>
  <p:sldLayoutIdLst>
    <p:sldLayoutId id="2147483649"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2FB7BC-0B7E-8AB2-C143-00B204F4CD14}"/>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pic>
        <p:nvPicPr>
          <p:cNvPr id="7" name="Imagen 6" descr="Icono&#10;&#10;Descripción generada automáticamente">
            <a:extLst>
              <a:ext uri="{FF2B5EF4-FFF2-40B4-BE49-F238E27FC236}">
                <a16:creationId xmlns:a16="http://schemas.microsoft.com/office/drawing/2014/main" id="{FB2E29E6-E079-48B5-56F0-A58E659D181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13302" y="2677"/>
            <a:ext cx="1080835" cy="1107440"/>
          </a:xfrm>
          <a:prstGeom prst="rect">
            <a:avLst/>
          </a:prstGeom>
        </p:spPr>
      </p:pic>
      <p:pic>
        <p:nvPicPr>
          <p:cNvPr id="8" name="Imagen 7" descr="Imagen que contiene Logotipo&#10;&#10;Descripción generada automáticamente">
            <a:extLst>
              <a:ext uri="{FF2B5EF4-FFF2-40B4-BE49-F238E27FC236}">
                <a16:creationId xmlns:a16="http://schemas.microsoft.com/office/drawing/2014/main" id="{D068A0A6-901D-90B9-7988-F09B34E41D0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539549" y="146812"/>
            <a:ext cx="2332218" cy="874582"/>
          </a:xfrm>
          <a:prstGeom prst="rect">
            <a:avLst/>
          </a:prstGeom>
        </p:spPr>
      </p:pic>
      <p:pic>
        <p:nvPicPr>
          <p:cNvPr id="9" name="Imagen 8">
            <a:extLst>
              <a:ext uri="{FF2B5EF4-FFF2-40B4-BE49-F238E27FC236}">
                <a16:creationId xmlns:a16="http://schemas.microsoft.com/office/drawing/2014/main" id="{E3BAFD24-457E-FBF5-7029-6745749444B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395185"/>
            <a:ext cx="12192000" cy="462815"/>
          </a:xfrm>
          <a:prstGeom prst="rect">
            <a:avLst/>
          </a:prstGeom>
        </p:spPr>
      </p:pic>
    </p:spTree>
    <p:extLst>
      <p:ext uri="{BB962C8B-B14F-4D97-AF65-F5344CB8AC3E}">
        <p14:creationId xmlns:p14="http://schemas.microsoft.com/office/powerpoint/2010/main" val="134012732"/>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8" r:id="rId3"/>
  </p:sldLayoutIdLst>
  <p:txStyles>
    <p:title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Imagen que contiene tabla, computer, computadora, escritorio&#10;&#10;Descripción generada automáticamente">
            <a:extLst>
              <a:ext uri="{FF2B5EF4-FFF2-40B4-BE49-F238E27FC236}">
                <a16:creationId xmlns:a16="http://schemas.microsoft.com/office/drawing/2014/main" id="{7386E7D0-DF6C-2F95-29E9-F70D7BE157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 y="0"/>
            <a:ext cx="12189969" cy="6858000"/>
          </a:xfrm>
          <a:prstGeom prst="rect">
            <a:avLst/>
          </a:prstGeom>
        </p:spPr>
      </p:pic>
    </p:spTree>
    <p:extLst>
      <p:ext uri="{BB962C8B-B14F-4D97-AF65-F5344CB8AC3E}">
        <p14:creationId xmlns:p14="http://schemas.microsoft.com/office/powerpoint/2010/main" val="3712320086"/>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93623"/>
      </p:ext>
    </p:extLst>
  </p:cSld>
  <p:clrMap bg1="lt1" tx1="dk1" bg2="lt2" tx2="dk2" accent1="accent1" accent2="accent2" accent3="accent3" accent4="accent4" accent5="accent5" accent6="accent6" hlink="hlink" folHlink="folHlink"/>
  <p:sldLayoutIdLst>
    <p:sldLayoutId id="2147483651"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7.sv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1CFDF-090A-EFFC-ED46-DD22EC00320A}"/>
              </a:ext>
            </a:extLst>
          </p:cNvPr>
          <p:cNvSpPr>
            <a:spLocks noGrp="1"/>
          </p:cNvSpPr>
          <p:nvPr>
            <p:ph type="ctrTitle" idx="4294967295"/>
          </p:nvPr>
        </p:nvSpPr>
        <p:spPr>
          <a:xfrm>
            <a:off x="1014713" y="2964404"/>
            <a:ext cx="4712909" cy="570648"/>
          </a:xfrm>
          <a:prstGeom prst="rect">
            <a:avLst/>
          </a:prstGeom>
        </p:spPr>
        <p:txBody>
          <a:bodyPr lIns="91440" tIns="45720" rIns="91440" bIns="45720" anchor="t"/>
          <a:lstStyle/>
          <a:p>
            <a:r>
              <a:rPr lang="en-US" sz="3600" dirty="0">
                <a:solidFill>
                  <a:srgbClr val="222D59"/>
                </a:solidFill>
                <a:latin typeface="Arial Black"/>
              </a:rPr>
              <a:t>PREPARING AND </a:t>
            </a:r>
            <a:r>
              <a:rPr lang="en-US" sz="3600" dirty="0" smtClean="0">
                <a:solidFill>
                  <a:srgbClr val="222D59"/>
                </a:solidFill>
                <a:latin typeface="Arial Black"/>
              </a:rPr>
              <a:t>PROGRAMING EDM</a:t>
            </a:r>
            <a:endParaRPr lang="en-US" sz="3600" dirty="0">
              <a:solidFill>
                <a:srgbClr val="222D59"/>
              </a:solidFill>
              <a:latin typeface="Arial Black" panose="020B0A04020102020204" pitchFamily="34" charset="0"/>
            </a:endParaRPr>
          </a:p>
        </p:txBody>
      </p:sp>
    </p:spTree>
    <p:extLst>
      <p:ext uri="{BB962C8B-B14F-4D97-AF65-F5344CB8AC3E}">
        <p14:creationId xmlns:p14="http://schemas.microsoft.com/office/powerpoint/2010/main" val="222355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PREPARING AND </a:t>
            </a:r>
            <a:r>
              <a:rPr lang="es-ES" dirty="0" smtClean="0"/>
              <a:t>PROGRAMING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2" y="1384528"/>
            <a:ext cx="8068369" cy="2308324"/>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WIRE EDM</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A liquid that cools, cleans and insulates the part flows </a:t>
            </a:r>
            <a:r>
              <a:rPr lang="en-GB" sz="1600" dirty="0" smtClean="0">
                <a:solidFill>
                  <a:srgbClr val="57B9DF"/>
                </a:solidFill>
                <a:cs typeface="Arial" panose="020B0604020202020204" pitchFamily="34" charset="0"/>
              </a:rPr>
              <a:t>between the </a:t>
            </a:r>
            <a:r>
              <a:rPr lang="en-GB" sz="1600" dirty="0">
                <a:solidFill>
                  <a:srgbClr val="57B9DF"/>
                </a:solidFill>
                <a:cs typeface="Arial" panose="020B0604020202020204" pitchFamily="34" charset="0"/>
              </a:rPr>
              <a:t>tool and the part.</a:t>
            </a:r>
          </a:p>
          <a:p>
            <a:endParaRPr lang="en-GB" sz="1600" dirty="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In </a:t>
            </a:r>
            <a:r>
              <a:rPr lang="en-GB" sz="1600" dirty="0">
                <a:solidFill>
                  <a:srgbClr val="57B9DF"/>
                </a:solidFill>
                <a:cs typeface="Arial" panose="020B0604020202020204" pitchFamily="34" charset="0"/>
              </a:rPr>
              <a:t>order to always keep the liquid in optimal working </a:t>
            </a:r>
            <a:r>
              <a:rPr lang="en-GB" sz="1600" dirty="0" smtClean="0">
                <a:solidFill>
                  <a:srgbClr val="57B9DF"/>
                </a:solidFill>
                <a:cs typeface="Arial" panose="020B0604020202020204" pitchFamily="34" charset="0"/>
              </a:rPr>
              <a:t>conditions, it </a:t>
            </a:r>
            <a:r>
              <a:rPr lang="en-GB" sz="1600" dirty="0">
                <a:solidFill>
                  <a:srgbClr val="57B9DF"/>
                </a:solidFill>
                <a:cs typeface="Arial" panose="020B0604020202020204" pitchFamily="34" charset="0"/>
              </a:rPr>
              <a:t>is treated by a filter system.</a:t>
            </a:r>
          </a:p>
          <a:p>
            <a:endParaRPr lang="en-GB" sz="1600" dirty="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In </a:t>
            </a:r>
            <a:r>
              <a:rPr lang="en-GB" sz="1600" dirty="0">
                <a:solidFill>
                  <a:srgbClr val="57B9DF"/>
                </a:solidFill>
                <a:cs typeface="Arial" panose="020B0604020202020204" pitchFamily="34" charset="0"/>
              </a:rPr>
              <a:t>the event that the liquid is water, it is deionized through </a:t>
            </a:r>
            <a:r>
              <a:rPr lang="en-GB" sz="1600" dirty="0" smtClean="0">
                <a:solidFill>
                  <a:srgbClr val="57B9DF"/>
                </a:solidFill>
                <a:cs typeface="Arial" panose="020B0604020202020204" pitchFamily="34" charset="0"/>
              </a:rPr>
              <a:t>the filtering </a:t>
            </a:r>
            <a:r>
              <a:rPr lang="en-GB" sz="1600" dirty="0">
                <a:solidFill>
                  <a:srgbClr val="57B9DF"/>
                </a:solidFill>
                <a:cs typeface="Arial" panose="020B0604020202020204" pitchFamily="34" charset="0"/>
              </a:rPr>
              <a:t>system, converting it into pure non-conductive water.</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512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2B3781F-DFA1-00A2-BA39-9A38D6B1C44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2589" t="15277" r="15263" b="15743"/>
          <a:stretch/>
        </p:blipFill>
        <p:spPr>
          <a:xfrm>
            <a:off x="803107" y="4798637"/>
            <a:ext cx="467472" cy="446937"/>
          </a:xfrm>
          <a:prstGeom prst="rect">
            <a:avLst/>
          </a:prstGeom>
        </p:spPr>
      </p:pic>
      <p:pic>
        <p:nvPicPr>
          <p:cNvPr id="16" name="Picture 15" descr="Icon&#10;&#10;Description automatically generated">
            <a:extLst>
              <a:ext uri="{FF2B5EF4-FFF2-40B4-BE49-F238E27FC236}">
                <a16:creationId xmlns:a16="http://schemas.microsoft.com/office/drawing/2014/main" id="{10779395-0163-F76B-B0DA-2828F67B066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4710" t="12668" r="11905" b="14522"/>
          <a:stretch/>
        </p:blipFill>
        <p:spPr>
          <a:xfrm>
            <a:off x="5130665" y="4702639"/>
            <a:ext cx="516714" cy="512670"/>
          </a:xfrm>
          <a:prstGeom prst="rect">
            <a:avLst/>
          </a:prstGeom>
        </p:spPr>
      </p:pic>
      <p:sp>
        <p:nvSpPr>
          <p:cNvPr id="17" name="Rectangle 16">
            <a:extLst>
              <a:ext uri="{FF2B5EF4-FFF2-40B4-BE49-F238E27FC236}">
                <a16:creationId xmlns:a16="http://schemas.microsoft.com/office/drawing/2014/main" id="{C63278B4-9748-0BE7-D430-95372976CE24}"/>
              </a:ext>
            </a:extLst>
          </p:cNvPr>
          <p:cNvSpPr/>
          <p:nvPr/>
        </p:nvSpPr>
        <p:spPr>
          <a:xfrm>
            <a:off x="784272" y="3028890"/>
            <a:ext cx="2073687" cy="400110"/>
          </a:xfrm>
          <a:prstGeom prst="rect">
            <a:avLst/>
          </a:prstGeom>
        </p:spPr>
        <p:txBody>
          <a:bodyPr wrap="square">
            <a:spAutoFit/>
          </a:bodyPr>
          <a:lstStyle/>
          <a:p>
            <a:pPr algn="ctr"/>
            <a:r>
              <a:rPr lang="en-US" sz="2000"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BCD714AA-FF88-B949-CD5A-ADF002F83870}"/>
              </a:ext>
            </a:extLst>
          </p:cNvPr>
          <p:cNvSpPr/>
          <p:nvPr/>
        </p:nvSpPr>
        <p:spPr>
          <a:xfrm>
            <a:off x="0"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www.lcamp.eu</a:t>
            </a:r>
          </a:p>
        </p:txBody>
      </p:sp>
      <p:sp>
        <p:nvSpPr>
          <p:cNvPr id="19" name="Rectangle 18">
            <a:extLst>
              <a:ext uri="{FF2B5EF4-FFF2-40B4-BE49-F238E27FC236}">
                <a16:creationId xmlns:a16="http://schemas.microsoft.com/office/drawing/2014/main" id="{2D0F0BE4-4D10-7520-BD7C-C986D10899C5}"/>
              </a:ext>
            </a:extLst>
          </p:cNvPr>
          <p:cNvSpPr/>
          <p:nvPr/>
        </p:nvSpPr>
        <p:spPr>
          <a:xfrm>
            <a:off x="1894483"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@LCAMP_EU</a:t>
            </a:r>
          </a:p>
        </p:txBody>
      </p:sp>
      <p:sp>
        <p:nvSpPr>
          <p:cNvPr id="20" name="Rectangle 19">
            <a:extLst>
              <a:ext uri="{FF2B5EF4-FFF2-40B4-BE49-F238E27FC236}">
                <a16:creationId xmlns:a16="http://schemas.microsoft.com/office/drawing/2014/main" id="{E29150BC-6501-045F-D5C1-3AFFBC3A87BA}"/>
              </a:ext>
            </a:extLst>
          </p:cNvPr>
          <p:cNvSpPr/>
          <p:nvPr/>
        </p:nvSpPr>
        <p:spPr>
          <a:xfrm>
            <a:off x="3968170" y="5308072"/>
            <a:ext cx="2841704" cy="646331"/>
          </a:xfrm>
          <a:prstGeom prst="rect">
            <a:avLst/>
          </a:prstGeom>
        </p:spPr>
        <p:txBody>
          <a:bodyPr wrap="square">
            <a:spAutoFit/>
          </a:bodyPr>
          <a:lstStyle/>
          <a:p>
            <a:pPr algn="ctr"/>
            <a: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t>LCAMP</a:t>
            </a:r>
            <a:b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br>
            <a:r>
              <a:rPr lang="en-GB" sz="1200" i="0" dirty="0">
                <a:solidFill>
                  <a:srgbClr val="57B9DF"/>
                </a:solidFill>
                <a:effectLst/>
                <a:latin typeface="Roboto" panose="02000000000000000000" pitchFamily="2" charset="0"/>
              </a:rPr>
              <a:t>Learner Centric Advanced Manufacturing Platform for </a:t>
            </a:r>
            <a:r>
              <a:rPr lang="en-GB" sz="1200" i="0" dirty="0" err="1">
                <a:solidFill>
                  <a:srgbClr val="57B9DF"/>
                </a:solidFill>
                <a:effectLst/>
                <a:latin typeface="Roboto" panose="02000000000000000000" pitchFamily="2" charset="0"/>
              </a:rPr>
              <a:t>CoVEs</a:t>
            </a:r>
            <a:endParaRPr lang="en-GB" sz="1200" i="0" dirty="0">
              <a:solidFill>
                <a:srgbClr val="57B9DF"/>
              </a:solidFill>
              <a:effectLst/>
              <a:latin typeface="Roboto" panose="02000000000000000000" pitchFamily="2" charset="0"/>
            </a:endParaRPr>
          </a:p>
        </p:txBody>
      </p:sp>
      <p:pic>
        <p:nvPicPr>
          <p:cNvPr id="3" name="Picture 2" descr="A white x in a black background&#10;&#10;Description automatically generated">
            <a:extLst>
              <a:ext uri="{FF2B5EF4-FFF2-40B4-BE49-F238E27FC236}">
                <a16:creationId xmlns:a16="http://schemas.microsoft.com/office/drawing/2014/main" id="{84769892-49AD-7E10-6E43-7BB25AE9A95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3471" t="13714" r="23100" b="10857"/>
          <a:stretch/>
        </p:blipFill>
        <p:spPr>
          <a:xfrm>
            <a:off x="2697618" y="4785341"/>
            <a:ext cx="454127" cy="468318"/>
          </a:xfrm>
          <a:prstGeom prst="rect">
            <a:avLst/>
          </a:prstGeom>
        </p:spPr>
      </p:pic>
      <p:pic>
        <p:nvPicPr>
          <p:cNvPr id="6" name="Graphic 5" descr="Email outline">
            <a:extLst>
              <a:ext uri="{FF2B5EF4-FFF2-40B4-BE49-F238E27FC236}">
                <a16:creationId xmlns:a16="http://schemas.microsoft.com/office/drawing/2014/main" id="{49EE8751-833A-47A5-19A0-2C8920DEBC6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43637" y="3421983"/>
            <a:ext cx="622663" cy="622663"/>
          </a:xfrm>
          <a:prstGeom prst="rect">
            <a:avLst/>
          </a:prstGeom>
        </p:spPr>
      </p:pic>
      <p:sp>
        <p:nvSpPr>
          <p:cNvPr id="8" name="Rectangle 7">
            <a:extLst>
              <a:ext uri="{FF2B5EF4-FFF2-40B4-BE49-F238E27FC236}">
                <a16:creationId xmlns:a16="http://schemas.microsoft.com/office/drawing/2014/main" id="{B197A163-27AB-333A-C03D-1CD4D63D64C2}"/>
              </a:ext>
            </a:extLst>
          </p:cNvPr>
          <p:cNvSpPr/>
          <p:nvPr/>
        </p:nvSpPr>
        <p:spPr>
          <a:xfrm>
            <a:off x="1354968" y="3569635"/>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info@lcamp.eu</a:t>
            </a:r>
          </a:p>
        </p:txBody>
      </p:sp>
    </p:spTree>
    <p:extLst>
      <p:ext uri="{BB962C8B-B14F-4D97-AF65-F5344CB8AC3E}">
        <p14:creationId xmlns:p14="http://schemas.microsoft.com/office/powerpoint/2010/main" val="410502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PREPARING AND </a:t>
            </a:r>
            <a:r>
              <a:rPr lang="es-ES" dirty="0" smtClean="0"/>
              <a:t>PROGRAMING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7354406" cy="1077218"/>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DEFINITION OF ELECTROEROSION</a:t>
            </a:r>
            <a:endParaRPr lang="en-GB" sz="1600" b="1" dirty="0">
              <a:solidFill>
                <a:srgbClr val="222D59"/>
              </a:solidFill>
              <a:latin typeface="Arial Black" panose="020B0A04020102020204" pitchFamily="34" charset="0"/>
              <a:cs typeface="Arial" panose="020B0604020202020204" pitchFamily="34" charset="0"/>
            </a:endParaRP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EDM is a machining procedure, in which </a:t>
            </a:r>
            <a:r>
              <a:rPr lang="en-GB" sz="1600" dirty="0" smtClean="0">
                <a:solidFill>
                  <a:srgbClr val="57B9DF"/>
                </a:solidFill>
                <a:cs typeface="Arial" panose="020B0604020202020204" pitchFamily="34" charset="0"/>
              </a:rPr>
              <a:t>the material </a:t>
            </a:r>
            <a:r>
              <a:rPr lang="en-GB" sz="1600" dirty="0">
                <a:solidFill>
                  <a:srgbClr val="57B9DF"/>
                </a:solidFill>
                <a:cs typeface="Arial" panose="020B0604020202020204" pitchFamily="34" charset="0"/>
              </a:rPr>
              <a:t>is removed by means of </a:t>
            </a:r>
            <a:r>
              <a:rPr lang="en-GB" sz="1600" dirty="0" smtClean="0">
                <a:solidFill>
                  <a:srgbClr val="57B9DF"/>
                </a:solidFill>
                <a:cs typeface="Arial" panose="020B0604020202020204" pitchFamily="34" charset="0"/>
              </a:rPr>
              <a:t>successive electrical </a:t>
            </a:r>
            <a:r>
              <a:rPr lang="en-GB" sz="1600" dirty="0">
                <a:solidFill>
                  <a:srgbClr val="57B9DF"/>
                </a:solidFill>
                <a:cs typeface="Arial" panose="020B0604020202020204" pitchFamily="34" charset="0"/>
              </a:rPr>
              <a:t>discharges between two </a:t>
            </a:r>
            <a:r>
              <a:rPr lang="en-GB" sz="1600" dirty="0" smtClean="0">
                <a:solidFill>
                  <a:srgbClr val="57B9DF"/>
                </a:solidFill>
                <a:cs typeface="Arial" panose="020B0604020202020204" pitchFamily="34" charset="0"/>
              </a:rPr>
              <a:t>poles (electrode </a:t>
            </a:r>
            <a:r>
              <a:rPr lang="en-GB" sz="1600" dirty="0">
                <a:solidFill>
                  <a:srgbClr val="57B9DF"/>
                </a:solidFill>
                <a:cs typeface="Arial" panose="020B0604020202020204" pitchFamily="34" charset="0"/>
              </a:rPr>
              <a:t>and part).</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2164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PREPARING AND </a:t>
            </a:r>
            <a:r>
              <a:rPr lang="es-ES" dirty="0" smtClean="0"/>
              <a:t>PROGRAMING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2" y="1384528"/>
            <a:ext cx="8068369" cy="1323439"/>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WORK </a:t>
            </a:r>
            <a:r>
              <a:rPr lang="en-GB" sz="1600" b="1" dirty="0" smtClean="0">
                <a:solidFill>
                  <a:srgbClr val="222D59"/>
                </a:solidFill>
                <a:latin typeface="Arial Black" panose="020B0A04020102020204" pitchFamily="34" charset="0"/>
              </a:rPr>
              <a:t>PROCEDURE</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smtClean="0">
                <a:solidFill>
                  <a:srgbClr val="57B9DF"/>
                </a:solidFill>
                <a:cs typeface="Arial" panose="020B0604020202020204" pitchFamily="34" charset="0"/>
              </a:rPr>
              <a:t>The </a:t>
            </a:r>
            <a:r>
              <a:rPr lang="en-GB" sz="1600" dirty="0">
                <a:solidFill>
                  <a:srgbClr val="57B9DF"/>
                </a:solidFill>
                <a:cs typeface="Arial" panose="020B0604020202020204" pitchFamily="34" charset="0"/>
              </a:rPr>
              <a:t>electrode and the </a:t>
            </a:r>
            <a:r>
              <a:rPr lang="en-GB" sz="1600" dirty="0" err="1">
                <a:solidFill>
                  <a:srgbClr val="57B9DF"/>
                </a:solidFill>
                <a:cs typeface="Arial" panose="020B0604020202020204" pitchFamily="34" charset="0"/>
              </a:rPr>
              <a:t>workpiece</a:t>
            </a:r>
            <a:r>
              <a:rPr lang="en-GB" sz="1600" dirty="0">
                <a:solidFill>
                  <a:srgbClr val="57B9DF"/>
                </a:solidFill>
                <a:cs typeface="Arial" panose="020B0604020202020204" pitchFamily="34" charset="0"/>
              </a:rPr>
              <a:t> must both </a:t>
            </a:r>
            <a:r>
              <a:rPr lang="en-GB" sz="1600" dirty="0" smtClean="0">
                <a:solidFill>
                  <a:srgbClr val="57B9DF"/>
                </a:solidFill>
                <a:cs typeface="Arial" panose="020B0604020202020204" pitchFamily="34" charset="0"/>
              </a:rPr>
              <a:t>be electrical </a:t>
            </a:r>
            <a:r>
              <a:rPr lang="en-GB" sz="1600" dirty="0">
                <a:solidFill>
                  <a:srgbClr val="57B9DF"/>
                </a:solidFill>
                <a:cs typeface="Arial" panose="020B0604020202020204" pitchFamily="34" charset="0"/>
              </a:rPr>
              <a:t>conductors.</a:t>
            </a:r>
          </a:p>
          <a:p>
            <a:endParaRPr lang="en-GB" sz="1600" dirty="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They </a:t>
            </a:r>
            <a:r>
              <a:rPr lang="en-GB" sz="1600" dirty="0">
                <a:solidFill>
                  <a:srgbClr val="57B9DF"/>
                </a:solidFill>
                <a:cs typeface="Arial" panose="020B0604020202020204" pitchFamily="34" charset="0"/>
              </a:rPr>
              <a:t>must be immersed in an insulating liquid, </a:t>
            </a:r>
            <a:r>
              <a:rPr lang="en-GB" sz="1600" dirty="0" smtClean="0">
                <a:solidFill>
                  <a:srgbClr val="57B9DF"/>
                </a:solidFill>
                <a:cs typeface="Arial" panose="020B0604020202020204" pitchFamily="34" charset="0"/>
              </a:rPr>
              <a:t>oil (dielectric</a:t>
            </a:r>
            <a:r>
              <a:rPr lang="en-GB" sz="1600" dirty="0">
                <a:solidFill>
                  <a:srgbClr val="57B9DF"/>
                </a:solidFill>
                <a:cs typeface="Arial" panose="020B0604020202020204" pitchFamily="34" charset="0"/>
              </a:rPr>
              <a:t>) or deionized water.</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8831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PREPARING AND </a:t>
            </a:r>
            <a:r>
              <a:rPr lang="es-ES" dirty="0" smtClean="0"/>
              <a:t>PROGRAMING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2" y="1384528"/>
            <a:ext cx="8068369" cy="1815882"/>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WORK </a:t>
            </a:r>
            <a:r>
              <a:rPr lang="en-GB" sz="1600" b="1" dirty="0" smtClean="0">
                <a:solidFill>
                  <a:srgbClr val="222D59"/>
                </a:solidFill>
                <a:latin typeface="Arial Black" panose="020B0A04020102020204" pitchFamily="34" charset="0"/>
              </a:rPr>
              <a:t>PROCEDURE</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The electrical discharges between the two </a:t>
            </a:r>
            <a:r>
              <a:rPr lang="en-GB" sz="1600" dirty="0" smtClean="0">
                <a:solidFill>
                  <a:srgbClr val="57B9DF"/>
                </a:solidFill>
                <a:cs typeface="Arial" panose="020B0604020202020204" pitchFamily="34" charset="0"/>
              </a:rPr>
              <a:t>poles (electrode</a:t>
            </a:r>
            <a:r>
              <a:rPr lang="en-GB" sz="1600" dirty="0">
                <a:solidFill>
                  <a:srgbClr val="57B9DF"/>
                </a:solidFill>
                <a:cs typeface="Arial" panose="020B0604020202020204" pitchFamily="34" charset="0"/>
              </a:rPr>
              <a:t>, part) take place in a short period of </a:t>
            </a:r>
            <a:r>
              <a:rPr lang="en-GB" sz="1600" dirty="0" smtClean="0">
                <a:solidFill>
                  <a:srgbClr val="57B9DF"/>
                </a:solidFill>
                <a:cs typeface="Arial" panose="020B0604020202020204" pitchFamily="34" charset="0"/>
              </a:rPr>
              <a:t>time. between </a:t>
            </a:r>
            <a:r>
              <a:rPr lang="en-GB" sz="1600" dirty="0">
                <a:solidFill>
                  <a:srgbClr val="57B9DF"/>
                </a:solidFill>
                <a:cs typeface="Arial" panose="020B0604020202020204" pitchFamily="34" charset="0"/>
              </a:rPr>
              <a:t>2 and 2000 microseconds.</a:t>
            </a:r>
          </a:p>
          <a:p>
            <a:endParaRPr lang="en-GB" sz="1600" dirty="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These </a:t>
            </a:r>
            <a:r>
              <a:rPr lang="en-GB" sz="1600" dirty="0">
                <a:solidFill>
                  <a:srgbClr val="57B9DF"/>
                </a:solidFill>
                <a:cs typeface="Arial" panose="020B0604020202020204" pitchFamily="34" charset="0"/>
              </a:rPr>
              <a:t>electrical discharges produce a point source </a:t>
            </a:r>
            <a:r>
              <a:rPr lang="en-GB" sz="1600" dirty="0" smtClean="0">
                <a:solidFill>
                  <a:srgbClr val="57B9DF"/>
                </a:solidFill>
                <a:cs typeface="Arial" panose="020B0604020202020204" pitchFamily="34" charset="0"/>
              </a:rPr>
              <a:t>of heat </a:t>
            </a:r>
            <a:r>
              <a:rPr lang="en-GB" sz="1600" dirty="0">
                <a:solidFill>
                  <a:srgbClr val="57B9DF"/>
                </a:solidFill>
                <a:cs typeface="Arial" panose="020B0604020202020204" pitchFamily="34" charset="0"/>
              </a:rPr>
              <a:t>(between 30 and 50,000oC) that causes </a:t>
            </a:r>
            <a:r>
              <a:rPr lang="en-GB" sz="1600" dirty="0" smtClean="0">
                <a:solidFill>
                  <a:srgbClr val="57B9DF"/>
                </a:solidFill>
                <a:cs typeface="Arial" panose="020B0604020202020204" pitchFamily="34" charset="0"/>
              </a:rPr>
              <a:t>the material </a:t>
            </a:r>
            <a:r>
              <a:rPr lang="en-GB" sz="1600" dirty="0">
                <a:solidFill>
                  <a:srgbClr val="57B9DF"/>
                </a:solidFill>
                <a:cs typeface="Arial" panose="020B0604020202020204" pitchFamily="34" charset="0"/>
              </a:rPr>
              <a:t>to melt..</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3054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PREPARING AND </a:t>
            </a:r>
            <a:r>
              <a:rPr lang="es-ES" dirty="0" smtClean="0"/>
              <a:t>PROGRAMING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2" y="1384528"/>
            <a:ext cx="8068369" cy="1569660"/>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ADVANTAGES OF THE </a:t>
            </a:r>
            <a:r>
              <a:rPr lang="en-GB" sz="1600" b="1" dirty="0" smtClean="0">
                <a:solidFill>
                  <a:srgbClr val="222D59"/>
                </a:solidFill>
                <a:latin typeface="Arial Black" panose="020B0A04020102020204" pitchFamily="34" charset="0"/>
              </a:rPr>
              <a:t>EDM</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EDM allows us to carry out </a:t>
            </a:r>
            <a:r>
              <a:rPr lang="en-GB" sz="1600" dirty="0" smtClean="0">
                <a:solidFill>
                  <a:srgbClr val="57B9DF"/>
                </a:solidFill>
                <a:cs typeface="Arial" panose="020B0604020202020204" pitchFamily="34" charset="0"/>
              </a:rPr>
              <a:t>machining operations </a:t>
            </a:r>
            <a:r>
              <a:rPr lang="en-GB" sz="1600" dirty="0">
                <a:solidFill>
                  <a:srgbClr val="57B9DF"/>
                </a:solidFill>
                <a:cs typeface="Arial" panose="020B0604020202020204" pitchFamily="34" charset="0"/>
              </a:rPr>
              <a:t>that would be impossible with</a:t>
            </a:r>
          </a:p>
          <a:p>
            <a:r>
              <a:rPr lang="en-GB" sz="1600" dirty="0">
                <a:solidFill>
                  <a:srgbClr val="57B9DF"/>
                </a:solidFill>
                <a:cs typeface="Arial" panose="020B0604020202020204" pitchFamily="34" charset="0"/>
              </a:rPr>
              <a:t>other methods</a:t>
            </a:r>
          </a:p>
          <a:p>
            <a:endParaRPr lang="en-GB" sz="1600" dirty="0" smtClean="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The </a:t>
            </a:r>
            <a:r>
              <a:rPr lang="en-GB" sz="1600" dirty="0">
                <a:solidFill>
                  <a:srgbClr val="57B9DF"/>
                </a:solidFill>
                <a:cs typeface="Arial" panose="020B0604020202020204" pitchFamily="34" charset="0"/>
              </a:rPr>
              <a:t>electrode does not touch the piece, so </a:t>
            </a:r>
            <a:r>
              <a:rPr lang="en-GB" sz="1600" dirty="0" smtClean="0">
                <a:solidFill>
                  <a:srgbClr val="57B9DF"/>
                </a:solidFill>
                <a:cs typeface="Arial" panose="020B0604020202020204" pitchFamily="34" charset="0"/>
              </a:rPr>
              <a:t>the cutting </a:t>
            </a:r>
            <a:r>
              <a:rPr lang="en-GB" sz="1600" dirty="0">
                <a:solidFill>
                  <a:srgbClr val="57B9DF"/>
                </a:solidFill>
                <a:cs typeface="Arial" panose="020B0604020202020204" pitchFamily="34" charset="0"/>
              </a:rPr>
              <a:t>effort is small.</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0586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PREPARING AND </a:t>
            </a:r>
            <a:r>
              <a:rPr lang="es-ES" dirty="0" smtClean="0"/>
              <a:t>PROGRAMING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2" y="1384528"/>
            <a:ext cx="8068369" cy="2062103"/>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ADVANTAGES OF THE </a:t>
            </a:r>
            <a:r>
              <a:rPr lang="en-GB" sz="1600" b="1" dirty="0" smtClean="0">
                <a:solidFill>
                  <a:srgbClr val="222D59"/>
                </a:solidFill>
                <a:latin typeface="Arial Black" panose="020B0A04020102020204" pitchFamily="34" charset="0"/>
              </a:rPr>
              <a:t>EDM</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No heavy duty ties needed.</a:t>
            </a:r>
          </a:p>
          <a:p>
            <a:endParaRPr lang="en-GB" sz="1600" dirty="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The </a:t>
            </a:r>
            <a:r>
              <a:rPr lang="en-GB" sz="1600" dirty="0">
                <a:solidFill>
                  <a:srgbClr val="57B9DF"/>
                </a:solidFill>
                <a:cs typeface="Arial" panose="020B0604020202020204" pitchFamily="34" charset="0"/>
              </a:rPr>
              <a:t>materials used as electrodes (copper, </a:t>
            </a:r>
            <a:r>
              <a:rPr lang="en-GB" sz="1600" dirty="0" smtClean="0">
                <a:solidFill>
                  <a:srgbClr val="57B9DF"/>
                </a:solidFill>
                <a:cs typeface="Arial" panose="020B0604020202020204" pitchFamily="34" charset="0"/>
              </a:rPr>
              <a:t>graphite, brass</a:t>
            </a:r>
            <a:r>
              <a:rPr lang="en-GB" sz="1600" dirty="0">
                <a:solidFill>
                  <a:srgbClr val="57B9DF"/>
                </a:solidFill>
                <a:cs typeface="Arial" panose="020B0604020202020204" pitchFamily="34" charset="0"/>
              </a:rPr>
              <a:t>...) are easy to machine.</a:t>
            </a:r>
          </a:p>
          <a:p>
            <a:endParaRPr lang="en-GB" sz="1600" dirty="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Since </a:t>
            </a:r>
            <a:r>
              <a:rPr lang="en-GB" sz="1600" dirty="0">
                <a:solidFill>
                  <a:srgbClr val="57B9DF"/>
                </a:solidFill>
                <a:cs typeface="Arial" panose="020B0604020202020204" pitchFamily="34" charset="0"/>
              </a:rPr>
              <a:t>the most important field of work in EDM is </a:t>
            </a:r>
            <a:r>
              <a:rPr lang="en-GB" sz="1600" dirty="0" smtClean="0">
                <a:solidFill>
                  <a:srgbClr val="57B9DF"/>
                </a:solidFill>
                <a:cs typeface="Arial" panose="020B0604020202020204" pitchFamily="34" charset="0"/>
              </a:rPr>
              <a:t>the machining </a:t>
            </a:r>
            <a:r>
              <a:rPr lang="en-GB" sz="1600" dirty="0">
                <a:solidFill>
                  <a:srgbClr val="57B9DF"/>
                </a:solidFill>
                <a:cs typeface="Arial" panose="020B0604020202020204" pitchFamily="34" charset="0"/>
              </a:rPr>
              <a:t>of holes, in most cases, the machining </a:t>
            </a:r>
            <a:r>
              <a:rPr lang="en-GB" sz="1600" dirty="0" smtClean="0">
                <a:solidFill>
                  <a:srgbClr val="57B9DF"/>
                </a:solidFill>
                <a:cs typeface="Arial" panose="020B0604020202020204" pitchFamily="34" charset="0"/>
              </a:rPr>
              <a:t>of the </a:t>
            </a:r>
            <a:r>
              <a:rPr lang="en-GB" sz="1600" dirty="0">
                <a:solidFill>
                  <a:srgbClr val="57B9DF"/>
                </a:solidFill>
                <a:cs typeface="Arial" panose="020B0604020202020204" pitchFamily="34" charset="0"/>
              </a:rPr>
              <a:t>electrodes is external.</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9976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PREPARING AND </a:t>
            </a:r>
            <a:r>
              <a:rPr lang="es-ES" dirty="0" smtClean="0"/>
              <a:t>PROGRAMING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2" y="1384528"/>
            <a:ext cx="8068369" cy="2062103"/>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ADVANTAGES OF THE </a:t>
            </a:r>
            <a:r>
              <a:rPr lang="en-GB" sz="1600" b="1" dirty="0" smtClean="0">
                <a:solidFill>
                  <a:srgbClr val="222D59"/>
                </a:solidFill>
                <a:latin typeface="Arial Black" panose="020B0A04020102020204" pitchFamily="34" charset="0"/>
              </a:rPr>
              <a:t>EDM</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The ability to machine steels, hard or refractory </a:t>
            </a:r>
            <a:r>
              <a:rPr lang="en-GB" sz="1600" dirty="0" smtClean="0">
                <a:solidFill>
                  <a:srgbClr val="57B9DF"/>
                </a:solidFill>
                <a:cs typeface="Arial" panose="020B0604020202020204" pitchFamily="34" charset="0"/>
              </a:rPr>
              <a:t>alloys, tempered </a:t>
            </a:r>
            <a:r>
              <a:rPr lang="en-GB" sz="1600" dirty="0">
                <a:solidFill>
                  <a:srgbClr val="57B9DF"/>
                </a:solidFill>
                <a:cs typeface="Arial" panose="020B0604020202020204" pitchFamily="34" charset="0"/>
              </a:rPr>
              <a:t>steels, etc. When it comes to machining </a:t>
            </a:r>
            <a:r>
              <a:rPr lang="en-GB" sz="1600" dirty="0" smtClean="0">
                <a:solidFill>
                  <a:srgbClr val="57B9DF"/>
                </a:solidFill>
                <a:cs typeface="Arial" panose="020B0604020202020204" pitchFamily="34" charset="0"/>
              </a:rPr>
              <a:t>deep and </a:t>
            </a:r>
            <a:r>
              <a:rPr lang="en-GB" sz="1600" dirty="0">
                <a:solidFill>
                  <a:srgbClr val="57B9DF"/>
                </a:solidFill>
                <a:cs typeface="Arial" panose="020B0604020202020204" pitchFamily="34" charset="0"/>
              </a:rPr>
              <a:t>narrow holes, these materials become very </a:t>
            </a:r>
            <a:r>
              <a:rPr lang="en-GB" sz="1600" dirty="0" smtClean="0">
                <a:solidFill>
                  <a:srgbClr val="57B9DF"/>
                </a:solidFill>
                <a:cs typeface="Arial" panose="020B0604020202020204" pitchFamily="34" charset="0"/>
              </a:rPr>
              <a:t>expensive and </a:t>
            </a:r>
            <a:r>
              <a:rPr lang="en-GB" sz="1600" dirty="0">
                <a:solidFill>
                  <a:srgbClr val="57B9DF"/>
                </a:solidFill>
                <a:cs typeface="Arial" panose="020B0604020202020204" pitchFamily="34" charset="0"/>
              </a:rPr>
              <a:t>in many cases it is impossible to machine them </a:t>
            </a:r>
            <a:r>
              <a:rPr lang="en-GB" sz="1600" dirty="0" smtClean="0">
                <a:solidFill>
                  <a:srgbClr val="57B9DF"/>
                </a:solidFill>
                <a:cs typeface="Arial" panose="020B0604020202020204" pitchFamily="34" charset="0"/>
              </a:rPr>
              <a:t>by other </a:t>
            </a:r>
            <a:r>
              <a:rPr lang="en-GB" sz="1600" dirty="0">
                <a:solidFill>
                  <a:srgbClr val="57B9DF"/>
                </a:solidFill>
                <a:cs typeface="Arial" panose="020B0604020202020204" pitchFamily="34" charset="0"/>
              </a:rPr>
              <a:t>methods.</a:t>
            </a:r>
          </a:p>
          <a:p>
            <a:endParaRPr lang="en-GB" sz="1600" dirty="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The </a:t>
            </a:r>
            <a:r>
              <a:rPr lang="en-GB" sz="1600" dirty="0">
                <a:solidFill>
                  <a:srgbClr val="57B9DF"/>
                </a:solidFill>
                <a:cs typeface="Arial" panose="020B0604020202020204" pitchFamily="34" charset="0"/>
              </a:rPr>
              <a:t>ability to machine complex shapes, which can </a:t>
            </a:r>
            <a:r>
              <a:rPr lang="en-GB" sz="1600" dirty="0" smtClean="0">
                <a:solidFill>
                  <a:srgbClr val="57B9DF"/>
                </a:solidFill>
                <a:cs typeface="Arial" panose="020B0604020202020204" pitchFamily="34" charset="0"/>
              </a:rPr>
              <a:t>be through </a:t>
            </a:r>
            <a:r>
              <a:rPr lang="en-GB" sz="1600" dirty="0">
                <a:solidFill>
                  <a:srgbClr val="57B9DF"/>
                </a:solidFill>
                <a:cs typeface="Arial" panose="020B0604020202020204" pitchFamily="34" charset="0"/>
              </a:rPr>
              <a:t>shapes or blind shapes, adapting the part to </a:t>
            </a:r>
            <a:r>
              <a:rPr lang="en-GB" sz="1600" dirty="0" smtClean="0">
                <a:solidFill>
                  <a:srgbClr val="57B9DF"/>
                </a:solidFill>
                <a:cs typeface="Arial" panose="020B0604020202020204" pitchFamily="34" charset="0"/>
              </a:rPr>
              <a:t>the shape </a:t>
            </a:r>
            <a:r>
              <a:rPr lang="en-GB" sz="1600" dirty="0">
                <a:solidFill>
                  <a:srgbClr val="57B9DF"/>
                </a:solidFill>
                <a:cs typeface="Arial" panose="020B0604020202020204" pitchFamily="34" charset="0"/>
              </a:rPr>
              <a:t>of the electrode.</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6183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PREPARING AND </a:t>
            </a:r>
            <a:r>
              <a:rPr lang="es-ES" dirty="0" smtClean="0"/>
              <a:t>PROGRAMING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2" y="1384528"/>
            <a:ext cx="8068369" cy="584775"/>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TYPES OF ELECTROEROSION</a:t>
            </a:r>
            <a:endParaRPr lang="en-GB" sz="1600" b="1" dirty="0">
              <a:solidFill>
                <a:schemeClr val="accent1">
                  <a:lumMod val="50000"/>
                </a:schemeClr>
              </a:solidFill>
              <a:latin typeface="Arial" panose="020B0604020202020204" pitchFamily="34" charset="0"/>
              <a:cs typeface="Arial" panose="020B0604020202020204" pitchFamily="34" charset="0"/>
            </a:endParaRPr>
          </a:p>
          <a:p>
            <a:endParaRPr lang="en-GB" sz="1600" dirty="0">
              <a:solidFill>
                <a:srgbClr val="57B9DF"/>
              </a:solidFill>
              <a:cs typeface="Arial" panose="020B0604020202020204" pitchFamily="34" charset="0"/>
            </a:endParaRP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sp>
        <p:nvSpPr>
          <p:cNvPr id="5" name="CuadroTexto 4">
            <a:extLst>
              <a:ext uri="{FF2B5EF4-FFF2-40B4-BE49-F238E27FC236}">
                <a16:creationId xmlns:a16="http://schemas.microsoft.com/office/drawing/2014/main" id="{9BCAD553-8C16-3724-87AA-7E824E61AC81}"/>
              </a:ext>
            </a:extLst>
          </p:cNvPr>
          <p:cNvSpPr txBox="1"/>
          <p:nvPr/>
        </p:nvSpPr>
        <p:spPr>
          <a:xfrm>
            <a:off x="640732" y="2597269"/>
            <a:ext cx="4927444" cy="1569660"/>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ELECTROEROSION BY</a:t>
            </a:r>
          </a:p>
          <a:p>
            <a:r>
              <a:rPr lang="en-GB" sz="1600" b="1" dirty="0">
                <a:solidFill>
                  <a:srgbClr val="222D59"/>
                </a:solidFill>
                <a:latin typeface="Arial Black" panose="020B0A04020102020204" pitchFamily="34" charset="0"/>
              </a:rPr>
              <a:t>PENETRATION</a:t>
            </a:r>
            <a:r>
              <a:rPr lang="en-GB" sz="1600" b="1" dirty="0" smtClean="0">
                <a:solidFill>
                  <a:srgbClr val="222D59"/>
                </a:solidFill>
                <a:latin typeface="Arial Black" panose="020B0A04020102020204" pitchFamily="34" charset="0"/>
              </a:rPr>
              <a:t>:</a:t>
            </a:r>
          </a:p>
          <a:p>
            <a:endParaRPr lang="en-GB" sz="1600" b="1" dirty="0">
              <a:solidFill>
                <a:srgbClr val="222D59"/>
              </a:solidFill>
              <a:latin typeface="Arial Black" panose="020B0A04020102020204" pitchFamily="34" charset="0"/>
              <a:cs typeface="Arial" panose="020B0604020202020204" pitchFamily="34" charset="0"/>
            </a:endParaRPr>
          </a:p>
          <a:p>
            <a:r>
              <a:rPr lang="en-GB" sz="1600" dirty="0">
                <a:solidFill>
                  <a:srgbClr val="57B9DF"/>
                </a:solidFill>
                <a:cs typeface="Arial" panose="020B0604020202020204" pitchFamily="34" charset="0"/>
              </a:rPr>
              <a:t>Machining of holes </a:t>
            </a:r>
            <a:r>
              <a:rPr lang="en-GB" sz="1600" dirty="0" smtClean="0">
                <a:solidFill>
                  <a:srgbClr val="57B9DF"/>
                </a:solidFill>
                <a:cs typeface="Arial" panose="020B0604020202020204" pitchFamily="34" charset="0"/>
              </a:rPr>
              <a:t>and blind </a:t>
            </a:r>
            <a:r>
              <a:rPr lang="en-GB" sz="1600" dirty="0">
                <a:solidFill>
                  <a:srgbClr val="57B9DF"/>
                </a:solidFill>
                <a:cs typeface="Arial" panose="020B0604020202020204" pitchFamily="34" charset="0"/>
              </a:rPr>
              <a:t>shapes, where </a:t>
            </a:r>
            <a:r>
              <a:rPr lang="en-GB" sz="1600" dirty="0" smtClean="0">
                <a:solidFill>
                  <a:srgbClr val="57B9DF"/>
                </a:solidFill>
                <a:cs typeface="Arial" panose="020B0604020202020204" pitchFamily="34" charset="0"/>
              </a:rPr>
              <a:t>the electrode </a:t>
            </a:r>
            <a:r>
              <a:rPr lang="en-GB" sz="1600" dirty="0">
                <a:solidFill>
                  <a:srgbClr val="57B9DF"/>
                </a:solidFill>
                <a:cs typeface="Arial" panose="020B0604020202020204" pitchFamily="34" charset="0"/>
              </a:rPr>
              <a:t>has the shape </a:t>
            </a:r>
            <a:r>
              <a:rPr lang="en-GB" sz="1600" dirty="0" smtClean="0">
                <a:solidFill>
                  <a:srgbClr val="57B9DF"/>
                </a:solidFill>
                <a:cs typeface="Arial" panose="020B0604020202020204" pitchFamily="34" charset="0"/>
              </a:rPr>
              <a:t>of the </a:t>
            </a:r>
            <a:r>
              <a:rPr lang="en-GB" sz="1600" dirty="0">
                <a:solidFill>
                  <a:srgbClr val="57B9DF"/>
                </a:solidFill>
                <a:cs typeface="Arial" panose="020B0604020202020204" pitchFamily="34" charset="0"/>
              </a:rPr>
              <a:t>cavity to be machined.</a:t>
            </a:r>
          </a:p>
        </p:txBody>
      </p:sp>
      <p:sp>
        <p:nvSpPr>
          <p:cNvPr id="7" name="CuadroTexto 6">
            <a:extLst>
              <a:ext uri="{FF2B5EF4-FFF2-40B4-BE49-F238E27FC236}">
                <a16:creationId xmlns:a16="http://schemas.microsoft.com/office/drawing/2014/main" id="{9BCAD553-8C16-3724-87AA-7E824E61AC81}"/>
              </a:ext>
            </a:extLst>
          </p:cNvPr>
          <p:cNvSpPr txBox="1"/>
          <p:nvPr/>
        </p:nvSpPr>
        <p:spPr>
          <a:xfrm>
            <a:off x="6846849" y="2597269"/>
            <a:ext cx="4765287" cy="1569660"/>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WIRE EDM</a:t>
            </a:r>
            <a:endParaRPr lang="en-GB" sz="1600" b="1" dirty="0">
              <a:solidFill>
                <a:schemeClr val="accent1">
                  <a:lumMod val="50000"/>
                </a:schemeClr>
              </a:solidFill>
              <a:latin typeface="Arial" panose="020B0604020202020204" pitchFamily="34" charset="0"/>
              <a:cs typeface="Arial" panose="020B0604020202020204" pitchFamily="34" charset="0"/>
            </a:endParaRPr>
          </a:p>
          <a:p>
            <a:endParaRPr lang="en-GB" sz="1600" dirty="0" smtClean="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Machining </a:t>
            </a:r>
            <a:r>
              <a:rPr lang="en-GB" sz="1600" dirty="0">
                <a:solidFill>
                  <a:srgbClr val="57B9DF"/>
                </a:solidFill>
                <a:cs typeface="Arial" panose="020B0604020202020204" pitchFamily="34" charset="0"/>
              </a:rPr>
              <a:t>of through </a:t>
            </a:r>
            <a:r>
              <a:rPr lang="en-GB" sz="1600" dirty="0" smtClean="0">
                <a:solidFill>
                  <a:srgbClr val="57B9DF"/>
                </a:solidFill>
                <a:cs typeface="Arial" panose="020B0604020202020204" pitchFamily="34" charset="0"/>
              </a:rPr>
              <a:t>holes and </a:t>
            </a:r>
            <a:r>
              <a:rPr lang="en-GB" sz="1600" dirty="0">
                <a:solidFill>
                  <a:srgbClr val="57B9DF"/>
                </a:solidFill>
                <a:cs typeface="Arial" panose="020B0604020202020204" pitchFamily="34" charset="0"/>
              </a:rPr>
              <a:t>contours of complex </a:t>
            </a:r>
            <a:r>
              <a:rPr lang="en-GB" sz="1600" dirty="0" smtClean="0">
                <a:solidFill>
                  <a:srgbClr val="57B9DF"/>
                </a:solidFill>
                <a:cs typeface="Arial" panose="020B0604020202020204" pitchFamily="34" charset="0"/>
              </a:rPr>
              <a:t>and precise </a:t>
            </a:r>
            <a:r>
              <a:rPr lang="en-GB" sz="1600" dirty="0">
                <a:solidFill>
                  <a:srgbClr val="57B9DF"/>
                </a:solidFill>
                <a:cs typeface="Arial" panose="020B0604020202020204" pitchFamily="34" charset="0"/>
              </a:rPr>
              <a:t>shapes. In this </a:t>
            </a:r>
            <a:r>
              <a:rPr lang="en-GB" sz="1600" dirty="0" smtClean="0">
                <a:solidFill>
                  <a:srgbClr val="57B9DF"/>
                </a:solidFill>
                <a:cs typeface="Arial" panose="020B0604020202020204" pitchFamily="34" charset="0"/>
              </a:rPr>
              <a:t>case, the </a:t>
            </a:r>
            <a:r>
              <a:rPr lang="en-GB" sz="1600" dirty="0">
                <a:solidFill>
                  <a:srgbClr val="57B9DF"/>
                </a:solidFill>
                <a:cs typeface="Arial" panose="020B0604020202020204" pitchFamily="34" charset="0"/>
              </a:rPr>
              <a:t>electrode is a </a:t>
            </a:r>
            <a:r>
              <a:rPr lang="en-GB" sz="1600" dirty="0" smtClean="0">
                <a:solidFill>
                  <a:srgbClr val="57B9DF"/>
                </a:solidFill>
                <a:cs typeface="Arial" panose="020B0604020202020204" pitchFamily="34" charset="0"/>
              </a:rPr>
              <a:t>continuous thread </a:t>
            </a:r>
            <a:r>
              <a:rPr lang="en-GB" sz="1600" dirty="0">
                <a:solidFill>
                  <a:srgbClr val="57B9DF"/>
                </a:solidFill>
                <a:cs typeface="Arial" panose="020B0604020202020204" pitchFamily="34" charset="0"/>
              </a:rPr>
              <a:t>that cuts the part, </a:t>
            </a:r>
            <a:r>
              <a:rPr lang="en-GB" sz="1600" dirty="0" smtClean="0">
                <a:solidFill>
                  <a:srgbClr val="57B9DF"/>
                </a:solidFill>
                <a:cs typeface="Arial" panose="020B0604020202020204" pitchFamily="34" charset="0"/>
              </a:rPr>
              <a:t>with movement </a:t>
            </a:r>
            <a:r>
              <a:rPr lang="en-GB" sz="1600" dirty="0">
                <a:solidFill>
                  <a:srgbClr val="57B9DF"/>
                </a:solidFill>
                <a:cs typeface="Arial" panose="020B0604020202020204" pitchFamily="34" charset="0"/>
              </a:rPr>
              <a:t>in the three </a:t>
            </a:r>
            <a:r>
              <a:rPr lang="en-GB" sz="1600" dirty="0" smtClean="0">
                <a:solidFill>
                  <a:srgbClr val="57B9DF"/>
                </a:solidFill>
                <a:cs typeface="Arial" panose="020B0604020202020204" pitchFamily="34" charset="0"/>
              </a:rPr>
              <a:t>axes of </a:t>
            </a:r>
            <a:r>
              <a:rPr lang="en-GB" sz="1600" dirty="0">
                <a:solidFill>
                  <a:srgbClr val="57B9DF"/>
                </a:solidFill>
                <a:cs typeface="Arial" panose="020B0604020202020204" pitchFamily="34" charset="0"/>
              </a:rPr>
              <a:t>space.</a:t>
            </a:r>
          </a:p>
        </p:txBody>
      </p:sp>
    </p:spTree>
    <p:extLst>
      <p:ext uri="{BB962C8B-B14F-4D97-AF65-F5344CB8AC3E}">
        <p14:creationId xmlns:p14="http://schemas.microsoft.com/office/powerpoint/2010/main" val="334209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s-ES" dirty="0"/>
              <a:t>PREPARING AND </a:t>
            </a:r>
            <a:r>
              <a:rPr lang="es-ES" dirty="0" smtClean="0"/>
              <a:t>PROGRAMING EDM</a:t>
            </a:r>
            <a:endParaRPr lang="en-GB" dirty="0"/>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2" y="1384528"/>
            <a:ext cx="8068369" cy="2554545"/>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WIRE EDM</a:t>
            </a: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rgbClr val="57B9DF"/>
                </a:solidFill>
                <a:cs typeface="Arial" panose="020B0604020202020204" pitchFamily="34" charset="0"/>
              </a:rPr>
              <a:t>The cut is made by a very fine wire, in our case 0.25 mm </a:t>
            </a:r>
            <a:r>
              <a:rPr lang="en-GB" sz="1600" dirty="0" smtClean="0">
                <a:solidFill>
                  <a:srgbClr val="57B9DF"/>
                </a:solidFill>
                <a:cs typeface="Arial" panose="020B0604020202020204" pitchFamily="34" charset="0"/>
              </a:rPr>
              <a:t>in diameter </a:t>
            </a:r>
            <a:r>
              <a:rPr lang="en-GB" sz="1600" dirty="0">
                <a:solidFill>
                  <a:srgbClr val="57B9DF"/>
                </a:solidFill>
                <a:cs typeface="Arial" panose="020B0604020202020204" pitchFamily="34" charset="0"/>
              </a:rPr>
              <a:t>of a conductive material, for example brass.</a:t>
            </a:r>
          </a:p>
          <a:p>
            <a:endParaRPr lang="en-GB" sz="1600" dirty="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Machining </a:t>
            </a:r>
            <a:r>
              <a:rPr lang="en-GB" sz="1600" dirty="0">
                <a:solidFill>
                  <a:srgbClr val="57B9DF"/>
                </a:solidFill>
                <a:cs typeface="Arial" panose="020B0604020202020204" pitchFamily="34" charset="0"/>
              </a:rPr>
              <a:t>occurs through the electrical discharges </a:t>
            </a:r>
            <a:r>
              <a:rPr lang="en-GB" sz="1600" dirty="0" smtClean="0">
                <a:solidFill>
                  <a:srgbClr val="57B9DF"/>
                </a:solidFill>
                <a:cs typeface="Arial" panose="020B0604020202020204" pitchFamily="34" charset="0"/>
              </a:rPr>
              <a:t>produced between </a:t>
            </a:r>
            <a:r>
              <a:rPr lang="en-GB" sz="1600" dirty="0">
                <a:solidFill>
                  <a:srgbClr val="57B9DF"/>
                </a:solidFill>
                <a:cs typeface="Arial" panose="020B0604020202020204" pitchFamily="34" charset="0"/>
              </a:rPr>
              <a:t>the wire and the part.</a:t>
            </a:r>
          </a:p>
          <a:p>
            <a:endParaRPr lang="en-GB" sz="1600" dirty="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The </a:t>
            </a:r>
            <a:r>
              <a:rPr lang="en-GB" sz="1600" dirty="0">
                <a:solidFill>
                  <a:srgbClr val="57B9DF"/>
                </a:solidFill>
                <a:cs typeface="Arial" panose="020B0604020202020204" pitchFamily="34" charset="0"/>
              </a:rPr>
              <a:t>current impulses are produced by a generator and can </a:t>
            </a:r>
            <a:r>
              <a:rPr lang="en-GB" sz="1600" dirty="0" smtClean="0">
                <a:solidFill>
                  <a:srgbClr val="57B9DF"/>
                </a:solidFill>
                <a:cs typeface="Arial" panose="020B0604020202020204" pitchFamily="34" charset="0"/>
              </a:rPr>
              <a:t>be regulated </a:t>
            </a:r>
            <a:r>
              <a:rPr lang="en-GB" sz="1600" dirty="0">
                <a:solidFill>
                  <a:srgbClr val="57B9DF"/>
                </a:solidFill>
                <a:cs typeface="Arial" panose="020B0604020202020204" pitchFamily="34" charset="0"/>
              </a:rPr>
              <a:t>depending on the material, thickness of the part </a:t>
            </a:r>
            <a:r>
              <a:rPr lang="en-GB" sz="1600" dirty="0" smtClean="0">
                <a:solidFill>
                  <a:srgbClr val="57B9DF"/>
                </a:solidFill>
                <a:cs typeface="Arial" panose="020B0604020202020204" pitchFamily="34" charset="0"/>
              </a:rPr>
              <a:t>and the </a:t>
            </a:r>
            <a:r>
              <a:rPr lang="en-GB" sz="1600" dirty="0">
                <a:solidFill>
                  <a:srgbClr val="57B9DF"/>
                </a:solidFill>
                <a:cs typeface="Arial" panose="020B0604020202020204" pitchFamily="34" charset="0"/>
              </a:rPr>
              <a:t>wire.</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9292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 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26C5034DEF31469D687DC74110F0C4" ma:contentTypeVersion="18" ma:contentTypeDescription="Create a new document." ma:contentTypeScope="" ma:versionID="cd9d315d8270f7be5b920ed5fd5d0f0d">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6b63e0ddb06169fe8783dd30dbd1b739"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C8A27D-C79B-40FD-803F-A21D49AEF723}">
  <ds:schemaRefs>
    <ds:schemaRef ds:uri="http://schemas.microsoft.com/sharepoint/v3/contenttype/forms"/>
  </ds:schemaRefs>
</ds:datastoreItem>
</file>

<file path=customXml/itemProps2.xml><?xml version="1.0" encoding="utf-8"?>
<ds:datastoreItem xmlns:ds="http://schemas.openxmlformats.org/officeDocument/2006/customXml" ds:itemID="{06824EFF-1B07-4611-954F-1712FD54AC03}">
  <ds:schemaRefs>
    <ds:schemaRef ds:uri="http://purl.org/dc/dcmitype/"/>
    <ds:schemaRef ds:uri="328b14d6-6e2c-4870-bd3d-20a4f0e49c9e"/>
    <ds:schemaRef ds:uri="http://schemas.microsoft.com/office/2006/documentManagement/types"/>
    <ds:schemaRef ds:uri="http://schemas.openxmlformats.org/package/2006/metadata/core-properties"/>
    <ds:schemaRef ds:uri="fab0e02d-7b70-4413-b572-d44f1292ffc6"/>
    <ds:schemaRef ds:uri="http://schemas.microsoft.com/office/infopath/2007/PartnerControls"/>
    <ds:schemaRef ds:uri="http://purl.org/dc/term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618D243D-F7D0-41AF-8E0D-E08370F5C157}"/>
</file>

<file path=docProps/app.xml><?xml version="1.0" encoding="utf-8"?>
<Properties xmlns="http://schemas.openxmlformats.org/officeDocument/2006/extended-properties" xmlns:vt="http://schemas.openxmlformats.org/officeDocument/2006/docPropsVTypes">
  <TotalTime>106</TotalTime>
  <Words>1082</Words>
  <Application>Microsoft Office PowerPoint</Application>
  <PresentationFormat>Panorámica</PresentationFormat>
  <Paragraphs>95</Paragraphs>
  <Slides>11</Slides>
  <Notes>9</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11</vt:i4>
      </vt:variant>
    </vt:vector>
  </HeadingPairs>
  <TitlesOfParts>
    <vt:vector size="21" baseType="lpstr">
      <vt:lpstr>Arial</vt:lpstr>
      <vt:lpstr>Arial Black</vt:lpstr>
      <vt:lpstr>Calibri</vt:lpstr>
      <vt:lpstr>Calibri Light</vt:lpstr>
      <vt:lpstr>muli</vt:lpstr>
      <vt:lpstr>Roboto</vt:lpstr>
      <vt:lpstr>COVER</vt:lpstr>
      <vt:lpstr>CONTENT</vt:lpstr>
      <vt:lpstr>NEW SECTION PAGE</vt:lpstr>
      <vt:lpstr>PAGE WHITE</vt:lpstr>
      <vt:lpstr>PREPARING AND PROGRAMING EDM</vt:lpstr>
      <vt:lpstr>PREPARING AND PROGRAMING EDM</vt:lpstr>
      <vt:lpstr>PREPARING AND PROGRAMING EDM</vt:lpstr>
      <vt:lpstr>PREPARING AND PROGRAMING EDM</vt:lpstr>
      <vt:lpstr>PREPARING AND PROGRAMING EDM</vt:lpstr>
      <vt:lpstr>PREPARING AND PROGRAMING EDM</vt:lpstr>
      <vt:lpstr>PREPARING AND PROGRAMING EDM</vt:lpstr>
      <vt:lpstr>PREPARING AND PROGRAMING EDM</vt:lpstr>
      <vt:lpstr>PREPARING AND PROGRAMING EDM</vt:lpstr>
      <vt:lpstr>PREPARING AND PROGRAMING EDM</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here first tittle content, in blue dark color</dc:title>
  <dc:creator>Elena Gonzalez Larrañaga</dc:creator>
  <cp:lastModifiedBy>Eneko Ansotegui Gorostola</cp:lastModifiedBy>
  <cp:revision>42</cp:revision>
  <dcterms:created xsi:type="dcterms:W3CDTF">2022-08-31T20:39:04Z</dcterms:created>
  <dcterms:modified xsi:type="dcterms:W3CDTF">2025-07-10T07:20:57Z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