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docProps/custom.xml" ContentType="application/vnd.openxmlformats-officedocument.custom-properties+xml"/>
  <Override PartName="/docProps/core.xml" ContentType="application/vnd.openxmlformats-package.core-properties+xml"/>
  <Override PartName="/ppt/presentation.xml" ContentType="application/vnd.openxmlformats-officedocument.presentationml.presentation.main+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5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Lst>
  <p:sldSz cy="6858000" cx="12192000"/>
  <p:notesSz cx="6858000" cy="9144000"/>
  <p:embeddedFontLst>
    <p:embeddedFont>
      <p:font typeface="Arial Black"/>
      <p:regular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9" roundtripDataSignature="AMtx7mg/0olopF0f1lRqQkMQwTy2L77a9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3" Type="http://schemas.openxmlformats.org/officeDocument/2006/relationships/slide" Target="slides/slide8.xml"/><Relationship Id="rId39" Type="http://customschemas.google.com/relationships/presentationmetadata" Target="metadata"/><Relationship Id="rId18" Type="http://schemas.openxmlformats.org/officeDocument/2006/relationships/slide" Target="slides/slide1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customXml" Target="../customXml/item3.xml"/><Relationship Id="rId7" Type="http://schemas.openxmlformats.org/officeDocument/2006/relationships/slide" Target="slides/slide2.xml"/><Relationship Id="rId20" Type="http://schemas.openxmlformats.org/officeDocument/2006/relationships/slide" Target="slides/slide15.xml"/><Relationship Id="rId2" Type="http://schemas.openxmlformats.org/officeDocument/2006/relationships/presProps" Target="presProps.xml"/><Relationship Id="rId29" Type="http://schemas.openxmlformats.org/officeDocument/2006/relationships/slide" Target="slides/slide24.xml"/><Relationship Id="rId16" Type="http://schemas.openxmlformats.org/officeDocument/2006/relationships/slide" Target="slides/slide11.xml"/><Relationship Id="rId41" Type="http://schemas.openxmlformats.org/officeDocument/2006/relationships/customXml" Target="../customXml/item2.xml"/><Relationship Id="rId24" Type="http://schemas.openxmlformats.org/officeDocument/2006/relationships/slide" Target="slides/slide19.xml"/><Relationship Id="rId1" Type="http://schemas.openxmlformats.org/officeDocument/2006/relationships/theme" Target="theme/theme2.xml"/><Relationship Id="rId6" Type="http://schemas.openxmlformats.org/officeDocument/2006/relationships/slide" Target="slides/slide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customXml" Target="../customXml/item1.xml"/><Relationship Id="rId23" Type="http://schemas.openxmlformats.org/officeDocument/2006/relationships/slide" Target="slides/slide18.xml"/><Relationship Id="rId28" Type="http://schemas.openxmlformats.org/officeDocument/2006/relationships/slide" Target="slides/slide23.xml"/><Relationship Id="rId5" Type="http://schemas.openxmlformats.org/officeDocument/2006/relationships/notesMaster" Target="notesMasters/notesMaster1.xml"/><Relationship Id="rId15" Type="http://schemas.openxmlformats.org/officeDocument/2006/relationships/slide" Target="slides/slide10.xml"/><Relationship Id="rId36" Type="http://schemas.openxmlformats.org/officeDocument/2006/relationships/slide" Target="slides/slide31.xml"/><Relationship Id="rId31" Type="http://schemas.openxmlformats.org/officeDocument/2006/relationships/slide" Target="slides/slide26.xml"/><Relationship Id="rId10" Type="http://schemas.openxmlformats.org/officeDocument/2006/relationships/slide" Target="slides/slide5.xml"/><Relationship Id="rId19" Type="http://schemas.openxmlformats.org/officeDocument/2006/relationships/slide" Target="slides/slide14.xml"/><Relationship Id="rId22" Type="http://schemas.openxmlformats.org/officeDocument/2006/relationships/slide" Target="slides/slide17.xml"/><Relationship Id="rId4" Type="http://schemas.openxmlformats.org/officeDocument/2006/relationships/slideMaster" Target="slideMasters/slideMaster2.xml"/><Relationship Id="rId9" Type="http://schemas.openxmlformats.org/officeDocument/2006/relationships/slide" Target="slides/slide4.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14" Type="http://schemas.openxmlformats.org/officeDocument/2006/relationships/slide" Target="slides/slide9.xml"/><Relationship Id="rId8" Type="http://schemas.openxmlformats.org/officeDocument/2006/relationships/slide" Target="slides/slide3.xml"/><Relationship Id="rId3" Type="http://schemas.openxmlformats.org/officeDocument/2006/relationships/slideMaster" Target="slideMasters/slideMaster1.xml"/><Relationship Id="rId25" Type="http://schemas.openxmlformats.org/officeDocument/2006/relationships/slide" Target="slides/slide20.xml"/><Relationship Id="rId33" Type="http://schemas.openxmlformats.org/officeDocument/2006/relationships/slide" Target="slides/slide28.xml"/><Relationship Id="rId12" Type="http://schemas.openxmlformats.org/officeDocument/2006/relationships/slide" Target="slides/slide7.xml"/><Relationship Id="rId17" Type="http://schemas.openxmlformats.org/officeDocument/2006/relationships/slide" Target="slides/slide12.xml"/><Relationship Id="rId38" Type="http://schemas.openxmlformats.org/officeDocument/2006/relationships/font" Target="fonts/ArialBlack-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s-E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 name="Shape 32"/>
        <p:cNvGrpSpPr/>
        <p:nvPr/>
      </p:nvGrpSpPr>
      <p:grpSpPr>
        <a:xfrm>
          <a:off x="0" y="0"/>
          <a:ext cx="0" cy="0"/>
          <a:chOff x="0" y="0"/>
          <a:chExt cx="0" cy="0"/>
        </a:xfrm>
      </p:grpSpPr>
      <p:sp>
        <p:nvSpPr>
          <p:cNvPr id="33" name="Google Shape;3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 name="Google Shape;34;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36b026a768a_0_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6" name="Google Shape;136;g36b026a768a_0_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36b026a768a_0_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6" name="Google Shape;146;g36b026a768a_0_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36b026a768a_0_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6" name="Google Shape;156;g36b026a768a_0_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36b026a768a_0_1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6" name="Google Shape;166;g36b026a768a_0_1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36b026a768a_0_1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6" name="Google Shape;176;g36b026a768a_0_1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36a5ede44ef_0_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6" name="Google Shape;186;g36a5ede44ef_0_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36a5ede44ef_0_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9" name="Google Shape;199;g36a5ede44ef_0_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36a5ede44ef_0_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0" name="Google Shape;210;g36a5ede44ef_0_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36b026a768a_0_1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1" name="Google Shape;221;g36b026a768a_0_1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36b026a768a_0_1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1" name="Google Shape;231;g36b026a768a_0_1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 name="Shape 38"/>
        <p:cNvGrpSpPr/>
        <p:nvPr/>
      </p:nvGrpSpPr>
      <p:grpSpPr>
        <a:xfrm>
          <a:off x="0" y="0"/>
          <a:ext cx="0" cy="0"/>
          <a:chOff x="0" y="0"/>
          <a:chExt cx="0" cy="0"/>
        </a:xfrm>
      </p:grpSpPr>
      <p:sp>
        <p:nvSpPr>
          <p:cNvPr id="39" name="Google Shape;39;g36a5ede44ef_0_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 name="Google Shape;40;g36a5ede44ef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36b026a768a_0_1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1" name="Google Shape;241;g36b026a768a_0_1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36b026a768a_0_1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1" name="Google Shape;251;g36b026a768a_0_1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36b026a768a_0_1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1" name="Google Shape;261;g36b026a768a_0_1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36b026a768a_0_1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1" name="Google Shape;271;g36b026a768a_0_1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36a5ede44ef_0_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1" name="Google Shape;281;g36a5ede44ef_0_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36a5ede44ef_0_1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2" name="Google Shape;292;g36a5ede44ef_0_1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36a5ede44ef_0_1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5" name="Google Shape;305;g36a5ede44ef_0_1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36a5ede44ef_0_1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6" name="Google Shape;316;g36a5ede44ef_0_1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36a5ede44ef_0_1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7" name="Google Shape;327;g36a5ede44ef_0_1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33d431b741a_0_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0" name="Google Shape;340;g33d431b741a_0_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36a5ede44ef_0_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 name="Google Shape;61;g36a5ede44ef_0_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33d431b741a_0_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9" name="Google Shape;359;g33d431b741a_0_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33d431b741a_0_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9" name="Google Shape;369;g33d431b741a_0_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3567b1e46ab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3" name="Google Shape;383;g3567b1e46ab_0_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s-ES" sz="1200">
                <a:solidFill>
                  <a:srgbClr val="7F7F7F"/>
                </a:solidFill>
                <a:latin typeface="Arial"/>
                <a:ea typeface="Arial"/>
                <a:cs typeface="Arial"/>
                <a:sym typeface="Arial"/>
              </a:rPr>
              <a:t>The </a:t>
            </a:r>
            <a:r>
              <a:rPr b="1" i="0" lang="es-ES" sz="1200">
                <a:solidFill>
                  <a:srgbClr val="7F7F7F"/>
                </a:solidFill>
                <a:latin typeface="Arial"/>
                <a:ea typeface="Arial"/>
                <a:cs typeface="Arial"/>
                <a:sym typeface="Arial"/>
              </a:rPr>
              <a:t>alliance</a:t>
            </a:r>
            <a:r>
              <a:rPr b="0" i="0" lang="es-ES" sz="1200">
                <a:solidFill>
                  <a:srgbClr val="7F7F7F"/>
                </a:solidFill>
                <a:latin typeface="Arial"/>
                <a:ea typeface="Arial"/>
                <a:cs typeface="Arial"/>
                <a:sym typeface="Arial"/>
              </a:rPr>
              <a:t> will establish an Open Innovation Community to promote applied research and development projects, mainly between Centres of Vocational Excellence and Small and Medium Enterprises. To achieve this cooperation, the role of Vocational Education and Training in Advanced Manufacturing Research and Development activities and its contribution to Regional Smart Specialisation Strategies will be clarified.</a:t>
            </a:r>
            <a:endParaRPr/>
          </a:p>
        </p:txBody>
      </p:sp>
      <p:sp>
        <p:nvSpPr>
          <p:cNvPr id="384" name="Google Shape;384;g3567b1e46ab_0_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s-E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3426751a0b2_0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 name="Google Shape;73;g3426751a0b2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36b026a768a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4" name="Google Shape;84;g36b026a768a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36b026a768a_0_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4" name="Google Shape;94;g36b026a768a_0_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36b026a768a_0_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4" name="Google Shape;104;g36b026a768a_0_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36b026a768a_0_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5" name="Google Shape;115;g36b026a768a_0_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36b026a768a_0_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6" name="Google Shape;126;g36b026a768a_0_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p:cSld name="Diapositiva de título">
    <p:spTree>
      <p:nvGrpSpPr>
        <p:cNvPr id="16" name="Shape 16"/>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p:cSld name="COVER">
    <p:spTree>
      <p:nvGrpSpPr>
        <p:cNvPr id="17" name="Shape 17"/>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ulua eta edukia" type="obj">
  <p:cSld name="OBJECT">
    <p:spTree>
      <p:nvGrpSpPr>
        <p:cNvPr id="23" name="Shape 23"/>
        <p:cNvGrpSpPr/>
        <p:nvPr/>
      </p:nvGrpSpPr>
      <p:grpSpPr>
        <a:xfrm>
          <a:off x="0" y="0"/>
          <a:ext cx="0" cy="0"/>
          <a:chOff x="0" y="0"/>
          <a:chExt cx="0" cy="0"/>
        </a:xfrm>
      </p:grpSpPr>
      <p:sp>
        <p:nvSpPr>
          <p:cNvPr id="24" name="Google Shape;24;p9"/>
          <p:cNvSpPr txBox="1"/>
          <p:nvPr>
            <p:ph type="title"/>
          </p:nvPr>
        </p:nvSpPr>
        <p:spPr>
          <a:xfrm>
            <a:off x="3534335" y="248584"/>
            <a:ext cx="5814712" cy="75211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02060"/>
              </a:buClr>
              <a:buSzPts val="2400"/>
              <a:buFont typeface="Arial Black"/>
              <a:buNone/>
              <a:defRPr b="1" sz="2400">
                <a:solidFill>
                  <a:srgbClr val="00206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30200" lvl="0" marL="457200" marR="0" rtl="0" algn="l">
              <a:lnSpc>
                <a:spcPct val="90000"/>
              </a:lnSpc>
              <a:spcBef>
                <a:spcPts val="10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1pPr>
            <a:lvl2pPr indent="-317500" lvl="1" marL="9144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04800" lvl="2" marL="1371600" marR="0" rtl="0" algn="l">
              <a:lnSpc>
                <a:spcPct val="9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298450" lvl="3" marL="1828800" marR="0" rtl="0" algn="l">
              <a:lnSpc>
                <a:spcPct val="90000"/>
              </a:lnSpc>
              <a:spcBef>
                <a:spcPts val="50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4pPr>
            <a:lvl5pPr indent="-298450" lvl="4" marL="2286000" marR="0" rtl="0" algn="l">
              <a:lnSpc>
                <a:spcPct val="90000"/>
              </a:lnSpc>
              <a:spcBef>
                <a:spcPts val="50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cSld name="CONTENT">
    <p:spTree>
      <p:nvGrpSpPr>
        <p:cNvPr id="26" name="Shape 26"/>
        <p:cNvGrpSpPr/>
        <p:nvPr/>
      </p:nvGrpSpPr>
      <p:grpSpPr>
        <a:xfrm>
          <a:off x="0" y="0"/>
          <a:ext cx="0" cy="0"/>
          <a:chOff x="0" y="0"/>
          <a:chExt cx="0" cy="0"/>
        </a:xfrm>
      </p:grpSpPr>
      <p:sp>
        <p:nvSpPr>
          <p:cNvPr id="27" name="Google Shape;27;p11"/>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8" name="Google Shape;28;p11"/>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9" name="Google Shape;29;p11"/>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ES"/>
              <a:t>‹#›</a:t>
            </a:fld>
            <a:endParaRPr/>
          </a:p>
        </p:txBody>
      </p:sp>
      <p:sp>
        <p:nvSpPr>
          <p:cNvPr id="30" name="Google Shape;30;p11"/>
          <p:cNvSpPr txBox="1"/>
          <p:nvPr>
            <p:ph type="title"/>
          </p:nvPr>
        </p:nvSpPr>
        <p:spPr>
          <a:xfrm>
            <a:off x="1183640" y="15979"/>
            <a:ext cx="8102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22D59"/>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p:cSld name="Diapositiva de título">
    <p:spTree>
      <p:nvGrpSpPr>
        <p:cNvPr id="31" name="Shape 31"/>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7.jpg"/><Relationship Id="rId2" Type="http://schemas.openxmlformats.org/officeDocument/2006/relationships/image" Target="../media/image32.png"/><Relationship Id="rId3" Type="http://schemas.openxmlformats.org/officeDocument/2006/relationships/image" Target="../media/image15.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32.png"/><Relationship Id="rId3" Type="http://schemas.openxmlformats.org/officeDocument/2006/relationships/image" Target="../media/image6.png"/><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descr="A picture containing text, clipart&#10;&#10;Description automatically generated" id="10" name="Google Shape;10;p6"/>
          <p:cNvPicPr preferRelativeResize="0"/>
          <p:nvPr/>
        </p:nvPicPr>
        <p:blipFill rotWithShape="1">
          <a:blip r:embed="rId1">
            <a:alphaModFix/>
          </a:blip>
          <a:srcRect b="0" l="0" r="0" t="0"/>
          <a:stretch/>
        </p:blipFill>
        <p:spPr>
          <a:xfrm>
            <a:off x="0" y="0"/>
            <a:ext cx="12192000" cy="6858000"/>
          </a:xfrm>
          <a:prstGeom prst="rect">
            <a:avLst/>
          </a:prstGeom>
          <a:noFill/>
          <a:ln>
            <a:noFill/>
          </a:ln>
        </p:spPr>
      </p:pic>
      <p:pic>
        <p:nvPicPr>
          <p:cNvPr descr="Imagen que contiene Logotipo&#10;&#10;Descripción generada automáticamente" id="11" name="Google Shape;11;p6"/>
          <p:cNvPicPr preferRelativeResize="0"/>
          <p:nvPr/>
        </p:nvPicPr>
        <p:blipFill rotWithShape="1">
          <a:blip r:embed="rId2">
            <a:alphaModFix/>
          </a:blip>
          <a:srcRect b="0" l="0" r="0" t="0"/>
          <a:stretch/>
        </p:blipFill>
        <p:spPr>
          <a:xfrm>
            <a:off x="605741" y="317550"/>
            <a:ext cx="4082006" cy="1530752"/>
          </a:xfrm>
          <a:prstGeom prst="rect">
            <a:avLst/>
          </a:prstGeom>
          <a:noFill/>
          <a:ln>
            <a:noFill/>
          </a:ln>
        </p:spPr>
      </p:pic>
      <p:grpSp>
        <p:nvGrpSpPr>
          <p:cNvPr id="12" name="Google Shape;12;p6"/>
          <p:cNvGrpSpPr/>
          <p:nvPr/>
        </p:nvGrpSpPr>
        <p:grpSpPr>
          <a:xfrm>
            <a:off x="179295" y="6057247"/>
            <a:ext cx="1955918" cy="548655"/>
            <a:chOff x="754017" y="3871464"/>
            <a:chExt cx="3958319" cy="1110348"/>
          </a:xfrm>
        </p:grpSpPr>
        <p:sp>
          <p:nvSpPr>
            <p:cNvPr id="13" name="Google Shape;13;p6"/>
            <p:cNvSpPr/>
            <p:nvPr/>
          </p:nvSpPr>
          <p:spPr>
            <a:xfrm>
              <a:off x="827314" y="3987080"/>
              <a:ext cx="3846107" cy="89842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Graphical user interface, text&#10;&#10;Description automatically generated" id="14" name="Google Shape;14;p6"/>
            <p:cNvPicPr preferRelativeResize="0"/>
            <p:nvPr/>
          </p:nvPicPr>
          <p:blipFill rotWithShape="1">
            <a:blip r:embed="rId3">
              <a:alphaModFix/>
            </a:blip>
            <a:srcRect b="0" l="0" r="0" t="0"/>
            <a:stretch/>
          </p:blipFill>
          <p:spPr>
            <a:xfrm>
              <a:off x="754017" y="3871464"/>
              <a:ext cx="3958319" cy="1110348"/>
            </a:xfrm>
            <a:prstGeom prst="rect">
              <a:avLst/>
            </a:prstGeom>
            <a:noFill/>
            <a:ln>
              <a:noFill/>
            </a:ln>
          </p:spPr>
        </p:pic>
      </p:grpSp>
      <p:sp>
        <p:nvSpPr>
          <p:cNvPr id="15" name="Google Shape;15;p6"/>
          <p:cNvSpPr txBox="1"/>
          <p:nvPr/>
        </p:nvSpPr>
        <p:spPr>
          <a:xfrm>
            <a:off x="2015639" y="5944690"/>
            <a:ext cx="4170007" cy="773767"/>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900"/>
              <a:buFont typeface="Arial"/>
              <a:buNone/>
            </a:pPr>
            <a:r>
              <a:rPr b="0" i="0" lang="es-ES" sz="900" u="none" cap="none" strike="noStrike">
                <a:solidFill>
                  <a:srgbClr val="2A3768"/>
                </a:solidFill>
                <a:latin typeface="Arial"/>
                <a:ea typeface="Arial"/>
                <a:cs typeface="Arial"/>
                <a:sym typeface="Arial"/>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b="0" i="0" sz="900" u="none" cap="none" strike="noStrike">
              <a:solidFill>
                <a:srgbClr val="2A3768"/>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4"/>
    <p:sldLayoutId id="2147483650"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 name="Shape 18"/>
        <p:cNvGrpSpPr/>
        <p:nvPr/>
      </p:nvGrpSpPr>
      <p:grpSpPr>
        <a:xfrm>
          <a:off x="0" y="0"/>
          <a:ext cx="0" cy="0"/>
          <a:chOff x="0" y="0"/>
          <a:chExt cx="0" cy="0"/>
        </a:xfrm>
      </p:grpSpPr>
      <p:sp>
        <p:nvSpPr>
          <p:cNvPr id="19" name="Google Shape;19;p8"/>
          <p:cNvSpPr txBox="1"/>
          <p:nvPr>
            <p:ph type="title"/>
          </p:nvPr>
        </p:nvSpPr>
        <p:spPr>
          <a:xfrm>
            <a:off x="1183640" y="15979"/>
            <a:ext cx="8102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222D59"/>
              </a:buClr>
              <a:buSzPts val="3000"/>
              <a:buFont typeface="Arial Black"/>
              <a:buNone/>
              <a:defRPr b="0" i="0" sz="3000" u="none" cap="none" strike="noStrike">
                <a:solidFill>
                  <a:srgbClr val="222D59"/>
                </a:solidFill>
                <a:latin typeface="Arial Black"/>
                <a:ea typeface="Arial Black"/>
                <a:cs typeface="Arial Black"/>
                <a:sym typeface="Arial Black"/>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descr="Icono&#10;&#10;Descripción generada automáticamente" id="20" name="Google Shape;20;p8"/>
          <p:cNvPicPr preferRelativeResize="0"/>
          <p:nvPr/>
        </p:nvPicPr>
        <p:blipFill rotWithShape="1">
          <a:blip r:embed="rId1">
            <a:alphaModFix/>
          </a:blip>
          <a:srcRect b="0" l="0" r="0" t="0"/>
          <a:stretch/>
        </p:blipFill>
        <p:spPr>
          <a:xfrm rot="-5400000">
            <a:off x="13302" y="2677"/>
            <a:ext cx="1080835" cy="1107440"/>
          </a:xfrm>
          <a:prstGeom prst="rect">
            <a:avLst/>
          </a:prstGeom>
          <a:noFill/>
          <a:ln>
            <a:noFill/>
          </a:ln>
        </p:spPr>
      </p:pic>
      <p:pic>
        <p:nvPicPr>
          <p:cNvPr descr="Imagen que contiene Logotipo&#10;&#10;Descripción generada automáticamente" id="21" name="Google Shape;21;p8"/>
          <p:cNvPicPr preferRelativeResize="0"/>
          <p:nvPr/>
        </p:nvPicPr>
        <p:blipFill rotWithShape="1">
          <a:blip r:embed="rId2">
            <a:alphaModFix/>
          </a:blip>
          <a:srcRect b="0" l="0" r="0" t="0"/>
          <a:stretch/>
        </p:blipFill>
        <p:spPr>
          <a:xfrm>
            <a:off x="9539549" y="146812"/>
            <a:ext cx="2332218" cy="874582"/>
          </a:xfrm>
          <a:prstGeom prst="rect">
            <a:avLst/>
          </a:prstGeom>
          <a:noFill/>
          <a:ln>
            <a:noFill/>
          </a:ln>
        </p:spPr>
      </p:pic>
      <p:pic>
        <p:nvPicPr>
          <p:cNvPr id="22" name="Google Shape;22;p8"/>
          <p:cNvPicPr preferRelativeResize="0"/>
          <p:nvPr/>
        </p:nvPicPr>
        <p:blipFill rotWithShape="1">
          <a:blip r:embed="rId3">
            <a:alphaModFix/>
          </a:blip>
          <a:srcRect b="0" l="0" r="0" t="0"/>
          <a:stretch/>
        </p:blipFill>
        <p:spPr>
          <a:xfrm>
            <a:off x="0" y="6395185"/>
            <a:ext cx="12192000" cy="46281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2" r:id="rId4"/>
    <p:sldLayoutId id="2147483653" r:id="rId5"/>
    <p:sldLayoutId id="2147483654"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0.jpg"/><Relationship Id="rId4" Type="http://schemas.openxmlformats.org/officeDocument/2006/relationships/image" Target="../media/image17.png"/><Relationship Id="rId5"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0.jpg"/><Relationship Id="rId4" Type="http://schemas.openxmlformats.org/officeDocument/2006/relationships/image" Target="../media/image28.png"/><Relationship Id="rId5"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0.jpg"/><Relationship Id="rId4" Type="http://schemas.openxmlformats.org/officeDocument/2006/relationships/image" Target="../media/image51.png"/><Relationship Id="rId5"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0.jpg"/><Relationship Id="rId4" Type="http://schemas.openxmlformats.org/officeDocument/2006/relationships/image" Target="../media/image27.png"/><Relationship Id="rId5"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0.jpg"/><Relationship Id="rId4" Type="http://schemas.openxmlformats.org/officeDocument/2006/relationships/image" Target="../media/image27.png"/><Relationship Id="rId5"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9.png"/><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9.png"/><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42.png"/><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0.jpg"/><Relationship Id="rId4" Type="http://schemas.openxmlformats.org/officeDocument/2006/relationships/image" Target="../media/image40.png"/><Relationship Id="rId5"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0.jpg"/><Relationship Id="rId4" Type="http://schemas.openxmlformats.org/officeDocument/2006/relationships/image" Target="../media/image46.png"/><Relationship Id="rId5"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0.jpg"/><Relationship Id="rId4" Type="http://schemas.openxmlformats.org/officeDocument/2006/relationships/image" Target="../media/image33.png"/><Relationship Id="rId5" Type="http://schemas.openxmlformats.org/officeDocument/2006/relationships/image" Target="../media/image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0.jpg"/><Relationship Id="rId4" Type="http://schemas.openxmlformats.org/officeDocument/2006/relationships/image" Target="../media/image36.png"/><Relationship Id="rId5" Type="http://schemas.openxmlformats.org/officeDocument/2006/relationships/image" Target="../media/image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0.jpg"/><Relationship Id="rId4" Type="http://schemas.openxmlformats.org/officeDocument/2006/relationships/image" Target="../media/image45.png"/><Relationship Id="rId5" Type="http://schemas.openxmlformats.org/officeDocument/2006/relationships/image" Target="../media/image4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0.jpg"/><Relationship Id="rId4" Type="http://schemas.openxmlformats.org/officeDocument/2006/relationships/image" Target="../media/image43.png"/><Relationship Id="rId5" Type="http://schemas.openxmlformats.org/officeDocument/2006/relationships/image" Target="../media/image4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0.jp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56.png"/><Relationship Id="rId4" Type="http://schemas.openxmlformats.org/officeDocument/2006/relationships/image" Target="../media/image49.png"/><Relationship Id="rId5" Type="http://schemas.openxmlformats.org/officeDocument/2006/relationships/image" Target="../media/image20.jpg"/><Relationship Id="rId6" Type="http://schemas.openxmlformats.org/officeDocument/2006/relationships/image" Target="../media/image4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0.jp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53.png"/><Relationship Id="rId4" Type="http://schemas.openxmlformats.org/officeDocument/2006/relationships/image" Target="../media/image2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54.png"/><Relationship Id="rId4" Type="http://schemas.openxmlformats.org/officeDocument/2006/relationships/image" Target="../media/image63.png"/><Relationship Id="rId5" Type="http://schemas.openxmlformats.org/officeDocument/2006/relationships/image" Target="../media/image50.png"/><Relationship Id="rId6" Type="http://schemas.openxmlformats.org/officeDocument/2006/relationships/image" Target="../media/image2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65.png"/><Relationship Id="rId4" Type="http://schemas.openxmlformats.org/officeDocument/2006/relationships/image" Target="../media/image52.png"/><Relationship Id="rId5" Type="http://schemas.openxmlformats.org/officeDocument/2006/relationships/image" Target="../media/image60.jpg"/><Relationship Id="rId6" Type="http://schemas.openxmlformats.org/officeDocument/2006/relationships/image" Target="../media/image6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6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60.jpg"/><Relationship Id="rId4" Type="http://schemas.openxmlformats.org/officeDocument/2006/relationships/image" Target="../media/image55.png"/><Relationship Id="rId5" Type="http://schemas.openxmlformats.org/officeDocument/2006/relationships/image" Target="../media/image58.png"/><Relationship Id="rId6" Type="http://schemas.openxmlformats.org/officeDocument/2006/relationships/image" Target="../media/image64.png"/><Relationship Id="rId7" Type="http://schemas.openxmlformats.org/officeDocument/2006/relationships/image" Target="../media/image6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hyperlink" Target="http://www.fpsanturtzi.eus" TargetMode="External"/><Relationship Id="rId4" Type="http://schemas.openxmlformats.org/officeDocument/2006/relationships/image" Target="../media/image2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2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20.jpg"/><Relationship Id="rId5"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0.jpg"/><Relationship Id="rId4" Type="http://schemas.openxmlformats.org/officeDocument/2006/relationships/image" Target="../media/image3.png"/><Relationship Id="rId5"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0.jpg"/><Relationship Id="rId4" Type="http://schemas.openxmlformats.org/officeDocument/2006/relationships/image" Target="../media/image22.png"/><Relationship Id="rId5" Type="http://schemas.openxmlformats.org/officeDocument/2006/relationships/image" Target="../media/image1.png"/><Relationship Id="rId6"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0.jpg"/><Relationship Id="rId4" Type="http://schemas.openxmlformats.org/officeDocument/2006/relationships/image" Target="../media/image19.png"/><Relationship Id="rId5" Type="http://schemas.openxmlformats.org/officeDocument/2006/relationships/image" Target="../media/image18.png"/><Relationship Id="rId6"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0.jpg"/><Relationship Id="rId4" Type="http://schemas.openxmlformats.org/officeDocument/2006/relationships/image" Target="../media/image13.png"/><Relationship Id="rId5"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 name="Shape 35"/>
        <p:cNvGrpSpPr/>
        <p:nvPr/>
      </p:nvGrpSpPr>
      <p:grpSpPr>
        <a:xfrm>
          <a:off x="0" y="0"/>
          <a:ext cx="0" cy="0"/>
          <a:chOff x="0" y="0"/>
          <a:chExt cx="0" cy="0"/>
        </a:xfrm>
      </p:grpSpPr>
      <p:sp>
        <p:nvSpPr>
          <p:cNvPr id="36" name="Google Shape;36;p1"/>
          <p:cNvSpPr txBox="1"/>
          <p:nvPr>
            <p:ph type="ctrTitle"/>
          </p:nvPr>
        </p:nvSpPr>
        <p:spPr>
          <a:xfrm>
            <a:off x="943300" y="2943975"/>
            <a:ext cx="7502700" cy="1566900"/>
          </a:xfrm>
          <a:prstGeom prst="rect">
            <a:avLst/>
          </a:prstGeom>
          <a:noFill/>
          <a:ln>
            <a:noFill/>
          </a:ln>
          <a:effectLst>
            <a:outerShdw blurRad="57150" rotWithShape="0" algn="bl" dir="5400000" dist="19050">
              <a:srgbClr val="000000">
                <a:alpha val="49411"/>
              </a:srgbClr>
            </a:outerShdw>
          </a:effectLst>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222D59"/>
              </a:buClr>
              <a:buSzPts val="3600"/>
              <a:buFont typeface="Arial Black"/>
              <a:buNone/>
            </a:pPr>
            <a:r>
              <a:rPr b="0" i="0" lang="es-ES" sz="4000" u="none" cap="none" strike="noStrike">
                <a:solidFill>
                  <a:srgbClr val="222D59"/>
                </a:solidFill>
                <a:latin typeface="Arial Black"/>
                <a:ea typeface="Arial Black"/>
                <a:cs typeface="Arial Black"/>
                <a:sym typeface="Arial Black"/>
              </a:rPr>
              <a:t>UD</a:t>
            </a:r>
            <a:r>
              <a:rPr lang="es-ES" sz="4000">
                <a:solidFill>
                  <a:srgbClr val="222D59"/>
                </a:solidFill>
                <a:latin typeface="Arial Black"/>
                <a:ea typeface="Arial Black"/>
                <a:cs typeface="Arial Black"/>
                <a:sym typeface="Arial Black"/>
              </a:rPr>
              <a:t>8</a:t>
            </a:r>
            <a:r>
              <a:rPr b="0" i="0" lang="es-ES" sz="3400" u="none" cap="none" strike="noStrike">
                <a:solidFill>
                  <a:srgbClr val="222D59"/>
                </a:solidFill>
                <a:latin typeface="Arial Black"/>
                <a:ea typeface="Arial Black"/>
                <a:cs typeface="Arial Black"/>
                <a:sym typeface="Arial Black"/>
              </a:rPr>
              <a:t>: </a:t>
            </a:r>
            <a:r>
              <a:rPr lang="es-ES" sz="3700">
                <a:solidFill>
                  <a:srgbClr val="222D59"/>
                </a:solidFill>
                <a:latin typeface="Arial Black"/>
                <a:ea typeface="Arial Black"/>
                <a:cs typeface="Arial Black"/>
                <a:sym typeface="Arial Black"/>
              </a:rPr>
              <a:t>FLUJO DE TRABAJO</a:t>
            </a:r>
            <a:endParaRPr b="0" i="0" sz="3700" u="none" cap="none" strike="noStrike">
              <a:solidFill>
                <a:srgbClr val="222D59"/>
              </a:solidFill>
              <a:latin typeface="Arial Black"/>
              <a:ea typeface="Arial Black"/>
              <a:cs typeface="Arial Black"/>
              <a:sym typeface="Arial Black"/>
            </a:endParaRPr>
          </a:p>
          <a:p>
            <a:pPr indent="0" lvl="0" marL="0" marR="0" rtl="0" algn="l">
              <a:lnSpc>
                <a:spcPct val="90000"/>
              </a:lnSpc>
              <a:spcBef>
                <a:spcPts val="0"/>
              </a:spcBef>
              <a:spcAft>
                <a:spcPts val="0"/>
              </a:spcAft>
              <a:buClr>
                <a:srgbClr val="222D59"/>
              </a:buClr>
              <a:buSzPts val="3600"/>
              <a:buFont typeface="Arial Black"/>
              <a:buNone/>
            </a:pPr>
            <a:r>
              <a:t/>
            </a:r>
            <a:endParaRPr b="0" i="0" sz="600" u="none" cap="none" strike="noStrike">
              <a:solidFill>
                <a:srgbClr val="222D59"/>
              </a:solidFill>
              <a:latin typeface="Arial Black"/>
              <a:ea typeface="Arial Black"/>
              <a:cs typeface="Arial Black"/>
              <a:sym typeface="Arial Black"/>
            </a:endParaRPr>
          </a:p>
          <a:p>
            <a:pPr indent="0" lvl="0" marL="0" marR="0" rtl="0" algn="l">
              <a:lnSpc>
                <a:spcPct val="90000"/>
              </a:lnSpc>
              <a:spcBef>
                <a:spcPts val="0"/>
              </a:spcBef>
              <a:spcAft>
                <a:spcPts val="0"/>
              </a:spcAft>
              <a:buClr>
                <a:srgbClr val="222D59"/>
              </a:buClr>
              <a:buSzPts val="3600"/>
              <a:buFont typeface="Arial Black"/>
              <a:buNone/>
            </a:pPr>
            <a:r>
              <a:rPr lang="es-ES" sz="2200">
                <a:solidFill>
                  <a:srgbClr val="222D59"/>
                </a:solidFill>
                <a:latin typeface="Arial Black"/>
                <a:ea typeface="Arial Black"/>
                <a:cs typeface="Arial Black"/>
                <a:sym typeface="Arial Black"/>
              </a:rPr>
              <a:t>EN LA IMPRESIÓN SLS</a:t>
            </a:r>
            <a:endParaRPr b="0" i="0" sz="2200" u="none" cap="none" strike="noStrike">
              <a:solidFill>
                <a:srgbClr val="222D59"/>
              </a:solidFill>
              <a:latin typeface="Arial Black"/>
              <a:ea typeface="Arial Black"/>
              <a:cs typeface="Arial Black"/>
              <a:sym typeface="Arial Black"/>
            </a:endParaRPr>
          </a:p>
          <a:p>
            <a:pPr indent="0" lvl="0" marL="0" marR="0" rtl="0" algn="l">
              <a:lnSpc>
                <a:spcPct val="90000"/>
              </a:lnSpc>
              <a:spcBef>
                <a:spcPts val="0"/>
              </a:spcBef>
              <a:spcAft>
                <a:spcPts val="0"/>
              </a:spcAft>
              <a:buClr>
                <a:srgbClr val="222D59"/>
              </a:buClr>
              <a:buSzPts val="3600"/>
              <a:buFont typeface="Arial Black"/>
              <a:buNone/>
            </a:pPr>
            <a:r>
              <a:t/>
            </a:r>
            <a:endParaRPr b="0" i="0" sz="1400" u="none" cap="none" strike="noStrike">
              <a:solidFill>
                <a:srgbClr val="222D59"/>
              </a:solidFill>
              <a:latin typeface="Arial Black"/>
              <a:ea typeface="Arial Black"/>
              <a:cs typeface="Arial Black"/>
              <a:sym typeface="Arial Black"/>
            </a:endParaRPr>
          </a:p>
          <a:p>
            <a:pPr indent="0" lvl="0" marL="0" marR="0" rtl="0" algn="l">
              <a:lnSpc>
                <a:spcPct val="90000"/>
              </a:lnSpc>
              <a:spcBef>
                <a:spcPts val="0"/>
              </a:spcBef>
              <a:spcAft>
                <a:spcPts val="0"/>
              </a:spcAft>
              <a:buClr>
                <a:srgbClr val="222D59"/>
              </a:buClr>
              <a:buSzPts val="3600"/>
              <a:buFont typeface="Arial Black"/>
              <a:buNone/>
            </a:pPr>
            <a:r>
              <a:rPr lang="es-ES" sz="1500">
                <a:solidFill>
                  <a:srgbClr val="222D59"/>
                </a:solidFill>
                <a:latin typeface="Arial Black"/>
                <a:ea typeface="Arial Black"/>
                <a:cs typeface="Arial Black"/>
                <a:sym typeface="Arial Black"/>
              </a:rPr>
              <a:t>De principio a fin</a:t>
            </a:r>
            <a:endParaRPr b="0" i="0" sz="1500" u="none" cap="none" strike="noStrike">
              <a:solidFill>
                <a:srgbClr val="222D59"/>
              </a:solidFill>
              <a:latin typeface="Arial Black"/>
              <a:ea typeface="Arial Black"/>
              <a:cs typeface="Arial Black"/>
              <a:sym typeface="Arial Black"/>
            </a:endParaRPr>
          </a:p>
          <a:p>
            <a:pPr indent="0" lvl="0" marL="0" marR="0" rtl="0" algn="l">
              <a:lnSpc>
                <a:spcPct val="90000"/>
              </a:lnSpc>
              <a:spcBef>
                <a:spcPts val="0"/>
              </a:spcBef>
              <a:spcAft>
                <a:spcPts val="0"/>
              </a:spcAft>
              <a:buClr>
                <a:srgbClr val="222D59"/>
              </a:buClr>
              <a:buSzPts val="3600"/>
              <a:buFont typeface="Arial Black"/>
              <a:buNone/>
            </a:pPr>
            <a:r>
              <a:t/>
            </a:r>
            <a:endParaRPr b="0" i="0" sz="3600" u="none" cap="none" strike="noStrike">
              <a:solidFill>
                <a:srgbClr val="222D59"/>
              </a:solidFill>
              <a:latin typeface="Arial Black"/>
              <a:ea typeface="Arial Black"/>
              <a:cs typeface="Arial Black"/>
              <a:sym typeface="Arial Black"/>
            </a:endParaRPr>
          </a:p>
        </p:txBody>
      </p:sp>
      <p:pic>
        <p:nvPicPr>
          <p:cNvPr id="37" name="Google Shape;37;p1" title="Logo horizontal principal.png"/>
          <p:cNvPicPr preferRelativeResize="0"/>
          <p:nvPr/>
        </p:nvPicPr>
        <p:blipFill rotWithShape="1">
          <a:blip r:embed="rId3">
            <a:alphaModFix/>
          </a:blip>
          <a:srcRect b="0" l="0" r="0" t="0"/>
          <a:stretch/>
        </p:blipFill>
        <p:spPr>
          <a:xfrm>
            <a:off x="4394314" y="192507"/>
            <a:ext cx="4051595" cy="164529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g36b026a768a_0_75"/>
          <p:cNvSpPr txBox="1"/>
          <p:nvPr>
            <p:ph type="title"/>
          </p:nvPr>
        </p:nvSpPr>
        <p:spPr>
          <a:xfrm>
            <a:off x="1308300" y="150100"/>
            <a:ext cx="8045400" cy="7521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2060"/>
              </a:buClr>
              <a:buSzPct val="59186"/>
              <a:buFont typeface="Arial Black"/>
              <a:buNone/>
            </a:pPr>
            <a:r>
              <a:rPr lang="es-ES" sz="4055"/>
              <a:t>SLS </a:t>
            </a:r>
            <a:r>
              <a:rPr b="0" lang="es-ES"/>
              <a:t>FLUJO DE TRABAJO EN IMPRESIÓN SLS</a:t>
            </a:r>
            <a:endParaRPr b="0"/>
          </a:p>
        </p:txBody>
      </p:sp>
      <p:pic>
        <p:nvPicPr>
          <p:cNvPr id="139" name="Google Shape;139;g36b026a768a_0_75"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140" name="Google Shape;140;g36b026a768a_0_75"/>
          <p:cNvSpPr/>
          <p:nvPr/>
        </p:nvSpPr>
        <p:spPr>
          <a:xfrm>
            <a:off x="220200" y="1089775"/>
            <a:ext cx="11751158" cy="530352"/>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F2E780"/>
          </a:soli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g36b026a768a_0_75"/>
          <p:cNvSpPr txBox="1"/>
          <p:nvPr/>
        </p:nvSpPr>
        <p:spPr>
          <a:xfrm>
            <a:off x="286536" y="1146449"/>
            <a:ext cx="11541600" cy="417000"/>
          </a:xfrm>
          <a:prstGeom prst="rect">
            <a:avLst/>
          </a:prstGeom>
          <a:noFill/>
          <a:ln>
            <a:noFill/>
          </a:ln>
        </p:spPr>
        <p:txBody>
          <a:bodyPr anchorCtr="0" anchor="t" bIns="0" lIns="0" spcFirstLastPara="1" rIns="0" wrap="square" tIns="16500">
            <a:spAutoFit/>
          </a:bodyPr>
          <a:lstStyle/>
          <a:p>
            <a:pPr indent="0" lvl="0" marL="0" marR="0" rtl="0" algn="ctr">
              <a:lnSpc>
                <a:spcPct val="100000"/>
              </a:lnSpc>
              <a:spcBef>
                <a:spcPts val="0"/>
              </a:spcBef>
              <a:spcAft>
                <a:spcPts val="0"/>
              </a:spcAft>
              <a:buClr>
                <a:srgbClr val="000000"/>
              </a:buClr>
              <a:buSzPts val="2000"/>
              <a:buFont typeface="Arial"/>
              <a:buNone/>
            </a:pPr>
            <a:r>
              <a:rPr b="1" lang="es-ES" sz="2600">
                <a:solidFill>
                  <a:srgbClr val="012033"/>
                </a:solidFill>
              </a:rPr>
              <a:t>Factores a considerar para el diseño:  Espacio libre de montaje integrado</a:t>
            </a:r>
            <a:endParaRPr b="1" i="0" sz="3400" u="sng" cap="none" strike="noStrike">
              <a:solidFill>
                <a:srgbClr val="000000"/>
              </a:solidFill>
              <a:latin typeface="Arial"/>
              <a:ea typeface="Arial"/>
              <a:cs typeface="Arial"/>
              <a:sym typeface="Arial"/>
            </a:endParaRPr>
          </a:p>
        </p:txBody>
      </p:sp>
      <p:pic>
        <p:nvPicPr>
          <p:cNvPr id="142" name="Google Shape;142;g36b026a768a_0_75"/>
          <p:cNvPicPr preferRelativeResize="0"/>
          <p:nvPr/>
        </p:nvPicPr>
        <p:blipFill>
          <a:blip r:embed="rId4">
            <a:alphaModFix/>
          </a:blip>
          <a:stretch>
            <a:fillRect/>
          </a:stretch>
        </p:blipFill>
        <p:spPr>
          <a:xfrm>
            <a:off x="286525" y="2482427"/>
            <a:ext cx="6935625" cy="2910156"/>
          </a:xfrm>
          <a:prstGeom prst="rect">
            <a:avLst/>
          </a:prstGeom>
          <a:noFill/>
          <a:ln>
            <a:noFill/>
          </a:ln>
        </p:spPr>
      </p:pic>
      <p:pic>
        <p:nvPicPr>
          <p:cNvPr id="143" name="Google Shape;143;g36b026a768a_0_75"/>
          <p:cNvPicPr preferRelativeResize="0"/>
          <p:nvPr/>
        </p:nvPicPr>
        <p:blipFill>
          <a:blip r:embed="rId5">
            <a:alphaModFix/>
          </a:blip>
          <a:stretch>
            <a:fillRect/>
          </a:stretch>
        </p:blipFill>
        <p:spPr>
          <a:xfrm>
            <a:off x="7365375" y="2359552"/>
            <a:ext cx="3902275" cy="31559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g36b026a768a_0_86"/>
          <p:cNvSpPr txBox="1"/>
          <p:nvPr>
            <p:ph type="title"/>
          </p:nvPr>
        </p:nvSpPr>
        <p:spPr>
          <a:xfrm>
            <a:off x="1308300" y="150100"/>
            <a:ext cx="8045400" cy="7521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2060"/>
              </a:buClr>
              <a:buSzPct val="59186"/>
              <a:buFont typeface="Arial Black"/>
              <a:buNone/>
            </a:pPr>
            <a:r>
              <a:rPr lang="es-ES" sz="4055"/>
              <a:t>SLS </a:t>
            </a:r>
            <a:r>
              <a:rPr b="0" lang="es-ES"/>
              <a:t>FLUJO DE TRABAJO EN IMPRESIÓN SLS</a:t>
            </a:r>
            <a:endParaRPr b="0"/>
          </a:p>
        </p:txBody>
      </p:sp>
      <p:pic>
        <p:nvPicPr>
          <p:cNvPr id="149" name="Google Shape;149;g36b026a768a_0_86"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150" name="Google Shape;150;g36b026a768a_0_86"/>
          <p:cNvSpPr/>
          <p:nvPr/>
        </p:nvSpPr>
        <p:spPr>
          <a:xfrm>
            <a:off x="220200" y="1089775"/>
            <a:ext cx="11751158" cy="530352"/>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F2E780"/>
          </a:soli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 name="Google Shape;151;g36b026a768a_0_86"/>
          <p:cNvSpPr txBox="1"/>
          <p:nvPr/>
        </p:nvSpPr>
        <p:spPr>
          <a:xfrm>
            <a:off x="286536" y="1146449"/>
            <a:ext cx="11541600" cy="417000"/>
          </a:xfrm>
          <a:prstGeom prst="rect">
            <a:avLst/>
          </a:prstGeom>
          <a:noFill/>
          <a:ln>
            <a:noFill/>
          </a:ln>
        </p:spPr>
        <p:txBody>
          <a:bodyPr anchorCtr="0" anchor="t" bIns="0" lIns="0" spcFirstLastPara="1" rIns="0" wrap="square" tIns="16500">
            <a:spAutoFit/>
          </a:bodyPr>
          <a:lstStyle/>
          <a:p>
            <a:pPr indent="0" lvl="0" marL="0" marR="0" rtl="0" algn="ctr">
              <a:lnSpc>
                <a:spcPct val="100000"/>
              </a:lnSpc>
              <a:spcBef>
                <a:spcPts val="0"/>
              </a:spcBef>
              <a:spcAft>
                <a:spcPts val="0"/>
              </a:spcAft>
              <a:buClr>
                <a:srgbClr val="000000"/>
              </a:buClr>
              <a:buSzPts val="2000"/>
              <a:buFont typeface="Arial"/>
              <a:buNone/>
            </a:pPr>
            <a:r>
              <a:rPr b="1" lang="es-ES" sz="2600">
                <a:solidFill>
                  <a:srgbClr val="012033"/>
                </a:solidFill>
              </a:rPr>
              <a:t>Factores a considerar para el diseño:  Mantener un grosor uniforme</a:t>
            </a:r>
            <a:endParaRPr b="1" i="0" sz="3400" u="sng" cap="none" strike="noStrike">
              <a:solidFill>
                <a:srgbClr val="000000"/>
              </a:solidFill>
              <a:latin typeface="Arial"/>
              <a:ea typeface="Arial"/>
              <a:cs typeface="Arial"/>
              <a:sym typeface="Arial"/>
            </a:endParaRPr>
          </a:p>
        </p:txBody>
      </p:sp>
      <p:pic>
        <p:nvPicPr>
          <p:cNvPr id="152" name="Google Shape;152;g36b026a768a_0_86"/>
          <p:cNvPicPr preferRelativeResize="0"/>
          <p:nvPr/>
        </p:nvPicPr>
        <p:blipFill>
          <a:blip r:embed="rId4">
            <a:alphaModFix/>
          </a:blip>
          <a:stretch>
            <a:fillRect/>
          </a:stretch>
        </p:blipFill>
        <p:spPr>
          <a:xfrm>
            <a:off x="450925" y="2417775"/>
            <a:ext cx="7074775" cy="3308450"/>
          </a:xfrm>
          <a:prstGeom prst="rect">
            <a:avLst/>
          </a:prstGeom>
          <a:noFill/>
          <a:ln>
            <a:noFill/>
          </a:ln>
        </p:spPr>
      </p:pic>
      <p:pic>
        <p:nvPicPr>
          <p:cNvPr id="153" name="Google Shape;153;g36b026a768a_0_86"/>
          <p:cNvPicPr preferRelativeResize="0"/>
          <p:nvPr/>
        </p:nvPicPr>
        <p:blipFill>
          <a:blip r:embed="rId5">
            <a:alphaModFix/>
          </a:blip>
          <a:stretch>
            <a:fillRect/>
          </a:stretch>
        </p:blipFill>
        <p:spPr>
          <a:xfrm>
            <a:off x="7435149" y="3083302"/>
            <a:ext cx="4392975" cy="243269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g36b026a768a_0_97"/>
          <p:cNvSpPr txBox="1"/>
          <p:nvPr>
            <p:ph type="title"/>
          </p:nvPr>
        </p:nvSpPr>
        <p:spPr>
          <a:xfrm>
            <a:off x="1308300" y="150100"/>
            <a:ext cx="8045400" cy="7521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2060"/>
              </a:buClr>
              <a:buSzPct val="59186"/>
              <a:buFont typeface="Arial Black"/>
              <a:buNone/>
            </a:pPr>
            <a:r>
              <a:rPr lang="es-ES" sz="4055"/>
              <a:t>SLS </a:t>
            </a:r>
            <a:r>
              <a:rPr b="0" lang="es-ES"/>
              <a:t>FLUJO DE TRABAJO EN IMPRESIÓN SLS</a:t>
            </a:r>
            <a:endParaRPr b="0"/>
          </a:p>
        </p:txBody>
      </p:sp>
      <p:pic>
        <p:nvPicPr>
          <p:cNvPr id="159" name="Google Shape;159;g36b026a768a_0_97"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160" name="Google Shape;160;g36b026a768a_0_97"/>
          <p:cNvSpPr/>
          <p:nvPr/>
        </p:nvSpPr>
        <p:spPr>
          <a:xfrm>
            <a:off x="220200" y="1089775"/>
            <a:ext cx="11751158" cy="530352"/>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F2E780"/>
          </a:soli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 name="Google Shape;161;g36b026a768a_0_97"/>
          <p:cNvSpPr txBox="1"/>
          <p:nvPr/>
        </p:nvSpPr>
        <p:spPr>
          <a:xfrm>
            <a:off x="286536" y="1146449"/>
            <a:ext cx="11541600" cy="417000"/>
          </a:xfrm>
          <a:prstGeom prst="rect">
            <a:avLst/>
          </a:prstGeom>
          <a:noFill/>
          <a:ln>
            <a:noFill/>
          </a:ln>
        </p:spPr>
        <p:txBody>
          <a:bodyPr anchorCtr="0" anchor="t" bIns="0" lIns="0" spcFirstLastPara="1" rIns="0" wrap="square" tIns="16500">
            <a:spAutoFit/>
          </a:bodyPr>
          <a:lstStyle/>
          <a:p>
            <a:pPr indent="0" lvl="0" marL="0" marR="0" rtl="0" algn="ctr">
              <a:lnSpc>
                <a:spcPct val="100000"/>
              </a:lnSpc>
              <a:spcBef>
                <a:spcPts val="0"/>
              </a:spcBef>
              <a:spcAft>
                <a:spcPts val="0"/>
              </a:spcAft>
              <a:buClr>
                <a:srgbClr val="000000"/>
              </a:buClr>
              <a:buSzPts val="2000"/>
              <a:buFont typeface="Arial"/>
              <a:buNone/>
            </a:pPr>
            <a:r>
              <a:rPr b="1" lang="es-ES" sz="2600">
                <a:solidFill>
                  <a:srgbClr val="012033"/>
                </a:solidFill>
              </a:rPr>
              <a:t>Factores a considerar para el diseño:  Concentración de tensiones</a:t>
            </a:r>
            <a:endParaRPr b="1" i="0" sz="3400" u="sng" cap="none" strike="noStrike">
              <a:solidFill>
                <a:srgbClr val="000000"/>
              </a:solidFill>
              <a:latin typeface="Arial"/>
              <a:ea typeface="Arial"/>
              <a:cs typeface="Arial"/>
              <a:sym typeface="Arial"/>
            </a:endParaRPr>
          </a:p>
        </p:txBody>
      </p:sp>
      <p:pic>
        <p:nvPicPr>
          <p:cNvPr id="162" name="Google Shape;162;g36b026a768a_0_97"/>
          <p:cNvPicPr preferRelativeResize="0"/>
          <p:nvPr/>
        </p:nvPicPr>
        <p:blipFill>
          <a:blip r:embed="rId4">
            <a:alphaModFix/>
          </a:blip>
          <a:stretch>
            <a:fillRect/>
          </a:stretch>
        </p:blipFill>
        <p:spPr>
          <a:xfrm>
            <a:off x="7830500" y="2663852"/>
            <a:ext cx="4361500" cy="2271838"/>
          </a:xfrm>
          <a:prstGeom prst="rect">
            <a:avLst/>
          </a:prstGeom>
          <a:noFill/>
          <a:ln>
            <a:noFill/>
          </a:ln>
        </p:spPr>
      </p:pic>
      <p:pic>
        <p:nvPicPr>
          <p:cNvPr id="163" name="Google Shape;163;g36b026a768a_0_97"/>
          <p:cNvPicPr preferRelativeResize="0"/>
          <p:nvPr/>
        </p:nvPicPr>
        <p:blipFill>
          <a:blip r:embed="rId5">
            <a:alphaModFix/>
          </a:blip>
          <a:stretch>
            <a:fillRect/>
          </a:stretch>
        </p:blipFill>
        <p:spPr>
          <a:xfrm>
            <a:off x="393575" y="2010306"/>
            <a:ext cx="8045400" cy="394901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g36b026a768a_0_108"/>
          <p:cNvSpPr txBox="1"/>
          <p:nvPr>
            <p:ph type="title"/>
          </p:nvPr>
        </p:nvSpPr>
        <p:spPr>
          <a:xfrm>
            <a:off x="1308300" y="150100"/>
            <a:ext cx="8045400" cy="7521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2060"/>
              </a:buClr>
              <a:buSzPct val="59186"/>
              <a:buFont typeface="Arial Black"/>
              <a:buNone/>
            </a:pPr>
            <a:r>
              <a:rPr lang="es-ES" sz="4055"/>
              <a:t>SLS </a:t>
            </a:r>
            <a:r>
              <a:rPr b="0" lang="es-ES"/>
              <a:t>FLUJO DE TRABAJO EN IMPRESIÓN SLS</a:t>
            </a:r>
            <a:endParaRPr b="0"/>
          </a:p>
        </p:txBody>
      </p:sp>
      <p:pic>
        <p:nvPicPr>
          <p:cNvPr id="169" name="Google Shape;169;g36b026a768a_0_108"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170" name="Google Shape;170;g36b026a768a_0_108"/>
          <p:cNvSpPr/>
          <p:nvPr/>
        </p:nvSpPr>
        <p:spPr>
          <a:xfrm>
            <a:off x="220200" y="1089775"/>
            <a:ext cx="11751158" cy="530352"/>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F2E780"/>
          </a:soli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 name="Google Shape;171;g36b026a768a_0_108"/>
          <p:cNvSpPr txBox="1"/>
          <p:nvPr/>
        </p:nvSpPr>
        <p:spPr>
          <a:xfrm>
            <a:off x="286536" y="1146449"/>
            <a:ext cx="11541600" cy="417000"/>
          </a:xfrm>
          <a:prstGeom prst="rect">
            <a:avLst/>
          </a:prstGeom>
          <a:noFill/>
          <a:ln>
            <a:noFill/>
          </a:ln>
        </p:spPr>
        <p:txBody>
          <a:bodyPr anchorCtr="0" anchor="t" bIns="0" lIns="0" spcFirstLastPara="1" rIns="0" wrap="square" tIns="16500">
            <a:spAutoFit/>
          </a:bodyPr>
          <a:lstStyle/>
          <a:p>
            <a:pPr indent="0" lvl="0" marL="0" marR="0" rtl="0" algn="ctr">
              <a:lnSpc>
                <a:spcPct val="100000"/>
              </a:lnSpc>
              <a:spcBef>
                <a:spcPts val="0"/>
              </a:spcBef>
              <a:spcAft>
                <a:spcPts val="0"/>
              </a:spcAft>
              <a:buClr>
                <a:srgbClr val="000000"/>
              </a:buClr>
              <a:buSzPts val="2000"/>
              <a:buFont typeface="Arial"/>
              <a:buNone/>
            </a:pPr>
            <a:r>
              <a:rPr b="1" lang="es-ES" sz="2600">
                <a:solidFill>
                  <a:srgbClr val="012033"/>
                </a:solidFill>
              </a:rPr>
              <a:t>Factores a considerar para el diseño:  Cambios de sección bruscos</a:t>
            </a:r>
            <a:endParaRPr b="1" i="0" sz="3400" u="sng" cap="none" strike="noStrike">
              <a:solidFill>
                <a:srgbClr val="000000"/>
              </a:solidFill>
              <a:latin typeface="Arial"/>
              <a:ea typeface="Arial"/>
              <a:cs typeface="Arial"/>
              <a:sym typeface="Arial"/>
            </a:endParaRPr>
          </a:p>
        </p:txBody>
      </p:sp>
      <p:pic>
        <p:nvPicPr>
          <p:cNvPr id="172" name="Google Shape;172;g36b026a768a_0_108"/>
          <p:cNvPicPr preferRelativeResize="0"/>
          <p:nvPr/>
        </p:nvPicPr>
        <p:blipFill>
          <a:blip r:embed="rId4">
            <a:alphaModFix/>
          </a:blip>
          <a:stretch>
            <a:fillRect/>
          </a:stretch>
        </p:blipFill>
        <p:spPr>
          <a:xfrm>
            <a:off x="5148750" y="2653525"/>
            <a:ext cx="6865001" cy="2740926"/>
          </a:xfrm>
          <a:prstGeom prst="rect">
            <a:avLst/>
          </a:prstGeom>
          <a:noFill/>
          <a:ln>
            <a:noFill/>
          </a:ln>
        </p:spPr>
      </p:pic>
      <p:pic>
        <p:nvPicPr>
          <p:cNvPr id="173" name="Google Shape;173;g36b026a768a_0_108"/>
          <p:cNvPicPr preferRelativeResize="0"/>
          <p:nvPr/>
        </p:nvPicPr>
        <p:blipFill>
          <a:blip r:embed="rId5">
            <a:alphaModFix/>
          </a:blip>
          <a:stretch>
            <a:fillRect/>
          </a:stretch>
        </p:blipFill>
        <p:spPr>
          <a:xfrm>
            <a:off x="220200" y="2842127"/>
            <a:ext cx="4583899" cy="246738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g36b026a768a_0_119"/>
          <p:cNvSpPr txBox="1"/>
          <p:nvPr>
            <p:ph type="title"/>
          </p:nvPr>
        </p:nvSpPr>
        <p:spPr>
          <a:xfrm>
            <a:off x="1308300" y="150100"/>
            <a:ext cx="8045400" cy="7521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2060"/>
              </a:buClr>
              <a:buSzPct val="59186"/>
              <a:buFont typeface="Arial Black"/>
              <a:buNone/>
            </a:pPr>
            <a:r>
              <a:rPr lang="es-ES" sz="4055"/>
              <a:t>SLS </a:t>
            </a:r>
            <a:r>
              <a:rPr b="0" lang="es-ES"/>
              <a:t>FLUJO DE TRABAJO EN IMPRESIÓN SLS</a:t>
            </a:r>
            <a:endParaRPr b="0"/>
          </a:p>
        </p:txBody>
      </p:sp>
      <p:pic>
        <p:nvPicPr>
          <p:cNvPr id="179" name="Google Shape;179;g36b026a768a_0_119"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180" name="Google Shape;180;g36b026a768a_0_119"/>
          <p:cNvSpPr/>
          <p:nvPr/>
        </p:nvSpPr>
        <p:spPr>
          <a:xfrm>
            <a:off x="220200" y="1089775"/>
            <a:ext cx="11751158" cy="530352"/>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F2E780"/>
          </a:soli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g36b026a768a_0_119"/>
          <p:cNvSpPr txBox="1"/>
          <p:nvPr/>
        </p:nvSpPr>
        <p:spPr>
          <a:xfrm>
            <a:off x="286536" y="1146449"/>
            <a:ext cx="11541600" cy="417000"/>
          </a:xfrm>
          <a:prstGeom prst="rect">
            <a:avLst/>
          </a:prstGeom>
          <a:noFill/>
          <a:ln>
            <a:noFill/>
          </a:ln>
        </p:spPr>
        <p:txBody>
          <a:bodyPr anchorCtr="0" anchor="t" bIns="0" lIns="0" spcFirstLastPara="1" rIns="0" wrap="square" tIns="16500">
            <a:spAutoFit/>
          </a:bodyPr>
          <a:lstStyle/>
          <a:p>
            <a:pPr indent="0" lvl="0" marL="0" marR="0" rtl="0" algn="ctr">
              <a:lnSpc>
                <a:spcPct val="100000"/>
              </a:lnSpc>
              <a:spcBef>
                <a:spcPts val="0"/>
              </a:spcBef>
              <a:spcAft>
                <a:spcPts val="0"/>
              </a:spcAft>
              <a:buClr>
                <a:srgbClr val="000000"/>
              </a:buClr>
              <a:buSzPts val="2000"/>
              <a:buFont typeface="Arial"/>
              <a:buNone/>
            </a:pPr>
            <a:r>
              <a:rPr b="1" lang="es-ES" sz="2600">
                <a:solidFill>
                  <a:srgbClr val="012033"/>
                </a:solidFill>
              </a:rPr>
              <a:t>Factores a considerar para el diseño:  Cambios de sección bruscos</a:t>
            </a:r>
            <a:endParaRPr b="1" i="0" sz="3400" u="sng" cap="none" strike="noStrike">
              <a:solidFill>
                <a:srgbClr val="000000"/>
              </a:solidFill>
              <a:latin typeface="Arial"/>
              <a:ea typeface="Arial"/>
              <a:cs typeface="Arial"/>
              <a:sym typeface="Arial"/>
            </a:endParaRPr>
          </a:p>
        </p:txBody>
      </p:sp>
      <p:pic>
        <p:nvPicPr>
          <p:cNvPr id="182" name="Google Shape;182;g36b026a768a_0_119"/>
          <p:cNvPicPr preferRelativeResize="0"/>
          <p:nvPr/>
        </p:nvPicPr>
        <p:blipFill>
          <a:blip r:embed="rId4">
            <a:alphaModFix/>
          </a:blip>
          <a:stretch>
            <a:fillRect/>
          </a:stretch>
        </p:blipFill>
        <p:spPr>
          <a:xfrm>
            <a:off x="5148750" y="2653525"/>
            <a:ext cx="6865001" cy="2740926"/>
          </a:xfrm>
          <a:prstGeom prst="rect">
            <a:avLst/>
          </a:prstGeom>
          <a:noFill/>
          <a:ln>
            <a:noFill/>
          </a:ln>
        </p:spPr>
      </p:pic>
      <p:pic>
        <p:nvPicPr>
          <p:cNvPr id="183" name="Google Shape;183;g36b026a768a_0_119"/>
          <p:cNvPicPr preferRelativeResize="0"/>
          <p:nvPr/>
        </p:nvPicPr>
        <p:blipFill>
          <a:blip r:embed="rId5">
            <a:alphaModFix/>
          </a:blip>
          <a:stretch>
            <a:fillRect/>
          </a:stretch>
        </p:blipFill>
        <p:spPr>
          <a:xfrm>
            <a:off x="220200" y="2842127"/>
            <a:ext cx="4583899" cy="246738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pic>
        <p:nvPicPr>
          <p:cNvPr id="188" name="Google Shape;188;g36a5ede44ef_0_59"/>
          <p:cNvPicPr preferRelativeResize="0"/>
          <p:nvPr/>
        </p:nvPicPr>
        <p:blipFill>
          <a:blip r:embed="rId3">
            <a:alphaModFix/>
          </a:blip>
          <a:stretch>
            <a:fillRect/>
          </a:stretch>
        </p:blipFill>
        <p:spPr>
          <a:xfrm>
            <a:off x="7106977" y="2751825"/>
            <a:ext cx="5044799" cy="3580550"/>
          </a:xfrm>
          <a:prstGeom prst="rect">
            <a:avLst/>
          </a:prstGeom>
          <a:noFill/>
          <a:ln>
            <a:noFill/>
          </a:ln>
        </p:spPr>
      </p:pic>
      <p:sp>
        <p:nvSpPr>
          <p:cNvPr id="189" name="Google Shape;189;g36a5ede44ef_0_59"/>
          <p:cNvSpPr/>
          <p:nvPr/>
        </p:nvSpPr>
        <p:spPr>
          <a:xfrm>
            <a:off x="289237" y="1089625"/>
            <a:ext cx="11536197" cy="644295"/>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F2E78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g36a5ede44ef_0_59"/>
          <p:cNvSpPr txBox="1"/>
          <p:nvPr>
            <p:ph type="title"/>
          </p:nvPr>
        </p:nvSpPr>
        <p:spPr>
          <a:xfrm>
            <a:off x="1308300" y="150100"/>
            <a:ext cx="8045400" cy="7521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2060"/>
              </a:buClr>
              <a:buSzPct val="59186"/>
              <a:buFont typeface="Arial Black"/>
              <a:buNone/>
            </a:pPr>
            <a:r>
              <a:rPr lang="es-ES" sz="4055"/>
              <a:t>SLS </a:t>
            </a:r>
            <a:r>
              <a:rPr b="0" lang="es-ES"/>
              <a:t>FLUJO DE TRABAJO EN IMPRESIÓN SLS</a:t>
            </a:r>
            <a:endParaRPr b="0"/>
          </a:p>
        </p:txBody>
      </p:sp>
      <p:pic>
        <p:nvPicPr>
          <p:cNvPr id="191" name="Google Shape;191;g36a5ede44ef_0_59" title="Logo horizontal principal.jpg"/>
          <p:cNvPicPr preferRelativeResize="0"/>
          <p:nvPr/>
        </p:nvPicPr>
        <p:blipFill rotWithShape="1">
          <a:blip r:embed="rId4">
            <a:alphaModFix/>
          </a:blip>
          <a:srcRect b="0" l="0" r="0" t="0"/>
          <a:stretch/>
        </p:blipFill>
        <p:spPr>
          <a:xfrm>
            <a:off x="5456800" y="6044425"/>
            <a:ext cx="1908566" cy="752125"/>
          </a:xfrm>
          <a:prstGeom prst="rect">
            <a:avLst/>
          </a:prstGeom>
          <a:noFill/>
          <a:ln>
            <a:noFill/>
          </a:ln>
        </p:spPr>
      </p:pic>
      <p:sp>
        <p:nvSpPr>
          <p:cNvPr id="192" name="Google Shape;192;g36a5ede44ef_0_59"/>
          <p:cNvSpPr txBox="1"/>
          <p:nvPr/>
        </p:nvSpPr>
        <p:spPr>
          <a:xfrm>
            <a:off x="286536" y="1203272"/>
            <a:ext cx="11541600" cy="417000"/>
          </a:xfrm>
          <a:prstGeom prst="rect">
            <a:avLst/>
          </a:prstGeom>
          <a:noFill/>
          <a:ln>
            <a:noFill/>
          </a:ln>
        </p:spPr>
        <p:txBody>
          <a:bodyPr anchorCtr="0" anchor="t" bIns="0" lIns="0" spcFirstLastPara="1" rIns="0" wrap="square" tIns="16500">
            <a:spAutoFit/>
          </a:bodyPr>
          <a:lstStyle/>
          <a:p>
            <a:pPr indent="0" lvl="0" marL="0" marR="0" rtl="0" algn="ctr">
              <a:lnSpc>
                <a:spcPct val="100000"/>
              </a:lnSpc>
              <a:spcBef>
                <a:spcPts val="0"/>
              </a:spcBef>
              <a:spcAft>
                <a:spcPts val="0"/>
              </a:spcAft>
              <a:buClr>
                <a:srgbClr val="000000"/>
              </a:buClr>
              <a:buSzPts val="2000"/>
              <a:buFont typeface="Arial"/>
              <a:buNone/>
            </a:pPr>
            <a:r>
              <a:rPr b="1" lang="es-ES" sz="2600">
                <a:solidFill>
                  <a:srgbClr val="012033"/>
                </a:solidFill>
              </a:rPr>
              <a:t>8</a:t>
            </a:r>
            <a:r>
              <a:rPr b="1" i="0" lang="es-ES" sz="2600" u="none" cap="none" strike="noStrike">
                <a:solidFill>
                  <a:srgbClr val="012033"/>
                </a:solidFill>
                <a:latin typeface="Arial"/>
                <a:ea typeface="Arial"/>
                <a:cs typeface="Arial"/>
                <a:sym typeface="Arial"/>
              </a:rPr>
              <a:t>.2. </a:t>
            </a:r>
            <a:r>
              <a:rPr b="1" lang="es-ES" sz="2600">
                <a:solidFill>
                  <a:srgbClr val="012033"/>
                </a:solidFill>
              </a:rPr>
              <a:t>IMPRESIONES DE PRUEBA</a:t>
            </a:r>
            <a:endParaRPr b="1" i="0" sz="3400" u="sng" cap="none" strike="noStrike">
              <a:solidFill>
                <a:srgbClr val="000000"/>
              </a:solidFill>
              <a:latin typeface="Arial"/>
              <a:ea typeface="Arial"/>
              <a:cs typeface="Arial"/>
              <a:sym typeface="Arial"/>
            </a:endParaRPr>
          </a:p>
        </p:txBody>
      </p:sp>
      <p:sp>
        <p:nvSpPr>
          <p:cNvPr id="193" name="Google Shape;193;g36a5ede44ef_0_59"/>
          <p:cNvSpPr/>
          <p:nvPr/>
        </p:nvSpPr>
        <p:spPr>
          <a:xfrm>
            <a:off x="88150" y="2004025"/>
            <a:ext cx="6896400" cy="4154100"/>
          </a:xfrm>
          <a:prstGeom prst="roundRect">
            <a:avLst>
              <a:gd fmla="val 16667" name="adj"/>
            </a:avLst>
          </a:prstGeom>
          <a:solidFill>
            <a:srgbClr val="B6D7A8"/>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g36a5ede44ef_0_59"/>
          <p:cNvSpPr txBox="1"/>
          <p:nvPr/>
        </p:nvSpPr>
        <p:spPr>
          <a:xfrm>
            <a:off x="640800" y="2233975"/>
            <a:ext cx="5695200" cy="36942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lang="es-ES" sz="1900">
                <a:solidFill>
                  <a:schemeClr val="dk1"/>
                </a:solidFill>
              </a:rPr>
              <a:t>La determinación precisa de dimensiones en SLS exige considerar la contracción del material. Se recomienda realizar impresiones de prueba con geometrías de referencia para cuantificar esta contracción. Los datos obtenidos permiten aplicar factores de escala compensatorios al modelo CAD. En ocasiones, es necesario realizar más de una iteración de estas impresiones de prueba y ajustar las cotas directamente en el mismo diseño CAD hasta que las piezas finales cumplan con las tolerancias requeridas, optimizando la precisión dimensional del proceso.</a:t>
            </a:r>
            <a:endParaRPr b="0" i="0" sz="1900" u="none" cap="none" strike="noStrike">
              <a:solidFill>
                <a:schemeClr val="dk1"/>
              </a:solidFill>
              <a:latin typeface="Arial"/>
              <a:ea typeface="Arial"/>
              <a:cs typeface="Arial"/>
              <a:sym typeface="Arial"/>
            </a:endParaRPr>
          </a:p>
        </p:txBody>
      </p:sp>
      <p:sp>
        <p:nvSpPr>
          <p:cNvPr id="195" name="Google Shape;195;g36a5ede44ef_0_59"/>
          <p:cNvSpPr/>
          <p:nvPr/>
        </p:nvSpPr>
        <p:spPr>
          <a:xfrm>
            <a:off x="7106975" y="1841200"/>
            <a:ext cx="4833300" cy="689700"/>
          </a:xfrm>
          <a:prstGeom prst="roundRect">
            <a:avLst>
              <a:gd fmla="val 16667" name="adj"/>
            </a:avLst>
          </a:prstGeom>
          <a:solidFill>
            <a:srgbClr val="52BDC3"/>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g36a5ede44ef_0_59"/>
          <p:cNvSpPr txBox="1"/>
          <p:nvPr/>
        </p:nvSpPr>
        <p:spPr>
          <a:xfrm>
            <a:off x="7200425" y="1947550"/>
            <a:ext cx="4646400" cy="4770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lang="es-ES" sz="1900">
                <a:solidFill>
                  <a:schemeClr val="dk1"/>
                </a:solidFill>
              </a:rPr>
              <a:t>CONJUNTOS CON AJUSTE PRECISO</a:t>
            </a:r>
            <a:endParaRPr b="0" i="0" sz="1900" u="none" cap="none" strike="noStrike">
              <a:solidFill>
                <a:schemeClr val="dk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pic>
        <p:nvPicPr>
          <p:cNvPr id="201" name="Google Shape;201;g36a5ede44ef_0_75"/>
          <p:cNvPicPr preferRelativeResize="0"/>
          <p:nvPr/>
        </p:nvPicPr>
        <p:blipFill rotWithShape="1">
          <a:blip r:embed="rId3">
            <a:alphaModFix/>
          </a:blip>
          <a:srcRect b="0" l="7556" r="7734" t="0"/>
          <a:stretch/>
        </p:blipFill>
        <p:spPr>
          <a:xfrm>
            <a:off x="0" y="1989525"/>
            <a:ext cx="5776080" cy="4154100"/>
          </a:xfrm>
          <a:prstGeom prst="rect">
            <a:avLst/>
          </a:prstGeom>
          <a:noFill/>
          <a:ln>
            <a:noFill/>
          </a:ln>
        </p:spPr>
      </p:pic>
      <p:sp>
        <p:nvSpPr>
          <p:cNvPr id="202" name="Google Shape;202;g36a5ede44ef_0_75"/>
          <p:cNvSpPr/>
          <p:nvPr/>
        </p:nvSpPr>
        <p:spPr>
          <a:xfrm>
            <a:off x="289237" y="1089625"/>
            <a:ext cx="11536197" cy="644295"/>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F2E78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g36a5ede44ef_0_75"/>
          <p:cNvSpPr txBox="1"/>
          <p:nvPr>
            <p:ph type="title"/>
          </p:nvPr>
        </p:nvSpPr>
        <p:spPr>
          <a:xfrm>
            <a:off x="1308300" y="150100"/>
            <a:ext cx="8045400" cy="7521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2060"/>
              </a:buClr>
              <a:buSzPct val="59186"/>
              <a:buFont typeface="Arial Black"/>
              <a:buNone/>
            </a:pPr>
            <a:r>
              <a:rPr lang="es-ES" sz="4055"/>
              <a:t>SLS </a:t>
            </a:r>
            <a:r>
              <a:rPr b="0" lang="es-ES"/>
              <a:t>FLUJO DE TRABAJO EN IMPRESIÓN SLS</a:t>
            </a:r>
            <a:endParaRPr b="0"/>
          </a:p>
        </p:txBody>
      </p:sp>
      <p:pic>
        <p:nvPicPr>
          <p:cNvPr id="204" name="Google Shape;204;g36a5ede44ef_0_75" title="Logo horizontal principal.jpg"/>
          <p:cNvPicPr preferRelativeResize="0"/>
          <p:nvPr/>
        </p:nvPicPr>
        <p:blipFill rotWithShape="1">
          <a:blip r:embed="rId4">
            <a:alphaModFix/>
          </a:blip>
          <a:srcRect b="0" l="0" r="0" t="0"/>
          <a:stretch/>
        </p:blipFill>
        <p:spPr>
          <a:xfrm>
            <a:off x="5456800" y="6044425"/>
            <a:ext cx="1908566" cy="752125"/>
          </a:xfrm>
          <a:prstGeom prst="rect">
            <a:avLst/>
          </a:prstGeom>
          <a:noFill/>
          <a:ln>
            <a:noFill/>
          </a:ln>
        </p:spPr>
      </p:pic>
      <p:sp>
        <p:nvSpPr>
          <p:cNvPr id="205" name="Google Shape;205;g36a5ede44ef_0_75"/>
          <p:cNvSpPr txBox="1"/>
          <p:nvPr/>
        </p:nvSpPr>
        <p:spPr>
          <a:xfrm>
            <a:off x="286536" y="1203272"/>
            <a:ext cx="11541600" cy="417000"/>
          </a:xfrm>
          <a:prstGeom prst="rect">
            <a:avLst/>
          </a:prstGeom>
          <a:noFill/>
          <a:ln>
            <a:noFill/>
          </a:ln>
        </p:spPr>
        <p:txBody>
          <a:bodyPr anchorCtr="0" anchor="t" bIns="0" lIns="0" spcFirstLastPara="1" rIns="0" wrap="square" tIns="16500">
            <a:spAutoFit/>
          </a:bodyPr>
          <a:lstStyle/>
          <a:p>
            <a:pPr indent="0" lvl="0" marL="0" marR="0" rtl="0" algn="ctr">
              <a:lnSpc>
                <a:spcPct val="100000"/>
              </a:lnSpc>
              <a:spcBef>
                <a:spcPts val="0"/>
              </a:spcBef>
              <a:spcAft>
                <a:spcPts val="0"/>
              </a:spcAft>
              <a:buClr>
                <a:srgbClr val="000000"/>
              </a:buClr>
              <a:buSzPts val="2000"/>
              <a:buFont typeface="Arial"/>
              <a:buNone/>
            </a:pPr>
            <a:r>
              <a:rPr b="1" lang="es-ES" sz="2600">
                <a:solidFill>
                  <a:srgbClr val="012033"/>
                </a:solidFill>
              </a:rPr>
              <a:t>8</a:t>
            </a:r>
            <a:r>
              <a:rPr b="1" i="0" lang="es-ES" sz="2600" u="none" cap="none" strike="noStrike">
                <a:solidFill>
                  <a:srgbClr val="012033"/>
                </a:solidFill>
                <a:latin typeface="Arial"/>
                <a:ea typeface="Arial"/>
                <a:cs typeface="Arial"/>
                <a:sym typeface="Arial"/>
              </a:rPr>
              <a:t>.3. </a:t>
            </a:r>
            <a:r>
              <a:rPr b="1" lang="es-ES" sz="2600">
                <a:solidFill>
                  <a:srgbClr val="012033"/>
                </a:solidFill>
              </a:rPr>
              <a:t>EXPORTACIÓN DE LOS DISEÑOS A FORMATO COMPATIBLE</a:t>
            </a:r>
            <a:endParaRPr b="1" i="0" sz="3400" u="sng" cap="none" strike="noStrike">
              <a:solidFill>
                <a:srgbClr val="000000"/>
              </a:solidFill>
              <a:latin typeface="Arial"/>
              <a:ea typeface="Arial"/>
              <a:cs typeface="Arial"/>
              <a:sym typeface="Arial"/>
            </a:endParaRPr>
          </a:p>
        </p:txBody>
      </p:sp>
      <p:sp>
        <p:nvSpPr>
          <p:cNvPr id="206" name="Google Shape;206;g36a5ede44ef_0_75"/>
          <p:cNvSpPr/>
          <p:nvPr/>
        </p:nvSpPr>
        <p:spPr>
          <a:xfrm>
            <a:off x="5456800" y="1812125"/>
            <a:ext cx="6637200" cy="4154100"/>
          </a:xfrm>
          <a:prstGeom prst="roundRect">
            <a:avLst>
              <a:gd fmla="val 16667" name="adj"/>
            </a:avLst>
          </a:prstGeom>
          <a:solidFill>
            <a:srgbClr val="B6D7A8"/>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 name="Google Shape;207;g36a5ede44ef_0_75"/>
          <p:cNvSpPr txBox="1"/>
          <p:nvPr/>
        </p:nvSpPr>
        <p:spPr>
          <a:xfrm>
            <a:off x="5927800" y="2042075"/>
            <a:ext cx="5695200" cy="36942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lang="es-ES" sz="1900">
                <a:solidFill>
                  <a:schemeClr val="dk1"/>
                </a:solidFill>
              </a:rPr>
              <a:t>Los sólidos CAD se exportan a STL o OBJ porque las impresoras 3D, incluyendo las SLS, no entienden la geometría paramétrica. Estos formatos representan el diseño como una malla de triángulos (STL) o polígonos (OBJ), describiendo la superficie del objeto. Para un proceso viable y exitoso, el sólido debe estar previamente preparado sin defectos (ser "manifold" y cerrado). La resolución de la malla es clave: demasiados triángulos crean archivos pesados, pocos resultan en superficies facetadas. Una malla defectuosa provocará fallos de impresión.</a:t>
            </a:r>
            <a:endParaRPr b="0" i="0" sz="1900" u="none" cap="none" strike="noStrike">
              <a:solidFill>
                <a:schemeClr val="dk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pic>
        <p:nvPicPr>
          <p:cNvPr id="212" name="Google Shape;212;g36a5ede44ef_0_86"/>
          <p:cNvPicPr preferRelativeResize="0"/>
          <p:nvPr/>
        </p:nvPicPr>
        <p:blipFill rotWithShape="1">
          <a:blip r:embed="rId3">
            <a:alphaModFix/>
          </a:blip>
          <a:srcRect b="0" l="0" r="2458" t="0"/>
          <a:stretch/>
        </p:blipFill>
        <p:spPr>
          <a:xfrm>
            <a:off x="6392075" y="2424700"/>
            <a:ext cx="5436049" cy="3434500"/>
          </a:xfrm>
          <a:prstGeom prst="rect">
            <a:avLst/>
          </a:prstGeom>
          <a:noFill/>
          <a:ln>
            <a:noFill/>
          </a:ln>
        </p:spPr>
      </p:pic>
      <p:sp>
        <p:nvSpPr>
          <p:cNvPr id="213" name="Google Shape;213;g36a5ede44ef_0_86"/>
          <p:cNvSpPr/>
          <p:nvPr/>
        </p:nvSpPr>
        <p:spPr>
          <a:xfrm>
            <a:off x="289225" y="1089955"/>
            <a:ext cx="11536197" cy="930188"/>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F2E78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g36a5ede44ef_0_86"/>
          <p:cNvSpPr txBox="1"/>
          <p:nvPr>
            <p:ph type="title"/>
          </p:nvPr>
        </p:nvSpPr>
        <p:spPr>
          <a:xfrm>
            <a:off x="1308300" y="150100"/>
            <a:ext cx="8045400" cy="7521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2060"/>
              </a:buClr>
              <a:buSzPct val="59186"/>
              <a:buFont typeface="Arial Black"/>
              <a:buNone/>
            </a:pPr>
            <a:r>
              <a:rPr lang="es-ES" sz="4055"/>
              <a:t>SLS </a:t>
            </a:r>
            <a:r>
              <a:rPr b="0" lang="es-ES"/>
              <a:t>FLUJO DE TRABAJO EN IMPRESIÓN SLS</a:t>
            </a:r>
            <a:endParaRPr b="0"/>
          </a:p>
        </p:txBody>
      </p:sp>
      <p:pic>
        <p:nvPicPr>
          <p:cNvPr id="215" name="Google Shape;215;g36a5ede44ef_0_86" title="Logo horizontal principal.jpg"/>
          <p:cNvPicPr preferRelativeResize="0"/>
          <p:nvPr/>
        </p:nvPicPr>
        <p:blipFill rotWithShape="1">
          <a:blip r:embed="rId4">
            <a:alphaModFix/>
          </a:blip>
          <a:srcRect b="0" l="0" r="0" t="0"/>
          <a:stretch/>
        </p:blipFill>
        <p:spPr>
          <a:xfrm>
            <a:off x="5456800" y="6044425"/>
            <a:ext cx="1908566" cy="752125"/>
          </a:xfrm>
          <a:prstGeom prst="rect">
            <a:avLst/>
          </a:prstGeom>
          <a:noFill/>
          <a:ln>
            <a:noFill/>
          </a:ln>
        </p:spPr>
      </p:pic>
      <p:sp>
        <p:nvSpPr>
          <p:cNvPr id="216" name="Google Shape;216;g36a5ede44ef_0_86"/>
          <p:cNvSpPr txBox="1"/>
          <p:nvPr/>
        </p:nvSpPr>
        <p:spPr>
          <a:xfrm>
            <a:off x="286536" y="1146449"/>
            <a:ext cx="11541600" cy="817200"/>
          </a:xfrm>
          <a:prstGeom prst="rect">
            <a:avLst/>
          </a:prstGeom>
          <a:noFill/>
          <a:ln>
            <a:noFill/>
          </a:ln>
        </p:spPr>
        <p:txBody>
          <a:bodyPr anchorCtr="0" anchor="t" bIns="0" lIns="0" spcFirstLastPara="1" rIns="0" wrap="square" tIns="16500">
            <a:spAutoFit/>
          </a:bodyPr>
          <a:lstStyle/>
          <a:p>
            <a:pPr indent="0" lvl="0" marL="0" marR="0" rtl="0" algn="ctr">
              <a:lnSpc>
                <a:spcPct val="100000"/>
              </a:lnSpc>
              <a:spcBef>
                <a:spcPts val="0"/>
              </a:spcBef>
              <a:spcAft>
                <a:spcPts val="0"/>
              </a:spcAft>
              <a:buClr>
                <a:srgbClr val="000000"/>
              </a:buClr>
              <a:buSzPts val="2000"/>
              <a:buFont typeface="Arial"/>
              <a:buNone/>
            </a:pPr>
            <a:r>
              <a:rPr b="1" lang="es-ES" sz="2600">
                <a:solidFill>
                  <a:srgbClr val="012033"/>
                </a:solidFill>
              </a:rPr>
              <a:t>8</a:t>
            </a:r>
            <a:r>
              <a:rPr b="1" i="0" lang="es-ES" sz="2600" u="none" cap="none" strike="noStrike">
                <a:solidFill>
                  <a:srgbClr val="012033"/>
                </a:solidFill>
                <a:latin typeface="Arial"/>
                <a:ea typeface="Arial"/>
                <a:cs typeface="Arial"/>
                <a:sym typeface="Arial"/>
              </a:rPr>
              <a:t>.4. </a:t>
            </a:r>
            <a:r>
              <a:rPr b="1" lang="es-ES" sz="2600">
                <a:solidFill>
                  <a:srgbClr val="012033"/>
                </a:solidFill>
              </a:rPr>
              <a:t>PREPARACIÓN Y OPTIMIZACIÓN DE LA IMPRESIÓN EN EL SOFTWARE DE LAMINACIÓN</a:t>
            </a:r>
            <a:endParaRPr b="1" i="0" sz="3400" u="sng" cap="none" strike="noStrike">
              <a:solidFill>
                <a:srgbClr val="000000"/>
              </a:solidFill>
              <a:latin typeface="Arial"/>
              <a:ea typeface="Arial"/>
              <a:cs typeface="Arial"/>
              <a:sym typeface="Arial"/>
            </a:endParaRPr>
          </a:p>
        </p:txBody>
      </p:sp>
      <p:sp>
        <p:nvSpPr>
          <p:cNvPr id="217" name="Google Shape;217;g36a5ede44ef_0_86"/>
          <p:cNvSpPr/>
          <p:nvPr/>
        </p:nvSpPr>
        <p:spPr>
          <a:xfrm>
            <a:off x="194675" y="2105850"/>
            <a:ext cx="6637200" cy="4072200"/>
          </a:xfrm>
          <a:prstGeom prst="roundRect">
            <a:avLst>
              <a:gd fmla="val 16667" name="adj"/>
            </a:avLst>
          </a:prstGeom>
          <a:solidFill>
            <a:srgbClr val="F4CCCC"/>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g36a5ede44ef_0_86"/>
          <p:cNvSpPr txBox="1"/>
          <p:nvPr/>
        </p:nvSpPr>
        <p:spPr>
          <a:xfrm>
            <a:off x="665675" y="2148600"/>
            <a:ext cx="5695200" cy="39867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lang="es-ES" sz="1900">
                <a:solidFill>
                  <a:schemeClr val="dk1"/>
                </a:solidFill>
              </a:rPr>
              <a:t>Una vez con el STL, lo importamos a PreForm, el laminador de Formlabs. Aquí, la orientación de las piezas es clave: se optimiza para la calidad superficial, precisión dimensional y minimizar la ligera anisotropía residual de SLS. Crucial es el empaquetado (nesting), donde las piezas se anidan densamente en 3D. Cuanto más compactas estén las piezas, mayor será el ratio de polvo sinterizado respecto al polvo no sinterizado. Esto nos permite incorporar más polvo nuevo en la mezcla de la Fuse Sift, manteniendo así fácilmente el ratio de renovación de polvo recomendado por Formlabs, optimizando la calidad y el material.</a:t>
            </a:r>
            <a:endParaRPr b="0" i="0" sz="1900" u="none" cap="none" strike="noStrike">
              <a:solidFill>
                <a:schemeClr val="dk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g36b026a768a_0_128"/>
          <p:cNvSpPr txBox="1"/>
          <p:nvPr>
            <p:ph type="title"/>
          </p:nvPr>
        </p:nvSpPr>
        <p:spPr>
          <a:xfrm>
            <a:off x="1308300" y="150100"/>
            <a:ext cx="8045400" cy="7521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2060"/>
              </a:buClr>
              <a:buSzPct val="59186"/>
              <a:buFont typeface="Arial Black"/>
              <a:buNone/>
            </a:pPr>
            <a:r>
              <a:rPr lang="es-ES" sz="4055"/>
              <a:t>SLS </a:t>
            </a:r>
            <a:r>
              <a:rPr b="0" lang="es-ES"/>
              <a:t>FLUJO DE TRABAJO EN IMPRESIÓN SLS</a:t>
            </a:r>
            <a:endParaRPr b="0"/>
          </a:p>
        </p:txBody>
      </p:sp>
      <p:pic>
        <p:nvPicPr>
          <p:cNvPr id="224" name="Google Shape;224;g36b026a768a_0_128"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225" name="Google Shape;225;g36b026a768a_0_128"/>
          <p:cNvSpPr/>
          <p:nvPr/>
        </p:nvSpPr>
        <p:spPr>
          <a:xfrm>
            <a:off x="220200" y="1089775"/>
            <a:ext cx="11751158" cy="530352"/>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F2E780"/>
          </a:soli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 name="Google Shape;226;g36b026a768a_0_128"/>
          <p:cNvSpPr txBox="1"/>
          <p:nvPr/>
        </p:nvSpPr>
        <p:spPr>
          <a:xfrm>
            <a:off x="286536" y="1146449"/>
            <a:ext cx="11541600" cy="417000"/>
          </a:xfrm>
          <a:prstGeom prst="rect">
            <a:avLst/>
          </a:prstGeom>
          <a:noFill/>
          <a:ln>
            <a:noFill/>
          </a:ln>
        </p:spPr>
        <p:txBody>
          <a:bodyPr anchorCtr="0" anchor="t" bIns="0" lIns="0" spcFirstLastPara="1" rIns="0" wrap="square" tIns="16500">
            <a:spAutoFit/>
          </a:bodyPr>
          <a:lstStyle/>
          <a:p>
            <a:pPr indent="0" lvl="0" marL="0" marR="0" rtl="0" algn="ctr">
              <a:lnSpc>
                <a:spcPct val="100000"/>
              </a:lnSpc>
              <a:spcBef>
                <a:spcPts val="0"/>
              </a:spcBef>
              <a:spcAft>
                <a:spcPts val="0"/>
              </a:spcAft>
              <a:buClr>
                <a:srgbClr val="000000"/>
              </a:buClr>
              <a:buSzPts val="2000"/>
              <a:buFont typeface="Arial"/>
              <a:buNone/>
            </a:pPr>
            <a:r>
              <a:rPr b="1" lang="es-ES" sz="2600">
                <a:solidFill>
                  <a:srgbClr val="012033"/>
                </a:solidFill>
              </a:rPr>
              <a:t>Factores a considerar para preparar la impresión: Espacio entre piezas </a:t>
            </a:r>
            <a:endParaRPr b="1" i="0" sz="3400" u="sng" cap="none" strike="noStrike">
              <a:solidFill>
                <a:srgbClr val="000000"/>
              </a:solidFill>
              <a:latin typeface="Arial"/>
              <a:ea typeface="Arial"/>
              <a:cs typeface="Arial"/>
              <a:sym typeface="Arial"/>
            </a:endParaRPr>
          </a:p>
        </p:txBody>
      </p:sp>
      <p:pic>
        <p:nvPicPr>
          <p:cNvPr id="227" name="Google Shape;227;g36b026a768a_0_128"/>
          <p:cNvPicPr preferRelativeResize="0"/>
          <p:nvPr/>
        </p:nvPicPr>
        <p:blipFill>
          <a:blip r:embed="rId4">
            <a:alphaModFix/>
          </a:blip>
          <a:stretch>
            <a:fillRect/>
          </a:stretch>
        </p:blipFill>
        <p:spPr>
          <a:xfrm>
            <a:off x="1046150" y="1898025"/>
            <a:ext cx="3116900" cy="3788401"/>
          </a:xfrm>
          <a:prstGeom prst="rect">
            <a:avLst/>
          </a:prstGeom>
          <a:noFill/>
          <a:ln>
            <a:noFill/>
          </a:ln>
        </p:spPr>
      </p:pic>
      <p:pic>
        <p:nvPicPr>
          <p:cNvPr id="228" name="Google Shape;228;g36b026a768a_0_128"/>
          <p:cNvPicPr preferRelativeResize="0"/>
          <p:nvPr/>
        </p:nvPicPr>
        <p:blipFill>
          <a:blip r:embed="rId5">
            <a:alphaModFix/>
          </a:blip>
          <a:stretch>
            <a:fillRect/>
          </a:stretch>
        </p:blipFill>
        <p:spPr>
          <a:xfrm>
            <a:off x="4352500" y="2413864"/>
            <a:ext cx="7724151" cy="300462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g36b026a768a_0_139"/>
          <p:cNvSpPr txBox="1"/>
          <p:nvPr>
            <p:ph type="title"/>
          </p:nvPr>
        </p:nvSpPr>
        <p:spPr>
          <a:xfrm>
            <a:off x="1308300" y="150100"/>
            <a:ext cx="8045400" cy="7521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2060"/>
              </a:buClr>
              <a:buSzPct val="59186"/>
              <a:buFont typeface="Arial Black"/>
              <a:buNone/>
            </a:pPr>
            <a:r>
              <a:rPr lang="es-ES" sz="4055"/>
              <a:t>SLS </a:t>
            </a:r>
            <a:r>
              <a:rPr b="0" lang="es-ES"/>
              <a:t>FLUJO DE TRABAJO EN IMPRESIÓN SLS</a:t>
            </a:r>
            <a:endParaRPr b="0"/>
          </a:p>
        </p:txBody>
      </p:sp>
      <p:pic>
        <p:nvPicPr>
          <p:cNvPr id="234" name="Google Shape;234;g36b026a768a_0_139"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235" name="Google Shape;235;g36b026a768a_0_139"/>
          <p:cNvSpPr/>
          <p:nvPr/>
        </p:nvSpPr>
        <p:spPr>
          <a:xfrm>
            <a:off x="220200" y="1089775"/>
            <a:ext cx="11751158" cy="530352"/>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F2E780"/>
          </a:soli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 name="Google Shape;236;g36b026a768a_0_139"/>
          <p:cNvSpPr txBox="1"/>
          <p:nvPr/>
        </p:nvSpPr>
        <p:spPr>
          <a:xfrm>
            <a:off x="286536" y="1146449"/>
            <a:ext cx="11541600" cy="417000"/>
          </a:xfrm>
          <a:prstGeom prst="rect">
            <a:avLst/>
          </a:prstGeom>
          <a:noFill/>
          <a:ln>
            <a:noFill/>
          </a:ln>
        </p:spPr>
        <p:txBody>
          <a:bodyPr anchorCtr="0" anchor="t" bIns="0" lIns="0" spcFirstLastPara="1" rIns="0" wrap="square" tIns="16500">
            <a:spAutoFit/>
          </a:bodyPr>
          <a:lstStyle/>
          <a:p>
            <a:pPr indent="0" lvl="0" marL="0" marR="0" rtl="0" algn="ctr">
              <a:lnSpc>
                <a:spcPct val="100000"/>
              </a:lnSpc>
              <a:spcBef>
                <a:spcPts val="0"/>
              </a:spcBef>
              <a:spcAft>
                <a:spcPts val="0"/>
              </a:spcAft>
              <a:buClr>
                <a:srgbClr val="000000"/>
              </a:buClr>
              <a:buSzPts val="2000"/>
              <a:buFont typeface="Arial"/>
              <a:buNone/>
            </a:pPr>
            <a:r>
              <a:rPr b="1" lang="es-ES" sz="2600">
                <a:solidFill>
                  <a:srgbClr val="012033"/>
                </a:solidFill>
              </a:rPr>
              <a:t>Factores a considerar para preparar la impresión: Orientación de ajustes </a:t>
            </a:r>
            <a:endParaRPr b="1" i="0" sz="3400" u="sng" cap="none" strike="noStrike">
              <a:solidFill>
                <a:srgbClr val="000000"/>
              </a:solidFill>
              <a:latin typeface="Arial"/>
              <a:ea typeface="Arial"/>
              <a:cs typeface="Arial"/>
              <a:sym typeface="Arial"/>
            </a:endParaRPr>
          </a:p>
        </p:txBody>
      </p:sp>
      <p:pic>
        <p:nvPicPr>
          <p:cNvPr id="237" name="Google Shape;237;g36b026a768a_0_139"/>
          <p:cNvPicPr preferRelativeResize="0"/>
          <p:nvPr/>
        </p:nvPicPr>
        <p:blipFill>
          <a:blip r:embed="rId4">
            <a:alphaModFix/>
          </a:blip>
          <a:stretch>
            <a:fillRect/>
          </a:stretch>
        </p:blipFill>
        <p:spPr>
          <a:xfrm>
            <a:off x="4383975" y="2727376"/>
            <a:ext cx="6888749" cy="2498025"/>
          </a:xfrm>
          <a:prstGeom prst="rect">
            <a:avLst/>
          </a:prstGeom>
          <a:noFill/>
          <a:ln>
            <a:noFill/>
          </a:ln>
        </p:spPr>
      </p:pic>
      <p:pic>
        <p:nvPicPr>
          <p:cNvPr id="238" name="Google Shape;238;g36b026a768a_0_139"/>
          <p:cNvPicPr preferRelativeResize="0"/>
          <p:nvPr/>
        </p:nvPicPr>
        <p:blipFill>
          <a:blip r:embed="rId5">
            <a:alphaModFix/>
          </a:blip>
          <a:stretch>
            <a:fillRect/>
          </a:stretch>
        </p:blipFill>
        <p:spPr>
          <a:xfrm>
            <a:off x="907400" y="1807700"/>
            <a:ext cx="3161745" cy="42367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 name="Shape 41"/>
        <p:cNvGrpSpPr/>
        <p:nvPr/>
      </p:nvGrpSpPr>
      <p:grpSpPr>
        <a:xfrm>
          <a:off x="0" y="0"/>
          <a:ext cx="0" cy="0"/>
          <a:chOff x="0" y="0"/>
          <a:chExt cx="0" cy="0"/>
        </a:xfrm>
      </p:grpSpPr>
      <p:sp>
        <p:nvSpPr>
          <p:cNvPr id="42" name="Google Shape;42;g36a5ede44ef_0_3"/>
          <p:cNvSpPr/>
          <p:nvPr/>
        </p:nvSpPr>
        <p:spPr>
          <a:xfrm>
            <a:off x="775726" y="1243138"/>
            <a:ext cx="10640530" cy="575929"/>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95B4D3"/>
          </a:solidFill>
          <a:ln cap="flat" cmpd="sng" w="9525">
            <a:solidFill>
              <a:schemeClr val="dk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 name="Google Shape;43;g36a5ede44ef_0_3"/>
          <p:cNvSpPr txBox="1"/>
          <p:nvPr>
            <p:ph type="title"/>
          </p:nvPr>
        </p:nvSpPr>
        <p:spPr>
          <a:xfrm>
            <a:off x="1308300" y="150100"/>
            <a:ext cx="8045400" cy="7521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2060"/>
              </a:buClr>
              <a:buSzPct val="59186"/>
              <a:buFont typeface="Arial Black"/>
              <a:buNone/>
            </a:pPr>
            <a:r>
              <a:rPr lang="es-ES" sz="4055"/>
              <a:t>SLS </a:t>
            </a:r>
            <a:r>
              <a:rPr b="0" lang="es-ES"/>
              <a:t>FLUJO DE TRABAJO EN IMPRESIÓN SLS</a:t>
            </a:r>
            <a:endParaRPr b="0"/>
          </a:p>
        </p:txBody>
      </p:sp>
      <p:pic>
        <p:nvPicPr>
          <p:cNvPr id="44" name="Google Shape;44;g36a5ede44ef_0_3"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45" name="Google Shape;45;g36a5ede44ef_0_3"/>
          <p:cNvSpPr txBox="1"/>
          <p:nvPr/>
        </p:nvSpPr>
        <p:spPr>
          <a:xfrm>
            <a:off x="1951041" y="1368802"/>
            <a:ext cx="8289900" cy="324600"/>
          </a:xfrm>
          <a:prstGeom prst="rect">
            <a:avLst/>
          </a:prstGeom>
          <a:noFill/>
          <a:ln>
            <a:noFill/>
          </a:ln>
        </p:spPr>
        <p:txBody>
          <a:bodyPr anchorCtr="0" anchor="t" bIns="0" lIns="0" spcFirstLastPara="1" rIns="0" wrap="square" tIns="16500">
            <a:spAutoFit/>
          </a:bodyPr>
          <a:lstStyle/>
          <a:p>
            <a:pPr indent="0" lvl="0" marL="12700" marR="0" rtl="0" algn="ctr">
              <a:lnSpc>
                <a:spcPct val="100000"/>
              </a:lnSpc>
              <a:spcBef>
                <a:spcPts val="0"/>
              </a:spcBef>
              <a:spcAft>
                <a:spcPts val="0"/>
              </a:spcAft>
              <a:buClr>
                <a:srgbClr val="000000"/>
              </a:buClr>
              <a:buSzPts val="2000"/>
              <a:buFont typeface="Arial"/>
              <a:buNone/>
            </a:pPr>
            <a:r>
              <a:rPr b="1" lang="es-ES" sz="2000">
                <a:solidFill>
                  <a:srgbClr val="012033"/>
                </a:solidFill>
              </a:rPr>
              <a:t>8</a:t>
            </a:r>
            <a:r>
              <a:rPr b="1" i="0" lang="es-ES" sz="2000" u="none" cap="none" strike="noStrike">
                <a:solidFill>
                  <a:srgbClr val="012033"/>
                </a:solidFill>
                <a:latin typeface="Arial"/>
                <a:ea typeface="Arial"/>
                <a:cs typeface="Arial"/>
                <a:sym typeface="Arial"/>
              </a:rPr>
              <a:t>.1. </a:t>
            </a:r>
            <a:r>
              <a:rPr b="1" lang="es-ES" sz="2000">
                <a:solidFill>
                  <a:srgbClr val="012033"/>
                </a:solidFill>
              </a:rPr>
              <a:t>Modelado del sólido adaptado a la tecnología SLS</a:t>
            </a:r>
            <a:endParaRPr b="0" i="0" sz="2400" u="none" cap="none" strike="noStrike">
              <a:solidFill>
                <a:srgbClr val="000000"/>
              </a:solidFill>
              <a:latin typeface="Trebuchet MS"/>
              <a:ea typeface="Trebuchet MS"/>
              <a:cs typeface="Trebuchet MS"/>
              <a:sym typeface="Trebuchet MS"/>
            </a:endParaRPr>
          </a:p>
        </p:txBody>
      </p:sp>
      <p:sp>
        <p:nvSpPr>
          <p:cNvPr id="46" name="Google Shape;46;g36a5ede44ef_0_3"/>
          <p:cNvSpPr txBox="1"/>
          <p:nvPr/>
        </p:nvSpPr>
        <p:spPr>
          <a:xfrm>
            <a:off x="2252126" y="833350"/>
            <a:ext cx="5392500" cy="367500"/>
          </a:xfrm>
          <a:prstGeom prst="rect">
            <a:avLst/>
          </a:prstGeom>
          <a:noFill/>
          <a:ln>
            <a:noFill/>
          </a:ln>
        </p:spPr>
        <p:txBody>
          <a:bodyPr anchorCtr="0" anchor="ctr" bIns="0" lIns="0" spcFirstLastPara="1" rIns="0" wrap="square" tIns="13325">
            <a:spAutoFit/>
          </a:bodyPr>
          <a:lstStyle/>
          <a:p>
            <a:pPr indent="0" lvl="0" marL="457200" marR="0" rtl="0" algn="l">
              <a:lnSpc>
                <a:spcPct val="100000"/>
              </a:lnSpc>
              <a:spcBef>
                <a:spcPts val="105"/>
              </a:spcBef>
              <a:spcAft>
                <a:spcPts val="0"/>
              </a:spcAft>
              <a:buClr>
                <a:srgbClr val="000000"/>
              </a:buClr>
              <a:buSzPts val="2300"/>
              <a:buFont typeface="Arial"/>
              <a:buNone/>
            </a:pPr>
            <a:r>
              <a:rPr b="1" i="0" lang="es-ES" sz="2300" u="none" cap="none" strike="noStrike">
                <a:solidFill>
                  <a:srgbClr val="002060"/>
                </a:solidFill>
                <a:latin typeface="Arial Black"/>
                <a:ea typeface="Arial Black"/>
                <a:cs typeface="Arial Black"/>
                <a:sym typeface="Arial Black"/>
              </a:rPr>
              <a:t>RESUMEN DE CONTENIDOS</a:t>
            </a:r>
            <a:endParaRPr b="1" i="0" sz="2300" u="none" cap="none" strike="noStrike">
              <a:solidFill>
                <a:srgbClr val="002060"/>
              </a:solidFill>
              <a:latin typeface="Arial Black"/>
              <a:ea typeface="Arial Black"/>
              <a:cs typeface="Arial Black"/>
              <a:sym typeface="Arial Black"/>
            </a:endParaRPr>
          </a:p>
        </p:txBody>
      </p:sp>
      <p:sp>
        <p:nvSpPr>
          <p:cNvPr id="47" name="Google Shape;47;g36a5ede44ef_0_3"/>
          <p:cNvSpPr/>
          <p:nvPr/>
        </p:nvSpPr>
        <p:spPr>
          <a:xfrm>
            <a:off x="775726" y="1943713"/>
            <a:ext cx="10640530" cy="575929"/>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F2E780"/>
          </a:solidFill>
          <a:ln cap="flat" cmpd="sng" w="9525">
            <a:solidFill>
              <a:schemeClr val="dk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 name="Google Shape;48;g36a5ede44ef_0_3"/>
          <p:cNvSpPr txBox="1"/>
          <p:nvPr/>
        </p:nvSpPr>
        <p:spPr>
          <a:xfrm>
            <a:off x="1951041" y="2069377"/>
            <a:ext cx="8289900" cy="324600"/>
          </a:xfrm>
          <a:prstGeom prst="rect">
            <a:avLst/>
          </a:prstGeom>
          <a:noFill/>
          <a:ln>
            <a:noFill/>
          </a:ln>
        </p:spPr>
        <p:txBody>
          <a:bodyPr anchorCtr="0" anchor="t" bIns="0" lIns="0" spcFirstLastPara="1" rIns="0" wrap="square" tIns="16500">
            <a:spAutoFit/>
          </a:bodyPr>
          <a:lstStyle/>
          <a:p>
            <a:pPr indent="0" lvl="0" marL="12700" marR="0" rtl="0" algn="ctr">
              <a:lnSpc>
                <a:spcPct val="100000"/>
              </a:lnSpc>
              <a:spcBef>
                <a:spcPts val="0"/>
              </a:spcBef>
              <a:spcAft>
                <a:spcPts val="0"/>
              </a:spcAft>
              <a:buClr>
                <a:srgbClr val="000000"/>
              </a:buClr>
              <a:buSzPts val="2000"/>
              <a:buFont typeface="Arial"/>
              <a:buNone/>
            </a:pPr>
            <a:r>
              <a:rPr b="1" lang="es-ES" sz="2000">
                <a:solidFill>
                  <a:srgbClr val="012033"/>
                </a:solidFill>
              </a:rPr>
              <a:t>8</a:t>
            </a:r>
            <a:r>
              <a:rPr b="1" i="0" lang="es-ES" sz="2000" u="none" cap="none" strike="noStrike">
                <a:solidFill>
                  <a:srgbClr val="012033"/>
                </a:solidFill>
                <a:latin typeface="Arial"/>
                <a:ea typeface="Arial"/>
                <a:cs typeface="Arial"/>
                <a:sym typeface="Arial"/>
              </a:rPr>
              <a:t>.2. </a:t>
            </a:r>
            <a:r>
              <a:rPr b="1" lang="es-ES" sz="2000">
                <a:solidFill>
                  <a:srgbClr val="012033"/>
                </a:solidFill>
              </a:rPr>
              <a:t>Impresiones de Prueba</a:t>
            </a:r>
            <a:endParaRPr b="0" i="0" sz="2400" u="none" cap="none" strike="noStrike">
              <a:solidFill>
                <a:srgbClr val="000000"/>
              </a:solidFill>
              <a:latin typeface="Trebuchet MS"/>
              <a:ea typeface="Trebuchet MS"/>
              <a:cs typeface="Trebuchet MS"/>
              <a:sym typeface="Trebuchet MS"/>
            </a:endParaRPr>
          </a:p>
        </p:txBody>
      </p:sp>
      <p:sp>
        <p:nvSpPr>
          <p:cNvPr id="49" name="Google Shape;49;g36a5ede44ef_0_3"/>
          <p:cNvSpPr/>
          <p:nvPr/>
        </p:nvSpPr>
        <p:spPr>
          <a:xfrm>
            <a:off x="775725" y="2643013"/>
            <a:ext cx="10640530" cy="575929"/>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95B4D3"/>
          </a:solidFill>
          <a:ln cap="flat" cmpd="sng" w="9525">
            <a:solidFill>
              <a:schemeClr val="dk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 name="Google Shape;50;g36a5ede44ef_0_3"/>
          <p:cNvSpPr txBox="1"/>
          <p:nvPr/>
        </p:nvSpPr>
        <p:spPr>
          <a:xfrm>
            <a:off x="1951041" y="2768265"/>
            <a:ext cx="8289900" cy="324600"/>
          </a:xfrm>
          <a:prstGeom prst="rect">
            <a:avLst/>
          </a:prstGeom>
          <a:noFill/>
          <a:ln>
            <a:noFill/>
          </a:ln>
        </p:spPr>
        <p:txBody>
          <a:bodyPr anchorCtr="0" anchor="t" bIns="0" lIns="0" spcFirstLastPara="1" rIns="0" wrap="square" tIns="16500">
            <a:spAutoFit/>
          </a:bodyPr>
          <a:lstStyle/>
          <a:p>
            <a:pPr indent="0" lvl="0" marL="12700" marR="0" rtl="0" algn="ctr">
              <a:lnSpc>
                <a:spcPct val="100000"/>
              </a:lnSpc>
              <a:spcBef>
                <a:spcPts val="0"/>
              </a:spcBef>
              <a:spcAft>
                <a:spcPts val="0"/>
              </a:spcAft>
              <a:buClr>
                <a:srgbClr val="000000"/>
              </a:buClr>
              <a:buSzPts val="2000"/>
              <a:buFont typeface="Arial"/>
              <a:buNone/>
            </a:pPr>
            <a:r>
              <a:rPr b="1" lang="es-ES" sz="2000">
                <a:solidFill>
                  <a:srgbClr val="012033"/>
                </a:solidFill>
              </a:rPr>
              <a:t>8</a:t>
            </a:r>
            <a:r>
              <a:rPr b="1" i="0" lang="es-ES" sz="2000" u="none" cap="none" strike="noStrike">
                <a:solidFill>
                  <a:srgbClr val="012033"/>
                </a:solidFill>
                <a:latin typeface="Arial"/>
                <a:ea typeface="Arial"/>
                <a:cs typeface="Arial"/>
                <a:sym typeface="Arial"/>
              </a:rPr>
              <a:t>.3. </a:t>
            </a:r>
            <a:r>
              <a:rPr b="1" lang="es-ES" sz="2000">
                <a:solidFill>
                  <a:srgbClr val="012033"/>
                </a:solidFill>
              </a:rPr>
              <a:t>Exportación de los diseños a formato compatible</a:t>
            </a:r>
            <a:endParaRPr b="0" i="0" sz="2400" u="none" cap="none" strike="noStrike">
              <a:solidFill>
                <a:srgbClr val="000000"/>
              </a:solidFill>
              <a:latin typeface="Trebuchet MS"/>
              <a:ea typeface="Trebuchet MS"/>
              <a:cs typeface="Trebuchet MS"/>
              <a:sym typeface="Trebuchet MS"/>
            </a:endParaRPr>
          </a:p>
        </p:txBody>
      </p:sp>
      <p:sp>
        <p:nvSpPr>
          <p:cNvPr id="51" name="Google Shape;51;g36a5ede44ef_0_3"/>
          <p:cNvSpPr/>
          <p:nvPr/>
        </p:nvSpPr>
        <p:spPr>
          <a:xfrm>
            <a:off x="775726" y="3342325"/>
            <a:ext cx="10640530" cy="575929"/>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F2E780"/>
          </a:solidFill>
          <a:ln cap="flat" cmpd="sng" w="9525">
            <a:solidFill>
              <a:schemeClr val="dk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 name="Google Shape;52;g36a5ede44ef_0_3"/>
          <p:cNvSpPr txBox="1"/>
          <p:nvPr/>
        </p:nvSpPr>
        <p:spPr>
          <a:xfrm>
            <a:off x="887875" y="3468000"/>
            <a:ext cx="10389000" cy="324600"/>
          </a:xfrm>
          <a:prstGeom prst="rect">
            <a:avLst/>
          </a:prstGeom>
          <a:noFill/>
          <a:ln>
            <a:noFill/>
          </a:ln>
        </p:spPr>
        <p:txBody>
          <a:bodyPr anchorCtr="0" anchor="t" bIns="0" lIns="0" spcFirstLastPara="1" rIns="0" wrap="square" tIns="16500">
            <a:spAutoFit/>
          </a:bodyPr>
          <a:lstStyle/>
          <a:p>
            <a:pPr indent="0" lvl="0" marL="12700" marR="0" rtl="0" algn="ctr">
              <a:lnSpc>
                <a:spcPct val="100000"/>
              </a:lnSpc>
              <a:spcBef>
                <a:spcPts val="0"/>
              </a:spcBef>
              <a:spcAft>
                <a:spcPts val="0"/>
              </a:spcAft>
              <a:buClr>
                <a:srgbClr val="000000"/>
              </a:buClr>
              <a:buSzPts val="2000"/>
              <a:buFont typeface="Arial"/>
              <a:buNone/>
            </a:pPr>
            <a:r>
              <a:rPr b="1" lang="es-ES" sz="2000">
                <a:solidFill>
                  <a:srgbClr val="012033"/>
                </a:solidFill>
              </a:rPr>
              <a:t>8</a:t>
            </a:r>
            <a:r>
              <a:rPr b="1" i="0" lang="es-ES" sz="2000" u="none" cap="none" strike="noStrike">
                <a:solidFill>
                  <a:srgbClr val="012033"/>
                </a:solidFill>
                <a:latin typeface="Arial"/>
                <a:ea typeface="Arial"/>
                <a:cs typeface="Arial"/>
                <a:sym typeface="Arial"/>
              </a:rPr>
              <a:t>.4. </a:t>
            </a:r>
            <a:r>
              <a:rPr b="1" lang="es-ES" sz="2000">
                <a:solidFill>
                  <a:srgbClr val="012033"/>
                </a:solidFill>
              </a:rPr>
              <a:t>Preparación, optimización y envío de la impresión con en software de laminación</a:t>
            </a:r>
            <a:endParaRPr b="0" i="0" sz="2400" u="none" cap="none" strike="noStrike">
              <a:solidFill>
                <a:srgbClr val="000000"/>
              </a:solidFill>
              <a:latin typeface="Trebuchet MS"/>
              <a:ea typeface="Trebuchet MS"/>
              <a:cs typeface="Trebuchet MS"/>
              <a:sym typeface="Trebuchet MS"/>
            </a:endParaRPr>
          </a:p>
        </p:txBody>
      </p:sp>
      <p:sp>
        <p:nvSpPr>
          <p:cNvPr id="53" name="Google Shape;53;g36a5ede44ef_0_3"/>
          <p:cNvSpPr/>
          <p:nvPr/>
        </p:nvSpPr>
        <p:spPr>
          <a:xfrm>
            <a:off x="775726" y="4042063"/>
            <a:ext cx="10640530" cy="575929"/>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95B4D3"/>
          </a:solidFill>
          <a:ln cap="flat" cmpd="sng" w="9525">
            <a:solidFill>
              <a:schemeClr val="dk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 name="Google Shape;54;g36a5ede44ef_0_3"/>
          <p:cNvSpPr txBox="1"/>
          <p:nvPr/>
        </p:nvSpPr>
        <p:spPr>
          <a:xfrm>
            <a:off x="1951041" y="4167727"/>
            <a:ext cx="8289900" cy="324600"/>
          </a:xfrm>
          <a:prstGeom prst="rect">
            <a:avLst/>
          </a:prstGeom>
          <a:noFill/>
          <a:ln>
            <a:noFill/>
          </a:ln>
        </p:spPr>
        <p:txBody>
          <a:bodyPr anchorCtr="0" anchor="t" bIns="0" lIns="0" spcFirstLastPara="1" rIns="0" wrap="square" tIns="16500">
            <a:spAutoFit/>
          </a:bodyPr>
          <a:lstStyle/>
          <a:p>
            <a:pPr indent="0" lvl="0" marL="12700" marR="0" rtl="0" algn="ctr">
              <a:lnSpc>
                <a:spcPct val="100000"/>
              </a:lnSpc>
              <a:spcBef>
                <a:spcPts val="0"/>
              </a:spcBef>
              <a:spcAft>
                <a:spcPts val="0"/>
              </a:spcAft>
              <a:buClr>
                <a:srgbClr val="000000"/>
              </a:buClr>
              <a:buSzPts val="2000"/>
              <a:buFont typeface="Arial"/>
              <a:buNone/>
            </a:pPr>
            <a:r>
              <a:rPr b="1" lang="es-ES" sz="2000">
                <a:solidFill>
                  <a:srgbClr val="012033"/>
                </a:solidFill>
              </a:rPr>
              <a:t>8</a:t>
            </a:r>
            <a:r>
              <a:rPr b="1" i="0" lang="es-ES" sz="2000" u="none" cap="none" strike="noStrike">
                <a:solidFill>
                  <a:srgbClr val="012033"/>
                </a:solidFill>
                <a:latin typeface="Arial"/>
                <a:ea typeface="Arial"/>
                <a:cs typeface="Arial"/>
                <a:sym typeface="Arial"/>
              </a:rPr>
              <a:t>.5. </a:t>
            </a:r>
            <a:r>
              <a:rPr b="1" lang="es-ES" sz="2000">
                <a:solidFill>
                  <a:srgbClr val="012033"/>
                </a:solidFill>
              </a:rPr>
              <a:t>Preparación de la mezcla, Fuse Sift</a:t>
            </a:r>
            <a:endParaRPr b="0" i="0" sz="2400" u="none" cap="none" strike="noStrike">
              <a:solidFill>
                <a:srgbClr val="000000"/>
              </a:solidFill>
              <a:latin typeface="Trebuchet MS"/>
              <a:ea typeface="Trebuchet MS"/>
              <a:cs typeface="Trebuchet MS"/>
              <a:sym typeface="Trebuchet MS"/>
            </a:endParaRPr>
          </a:p>
        </p:txBody>
      </p:sp>
      <p:sp>
        <p:nvSpPr>
          <p:cNvPr id="55" name="Google Shape;55;g36a5ede44ef_0_3"/>
          <p:cNvSpPr/>
          <p:nvPr/>
        </p:nvSpPr>
        <p:spPr>
          <a:xfrm>
            <a:off x="775726" y="4741788"/>
            <a:ext cx="10640530" cy="575929"/>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F2E780"/>
          </a:solidFill>
          <a:ln cap="flat" cmpd="sng" w="9525">
            <a:solidFill>
              <a:schemeClr val="dk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 name="Google Shape;56;g36a5ede44ef_0_3"/>
          <p:cNvSpPr txBox="1"/>
          <p:nvPr/>
        </p:nvSpPr>
        <p:spPr>
          <a:xfrm>
            <a:off x="1951041" y="4867452"/>
            <a:ext cx="8289900" cy="324600"/>
          </a:xfrm>
          <a:prstGeom prst="rect">
            <a:avLst/>
          </a:prstGeom>
          <a:noFill/>
          <a:ln>
            <a:noFill/>
          </a:ln>
        </p:spPr>
        <p:txBody>
          <a:bodyPr anchorCtr="0" anchor="t" bIns="0" lIns="0" spcFirstLastPara="1" rIns="0" wrap="square" tIns="16500">
            <a:spAutoFit/>
          </a:bodyPr>
          <a:lstStyle/>
          <a:p>
            <a:pPr indent="0" lvl="0" marL="12700" marR="0" rtl="0" algn="ctr">
              <a:lnSpc>
                <a:spcPct val="100000"/>
              </a:lnSpc>
              <a:spcBef>
                <a:spcPts val="0"/>
              </a:spcBef>
              <a:spcAft>
                <a:spcPts val="0"/>
              </a:spcAft>
              <a:buClr>
                <a:srgbClr val="000000"/>
              </a:buClr>
              <a:buSzPts val="2000"/>
              <a:buFont typeface="Arial"/>
              <a:buNone/>
            </a:pPr>
            <a:r>
              <a:rPr b="1" lang="es-ES" sz="2000">
                <a:solidFill>
                  <a:srgbClr val="012033"/>
                </a:solidFill>
              </a:rPr>
              <a:t>8</a:t>
            </a:r>
            <a:r>
              <a:rPr b="1" i="0" lang="es-ES" sz="2000" u="none" cap="none" strike="noStrike">
                <a:solidFill>
                  <a:srgbClr val="012033"/>
                </a:solidFill>
                <a:latin typeface="Arial"/>
                <a:ea typeface="Arial"/>
                <a:cs typeface="Arial"/>
                <a:sym typeface="Arial"/>
              </a:rPr>
              <a:t>.6. </a:t>
            </a:r>
            <a:r>
              <a:rPr b="1" lang="es-ES" sz="2000">
                <a:solidFill>
                  <a:srgbClr val="012033"/>
                </a:solidFill>
              </a:rPr>
              <a:t>Arranque de la impresora y proceso de comprobación</a:t>
            </a:r>
            <a:endParaRPr b="0" i="0" sz="2400" u="none" cap="none" strike="noStrike">
              <a:solidFill>
                <a:srgbClr val="000000"/>
              </a:solidFill>
              <a:latin typeface="Trebuchet MS"/>
              <a:ea typeface="Trebuchet MS"/>
              <a:cs typeface="Trebuchet MS"/>
              <a:sym typeface="Trebuchet MS"/>
            </a:endParaRPr>
          </a:p>
        </p:txBody>
      </p:sp>
      <p:sp>
        <p:nvSpPr>
          <p:cNvPr id="57" name="Google Shape;57;g36a5ede44ef_0_3"/>
          <p:cNvSpPr/>
          <p:nvPr/>
        </p:nvSpPr>
        <p:spPr>
          <a:xfrm>
            <a:off x="775726" y="5441513"/>
            <a:ext cx="10640530" cy="575929"/>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95B4D3"/>
          </a:solidFill>
          <a:ln cap="flat" cmpd="sng" w="9525">
            <a:solidFill>
              <a:schemeClr val="dk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 name="Google Shape;58;g36a5ede44ef_0_3"/>
          <p:cNvSpPr txBox="1"/>
          <p:nvPr/>
        </p:nvSpPr>
        <p:spPr>
          <a:xfrm>
            <a:off x="1951041" y="5567177"/>
            <a:ext cx="8289900" cy="324600"/>
          </a:xfrm>
          <a:prstGeom prst="rect">
            <a:avLst/>
          </a:prstGeom>
          <a:noFill/>
          <a:ln>
            <a:noFill/>
          </a:ln>
        </p:spPr>
        <p:txBody>
          <a:bodyPr anchorCtr="0" anchor="t" bIns="0" lIns="0" spcFirstLastPara="1" rIns="0" wrap="square" tIns="16500">
            <a:spAutoFit/>
          </a:bodyPr>
          <a:lstStyle/>
          <a:p>
            <a:pPr indent="0" lvl="0" marL="12700" marR="0" rtl="0" algn="ctr">
              <a:lnSpc>
                <a:spcPct val="100000"/>
              </a:lnSpc>
              <a:spcBef>
                <a:spcPts val="0"/>
              </a:spcBef>
              <a:spcAft>
                <a:spcPts val="0"/>
              </a:spcAft>
              <a:buClr>
                <a:srgbClr val="000000"/>
              </a:buClr>
              <a:buSzPts val="2000"/>
              <a:buFont typeface="Arial"/>
              <a:buNone/>
            </a:pPr>
            <a:r>
              <a:rPr b="1" lang="es-ES" sz="2000">
                <a:solidFill>
                  <a:srgbClr val="012033"/>
                </a:solidFill>
              </a:rPr>
              <a:t>8</a:t>
            </a:r>
            <a:r>
              <a:rPr b="1" i="0" lang="es-ES" sz="2000" u="none" cap="none" strike="noStrike">
                <a:solidFill>
                  <a:srgbClr val="012033"/>
                </a:solidFill>
                <a:latin typeface="Arial"/>
                <a:ea typeface="Arial"/>
                <a:cs typeface="Arial"/>
                <a:sym typeface="Arial"/>
              </a:rPr>
              <a:t>.7. </a:t>
            </a:r>
            <a:r>
              <a:rPr b="1" lang="es-ES" sz="2000">
                <a:solidFill>
                  <a:srgbClr val="012033"/>
                </a:solidFill>
              </a:rPr>
              <a:t>Proceso de impresión y post enfriamiento</a:t>
            </a:r>
            <a:endParaRPr b="0" i="0" sz="2400" u="none" cap="none" strike="noStrike">
              <a:solidFill>
                <a:srgbClr val="000000"/>
              </a:solidFill>
              <a:latin typeface="Trebuchet MS"/>
              <a:ea typeface="Trebuchet MS"/>
              <a:cs typeface="Trebuchet MS"/>
              <a:sym typeface="Trebuchet M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g36b026a768a_0_150"/>
          <p:cNvSpPr txBox="1"/>
          <p:nvPr>
            <p:ph type="title"/>
          </p:nvPr>
        </p:nvSpPr>
        <p:spPr>
          <a:xfrm>
            <a:off x="1308300" y="150100"/>
            <a:ext cx="8045400" cy="7521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2060"/>
              </a:buClr>
              <a:buSzPct val="59186"/>
              <a:buFont typeface="Arial Black"/>
              <a:buNone/>
            </a:pPr>
            <a:r>
              <a:rPr lang="es-ES" sz="4055"/>
              <a:t>SLS </a:t>
            </a:r>
            <a:r>
              <a:rPr b="0" lang="es-ES"/>
              <a:t>FLUJO DE TRABAJO EN IMPRESIÓN SLS</a:t>
            </a:r>
            <a:endParaRPr b="0"/>
          </a:p>
        </p:txBody>
      </p:sp>
      <p:pic>
        <p:nvPicPr>
          <p:cNvPr id="244" name="Google Shape;244;g36b026a768a_0_150"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245" name="Google Shape;245;g36b026a768a_0_150"/>
          <p:cNvSpPr/>
          <p:nvPr/>
        </p:nvSpPr>
        <p:spPr>
          <a:xfrm>
            <a:off x="94375" y="1089775"/>
            <a:ext cx="11984031" cy="530352"/>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F2E780"/>
          </a:soli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 name="Google Shape;246;g36b026a768a_0_150"/>
          <p:cNvSpPr txBox="1"/>
          <p:nvPr/>
        </p:nvSpPr>
        <p:spPr>
          <a:xfrm>
            <a:off x="94300" y="1146450"/>
            <a:ext cx="11984100" cy="417000"/>
          </a:xfrm>
          <a:prstGeom prst="rect">
            <a:avLst/>
          </a:prstGeom>
          <a:noFill/>
          <a:ln>
            <a:noFill/>
          </a:ln>
        </p:spPr>
        <p:txBody>
          <a:bodyPr anchorCtr="0" anchor="t" bIns="0" lIns="0" spcFirstLastPara="1" rIns="0" wrap="square" tIns="16500">
            <a:spAutoFit/>
          </a:bodyPr>
          <a:lstStyle/>
          <a:p>
            <a:pPr indent="0" lvl="0" marL="0" marR="0" rtl="0" algn="ctr">
              <a:lnSpc>
                <a:spcPct val="100000"/>
              </a:lnSpc>
              <a:spcBef>
                <a:spcPts val="0"/>
              </a:spcBef>
              <a:spcAft>
                <a:spcPts val="0"/>
              </a:spcAft>
              <a:buClr>
                <a:srgbClr val="000000"/>
              </a:buClr>
              <a:buSzPts val="2000"/>
              <a:buFont typeface="Arial"/>
              <a:buNone/>
            </a:pPr>
            <a:r>
              <a:rPr b="1" lang="es-ES" sz="2600">
                <a:solidFill>
                  <a:srgbClr val="012033"/>
                </a:solidFill>
              </a:rPr>
              <a:t>Factores a considerar para preparar la impresión: Alta relación de aspecto </a:t>
            </a:r>
            <a:endParaRPr b="1" i="0" sz="3400" u="sng" cap="none" strike="noStrike">
              <a:solidFill>
                <a:srgbClr val="000000"/>
              </a:solidFill>
              <a:latin typeface="Arial"/>
              <a:ea typeface="Arial"/>
              <a:cs typeface="Arial"/>
              <a:sym typeface="Arial"/>
            </a:endParaRPr>
          </a:p>
        </p:txBody>
      </p:sp>
      <p:pic>
        <p:nvPicPr>
          <p:cNvPr id="247" name="Google Shape;247;g36b026a768a_0_150"/>
          <p:cNvPicPr preferRelativeResize="0"/>
          <p:nvPr/>
        </p:nvPicPr>
        <p:blipFill>
          <a:blip r:embed="rId4">
            <a:alphaModFix/>
          </a:blip>
          <a:stretch>
            <a:fillRect/>
          </a:stretch>
        </p:blipFill>
        <p:spPr>
          <a:xfrm>
            <a:off x="4729300" y="2769950"/>
            <a:ext cx="6833524" cy="2264975"/>
          </a:xfrm>
          <a:prstGeom prst="rect">
            <a:avLst/>
          </a:prstGeom>
          <a:noFill/>
          <a:ln>
            <a:noFill/>
          </a:ln>
        </p:spPr>
      </p:pic>
      <p:pic>
        <p:nvPicPr>
          <p:cNvPr id="248" name="Google Shape;248;g36b026a768a_0_150"/>
          <p:cNvPicPr preferRelativeResize="0"/>
          <p:nvPr/>
        </p:nvPicPr>
        <p:blipFill>
          <a:blip r:embed="rId5">
            <a:alphaModFix/>
          </a:blip>
          <a:stretch>
            <a:fillRect/>
          </a:stretch>
        </p:blipFill>
        <p:spPr>
          <a:xfrm>
            <a:off x="1127625" y="1807700"/>
            <a:ext cx="2704150" cy="44196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g36b026a768a_0_161"/>
          <p:cNvSpPr txBox="1"/>
          <p:nvPr>
            <p:ph type="title"/>
          </p:nvPr>
        </p:nvSpPr>
        <p:spPr>
          <a:xfrm>
            <a:off x="1308300" y="150100"/>
            <a:ext cx="8045400" cy="7521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2060"/>
              </a:buClr>
              <a:buSzPct val="59186"/>
              <a:buFont typeface="Arial Black"/>
              <a:buNone/>
            </a:pPr>
            <a:r>
              <a:rPr lang="es-ES" sz="4055"/>
              <a:t>SLS </a:t>
            </a:r>
            <a:r>
              <a:rPr b="0" lang="es-ES"/>
              <a:t>FLUJO DE TRABAJO EN IMPRESIÓN SLS</a:t>
            </a:r>
            <a:endParaRPr b="0"/>
          </a:p>
        </p:txBody>
      </p:sp>
      <p:pic>
        <p:nvPicPr>
          <p:cNvPr id="254" name="Google Shape;254;g36b026a768a_0_161"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255" name="Google Shape;255;g36b026a768a_0_161"/>
          <p:cNvSpPr/>
          <p:nvPr/>
        </p:nvSpPr>
        <p:spPr>
          <a:xfrm>
            <a:off x="94375" y="1089775"/>
            <a:ext cx="11984031" cy="530352"/>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F2E780"/>
          </a:soli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 name="Google Shape;256;g36b026a768a_0_161"/>
          <p:cNvSpPr txBox="1"/>
          <p:nvPr/>
        </p:nvSpPr>
        <p:spPr>
          <a:xfrm>
            <a:off x="94300" y="1146450"/>
            <a:ext cx="11984100" cy="417000"/>
          </a:xfrm>
          <a:prstGeom prst="rect">
            <a:avLst/>
          </a:prstGeom>
          <a:noFill/>
          <a:ln>
            <a:noFill/>
          </a:ln>
        </p:spPr>
        <p:txBody>
          <a:bodyPr anchorCtr="0" anchor="t" bIns="0" lIns="0" spcFirstLastPara="1" rIns="0" wrap="square" tIns="16500">
            <a:spAutoFit/>
          </a:bodyPr>
          <a:lstStyle/>
          <a:p>
            <a:pPr indent="0" lvl="0" marL="0" marR="0" rtl="0" algn="ctr">
              <a:lnSpc>
                <a:spcPct val="100000"/>
              </a:lnSpc>
              <a:spcBef>
                <a:spcPts val="0"/>
              </a:spcBef>
              <a:spcAft>
                <a:spcPts val="0"/>
              </a:spcAft>
              <a:buClr>
                <a:srgbClr val="000000"/>
              </a:buClr>
              <a:buSzPts val="2000"/>
              <a:buFont typeface="Arial"/>
              <a:buNone/>
            </a:pPr>
            <a:r>
              <a:rPr b="1" lang="es-ES" sz="2600">
                <a:solidFill>
                  <a:srgbClr val="012033"/>
                </a:solidFill>
              </a:rPr>
              <a:t>Factores a considerar para preparar la impresión: Elementos de flexión </a:t>
            </a:r>
            <a:endParaRPr b="1" i="0" sz="3400" u="sng" cap="none" strike="noStrike">
              <a:solidFill>
                <a:srgbClr val="000000"/>
              </a:solidFill>
              <a:latin typeface="Arial"/>
              <a:ea typeface="Arial"/>
              <a:cs typeface="Arial"/>
              <a:sym typeface="Arial"/>
            </a:endParaRPr>
          </a:p>
        </p:txBody>
      </p:sp>
      <p:pic>
        <p:nvPicPr>
          <p:cNvPr id="257" name="Google Shape;257;g36b026a768a_0_161"/>
          <p:cNvPicPr preferRelativeResize="0"/>
          <p:nvPr/>
        </p:nvPicPr>
        <p:blipFill>
          <a:blip r:embed="rId4">
            <a:alphaModFix/>
          </a:blip>
          <a:stretch>
            <a:fillRect/>
          </a:stretch>
        </p:blipFill>
        <p:spPr>
          <a:xfrm>
            <a:off x="917875" y="1906150"/>
            <a:ext cx="2951525" cy="4317075"/>
          </a:xfrm>
          <a:prstGeom prst="rect">
            <a:avLst/>
          </a:prstGeom>
          <a:noFill/>
          <a:ln>
            <a:noFill/>
          </a:ln>
        </p:spPr>
      </p:pic>
      <p:pic>
        <p:nvPicPr>
          <p:cNvPr id="258" name="Google Shape;258;g36b026a768a_0_161"/>
          <p:cNvPicPr preferRelativeResize="0"/>
          <p:nvPr/>
        </p:nvPicPr>
        <p:blipFill>
          <a:blip r:embed="rId5">
            <a:alphaModFix/>
          </a:blip>
          <a:stretch>
            <a:fillRect/>
          </a:stretch>
        </p:blipFill>
        <p:spPr>
          <a:xfrm>
            <a:off x="4351800" y="2601250"/>
            <a:ext cx="7656349" cy="31165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g36b026a768a_0_172"/>
          <p:cNvSpPr txBox="1"/>
          <p:nvPr>
            <p:ph type="title"/>
          </p:nvPr>
        </p:nvSpPr>
        <p:spPr>
          <a:xfrm>
            <a:off x="1308300" y="150100"/>
            <a:ext cx="8045400" cy="7521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2060"/>
              </a:buClr>
              <a:buSzPct val="59186"/>
              <a:buFont typeface="Arial Black"/>
              <a:buNone/>
            </a:pPr>
            <a:r>
              <a:rPr lang="es-ES" sz="4055"/>
              <a:t>SLS </a:t>
            </a:r>
            <a:r>
              <a:rPr b="0" lang="es-ES"/>
              <a:t>FLUJO DE TRABAJO EN IMPRESIÓN SLS</a:t>
            </a:r>
            <a:endParaRPr b="0"/>
          </a:p>
        </p:txBody>
      </p:sp>
      <p:pic>
        <p:nvPicPr>
          <p:cNvPr id="264" name="Google Shape;264;g36b026a768a_0_172"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265" name="Google Shape;265;g36b026a768a_0_172"/>
          <p:cNvSpPr/>
          <p:nvPr/>
        </p:nvSpPr>
        <p:spPr>
          <a:xfrm>
            <a:off x="94375" y="1089775"/>
            <a:ext cx="11984031" cy="530352"/>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F2E780"/>
          </a:soli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 name="Google Shape;266;g36b026a768a_0_172"/>
          <p:cNvSpPr txBox="1"/>
          <p:nvPr/>
        </p:nvSpPr>
        <p:spPr>
          <a:xfrm>
            <a:off x="94300" y="1146450"/>
            <a:ext cx="11984100" cy="417000"/>
          </a:xfrm>
          <a:prstGeom prst="rect">
            <a:avLst/>
          </a:prstGeom>
          <a:noFill/>
          <a:ln>
            <a:noFill/>
          </a:ln>
        </p:spPr>
        <p:txBody>
          <a:bodyPr anchorCtr="0" anchor="t" bIns="0" lIns="0" spcFirstLastPara="1" rIns="0" wrap="square" tIns="16500">
            <a:spAutoFit/>
          </a:bodyPr>
          <a:lstStyle/>
          <a:p>
            <a:pPr indent="0" lvl="0" marL="0" marR="0" rtl="0" algn="ctr">
              <a:lnSpc>
                <a:spcPct val="100000"/>
              </a:lnSpc>
              <a:spcBef>
                <a:spcPts val="0"/>
              </a:spcBef>
              <a:spcAft>
                <a:spcPts val="0"/>
              </a:spcAft>
              <a:buClr>
                <a:srgbClr val="000000"/>
              </a:buClr>
              <a:buSzPts val="2000"/>
              <a:buFont typeface="Arial"/>
              <a:buNone/>
            </a:pPr>
            <a:r>
              <a:rPr b="1" lang="es-ES" sz="2600">
                <a:solidFill>
                  <a:srgbClr val="012033"/>
                </a:solidFill>
              </a:rPr>
              <a:t>Factores a considerar para preparar la impresión: Precisión vs orientación </a:t>
            </a:r>
            <a:endParaRPr b="1" i="0" sz="3400" u="sng" cap="none" strike="noStrike">
              <a:solidFill>
                <a:srgbClr val="000000"/>
              </a:solidFill>
              <a:latin typeface="Arial"/>
              <a:ea typeface="Arial"/>
              <a:cs typeface="Arial"/>
              <a:sym typeface="Arial"/>
            </a:endParaRPr>
          </a:p>
        </p:txBody>
      </p:sp>
      <p:pic>
        <p:nvPicPr>
          <p:cNvPr id="267" name="Google Shape;267;g36b026a768a_0_172"/>
          <p:cNvPicPr preferRelativeResize="0"/>
          <p:nvPr/>
        </p:nvPicPr>
        <p:blipFill>
          <a:blip r:embed="rId4">
            <a:alphaModFix/>
          </a:blip>
          <a:stretch>
            <a:fillRect/>
          </a:stretch>
        </p:blipFill>
        <p:spPr>
          <a:xfrm>
            <a:off x="4309850" y="2768000"/>
            <a:ext cx="7504649" cy="2473125"/>
          </a:xfrm>
          <a:prstGeom prst="rect">
            <a:avLst/>
          </a:prstGeom>
          <a:noFill/>
          <a:ln>
            <a:noFill/>
          </a:ln>
        </p:spPr>
      </p:pic>
      <p:pic>
        <p:nvPicPr>
          <p:cNvPr id="268" name="Google Shape;268;g36b026a768a_0_172"/>
          <p:cNvPicPr preferRelativeResize="0"/>
          <p:nvPr/>
        </p:nvPicPr>
        <p:blipFill>
          <a:blip r:embed="rId5">
            <a:alphaModFix/>
          </a:blip>
          <a:stretch>
            <a:fillRect/>
          </a:stretch>
        </p:blipFill>
        <p:spPr>
          <a:xfrm>
            <a:off x="624275" y="1730949"/>
            <a:ext cx="3266125" cy="47302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g36b026a768a_0_183"/>
          <p:cNvSpPr txBox="1"/>
          <p:nvPr>
            <p:ph type="title"/>
          </p:nvPr>
        </p:nvSpPr>
        <p:spPr>
          <a:xfrm>
            <a:off x="1308300" y="150100"/>
            <a:ext cx="8045400" cy="7521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2060"/>
              </a:buClr>
              <a:buSzPct val="59186"/>
              <a:buFont typeface="Arial Black"/>
              <a:buNone/>
            </a:pPr>
            <a:r>
              <a:rPr lang="es-ES" sz="4055"/>
              <a:t>SLS </a:t>
            </a:r>
            <a:r>
              <a:rPr b="0" lang="es-ES"/>
              <a:t>FLUJO DE TRABAJO EN IMPRESIÓN SLS</a:t>
            </a:r>
            <a:endParaRPr b="0"/>
          </a:p>
        </p:txBody>
      </p:sp>
      <p:pic>
        <p:nvPicPr>
          <p:cNvPr id="274" name="Google Shape;274;g36b026a768a_0_183"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275" name="Google Shape;275;g36b026a768a_0_183"/>
          <p:cNvSpPr/>
          <p:nvPr/>
        </p:nvSpPr>
        <p:spPr>
          <a:xfrm>
            <a:off x="94375" y="1089775"/>
            <a:ext cx="11984031" cy="530352"/>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F2E780"/>
          </a:soli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 name="Google Shape;276;g36b026a768a_0_183"/>
          <p:cNvSpPr txBox="1"/>
          <p:nvPr/>
        </p:nvSpPr>
        <p:spPr>
          <a:xfrm>
            <a:off x="94300" y="1146450"/>
            <a:ext cx="11984100" cy="417000"/>
          </a:xfrm>
          <a:prstGeom prst="rect">
            <a:avLst/>
          </a:prstGeom>
          <a:noFill/>
          <a:ln>
            <a:noFill/>
          </a:ln>
        </p:spPr>
        <p:txBody>
          <a:bodyPr anchorCtr="0" anchor="t" bIns="0" lIns="0" spcFirstLastPara="1" rIns="0" wrap="square" tIns="16500">
            <a:spAutoFit/>
          </a:bodyPr>
          <a:lstStyle/>
          <a:p>
            <a:pPr indent="0" lvl="0" marL="0" marR="0" rtl="0" algn="ctr">
              <a:lnSpc>
                <a:spcPct val="100000"/>
              </a:lnSpc>
              <a:spcBef>
                <a:spcPts val="0"/>
              </a:spcBef>
              <a:spcAft>
                <a:spcPts val="0"/>
              </a:spcAft>
              <a:buClr>
                <a:srgbClr val="000000"/>
              </a:buClr>
              <a:buSzPts val="2000"/>
              <a:buFont typeface="Arial"/>
              <a:buNone/>
            </a:pPr>
            <a:r>
              <a:rPr b="1" lang="es-ES" sz="2600">
                <a:solidFill>
                  <a:srgbClr val="012033"/>
                </a:solidFill>
              </a:rPr>
              <a:t>Factores a considerar para preparar la impresión: Acabado vs orientación </a:t>
            </a:r>
            <a:endParaRPr b="1" i="0" sz="3400" u="sng" cap="none" strike="noStrike">
              <a:solidFill>
                <a:srgbClr val="000000"/>
              </a:solidFill>
              <a:latin typeface="Arial"/>
              <a:ea typeface="Arial"/>
              <a:cs typeface="Arial"/>
              <a:sym typeface="Arial"/>
            </a:endParaRPr>
          </a:p>
        </p:txBody>
      </p:sp>
      <p:pic>
        <p:nvPicPr>
          <p:cNvPr id="277" name="Google Shape;277;g36b026a768a_0_183"/>
          <p:cNvPicPr preferRelativeResize="0"/>
          <p:nvPr/>
        </p:nvPicPr>
        <p:blipFill>
          <a:blip r:embed="rId4">
            <a:alphaModFix/>
          </a:blip>
          <a:stretch>
            <a:fillRect/>
          </a:stretch>
        </p:blipFill>
        <p:spPr>
          <a:xfrm>
            <a:off x="4942950" y="2780046"/>
            <a:ext cx="6431074" cy="2565229"/>
          </a:xfrm>
          <a:prstGeom prst="rect">
            <a:avLst/>
          </a:prstGeom>
          <a:noFill/>
          <a:ln>
            <a:noFill/>
          </a:ln>
        </p:spPr>
      </p:pic>
      <p:pic>
        <p:nvPicPr>
          <p:cNvPr id="278" name="Google Shape;278;g36b026a768a_0_183"/>
          <p:cNvPicPr preferRelativeResize="0"/>
          <p:nvPr/>
        </p:nvPicPr>
        <p:blipFill>
          <a:blip r:embed="rId5">
            <a:alphaModFix/>
          </a:blip>
          <a:stretch>
            <a:fillRect/>
          </a:stretch>
        </p:blipFill>
        <p:spPr>
          <a:xfrm>
            <a:off x="1389775" y="1807700"/>
            <a:ext cx="2741980" cy="450992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g36a5ede44ef_0_98"/>
          <p:cNvSpPr/>
          <p:nvPr/>
        </p:nvSpPr>
        <p:spPr>
          <a:xfrm>
            <a:off x="289237" y="1089625"/>
            <a:ext cx="11536197" cy="644295"/>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F2E78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g36a5ede44ef_0_98"/>
          <p:cNvSpPr txBox="1"/>
          <p:nvPr>
            <p:ph type="title"/>
          </p:nvPr>
        </p:nvSpPr>
        <p:spPr>
          <a:xfrm>
            <a:off x="1308300" y="150100"/>
            <a:ext cx="8045400" cy="7521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2060"/>
              </a:buClr>
              <a:buSzPct val="59186"/>
              <a:buFont typeface="Arial Black"/>
              <a:buNone/>
            </a:pPr>
            <a:r>
              <a:rPr lang="es-ES" sz="4055"/>
              <a:t>SLS </a:t>
            </a:r>
            <a:r>
              <a:rPr b="0" lang="es-ES"/>
              <a:t>FLUJO DE TRABAJO EN IMPRESIÓN SLS</a:t>
            </a:r>
            <a:endParaRPr b="0"/>
          </a:p>
        </p:txBody>
      </p:sp>
      <p:pic>
        <p:nvPicPr>
          <p:cNvPr id="285" name="Google Shape;285;g36a5ede44ef_0_98"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286" name="Google Shape;286;g36a5ede44ef_0_98"/>
          <p:cNvSpPr txBox="1"/>
          <p:nvPr/>
        </p:nvSpPr>
        <p:spPr>
          <a:xfrm>
            <a:off x="286536" y="1203272"/>
            <a:ext cx="11541600" cy="417000"/>
          </a:xfrm>
          <a:prstGeom prst="rect">
            <a:avLst/>
          </a:prstGeom>
          <a:noFill/>
          <a:ln>
            <a:noFill/>
          </a:ln>
        </p:spPr>
        <p:txBody>
          <a:bodyPr anchorCtr="0" anchor="t" bIns="0" lIns="0" spcFirstLastPara="1" rIns="0" wrap="square" tIns="16500">
            <a:spAutoFit/>
          </a:bodyPr>
          <a:lstStyle/>
          <a:p>
            <a:pPr indent="0" lvl="0" marL="0" marR="0" rtl="0" algn="ctr">
              <a:lnSpc>
                <a:spcPct val="100000"/>
              </a:lnSpc>
              <a:spcBef>
                <a:spcPts val="0"/>
              </a:spcBef>
              <a:spcAft>
                <a:spcPts val="0"/>
              </a:spcAft>
              <a:buClr>
                <a:srgbClr val="000000"/>
              </a:buClr>
              <a:buSzPts val="2000"/>
              <a:buFont typeface="Arial"/>
              <a:buNone/>
            </a:pPr>
            <a:r>
              <a:rPr b="1" lang="es-ES" sz="2600">
                <a:solidFill>
                  <a:srgbClr val="012033"/>
                </a:solidFill>
              </a:rPr>
              <a:t>8</a:t>
            </a:r>
            <a:r>
              <a:rPr b="1" i="0" lang="es-ES" sz="2600" u="none" cap="none" strike="noStrike">
                <a:solidFill>
                  <a:srgbClr val="012033"/>
                </a:solidFill>
                <a:latin typeface="Arial"/>
                <a:ea typeface="Arial"/>
                <a:cs typeface="Arial"/>
                <a:sym typeface="Arial"/>
              </a:rPr>
              <a:t>.5. </a:t>
            </a:r>
            <a:r>
              <a:rPr b="1" lang="es-ES" sz="2600">
                <a:solidFill>
                  <a:srgbClr val="012033"/>
                </a:solidFill>
              </a:rPr>
              <a:t>PREPARACIÓN DE LA MEZCLA, FUSE SIFT</a:t>
            </a:r>
            <a:endParaRPr b="1" i="0" sz="3400" u="sng" cap="none" strike="noStrike">
              <a:solidFill>
                <a:srgbClr val="000000"/>
              </a:solidFill>
              <a:latin typeface="Arial"/>
              <a:ea typeface="Arial"/>
              <a:cs typeface="Arial"/>
              <a:sym typeface="Arial"/>
            </a:endParaRPr>
          </a:p>
        </p:txBody>
      </p:sp>
      <p:pic>
        <p:nvPicPr>
          <p:cNvPr id="287" name="Google Shape;287;g36a5ede44ef_0_98"/>
          <p:cNvPicPr preferRelativeResize="0"/>
          <p:nvPr/>
        </p:nvPicPr>
        <p:blipFill rotWithShape="1">
          <a:blip r:embed="rId4">
            <a:alphaModFix/>
          </a:blip>
          <a:srcRect b="14595" l="15783" r="23251" t="0"/>
          <a:stretch/>
        </p:blipFill>
        <p:spPr>
          <a:xfrm>
            <a:off x="0" y="1733925"/>
            <a:ext cx="6074098" cy="4790700"/>
          </a:xfrm>
          <a:prstGeom prst="rect">
            <a:avLst/>
          </a:prstGeom>
          <a:noFill/>
          <a:ln>
            <a:noFill/>
          </a:ln>
        </p:spPr>
      </p:pic>
      <p:sp>
        <p:nvSpPr>
          <p:cNvPr id="288" name="Google Shape;288;g36a5ede44ef_0_98"/>
          <p:cNvSpPr/>
          <p:nvPr/>
        </p:nvSpPr>
        <p:spPr>
          <a:xfrm>
            <a:off x="5766025" y="1853075"/>
            <a:ext cx="6426000" cy="4072200"/>
          </a:xfrm>
          <a:prstGeom prst="roundRect">
            <a:avLst>
              <a:gd fmla="val 16667" name="adj"/>
            </a:avLst>
          </a:prstGeom>
          <a:solidFill>
            <a:srgbClr val="9FC5E8"/>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 name="Google Shape;289;g36a5ede44ef_0_98"/>
          <p:cNvSpPr txBox="1"/>
          <p:nvPr/>
        </p:nvSpPr>
        <p:spPr>
          <a:xfrm>
            <a:off x="6222025" y="1995875"/>
            <a:ext cx="5514000" cy="37866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lang="es-ES" sz="1800">
                <a:solidFill>
                  <a:schemeClr val="dk1"/>
                </a:solidFill>
              </a:rPr>
              <a:t>Para la mezcla con Fuse Sift, se parte del polvo no sinterizado de la impresión previa, ya almacenado. Este polvo se tamiza automáticamente para eliminar impurezas. Luego, la Sift calcula y añade el polvo virgen necesario para alcanzar el ratio de renovación recomendado por Formlabs. Un mecanismo de agitación rotatoria garantiza una mezcla homogénea, asegurando la consistencia del material. Tras esta agitación, trasladamos el cartucho de polvo a la máquina de impresión, lo acoplamos a la tolva y procedemos a cargar la tolva con la mezcla renovada para iniciar una nueva impresión.</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pic>
        <p:nvPicPr>
          <p:cNvPr id="294" name="Google Shape;294;g36a5ede44ef_0_121"/>
          <p:cNvPicPr preferRelativeResize="0"/>
          <p:nvPr/>
        </p:nvPicPr>
        <p:blipFill rotWithShape="1">
          <a:blip r:embed="rId3">
            <a:alphaModFix/>
          </a:blip>
          <a:srcRect b="0" l="0" r="9690" t="0"/>
          <a:stretch/>
        </p:blipFill>
        <p:spPr>
          <a:xfrm>
            <a:off x="8959125" y="4395025"/>
            <a:ext cx="3232875" cy="2183701"/>
          </a:xfrm>
          <a:prstGeom prst="rect">
            <a:avLst/>
          </a:prstGeom>
          <a:noFill/>
          <a:ln>
            <a:noFill/>
          </a:ln>
        </p:spPr>
      </p:pic>
      <p:pic>
        <p:nvPicPr>
          <p:cNvPr id="295" name="Google Shape;295;g36a5ede44ef_0_121"/>
          <p:cNvPicPr preferRelativeResize="0"/>
          <p:nvPr/>
        </p:nvPicPr>
        <p:blipFill rotWithShape="1">
          <a:blip r:embed="rId4">
            <a:alphaModFix/>
          </a:blip>
          <a:srcRect b="4159" l="0" r="0" t="0"/>
          <a:stretch/>
        </p:blipFill>
        <p:spPr>
          <a:xfrm>
            <a:off x="8959125" y="1733925"/>
            <a:ext cx="3232875" cy="2661100"/>
          </a:xfrm>
          <a:prstGeom prst="rect">
            <a:avLst/>
          </a:prstGeom>
          <a:noFill/>
          <a:ln>
            <a:noFill/>
          </a:ln>
        </p:spPr>
      </p:pic>
      <p:sp>
        <p:nvSpPr>
          <p:cNvPr id="296" name="Google Shape;296;g36a5ede44ef_0_121"/>
          <p:cNvSpPr/>
          <p:nvPr/>
        </p:nvSpPr>
        <p:spPr>
          <a:xfrm>
            <a:off x="289237" y="1089625"/>
            <a:ext cx="11536197" cy="644295"/>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F2E78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 name="Google Shape;297;g36a5ede44ef_0_121"/>
          <p:cNvSpPr txBox="1"/>
          <p:nvPr>
            <p:ph type="title"/>
          </p:nvPr>
        </p:nvSpPr>
        <p:spPr>
          <a:xfrm>
            <a:off x="1308300" y="150100"/>
            <a:ext cx="8045400" cy="7521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2060"/>
              </a:buClr>
              <a:buSzPct val="59186"/>
              <a:buFont typeface="Arial Black"/>
              <a:buNone/>
            </a:pPr>
            <a:r>
              <a:rPr lang="es-ES" sz="4055"/>
              <a:t>SLS </a:t>
            </a:r>
            <a:r>
              <a:rPr b="0" lang="es-ES"/>
              <a:t>FLUJO DE TRABAJO EN IMPRESIÓN SLS</a:t>
            </a:r>
            <a:endParaRPr b="0"/>
          </a:p>
        </p:txBody>
      </p:sp>
      <p:pic>
        <p:nvPicPr>
          <p:cNvPr id="298" name="Google Shape;298;g36a5ede44ef_0_121" title="Logo horizontal principal.jpg"/>
          <p:cNvPicPr preferRelativeResize="0"/>
          <p:nvPr/>
        </p:nvPicPr>
        <p:blipFill rotWithShape="1">
          <a:blip r:embed="rId5">
            <a:alphaModFix/>
          </a:blip>
          <a:srcRect b="0" l="0" r="0" t="0"/>
          <a:stretch/>
        </p:blipFill>
        <p:spPr>
          <a:xfrm>
            <a:off x="5456800" y="6044425"/>
            <a:ext cx="1908566" cy="752125"/>
          </a:xfrm>
          <a:prstGeom prst="rect">
            <a:avLst/>
          </a:prstGeom>
          <a:noFill/>
          <a:ln>
            <a:noFill/>
          </a:ln>
        </p:spPr>
      </p:pic>
      <p:sp>
        <p:nvSpPr>
          <p:cNvPr id="299" name="Google Shape;299;g36a5ede44ef_0_121"/>
          <p:cNvSpPr txBox="1"/>
          <p:nvPr/>
        </p:nvSpPr>
        <p:spPr>
          <a:xfrm>
            <a:off x="286536" y="1203272"/>
            <a:ext cx="11541600" cy="417000"/>
          </a:xfrm>
          <a:prstGeom prst="rect">
            <a:avLst/>
          </a:prstGeom>
          <a:noFill/>
          <a:ln>
            <a:noFill/>
          </a:ln>
        </p:spPr>
        <p:txBody>
          <a:bodyPr anchorCtr="0" anchor="t" bIns="0" lIns="0" spcFirstLastPara="1" rIns="0" wrap="square" tIns="16500">
            <a:spAutoFit/>
          </a:bodyPr>
          <a:lstStyle/>
          <a:p>
            <a:pPr indent="0" lvl="0" marL="0" marR="0" rtl="0" algn="ctr">
              <a:lnSpc>
                <a:spcPct val="100000"/>
              </a:lnSpc>
              <a:spcBef>
                <a:spcPts val="0"/>
              </a:spcBef>
              <a:spcAft>
                <a:spcPts val="0"/>
              </a:spcAft>
              <a:buClr>
                <a:srgbClr val="000000"/>
              </a:buClr>
              <a:buSzPts val="2000"/>
              <a:buFont typeface="Arial"/>
              <a:buNone/>
            </a:pPr>
            <a:r>
              <a:rPr b="1" lang="es-ES" sz="2600">
                <a:solidFill>
                  <a:srgbClr val="012033"/>
                </a:solidFill>
              </a:rPr>
              <a:t>8</a:t>
            </a:r>
            <a:r>
              <a:rPr b="1" i="0" lang="es-ES" sz="2600" u="none" cap="none" strike="noStrike">
                <a:solidFill>
                  <a:srgbClr val="012033"/>
                </a:solidFill>
                <a:latin typeface="Arial"/>
                <a:ea typeface="Arial"/>
                <a:cs typeface="Arial"/>
                <a:sym typeface="Arial"/>
              </a:rPr>
              <a:t>.6. </a:t>
            </a:r>
            <a:r>
              <a:rPr b="1" lang="es-ES" sz="2600">
                <a:solidFill>
                  <a:srgbClr val="012033"/>
                </a:solidFill>
              </a:rPr>
              <a:t>ARRANQUE DE LA IMPRESORA Y PROCESO DE COMPROBACIÓN</a:t>
            </a:r>
            <a:endParaRPr b="1" i="0" sz="3400" u="sng" cap="none" strike="noStrike">
              <a:solidFill>
                <a:srgbClr val="000000"/>
              </a:solidFill>
              <a:latin typeface="Arial"/>
              <a:ea typeface="Arial"/>
              <a:cs typeface="Arial"/>
              <a:sym typeface="Arial"/>
            </a:endParaRPr>
          </a:p>
        </p:txBody>
      </p:sp>
      <p:sp>
        <p:nvSpPr>
          <p:cNvPr id="300" name="Google Shape;300;g36a5ede44ef_0_121"/>
          <p:cNvSpPr/>
          <p:nvPr/>
        </p:nvSpPr>
        <p:spPr>
          <a:xfrm>
            <a:off x="2877900" y="1864025"/>
            <a:ext cx="6447600" cy="3779700"/>
          </a:xfrm>
          <a:prstGeom prst="roundRect">
            <a:avLst>
              <a:gd fmla="val 16667" name="adj"/>
            </a:avLst>
          </a:prstGeom>
          <a:solidFill>
            <a:srgbClr val="9FC5E8"/>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 name="Google Shape;301;g36a5ede44ef_0_121"/>
          <p:cNvSpPr txBox="1"/>
          <p:nvPr/>
        </p:nvSpPr>
        <p:spPr>
          <a:xfrm>
            <a:off x="3536251" y="1921350"/>
            <a:ext cx="5394300" cy="35865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lang="es-ES" sz="1700">
                <a:solidFill>
                  <a:schemeClr val="dk1"/>
                </a:solidFill>
              </a:rPr>
              <a:t>Al iniciar, la Formlabs Fuse 1 ejecuta autodiagnósticos y calibraciones del láser, el rodillo repartidor de polvo y los sensores de temperatura. Luego, se realizan limpiezas esenciales: es imprescindible limpiar el sensor infrarrojo y comprobar el orificio que lo conecta con el recinto de impresión para asegurar lecturas precisas de temperatura. También se limpia el sensor de nivel de polvo y el cassette óptico para garantizar la precisión del proceso. Se verifica el estado de los filtros. Finalmente, se inserta la Cámara de Construcción y se conecta el cartucho de polvo a la tolva, preparando la máquina para el precalentamiento y la impresión.</a:t>
            </a:r>
            <a:endParaRPr b="0" i="0" sz="1700" u="none" cap="none" strike="noStrike">
              <a:solidFill>
                <a:schemeClr val="dk1"/>
              </a:solidFill>
              <a:latin typeface="Arial"/>
              <a:ea typeface="Arial"/>
              <a:cs typeface="Arial"/>
              <a:sym typeface="Arial"/>
            </a:endParaRPr>
          </a:p>
        </p:txBody>
      </p:sp>
      <p:pic>
        <p:nvPicPr>
          <p:cNvPr id="302" name="Google Shape;302;g36a5ede44ef_0_121"/>
          <p:cNvPicPr preferRelativeResize="0"/>
          <p:nvPr/>
        </p:nvPicPr>
        <p:blipFill>
          <a:blip r:embed="rId6">
            <a:alphaModFix/>
          </a:blip>
          <a:stretch>
            <a:fillRect/>
          </a:stretch>
        </p:blipFill>
        <p:spPr>
          <a:xfrm>
            <a:off x="7" y="2380575"/>
            <a:ext cx="3536250" cy="30588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g36a5ede44ef_0_137"/>
          <p:cNvSpPr/>
          <p:nvPr/>
        </p:nvSpPr>
        <p:spPr>
          <a:xfrm>
            <a:off x="289237" y="1089625"/>
            <a:ext cx="11536197" cy="644295"/>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F2E78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g36a5ede44ef_0_137"/>
          <p:cNvSpPr txBox="1"/>
          <p:nvPr>
            <p:ph type="title"/>
          </p:nvPr>
        </p:nvSpPr>
        <p:spPr>
          <a:xfrm>
            <a:off x="1308300" y="150100"/>
            <a:ext cx="8045400" cy="7521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2060"/>
              </a:buClr>
              <a:buSzPct val="59186"/>
              <a:buFont typeface="Arial Black"/>
              <a:buNone/>
            </a:pPr>
            <a:r>
              <a:rPr lang="es-ES" sz="4055"/>
              <a:t>SLS </a:t>
            </a:r>
            <a:r>
              <a:rPr b="0" lang="es-ES"/>
              <a:t>FLUJO DE TRABAJO EN IMPRESIÓN SLS</a:t>
            </a:r>
            <a:endParaRPr b="0"/>
          </a:p>
        </p:txBody>
      </p:sp>
      <p:pic>
        <p:nvPicPr>
          <p:cNvPr id="309" name="Google Shape;309;g36a5ede44ef_0_137"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310" name="Google Shape;310;g36a5ede44ef_0_137"/>
          <p:cNvSpPr txBox="1"/>
          <p:nvPr/>
        </p:nvSpPr>
        <p:spPr>
          <a:xfrm>
            <a:off x="286536" y="1203272"/>
            <a:ext cx="11541600" cy="417000"/>
          </a:xfrm>
          <a:prstGeom prst="rect">
            <a:avLst/>
          </a:prstGeom>
          <a:noFill/>
          <a:ln>
            <a:noFill/>
          </a:ln>
        </p:spPr>
        <p:txBody>
          <a:bodyPr anchorCtr="0" anchor="t" bIns="0" lIns="0" spcFirstLastPara="1" rIns="0" wrap="square" tIns="16500">
            <a:spAutoFit/>
          </a:bodyPr>
          <a:lstStyle/>
          <a:p>
            <a:pPr indent="0" lvl="0" marL="0" marR="0" rtl="0" algn="ctr">
              <a:lnSpc>
                <a:spcPct val="100000"/>
              </a:lnSpc>
              <a:spcBef>
                <a:spcPts val="0"/>
              </a:spcBef>
              <a:spcAft>
                <a:spcPts val="0"/>
              </a:spcAft>
              <a:buClr>
                <a:srgbClr val="000000"/>
              </a:buClr>
              <a:buSzPts val="2000"/>
              <a:buFont typeface="Arial"/>
              <a:buNone/>
            </a:pPr>
            <a:r>
              <a:rPr b="1" lang="es-ES" sz="2600">
                <a:solidFill>
                  <a:srgbClr val="012033"/>
                </a:solidFill>
              </a:rPr>
              <a:t>8</a:t>
            </a:r>
            <a:r>
              <a:rPr b="1" i="0" lang="es-ES" sz="2600" u="none" cap="none" strike="noStrike">
                <a:solidFill>
                  <a:srgbClr val="012033"/>
                </a:solidFill>
                <a:latin typeface="Arial"/>
                <a:ea typeface="Arial"/>
                <a:cs typeface="Arial"/>
                <a:sym typeface="Arial"/>
              </a:rPr>
              <a:t>.7. </a:t>
            </a:r>
            <a:r>
              <a:rPr b="1" lang="es-ES" sz="2600">
                <a:solidFill>
                  <a:srgbClr val="012033"/>
                </a:solidFill>
              </a:rPr>
              <a:t>PROCESO DE IMPRESIÓN Y POST ENFRIAMIENTO</a:t>
            </a:r>
            <a:endParaRPr b="1" i="0" sz="3400" u="sng" cap="none" strike="noStrike">
              <a:solidFill>
                <a:srgbClr val="000000"/>
              </a:solidFill>
              <a:latin typeface="Arial"/>
              <a:ea typeface="Arial"/>
              <a:cs typeface="Arial"/>
              <a:sym typeface="Arial"/>
            </a:endParaRPr>
          </a:p>
        </p:txBody>
      </p:sp>
      <p:pic>
        <p:nvPicPr>
          <p:cNvPr id="311" name="Google Shape;311;g36a5ede44ef_0_137"/>
          <p:cNvPicPr preferRelativeResize="0"/>
          <p:nvPr/>
        </p:nvPicPr>
        <p:blipFill>
          <a:blip r:embed="rId4">
            <a:alphaModFix/>
          </a:blip>
          <a:stretch>
            <a:fillRect/>
          </a:stretch>
        </p:blipFill>
        <p:spPr>
          <a:xfrm>
            <a:off x="0" y="2170335"/>
            <a:ext cx="6393875" cy="4333340"/>
          </a:xfrm>
          <a:prstGeom prst="rect">
            <a:avLst/>
          </a:prstGeom>
          <a:noFill/>
          <a:ln>
            <a:noFill/>
          </a:ln>
        </p:spPr>
      </p:pic>
      <p:sp>
        <p:nvSpPr>
          <p:cNvPr id="312" name="Google Shape;312;g36a5ede44ef_0_137"/>
          <p:cNvSpPr/>
          <p:nvPr/>
        </p:nvSpPr>
        <p:spPr>
          <a:xfrm>
            <a:off x="6087700" y="2000425"/>
            <a:ext cx="5895300" cy="3969600"/>
          </a:xfrm>
          <a:prstGeom prst="roundRect">
            <a:avLst>
              <a:gd fmla="val 16667" name="adj"/>
            </a:avLst>
          </a:prstGeom>
          <a:solidFill>
            <a:srgbClr val="B6D7A8"/>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 name="Google Shape;313;g36a5ede44ef_0_137"/>
          <p:cNvSpPr txBox="1"/>
          <p:nvPr/>
        </p:nvSpPr>
        <p:spPr>
          <a:xfrm>
            <a:off x="6465625" y="2123825"/>
            <a:ext cx="5359800" cy="36327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lang="es-ES" sz="1600">
                <a:solidFill>
                  <a:schemeClr val="dk1"/>
                </a:solidFill>
              </a:rPr>
              <a:t>Tras el precalentamiento, el láser de fibra de iterbio sinteriza capas de 0.11 mm de polvo, que el rodillo extiende. La plataforma desciende miles de veces hasta completar la pieza en un bloque sólido. Finalizada la impresión, la Fuse 1 inicia el enfriamiento. Este puede ser completo dentro de la impresora hasta una temperatura segura para la extracción, o parcial en la impresora para luego trasladar la Cámara de Construcción a la Fuse Sift y terminar allí el enfriamiento. Para esta optimización de extraer la cámara antes y aumentar la productividad, necesitamos de dos o más cámaras de construcción para ir alternándolas entre la impresora, permitiendo a la Fuse 1 iniciar una nueva impresión mientras la primera termina de enfriarse.</a:t>
            </a:r>
            <a:endParaRPr b="0" i="0" sz="1600" u="none" cap="none" strike="noStrike">
              <a:solidFill>
                <a:schemeClr val="dk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pic>
        <p:nvPicPr>
          <p:cNvPr id="318" name="Google Shape;318;g36a5ede44ef_0_151"/>
          <p:cNvPicPr preferRelativeResize="0"/>
          <p:nvPr/>
        </p:nvPicPr>
        <p:blipFill>
          <a:blip r:embed="rId3">
            <a:alphaModFix/>
          </a:blip>
          <a:stretch>
            <a:fillRect/>
          </a:stretch>
        </p:blipFill>
        <p:spPr>
          <a:xfrm>
            <a:off x="4572000" y="2232575"/>
            <a:ext cx="7620000" cy="3430275"/>
          </a:xfrm>
          <a:prstGeom prst="rect">
            <a:avLst/>
          </a:prstGeom>
          <a:noFill/>
          <a:ln>
            <a:noFill/>
          </a:ln>
        </p:spPr>
      </p:pic>
      <p:sp>
        <p:nvSpPr>
          <p:cNvPr id="319" name="Google Shape;319;g36a5ede44ef_0_151"/>
          <p:cNvSpPr/>
          <p:nvPr/>
        </p:nvSpPr>
        <p:spPr>
          <a:xfrm>
            <a:off x="289237" y="1089625"/>
            <a:ext cx="11536197" cy="644295"/>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F2E78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 name="Google Shape;320;g36a5ede44ef_0_151"/>
          <p:cNvSpPr txBox="1"/>
          <p:nvPr>
            <p:ph type="title"/>
          </p:nvPr>
        </p:nvSpPr>
        <p:spPr>
          <a:xfrm>
            <a:off x="1308300" y="150100"/>
            <a:ext cx="8045400" cy="7521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2060"/>
              </a:buClr>
              <a:buSzPct val="59186"/>
              <a:buFont typeface="Arial Black"/>
              <a:buNone/>
            </a:pPr>
            <a:r>
              <a:rPr lang="es-ES" sz="4055"/>
              <a:t>SLS </a:t>
            </a:r>
            <a:r>
              <a:rPr b="0" lang="es-ES"/>
              <a:t>FLUJO DE TRABAJO EN IMPRESIÓN SLS</a:t>
            </a:r>
            <a:endParaRPr b="0"/>
          </a:p>
        </p:txBody>
      </p:sp>
      <p:pic>
        <p:nvPicPr>
          <p:cNvPr id="321" name="Google Shape;321;g36a5ede44ef_0_151" title="Logo horizontal principal.jpg"/>
          <p:cNvPicPr preferRelativeResize="0"/>
          <p:nvPr/>
        </p:nvPicPr>
        <p:blipFill rotWithShape="1">
          <a:blip r:embed="rId4">
            <a:alphaModFix/>
          </a:blip>
          <a:srcRect b="0" l="0" r="0" t="0"/>
          <a:stretch/>
        </p:blipFill>
        <p:spPr>
          <a:xfrm>
            <a:off x="5456800" y="6044425"/>
            <a:ext cx="1908566" cy="752125"/>
          </a:xfrm>
          <a:prstGeom prst="rect">
            <a:avLst/>
          </a:prstGeom>
          <a:noFill/>
          <a:ln>
            <a:noFill/>
          </a:ln>
        </p:spPr>
      </p:pic>
      <p:sp>
        <p:nvSpPr>
          <p:cNvPr id="322" name="Google Shape;322;g36a5ede44ef_0_151"/>
          <p:cNvSpPr txBox="1"/>
          <p:nvPr/>
        </p:nvSpPr>
        <p:spPr>
          <a:xfrm>
            <a:off x="286536" y="1203272"/>
            <a:ext cx="11541600" cy="417000"/>
          </a:xfrm>
          <a:prstGeom prst="rect">
            <a:avLst/>
          </a:prstGeom>
          <a:noFill/>
          <a:ln>
            <a:noFill/>
          </a:ln>
        </p:spPr>
        <p:txBody>
          <a:bodyPr anchorCtr="0" anchor="t" bIns="0" lIns="0" spcFirstLastPara="1" rIns="0" wrap="square" tIns="16500">
            <a:spAutoFit/>
          </a:bodyPr>
          <a:lstStyle/>
          <a:p>
            <a:pPr indent="0" lvl="0" marL="0" marR="0" rtl="0" algn="ctr">
              <a:lnSpc>
                <a:spcPct val="100000"/>
              </a:lnSpc>
              <a:spcBef>
                <a:spcPts val="0"/>
              </a:spcBef>
              <a:spcAft>
                <a:spcPts val="0"/>
              </a:spcAft>
              <a:buClr>
                <a:srgbClr val="000000"/>
              </a:buClr>
              <a:buSzPts val="2000"/>
              <a:buFont typeface="Arial"/>
              <a:buNone/>
            </a:pPr>
            <a:r>
              <a:rPr b="1" lang="es-ES" sz="2600">
                <a:solidFill>
                  <a:srgbClr val="012033"/>
                </a:solidFill>
              </a:rPr>
              <a:t>8</a:t>
            </a:r>
            <a:r>
              <a:rPr b="1" i="0" lang="es-ES" sz="2600" u="none" cap="none" strike="noStrike">
                <a:solidFill>
                  <a:srgbClr val="012033"/>
                </a:solidFill>
                <a:latin typeface="Arial"/>
                <a:ea typeface="Arial"/>
                <a:cs typeface="Arial"/>
                <a:sym typeface="Arial"/>
              </a:rPr>
              <a:t>.8. </a:t>
            </a:r>
            <a:r>
              <a:rPr b="1" lang="es-ES" sz="2600">
                <a:solidFill>
                  <a:srgbClr val="012033"/>
                </a:solidFill>
              </a:rPr>
              <a:t>EXTRACCIÓN Y LIMPIEZA DE LAS PIEZAS</a:t>
            </a:r>
            <a:endParaRPr b="1" i="0" sz="3400" u="sng" cap="none" strike="noStrike">
              <a:solidFill>
                <a:srgbClr val="000000"/>
              </a:solidFill>
              <a:latin typeface="Arial"/>
              <a:ea typeface="Arial"/>
              <a:cs typeface="Arial"/>
              <a:sym typeface="Arial"/>
            </a:endParaRPr>
          </a:p>
        </p:txBody>
      </p:sp>
      <p:sp>
        <p:nvSpPr>
          <p:cNvPr id="323" name="Google Shape;323;g36a5ede44ef_0_151"/>
          <p:cNvSpPr/>
          <p:nvPr/>
        </p:nvSpPr>
        <p:spPr>
          <a:xfrm>
            <a:off x="122475" y="1870325"/>
            <a:ext cx="4837200" cy="4548900"/>
          </a:xfrm>
          <a:prstGeom prst="roundRect">
            <a:avLst>
              <a:gd fmla="val 16667" name="adj"/>
            </a:avLst>
          </a:prstGeom>
          <a:solidFill>
            <a:srgbClr val="FCE5CD"/>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 name="Google Shape;324;g36a5ede44ef_0_151"/>
          <p:cNvSpPr txBox="1"/>
          <p:nvPr/>
        </p:nvSpPr>
        <p:spPr>
          <a:xfrm>
            <a:off x="395475" y="2021975"/>
            <a:ext cx="4268400" cy="41250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lang="es-ES" sz="1600">
                <a:solidFill>
                  <a:schemeClr val="dk1"/>
                </a:solidFill>
              </a:rPr>
              <a:t>El proceso inicial en la Fuse Sift comienza con la elevación de la plataforma de impresión mediante el mecanismo de motor incorporado. Esto permite extraer el bloque compacto de polvo y piezas de la Cámara de Construcción. Seguidamente, se rompe el bloque manualmente con cuidado, separando las piezas impresas del polvo no sinterizado. Mientras se realiza esto, la Fuse Sift incorpora un tamiz en su interior, donde el polvo compactado y no sinterizado se va deshaciendo y cayendo por gravedad a una pequeña tolva donde se almacena el polvo usado (reciclado) para su posterior procesamiento. Finalmente, las piezas se cepillan para limpiar el polvo suelto adherido.</a:t>
            </a:r>
            <a:endParaRPr b="0" i="0" sz="1600" u="none" cap="none" strike="noStrike">
              <a:solidFill>
                <a:schemeClr val="dk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pic>
        <p:nvPicPr>
          <p:cNvPr id="329" name="Google Shape;329;g36a5ede44ef_0_168"/>
          <p:cNvPicPr preferRelativeResize="0"/>
          <p:nvPr/>
        </p:nvPicPr>
        <p:blipFill rotWithShape="1">
          <a:blip r:embed="rId3">
            <a:alphaModFix/>
          </a:blip>
          <a:srcRect b="13910" l="16412" r="3292" t="14276"/>
          <a:stretch/>
        </p:blipFill>
        <p:spPr>
          <a:xfrm>
            <a:off x="3903525" y="4185750"/>
            <a:ext cx="3036125" cy="1804925"/>
          </a:xfrm>
          <a:prstGeom prst="rect">
            <a:avLst/>
          </a:prstGeom>
          <a:noFill/>
          <a:ln>
            <a:noFill/>
          </a:ln>
        </p:spPr>
      </p:pic>
      <p:pic>
        <p:nvPicPr>
          <p:cNvPr id="330" name="Google Shape;330;g36a5ede44ef_0_168"/>
          <p:cNvPicPr preferRelativeResize="0"/>
          <p:nvPr/>
        </p:nvPicPr>
        <p:blipFill>
          <a:blip r:embed="rId4">
            <a:alphaModFix/>
          </a:blip>
          <a:stretch>
            <a:fillRect/>
          </a:stretch>
        </p:blipFill>
        <p:spPr>
          <a:xfrm>
            <a:off x="0" y="2153961"/>
            <a:ext cx="3383500" cy="4369964"/>
          </a:xfrm>
          <a:prstGeom prst="rect">
            <a:avLst/>
          </a:prstGeom>
          <a:noFill/>
          <a:ln>
            <a:noFill/>
          </a:ln>
        </p:spPr>
      </p:pic>
      <p:pic>
        <p:nvPicPr>
          <p:cNvPr id="331" name="Google Shape;331;g36a5ede44ef_0_168"/>
          <p:cNvPicPr preferRelativeResize="0"/>
          <p:nvPr/>
        </p:nvPicPr>
        <p:blipFill rotWithShape="1">
          <a:blip r:embed="rId5">
            <a:alphaModFix/>
          </a:blip>
          <a:srcRect b="0" l="3670" r="0" t="0"/>
          <a:stretch/>
        </p:blipFill>
        <p:spPr>
          <a:xfrm>
            <a:off x="3092225" y="2031425"/>
            <a:ext cx="4100000" cy="2154325"/>
          </a:xfrm>
          <a:prstGeom prst="rect">
            <a:avLst/>
          </a:prstGeom>
          <a:noFill/>
          <a:ln>
            <a:noFill/>
          </a:ln>
        </p:spPr>
      </p:pic>
      <p:sp>
        <p:nvSpPr>
          <p:cNvPr id="332" name="Google Shape;332;g36a5ede44ef_0_168"/>
          <p:cNvSpPr/>
          <p:nvPr/>
        </p:nvSpPr>
        <p:spPr>
          <a:xfrm>
            <a:off x="289237" y="1089625"/>
            <a:ext cx="11536197" cy="644295"/>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F2E78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 name="Google Shape;333;g36a5ede44ef_0_168"/>
          <p:cNvSpPr txBox="1"/>
          <p:nvPr>
            <p:ph type="title"/>
          </p:nvPr>
        </p:nvSpPr>
        <p:spPr>
          <a:xfrm>
            <a:off x="1308300" y="150100"/>
            <a:ext cx="8045400" cy="7521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2060"/>
              </a:buClr>
              <a:buSzPct val="59186"/>
              <a:buFont typeface="Arial Black"/>
              <a:buNone/>
            </a:pPr>
            <a:r>
              <a:rPr lang="es-ES" sz="4055"/>
              <a:t>SLS </a:t>
            </a:r>
            <a:r>
              <a:rPr b="0" lang="es-ES"/>
              <a:t>FLUJO DE TRABAJO EN IMPRESIÓN SLS</a:t>
            </a:r>
            <a:endParaRPr b="0"/>
          </a:p>
        </p:txBody>
      </p:sp>
      <p:pic>
        <p:nvPicPr>
          <p:cNvPr id="334" name="Google Shape;334;g36a5ede44ef_0_168" title="Logo horizontal principal.jpg"/>
          <p:cNvPicPr preferRelativeResize="0"/>
          <p:nvPr/>
        </p:nvPicPr>
        <p:blipFill rotWithShape="1">
          <a:blip r:embed="rId6">
            <a:alphaModFix/>
          </a:blip>
          <a:srcRect b="0" l="0" r="0" t="0"/>
          <a:stretch/>
        </p:blipFill>
        <p:spPr>
          <a:xfrm>
            <a:off x="5456800" y="6044425"/>
            <a:ext cx="1908566" cy="752125"/>
          </a:xfrm>
          <a:prstGeom prst="rect">
            <a:avLst/>
          </a:prstGeom>
          <a:noFill/>
          <a:ln>
            <a:noFill/>
          </a:ln>
        </p:spPr>
      </p:pic>
      <p:sp>
        <p:nvSpPr>
          <p:cNvPr id="335" name="Google Shape;335;g36a5ede44ef_0_168"/>
          <p:cNvSpPr txBox="1"/>
          <p:nvPr/>
        </p:nvSpPr>
        <p:spPr>
          <a:xfrm>
            <a:off x="286536" y="1203272"/>
            <a:ext cx="11541600" cy="417000"/>
          </a:xfrm>
          <a:prstGeom prst="rect">
            <a:avLst/>
          </a:prstGeom>
          <a:noFill/>
          <a:ln>
            <a:noFill/>
          </a:ln>
        </p:spPr>
        <p:txBody>
          <a:bodyPr anchorCtr="0" anchor="t" bIns="0" lIns="0" spcFirstLastPara="1" rIns="0" wrap="square" tIns="16500">
            <a:spAutoFit/>
          </a:bodyPr>
          <a:lstStyle/>
          <a:p>
            <a:pPr indent="0" lvl="0" marL="0" marR="0" rtl="0" algn="ctr">
              <a:lnSpc>
                <a:spcPct val="100000"/>
              </a:lnSpc>
              <a:spcBef>
                <a:spcPts val="0"/>
              </a:spcBef>
              <a:spcAft>
                <a:spcPts val="0"/>
              </a:spcAft>
              <a:buClr>
                <a:srgbClr val="000000"/>
              </a:buClr>
              <a:buSzPts val="2000"/>
              <a:buFont typeface="Arial"/>
              <a:buNone/>
            </a:pPr>
            <a:r>
              <a:rPr b="1" lang="es-ES" sz="2600">
                <a:solidFill>
                  <a:srgbClr val="012033"/>
                </a:solidFill>
              </a:rPr>
              <a:t>8</a:t>
            </a:r>
            <a:r>
              <a:rPr b="1" i="0" lang="es-ES" sz="2600" u="none" cap="none" strike="noStrike">
                <a:solidFill>
                  <a:srgbClr val="012033"/>
                </a:solidFill>
                <a:latin typeface="Arial"/>
                <a:ea typeface="Arial"/>
                <a:cs typeface="Arial"/>
                <a:sym typeface="Arial"/>
              </a:rPr>
              <a:t>.9. </a:t>
            </a:r>
            <a:r>
              <a:rPr b="1" lang="es-ES" sz="2600">
                <a:solidFill>
                  <a:srgbClr val="012033"/>
                </a:solidFill>
              </a:rPr>
              <a:t>POSTPROCESADO: CHORREADO, VAPORIZADO, TEÑIDO…</a:t>
            </a:r>
            <a:endParaRPr b="1" i="0" sz="3400" u="sng" cap="none" strike="noStrike">
              <a:solidFill>
                <a:srgbClr val="000000"/>
              </a:solidFill>
              <a:latin typeface="Arial"/>
              <a:ea typeface="Arial"/>
              <a:cs typeface="Arial"/>
              <a:sym typeface="Arial"/>
            </a:endParaRPr>
          </a:p>
        </p:txBody>
      </p:sp>
      <p:sp>
        <p:nvSpPr>
          <p:cNvPr id="336" name="Google Shape;336;g36a5ede44ef_0_168"/>
          <p:cNvSpPr/>
          <p:nvPr/>
        </p:nvSpPr>
        <p:spPr>
          <a:xfrm>
            <a:off x="6664100" y="2077775"/>
            <a:ext cx="5358000" cy="3912900"/>
          </a:xfrm>
          <a:prstGeom prst="roundRect">
            <a:avLst>
              <a:gd fmla="val 16667" name="adj"/>
            </a:avLst>
          </a:prstGeom>
          <a:solidFill>
            <a:srgbClr val="9FC5E8"/>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 name="Google Shape;337;g36a5ede44ef_0_168"/>
          <p:cNvSpPr txBox="1"/>
          <p:nvPr/>
        </p:nvSpPr>
        <p:spPr>
          <a:xfrm>
            <a:off x="7070450" y="2108556"/>
            <a:ext cx="4545300" cy="37866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lang="es-ES" sz="1800">
                <a:solidFill>
                  <a:schemeClr val="dk1"/>
                </a:solidFill>
              </a:rPr>
              <a:t>Una vez limpias, el chorreado es el primer paso, casi imprescindible, usando generalmente microesferas de vidrio para eliminar polvo adherido y homogeneizar la superficie con un acabado mate. Posteriormente, las opciones son diversas: tintado para añadir color; vaporizado para alisar y sellar la superficie, logrando un acabado similar al inyectado; lacado o pintado para protección y estética; e incluso galvanizado para un aspecto metálico y mayor durabilidad. Estos procesos adaptan la pieza a su uso final.</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pic>
        <p:nvPicPr>
          <p:cNvPr id="342" name="Google Shape;342;g33d431b741a_0_27"/>
          <p:cNvPicPr preferRelativeResize="0"/>
          <p:nvPr/>
        </p:nvPicPr>
        <p:blipFill rotWithShape="1">
          <a:blip r:embed="rId3">
            <a:alphaModFix/>
          </a:blip>
          <a:srcRect b="8953" l="32940" r="27661" t="4877"/>
          <a:stretch/>
        </p:blipFill>
        <p:spPr>
          <a:xfrm>
            <a:off x="10533075" y="4326504"/>
            <a:ext cx="1659203" cy="2186571"/>
          </a:xfrm>
          <a:prstGeom prst="rect">
            <a:avLst/>
          </a:prstGeom>
          <a:noFill/>
          <a:ln>
            <a:noFill/>
          </a:ln>
        </p:spPr>
      </p:pic>
      <p:pic>
        <p:nvPicPr>
          <p:cNvPr id="343" name="Google Shape;343;g33d431b741a_0_27"/>
          <p:cNvPicPr preferRelativeResize="0"/>
          <p:nvPr/>
        </p:nvPicPr>
        <p:blipFill>
          <a:blip r:embed="rId4">
            <a:alphaModFix/>
          </a:blip>
          <a:stretch>
            <a:fillRect/>
          </a:stretch>
        </p:blipFill>
        <p:spPr>
          <a:xfrm>
            <a:off x="9711489" y="1105500"/>
            <a:ext cx="2480511" cy="1755074"/>
          </a:xfrm>
          <a:prstGeom prst="rect">
            <a:avLst/>
          </a:prstGeom>
          <a:noFill/>
          <a:ln>
            <a:noFill/>
          </a:ln>
        </p:spPr>
      </p:pic>
      <p:sp>
        <p:nvSpPr>
          <p:cNvPr id="344" name="Google Shape;344;g33d431b741a_0_27"/>
          <p:cNvSpPr/>
          <p:nvPr/>
        </p:nvSpPr>
        <p:spPr>
          <a:xfrm>
            <a:off x="0" y="1442675"/>
            <a:ext cx="5556000" cy="4965300"/>
          </a:xfrm>
          <a:prstGeom prst="roundRect">
            <a:avLst>
              <a:gd fmla="val 16667" name="adj"/>
            </a:avLst>
          </a:prstGeom>
          <a:solidFill>
            <a:srgbClr val="B6D7A8"/>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g33d431b741a_0_27"/>
          <p:cNvSpPr/>
          <p:nvPr/>
        </p:nvSpPr>
        <p:spPr>
          <a:xfrm>
            <a:off x="1561425" y="150100"/>
            <a:ext cx="7602900" cy="752100"/>
          </a:xfrm>
          <a:prstGeom prst="roundRect">
            <a:avLst>
              <a:gd fmla="val 16667" name="adj"/>
            </a:avLst>
          </a:prstGeom>
          <a:solidFill>
            <a:srgbClr val="F2E780"/>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g33d431b741a_0_27"/>
          <p:cNvSpPr txBox="1"/>
          <p:nvPr>
            <p:ph type="title"/>
          </p:nvPr>
        </p:nvSpPr>
        <p:spPr>
          <a:xfrm>
            <a:off x="1800208" y="150110"/>
            <a:ext cx="7125600" cy="7521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002060"/>
              </a:buClr>
              <a:buSzPts val="2400"/>
              <a:buFont typeface="Arial Black"/>
              <a:buNone/>
            </a:pPr>
            <a:r>
              <a:rPr lang="es-ES" sz="2600"/>
              <a:t>ACTIVIDAD PROPUESTA </a:t>
            </a:r>
            <a:r>
              <a:rPr lang="es-ES" sz="1555"/>
              <a:t>“De principio a fin””</a:t>
            </a:r>
            <a:endParaRPr sz="1555"/>
          </a:p>
        </p:txBody>
      </p:sp>
      <p:sp>
        <p:nvSpPr>
          <p:cNvPr id="347" name="Google Shape;347;g33d431b741a_0_27"/>
          <p:cNvSpPr txBox="1"/>
          <p:nvPr/>
        </p:nvSpPr>
        <p:spPr>
          <a:xfrm>
            <a:off x="1245050" y="981050"/>
            <a:ext cx="10707900" cy="352200"/>
          </a:xfrm>
          <a:prstGeom prst="rect">
            <a:avLst/>
          </a:prstGeom>
          <a:noFill/>
          <a:ln>
            <a:noFill/>
          </a:ln>
        </p:spPr>
        <p:txBody>
          <a:bodyPr anchorCtr="0" anchor="ctr" bIns="0" lIns="0" spcFirstLastPara="1" rIns="0" wrap="square" tIns="13325">
            <a:spAutoFit/>
          </a:bodyPr>
          <a:lstStyle/>
          <a:p>
            <a:pPr indent="-330200" lvl="0" marL="355600" marR="0" rtl="0" algn="l">
              <a:lnSpc>
                <a:spcPct val="100000"/>
              </a:lnSpc>
              <a:spcBef>
                <a:spcPts val="105"/>
              </a:spcBef>
              <a:spcAft>
                <a:spcPts val="0"/>
              </a:spcAft>
              <a:buClr>
                <a:srgbClr val="002060"/>
              </a:buClr>
              <a:buSzPts val="2200"/>
              <a:buFont typeface="Noto Sans Symbols"/>
              <a:buChar char="❑"/>
            </a:pPr>
            <a:r>
              <a:rPr b="1" lang="es-ES" sz="2200">
                <a:solidFill>
                  <a:srgbClr val="002060"/>
                </a:solidFill>
                <a:latin typeface="Arial Black"/>
                <a:ea typeface="Arial Black"/>
                <a:cs typeface="Arial Black"/>
                <a:sym typeface="Arial Black"/>
              </a:rPr>
              <a:t>APLICAR DOTO EL FLUJO DE TRABAJO SLS</a:t>
            </a:r>
            <a:endParaRPr b="1" i="0" sz="2200" u="none" cap="none" strike="noStrike">
              <a:solidFill>
                <a:srgbClr val="002060"/>
              </a:solidFill>
              <a:latin typeface="Arial Black"/>
              <a:ea typeface="Arial Black"/>
              <a:cs typeface="Arial Black"/>
              <a:sym typeface="Arial Black"/>
            </a:endParaRPr>
          </a:p>
        </p:txBody>
      </p:sp>
      <p:pic>
        <p:nvPicPr>
          <p:cNvPr id="348" name="Google Shape;348;g33d431b741a_0_27" title="Logo horizontal principal.jpg"/>
          <p:cNvPicPr preferRelativeResize="0"/>
          <p:nvPr/>
        </p:nvPicPr>
        <p:blipFill rotWithShape="1">
          <a:blip r:embed="rId5">
            <a:alphaModFix/>
          </a:blip>
          <a:srcRect b="0" l="0" r="0" t="0"/>
          <a:stretch/>
        </p:blipFill>
        <p:spPr>
          <a:xfrm>
            <a:off x="5456800" y="6044425"/>
            <a:ext cx="1908566" cy="752125"/>
          </a:xfrm>
          <a:prstGeom prst="rect">
            <a:avLst/>
          </a:prstGeom>
          <a:noFill/>
          <a:ln>
            <a:noFill/>
          </a:ln>
        </p:spPr>
      </p:pic>
      <p:sp>
        <p:nvSpPr>
          <p:cNvPr id="349" name="Google Shape;349;g33d431b741a_0_27"/>
          <p:cNvSpPr txBox="1"/>
          <p:nvPr/>
        </p:nvSpPr>
        <p:spPr>
          <a:xfrm>
            <a:off x="377600" y="1508475"/>
            <a:ext cx="4147800" cy="48024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es-ES" u="sng">
                <a:solidFill>
                  <a:schemeClr val="dk1"/>
                </a:solidFill>
              </a:rPr>
              <a:t>INTRODUCCIÓN</a:t>
            </a:r>
            <a:endParaRPr u="sng">
              <a:solidFill>
                <a:schemeClr val="dk1"/>
              </a:solidFill>
            </a:endParaRPr>
          </a:p>
          <a:p>
            <a:pPr indent="0" lvl="0" marL="0" rtl="0" algn="l">
              <a:spcBef>
                <a:spcPts val="0"/>
              </a:spcBef>
              <a:spcAft>
                <a:spcPts val="0"/>
              </a:spcAft>
              <a:buNone/>
            </a:pPr>
            <a:r>
              <a:t/>
            </a:r>
            <a:endParaRPr sz="600">
              <a:solidFill>
                <a:schemeClr val="dk1"/>
              </a:solidFill>
            </a:endParaRPr>
          </a:p>
          <a:p>
            <a:pPr indent="0" lvl="0" marL="0" rtl="0" algn="l">
              <a:spcBef>
                <a:spcPts val="0"/>
              </a:spcBef>
              <a:spcAft>
                <a:spcPts val="0"/>
              </a:spcAft>
              <a:buNone/>
            </a:pPr>
            <a:r>
              <a:rPr lang="es-ES">
                <a:solidFill>
                  <a:schemeClr val="dk1"/>
                </a:solidFill>
              </a:rPr>
              <a:t>En grupos de 2-3 personas, recibiréis un archivo STL. Vuestra tarea será aplicar el flujo de trabajo completo del ecosistema SLS de Formlabs. Comenzaréis con la preparación en PreForm, optimizando la orientación de las piezas y realizando un anidamiento (nesting) eficiente. Luego, en la Fuse Sift, prepararéis la mezcla de polvo con el ratio de renovación adecuado. Llevaréis a cabo el arranque de la Fuse 1, incluyendo la limpieza imprescindible del sensor infrarrojo, el cassette óptico y el sensor de nivel de polvo, la verificación de filtros y el precalentamiento. Tras la impresión, gestionaréis el enfriamiento, la extracción del bloque en la Fuse Sift, la separación de piezas, el tamizado del polvo y la limpieza inicial. Finalmente, chorrearéis las piezas para un acabado óptimo. Al concluir, es fundamental limpiar a fondo todos los equipamientos utilizando la aspiradora de polvo designada.</a:t>
            </a:r>
            <a:endParaRPr>
              <a:solidFill>
                <a:schemeClr val="dk1"/>
              </a:solidFill>
            </a:endParaRPr>
          </a:p>
        </p:txBody>
      </p:sp>
      <p:sp>
        <p:nvSpPr>
          <p:cNvPr id="350" name="Google Shape;350;g33d431b741a_0_27"/>
          <p:cNvSpPr/>
          <p:nvPr/>
        </p:nvSpPr>
        <p:spPr>
          <a:xfrm>
            <a:off x="4403025" y="1506075"/>
            <a:ext cx="5828700" cy="1375800"/>
          </a:xfrm>
          <a:prstGeom prst="roundRect">
            <a:avLst>
              <a:gd fmla="val 16667" name="adj"/>
            </a:avLst>
          </a:prstGeom>
          <a:solidFill>
            <a:srgbClr val="F2E780"/>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g33d431b741a_0_27"/>
          <p:cNvSpPr txBox="1"/>
          <p:nvPr/>
        </p:nvSpPr>
        <p:spPr>
          <a:xfrm>
            <a:off x="4525400" y="1470513"/>
            <a:ext cx="5768100" cy="14469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b="1" lang="es-ES" sz="1300">
                <a:solidFill>
                  <a:schemeClr val="dk1"/>
                </a:solidFill>
              </a:rPr>
              <a:t>TAREA 1 (coordinación entre equipos):</a:t>
            </a:r>
            <a:endParaRPr b="1" sz="1300">
              <a:solidFill>
                <a:schemeClr val="dk1"/>
              </a:solidFill>
            </a:endParaRPr>
          </a:p>
          <a:p>
            <a:pPr indent="0" lvl="0" marL="0" rtl="0" algn="l">
              <a:spcBef>
                <a:spcPts val="0"/>
              </a:spcBef>
              <a:spcAft>
                <a:spcPts val="0"/>
              </a:spcAft>
              <a:buNone/>
            </a:pPr>
            <a:r>
              <a:t/>
            </a:r>
            <a:endParaRPr sz="300">
              <a:solidFill>
                <a:schemeClr val="dk1"/>
              </a:solidFill>
            </a:endParaRPr>
          </a:p>
          <a:p>
            <a:pPr indent="0" lvl="0" marL="0" rtl="0" algn="l">
              <a:spcBef>
                <a:spcPts val="0"/>
              </a:spcBef>
              <a:spcAft>
                <a:spcPts val="0"/>
              </a:spcAft>
              <a:buNone/>
            </a:pPr>
            <a:r>
              <a:rPr lang="es-ES" sz="1100">
                <a:solidFill>
                  <a:schemeClr val="dk1"/>
                </a:solidFill>
              </a:rPr>
              <a:t>¡Hola equipos! Vais a preparar modelos para impresión SLS. Utilizad el STL base de la carpeta o editad el STEP para crear variantes personalizadas. Deberéis imprimir un total de 50 unidades. Importad vuestros modelos a PreForm y compactad las 50 piezas al máximo dentro del volumen de construcción. Esto es clave para optimizar el tiempo de impresión, reducir el consumo de polvo nuevo y maximizar la recuperación del material. ¡A trabajar!</a:t>
            </a:r>
            <a:r>
              <a:rPr lang="es-ES" sz="1100">
                <a:solidFill>
                  <a:schemeClr val="dk1"/>
                </a:solidFill>
              </a:rPr>
              <a:t> </a:t>
            </a:r>
            <a:endParaRPr/>
          </a:p>
        </p:txBody>
      </p:sp>
      <p:sp>
        <p:nvSpPr>
          <p:cNvPr id="352" name="Google Shape;352;g33d431b741a_0_27"/>
          <p:cNvSpPr/>
          <p:nvPr/>
        </p:nvSpPr>
        <p:spPr>
          <a:xfrm>
            <a:off x="6124063" y="3054687"/>
            <a:ext cx="5828700" cy="1375800"/>
          </a:xfrm>
          <a:prstGeom prst="roundRect">
            <a:avLst>
              <a:gd fmla="val 16667" name="adj"/>
            </a:avLst>
          </a:prstGeom>
          <a:solidFill>
            <a:srgbClr val="9FC5E8"/>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g33d431b741a_0_27"/>
          <p:cNvSpPr txBox="1"/>
          <p:nvPr/>
        </p:nvSpPr>
        <p:spPr>
          <a:xfrm>
            <a:off x="6184388" y="3054675"/>
            <a:ext cx="5768100" cy="12774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b="1" lang="es-ES" sz="1300">
                <a:solidFill>
                  <a:schemeClr val="dk1"/>
                </a:solidFill>
              </a:rPr>
              <a:t>TAREA 2 (</a:t>
            </a:r>
            <a:r>
              <a:rPr b="1" lang="es-ES" sz="1300">
                <a:solidFill>
                  <a:schemeClr val="dk1"/>
                </a:solidFill>
              </a:rPr>
              <a:t>coordinación entre equipos</a:t>
            </a:r>
            <a:r>
              <a:rPr b="1" lang="es-ES" sz="1300">
                <a:solidFill>
                  <a:schemeClr val="dk1"/>
                </a:solidFill>
              </a:rPr>
              <a:t>):</a:t>
            </a:r>
            <a:endParaRPr b="1" sz="1300">
              <a:solidFill>
                <a:schemeClr val="dk1"/>
              </a:solidFill>
            </a:endParaRPr>
          </a:p>
          <a:p>
            <a:pPr indent="0" lvl="0" marL="0" rtl="0" algn="l">
              <a:spcBef>
                <a:spcPts val="0"/>
              </a:spcBef>
              <a:spcAft>
                <a:spcPts val="0"/>
              </a:spcAft>
              <a:buNone/>
            </a:pPr>
            <a:r>
              <a:t/>
            </a:r>
            <a:endParaRPr sz="300">
              <a:solidFill>
                <a:schemeClr val="dk1"/>
              </a:solidFill>
            </a:endParaRPr>
          </a:p>
          <a:p>
            <a:pPr indent="0" lvl="0" marL="0" rtl="0" algn="l">
              <a:spcBef>
                <a:spcPts val="0"/>
              </a:spcBef>
              <a:spcAft>
                <a:spcPts val="0"/>
              </a:spcAft>
              <a:buNone/>
            </a:pPr>
            <a:r>
              <a:rPr lang="es-ES" sz="1100">
                <a:solidFill>
                  <a:schemeClr val="dk1"/>
                </a:solidFill>
              </a:rPr>
              <a:t>Para esta tarea, vais a poner en marcha la Fuse 1 e imprimir.</a:t>
            </a:r>
            <a:endParaRPr sz="1100">
              <a:solidFill>
                <a:schemeClr val="dk1"/>
              </a:solidFill>
            </a:endParaRPr>
          </a:p>
          <a:p>
            <a:pPr indent="0" lvl="0" marL="0" rtl="0" algn="l">
              <a:spcBef>
                <a:spcPts val="0"/>
              </a:spcBef>
              <a:spcAft>
                <a:spcPts val="0"/>
              </a:spcAft>
              <a:buNone/>
            </a:pPr>
            <a:r>
              <a:rPr lang="es-ES" sz="1100">
                <a:solidFill>
                  <a:schemeClr val="dk1"/>
                </a:solidFill>
              </a:rPr>
              <a:t>Desde PreForm, enviad vuestro archivo a la impresora. En la Fuse 1, arrancad la máquina, realizad todos los chequeos y mantenimientos necesarios: limpiad los sensores (infrarrojo, óptico, nivel) y verificad los filtros. Asegurada la preparación, iniciad el precalentamiento y, finalmente, comenzad la impresión de vuestras 50 unidades.</a:t>
            </a:r>
            <a:endParaRPr sz="1100">
              <a:solidFill>
                <a:schemeClr val="dk1"/>
              </a:solidFill>
            </a:endParaRPr>
          </a:p>
        </p:txBody>
      </p:sp>
      <p:sp>
        <p:nvSpPr>
          <p:cNvPr id="354" name="Google Shape;354;g33d431b741a_0_27"/>
          <p:cNvSpPr/>
          <p:nvPr/>
        </p:nvSpPr>
        <p:spPr>
          <a:xfrm>
            <a:off x="4704363" y="4596700"/>
            <a:ext cx="5828700" cy="1375800"/>
          </a:xfrm>
          <a:prstGeom prst="roundRect">
            <a:avLst>
              <a:gd fmla="val 16667" name="adj"/>
            </a:avLst>
          </a:prstGeom>
          <a:solidFill>
            <a:srgbClr val="93C47D"/>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g33d431b741a_0_27"/>
          <p:cNvSpPr txBox="1"/>
          <p:nvPr/>
        </p:nvSpPr>
        <p:spPr>
          <a:xfrm>
            <a:off x="4764700" y="4637424"/>
            <a:ext cx="5768100" cy="12774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b="1" lang="es-ES" sz="1300">
                <a:solidFill>
                  <a:schemeClr val="dk1"/>
                </a:solidFill>
              </a:rPr>
              <a:t>TAREA 3 (</a:t>
            </a:r>
            <a:r>
              <a:rPr b="1" lang="es-ES" sz="1300">
                <a:solidFill>
                  <a:schemeClr val="dk1"/>
                </a:solidFill>
              </a:rPr>
              <a:t>coordinación entre equipos</a:t>
            </a:r>
            <a:r>
              <a:rPr b="1" lang="es-ES" sz="1300">
                <a:solidFill>
                  <a:schemeClr val="dk1"/>
                </a:solidFill>
              </a:rPr>
              <a:t>):</a:t>
            </a:r>
            <a:endParaRPr b="1" sz="1300">
              <a:solidFill>
                <a:schemeClr val="dk1"/>
              </a:solidFill>
            </a:endParaRPr>
          </a:p>
          <a:p>
            <a:pPr indent="0" lvl="0" marL="0" rtl="0" algn="l">
              <a:spcBef>
                <a:spcPts val="0"/>
              </a:spcBef>
              <a:spcAft>
                <a:spcPts val="0"/>
              </a:spcAft>
              <a:buNone/>
            </a:pPr>
            <a:r>
              <a:t/>
            </a:r>
            <a:endParaRPr sz="300">
              <a:solidFill>
                <a:schemeClr val="dk1"/>
              </a:solidFill>
            </a:endParaRPr>
          </a:p>
          <a:p>
            <a:pPr indent="0" lvl="0" marL="0" rtl="0" algn="l">
              <a:spcBef>
                <a:spcPts val="0"/>
              </a:spcBef>
              <a:spcAft>
                <a:spcPts val="0"/>
              </a:spcAft>
              <a:buNone/>
            </a:pPr>
            <a:r>
              <a:rPr lang="es-ES" sz="1100">
                <a:solidFill>
                  <a:schemeClr val="dk1"/>
                </a:solidFill>
              </a:rPr>
              <a:t>Para esta última tarea, completaréis el flujo SLS. Gestionaréis el enfriamiento del bloque de polvo (parcial en Fuse 1, final en Fuse Sift). En la Fuse Sift, extraeréis y limpiaréis cuidadosamente vuestras 50 piezas con cepillos. Después, procederéis al chorreado para el acabado superficial deseado. Al finalizar, es imprescindible limpiar a fondo todos los equipamientos (Fuse 1 y Fuse Sift) utilizando la aspiradora de polvo designada.</a:t>
            </a:r>
            <a:endParaRPr sz="1100"/>
          </a:p>
        </p:txBody>
      </p:sp>
      <p:pic>
        <p:nvPicPr>
          <p:cNvPr id="356" name="Google Shape;356;g33d431b741a_0_27"/>
          <p:cNvPicPr preferRelativeResize="0"/>
          <p:nvPr/>
        </p:nvPicPr>
        <p:blipFill rotWithShape="1">
          <a:blip r:embed="rId6">
            <a:alphaModFix/>
          </a:blip>
          <a:srcRect b="8693" l="21084" r="22235" t="11037"/>
          <a:stretch/>
        </p:blipFill>
        <p:spPr>
          <a:xfrm>
            <a:off x="4475137" y="3054703"/>
            <a:ext cx="1775726" cy="17550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g36a5ede44ef_0_38"/>
          <p:cNvSpPr/>
          <p:nvPr/>
        </p:nvSpPr>
        <p:spPr>
          <a:xfrm>
            <a:off x="775726" y="1610538"/>
            <a:ext cx="10640530" cy="575929"/>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95B4D3"/>
          </a:solidFill>
          <a:ln cap="flat" cmpd="sng" w="9525">
            <a:solidFill>
              <a:schemeClr val="dk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 name="Google Shape;64;g36a5ede44ef_0_38"/>
          <p:cNvSpPr txBox="1"/>
          <p:nvPr>
            <p:ph type="title"/>
          </p:nvPr>
        </p:nvSpPr>
        <p:spPr>
          <a:xfrm>
            <a:off x="1308300" y="150100"/>
            <a:ext cx="8045400" cy="7521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2060"/>
              </a:buClr>
              <a:buSzPct val="59186"/>
              <a:buFont typeface="Arial Black"/>
              <a:buNone/>
            </a:pPr>
            <a:r>
              <a:rPr lang="es-ES" sz="4055"/>
              <a:t>SLS </a:t>
            </a:r>
            <a:r>
              <a:rPr b="0" lang="es-ES"/>
              <a:t>FLUJO DE TRABAJO EN IMPRESIÓN SLS</a:t>
            </a:r>
            <a:endParaRPr b="0"/>
          </a:p>
        </p:txBody>
      </p:sp>
      <p:pic>
        <p:nvPicPr>
          <p:cNvPr id="65" name="Google Shape;65;g36a5ede44ef_0_38"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66" name="Google Shape;66;g36a5ede44ef_0_38"/>
          <p:cNvSpPr txBox="1"/>
          <p:nvPr/>
        </p:nvSpPr>
        <p:spPr>
          <a:xfrm>
            <a:off x="1951041" y="1736202"/>
            <a:ext cx="8289900" cy="324600"/>
          </a:xfrm>
          <a:prstGeom prst="rect">
            <a:avLst/>
          </a:prstGeom>
          <a:noFill/>
          <a:ln>
            <a:noFill/>
          </a:ln>
        </p:spPr>
        <p:txBody>
          <a:bodyPr anchorCtr="0" anchor="t" bIns="0" lIns="0" spcFirstLastPara="1" rIns="0" wrap="square" tIns="16500">
            <a:spAutoFit/>
          </a:bodyPr>
          <a:lstStyle/>
          <a:p>
            <a:pPr indent="0" lvl="0" marL="12700" marR="0" rtl="0" algn="ctr">
              <a:lnSpc>
                <a:spcPct val="100000"/>
              </a:lnSpc>
              <a:spcBef>
                <a:spcPts val="0"/>
              </a:spcBef>
              <a:spcAft>
                <a:spcPts val="0"/>
              </a:spcAft>
              <a:buClr>
                <a:srgbClr val="000000"/>
              </a:buClr>
              <a:buSzPts val="2000"/>
              <a:buFont typeface="Arial"/>
              <a:buNone/>
            </a:pPr>
            <a:r>
              <a:rPr b="1" lang="es-ES" sz="2000">
                <a:solidFill>
                  <a:srgbClr val="012033"/>
                </a:solidFill>
              </a:rPr>
              <a:t>8</a:t>
            </a:r>
            <a:r>
              <a:rPr b="1" i="0" lang="es-ES" sz="2000" u="none" cap="none" strike="noStrike">
                <a:solidFill>
                  <a:srgbClr val="012033"/>
                </a:solidFill>
                <a:latin typeface="Arial"/>
                <a:ea typeface="Arial"/>
                <a:cs typeface="Arial"/>
                <a:sym typeface="Arial"/>
              </a:rPr>
              <a:t>.8. </a:t>
            </a:r>
            <a:r>
              <a:rPr b="1" lang="es-ES" sz="2000">
                <a:solidFill>
                  <a:srgbClr val="012033"/>
                </a:solidFill>
              </a:rPr>
              <a:t>Extracción y limpieza de las piezas</a:t>
            </a:r>
            <a:endParaRPr b="0" i="0" sz="2400" u="none" cap="none" strike="noStrike">
              <a:solidFill>
                <a:srgbClr val="000000"/>
              </a:solidFill>
              <a:latin typeface="Trebuchet MS"/>
              <a:ea typeface="Trebuchet MS"/>
              <a:cs typeface="Trebuchet MS"/>
              <a:sym typeface="Trebuchet MS"/>
            </a:endParaRPr>
          </a:p>
        </p:txBody>
      </p:sp>
      <p:sp>
        <p:nvSpPr>
          <p:cNvPr id="67" name="Google Shape;67;g36a5ede44ef_0_38"/>
          <p:cNvSpPr txBox="1"/>
          <p:nvPr/>
        </p:nvSpPr>
        <p:spPr>
          <a:xfrm>
            <a:off x="2252126" y="833350"/>
            <a:ext cx="5392500" cy="367500"/>
          </a:xfrm>
          <a:prstGeom prst="rect">
            <a:avLst/>
          </a:prstGeom>
          <a:noFill/>
          <a:ln>
            <a:noFill/>
          </a:ln>
        </p:spPr>
        <p:txBody>
          <a:bodyPr anchorCtr="0" anchor="ctr" bIns="0" lIns="0" spcFirstLastPara="1" rIns="0" wrap="square" tIns="13325">
            <a:spAutoFit/>
          </a:bodyPr>
          <a:lstStyle/>
          <a:p>
            <a:pPr indent="0" lvl="0" marL="457200" marR="0" rtl="0" algn="l">
              <a:lnSpc>
                <a:spcPct val="100000"/>
              </a:lnSpc>
              <a:spcBef>
                <a:spcPts val="105"/>
              </a:spcBef>
              <a:spcAft>
                <a:spcPts val="0"/>
              </a:spcAft>
              <a:buClr>
                <a:srgbClr val="000000"/>
              </a:buClr>
              <a:buSzPts val="2300"/>
              <a:buFont typeface="Arial"/>
              <a:buNone/>
            </a:pPr>
            <a:r>
              <a:rPr b="1" i="0" lang="es-ES" sz="2300" u="none" cap="none" strike="noStrike">
                <a:solidFill>
                  <a:srgbClr val="002060"/>
                </a:solidFill>
                <a:latin typeface="Arial Black"/>
                <a:ea typeface="Arial Black"/>
                <a:cs typeface="Arial Black"/>
                <a:sym typeface="Arial Black"/>
              </a:rPr>
              <a:t>RESUMEN DE CONTENIDOS</a:t>
            </a:r>
            <a:endParaRPr b="1" i="0" sz="2300" u="none" cap="none" strike="noStrike">
              <a:solidFill>
                <a:srgbClr val="002060"/>
              </a:solidFill>
              <a:latin typeface="Arial Black"/>
              <a:ea typeface="Arial Black"/>
              <a:cs typeface="Arial Black"/>
              <a:sym typeface="Arial Black"/>
            </a:endParaRPr>
          </a:p>
        </p:txBody>
      </p:sp>
      <p:sp>
        <p:nvSpPr>
          <p:cNvPr id="68" name="Google Shape;68;g36a5ede44ef_0_38"/>
          <p:cNvSpPr txBox="1"/>
          <p:nvPr/>
        </p:nvSpPr>
        <p:spPr>
          <a:xfrm>
            <a:off x="-6599870" y="4265372"/>
            <a:ext cx="7817100" cy="324600"/>
          </a:xfrm>
          <a:prstGeom prst="rect">
            <a:avLst/>
          </a:prstGeom>
          <a:noFill/>
          <a:ln>
            <a:noFill/>
          </a:ln>
        </p:spPr>
        <p:txBody>
          <a:bodyPr anchorCtr="0" anchor="t" bIns="0" lIns="0" spcFirstLastPara="1" rIns="0" wrap="square" tIns="16500">
            <a:spAutoFit/>
          </a:bodyPr>
          <a:lstStyle/>
          <a:p>
            <a:pPr indent="0" lvl="0" marL="12700" marR="0" rtl="0" algn="ctr">
              <a:lnSpc>
                <a:spcPct val="100000"/>
              </a:lnSpc>
              <a:spcBef>
                <a:spcPts val="0"/>
              </a:spcBef>
              <a:spcAft>
                <a:spcPts val="0"/>
              </a:spcAft>
              <a:buClr>
                <a:srgbClr val="000000"/>
              </a:buClr>
              <a:buSzPts val="2000"/>
              <a:buFont typeface="Arial"/>
              <a:buNone/>
            </a:pPr>
            <a:r>
              <a:rPr b="1" i="0" lang="es-ES" sz="2000" u="none" cap="none" strike="noStrike">
                <a:solidFill>
                  <a:srgbClr val="012033"/>
                </a:solidFill>
                <a:latin typeface="Arial"/>
                <a:ea typeface="Arial"/>
                <a:cs typeface="Arial"/>
                <a:sym typeface="Arial"/>
              </a:rPr>
              <a:t>6.2.- TECNOLOGÍA SLS EN IMPRESIÓN 3D</a:t>
            </a:r>
            <a:endParaRPr b="1" i="0" sz="2000" u="none" cap="none" strike="noStrike">
              <a:solidFill>
                <a:srgbClr val="000000"/>
              </a:solidFill>
              <a:latin typeface="Arial"/>
              <a:ea typeface="Arial"/>
              <a:cs typeface="Arial"/>
              <a:sym typeface="Arial"/>
            </a:endParaRPr>
          </a:p>
        </p:txBody>
      </p:sp>
      <p:sp>
        <p:nvSpPr>
          <p:cNvPr id="69" name="Google Shape;69;g36a5ede44ef_0_38"/>
          <p:cNvSpPr/>
          <p:nvPr/>
        </p:nvSpPr>
        <p:spPr>
          <a:xfrm>
            <a:off x="775726" y="2311113"/>
            <a:ext cx="10640530" cy="575929"/>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F2E780"/>
          </a:solidFill>
          <a:ln cap="flat" cmpd="sng" w="9525">
            <a:solidFill>
              <a:schemeClr val="dk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g36a5ede44ef_0_38"/>
          <p:cNvSpPr txBox="1"/>
          <p:nvPr/>
        </p:nvSpPr>
        <p:spPr>
          <a:xfrm>
            <a:off x="1951041" y="2436777"/>
            <a:ext cx="8289900" cy="324600"/>
          </a:xfrm>
          <a:prstGeom prst="rect">
            <a:avLst/>
          </a:prstGeom>
          <a:noFill/>
          <a:ln>
            <a:noFill/>
          </a:ln>
        </p:spPr>
        <p:txBody>
          <a:bodyPr anchorCtr="0" anchor="t" bIns="0" lIns="0" spcFirstLastPara="1" rIns="0" wrap="square" tIns="16500">
            <a:spAutoFit/>
          </a:bodyPr>
          <a:lstStyle/>
          <a:p>
            <a:pPr indent="0" lvl="0" marL="12700" marR="0" rtl="0" algn="ctr">
              <a:lnSpc>
                <a:spcPct val="100000"/>
              </a:lnSpc>
              <a:spcBef>
                <a:spcPts val="0"/>
              </a:spcBef>
              <a:spcAft>
                <a:spcPts val="0"/>
              </a:spcAft>
              <a:buClr>
                <a:srgbClr val="000000"/>
              </a:buClr>
              <a:buSzPts val="2000"/>
              <a:buFont typeface="Arial"/>
              <a:buNone/>
            </a:pPr>
            <a:r>
              <a:rPr b="1" lang="es-ES" sz="2000">
                <a:solidFill>
                  <a:srgbClr val="012033"/>
                </a:solidFill>
              </a:rPr>
              <a:t>8</a:t>
            </a:r>
            <a:r>
              <a:rPr b="1" i="0" lang="es-ES" sz="2000" u="none" cap="none" strike="noStrike">
                <a:solidFill>
                  <a:srgbClr val="012033"/>
                </a:solidFill>
                <a:latin typeface="Arial"/>
                <a:ea typeface="Arial"/>
                <a:cs typeface="Arial"/>
                <a:sym typeface="Arial"/>
              </a:rPr>
              <a:t>.9. </a:t>
            </a:r>
            <a:r>
              <a:rPr b="1" lang="es-ES" sz="2000">
                <a:solidFill>
                  <a:srgbClr val="012033"/>
                </a:solidFill>
              </a:rPr>
              <a:t>Postprocesado: chorreado, vaporizado, tintado…</a:t>
            </a:r>
            <a:endParaRPr b="0" i="0" sz="2400" u="none" cap="none" strike="noStrike">
              <a:solidFill>
                <a:srgbClr val="000000"/>
              </a:solidFill>
              <a:latin typeface="Trebuchet MS"/>
              <a:ea typeface="Trebuchet MS"/>
              <a:cs typeface="Trebuchet MS"/>
              <a:sym typeface="Trebuchet M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g33d431b741a_0_64"/>
          <p:cNvSpPr/>
          <p:nvPr/>
        </p:nvSpPr>
        <p:spPr>
          <a:xfrm>
            <a:off x="1902600" y="150100"/>
            <a:ext cx="6853500" cy="752100"/>
          </a:xfrm>
          <a:prstGeom prst="roundRect">
            <a:avLst>
              <a:gd fmla="val 16667" name="adj"/>
            </a:avLst>
          </a:prstGeom>
          <a:solidFill>
            <a:srgbClr val="F2E780"/>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g33d431b741a_0_64"/>
          <p:cNvSpPr txBox="1"/>
          <p:nvPr>
            <p:ph type="title"/>
          </p:nvPr>
        </p:nvSpPr>
        <p:spPr>
          <a:xfrm>
            <a:off x="2117845" y="150110"/>
            <a:ext cx="6423000" cy="7521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rgbClr val="002060"/>
              </a:buClr>
              <a:buSzPct val="92307"/>
              <a:buFont typeface="Arial Black"/>
              <a:buNone/>
            </a:pPr>
            <a:r>
              <a:rPr lang="es-ES" sz="2600"/>
              <a:t>GUÍA PARA REALIZAR LA ACTIVIDAD</a:t>
            </a:r>
            <a:endParaRPr/>
          </a:p>
        </p:txBody>
      </p:sp>
      <p:sp>
        <p:nvSpPr>
          <p:cNvPr id="363" name="Google Shape;363;g33d431b741a_0_64"/>
          <p:cNvSpPr txBox="1"/>
          <p:nvPr/>
        </p:nvSpPr>
        <p:spPr>
          <a:xfrm>
            <a:off x="785825" y="1037525"/>
            <a:ext cx="10409400" cy="3828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lang="es-ES" sz="2400">
                <a:solidFill>
                  <a:srgbClr val="002060"/>
                </a:solidFill>
                <a:latin typeface="Arial Black"/>
                <a:ea typeface="Arial Black"/>
                <a:cs typeface="Arial Black"/>
                <a:sym typeface="Arial Black"/>
              </a:rPr>
              <a:t>CONSEJOS PARA REALIZAR EL EJERCICIO</a:t>
            </a:r>
            <a:endParaRPr b="1" i="0" sz="2400" u="none" cap="none" strike="noStrike">
              <a:solidFill>
                <a:srgbClr val="002060"/>
              </a:solidFill>
              <a:latin typeface="Arial Black"/>
              <a:ea typeface="Arial Black"/>
              <a:cs typeface="Arial Black"/>
              <a:sym typeface="Arial Black"/>
            </a:endParaRPr>
          </a:p>
        </p:txBody>
      </p:sp>
      <p:pic>
        <p:nvPicPr>
          <p:cNvPr id="364" name="Google Shape;364;g33d431b741a_0_64"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365" name="Google Shape;365;g33d431b741a_0_64"/>
          <p:cNvSpPr/>
          <p:nvPr/>
        </p:nvSpPr>
        <p:spPr>
          <a:xfrm>
            <a:off x="0" y="1576075"/>
            <a:ext cx="12192000" cy="4424700"/>
          </a:xfrm>
          <a:prstGeom prst="roundRect">
            <a:avLst>
              <a:gd fmla="val 16667" name="adj"/>
            </a:avLst>
          </a:prstGeom>
          <a:solidFill>
            <a:srgbClr val="B6D7A8"/>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g33d431b741a_0_64"/>
          <p:cNvSpPr txBox="1"/>
          <p:nvPr/>
        </p:nvSpPr>
        <p:spPr>
          <a:xfrm>
            <a:off x="286850" y="1639850"/>
            <a:ext cx="11816700" cy="46164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b="1" lang="es-ES" u="sng">
                <a:solidFill>
                  <a:schemeClr val="dk1"/>
                </a:solidFill>
              </a:rPr>
              <a:t>PASOS A SEGUIR</a:t>
            </a:r>
            <a:endParaRPr b="1" u="sng">
              <a:solidFill>
                <a:schemeClr val="dk1"/>
              </a:solidFill>
            </a:endParaRPr>
          </a:p>
          <a:p>
            <a:pPr indent="-292100" lvl="0" marL="457200" rtl="0" algn="l">
              <a:lnSpc>
                <a:spcPct val="115000"/>
              </a:lnSpc>
              <a:spcBef>
                <a:spcPts val="1200"/>
              </a:spcBef>
              <a:spcAft>
                <a:spcPts val="0"/>
              </a:spcAft>
              <a:buClr>
                <a:schemeClr val="dk1"/>
              </a:buClr>
              <a:buSzPts val="1000"/>
              <a:buAutoNum type="arabicPeriod"/>
            </a:pPr>
            <a:r>
              <a:rPr b="1" lang="es-ES" sz="1000">
                <a:solidFill>
                  <a:schemeClr val="dk1"/>
                </a:solidFill>
              </a:rPr>
              <a:t>Preparación del Modelo (Tarea 1):</a:t>
            </a:r>
            <a:br>
              <a:rPr b="1" lang="es-ES" sz="1000">
                <a:solidFill>
                  <a:schemeClr val="dk1"/>
                </a:solidFill>
              </a:rPr>
            </a:br>
            <a:endParaRPr b="1" sz="500">
              <a:solidFill>
                <a:schemeClr val="dk1"/>
              </a:solidFill>
            </a:endParaRPr>
          </a:p>
          <a:p>
            <a:pPr indent="-292100" lvl="1" marL="914400" rtl="0" algn="l">
              <a:lnSpc>
                <a:spcPct val="115000"/>
              </a:lnSpc>
              <a:spcBef>
                <a:spcPts val="0"/>
              </a:spcBef>
              <a:spcAft>
                <a:spcPts val="0"/>
              </a:spcAft>
              <a:buClr>
                <a:schemeClr val="dk1"/>
              </a:buClr>
              <a:buSzPts val="1000"/>
              <a:buChar char="○"/>
            </a:pPr>
            <a:r>
              <a:rPr b="1" lang="es-ES" sz="1000">
                <a:solidFill>
                  <a:schemeClr val="dk1"/>
                </a:solidFill>
              </a:rPr>
              <a:t>Acceso a los archivos:</a:t>
            </a:r>
            <a:r>
              <a:rPr lang="es-ES" sz="1000">
                <a:solidFill>
                  <a:schemeClr val="dk1"/>
                </a:solidFill>
              </a:rPr>
              <a:t> Localizad en la carpeta de esta presentación el archivo </a:t>
            </a:r>
            <a:r>
              <a:rPr b="1" lang="es-ES" sz="1000">
                <a:solidFill>
                  <a:schemeClr val="dk1"/>
                </a:solidFill>
              </a:rPr>
              <a:t>STL base</a:t>
            </a:r>
            <a:r>
              <a:rPr lang="es-ES" sz="1000">
                <a:solidFill>
                  <a:schemeClr val="dk1"/>
                </a:solidFill>
              </a:rPr>
              <a:t> o el </a:t>
            </a:r>
            <a:r>
              <a:rPr b="1" lang="es-ES" sz="1000">
                <a:solidFill>
                  <a:schemeClr val="dk1"/>
                </a:solidFill>
              </a:rPr>
              <a:t>STEP</a:t>
            </a:r>
            <a:r>
              <a:rPr lang="es-ES" sz="1000">
                <a:solidFill>
                  <a:schemeClr val="dk1"/>
                </a:solidFill>
              </a:rPr>
              <a:t> para edición.</a:t>
            </a:r>
            <a:endParaRPr sz="1000">
              <a:solidFill>
                <a:schemeClr val="dk1"/>
              </a:solidFill>
            </a:endParaRPr>
          </a:p>
          <a:p>
            <a:pPr indent="-292100" lvl="1" marL="914400" rtl="0" algn="l">
              <a:lnSpc>
                <a:spcPct val="115000"/>
              </a:lnSpc>
              <a:spcBef>
                <a:spcPts val="0"/>
              </a:spcBef>
              <a:spcAft>
                <a:spcPts val="0"/>
              </a:spcAft>
              <a:buClr>
                <a:schemeClr val="dk1"/>
              </a:buClr>
              <a:buSzPts val="1000"/>
              <a:buChar char="○"/>
            </a:pPr>
            <a:r>
              <a:rPr b="1" lang="es-ES" sz="1000">
                <a:solidFill>
                  <a:schemeClr val="dk1"/>
                </a:solidFill>
              </a:rPr>
              <a:t>Personalización (opcional):</a:t>
            </a:r>
            <a:r>
              <a:rPr lang="es-ES" sz="1000">
                <a:solidFill>
                  <a:schemeClr val="dk1"/>
                </a:solidFill>
              </a:rPr>
              <a:t> Si lo deseáis y tenéis conocimientos CAD, editad el archivo STEP para crear vuestras variantes personalizadas.</a:t>
            </a:r>
            <a:endParaRPr sz="1000">
              <a:solidFill>
                <a:schemeClr val="dk1"/>
              </a:solidFill>
            </a:endParaRPr>
          </a:p>
          <a:p>
            <a:pPr indent="-292100" lvl="1" marL="914400" rtl="0" algn="l">
              <a:lnSpc>
                <a:spcPct val="115000"/>
              </a:lnSpc>
              <a:spcBef>
                <a:spcPts val="0"/>
              </a:spcBef>
              <a:spcAft>
                <a:spcPts val="0"/>
              </a:spcAft>
              <a:buClr>
                <a:schemeClr val="dk1"/>
              </a:buClr>
              <a:buSzPts val="1000"/>
              <a:buChar char="○"/>
            </a:pPr>
            <a:r>
              <a:rPr b="1" lang="es-ES" sz="1000">
                <a:solidFill>
                  <a:schemeClr val="dk1"/>
                </a:solidFill>
              </a:rPr>
              <a:t>Importación a PreForm:</a:t>
            </a:r>
            <a:r>
              <a:rPr lang="es-ES" sz="1000">
                <a:solidFill>
                  <a:schemeClr val="dk1"/>
                </a:solidFill>
              </a:rPr>
              <a:t> Cargad vuestros modelos (el STL base y/o vuestras variantes) en el software </a:t>
            </a:r>
            <a:r>
              <a:rPr b="1" lang="es-ES" sz="1000">
                <a:solidFill>
                  <a:schemeClr val="dk1"/>
                </a:solidFill>
              </a:rPr>
              <a:t>PreForm</a:t>
            </a:r>
            <a:r>
              <a:rPr lang="es-ES" sz="1000">
                <a:solidFill>
                  <a:schemeClr val="dk1"/>
                </a:solidFill>
              </a:rPr>
              <a:t>.</a:t>
            </a:r>
            <a:endParaRPr sz="1000">
              <a:solidFill>
                <a:schemeClr val="dk1"/>
              </a:solidFill>
            </a:endParaRPr>
          </a:p>
          <a:p>
            <a:pPr indent="-292100" lvl="1" marL="914400" rtl="0" algn="l">
              <a:lnSpc>
                <a:spcPct val="115000"/>
              </a:lnSpc>
              <a:spcBef>
                <a:spcPts val="0"/>
              </a:spcBef>
              <a:spcAft>
                <a:spcPts val="0"/>
              </a:spcAft>
              <a:buClr>
                <a:schemeClr val="dk1"/>
              </a:buClr>
              <a:buSzPts val="1000"/>
              <a:buChar char="○"/>
            </a:pPr>
            <a:r>
              <a:rPr b="1" lang="es-ES" sz="1000">
                <a:solidFill>
                  <a:schemeClr val="dk1"/>
                </a:solidFill>
              </a:rPr>
              <a:t>Anidamiento (Nesting) óptimo:</a:t>
            </a:r>
            <a:r>
              <a:rPr lang="es-ES" sz="1000">
                <a:solidFill>
                  <a:schemeClr val="dk1"/>
                </a:solidFill>
              </a:rPr>
              <a:t> Compactad las </a:t>
            </a:r>
            <a:r>
              <a:rPr b="1" lang="es-ES" sz="1000">
                <a:solidFill>
                  <a:schemeClr val="dk1"/>
                </a:solidFill>
              </a:rPr>
              <a:t>50 unidades</a:t>
            </a:r>
            <a:r>
              <a:rPr lang="es-ES" sz="1000">
                <a:solidFill>
                  <a:schemeClr val="dk1"/>
                </a:solidFill>
              </a:rPr>
              <a:t> de las piezas al máximo dentro del volumen de construcción virtual. Aseguraos de una orientación adecuada para optimizar la impresión y la recuperación de polvo. Guardad el archivo de impresión.</a:t>
            </a:r>
            <a:endParaRPr sz="1000">
              <a:solidFill>
                <a:schemeClr val="dk1"/>
              </a:solidFill>
            </a:endParaRPr>
          </a:p>
          <a:p>
            <a:pPr indent="-292100" lvl="0" marL="457200" rtl="0" algn="l">
              <a:lnSpc>
                <a:spcPct val="115000"/>
              </a:lnSpc>
              <a:spcBef>
                <a:spcPts val="1000"/>
              </a:spcBef>
              <a:spcAft>
                <a:spcPts val="0"/>
              </a:spcAft>
              <a:buClr>
                <a:schemeClr val="dk1"/>
              </a:buClr>
              <a:buSzPts val="1000"/>
              <a:buAutoNum type="arabicPeriod"/>
            </a:pPr>
            <a:r>
              <a:rPr b="1" lang="es-ES" sz="1000">
                <a:solidFill>
                  <a:schemeClr val="dk1"/>
                </a:solidFill>
              </a:rPr>
              <a:t>Impresión en la Fuse 1 (Tarea 2):</a:t>
            </a:r>
            <a:br>
              <a:rPr b="1" lang="es-ES" sz="1000">
                <a:solidFill>
                  <a:schemeClr val="dk1"/>
                </a:solidFill>
              </a:rPr>
            </a:br>
            <a:endParaRPr b="1" sz="500">
              <a:solidFill>
                <a:schemeClr val="dk1"/>
              </a:solidFill>
            </a:endParaRPr>
          </a:p>
          <a:p>
            <a:pPr indent="-292100" lvl="1" marL="914400" rtl="0" algn="l">
              <a:lnSpc>
                <a:spcPct val="115000"/>
              </a:lnSpc>
              <a:spcBef>
                <a:spcPts val="0"/>
              </a:spcBef>
              <a:spcAft>
                <a:spcPts val="0"/>
              </a:spcAft>
              <a:buClr>
                <a:schemeClr val="dk1"/>
              </a:buClr>
              <a:buSzPts val="1000"/>
              <a:buChar char="○"/>
            </a:pPr>
            <a:r>
              <a:rPr b="1" lang="es-ES" sz="1000">
                <a:solidFill>
                  <a:schemeClr val="dk1"/>
                </a:solidFill>
              </a:rPr>
              <a:t>Envío del archivo:</a:t>
            </a:r>
            <a:r>
              <a:rPr lang="es-ES" sz="1000">
                <a:solidFill>
                  <a:schemeClr val="dk1"/>
                </a:solidFill>
              </a:rPr>
              <a:t> Desde PreForm, enviad vuestro archivo de impresión a la </a:t>
            </a:r>
            <a:r>
              <a:rPr b="1" lang="es-ES" sz="1000">
                <a:solidFill>
                  <a:schemeClr val="dk1"/>
                </a:solidFill>
              </a:rPr>
              <a:t>Fuse 1</a:t>
            </a:r>
            <a:r>
              <a:rPr lang="es-ES" sz="1000">
                <a:solidFill>
                  <a:schemeClr val="dk1"/>
                </a:solidFill>
              </a:rPr>
              <a:t> a través de la red.</a:t>
            </a:r>
            <a:endParaRPr sz="1000">
              <a:solidFill>
                <a:schemeClr val="dk1"/>
              </a:solidFill>
            </a:endParaRPr>
          </a:p>
          <a:p>
            <a:pPr indent="-292100" lvl="1" marL="914400" rtl="0" algn="l">
              <a:lnSpc>
                <a:spcPct val="115000"/>
              </a:lnSpc>
              <a:spcBef>
                <a:spcPts val="0"/>
              </a:spcBef>
              <a:spcAft>
                <a:spcPts val="0"/>
              </a:spcAft>
              <a:buClr>
                <a:schemeClr val="dk1"/>
              </a:buClr>
              <a:buSzPts val="1000"/>
              <a:buChar char="○"/>
            </a:pPr>
            <a:r>
              <a:rPr b="1" lang="es-ES" sz="1000">
                <a:solidFill>
                  <a:schemeClr val="dk1"/>
                </a:solidFill>
              </a:rPr>
              <a:t>Preparación de la Fuse 1:</a:t>
            </a:r>
            <a:r>
              <a:rPr lang="es-ES" sz="1000">
                <a:solidFill>
                  <a:schemeClr val="dk1"/>
                </a:solidFill>
              </a:rPr>
              <a:t> En la impresora, realizad el arranque, seguido de las limpiezas esenciales: sensor infrarrojo, cassette óptico y sensor de nivel de polvo. Verificad también el estado de los filtros.</a:t>
            </a:r>
            <a:endParaRPr sz="1000">
              <a:solidFill>
                <a:schemeClr val="dk1"/>
              </a:solidFill>
            </a:endParaRPr>
          </a:p>
          <a:p>
            <a:pPr indent="-292100" lvl="1" marL="914400" rtl="0" algn="l">
              <a:lnSpc>
                <a:spcPct val="115000"/>
              </a:lnSpc>
              <a:spcBef>
                <a:spcPts val="0"/>
              </a:spcBef>
              <a:spcAft>
                <a:spcPts val="0"/>
              </a:spcAft>
              <a:buClr>
                <a:schemeClr val="dk1"/>
              </a:buClr>
              <a:buSzPts val="1000"/>
              <a:buChar char="○"/>
            </a:pPr>
            <a:r>
              <a:rPr b="1" lang="es-ES" sz="1000">
                <a:solidFill>
                  <a:schemeClr val="dk1"/>
                </a:solidFill>
              </a:rPr>
              <a:t>Carga de material:</a:t>
            </a:r>
            <a:r>
              <a:rPr lang="es-ES" sz="1000">
                <a:solidFill>
                  <a:schemeClr val="dk1"/>
                </a:solidFill>
              </a:rPr>
              <a:t> Insertad la Cámara de Construcción (previamente cargada con polvo en la Fuse Sift) y acoplad el cartucho de polvo.</a:t>
            </a:r>
            <a:endParaRPr sz="1000">
              <a:solidFill>
                <a:schemeClr val="dk1"/>
              </a:solidFill>
            </a:endParaRPr>
          </a:p>
          <a:p>
            <a:pPr indent="-292100" lvl="1" marL="914400" rtl="0" algn="l">
              <a:lnSpc>
                <a:spcPct val="115000"/>
              </a:lnSpc>
              <a:spcBef>
                <a:spcPts val="0"/>
              </a:spcBef>
              <a:spcAft>
                <a:spcPts val="0"/>
              </a:spcAft>
              <a:buClr>
                <a:schemeClr val="dk1"/>
              </a:buClr>
              <a:buSzPts val="1000"/>
              <a:buChar char="○"/>
            </a:pPr>
            <a:r>
              <a:rPr b="1" lang="es-ES" sz="1000">
                <a:solidFill>
                  <a:schemeClr val="dk1"/>
                </a:solidFill>
              </a:rPr>
              <a:t>Precalentamiento e Impresión:</a:t>
            </a:r>
            <a:r>
              <a:rPr lang="es-ES" sz="1000">
                <a:solidFill>
                  <a:schemeClr val="dk1"/>
                </a:solidFill>
              </a:rPr>
              <a:t> Iniciad el precalentamiento y, una vez listo, comenzad la impresión de las 50 unidades.</a:t>
            </a:r>
            <a:endParaRPr sz="1000">
              <a:solidFill>
                <a:schemeClr val="dk1"/>
              </a:solidFill>
            </a:endParaRPr>
          </a:p>
          <a:p>
            <a:pPr indent="-292100" lvl="0" marL="457200" rtl="0" algn="l">
              <a:lnSpc>
                <a:spcPct val="115000"/>
              </a:lnSpc>
              <a:spcBef>
                <a:spcPts val="1000"/>
              </a:spcBef>
              <a:spcAft>
                <a:spcPts val="0"/>
              </a:spcAft>
              <a:buClr>
                <a:schemeClr val="dk1"/>
              </a:buClr>
              <a:buSzPts val="1000"/>
              <a:buAutoNum type="arabicPeriod"/>
            </a:pPr>
            <a:r>
              <a:rPr b="1" lang="es-ES" sz="1000">
                <a:solidFill>
                  <a:schemeClr val="dk1"/>
                </a:solidFill>
              </a:rPr>
              <a:t>Post-Procesado y Limpieza (Tarea 3):</a:t>
            </a:r>
            <a:br>
              <a:rPr b="1" lang="es-ES" sz="1000">
                <a:solidFill>
                  <a:schemeClr val="dk1"/>
                </a:solidFill>
              </a:rPr>
            </a:br>
            <a:endParaRPr b="1" sz="500">
              <a:solidFill>
                <a:schemeClr val="dk1"/>
              </a:solidFill>
            </a:endParaRPr>
          </a:p>
          <a:p>
            <a:pPr indent="-292100" lvl="1" marL="914400" rtl="0" algn="l">
              <a:lnSpc>
                <a:spcPct val="115000"/>
              </a:lnSpc>
              <a:spcBef>
                <a:spcPts val="0"/>
              </a:spcBef>
              <a:spcAft>
                <a:spcPts val="0"/>
              </a:spcAft>
              <a:buClr>
                <a:schemeClr val="dk1"/>
              </a:buClr>
              <a:buSzPts val="1000"/>
              <a:buChar char="○"/>
            </a:pPr>
            <a:r>
              <a:rPr b="1" lang="es-ES" sz="1000">
                <a:solidFill>
                  <a:schemeClr val="dk1"/>
                </a:solidFill>
              </a:rPr>
              <a:t>Enfriamiento y extracción:</a:t>
            </a:r>
            <a:r>
              <a:rPr lang="es-ES" sz="1000">
                <a:solidFill>
                  <a:schemeClr val="dk1"/>
                </a:solidFill>
              </a:rPr>
              <a:t> Una vez finalizada la impresión, gestionad el enfriamiento. Si el tiempo lo permite y disponéis de otra cámara, retirad la Cámara de Construcción de la Fuse 1 antes de su enfriamiento completo para continuar el proceso en la </a:t>
            </a:r>
            <a:r>
              <a:rPr b="1" lang="es-ES" sz="1000">
                <a:solidFill>
                  <a:schemeClr val="dk1"/>
                </a:solidFill>
              </a:rPr>
              <a:t>Fuse Sift</a:t>
            </a:r>
            <a:r>
              <a:rPr lang="es-ES" sz="1000">
                <a:solidFill>
                  <a:schemeClr val="dk1"/>
                </a:solidFill>
              </a:rPr>
              <a:t>.</a:t>
            </a:r>
            <a:endParaRPr sz="1000">
              <a:solidFill>
                <a:schemeClr val="dk1"/>
              </a:solidFill>
            </a:endParaRPr>
          </a:p>
          <a:p>
            <a:pPr indent="-292100" lvl="1" marL="914400" rtl="0" algn="l">
              <a:lnSpc>
                <a:spcPct val="115000"/>
              </a:lnSpc>
              <a:spcBef>
                <a:spcPts val="0"/>
              </a:spcBef>
              <a:spcAft>
                <a:spcPts val="0"/>
              </a:spcAft>
              <a:buClr>
                <a:schemeClr val="dk1"/>
              </a:buClr>
              <a:buSzPts val="1000"/>
              <a:buChar char="○"/>
            </a:pPr>
            <a:r>
              <a:rPr b="1" lang="es-ES" sz="1000">
                <a:solidFill>
                  <a:schemeClr val="dk1"/>
                </a:solidFill>
              </a:rPr>
              <a:t>Extracción y limpieza de piezas:</a:t>
            </a:r>
            <a:r>
              <a:rPr lang="es-ES" sz="1000">
                <a:solidFill>
                  <a:schemeClr val="dk1"/>
                </a:solidFill>
              </a:rPr>
              <a:t> En la Fuse Sift, elevad el bloque, rompedlo y extraed cuidadosamente vuestras 50 piezas. Cepilladlas para eliminar el polvo suelto.</a:t>
            </a:r>
            <a:endParaRPr sz="1000">
              <a:solidFill>
                <a:schemeClr val="dk1"/>
              </a:solidFill>
            </a:endParaRPr>
          </a:p>
          <a:p>
            <a:pPr indent="-292100" lvl="1" marL="914400" rtl="0" algn="l">
              <a:lnSpc>
                <a:spcPct val="115000"/>
              </a:lnSpc>
              <a:spcBef>
                <a:spcPts val="0"/>
              </a:spcBef>
              <a:spcAft>
                <a:spcPts val="0"/>
              </a:spcAft>
              <a:buClr>
                <a:schemeClr val="dk1"/>
              </a:buClr>
              <a:buSzPts val="1000"/>
              <a:buChar char="○"/>
            </a:pPr>
            <a:r>
              <a:rPr b="1" lang="es-ES" sz="1000">
                <a:solidFill>
                  <a:schemeClr val="dk1"/>
                </a:solidFill>
              </a:rPr>
              <a:t>Chorreado:</a:t>
            </a:r>
            <a:r>
              <a:rPr lang="es-ES" sz="1000">
                <a:solidFill>
                  <a:schemeClr val="dk1"/>
                </a:solidFill>
              </a:rPr>
              <a:t> Proceded al chorreado de todas las piezas para un acabado superficial uniforme.</a:t>
            </a:r>
            <a:endParaRPr sz="1000">
              <a:solidFill>
                <a:schemeClr val="dk1"/>
              </a:solidFill>
            </a:endParaRPr>
          </a:p>
          <a:p>
            <a:pPr indent="-292100" lvl="1" marL="914400" rtl="0" algn="l">
              <a:lnSpc>
                <a:spcPct val="115000"/>
              </a:lnSpc>
              <a:spcBef>
                <a:spcPts val="0"/>
              </a:spcBef>
              <a:spcAft>
                <a:spcPts val="0"/>
              </a:spcAft>
              <a:buClr>
                <a:schemeClr val="dk1"/>
              </a:buClr>
              <a:buSzPts val="1000"/>
              <a:buChar char="○"/>
            </a:pPr>
            <a:r>
              <a:rPr b="1" lang="es-ES" sz="1000">
                <a:solidFill>
                  <a:schemeClr val="dk1"/>
                </a:solidFill>
              </a:rPr>
              <a:t>Limpieza final:</a:t>
            </a:r>
            <a:r>
              <a:rPr lang="es-ES" sz="1000">
                <a:solidFill>
                  <a:schemeClr val="dk1"/>
                </a:solidFill>
              </a:rPr>
              <a:t> Al concluir la actividad, es </a:t>
            </a:r>
            <a:r>
              <a:rPr b="1" lang="es-ES" sz="1000">
                <a:solidFill>
                  <a:schemeClr val="dk1"/>
                </a:solidFill>
              </a:rPr>
              <a:t>imprescindible limpiar a fondo todos los equipamientos</a:t>
            </a:r>
            <a:r>
              <a:rPr lang="es-ES" sz="1000">
                <a:solidFill>
                  <a:schemeClr val="dk1"/>
                </a:solidFill>
              </a:rPr>
              <a:t> (Fuse 1 y Fuse Sift) utilizando la aspiradora de polvo designada.</a:t>
            </a:r>
            <a:endParaRPr sz="1000">
              <a:solidFill>
                <a:schemeClr val="dk1"/>
              </a:solidFill>
            </a:endParaRPr>
          </a:p>
          <a:p>
            <a:pPr indent="0" lvl="0" marL="0" rtl="0" algn="l">
              <a:spcBef>
                <a:spcPts val="1200"/>
              </a:spcBef>
              <a:spcAft>
                <a:spcPts val="0"/>
              </a:spcAft>
              <a:buNone/>
            </a:pPr>
            <a:r>
              <a:t/>
            </a:r>
            <a:endParaRPr sz="1300">
              <a:solidFill>
                <a:schemeClr val="dk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g33d431b741a_0_88"/>
          <p:cNvSpPr/>
          <p:nvPr/>
        </p:nvSpPr>
        <p:spPr>
          <a:xfrm>
            <a:off x="1469575" y="150100"/>
            <a:ext cx="7766400" cy="752100"/>
          </a:xfrm>
          <a:prstGeom prst="roundRect">
            <a:avLst>
              <a:gd fmla="val 16667" name="adj"/>
            </a:avLst>
          </a:prstGeom>
          <a:solidFill>
            <a:srgbClr val="F2E780"/>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g33d431b741a_0_88"/>
          <p:cNvSpPr txBox="1"/>
          <p:nvPr>
            <p:ph type="title"/>
          </p:nvPr>
        </p:nvSpPr>
        <p:spPr>
          <a:xfrm>
            <a:off x="1707725" y="150100"/>
            <a:ext cx="7303500" cy="7521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rgbClr val="002060"/>
              </a:buClr>
              <a:buSzPct val="92307"/>
              <a:buFont typeface="Arial Black"/>
              <a:buNone/>
            </a:pPr>
            <a:r>
              <a:rPr lang="es-ES" sz="2600"/>
              <a:t>NORMAS DE SEGURIDAD PARA</a:t>
            </a:r>
            <a:r>
              <a:rPr lang="es-ES" sz="2600"/>
              <a:t> LA ACTIVIDAD</a:t>
            </a:r>
            <a:endParaRPr/>
          </a:p>
        </p:txBody>
      </p:sp>
      <p:sp>
        <p:nvSpPr>
          <p:cNvPr id="373" name="Google Shape;373;g33d431b741a_0_88"/>
          <p:cNvSpPr txBox="1"/>
          <p:nvPr/>
        </p:nvSpPr>
        <p:spPr>
          <a:xfrm>
            <a:off x="785825" y="1037525"/>
            <a:ext cx="10409400" cy="3828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lang="es-ES" sz="2400">
                <a:solidFill>
                  <a:srgbClr val="002060"/>
                </a:solidFill>
                <a:latin typeface="Arial Black"/>
                <a:ea typeface="Arial Black"/>
                <a:cs typeface="Arial Black"/>
                <a:sym typeface="Arial Black"/>
              </a:rPr>
              <a:t>PROTEGEROS PARA </a:t>
            </a:r>
            <a:r>
              <a:rPr b="1" lang="es-ES" sz="2400">
                <a:solidFill>
                  <a:srgbClr val="002060"/>
                </a:solidFill>
                <a:latin typeface="Arial Black"/>
                <a:ea typeface="Arial Black"/>
                <a:cs typeface="Arial Black"/>
                <a:sym typeface="Arial Black"/>
              </a:rPr>
              <a:t>CUIDAR</a:t>
            </a:r>
            <a:r>
              <a:rPr b="1" lang="es-ES" sz="2400">
                <a:solidFill>
                  <a:srgbClr val="002060"/>
                </a:solidFill>
                <a:latin typeface="Arial Black"/>
                <a:ea typeface="Arial Black"/>
                <a:cs typeface="Arial Black"/>
                <a:sym typeface="Arial Black"/>
              </a:rPr>
              <a:t> VUESTRA SALUD</a:t>
            </a:r>
            <a:endParaRPr b="1" i="0" sz="2400" u="none" cap="none" strike="noStrike">
              <a:solidFill>
                <a:srgbClr val="002060"/>
              </a:solidFill>
              <a:latin typeface="Arial Black"/>
              <a:ea typeface="Arial Black"/>
              <a:cs typeface="Arial Black"/>
              <a:sym typeface="Arial Black"/>
            </a:endParaRPr>
          </a:p>
        </p:txBody>
      </p:sp>
      <p:pic>
        <p:nvPicPr>
          <p:cNvPr id="374" name="Google Shape;374;g33d431b741a_0_88"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375" name="Google Shape;375;g33d431b741a_0_88"/>
          <p:cNvSpPr/>
          <p:nvPr/>
        </p:nvSpPr>
        <p:spPr>
          <a:xfrm>
            <a:off x="0" y="1576075"/>
            <a:ext cx="6439500" cy="4424700"/>
          </a:xfrm>
          <a:prstGeom prst="roundRect">
            <a:avLst>
              <a:gd fmla="val 16667" name="adj"/>
            </a:avLst>
          </a:prstGeom>
          <a:solidFill>
            <a:srgbClr val="B6D7A8"/>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g33d431b741a_0_88"/>
          <p:cNvSpPr txBox="1"/>
          <p:nvPr/>
        </p:nvSpPr>
        <p:spPr>
          <a:xfrm>
            <a:off x="317475" y="1723725"/>
            <a:ext cx="6050700" cy="40173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b="1" lang="es-ES" u="sng">
                <a:solidFill>
                  <a:schemeClr val="dk1"/>
                </a:solidFill>
              </a:rPr>
              <a:t>RECOMENDACIONES  DE SEGURIDAD</a:t>
            </a:r>
            <a:endParaRPr b="1" u="sng">
              <a:solidFill>
                <a:schemeClr val="dk1"/>
              </a:solidFill>
            </a:endParaRPr>
          </a:p>
          <a:p>
            <a:pPr indent="0" lvl="0" marL="0" rtl="0" algn="l">
              <a:spcBef>
                <a:spcPts val="0"/>
              </a:spcBef>
              <a:spcAft>
                <a:spcPts val="0"/>
              </a:spcAft>
              <a:buNone/>
            </a:pPr>
            <a:r>
              <a:t/>
            </a:r>
            <a:endParaRPr b="1" u="sng">
              <a:solidFill>
                <a:schemeClr val="dk1"/>
              </a:solidFill>
            </a:endParaRPr>
          </a:p>
          <a:p>
            <a:pPr indent="0" lvl="0" marL="0" rtl="0" algn="l">
              <a:spcBef>
                <a:spcPts val="0"/>
              </a:spcBef>
              <a:spcAft>
                <a:spcPts val="0"/>
              </a:spcAft>
              <a:buNone/>
            </a:pPr>
            <a:r>
              <a:rPr lang="es-ES" sz="1300">
                <a:solidFill>
                  <a:schemeClr val="dk1"/>
                </a:solidFill>
              </a:rPr>
              <a:t>Para proteger vuestra salud al realizar estas tareas, es imprescindible utilizar el equipo de protección personal (EPP) adecuado. Siempre deberéis llevar guantes para evitar el contacto directo del polvo con la piel, previniendo irritaciones y absorción. Fundamentalmente, usad mascarillas con filtro FFP2 para evitar la inhalación de partículas finas de polvo, que pueden ser perjudiciales para los pulmones.</a:t>
            </a:r>
            <a:endParaRPr sz="1300">
              <a:solidFill>
                <a:schemeClr val="dk1"/>
              </a:solidFill>
            </a:endParaRPr>
          </a:p>
          <a:p>
            <a:pPr indent="0" lvl="0" marL="0" rtl="0" algn="l">
              <a:spcBef>
                <a:spcPts val="0"/>
              </a:spcBef>
              <a:spcAft>
                <a:spcPts val="0"/>
              </a:spcAft>
              <a:buNone/>
            </a:pPr>
            <a:r>
              <a:t/>
            </a:r>
            <a:endParaRPr sz="1300">
              <a:solidFill>
                <a:schemeClr val="dk1"/>
              </a:solidFill>
            </a:endParaRPr>
          </a:p>
          <a:p>
            <a:pPr indent="0" lvl="0" marL="0" rtl="0" algn="l">
              <a:spcBef>
                <a:spcPts val="0"/>
              </a:spcBef>
              <a:spcAft>
                <a:spcPts val="0"/>
              </a:spcAft>
              <a:buNone/>
            </a:pPr>
            <a:r>
              <a:rPr lang="es-ES" sz="1300">
                <a:solidFill>
                  <a:schemeClr val="dk1"/>
                </a:solidFill>
              </a:rPr>
              <a:t>Además del EPI, seguid estas normas básicas para evitar la suspensión del polvo:</a:t>
            </a:r>
            <a:endParaRPr sz="1300">
              <a:solidFill>
                <a:schemeClr val="dk1"/>
              </a:solidFill>
            </a:endParaRPr>
          </a:p>
          <a:p>
            <a:pPr indent="0" lvl="0" marL="0" rtl="0" algn="l">
              <a:spcBef>
                <a:spcPts val="0"/>
              </a:spcBef>
              <a:spcAft>
                <a:spcPts val="0"/>
              </a:spcAft>
              <a:buNone/>
            </a:pPr>
            <a:r>
              <a:t/>
            </a:r>
            <a:endParaRPr sz="1300">
              <a:solidFill>
                <a:schemeClr val="dk1"/>
              </a:solidFill>
            </a:endParaRPr>
          </a:p>
          <a:p>
            <a:pPr indent="0" lvl="0" marL="0" rtl="0" algn="l">
              <a:spcBef>
                <a:spcPts val="0"/>
              </a:spcBef>
              <a:spcAft>
                <a:spcPts val="0"/>
              </a:spcAft>
              <a:buNone/>
            </a:pPr>
            <a:r>
              <a:rPr lang="es-ES" sz="1300">
                <a:solidFill>
                  <a:schemeClr val="dk1"/>
                </a:solidFill>
              </a:rPr>
              <a:t>Realizad todas las manipulaciones de polvo dentro de la Fuse Sift o en áreas con extracción de aire.</a:t>
            </a:r>
            <a:endParaRPr sz="1300">
              <a:solidFill>
                <a:schemeClr val="dk1"/>
              </a:solidFill>
            </a:endParaRPr>
          </a:p>
          <a:p>
            <a:pPr indent="0" lvl="0" marL="0" rtl="0" algn="l">
              <a:spcBef>
                <a:spcPts val="0"/>
              </a:spcBef>
              <a:spcAft>
                <a:spcPts val="0"/>
              </a:spcAft>
              <a:buNone/>
            </a:pPr>
            <a:r>
              <a:rPr lang="es-ES" sz="1300">
                <a:solidFill>
                  <a:schemeClr val="dk1"/>
                </a:solidFill>
              </a:rPr>
              <a:t>Evitad movimientos bruscos y corrientes de aire al manejar el polvo.</a:t>
            </a:r>
            <a:endParaRPr sz="1300">
              <a:solidFill>
                <a:schemeClr val="dk1"/>
              </a:solidFill>
            </a:endParaRPr>
          </a:p>
          <a:p>
            <a:pPr indent="0" lvl="0" marL="0" rtl="0" algn="l">
              <a:spcBef>
                <a:spcPts val="0"/>
              </a:spcBef>
              <a:spcAft>
                <a:spcPts val="0"/>
              </a:spcAft>
              <a:buNone/>
            </a:pPr>
            <a:r>
              <a:rPr lang="es-ES" sz="1300">
                <a:solidFill>
                  <a:schemeClr val="dk1"/>
                </a:solidFill>
              </a:rPr>
              <a:t>Limpiad inmediatamente cualquier derrame de polvo con la aspiradora de polvo designada, nunca con aire a presión o escobas.</a:t>
            </a:r>
            <a:endParaRPr sz="1300">
              <a:solidFill>
                <a:schemeClr val="dk1"/>
              </a:solidFill>
            </a:endParaRPr>
          </a:p>
          <a:p>
            <a:pPr indent="0" lvl="0" marL="0" rtl="0" algn="l">
              <a:spcBef>
                <a:spcPts val="0"/>
              </a:spcBef>
              <a:spcAft>
                <a:spcPts val="0"/>
              </a:spcAft>
              <a:buNone/>
            </a:pPr>
            <a:r>
              <a:rPr lang="es-ES" sz="1300">
                <a:solidFill>
                  <a:schemeClr val="dk1"/>
                </a:solidFill>
              </a:rPr>
              <a:t>Mantened los recipientes de polvo cerrados cuando no estén en uso.</a:t>
            </a:r>
            <a:endParaRPr sz="1300">
              <a:solidFill>
                <a:schemeClr val="dk1"/>
              </a:solidFill>
            </a:endParaRPr>
          </a:p>
          <a:p>
            <a:pPr indent="0" lvl="0" marL="0" rtl="0" algn="l">
              <a:spcBef>
                <a:spcPts val="0"/>
              </a:spcBef>
              <a:spcAft>
                <a:spcPts val="0"/>
              </a:spcAft>
              <a:buNone/>
            </a:pPr>
            <a:r>
              <a:rPr lang="es-ES" sz="1300">
                <a:solidFill>
                  <a:schemeClr val="dk1"/>
                </a:solidFill>
              </a:rPr>
              <a:t>Vuestra seguridad es la prioridad.</a:t>
            </a:r>
            <a:endParaRPr sz="1300">
              <a:solidFill>
                <a:schemeClr val="dk1"/>
              </a:solidFill>
            </a:endParaRPr>
          </a:p>
        </p:txBody>
      </p:sp>
      <p:pic>
        <p:nvPicPr>
          <p:cNvPr id="377" name="Google Shape;377;g33d431b741a_0_88"/>
          <p:cNvPicPr preferRelativeResize="0"/>
          <p:nvPr/>
        </p:nvPicPr>
        <p:blipFill rotWithShape="1">
          <a:blip r:embed="rId4">
            <a:alphaModFix/>
          </a:blip>
          <a:srcRect b="0" l="21068" r="24462" t="0"/>
          <a:stretch/>
        </p:blipFill>
        <p:spPr>
          <a:xfrm>
            <a:off x="9572575" y="1723075"/>
            <a:ext cx="2619426" cy="4809077"/>
          </a:xfrm>
          <a:prstGeom prst="rect">
            <a:avLst/>
          </a:prstGeom>
          <a:noFill/>
          <a:ln>
            <a:noFill/>
          </a:ln>
        </p:spPr>
      </p:pic>
      <p:pic>
        <p:nvPicPr>
          <p:cNvPr id="378" name="Google Shape;378;g33d431b741a_0_88"/>
          <p:cNvPicPr preferRelativeResize="0"/>
          <p:nvPr/>
        </p:nvPicPr>
        <p:blipFill rotWithShape="1">
          <a:blip r:embed="rId5">
            <a:alphaModFix/>
          </a:blip>
          <a:srcRect b="1645" l="3318" r="3718" t="4325"/>
          <a:stretch/>
        </p:blipFill>
        <p:spPr>
          <a:xfrm>
            <a:off x="6500775" y="2935825"/>
            <a:ext cx="3112675" cy="2833576"/>
          </a:xfrm>
          <a:prstGeom prst="rect">
            <a:avLst/>
          </a:prstGeom>
          <a:noFill/>
          <a:ln>
            <a:noFill/>
          </a:ln>
        </p:spPr>
      </p:pic>
      <p:pic>
        <p:nvPicPr>
          <p:cNvPr id="379" name="Google Shape;379;g33d431b741a_0_88"/>
          <p:cNvPicPr preferRelativeResize="0"/>
          <p:nvPr/>
        </p:nvPicPr>
        <p:blipFill>
          <a:blip r:embed="rId6">
            <a:alphaModFix/>
          </a:blip>
          <a:stretch>
            <a:fillRect/>
          </a:stretch>
        </p:blipFill>
        <p:spPr>
          <a:xfrm>
            <a:off x="8429600" y="5348300"/>
            <a:ext cx="1183852" cy="1183852"/>
          </a:xfrm>
          <a:prstGeom prst="rect">
            <a:avLst/>
          </a:prstGeom>
          <a:noFill/>
          <a:ln>
            <a:noFill/>
          </a:ln>
        </p:spPr>
      </p:pic>
      <p:pic>
        <p:nvPicPr>
          <p:cNvPr id="380" name="Google Shape;380;g33d431b741a_0_88"/>
          <p:cNvPicPr preferRelativeResize="0"/>
          <p:nvPr/>
        </p:nvPicPr>
        <p:blipFill>
          <a:blip r:embed="rId7">
            <a:alphaModFix/>
          </a:blip>
          <a:stretch>
            <a:fillRect/>
          </a:stretch>
        </p:blipFill>
        <p:spPr>
          <a:xfrm>
            <a:off x="7260550" y="1839088"/>
            <a:ext cx="1096738" cy="109673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g3567b1e46ab_0_3"/>
          <p:cNvSpPr txBox="1"/>
          <p:nvPr>
            <p:ph idx="1" type="body"/>
          </p:nvPr>
        </p:nvSpPr>
        <p:spPr>
          <a:xfrm>
            <a:off x="3094592" y="1526750"/>
            <a:ext cx="4978500" cy="3710100"/>
          </a:xfrm>
          <a:prstGeom prst="rect">
            <a:avLst/>
          </a:prstGeom>
          <a:noFill/>
          <a:ln>
            <a:noFill/>
          </a:ln>
        </p:spPr>
        <p:txBody>
          <a:bodyPr anchorCtr="0" anchor="t" bIns="45700" lIns="91425" spcFirstLastPara="1" rIns="91425" wrap="square" tIns="45700">
            <a:normAutofit fontScale="47500" lnSpcReduction="20000"/>
          </a:bodyPr>
          <a:lstStyle/>
          <a:p>
            <a:pPr indent="-127000" lvl="0" marL="228600" marR="0" rtl="0" algn="l">
              <a:lnSpc>
                <a:spcPct val="90000"/>
              </a:lnSpc>
              <a:spcBef>
                <a:spcPts val="0"/>
              </a:spcBef>
              <a:spcAft>
                <a:spcPts val="0"/>
              </a:spcAft>
              <a:buClr>
                <a:schemeClr val="dk1"/>
              </a:buClr>
              <a:buSzPct val="61109"/>
              <a:buFont typeface="Arial"/>
              <a:buNone/>
            </a:pPr>
            <a:r>
              <a:t/>
            </a:r>
            <a:endParaRPr b="1" i="0" sz="1800" u="none" cap="none" strike="noStrike">
              <a:solidFill>
                <a:srgbClr val="52BDC3"/>
              </a:solidFill>
              <a:latin typeface="Arial"/>
              <a:ea typeface="Arial"/>
              <a:cs typeface="Arial"/>
              <a:sym typeface="Arial"/>
            </a:endParaRPr>
          </a:p>
          <a:p>
            <a:pPr indent="0" lvl="0" marL="0" marR="0" rtl="0" algn="r">
              <a:lnSpc>
                <a:spcPct val="150000"/>
              </a:lnSpc>
              <a:spcBef>
                <a:spcPts val="0"/>
              </a:spcBef>
              <a:spcAft>
                <a:spcPts val="0"/>
              </a:spcAft>
              <a:buClr>
                <a:srgbClr val="000000"/>
              </a:buClr>
              <a:buSzPct val="37381"/>
              <a:buFont typeface="Arial"/>
              <a:buNone/>
            </a:pPr>
            <a:r>
              <a:rPr b="1" i="0" lang="es-ES" sz="9011" u="none" cap="none" strike="noStrike">
                <a:solidFill>
                  <a:srgbClr val="2A3768"/>
                </a:solidFill>
                <a:latin typeface="Arial"/>
                <a:ea typeface="Arial"/>
                <a:cs typeface="Arial"/>
                <a:sym typeface="Arial"/>
              </a:rPr>
              <a:t>ESKERRIK ASKO!</a:t>
            </a:r>
            <a:endParaRPr b="1" i="0" sz="9011" u="none" cap="none" strike="noStrike">
              <a:solidFill>
                <a:srgbClr val="2A3768"/>
              </a:solidFill>
              <a:latin typeface="Arial"/>
              <a:ea typeface="Arial"/>
              <a:cs typeface="Arial"/>
              <a:sym typeface="Arial"/>
            </a:endParaRPr>
          </a:p>
          <a:p>
            <a:pPr indent="0" lvl="0" marL="0" marR="0" rtl="0" algn="r">
              <a:lnSpc>
                <a:spcPct val="150000"/>
              </a:lnSpc>
              <a:spcBef>
                <a:spcPts val="0"/>
              </a:spcBef>
              <a:spcAft>
                <a:spcPts val="0"/>
              </a:spcAft>
              <a:buClr>
                <a:srgbClr val="000000"/>
              </a:buClr>
              <a:buSzPct val="71638"/>
              <a:buFont typeface="Arial"/>
              <a:buNone/>
            </a:pPr>
            <a:r>
              <a:rPr b="0" i="0" lang="es-ES" sz="4702" u="sng" cap="none" strike="noStrike">
                <a:solidFill>
                  <a:schemeClr val="hlink"/>
                </a:solidFill>
                <a:latin typeface="Arial Black"/>
                <a:ea typeface="Arial Black"/>
                <a:cs typeface="Arial Black"/>
                <a:sym typeface="Arial Black"/>
                <a:hlinkClick r:id="rId3"/>
              </a:rPr>
              <a:t>www.fpsanturtzilh.eus</a:t>
            </a:r>
            <a:endParaRPr b="0" i="0" sz="4702" u="none" cap="none" strike="noStrike">
              <a:solidFill>
                <a:srgbClr val="222D59"/>
              </a:solidFill>
              <a:latin typeface="Arial Black"/>
              <a:ea typeface="Arial Black"/>
              <a:cs typeface="Arial Black"/>
              <a:sym typeface="Arial Black"/>
            </a:endParaRPr>
          </a:p>
          <a:p>
            <a:pPr indent="0" lvl="0" marL="0" marR="0" rtl="0" algn="r">
              <a:lnSpc>
                <a:spcPct val="100000"/>
              </a:lnSpc>
              <a:spcBef>
                <a:spcPts val="0"/>
              </a:spcBef>
              <a:spcAft>
                <a:spcPts val="0"/>
              </a:spcAft>
              <a:buClr>
                <a:srgbClr val="000000"/>
              </a:buClr>
              <a:buSzPct val="104348"/>
              <a:buFont typeface="Arial"/>
              <a:buNone/>
            </a:pPr>
            <a:r>
              <a:t/>
            </a:r>
            <a:endParaRPr b="0" i="0" sz="3228" u="none" cap="none" strike="noStrike">
              <a:solidFill>
                <a:srgbClr val="222D59"/>
              </a:solidFill>
              <a:latin typeface="Arial Black"/>
              <a:ea typeface="Arial Black"/>
              <a:cs typeface="Arial Black"/>
              <a:sym typeface="Arial Black"/>
            </a:endParaRPr>
          </a:p>
          <a:p>
            <a:pPr indent="0" lvl="0" marL="0" marR="0" rtl="0" algn="r">
              <a:lnSpc>
                <a:spcPct val="90000"/>
              </a:lnSpc>
              <a:spcBef>
                <a:spcPts val="0"/>
              </a:spcBef>
              <a:spcAft>
                <a:spcPts val="0"/>
              </a:spcAft>
              <a:buClr>
                <a:srgbClr val="000000"/>
              </a:buClr>
              <a:buSzPct val="120298"/>
              <a:buFont typeface="Arial"/>
              <a:buNone/>
            </a:pPr>
            <a:r>
              <a:t/>
            </a:r>
            <a:endParaRPr b="0" i="0" sz="2800" u="none" cap="none" strike="noStrike">
              <a:solidFill>
                <a:srgbClr val="222D59"/>
              </a:solidFill>
              <a:latin typeface="Arial Black"/>
              <a:ea typeface="Arial Black"/>
              <a:cs typeface="Arial Black"/>
              <a:sym typeface="Arial Black"/>
            </a:endParaRPr>
          </a:p>
          <a:p>
            <a:pPr indent="0" lvl="0" marL="0" marR="0" rtl="0" algn="r">
              <a:lnSpc>
                <a:spcPct val="90000"/>
              </a:lnSpc>
              <a:spcBef>
                <a:spcPts val="0"/>
              </a:spcBef>
              <a:spcAft>
                <a:spcPts val="0"/>
              </a:spcAft>
              <a:buClr>
                <a:srgbClr val="000000"/>
              </a:buClr>
              <a:buSzPct val="75003"/>
              <a:buFont typeface="Arial"/>
              <a:buNone/>
            </a:pPr>
            <a:r>
              <a:rPr lang="es-ES" sz="4491">
                <a:solidFill>
                  <a:srgbClr val="222D59"/>
                </a:solidFill>
                <a:latin typeface="Arial Black"/>
                <a:ea typeface="Arial Black"/>
                <a:cs typeface="Arial Black"/>
                <a:sym typeface="Arial Black"/>
              </a:rPr>
              <a:t>Ruben Etxebarria Agirre</a:t>
            </a:r>
            <a:endParaRPr b="0" i="0" sz="4491" u="none" cap="none" strike="noStrike">
              <a:solidFill>
                <a:srgbClr val="222D59"/>
              </a:solidFill>
              <a:latin typeface="Arial Black"/>
              <a:ea typeface="Arial Black"/>
              <a:cs typeface="Arial Black"/>
              <a:sym typeface="Arial Black"/>
            </a:endParaRPr>
          </a:p>
          <a:p>
            <a:pPr indent="0" lvl="0" marL="0" marR="0" rtl="0" algn="r">
              <a:lnSpc>
                <a:spcPct val="90000"/>
              </a:lnSpc>
              <a:spcBef>
                <a:spcPts val="0"/>
              </a:spcBef>
              <a:spcAft>
                <a:spcPts val="0"/>
              </a:spcAft>
              <a:buClr>
                <a:srgbClr val="000000"/>
              </a:buClr>
              <a:buSzPct val="92488"/>
              <a:buFont typeface="Arial"/>
              <a:buNone/>
            </a:pPr>
            <a:r>
              <a:t/>
            </a:r>
            <a:endParaRPr b="0" i="0" sz="3641" u="none" cap="none" strike="noStrike">
              <a:solidFill>
                <a:srgbClr val="222D59"/>
              </a:solidFill>
              <a:latin typeface="Arial Black"/>
              <a:ea typeface="Arial Black"/>
              <a:cs typeface="Arial Black"/>
              <a:sym typeface="Arial Black"/>
            </a:endParaRPr>
          </a:p>
          <a:p>
            <a:pPr indent="0" lvl="0" marL="0" marR="0" rtl="0" algn="r">
              <a:lnSpc>
                <a:spcPct val="100000"/>
              </a:lnSpc>
              <a:spcBef>
                <a:spcPts val="0"/>
              </a:spcBef>
              <a:spcAft>
                <a:spcPts val="0"/>
              </a:spcAft>
              <a:buClr>
                <a:schemeClr val="dk1"/>
              </a:buClr>
              <a:buSzPct val="78353"/>
              <a:buFont typeface="Arial"/>
              <a:buNone/>
            </a:pPr>
            <a:r>
              <a:rPr lang="es-ES" sz="4299">
                <a:solidFill>
                  <a:srgbClr val="1F5C99"/>
                </a:solidFill>
              </a:rPr>
              <a:t>retxebarria</a:t>
            </a:r>
            <a:r>
              <a:rPr b="0" i="0" lang="es-ES" sz="4299" u="none" cap="none" strike="noStrike">
                <a:solidFill>
                  <a:srgbClr val="1F5C99"/>
                </a:solidFill>
                <a:latin typeface="Arial"/>
                <a:ea typeface="Arial"/>
                <a:cs typeface="Arial"/>
                <a:sym typeface="Arial"/>
              </a:rPr>
              <a:t>@fpsanturtzilh.eu</a:t>
            </a:r>
            <a:r>
              <a:rPr b="0" i="0" lang="es-ES" sz="4156" u="none" cap="none" strike="noStrike">
                <a:solidFill>
                  <a:srgbClr val="1F5C99"/>
                </a:solidFill>
                <a:latin typeface="Arial"/>
                <a:ea typeface="Arial"/>
                <a:cs typeface="Arial"/>
                <a:sym typeface="Arial"/>
              </a:rPr>
              <a:t>s</a:t>
            </a:r>
            <a:r>
              <a:rPr b="0" i="0" lang="es-ES" sz="1810" u="none" cap="none" strike="noStrike">
                <a:solidFill>
                  <a:srgbClr val="1F5C99"/>
                </a:solidFill>
                <a:latin typeface="Arial"/>
                <a:ea typeface="Arial"/>
                <a:cs typeface="Arial"/>
                <a:sym typeface="Arial"/>
              </a:rPr>
              <a:t> </a:t>
            </a:r>
            <a:endParaRPr b="0" i="0" sz="161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000000"/>
              </a:buClr>
              <a:buSzPct val="111906"/>
              <a:buFont typeface="Arial"/>
              <a:buNone/>
            </a:pPr>
            <a:r>
              <a:t/>
            </a:r>
            <a:endParaRPr b="0" i="0" sz="3010" u="none" cap="none" strike="noStrike">
              <a:solidFill>
                <a:srgbClr val="222D59"/>
              </a:solidFill>
              <a:latin typeface="Arial Black"/>
              <a:ea typeface="Arial Black"/>
              <a:cs typeface="Arial Black"/>
              <a:sym typeface="Arial Black"/>
            </a:endParaRPr>
          </a:p>
          <a:p>
            <a:pPr indent="0" lvl="0" marL="0" marR="0" rtl="0" algn="r">
              <a:lnSpc>
                <a:spcPct val="200000"/>
              </a:lnSpc>
              <a:spcBef>
                <a:spcPts val="0"/>
              </a:spcBef>
              <a:spcAft>
                <a:spcPts val="0"/>
              </a:spcAft>
              <a:buClr>
                <a:schemeClr val="dk1"/>
              </a:buClr>
              <a:buSzPct val="39285"/>
              <a:buFont typeface="Arial"/>
              <a:buNone/>
            </a:pPr>
            <a:r>
              <a:t/>
            </a:r>
            <a:endParaRPr b="0" i="0" sz="2800" u="none" cap="none" strike="noStrike">
              <a:solidFill>
                <a:srgbClr val="222D59"/>
              </a:solidFill>
              <a:latin typeface="Arial Black"/>
              <a:ea typeface="Arial Black"/>
              <a:cs typeface="Arial Black"/>
              <a:sym typeface="Arial Black"/>
            </a:endParaRPr>
          </a:p>
          <a:p>
            <a:pPr indent="0" lvl="0" marL="0" marR="0" rtl="0" algn="l">
              <a:lnSpc>
                <a:spcPct val="90000"/>
              </a:lnSpc>
              <a:spcBef>
                <a:spcPts val="0"/>
              </a:spcBef>
              <a:spcAft>
                <a:spcPts val="0"/>
              </a:spcAft>
              <a:buClr>
                <a:srgbClr val="222D59"/>
              </a:buClr>
              <a:buSzPct val="128571"/>
              <a:buFont typeface="Arial Black"/>
              <a:buNone/>
            </a:pPr>
            <a:r>
              <a:t/>
            </a:r>
            <a:endParaRPr b="0" i="0" sz="2800" u="none" cap="none" strike="noStrike">
              <a:solidFill>
                <a:srgbClr val="222D59"/>
              </a:solidFill>
              <a:latin typeface="Arial Black"/>
              <a:ea typeface="Arial Black"/>
              <a:cs typeface="Arial Black"/>
              <a:sym typeface="Arial Black"/>
            </a:endParaRPr>
          </a:p>
          <a:p>
            <a:pPr indent="0" lvl="0" marL="457200" marR="0" rtl="0" algn="l">
              <a:lnSpc>
                <a:spcPct val="200000"/>
              </a:lnSpc>
              <a:spcBef>
                <a:spcPts val="0"/>
              </a:spcBef>
              <a:spcAft>
                <a:spcPts val="0"/>
              </a:spcAft>
              <a:buClr>
                <a:srgbClr val="000000"/>
              </a:buClr>
              <a:buSzPct val="187134"/>
              <a:buFont typeface="Arial"/>
              <a:buNone/>
            </a:pPr>
            <a:r>
              <a:t/>
            </a:r>
            <a:endParaRPr b="1" i="0" sz="1800" u="none" cap="none" strike="noStrike">
              <a:solidFill>
                <a:srgbClr val="2A3768"/>
              </a:solidFill>
              <a:latin typeface="Arial"/>
              <a:ea typeface="Arial"/>
              <a:cs typeface="Arial"/>
              <a:sym typeface="Arial"/>
            </a:endParaRPr>
          </a:p>
          <a:p>
            <a:pPr indent="0" lvl="0" marL="0" marR="0" rtl="0" algn="l">
              <a:lnSpc>
                <a:spcPct val="200000"/>
              </a:lnSpc>
              <a:spcBef>
                <a:spcPts val="0"/>
              </a:spcBef>
              <a:spcAft>
                <a:spcPts val="0"/>
              </a:spcAft>
              <a:buClr>
                <a:srgbClr val="000000"/>
              </a:buClr>
              <a:buSzPct val="198141"/>
              <a:buFont typeface="Arial"/>
              <a:buNone/>
            </a:pPr>
            <a:r>
              <a:t/>
            </a:r>
            <a:endParaRPr b="0" i="0" sz="1700" u="none" cap="none" strike="noStrike">
              <a:solidFill>
                <a:srgbClr val="2A3768"/>
              </a:solidFill>
              <a:latin typeface="Arial"/>
              <a:ea typeface="Arial"/>
              <a:cs typeface="Arial"/>
              <a:sym typeface="Arial"/>
            </a:endParaRPr>
          </a:p>
          <a:p>
            <a:pPr indent="-127000" lvl="0" marL="228600" marR="0" rtl="0" algn="l">
              <a:lnSpc>
                <a:spcPct val="90000"/>
              </a:lnSpc>
              <a:spcBef>
                <a:spcPts val="0"/>
              </a:spcBef>
              <a:spcAft>
                <a:spcPts val="0"/>
              </a:spcAft>
              <a:buClr>
                <a:schemeClr val="dk1"/>
              </a:buClr>
              <a:buSzPct val="100000"/>
              <a:buFont typeface="Arial"/>
              <a:buNone/>
            </a:pPr>
            <a:r>
              <a:t/>
            </a:r>
            <a:endParaRPr b="0" i="0" sz="1400" u="none" cap="none" strike="noStrike">
              <a:solidFill>
                <a:srgbClr val="000000"/>
              </a:solidFill>
              <a:latin typeface="Arial"/>
              <a:ea typeface="Arial"/>
              <a:cs typeface="Arial"/>
              <a:sym typeface="Arial"/>
            </a:endParaRPr>
          </a:p>
        </p:txBody>
      </p:sp>
      <p:pic>
        <p:nvPicPr>
          <p:cNvPr id="387" name="Google Shape;387;g3567b1e46ab_0_3" title="Logo horizontal principal.jpg"/>
          <p:cNvPicPr preferRelativeResize="0"/>
          <p:nvPr/>
        </p:nvPicPr>
        <p:blipFill rotWithShape="1">
          <a:blip r:embed="rId4">
            <a:alphaModFix/>
          </a:blip>
          <a:srcRect b="0" l="0" r="0" t="0"/>
          <a:stretch/>
        </p:blipFill>
        <p:spPr>
          <a:xfrm>
            <a:off x="5456800" y="6044425"/>
            <a:ext cx="1908566" cy="7521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pic>
        <p:nvPicPr>
          <p:cNvPr id="75" name="Google Shape;75;g3426751a0b2_0_2"/>
          <p:cNvPicPr preferRelativeResize="0"/>
          <p:nvPr/>
        </p:nvPicPr>
        <p:blipFill>
          <a:blip r:embed="rId3">
            <a:alphaModFix/>
          </a:blip>
          <a:stretch>
            <a:fillRect/>
          </a:stretch>
        </p:blipFill>
        <p:spPr>
          <a:xfrm>
            <a:off x="157041" y="1676425"/>
            <a:ext cx="5237784" cy="4829500"/>
          </a:xfrm>
          <a:prstGeom prst="rect">
            <a:avLst/>
          </a:prstGeom>
          <a:noFill/>
          <a:ln>
            <a:noFill/>
          </a:ln>
        </p:spPr>
      </p:pic>
      <p:sp>
        <p:nvSpPr>
          <p:cNvPr id="76" name="Google Shape;76;g3426751a0b2_0_2"/>
          <p:cNvSpPr/>
          <p:nvPr/>
        </p:nvSpPr>
        <p:spPr>
          <a:xfrm>
            <a:off x="289237" y="1089625"/>
            <a:ext cx="11536197" cy="644295"/>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F2E78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g3426751a0b2_0_2"/>
          <p:cNvSpPr txBox="1"/>
          <p:nvPr>
            <p:ph type="title"/>
          </p:nvPr>
        </p:nvSpPr>
        <p:spPr>
          <a:xfrm>
            <a:off x="1308300" y="150100"/>
            <a:ext cx="8045400" cy="7521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2060"/>
              </a:buClr>
              <a:buSzPct val="59186"/>
              <a:buFont typeface="Arial Black"/>
              <a:buNone/>
            </a:pPr>
            <a:r>
              <a:rPr lang="es-ES" sz="4055"/>
              <a:t>SLS </a:t>
            </a:r>
            <a:r>
              <a:rPr b="0" lang="es-ES"/>
              <a:t>FLUJO DE TRABAJO EN IMPRESIÓN SLS</a:t>
            </a:r>
            <a:endParaRPr b="0"/>
          </a:p>
        </p:txBody>
      </p:sp>
      <p:pic>
        <p:nvPicPr>
          <p:cNvPr id="78" name="Google Shape;78;g3426751a0b2_0_2" title="Logo horizontal principal.jpg"/>
          <p:cNvPicPr preferRelativeResize="0"/>
          <p:nvPr/>
        </p:nvPicPr>
        <p:blipFill rotWithShape="1">
          <a:blip r:embed="rId4">
            <a:alphaModFix/>
          </a:blip>
          <a:srcRect b="0" l="0" r="0" t="0"/>
          <a:stretch/>
        </p:blipFill>
        <p:spPr>
          <a:xfrm>
            <a:off x="5456800" y="6044425"/>
            <a:ext cx="1908566" cy="752125"/>
          </a:xfrm>
          <a:prstGeom prst="rect">
            <a:avLst/>
          </a:prstGeom>
          <a:noFill/>
          <a:ln>
            <a:noFill/>
          </a:ln>
        </p:spPr>
      </p:pic>
      <p:sp>
        <p:nvSpPr>
          <p:cNvPr id="79" name="Google Shape;79;g3426751a0b2_0_2"/>
          <p:cNvSpPr txBox="1"/>
          <p:nvPr/>
        </p:nvSpPr>
        <p:spPr>
          <a:xfrm>
            <a:off x="286536" y="1203272"/>
            <a:ext cx="11541600" cy="417000"/>
          </a:xfrm>
          <a:prstGeom prst="rect">
            <a:avLst/>
          </a:prstGeom>
          <a:noFill/>
          <a:ln>
            <a:noFill/>
          </a:ln>
        </p:spPr>
        <p:txBody>
          <a:bodyPr anchorCtr="0" anchor="t" bIns="0" lIns="0" spcFirstLastPara="1" rIns="0" wrap="square" tIns="16500">
            <a:spAutoFit/>
          </a:bodyPr>
          <a:lstStyle/>
          <a:p>
            <a:pPr indent="0" lvl="0" marL="0" marR="0" rtl="0" algn="ctr">
              <a:lnSpc>
                <a:spcPct val="100000"/>
              </a:lnSpc>
              <a:spcBef>
                <a:spcPts val="0"/>
              </a:spcBef>
              <a:spcAft>
                <a:spcPts val="0"/>
              </a:spcAft>
              <a:buClr>
                <a:srgbClr val="000000"/>
              </a:buClr>
              <a:buSzPts val="2000"/>
              <a:buFont typeface="Arial"/>
              <a:buNone/>
            </a:pPr>
            <a:r>
              <a:rPr b="1" lang="es-ES" sz="2600">
                <a:solidFill>
                  <a:srgbClr val="012033"/>
                </a:solidFill>
              </a:rPr>
              <a:t>8</a:t>
            </a:r>
            <a:r>
              <a:rPr b="1" i="0" lang="es-ES" sz="2600" u="none" cap="none" strike="noStrike">
                <a:solidFill>
                  <a:srgbClr val="012033"/>
                </a:solidFill>
                <a:latin typeface="Arial"/>
                <a:ea typeface="Arial"/>
                <a:cs typeface="Arial"/>
                <a:sym typeface="Arial"/>
              </a:rPr>
              <a:t>.1. </a:t>
            </a:r>
            <a:r>
              <a:rPr b="1" lang="es-ES" sz="2600">
                <a:solidFill>
                  <a:srgbClr val="012033"/>
                </a:solidFill>
              </a:rPr>
              <a:t>MODELADO DEL SÓLIDO ADAPTADO A LA TECNOLOGÍA SLS</a:t>
            </a:r>
            <a:endParaRPr b="1" i="0" sz="3400" u="sng" cap="none" strike="noStrike">
              <a:solidFill>
                <a:srgbClr val="000000"/>
              </a:solidFill>
              <a:latin typeface="Arial"/>
              <a:ea typeface="Arial"/>
              <a:cs typeface="Arial"/>
              <a:sym typeface="Arial"/>
            </a:endParaRPr>
          </a:p>
        </p:txBody>
      </p:sp>
      <p:sp>
        <p:nvSpPr>
          <p:cNvPr id="80" name="Google Shape;80;g3426751a0b2_0_2"/>
          <p:cNvSpPr/>
          <p:nvPr/>
        </p:nvSpPr>
        <p:spPr>
          <a:xfrm>
            <a:off x="4684250" y="2082475"/>
            <a:ext cx="6960000" cy="3909600"/>
          </a:xfrm>
          <a:prstGeom prst="roundRect">
            <a:avLst>
              <a:gd fmla="val 16667" name="adj"/>
            </a:avLst>
          </a:prstGeom>
          <a:solidFill>
            <a:srgbClr val="9FC5E8"/>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 name="Google Shape;81;g3426751a0b2_0_2"/>
          <p:cNvSpPr txBox="1"/>
          <p:nvPr/>
        </p:nvSpPr>
        <p:spPr>
          <a:xfrm>
            <a:off x="5025625" y="2048875"/>
            <a:ext cx="6516600" cy="39096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lang="es-ES" sz="2200">
                <a:solidFill>
                  <a:schemeClr val="dk1"/>
                </a:solidFill>
              </a:rPr>
              <a:t>El modelado del sólido para SLS consiste en diseñar digitalmente la pieza considerando la libertad geométrica de la tecnología (sin soportes). Esto implica crear agujeros de drenaje en piezas huecas y respetar grosores mínimos. Luego, el diseño se exporta (normalmente a STL) y se optimiza en PreForm, donde se orienta y anida (empaqueta) eficientemente dentro del volumen de construcción para maximizar la cantidad de piezas por impresión, reduciendo costes y aprovechando al máximo el material.</a:t>
            </a:r>
            <a:endParaRPr b="0" i="0" sz="2200" u="none" cap="none" strike="noStrike">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pic>
        <p:nvPicPr>
          <p:cNvPr id="86" name="Google Shape;86;g36b026a768a_0_0"/>
          <p:cNvPicPr preferRelativeResize="0"/>
          <p:nvPr/>
        </p:nvPicPr>
        <p:blipFill rotWithShape="1">
          <a:blip r:embed="rId3">
            <a:alphaModFix/>
          </a:blip>
          <a:srcRect b="0" l="37154" r="0" t="0"/>
          <a:stretch/>
        </p:blipFill>
        <p:spPr>
          <a:xfrm>
            <a:off x="1027650" y="1620125"/>
            <a:ext cx="4221626" cy="4884824"/>
          </a:xfrm>
          <a:prstGeom prst="rect">
            <a:avLst/>
          </a:prstGeom>
          <a:noFill/>
          <a:ln>
            <a:noFill/>
          </a:ln>
        </p:spPr>
      </p:pic>
      <p:sp>
        <p:nvSpPr>
          <p:cNvPr id="87" name="Google Shape;87;g36b026a768a_0_0"/>
          <p:cNvSpPr txBox="1"/>
          <p:nvPr>
            <p:ph type="title"/>
          </p:nvPr>
        </p:nvSpPr>
        <p:spPr>
          <a:xfrm>
            <a:off x="1308300" y="150100"/>
            <a:ext cx="8045400" cy="7521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2060"/>
              </a:buClr>
              <a:buSzPct val="59186"/>
              <a:buFont typeface="Arial Black"/>
              <a:buNone/>
            </a:pPr>
            <a:r>
              <a:rPr lang="es-ES" sz="4055"/>
              <a:t>SLS </a:t>
            </a:r>
            <a:r>
              <a:rPr b="0" lang="es-ES"/>
              <a:t>FLUJO DE TRABAJO EN IMPRESIÓN SLS</a:t>
            </a:r>
            <a:endParaRPr b="0"/>
          </a:p>
        </p:txBody>
      </p:sp>
      <p:pic>
        <p:nvPicPr>
          <p:cNvPr id="88" name="Google Shape;88;g36b026a768a_0_0" title="Logo horizontal principal.jpg"/>
          <p:cNvPicPr preferRelativeResize="0"/>
          <p:nvPr/>
        </p:nvPicPr>
        <p:blipFill rotWithShape="1">
          <a:blip r:embed="rId4">
            <a:alphaModFix/>
          </a:blip>
          <a:srcRect b="0" l="0" r="0" t="0"/>
          <a:stretch/>
        </p:blipFill>
        <p:spPr>
          <a:xfrm>
            <a:off x="5456800" y="6044425"/>
            <a:ext cx="1908566" cy="752125"/>
          </a:xfrm>
          <a:prstGeom prst="rect">
            <a:avLst/>
          </a:prstGeom>
          <a:noFill/>
          <a:ln>
            <a:noFill/>
          </a:ln>
        </p:spPr>
      </p:pic>
      <p:sp>
        <p:nvSpPr>
          <p:cNvPr id="89" name="Google Shape;89;g36b026a768a_0_0"/>
          <p:cNvSpPr/>
          <p:nvPr/>
        </p:nvSpPr>
        <p:spPr>
          <a:xfrm>
            <a:off x="289250" y="1089773"/>
            <a:ext cx="11536197" cy="530352"/>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F2E780"/>
          </a:soli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 name="Google Shape;90;g36b026a768a_0_0"/>
          <p:cNvSpPr txBox="1"/>
          <p:nvPr/>
        </p:nvSpPr>
        <p:spPr>
          <a:xfrm>
            <a:off x="286536" y="1146449"/>
            <a:ext cx="11541600" cy="417000"/>
          </a:xfrm>
          <a:prstGeom prst="rect">
            <a:avLst/>
          </a:prstGeom>
          <a:noFill/>
          <a:ln>
            <a:noFill/>
          </a:ln>
        </p:spPr>
        <p:txBody>
          <a:bodyPr anchorCtr="0" anchor="t" bIns="0" lIns="0" spcFirstLastPara="1" rIns="0" wrap="square" tIns="16500">
            <a:spAutoFit/>
          </a:bodyPr>
          <a:lstStyle/>
          <a:p>
            <a:pPr indent="0" lvl="0" marL="0" marR="0" rtl="0" algn="ctr">
              <a:lnSpc>
                <a:spcPct val="100000"/>
              </a:lnSpc>
              <a:spcBef>
                <a:spcPts val="0"/>
              </a:spcBef>
              <a:spcAft>
                <a:spcPts val="0"/>
              </a:spcAft>
              <a:buClr>
                <a:srgbClr val="000000"/>
              </a:buClr>
              <a:buSzPts val="2000"/>
              <a:buFont typeface="Arial"/>
              <a:buNone/>
            </a:pPr>
            <a:r>
              <a:rPr b="1" lang="es-ES" sz="2600">
                <a:solidFill>
                  <a:srgbClr val="012033"/>
                </a:solidFill>
              </a:rPr>
              <a:t>Factores a considerar para el diseño:  Espesor Mínimo de Pared</a:t>
            </a:r>
            <a:endParaRPr b="1" i="0" sz="3400" u="sng" cap="none" strike="noStrike">
              <a:solidFill>
                <a:srgbClr val="000000"/>
              </a:solidFill>
              <a:latin typeface="Arial"/>
              <a:ea typeface="Arial"/>
              <a:cs typeface="Arial"/>
              <a:sym typeface="Arial"/>
            </a:endParaRPr>
          </a:p>
        </p:txBody>
      </p:sp>
      <p:pic>
        <p:nvPicPr>
          <p:cNvPr id="91" name="Google Shape;91;g36b026a768a_0_0"/>
          <p:cNvPicPr preferRelativeResize="0"/>
          <p:nvPr/>
        </p:nvPicPr>
        <p:blipFill>
          <a:blip r:embed="rId5">
            <a:alphaModFix/>
          </a:blip>
          <a:stretch>
            <a:fillRect/>
          </a:stretch>
        </p:blipFill>
        <p:spPr>
          <a:xfrm>
            <a:off x="7572891" y="1667650"/>
            <a:ext cx="2281362" cy="49330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g36b026a768a_0_27"/>
          <p:cNvSpPr txBox="1"/>
          <p:nvPr>
            <p:ph type="title"/>
          </p:nvPr>
        </p:nvSpPr>
        <p:spPr>
          <a:xfrm>
            <a:off x="1308300" y="150100"/>
            <a:ext cx="8045400" cy="7521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2060"/>
              </a:buClr>
              <a:buSzPct val="59186"/>
              <a:buFont typeface="Arial Black"/>
              <a:buNone/>
            </a:pPr>
            <a:r>
              <a:rPr lang="es-ES" sz="4055"/>
              <a:t>SLS </a:t>
            </a:r>
            <a:r>
              <a:rPr b="0" lang="es-ES"/>
              <a:t>FLUJO DE TRABAJO EN IMPRESIÓN SLS</a:t>
            </a:r>
            <a:endParaRPr b="0"/>
          </a:p>
        </p:txBody>
      </p:sp>
      <p:pic>
        <p:nvPicPr>
          <p:cNvPr id="97" name="Google Shape;97;g36b026a768a_0_27"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98" name="Google Shape;98;g36b026a768a_0_27"/>
          <p:cNvSpPr/>
          <p:nvPr/>
        </p:nvSpPr>
        <p:spPr>
          <a:xfrm>
            <a:off x="289250" y="1089773"/>
            <a:ext cx="11536197" cy="530352"/>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F2E780"/>
          </a:soli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g36b026a768a_0_27"/>
          <p:cNvSpPr txBox="1"/>
          <p:nvPr/>
        </p:nvSpPr>
        <p:spPr>
          <a:xfrm>
            <a:off x="286536" y="1146449"/>
            <a:ext cx="11541600" cy="417000"/>
          </a:xfrm>
          <a:prstGeom prst="rect">
            <a:avLst/>
          </a:prstGeom>
          <a:noFill/>
          <a:ln>
            <a:noFill/>
          </a:ln>
        </p:spPr>
        <p:txBody>
          <a:bodyPr anchorCtr="0" anchor="t" bIns="0" lIns="0" spcFirstLastPara="1" rIns="0" wrap="square" tIns="16500">
            <a:spAutoFit/>
          </a:bodyPr>
          <a:lstStyle/>
          <a:p>
            <a:pPr indent="0" lvl="0" marL="0" marR="0" rtl="0" algn="ctr">
              <a:lnSpc>
                <a:spcPct val="100000"/>
              </a:lnSpc>
              <a:spcBef>
                <a:spcPts val="0"/>
              </a:spcBef>
              <a:spcAft>
                <a:spcPts val="0"/>
              </a:spcAft>
              <a:buClr>
                <a:srgbClr val="000000"/>
              </a:buClr>
              <a:buSzPts val="2000"/>
              <a:buFont typeface="Arial"/>
              <a:buNone/>
            </a:pPr>
            <a:r>
              <a:rPr b="1" lang="es-ES" sz="2600">
                <a:solidFill>
                  <a:srgbClr val="012033"/>
                </a:solidFill>
              </a:rPr>
              <a:t>Factores a considerar para el diseño:  Orificios de escape</a:t>
            </a:r>
            <a:endParaRPr b="1" i="0" sz="3400" u="sng" cap="none" strike="noStrike">
              <a:solidFill>
                <a:srgbClr val="000000"/>
              </a:solidFill>
              <a:latin typeface="Arial"/>
              <a:ea typeface="Arial"/>
              <a:cs typeface="Arial"/>
              <a:sym typeface="Arial"/>
            </a:endParaRPr>
          </a:p>
        </p:txBody>
      </p:sp>
      <p:pic>
        <p:nvPicPr>
          <p:cNvPr id="100" name="Google Shape;100;g36b026a768a_0_27"/>
          <p:cNvPicPr preferRelativeResize="0"/>
          <p:nvPr/>
        </p:nvPicPr>
        <p:blipFill>
          <a:blip r:embed="rId4">
            <a:alphaModFix/>
          </a:blip>
          <a:stretch>
            <a:fillRect/>
          </a:stretch>
        </p:blipFill>
        <p:spPr>
          <a:xfrm>
            <a:off x="7784825" y="1963723"/>
            <a:ext cx="3032725" cy="4080701"/>
          </a:xfrm>
          <a:prstGeom prst="rect">
            <a:avLst/>
          </a:prstGeom>
          <a:noFill/>
          <a:ln>
            <a:noFill/>
          </a:ln>
        </p:spPr>
      </p:pic>
      <p:pic>
        <p:nvPicPr>
          <p:cNvPr id="101" name="Google Shape;101;g36b026a768a_0_27"/>
          <p:cNvPicPr preferRelativeResize="0"/>
          <p:nvPr/>
        </p:nvPicPr>
        <p:blipFill rotWithShape="1">
          <a:blip r:embed="rId5">
            <a:alphaModFix/>
          </a:blip>
          <a:srcRect b="2752" l="0" r="0" t="0"/>
          <a:stretch/>
        </p:blipFill>
        <p:spPr>
          <a:xfrm>
            <a:off x="676725" y="1735475"/>
            <a:ext cx="4902850" cy="47974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g36b026a768a_0_38"/>
          <p:cNvSpPr txBox="1"/>
          <p:nvPr>
            <p:ph type="title"/>
          </p:nvPr>
        </p:nvSpPr>
        <p:spPr>
          <a:xfrm>
            <a:off x="1308300" y="150100"/>
            <a:ext cx="8045400" cy="7521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2060"/>
              </a:buClr>
              <a:buSzPct val="59186"/>
              <a:buFont typeface="Arial Black"/>
              <a:buNone/>
            </a:pPr>
            <a:r>
              <a:rPr lang="es-ES" sz="4055"/>
              <a:t>SLS </a:t>
            </a:r>
            <a:r>
              <a:rPr b="0" lang="es-ES"/>
              <a:t>FLUJO DE TRABAJO EN IMPRESIÓN SLS</a:t>
            </a:r>
            <a:endParaRPr b="0"/>
          </a:p>
        </p:txBody>
      </p:sp>
      <p:pic>
        <p:nvPicPr>
          <p:cNvPr id="107" name="Google Shape;107;g36b026a768a_0_38"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108" name="Google Shape;108;g36b026a768a_0_38"/>
          <p:cNvSpPr/>
          <p:nvPr/>
        </p:nvSpPr>
        <p:spPr>
          <a:xfrm>
            <a:off x="289250" y="1089773"/>
            <a:ext cx="11536197" cy="530352"/>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F2E780"/>
          </a:soli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 name="Google Shape;109;g36b026a768a_0_38"/>
          <p:cNvSpPr txBox="1"/>
          <p:nvPr/>
        </p:nvSpPr>
        <p:spPr>
          <a:xfrm>
            <a:off x="286536" y="1146449"/>
            <a:ext cx="11541600" cy="417000"/>
          </a:xfrm>
          <a:prstGeom prst="rect">
            <a:avLst/>
          </a:prstGeom>
          <a:noFill/>
          <a:ln>
            <a:noFill/>
          </a:ln>
        </p:spPr>
        <p:txBody>
          <a:bodyPr anchorCtr="0" anchor="t" bIns="0" lIns="0" spcFirstLastPara="1" rIns="0" wrap="square" tIns="16500">
            <a:spAutoFit/>
          </a:bodyPr>
          <a:lstStyle/>
          <a:p>
            <a:pPr indent="0" lvl="0" marL="0" marR="0" rtl="0" algn="ctr">
              <a:lnSpc>
                <a:spcPct val="100000"/>
              </a:lnSpc>
              <a:spcBef>
                <a:spcPts val="0"/>
              </a:spcBef>
              <a:spcAft>
                <a:spcPts val="0"/>
              </a:spcAft>
              <a:buClr>
                <a:srgbClr val="000000"/>
              </a:buClr>
              <a:buSzPts val="2000"/>
              <a:buFont typeface="Arial"/>
              <a:buNone/>
            </a:pPr>
            <a:r>
              <a:rPr b="1" lang="es-ES" sz="2600">
                <a:solidFill>
                  <a:srgbClr val="012033"/>
                </a:solidFill>
              </a:rPr>
              <a:t>Factores a considerar para el diseño:  Detalles mínimos en relieve</a:t>
            </a:r>
            <a:endParaRPr b="1" i="0" sz="3400" u="sng" cap="none" strike="noStrike">
              <a:solidFill>
                <a:srgbClr val="000000"/>
              </a:solidFill>
              <a:latin typeface="Arial"/>
              <a:ea typeface="Arial"/>
              <a:cs typeface="Arial"/>
              <a:sym typeface="Arial"/>
            </a:endParaRPr>
          </a:p>
        </p:txBody>
      </p:sp>
      <p:pic>
        <p:nvPicPr>
          <p:cNvPr id="110" name="Google Shape;110;g36b026a768a_0_38"/>
          <p:cNvPicPr preferRelativeResize="0"/>
          <p:nvPr/>
        </p:nvPicPr>
        <p:blipFill>
          <a:blip r:embed="rId4">
            <a:alphaModFix/>
          </a:blip>
          <a:stretch>
            <a:fillRect/>
          </a:stretch>
        </p:blipFill>
        <p:spPr>
          <a:xfrm>
            <a:off x="6994300" y="1772025"/>
            <a:ext cx="3020050" cy="2994999"/>
          </a:xfrm>
          <a:prstGeom prst="rect">
            <a:avLst/>
          </a:prstGeom>
          <a:noFill/>
          <a:ln>
            <a:noFill/>
          </a:ln>
        </p:spPr>
      </p:pic>
      <p:pic>
        <p:nvPicPr>
          <p:cNvPr id="111" name="Google Shape;111;g36b026a768a_0_38"/>
          <p:cNvPicPr preferRelativeResize="0"/>
          <p:nvPr/>
        </p:nvPicPr>
        <p:blipFill>
          <a:blip r:embed="rId5">
            <a:alphaModFix/>
          </a:blip>
          <a:stretch>
            <a:fillRect/>
          </a:stretch>
        </p:blipFill>
        <p:spPr>
          <a:xfrm>
            <a:off x="1203425" y="1807697"/>
            <a:ext cx="4330801" cy="4599254"/>
          </a:xfrm>
          <a:prstGeom prst="rect">
            <a:avLst/>
          </a:prstGeom>
          <a:noFill/>
          <a:ln>
            <a:noFill/>
          </a:ln>
        </p:spPr>
      </p:pic>
      <p:pic>
        <p:nvPicPr>
          <p:cNvPr id="112" name="Google Shape;112;g36b026a768a_0_38"/>
          <p:cNvPicPr preferRelativeResize="0"/>
          <p:nvPr/>
        </p:nvPicPr>
        <p:blipFill>
          <a:blip r:embed="rId6">
            <a:alphaModFix/>
          </a:blip>
          <a:stretch>
            <a:fillRect/>
          </a:stretch>
        </p:blipFill>
        <p:spPr>
          <a:xfrm>
            <a:off x="7613025" y="4975600"/>
            <a:ext cx="4330801" cy="13188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g36b026a768a_0_50"/>
          <p:cNvSpPr txBox="1"/>
          <p:nvPr>
            <p:ph type="title"/>
          </p:nvPr>
        </p:nvSpPr>
        <p:spPr>
          <a:xfrm>
            <a:off x="1308300" y="150100"/>
            <a:ext cx="8045400" cy="7521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2060"/>
              </a:buClr>
              <a:buSzPct val="59186"/>
              <a:buFont typeface="Arial Black"/>
              <a:buNone/>
            </a:pPr>
            <a:r>
              <a:rPr lang="es-ES" sz="4055"/>
              <a:t>SLS </a:t>
            </a:r>
            <a:r>
              <a:rPr b="0" lang="es-ES"/>
              <a:t>FLUJO DE TRABAJO EN IMPRESIÓN SLS</a:t>
            </a:r>
            <a:endParaRPr b="0"/>
          </a:p>
        </p:txBody>
      </p:sp>
      <p:pic>
        <p:nvPicPr>
          <p:cNvPr id="118" name="Google Shape;118;g36b026a768a_0_50"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119" name="Google Shape;119;g36b026a768a_0_50"/>
          <p:cNvSpPr/>
          <p:nvPr/>
        </p:nvSpPr>
        <p:spPr>
          <a:xfrm>
            <a:off x="289250" y="1089773"/>
            <a:ext cx="11536197" cy="530352"/>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F2E780"/>
          </a:soli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 name="Google Shape;120;g36b026a768a_0_50"/>
          <p:cNvSpPr txBox="1"/>
          <p:nvPr/>
        </p:nvSpPr>
        <p:spPr>
          <a:xfrm>
            <a:off x="286536" y="1146449"/>
            <a:ext cx="11541600" cy="417000"/>
          </a:xfrm>
          <a:prstGeom prst="rect">
            <a:avLst/>
          </a:prstGeom>
          <a:noFill/>
          <a:ln>
            <a:noFill/>
          </a:ln>
        </p:spPr>
        <p:txBody>
          <a:bodyPr anchorCtr="0" anchor="t" bIns="0" lIns="0" spcFirstLastPara="1" rIns="0" wrap="square" tIns="16500">
            <a:spAutoFit/>
          </a:bodyPr>
          <a:lstStyle/>
          <a:p>
            <a:pPr indent="0" lvl="0" marL="0" marR="0" rtl="0" algn="ctr">
              <a:lnSpc>
                <a:spcPct val="100000"/>
              </a:lnSpc>
              <a:spcBef>
                <a:spcPts val="0"/>
              </a:spcBef>
              <a:spcAft>
                <a:spcPts val="0"/>
              </a:spcAft>
              <a:buClr>
                <a:srgbClr val="000000"/>
              </a:buClr>
              <a:buSzPts val="2000"/>
              <a:buFont typeface="Arial"/>
              <a:buNone/>
            </a:pPr>
            <a:r>
              <a:rPr b="1" lang="es-ES" sz="2600">
                <a:solidFill>
                  <a:srgbClr val="012033"/>
                </a:solidFill>
              </a:rPr>
              <a:t>Factores a considerar para el diseño:  </a:t>
            </a:r>
            <a:r>
              <a:rPr b="1" lang="es-ES" sz="2600">
                <a:solidFill>
                  <a:srgbClr val="012033"/>
                </a:solidFill>
              </a:rPr>
              <a:t>Detalles mínimos grabados</a:t>
            </a:r>
            <a:endParaRPr b="1" i="0" sz="3400" u="sng" cap="none" strike="noStrike">
              <a:solidFill>
                <a:srgbClr val="000000"/>
              </a:solidFill>
              <a:latin typeface="Arial"/>
              <a:ea typeface="Arial"/>
              <a:cs typeface="Arial"/>
              <a:sym typeface="Arial"/>
            </a:endParaRPr>
          </a:p>
        </p:txBody>
      </p:sp>
      <p:pic>
        <p:nvPicPr>
          <p:cNvPr id="121" name="Google Shape;121;g36b026a768a_0_50"/>
          <p:cNvPicPr preferRelativeResize="0"/>
          <p:nvPr/>
        </p:nvPicPr>
        <p:blipFill>
          <a:blip r:embed="rId4">
            <a:alphaModFix/>
          </a:blip>
          <a:stretch>
            <a:fillRect/>
          </a:stretch>
        </p:blipFill>
        <p:spPr>
          <a:xfrm>
            <a:off x="7301500" y="1677363"/>
            <a:ext cx="2471675" cy="2523074"/>
          </a:xfrm>
          <a:prstGeom prst="rect">
            <a:avLst/>
          </a:prstGeom>
          <a:noFill/>
          <a:ln>
            <a:noFill/>
          </a:ln>
        </p:spPr>
      </p:pic>
      <p:pic>
        <p:nvPicPr>
          <p:cNvPr id="122" name="Google Shape;122;g36b026a768a_0_50"/>
          <p:cNvPicPr preferRelativeResize="0"/>
          <p:nvPr/>
        </p:nvPicPr>
        <p:blipFill>
          <a:blip r:embed="rId5">
            <a:alphaModFix/>
          </a:blip>
          <a:stretch>
            <a:fillRect/>
          </a:stretch>
        </p:blipFill>
        <p:spPr>
          <a:xfrm>
            <a:off x="7004800" y="4375363"/>
            <a:ext cx="4620926" cy="1494125"/>
          </a:xfrm>
          <a:prstGeom prst="rect">
            <a:avLst/>
          </a:prstGeom>
          <a:noFill/>
          <a:ln>
            <a:noFill/>
          </a:ln>
        </p:spPr>
      </p:pic>
      <p:pic>
        <p:nvPicPr>
          <p:cNvPr id="123" name="Google Shape;123;g36b026a768a_0_50"/>
          <p:cNvPicPr preferRelativeResize="0"/>
          <p:nvPr/>
        </p:nvPicPr>
        <p:blipFill>
          <a:blip r:embed="rId6">
            <a:alphaModFix/>
          </a:blip>
          <a:stretch>
            <a:fillRect/>
          </a:stretch>
        </p:blipFill>
        <p:spPr>
          <a:xfrm>
            <a:off x="739625" y="1677375"/>
            <a:ext cx="4455575" cy="47611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g36b026a768a_0_63"/>
          <p:cNvSpPr txBox="1"/>
          <p:nvPr>
            <p:ph type="title"/>
          </p:nvPr>
        </p:nvSpPr>
        <p:spPr>
          <a:xfrm>
            <a:off x="1308300" y="150100"/>
            <a:ext cx="8045400" cy="7521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2060"/>
              </a:buClr>
              <a:buSzPct val="59186"/>
              <a:buFont typeface="Arial Black"/>
              <a:buNone/>
            </a:pPr>
            <a:r>
              <a:rPr lang="es-ES" sz="4055"/>
              <a:t>SLS </a:t>
            </a:r>
            <a:r>
              <a:rPr b="0" lang="es-ES"/>
              <a:t>FLUJO DE TRABAJO EN IMPRESIÓN SLS</a:t>
            </a:r>
            <a:endParaRPr b="0"/>
          </a:p>
        </p:txBody>
      </p:sp>
      <p:pic>
        <p:nvPicPr>
          <p:cNvPr id="129" name="Google Shape;129;g36b026a768a_0_63"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130" name="Google Shape;130;g36b026a768a_0_63"/>
          <p:cNvSpPr/>
          <p:nvPr/>
        </p:nvSpPr>
        <p:spPr>
          <a:xfrm>
            <a:off x="289250" y="1089773"/>
            <a:ext cx="11536197" cy="530352"/>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F2E780"/>
          </a:soli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g36b026a768a_0_63"/>
          <p:cNvSpPr txBox="1"/>
          <p:nvPr/>
        </p:nvSpPr>
        <p:spPr>
          <a:xfrm>
            <a:off x="286536" y="1146449"/>
            <a:ext cx="11541600" cy="417000"/>
          </a:xfrm>
          <a:prstGeom prst="rect">
            <a:avLst/>
          </a:prstGeom>
          <a:noFill/>
          <a:ln>
            <a:noFill/>
          </a:ln>
        </p:spPr>
        <p:txBody>
          <a:bodyPr anchorCtr="0" anchor="t" bIns="0" lIns="0" spcFirstLastPara="1" rIns="0" wrap="square" tIns="16500">
            <a:spAutoFit/>
          </a:bodyPr>
          <a:lstStyle/>
          <a:p>
            <a:pPr indent="0" lvl="0" marL="0" marR="0" rtl="0" algn="ctr">
              <a:lnSpc>
                <a:spcPct val="100000"/>
              </a:lnSpc>
              <a:spcBef>
                <a:spcPts val="0"/>
              </a:spcBef>
              <a:spcAft>
                <a:spcPts val="0"/>
              </a:spcAft>
              <a:buClr>
                <a:srgbClr val="000000"/>
              </a:buClr>
              <a:buSzPts val="2000"/>
              <a:buFont typeface="Arial"/>
              <a:buNone/>
            </a:pPr>
            <a:r>
              <a:rPr b="1" lang="es-ES" sz="2600">
                <a:solidFill>
                  <a:srgbClr val="012033"/>
                </a:solidFill>
              </a:rPr>
              <a:t>Factores a considerar para el diseño:  Tolerancias mínimas de montaje</a:t>
            </a:r>
            <a:endParaRPr b="1" i="0" sz="3400" u="sng" cap="none" strike="noStrike">
              <a:solidFill>
                <a:srgbClr val="000000"/>
              </a:solidFill>
              <a:latin typeface="Arial"/>
              <a:ea typeface="Arial"/>
              <a:cs typeface="Arial"/>
              <a:sym typeface="Arial"/>
            </a:endParaRPr>
          </a:p>
        </p:txBody>
      </p:sp>
      <p:pic>
        <p:nvPicPr>
          <p:cNvPr id="132" name="Google Shape;132;g36b026a768a_0_63"/>
          <p:cNvPicPr preferRelativeResize="0"/>
          <p:nvPr/>
        </p:nvPicPr>
        <p:blipFill>
          <a:blip r:embed="rId4">
            <a:alphaModFix/>
          </a:blip>
          <a:stretch>
            <a:fillRect/>
          </a:stretch>
        </p:blipFill>
        <p:spPr>
          <a:xfrm>
            <a:off x="692100" y="2495800"/>
            <a:ext cx="6479824" cy="3078125"/>
          </a:xfrm>
          <a:prstGeom prst="rect">
            <a:avLst/>
          </a:prstGeom>
          <a:noFill/>
          <a:ln>
            <a:noFill/>
          </a:ln>
        </p:spPr>
      </p:pic>
      <p:pic>
        <p:nvPicPr>
          <p:cNvPr id="133" name="Google Shape;133;g36b026a768a_0_63"/>
          <p:cNvPicPr preferRelativeResize="0"/>
          <p:nvPr/>
        </p:nvPicPr>
        <p:blipFill>
          <a:blip r:embed="rId5">
            <a:alphaModFix/>
          </a:blip>
          <a:stretch>
            <a:fillRect/>
          </a:stretch>
        </p:blipFill>
        <p:spPr>
          <a:xfrm>
            <a:off x="7240425" y="2573198"/>
            <a:ext cx="4158124" cy="21659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OVER">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ONTENT">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B026C5034DEF31469D687DC74110F0C4" ma:contentTypeVersion="18" ma:contentTypeDescription="Crear nuevo documento." ma:contentTypeScope="" ma:versionID="76f5c0324a1dd667b65e6f767c58d39e">
  <xsd:schema xmlns:xsd="http://www.w3.org/2001/XMLSchema" xmlns:xs="http://www.w3.org/2001/XMLSchema" xmlns:p="http://schemas.microsoft.com/office/2006/metadata/properties" xmlns:ns2="fab0e02d-7b70-4413-b572-d44f1292ffc6" xmlns:ns3="328b14d6-6e2c-4870-bd3d-20a4f0e49c9e" targetNamespace="http://schemas.microsoft.com/office/2006/metadata/properties" ma:root="true" ma:fieldsID="3fc5b34351196944d8ebb526917e9c88" ns2:_="" ns3:_="">
    <xsd:import namespace="fab0e02d-7b70-4413-b572-d44f1292ffc6"/>
    <xsd:import namespace="328b14d6-6e2c-4870-bd3d-20a4f0e49c9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MediaServiceLocation"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b0e02d-7b70-4413-b572-d44f1292ff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Etiquetas de imagen" ma:readOnly="false" ma:fieldId="{5cf76f15-5ced-4ddc-b409-7134ff3c332f}" ma:taxonomyMulti="true" ma:sspId="18748ed3-a044-4069-afca-14a5a74919a6"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28b14d6-6e2c-4870-bd3d-20a4f0e49c9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484c96b-0302-40db-b824-a3a76ee72efe}" ma:internalName="TaxCatchAll" ma:showField="CatchAllData" ma:web="328b14d6-6e2c-4870-bd3d-20a4f0e49c9e">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ab0e02d-7b70-4413-b572-d44f1292ffc6">
      <Terms xmlns="http://schemas.microsoft.com/office/infopath/2007/PartnerControls"/>
    </lcf76f155ced4ddcb4097134ff3c332f>
    <TaxCatchAll xmlns="328b14d6-6e2c-4870-bd3d-20a4f0e49c9e" xsi:nil="true"/>
  </documentManagement>
</p:properties>
</file>

<file path=customXml/itemProps1.xml><?xml version="1.0" encoding="utf-8"?>
<ds:datastoreItem xmlns:ds="http://schemas.openxmlformats.org/officeDocument/2006/customXml" ds:itemID="{C6669DB1-C277-4145-B4B7-3B6B93563DF2}"/>
</file>

<file path=customXml/itemProps2.xml><?xml version="1.0" encoding="utf-8"?>
<ds:datastoreItem xmlns:ds="http://schemas.openxmlformats.org/officeDocument/2006/customXml" ds:itemID="{E102FAC3-17E1-489E-B450-29A530E71962}"/>
</file>

<file path=customXml/itemProps3.xml><?xml version="1.0" encoding="utf-8"?>
<ds:datastoreItem xmlns:ds="http://schemas.openxmlformats.org/officeDocument/2006/customXml" ds:itemID="{B6A27057-C667-431E-A31E-5DFB662940FF}"/>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Elena Gonzalez Larrañaga</dc:creator>
  <dcterms:created xsi:type="dcterms:W3CDTF">2022-08-31T20:39:04Z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0x010100B026C5034DEF31469D687DC74110F0C4</vt:lpwstr>
  </property>
  <property fmtid="{D5CDD505-2E9C-101B-9397-08002B2CF9AE}" pid="3" name="MediaServiceImageTags">
    <vt:lpwstr/>
  </property>
</Properties>
</file>