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docProps/custom.xml" ContentType="application/vnd.openxmlformats-officedocument.custom-properties+xml"/>
  <Override PartName="/docProps/core.xml" ContentType="application/vnd.openxmlformats-package.core-properties+xml"/>
  <Override PartName="/ppt/presentation.xml" ContentType="application/vnd.openxmlformats-officedocument.presentationml.presentation.main+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5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6858000" cx="12192000"/>
  <p:notesSz cx="6858000" cy="9144000"/>
  <p:embeddedFontLst>
    <p:embeddedFont>
      <p:font typeface="Arial Black"/>
      <p:regular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27" roundtripDataSignature="AMtx7miEVziD1cURkEqjJHmpIjIe3U3oX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6" Type="http://schemas.openxmlformats.org/officeDocument/2006/relationships/font" Target="fonts/ArialBlack-regular.fntdata"/><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1" Type="http://schemas.openxmlformats.org/officeDocument/2006/relationships/slide" Target="slides/slide16.xml"/><Relationship Id="rId3" Type="http://schemas.openxmlformats.org/officeDocument/2006/relationships/slideMaster" Target="slideMasters/slideMaster1.xml"/><Relationship Id="rId25" Type="http://schemas.openxmlformats.org/officeDocument/2006/relationships/slide" Target="slides/slide20.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0" Type="http://schemas.openxmlformats.org/officeDocument/2006/relationships/slide" Target="slides/slide15.xml"/><Relationship Id="rId2" Type="http://schemas.openxmlformats.org/officeDocument/2006/relationships/presProps" Target="presProps.xml"/><Relationship Id="rId16" Type="http://schemas.openxmlformats.org/officeDocument/2006/relationships/slide" Target="slides/slide11.xml"/><Relationship Id="rId29" Type="http://schemas.openxmlformats.org/officeDocument/2006/relationships/customXml" Target="../customXml/item2.xml"/><Relationship Id="rId24" Type="http://schemas.openxmlformats.org/officeDocument/2006/relationships/slide" Target="slides/slide19.xml"/><Relationship Id="rId1" Type="http://schemas.openxmlformats.org/officeDocument/2006/relationships/theme" Target="theme/theme2.xml"/><Relationship Id="rId6" Type="http://schemas.openxmlformats.org/officeDocument/2006/relationships/slide" Target="slides/slide1.xml"/><Relationship Id="rId11" Type="http://schemas.openxmlformats.org/officeDocument/2006/relationships/slide" Target="slides/slide6.xml"/><Relationship Id="rId23" Type="http://schemas.openxmlformats.org/officeDocument/2006/relationships/slide" Target="slides/slide18.xml"/><Relationship Id="rId5" Type="http://schemas.openxmlformats.org/officeDocument/2006/relationships/notesMaster" Target="notesMasters/notesMaster1.xml"/><Relationship Id="rId15" Type="http://schemas.openxmlformats.org/officeDocument/2006/relationships/slide" Target="slides/slide10.xml"/><Relationship Id="rId28" Type="http://schemas.openxmlformats.org/officeDocument/2006/relationships/customXml" Target="../customXml/item1.xml"/><Relationship Id="rId10" Type="http://schemas.openxmlformats.org/officeDocument/2006/relationships/slide" Target="slides/slide5.xml"/><Relationship Id="rId19" Type="http://schemas.openxmlformats.org/officeDocument/2006/relationships/slide" Target="slides/slide14.xml"/><Relationship Id="rId22" Type="http://schemas.openxmlformats.org/officeDocument/2006/relationships/slide" Target="slides/slide17.xml"/><Relationship Id="rId4" Type="http://schemas.openxmlformats.org/officeDocument/2006/relationships/slideMaster" Target="slideMasters/slideMaster2.xml"/><Relationship Id="rId9" Type="http://schemas.openxmlformats.org/officeDocument/2006/relationships/slide" Target="slides/slide4.xml"/><Relationship Id="rId27" Type="http://customschemas.google.com/relationships/presentationmetadata" Target="metadata"/><Relationship Id="rId14" Type="http://schemas.openxmlformats.org/officeDocument/2006/relationships/slide" Target="slides/slide9.xml"/><Relationship Id="rId30"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s-E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 name="Shape 32"/>
        <p:cNvGrpSpPr/>
        <p:nvPr/>
      </p:nvGrpSpPr>
      <p:grpSpPr>
        <a:xfrm>
          <a:off x="0" y="0"/>
          <a:ext cx="0" cy="0"/>
          <a:chOff x="0" y="0"/>
          <a:chExt cx="0" cy="0"/>
        </a:xfrm>
      </p:grpSpPr>
      <p:sp>
        <p:nvSpPr>
          <p:cNvPr id="33" name="Google Shape;3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 name="Google Shape;34;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36a5ede44ef_0_1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4" name="Google Shape;154;g36a5ede44ef_0_1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36a5ede44ef_0_1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8" name="Google Shape;168;g36a5ede44ef_0_1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36a5ede44ef_0_1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2" name="Google Shape;182;g36a5ede44ef_0_1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36a5ede44ef_0_1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8" name="Google Shape;198;g36a5ede44ef_0_1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36a5ede44ef_0_2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9" name="Google Shape;209;g36a5ede44ef_0_2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36a5ede44ef_0_2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4" name="Google Shape;224;g36a5ede44ef_0_2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36a90dd39f6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6" name="Google Shape;236;g36a90dd39f6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33d43fb4e69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8" name="Google Shape;248;g33d43fb4e69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33d43fb4e69_0_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7" name="Google Shape;267;g33d43fb4e69_0_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33d43fb4e69_0_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7" name="Google Shape;277;g33d43fb4e69_0_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 name="Shape 38"/>
        <p:cNvGrpSpPr/>
        <p:nvPr/>
      </p:nvGrpSpPr>
      <p:grpSpPr>
        <a:xfrm>
          <a:off x="0" y="0"/>
          <a:ext cx="0" cy="0"/>
          <a:chOff x="0" y="0"/>
          <a:chExt cx="0" cy="0"/>
        </a:xfrm>
      </p:grpSpPr>
      <p:sp>
        <p:nvSpPr>
          <p:cNvPr id="39" name="Google Shape;39;g36a5ede44ef_0_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 name="Google Shape;40;g36a5ede44ef_0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3567b1e46ab_0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6" name="Google Shape;286;g3567b1e46ab_0_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s-ES" sz="1200">
                <a:solidFill>
                  <a:srgbClr val="7F7F7F"/>
                </a:solidFill>
                <a:latin typeface="Arial"/>
                <a:ea typeface="Arial"/>
                <a:cs typeface="Arial"/>
                <a:sym typeface="Arial"/>
              </a:rPr>
              <a:t>The </a:t>
            </a:r>
            <a:r>
              <a:rPr b="1" i="0" lang="es-ES" sz="1200">
                <a:solidFill>
                  <a:srgbClr val="7F7F7F"/>
                </a:solidFill>
                <a:latin typeface="Arial"/>
                <a:ea typeface="Arial"/>
                <a:cs typeface="Arial"/>
                <a:sym typeface="Arial"/>
              </a:rPr>
              <a:t>alliance</a:t>
            </a:r>
            <a:r>
              <a:rPr b="0" i="0" lang="es-ES" sz="1200">
                <a:solidFill>
                  <a:srgbClr val="7F7F7F"/>
                </a:solidFill>
                <a:latin typeface="Arial"/>
                <a:ea typeface="Arial"/>
                <a:cs typeface="Arial"/>
                <a:sym typeface="Arial"/>
              </a:rPr>
              <a:t> will establish an Open Innovation Community to promote applied research and development projects, mainly between Centres of Vocational Excellence and Small and Medium Enterprises. To achieve this cooperation, the role of Vocational Education and Training in Advanced Manufacturing Research and Development activities and its contribution to Regional Smart Specialisation Strategies will be clarified.</a:t>
            </a:r>
            <a:endParaRPr/>
          </a:p>
        </p:txBody>
      </p:sp>
      <p:sp>
        <p:nvSpPr>
          <p:cNvPr id="287" name="Google Shape;287;g3567b1e46ab_0_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s-E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36a5ede44ef_0_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1" name="Google Shape;61;g36a5ede44ef_0_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3426751a0b2_0_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9" name="Google Shape;79;g3426751a0b2_0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36a5ede44ef_0_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0" name="Google Shape;90;g36a5ede44ef_0_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36a5ede44ef_0_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1" name="Google Shape;101;g36a5ede44ef_0_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36a5ede44ef_0_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2" name="Google Shape;112;g36a5ede44ef_0_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36a5ede44ef_0_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4" name="Google Shape;124;g36a5ede44ef_0_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36a5ede44ef_0_1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0" name="Google Shape;140;g36a5ede44ef_0_1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p:cSld name="Diapositiva de título">
    <p:spTree>
      <p:nvGrpSpPr>
        <p:cNvPr id="16" name="Shape 16"/>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p:cSld name="COVER">
    <p:spTree>
      <p:nvGrpSpPr>
        <p:cNvPr id="17" name="Shape 17"/>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ulua eta edukia" type="obj">
  <p:cSld name="OBJECT">
    <p:spTree>
      <p:nvGrpSpPr>
        <p:cNvPr id="23" name="Shape 23"/>
        <p:cNvGrpSpPr/>
        <p:nvPr/>
      </p:nvGrpSpPr>
      <p:grpSpPr>
        <a:xfrm>
          <a:off x="0" y="0"/>
          <a:ext cx="0" cy="0"/>
          <a:chOff x="0" y="0"/>
          <a:chExt cx="0" cy="0"/>
        </a:xfrm>
      </p:grpSpPr>
      <p:sp>
        <p:nvSpPr>
          <p:cNvPr id="24" name="Google Shape;24;p9"/>
          <p:cNvSpPr txBox="1"/>
          <p:nvPr>
            <p:ph type="title"/>
          </p:nvPr>
        </p:nvSpPr>
        <p:spPr>
          <a:xfrm>
            <a:off x="3534335" y="248584"/>
            <a:ext cx="5814712" cy="75211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02060"/>
              </a:buClr>
              <a:buSzPts val="2400"/>
              <a:buFont typeface="Arial Black"/>
              <a:buNone/>
              <a:defRPr b="1" sz="2400">
                <a:solidFill>
                  <a:srgbClr val="00206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30200" lvl="0" marL="457200" marR="0" rtl="0" algn="l">
              <a:lnSpc>
                <a:spcPct val="90000"/>
              </a:lnSpc>
              <a:spcBef>
                <a:spcPts val="10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1pPr>
            <a:lvl2pPr indent="-317500" lvl="1" marL="914400"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04800" lvl="2" marL="1371600" marR="0" rtl="0" algn="l">
              <a:lnSpc>
                <a:spcPct val="9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3pPr>
            <a:lvl4pPr indent="-298450" lvl="3" marL="1828800" marR="0" rtl="0" algn="l">
              <a:lnSpc>
                <a:spcPct val="90000"/>
              </a:lnSpc>
              <a:spcBef>
                <a:spcPts val="50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4pPr>
            <a:lvl5pPr indent="-298450" lvl="4" marL="2286000" marR="0" rtl="0" algn="l">
              <a:lnSpc>
                <a:spcPct val="90000"/>
              </a:lnSpc>
              <a:spcBef>
                <a:spcPts val="50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cSld name="CONTENT">
    <p:spTree>
      <p:nvGrpSpPr>
        <p:cNvPr id="26" name="Shape 26"/>
        <p:cNvGrpSpPr/>
        <p:nvPr/>
      </p:nvGrpSpPr>
      <p:grpSpPr>
        <a:xfrm>
          <a:off x="0" y="0"/>
          <a:ext cx="0" cy="0"/>
          <a:chOff x="0" y="0"/>
          <a:chExt cx="0" cy="0"/>
        </a:xfrm>
      </p:grpSpPr>
      <p:sp>
        <p:nvSpPr>
          <p:cNvPr id="27" name="Google Shape;27;p11"/>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28" name="Google Shape;28;p11"/>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29" name="Google Shape;29;p11"/>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s-ES"/>
              <a:t>‹#›</a:t>
            </a:fld>
            <a:endParaRPr/>
          </a:p>
        </p:txBody>
      </p:sp>
      <p:sp>
        <p:nvSpPr>
          <p:cNvPr id="30" name="Google Shape;30;p11"/>
          <p:cNvSpPr txBox="1"/>
          <p:nvPr>
            <p:ph type="title"/>
          </p:nvPr>
        </p:nvSpPr>
        <p:spPr>
          <a:xfrm>
            <a:off x="1183640" y="15979"/>
            <a:ext cx="8102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222D59"/>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p:cSld name="Diapositiva de título">
    <p:spTree>
      <p:nvGrpSpPr>
        <p:cNvPr id="31" name="Shape 31"/>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6.jpg"/><Relationship Id="rId2" Type="http://schemas.openxmlformats.org/officeDocument/2006/relationships/image" Target="../media/image2.png"/><Relationship Id="rId3" Type="http://schemas.openxmlformats.org/officeDocument/2006/relationships/image" Target="../media/image10.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theme" Target="../theme/theme2.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9.png"/><Relationship Id="rId2" Type="http://schemas.openxmlformats.org/officeDocument/2006/relationships/image" Target="../media/image2.png"/><Relationship Id="rId3" Type="http://schemas.openxmlformats.org/officeDocument/2006/relationships/image" Target="../media/image8.png"/><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pic>
        <p:nvPicPr>
          <p:cNvPr descr="A picture containing text, clipart&#10;&#10;Description automatically generated" id="10" name="Google Shape;10;p6"/>
          <p:cNvPicPr preferRelativeResize="0"/>
          <p:nvPr/>
        </p:nvPicPr>
        <p:blipFill rotWithShape="1">
          <a:blip r:embed="rId1">
            <a:alphaModFix/>
          </a:blip>
          <a:srcRect b="0" l="0" r="0" t="0"/>
          <a:stretch/>
        </p:blipFill>
        <p:spPr>
          <a:xfrm>
            <a:off x="0" y="0"/>
            <a:ext cx="12192000" cy="6858000"/>
          </a:xfrm>
          <a:prstGeom prst="rect">
            <a:avLst/>
          </a:prstGeom>
          <a:noFill/>
          <a:ln>
            <a:noFill/>
          </a:ln>
        </p:spPr>
      </p:pic>
      <p:pic>
        <p:nvPicPr>
          <p:cNvPr descr="Imagen que contiene Logotipo&#10;&#10;Descripción generada automáticamente" id="11" name="Google Shape;11;p6"/>
          <p:cNvPicPr preferRelativeResize="0"/>
          <p:nvPr/>
        </p:nvPicPr>
        <p:blipFill rotWithShape="1">
          <a:blip r:embed="rId2">
            <a:alphaModFix/>
          </a:blip>
          <a:srcRect b="0" l="0" r="0" t="0"/>
          <a:stretch/>
        </p:blipFill>
        <p:spPr>
          <a:xfrm>
            <a:off x="605741" y="317550"/>
            <a:ext cx="4082006" cy="1530752"/>
          </a:xfrm>
          <a:prstGeom prst="rect">
            <a:avLst/>
          </a:prstGeom>
          <a:noFill/>
          <a:ln>
            <a:noFill/>
          </a:ln>
        </p:spPr>
      </p:pic>
      <p:grpSp>
        <p:nvGrpSpPr>
          <p:cNvPr id="12" name="Google Shape;12;p6"/>
          <p:cNvGrpSpPr/>
          <p:nvPr/>
        </p:nvGrpSpPr>
        <p:grpSpPr>
          <a:xfrm>
            <a:off x="179295" y="6057247"/>
            <a:ext cx="1955918" cy="548655"/>
            <a:chOff x="754017" y="3871464"/>
            <a:chExt cx="3958319" cy="1110348"/>
          </a:xfrm>
        </p:grpSpPr>
        <p:sp>
          <p:nvSpPr>
            <p:cNvPr id="13" name="Google Shape;13;p6"/>
            <p:cNvSpPr/>
            <p:nvPr/>
          </p:nvSpPr>
          <p:spPr>
            <a:xfrm>
              <a:off x="827314" y="3987080"/>
              <a:ext cx="3846107" cy="89842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Graphical user interface, text&#10;&#10;Description automatically generated" id="14" name="Google Shape;14;p6"/>
            <p:cNvPicPr preferRelativeResize="0"/>
            <p:nvPr/>
          </p:nvPicPr>
          <p:blipFill rotWithShape="1">
            <a:blip r:embed="rId3">
              <a:alphaModFix/>
            </a:blip>
            <a:srcRect b="0" l="0" r="0" t="0"/>
            <a:stretch/>
          </p:blipFill>
          <p:spPr>
            <a:xfrm>
              <a:off x="754017" y="3871464"/>
              <a:ext cx="3958319" cy="1110348"/>
            </a:xfrm>
            <a:prstGeom prst="rect">
              <a:avLst/>
            </a:prstGeom>
            <a:noFill/>
            <a:ln>
              <a:noFill/>
            </a:ln>
          </p:spPr>
        </p:pic>
      </p:grpSp>
      <p:sp>
        <p:nvSpPr>
          <p:cNvPr id="15" name="Google Shape;15;p6"/>
          <p:cNvSpPr txBox="1"/>
          <p:nvPr/>
        </p:nvSpPr>
        <p:spPr>
          <a:xfrm>
            <a:off x="2015639" y="5944690"/>
            <a:ext cx="4170007" cy="773767"/>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900"/>
              <a:buFont typeface="Arial"/>
              <a:buNone/>
            </a:pPr>
            <a:r>
              <a:rPr b="0" i="0" lang="es-ES" sz="900" u="none" cap="none" strike="noStrike">
                <a:solidFill>
                  <a:srgbClr val="2A3768"/>
                </a:solidFill>
                <a:latin typeface="Arial"/>
                <a:ea typeface="Arial"/>
                <a:cs typeface="Arial"/>
                <a:sym typeface="Arial"/>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b="0" i="0" sz="900" u="none" cap="none" strike="noStrike">
              <a:solidFill>
                <a:srgbClr val="2A3768"/>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4"/>
    <p:sldLayoutId id="2147483650"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 name="Shape 18"/>
        <p:cNvGrpSpPr/>
        <p:nvPr/>
      </p:nvGrpSpPr>
      <p:grpSpPr>
        <a:xfrm>
          <a:off x="0" y="0"/>
          <a:ext cx="0" cy="0"/>
          <a:chOff x="0" y="0"/>
          <a:chExt cx="0" cy="0"/>
        </a:xfrm>
      </p:grpSpPr>
      <p:sp>
        <p:nvSpPr>
          <p:cNvPr id="19" name="Google Shape;19;p8"/>
          <p:cNvSpPr txBox="1"/>
          <p:nvPr>
            <p:ph type="title"/>
          </p:nvPr>
        </p:nvSpPr>
        <p:spPr>
          <a:xfrm>
            <a:off x="1183640" y="15979"/>
            <a:ext cx="8102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222D59"/>
              </a:buClr>
              <a:buSzPts val="3000"/>
              <a:buFont typeface="Arial Black"/>
              <a:buNone/>
              <a:defRPr b="0" i="0" sz="3000" u="none" cap="none" strike="noStrike">
                <a:solidFill>
                  <a:srgbClr val="222D59"/>
                </a:solidFill>
                <a:latin typeface="Arial Black"/>
                <a:ea typeface="Arial Black"/>
                <a:cs typeface="Arial Black"/>
                <a:sym typeface="Arial Black"/>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descr="Icono&#10;&#10;Descripción generada automáticamente" id="20" name="Google Shape;20;p8"/>
          <p:cNvPicPr preferRelativeResize="0"/>
          <p:nvPr/>
        </p:nvPicPr>
        <p:blipFill rotWithShape="1">
          <a:blip r:embed="rId1">
            <a:alphaModFix/>
          </a:blip>
          <a:srcRect b="0" l="0" r="0" t="0"/>
          <a:stretch/>
        </p:blipFill>
        <p:spPr>
          <a:xfrm rot="-5400000">
            <a:off x="13302" y="2677"/>
            <a:ext cx="1080835" cy="1107440"/>
          </a:xfrm>
          <a:prstGeom prst="rect">
            <a:avLst/>
          </a:prstGeom>
          <a:noFill/>
          <a:ln>
            <a:noFill/>
          </a:ln>
        </p:spPr>
      </p:pic>
      <p:pic>
        <p:nvPicPr>
          <p:cNvPr descr="Imagen que contiene Logotipo&#10;&#10;Descripción generada automáticamente" id="21" name="Google Shape;21;p8"/>
          <p:cNvPicPr preferRelativeResize="0"/>
          <p:nvPr/>
        </p:nvPicPr>
        <p:blipFill rotWithShape="1">
          <a:blip r:embed="rId2">
            <a:alphaModFix/>
          </a:blip>
          <a:srcRect b="0" l="0" r="0" t="0"/>
          <a:stretch/>
        </p:blipFill>
        <p:spPr>
          <a:xfrm>
            <a:off x="9539549" y="146812"/>
            <a:ext cx="2332218" cy="874582"/>
          </a:xfrm>
          <a:prstGeom prst="rect">
            <a:avLst/>
          </a:prstGeom>
          <a:noFill/>
          <a:ln>
            <a:noFill/>
          </a:ln>
        </p:spPr>
      </p:pic>
      <p:pic>
        <p:nvPicPr>
          <p:cNvPr id="22" name="Google Shape;22;p8"/>
          <p:cNvPicPr preferRelativeResize="0"/>
          <p:nvPr/>
        </p:nvPicPr>
        <p:blipFill rotWithShape="1">
          <a:blip r:embed="rId3">
            <a:alphaModFix/>
          </a:blip>
          <a:srcRect b="0" l="0" r="0" t="0"/>
          <a:stretch/>
        </p:blipFill>
        <p:spPr>
          <a:xfrm>
            <a:off x="0" y="6395185"/>
            <a:ext cx="12192000" cy="46281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2" r:id="rId4"/>
    <p:sldLayoutId id="2147483653" r:id="rId5"/>
    <p:sldLayoutId id="2147483654"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6.png"/><Relationship Id="rId4" Type="http://schemas.openxmlformats.org/officeDocument/2006/relationships/image" Target="../media/image12.jpg"/><Relationship Id="rId5" Type="http://schemas.openxmlformats.org/officeDocument/2006/relationships/image" Target="../media/image14.png"/><Relationship Id="rId6" Type="http://schemas.openxmlformats.org/officeDocument/2006/relationships/hyperlink" Target="https://s3.amazonaws.com/servicecloudassets.formlabs.com/media/Fuse%201/Product%20glossary/fuse-1-optical-cassette.mp4"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2.png"/><Relationship Id="rId4" Type="http://schemas.openxmlformats.org/officeDocument/2006/relationships/image" Target="../media/image17.png"/><Relationship Id="rId5" Type="http://schemas.openxmlformats.org/officeDocument/2006/relationships/image" Target="../media/image12.jpg"/><Relationship Id="rId6" Type="http://schemas.openxmlformats.org/officeDocument/2006/relationships/hyperlink" Target="https://s3.amazonaws.com/servicecloudassets.formlabs.com/media/Fuse%201/Product%20glossary/fuse-1-laser.mp4"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4.png"/><Relationship Id="rId4" Type="http://schemas.openxmlformats.org/officeDocument/2006/relationships/image" Target="../media/image22.png"/><Relationship Id="rId5" Type="http://schemas.openxmlformats.org/officeDocument/2006/relationships/image" Target="../media/image12.jpg"/><Relationship Id="rId6" Type="http://schemas.openxmlformats.org/officeDocument/2006/relationships/hyperlink" Target="https://s3.amazonaws.com/servicecloudassets.formlabs.com/media/Fuse%201/Product%20glossary/fuse-1-laser.mp4" TargetMode="External"/><Relationship Id="rId7"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8.png"/><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2.png"/><Relationship Id="rId4" Type="http://schemas.openxmlformats.org/officeDocument/2006/relationships/image" Target="../media/image12.jpg"/><Relationship Id="rId5" Type="http://schemas.openxmlformats.org/officeDocument/2006/relationships/image" Target="../media/image23.png"/><Relationship Id="rId6" Type="http://schemas.openxmlformats.org/officeDocument/2006/relationships/hyperlink" Target="https://s3.amazonaws.com/servicecloudassets.formlabs.com/media/Fuse%201/Product%20glossary/fuse-1-hopper-powder-cartridge.mp4"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1.png"/><Relationship Id="rId4" Type="http://schemas.openxmlformats.org/officeDocument/2006/relationships/image" Target="../media/image28.png"/><Relationship Id="rId5" Type="http://schemas.openxmlformats.org/officeDocument/2006/relationships/image" Target="../media/image1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0.png"/><Relationship Id="rId4" Type="http://schemas.openxmlformats.org/officeDocument/2006/relationships/image" Target="../media/image12.jpg"/><Relationship Id="rId5"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4.png"/><Relationship Id="rId4" Type="http://schemas.openxmlformats.org/officeDocument/2006/relationships/image" Target="../media/image15.jpg"/><Relationship Id="rId5" Type="http://schemas.openxmlformats.org/officeDocument/2006/relationships/image" Target="../media/image7.png"/><Relationship Id="rId6" Type="http://schemas.openxmlformats.org/officeDocument/2006/relationships/image" Target="../media/image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9.png"/><Relationship Id="rId4" Type="http://schemas.openxmlformats.org/officeDocument/2006/relationships/image" Target="../media/image15.jpg"/><Relationship Id="rId5" Type="http://schemas.openxmlformats.org/officeDocument/2006/relationships/image" Target="../media/image3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0.png"/><Relationship Id="rId4" Type="http://schemas.openxmlformats.org/officeDocument/2006/relationships/image" Target="../media/image1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hyperlink" Target="http://www.fpsanturtzi.eus" TargetMode="External"/><Relationship Id="rId4" Type="http://schemas.openxmlformats.org/officeDocument/2006/relationships/image" Target="../media/image1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5.png"/><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2.jp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1.png"/><Relationship Id="rId4" Type="http://schemas.openxmlformats.org/officeDocument/2006/relationships/image" Target="../media/image12.jpg"/><Relationship Id="rId5" Type="http://schemas.openxmlformats.org/officeDocument/2006/relationships/hyperlink" Target="https://s3.amazonaws.com/servicecloudassets.formlabs.com/media/Fuse%201/Product%20glossary/fuse-1-quartz-heaters.mp4"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3.png"/><Relationship Id="rId4" Type="http://schemas.openxmlformats.org/officeDocument/2006/relationships/image" Target="../media/image12.jpg"/><Relationship Id="rId5" Type="http://schemas.openxmlformats.org/officeDocument/2006/relationships/hyperlink" Target="https://s3.amazonaws.com/servicecloudassets.formlabs.com/media/Fuse%201/Product%20glossary/fuse-1-filter-cabinet.mp4" TargetMode="External"/><Relationship Id="rId6" Type="http://schemas.openxmlformats.org/officeDocument/2006/relationships/hyperlink" Target="https://s3.amazonaws.com/servicecloudassets.formlabs.com/media/Fuse%201/Product%20glossary/fuse-1-exhaust-filter.mp4" TargetMode="External"/><Relationship Id="rId7" Type="http://schemas.openxmlformats.org/officeDocument/2006/relationships/hyperlink" Target="https://s3.amazonaws.com/servicecloudassets.formlabs.com/media/Fuse%201/Product%20glossary/fuse-1-intake-filter.mp4"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1.png"/><Relationship Id="rId4" Type="http://schemas.openxmlformats.org/officeDocument/2006/relationships/image" Target="../media/image12.jpg"/><Relationship Id="rId5" Type="http://schemas.openxmlformats.org/officeDocument/2006/relationships/image" Target="../media/image7.png"/><Relationship Id="rId6" Type="http://schemas.openxmlformats.org/officeDocument/2006/relationships/hyperlink" Target="https://s3.amazonaws.com/servicecloudassets.formlabs.com/media/Fuse%201/Product%20glossary/fuse-1-ir-sensor-door.mp4" TargetMode="External"/><Relationship Id="rId7" Type="http://schemas.openxmlformats.org/officeDocument/2006/relationships/hyperlink" Target="https://s3.amazonaws.com/servicecloudassets.formlabs.com/media/Fuse%201/Product%20glossary/fuse-1-ir-sensor-door.mp4" TargetMode="External"/><Relationship Id="rId8" Type="http://schemas.openxmlformats.org/officeDocument/2006/relationships/hyperlink" Target="https://s3.amazonaws.com/servicecloudassets.formlabs.com/media/Fuse%201/Product%20glossary/fuse-1-ir-sensor.mp4"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 name="Shape 35"/>
        <p:cNvGrpSpPr/>
        <p:nvPr/>
      </p:nvGrpSpPr>
      <p:grpSpPr>
        <a:xfrm>
          <a:off x="0" y="0"/>
          <a:ext cx="0" cy="0"/>
          <a:chOff x="0" y="0"/>
          <a:chExt cx="0" cy="0"/>
        </a:xfrm>
      </p:grpSpPr>
      <p:sp>
        <p:nvSpPr>
          <p:cNvPr id="36" name="Google Shape;36;p1"/>
          <p:cNvSpPr txBox="1"/>
          <p:nvPr>
            <p:ph type="ctrTitle"/>
          </p:nvPr>
        </p:nvSpPr>
        <p:spPr>
          <a:xfrm>
            <a:off x="943300" y="2943975"/>
            <a:ext cx="6812700" cy="1566900"/>
          </a:xfrm>
          <a:prstGeom prst="rect">
            <a:avLst/>
          </a:prstGeom>
          <a:noFill/>
          <a:ln>
            <a:noFill/>
          </a:ln>
          <a:effectLst>
            <a:outerShdw blurRad="57150" rotWithShape="0" algn="bl" dir="5400000" dist="19050">
              <a:srgbClr val="000000">
                <a:alpha val="49803"/>
              </a:srgbClr>
            </a:outerShdw>
          </a:effectLst>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222D59"/>
              </a:buClr>
              <a:buSzPts val="3600"/>
              <a:buFont typeface="Arial Black"/>
              <a:buNone/>
            </a:pPr>
            <a:r>
              <a:rPr b="0" i="0" lang="es-ES" sz="4200" u="none" cap="none" strike="noStrike">
                <a:solidFill>
                  <a:srgbClr val="222D59"/>
                </a:solidFill>
                <a:latin typeface="Arial Black"/>
                <a:ea typeface="Arial Black"/>
                <a:cs typeface="Arial Black"/>
                <a:sym typeface="Arial Black"/>
              </a:rPr>
              <a:t>UD</a:t>
            </a:r>
            <a:r>
              <a:rPr lang="es-ES" sz="4200">
                <a:solidFill>
                  <a:srgbClr val="222D59"/>
                </a:solidFill>
                <a:latin typeface="Arial Black"/>
                <a:ea typeface="Arial Black"/>
                <a:cs typeface="Arial Black"/>
                <a:sym typeface="Arial Black"/>
              </a:rPr>
              <a:t>7</a:t>
            </a:r>
            <a:r>
              <a:rPr b="0" i="0" lang="es-ES" sz="3600" u="none" cap="none" strike="noStrike">
                <a:solidFill>
                  <a:srgbClr val="222D59"/>
                </a:solidFill>
                <a:latin typeface="Arial Black"/>
                <a:ea typeface="Arial Black"/>
                <a:cs typeface="Arial Black"/>
                <a:sym typeface="Arial Black"/>
              </a:rPr>
              <a:t>: </a:t>
            </a:r>
            <a:r>
              <a:rPr lang="es-ES" sz="3900">
                <a:solidFill>
                  <a:srgbClr val="222D59"/>
                </a:solidFill>
                <a:latin typeface="Arial Black"/>
                <a:ea typeface="Arial Black"/>
                <a:cs typeface="Arial Black"/>
                <a:sym typeface="Arial Black"/>
              </a:rPr>
              <a:t>COMPONENTES PRINCIPALES</a:t>
            </a:r>
            <a:endParaRPr b="0" i="0" sz="3900" u="none" cap="none" strike="noStrike">
              <a:solidFill>
                <a:srgbClr val="222D59"/>
              </a:solidFill>
              <a:latin typeface="Arial Black"/>
              <a:ea typeface="Arial Black"/>
              <a:cs typeface="Arial Black"/>
              <a:sym typeface="Arial Black"/>
            </a:endParaRPr>
          </a:p>
          <a:p>
            <a:pPr indent="0" lvl="0" marL="0" marR="0" rtl="0" algn="l">
              <a:lnSpc>
                <a:spcPct val="90000"/>
              </a:lnSpc>
              <a:spcBef>
                <a:spcPts val="0"/>
              </a:spcBef>
              <a:spcAft>
                <a:spcPts val="0"/>
              </a:spcAft>
              <a:buClr>
                <a:srgbClr val="222D59"/>
              </a:buClr>
              <a:buSzPts val="3600"/>
              <a:buFont typeface="Arial Black"/>
              <a:buNone/>
            </a:pPr>
            <a:r>
              <a:t/>
            </a:r>
            <a:endParaRPr b="0" i="0" sz="600" u="none" cap="none" strike="noStrike">
              <a:solidFill>
                <a:srgbClr val="222D59"/>
              </a:solidFill>
              <a:latin typeface="Arial Black"/>
              <a:ea typeface="Arial Black"/>
              <a:cs typeface="Arial Black"/>
              <a:sym typeface="Arial Black"/>
            </a:endParaRPr>
          </a:p>
          <a:p>
            <a:pPr indent="0" lvl="0" marL="0" marR="0" rtl="0" algn="l">
              <a:lnSpc>
                <a:spcPct val="90000"/>
              </a:lnSpc>
              <a:spcBef>
                <a:spcPts val="0"/>
              </a:spcBef>
              <a:spcAft>
                <a:spcPts val="0"/>
              </a:spcAft>
              <a:buClr>
                <a:srgbClr val="222D59"/>
              </a:buClr>
              <a:buSzPts val="3600"/>
              <a:buFont typeface="Arial Black"/>
              <a:buNone/>
            </a:pPr>
            <a:r>
              <a:rPr lang="es-ES" sz="2200">
                <a:solidFill>
                  <a:srgbClr val="222D59"/>
                </a:solidFill>
                <a:latin typeface="Arial Black"/>
                <a:ea typeface="Arial Black"/>
                <a:cs typeface="Arial Black"/>
                <a:sym typeface="Arial Black"/>
              </a:rPr>
              <a:t>De una impresora SLS</a:t>
            </a:r>
            <a:endParaRPr b="0" i="0" sz="2200" u="none" cap="none" strike="noStrike">
              <a:solidFill>
                <a:srgbClr val="222D59"/>
              </a:solidFill>
              <a:latin typeface="Arial Black"/>
              <a:ea typeface="Arial Black"/>
              <a:cs typeface="Arial Black"/>
              <a:sym typeface="Arial Black"/>
            </a:endParaRPr>
          </a:p>
          <a:p>
            <a:pPr indent="0" lvl="0" marL="0" marR="0" rtl="0" algn="l">
              <a:lnSpc>
                <a:spcPct val="90000"/>
              </a:lnSpc>
              <a:spcBef>
                <a:spcPts val="0"/>
              </a:spcBef>
              <a:spcAft>
                <a:spcPts val="0"/>
              </a:spcAft>
              <a:buClr>
                <a:srgbClr val="222D59"/>
              </a:buClr>
              <a:buSzPts val="3600"/>
              <a:buFont typeface="Arial Black"/>
              <a:buNone/>
            </a:pPr>
            <a:r>
              <a:t/>
            </a:r>
            <a:endParaRPr b="0" i="0" sz="1400" u="none" cap="none" strike="noStrike">
              <a:solidFill>
                <a:srgbClr val="222D59"/>
              </a:solidFill>
              <a:latin typeface="Arial Black"/>
              <a:ea typeface="Arial Black"/>
              <a:cs typeface="Arial Black"/>
              <a:sym typeface="Arial Black"/>
            </a:endParaRPr>
          </a:p>
          <a:p>
            <a:pPr indent="0" lvl="0" marL="0" marR="0" rtl="0" algn="l">
              <a:lnSpc>
                <a:spcPct val="90000"/>
              </a:lnSpc>
              <a:spcBef>
                <a:spcPts val="0"/>
              </a:spcBef>
              <a:spcAft>
                <a:spcPts val="0"/>
              </a:spcAft>
              <a:buClr>
                <a:srgbClr val="222D59"/>
              </a:buClr>
              <a:buSzPts val="3600"/>
              <a:buFont typeface="Arial Black"/>
              <a:buNone/>
            </a:pPr>
            <a:r>
              <a:rPr lang="es-ES" sz="1500">
                <a:solidFill>
                  <a:srgbClr val="222D59"/>
                </a:solidFill>
                <a:latin typeface="Arial Black"/>
                <a:ea typeface="Arial Black"/>
                <a:cs typeface="Arial Black"/>
                <a:sym typeface="Arial Black"/>
              </a:rPr>
              <a:t>Control, precisión y fiabilidad</a:t>
            </a:r>
            <a:endParaRPr b="0" i="0" sz="1500" u="none" cap="none" strike="noStrike">
              <a:solidFill>
                <a:srgbClr val="222D59"/>
              </a:solidFill>
              <a:latin typeface="Arial Black"/>
              <a:ea typeface="Arial Black"/>
              <a:cs typeface="Arial Black"/>
              <a:sym typeface="Arial Black"/>
            </a:endParaRPr>
          </a:p>
          <a:p>
            <a:pPr indent="0" lvl="0" marL="0" marR="0" rtl="0" algn="l">
              <a:lnSpc>
                <a:spcPct val="90000"/>
              </a:lnSpc>
              <a:spcBef>
                <a:spcPts val="0"/>
              </a:spcBef>
              <a:spcAft>
                <a:spcPts val="0"/>
              </a:spcAft>
              <a:buClr>
                <a:srgbClr val="222D59"/>
              </a:buClr>
              <a:buSzPts val="3600"/>
              <a:buFont typeface="Arial Black"/>
              <a:buNone/>
            </a:pPr>
            <a:r>
              <a:t/>
            </a:r>
            <a:endParaRPr b="0" i="0" sz="3600" u="none" cap="none" strike="noStrike">
              <a:solidFill>
                <a:srgbClr val="222D59"/>
              </a:solidFill>
              <a:latin typeface="Arial Black"/>
              <a:ea typeface="Arial Black"/>
              <a:cs typeface="Arial Black"/>
              <a:sym typeface="Arial Black"/>
            </a:endParaRPr>
          </a:p>
        </p:txBody>
      </p:sp>
      <p:pic>
        <p:nvPicPr>
          <p:cNvPr id="37" name="Google Shape;37;p1" title="Logo horizontal principal.png"/>
          <p:cNvPicPr preferRelativeResize="0"/>
          <p:nvPr/>
        </p:nvPicPr>
        <p:blipFill rotWithShape="1">
          <a:blip r:embed="rId3">
            <a:alphaModFix/>
          </a:blip>
          <a:srcRect b="0" l="0" r="0" t="0"/>
          <a:stretch/>
        </p:blipFill>
        <p:spPr>
          <a:xfrm>
            <a:off x="4394314" y="192507"/>
            <a:ext cx="4051595" cy="164529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pic>
        <p:nvPicPr>
          <p:cNvPr id="156" name="Google Shape;156;g36a5ede44ef_0_137"/>
          <p:cNvPicPr preferRelativeResize="0"/>
          <p:nvPr/>
        </p:nvPicPr>
        <p:blipFill>
          <a:blip r:embed="rId3">
            <a:alphaModFix/>
          </a:blip>
          <a:stretch>
            <a:fillRect/>
          </a:stretch>
        </p:blipFill>
        <p:spPr>
          <a:xfrm>
            <a:off x="7115725" y="1921351"/>
            <a:ext cx="5076275" cy="3385426"/>
          </a:xfrm>
          <a:prstGeom prst="rect">
            <a:avLst/>
          </a:prstGeom>
          <a:noFill/>
          <a:ln>
            <a:noFill/>
          </a:ln>
        </p:spPr>
      </p:pic>
      <p:sp>
        <p:nvSpPr>
          <p:cNvPr id="157" name="Google Shape;157;g36a5ede44ef_0_137"/>
          <p:cNvSpPr/>
          <p:nvPr/>
        </p:nvSpPr>
        <p:spPr>
          <a:xfrm>
            <a:off x="289237" y="1089625"/>
            <a:ext cx="11536197" cy="644295"/>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rgbClr val="F2E78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 name="Google Shape;158;g36a5ede44ef_0_137"/>
          <p:cNvSpPr txBox="1"/>
          <p:nvPr>
            <p:ph type="title"/>
          </p:nvPr>
        </p:nvSpPr>
        <p:spPr>
          <a:xfrm>
            <a:off x="1308300" y="150100"/>
            <a:ext cx="8045400" cy="752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400"/>
              <a:buFont typeface="Arial Black"/>
              <a:buNone/>
            </a:pPr>
            <a:r>
              <a:rPr lang="es-ES" sz="4055"/>
              <a:t>SLS </a:t>
            </a:r>
            <a:r>
              <a:rPr b="0" lang="es-ES"/>
              <a:t>COMPONENTES PRINCIPALES.</a:t>
            </a:r>
            <a:endParaRPr b="0"/>
          </a:p>
        </p:txBody>
      </p:sp>
      <p:pic>
        <p:nvPicPr>
          <p:cNvPr id="159" name="Google Shape;159;g36a5ede44ef_0_137" title="Logo horizontal principal.jpg"/>
          <p:cNvPicPr preferRelativeResize="0"/>
          <p:nvPr/>
        </p:nvPicPr>
        <p:blipFill rotWithShape="1">
          <a:blip r:embed="rId4">
            <a:alphaModFix/>
          </a:blip>
          <a:srcRect b="0" l="0" r="0" t="0"/>
          <a:stretch/>
        </p:blipFill>
        <p:spPr>
          <a:xfrm>
            <a:off x="5456800" y="6044425"/>
            <a:ext cx="1908566" cy="752125"/>
          </a:xfrm>
          <a:prstGeom prst="rect">
            <a:avLst/>
          </a:prstGeom>
          <a:noFill/>
          <a:ln>
            <a:noFill/>
          </a:ln>
        </p:spPr>
      </p:pic>
      <p:sp>
        <p:nvSpPr>
          <p:cNvPr id="160" name="Google Shape;160;g36a5ede44ef_0_137"/>
          <p:cNvSpPr txBox="1"/>
          <p:nvPr/>
        </p:nvSpPr>
        <p:spPr>
          <a:xfrm>
            <a:off x="286536" y="1203272"/>
            <a:ext cx="11541600" cy="417000"/>
          </a:xfrm>
          <a:prstGeom prst="rect">
            <a:avLst/>
          </a:prstGeom>
          <a:noFill/>
          <a:ln>
            <a:noFill/>
          </a:ln>
        </p:spPr>
        <p:txBody>
          <a:bodyPr anchorCtr="0" anchor="t" bIns="0" lIns="0" spcFirstLastPara="1" rIns="0" wrap="square" tIns="16500">
            <a:spAutoFit/>
          </a:bodyPr>
          <a:lstStyle/>
          <a:p>
            <a:pPr indent="0" lvl="0" marL="0" marR="0" rtl="0" algn="ctr">
              <a:lnSpc>
                <a:spcPct val="100000"/>
              </a:lnSpc>
              <a:spcBef>
                <a:spcPts val="0"/>
              </a:spcBef>
              <a:spcAft>
                <a:spcPts val="0"/>
              </a:spcAft>
              <a:buClr>
                <a:srgbClr val="000000"/>
              </a:buClr>
              <a:buSzPts val="2000"/>
              <a:buFont typeface="Arial"/>
              <a:buNone/>
            </a:pPr>
            <a:r>
              <a:rPr b="1" lang="es-ES" sz="2600">
                <a:solidFill>
                  <a:srgbClr val="012033"/>
                </a:solidFill>
              </a:rPr>
              <a:t>7.7. CASSETTE ÓPTICO</a:t>
            </a:r>
            <a:endParaRPr b="1" i="0" sz="3400" u="sng" cap="none" strike="noStrike">
              <a:solidFill>
                <a:srgbClr val="000000"/>
              </a:solidFill>
              <a:latin typeface="Arial"/>
              <a:ea typeface="Arial"/>
              <a:cs typeface="Arial"/>
              <a:sym typeface="Arial"/>
            </a:endParaRPr>
          </a:p>
        </p:txBody>
      </p:sp>
      <p:sp>
        <p:nvSpPr>
          <p:cNvPr id="161" name="Google Shape;161;g36a5ede44ef_0_137"/>
          <p:cNvSpPr/>
          <p:nvPr/>
        </p:nvSpPr>
        <p:spPr>
          <a:xfrm>
            <a:off x="346975" y="1921350"/>
            <a:ext cx="7143600" cy="2513400"/>
          </a:xfrm>
          <a:prstGeom prst="roundRect">
            <a:avLst>
              <a:gd fmla="val 16667" name="adj"/>
            </a:avLst>
          </a:prstGeom>
          <a:solidFill>
            <a:srgbClr val="B6D7A8"/>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 name="Google Shape;162;g36a5ede44ef_0_137"/>
          <p:cNvSpPr txBox="1"/>
          <p:nvPr/>
        </p:nvSpPr>
        <p:spPr>
          <a:xfrm>
            <a:off x="607075" y="2157800"/>
            <a:ext cx="6623400" cy="1908600"/>
          </a:xfrm>
          <a:prstGeom prst="rect">
            <a:avLst/>
          </a:prstGeom>
          <a:noFill/>
          <a:ln>
            <a:noFill/>
          </a:ln>
        </p:spPr>
        <p:txBody>
          <a:bodyPr anchorCtr="0" anchor="ctr"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lang="es-ES" sz="1600">
                <a:solidFill>
                  <a:schemeClr val="dk1"/>
                </a:solidFill>
              </a:rPr>
              <a:t>El casete óptico en la Fuse 1 es un componente clave diseñado para lograr el sellado y aislamiento entre el ambiente polvoriento y caliente del recinto de impresión y los delicados elementos del conjunto láser-galvanómetros. Este módulo contiene las ópticas necesarias y actúa como una barrera protectora, asegurando la limpieza y precisión del rayo láser. Su facilidad de extracción simplifica el mantenimiento, garantizando la calidad.</a:t>
            </a:r>
            <a:endParaRPr sz="1600">
              <a:solidFill>
                <a:schemeClr val="dk1"/>
              </a:solidFill>
            </a:endParaRPr>
          </a:p>
        </p:txBody>
      </p:sp>
      <p:cxnSp>
        <p:nvCxnSpPr>
          <p:cNvPr id="163" name="Google Shape;163;g36a5ede44ef_0_137"/>
          <p:cNvCxnSpPr/>
          <p:nvPr/>
        </p:nvCxnSpPr>
        <p:spPr>
          <a:xfrm>
            <a:off x="9184800" y="2687325"/>
            <a:ext cx="744900" cy="734700"/>
          </a:xfrm>
          <a:prstGeom prst="straightConnector1">
            <a:avLst/>
          </a:prstGeom>
          <a:noFill/>
          <a:ln cap="flat" cmpd="sng" w="76200">
            <a:solidFill>
              <a:schemeClr val="lt1"/>
            </a:solidFill>
            <a:prstDash val="solid"/>
            <a:round/>
            <a:headEnd len="med" w="med" type="none"/>
            <a:tailEnd len="med" w="med" type="triangle"/>
          </a:ln>
        </p:spPr>
      </p:cxnSp>
      <p:pic>
        <p:nvPicPr>
          <p:cNvPr id="164" name="Google Shape;164;g36a5ede44ef_0_137"/>
          <p:cNvPicPr preferRelativeResize="0"/>
          <p:nvPr/>
        </p:nvPicPr>
        <p:blipFill rotWithShape="1">
          <a:blip r:embed="rId5">
            <a:alphaModFix/>
          </a:blip>
          <a:srcRect b="22914" l="7714" r="5697" t="23092"/>
          <a:stretch/>
        </p:blipFill>
        <p:spPr>
          <a:xfrm>
            <a:off x="1040950" y="3631274"/>
            <a:ext cx="5076274" cy="3165275"/>
          </a:xfrm>
          <a:prstGeom prst="rect">
            <a:avLst/>
          </a:prstGeom>
          <a:noFill/>
          <a:ln>
            <a:noFill/>
          </a:ln>
        </p:spPr>
      </p:pic>
      <p:sp>
        <p:nvSpPr>
          <p:cNvPr id="165" name="Google Shape;165;g36a5ede44ef_0_137"/>
          <p:cNvSpPr txBox="1"/>
          <p:nvPr/>
        </p:nvSpPr>
        <p:spPr>
          <a:xfrm>
            <a:off x="9184800" y="5796650"/>
            <a:ext cx="3000000" cy="7620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1200"/>
              </a:spcBef>
              <a:spcAft>
                <a:spcPts val="0"/>
              </a:spcAft>
              <a:buNone/>
            </a:pPr>
            <a:r>
              <a:rPr lang="es-ES" sz="1100">
                <a:solidFill>
                  <a:schemeClr val="dk1"/>
                </a:solidFill>
              </a:rPr>
              <a:t>VIDEOS</a:t>
            </a:r>
            <a:r>
              <a:rPr lang="es-ES" sz="1100">
                <a:solidFill>
                  <a:schemeClr val="dk1"/>
                </a:solidFill>
              </a:rPr>
              <a:t>: </a:t>
            </a:r>
            <a:endParaRPr sz="1100">
              <a:solidFill>
                <a:schemeClr val="dk1"/>
              </a:solidFill>
            </a:endParaRPr>
          </a:p>
          <a:p>
            <a:pPr indent="0" lvl="0" marL="0" rtl="0" algn="l">
              <a:lnSpc>
                <a:spcPct val="150000"/>
              </a:lnSpc>
              <a:spcBef>
                <a:spcPts val="1200"/>
              </a:spcBef>
              <a:spcAft>
                <a:spcPts val="1200"/>
              </a:spcAft>
              <a:buNone/>
            </a:pPr>
            <a:r>
              <a:rPr b="1" lang="es-ES" sz="1100" u="sng">
                <a:solidFill>
                  <a:srgbClr val="1155CC"/>
                </a:solidFill>
                <a:hlinkClick r:id="rId6">
                  <a:extLst>
                    <a:ext uri="{A12FA001-AC4F-418D-AE19-62706E023703}">
                      <ahyp:hlinkClr val="tx"/>
                    </a:ext>
                  </a:extLst>
                </a:hlinkClick>
              </a:rPr>
              <a:t>EXTRACCIÓN DEL CASSETTE ÓPTICO</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pic>
        <p:nvPicPr>
          <p:cNvPr id="170" name="Google Shape;170;g36a5ede44ef_0_151"/>
          <p:cNvPicPr preferRelativeResize="0"/>
          <p:nvPr/>
        </p:nvPicPr>
        <p:blipFill rotWithShape="1">
          <a:blip r:embed="rId3">
            <a:alphaModFix/>
          </a:blip>
          <a:srcRect b="0" l="0" r="10873" t="0"/>
          <a:stretch/>
        </p:blipFill>
        <p:spPr>
          <a:xfrm>
            <a:off x="7429500" y="2613825"/>
            <a:ext cx="4762501" cy="3672899"/>
          </a:xfrm>
          <a:prstGeom prst="rect">
            <a:avLst/>
          </a:prstGeom>
          <a:noFill/>
          <a:ln>
            <a:noFill/>
          </a:ln>
        </p:spPr>
      </p:pic>
      <p:pic>
        <p:nvPicPr>
          <p:cNvPr id="171" name="Google Shape;171;g36a5ede44ef_0_151"/>
          <p:cNvPicPr preferRelativeResize="0"/>
          <p:nvPr/>
        </p:nvPicPr>
        <p:blipFill rotWithShape="1">
          <a:blip r:embed="rId4">
            <a:alphaModFix/>
          </a:blip>
          <a:srcRect b="3177" l="26200" r="24412" t="4178"/>
          <a:stretch/>
        </p:blipFill>
        <p:spPr>
          <a:xfrm rot="-1890711">
            <a:off x="1148199" y="1428154"/>
            <a:ext cx="2213051" cy="4907416"/>
          </a:xfrm>
          <a:prstGeom prst="rect">
            <a:avLst/>
          </a:prstGeom>
          <a:noFill/>
          <a:ln>
            <a:noFill/>
          </a:ln>
        </p:spPr>
      </p:pic>
      <p:sp>
        <p:nvSpPr>
          <p:cNvPr id="172" name="Google Shape;172;g36a5ede44ef_0_151"/>
          <p:cNvSpPr/>
          <p:nvPr/>
        </p:nvSpPr>
        <p:spPr>
          <a:xfrm>
            <a:off x="289237" y="1089625"/>
            <a:ext cx="11536197" cy="644295"/>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rgbClr val="F2E78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 name="Google Shape;173;g36a5ede44ef_0_151"/>
          <p:cNvSpPr txBox="1"/>
          <p:nvPr>
            <p:ph type="title"/>
          </p:nvPr>
        </p:nvSpPr>
        <p:spPr>
          <a:xfrm>
            <a:off x="1308300" y="150100"/>
            <a:ext cx="8045400" cy="752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400"/>
              <a:buFont typeface="Arial Black"/>
              <a:buNone/>
            </a:pPr>
            <a:r>
              <a:rPr lang="es-ES" sz="4055"/>
              <a:t>SLS </a:t>
            </a:r>
            <a:r>
              <a:rPr b="0" lang="es-ES"/>
              <a:t>COMPONENTES PRINCIPALES.</a:t>
            </a:r>
            <a:endParaRPr b="0"/>
          </a:p>
        </p:txBody>
      </p:sp>
      <p:pic>
        <p:nvPicPr>
          <p:cNvPr id="174" name="Google Shape;174;g36a5ede44ef_0_151" title="Logo horizontal principal.jpg"/>
          <p:cNvPicPr preferRelativeResize="0"/>
          <p:nvPr/>
        </p:nvPicPr>
        <p:blipFill rotWithShape="1">
          <a:blip r:embed="rId5">
            <a:alphaModFix/>
          </a:blip>
          <a:srcRect b="0" l="0" r="0" t="0"/>
          <a:stretch/>
        </p:blipFill>
        <p:spPr>
          <a:xfrm>
            <a:off x="5456800" y="6044425"/>
            <a:ext cx="1908566" cy="752125"/>
          </a:xfrm>
          <a:prstGeom prst="rect">
            <a:avLst/>
          </a:prstGeom>
          <a:noFill/>
          <a:ln>
            <a:noFill/>
          </a:ln>
        </p:spPr>
      </p:pic>
      <p:sp>
        <p:nvSpPr>
          <p:cNvPr id="175" name="Google Shape;175;g36a5ede44ef_0_151"/>
          <p:cNvSpPr txBox="1"/>
          <p:nvPr/>
        </p:nvSpPr>
        <p:spPr>
          <a:xfrm>
            <a:off x="286536" y="1203272"/>
            <a:ext cx="11541600" cy="417000"/>
          </a:xfrm>
          <a:prstGeom prst="rect">
            <a:avLst/>
          </a:prstGeom>
          <a:noFill/>
          <a:ln>
            <a:noFill/>
          </a:ln>
        </p:spPr>
        <p:txBody>
          <a:bodyPr anchorCtr="0" anchor="t" bIns="0" lIns="0" spcFirstLastPara="1" rIns="0" wrap="square" tIns="16500">
            <a:spAutoFit/>
          </a:bodyPr>
          <a:lstStyle/>
          <a:p>
            <a:pPr indent="0" lvl="0" marL="0" marR="0" rtl="0" algn="ctr">
              <a:lnSpc>
                <a:spcPct val="100000"/>
              </a:lnSpc>
              <a:spcBef>
                <a:spcPts val="0"/>
              </a:spcBef>
              <a:spcAft>
                <a:spcPts val="0"/>
              </a:spcAft>
              <a:buClr>
                <a:srgbClr val="000000"/>
              </a:buClr>
              <a:buSzPts val="2000"/>
              <a:buFont typeface="Arial"/>
              <a:buNone/>
            </a:pPr>
            <a:r>
              <a:rPr b="1" lang="es-ES" sz="2600">
                <a:solidFill>
                  <a:srgbClr val="012033"/>
                </a:solidFill>
              </a:rPr>
              <a:t>7.8. LÁSER DE FIBRA DE ALTA POTENCIA</a:t>
            </a:r>
            <a:endParaRPr b="1" i="0" sz="3400" u="sng" cap="none" strike="noStrike">
              <a:solidFill>
                <a:srgbClr val="000000"/>
              </a:solidFill>
              <a:latin typeface="Arial"/>
              <a:ea typeface="Arial"/>
              <a:cs typeface="Arial"/>
              <a:sym typeface="Arial"/>
            </a:endParaRPr>
          </a:p>
        </p:txBody>
      </p:sp>
      <p:sp>
        <p:nvSpPr>
          <p:cNvPr id="176" name="Google Shape;176;g36a5ede44ef_0_151"/>
          <p:cNvSpPr/>
          <p:nvPr/>
        </p:nvSpPr>
        <p:spPr>
          <a:xfrm>
            <a:off x="3082050" y="2033600"/>
            <a:ext cx="4908900" cy="2704500"/>
          </a:xfrm>
          <a:prstGeom prst="roundRect">
            <a:avLst>
              <a:gd fmla="val 16667" name="adj"/>
            </a:avLst>
          </a:prstGeom>
          <a:solidFill>
            <a:srgbClr val="B6D7A8"/>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 name="Google Shape;177;g36a5ede44ef_0_151"/>
          <p:cNvSpPr txBox="1"/>
          <p:nvPr/>
        </p:nvSpPr>
        <p:spPr>
          <a:xfrm>
            <a:off x="3355050" y="2185250"/>
            <a:ext cx="4362900" cy="2401200"/>
          </a:xfrm>
          <a:prstGeom prst="rect">
            <a:avLst/>
          </a:prstGeom>
          <a:noFill/>
          <a:ln>
            <a:noFill/>
          </a:ln>
        </p:spPr>
        <p:txBody>
          <a:bodyPr anchorCtr="0" anchor="ctr"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lang="es-ES" sz="1600">
                <a:solidFill>
                  <a:schemeClr val="dk1"/>
                </a:solidFill>
              </a:rPr>
              <a:t>La Formlabs Fuse 1 emplea un láser de fibra de iterbio (10 W en la Fuse 1, 30 W en la Fuse 1+ 30W). Este componente es el elemento crucial que provoca el sinterizado; al concentrar su energía en puntos específicos, fusiona selectivamente el polvo polimérico capa a capa. Esto permite construir piezas robustas con gran precisión, siendo la fuerza motriz del proceso SLS.</a:t>
            </a:r>
            <a:endParaRPr sz="1600">
              <a:solidFill>
                <a:schemeClr val="dk1"/>
              </a:solidFill>
            </a:endParaRPr>
          </a:p>
        </p:txBody>
      </p:sp>
      <p:cxnSp>
        <p:nvCxnSpPr>
          <p:cNvPr id="178" name="Google Shape;178;g36a5ede44ef_0_151"/>
          <p:cNvCxnSpPr/>
          <p:nvPr/>
        </p:nvCxnSpPr>
        <p:spPr>
          <a:xfrm flipH="1" rot="10800000">
            <a:off x="8358200" y="4092450"/>
            <a:ext cx="867300" cy="795900"/>
          </a:xfrm>
          <a:prstGeom prst="straightConnector1">
            <a:avLst/>
          </a:prstGeom>
          <a:noFill/>
          <a:ln cap="flat" cmpd="sng" w="76200">
            <a:solidFill>
              <a:schemeClr val="lt1"/>
            </a:solidFill>
            <a:prstDash val="solid"/>
            <a:round/>
            <a:headEnd len="med" w="med" type="none"/>
            <a:tailEnd len="med" w="med" type="triangle"/>
          </a:ln>
        </p:spPr>
      </p:cxnSp>
      <p:sp>
        <p:nvSpPr>
          <p:cNvPr id="179" name="Google Shape;179;g36a5ede44ef_0_151"/>
          <p:cNvSpPr txBox="1"/>
          <p:nvPr/>
        </p:nvSpPr>
        <p:spPr>
          <a:xfrm>
            <a:off x="0" y="5790075"/>
            <a:ext cx="3266400" cy="7620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1200"/>
              </a:spcBef>
              <a:spcAft>
                <a:spcPts val="0"/>
              </a:spcAft>
              <a:buNone/>
            </a:pPr>
            <a:r>
              <a:rPr lang="es-ES" sz="1100">
                <a:solidFill>
                  <a:schemeClr val="dk1"/>
                </a:solidFill>
              </a:rPr>
              <a:t>VIDEOS</a:t>
            </a:r>
            <a:r>
              <a:rPr lang="es-ES" sz="1100">
                <a:solidFill>
                  <a:schemeClr val="dk1"/>
                </a:solidFill>
              </a:rPr>
              <a:t>: </a:t>
            </a:r>
            <a:endParaRPr sz="1100">
              <a:solidFill>
                <a:schemeClr val="dk1"/>
              </a:solidFill>
            </a:endParaRPr>
          </a:p>
          <a:p>
            <a:pPr indent="0" lvl="0" marL="0" rtl="0" algn="l">
              <a:lnSpc>
                <a:spcPct val="150000"/>
              </a:lnSpc>
              <a:spcBef>
                <a:spcPts val="1200"/>
              </a:spcBef>
              <a:spcAft>
                <a:spcPts val="1200"/>
              </a:spcAft>
              <a:buNone/>
            </a:pPr>
            <a:r>
              <a:rPr b="1" lang="es-ES" sz="1100" u="sng">
                <a:solidFill>
                  <a:srgbClr val="1155CC"/>
                </a:solidFill>
                <a:hlinkClick r:id="rId6">
                  <a:extLst>
                    <a:ext uri="{A12FA001-AC4F-418D-AE19-62706E023703}">
                      <ahyp:hlinkClr val="tx"/>
                    </a:ext>
                  </a:extLst>
                </a:hlinkClick>
              </a:rPr>
              <a:t>LÁSER, GALVANÓMETROS Y LENTE F-THETA</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pic>
        <p:nvPicPr>
          <p:cNvPr id="184" name="Google Shape;184;g36a5ede44ef_0_168"/>
          <p:cNvPicPr preferRelativeResize="0"/>
          <p:nvPr/>
        </p:nvPicPr>
        <p:blipFill>
          <a:blip r:embed="rId3">
            <a:alphaModFix/>
          </a:blip>
          <a:stretch>
            <a:fillRect/>
          </a:stretch>
        </p:blipFill>
        <p:spPr>
          <a:xfrm>
            <a:off x="0" y="1741845"/>
            <a:ext cx="4362899" cy="4799180"/>
          </a:xfrm>
          <a:prstGeom prst="rect">
            <a:avLst/>
          </a:prstGeom>
          <a:noFill/>
          <a:ln>
            <a:noFill/>
          </a:ln>
        </p:spPr>
      </p:pic>
      <p:pic>
        <p:nvPicPr>
          <p:cNvPr id="185" name="Google Shape;185;g36a5ede44ef_0_168"/>
          <p:cNvPicPr preferRelativeResize="0"/>
          <p:nvPr/>
        </p:nvPicPr>
        <p:blipFill rotWithShape="1">
          <a:blip r:embed="rId4">
            <a:alphaModFix/>
          </a:blip>
          <a:srcRect b="0" l="0" r="10873" t="0"/>
          <a:stretch/>
        </p:blipFill>
        <p:spPr>
          <a:xfrm>
            <a:off x="7429500" y="2613825"/>
            <a:ext cx="4762501" cy="3672899"/>
          </a:xfrm>
          <a:prstGeom prst="rect">
            <a:avLst/>
          </a:prstGeom>
          <a:noFill/>
          <a:ln>
            <a:noFill/>
          </a:ln>
        </p:spPr>
      </p:pic>
      <p:sp>
        <p:nvSpPr>
          <p:cNvPr id="186" name="Google Shape;186;g36a5ede44ef_0_168"/>
          <p:cNvSpPr/>
          <p:nvPr/>
        </p:nvSpPr>
        <p:spPr>
          <a:xfrm>
            <a:off x="289237" y="1089625"/>
            <a:ext cx="11536197" cy="644295"/>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rgbClr val="F2E78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 name="Google Shape;187;g36a5ede44ef_0_168"/>
          <p:cNvSpPr txBox="1"/>
          <p:nvPr>
            <p:ph type="title"/>
          </p:nvPr>
        </p:nvSpPr>
        <p:spPr>
          <a:xfrm>
            <a:off x="1308300" y="150100"/>
            <a:ext cx="8045400" cy="752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400"/>
              <a:buFont typeface="Arial Black"/>
              <a:buNone/>
            </a:pPr>
            <a:r>
              <a:rPr lang="es-ES" sz="4055"/>
              <a:t>SLS </a:t>
            </a:r>
            <a:r>
              <a:rPr b="0" lang="es-ES"/>
              <a:t>COMPONENTES PRINCIPALES.</a:t>
            </a:r>
            <a:endParaRPr b="0"/>
          </a:p>
        </p:txBody>
      </p:sp>
      <p:pic>
        <p:nvPicPr>
          <p:cNvPr id="188" name="Google Shape;188;g36a5ede44ef_0_168" title="Logo horizontal principal.jpg"/>
          <p:cNvPicPr preferRelativeResize="0"/>
          <p:nvPr/>
        </p:nvPicPr>
        <p:blipFill rotWithShape="1">
          <a:blip r:embed="rId5">
            <a:alphaModFix/>
          </a:blip>
          <a:srcRect b="0" l="0" r="0" t="0"/>
          <a:stretch/>
        </p:blipFill>
        <p:spPr>
          <a:xfrm>
            <a:off x="5456800" y="6044425"/>
            <a:ext cx="1908566" cy="752125"/>
          </a:xfrm>
          <a:prstGeom prst="rect">
            <a:avLst/>
          </a:prstGeom>
          <a:noFill/>
          <a:ln>
            <a:noFill/>
          </a:ln>
        </p:spPr>
      </p:pic>
      <p:sp>
        <p:nvSpPr>
          <p:cNvPr id="189" name="Google Shape;189;g36a5ede44ef_0_168"/>
          <p:cNvSpPr txBox="1"/>
          <p:nvPr/>
        </p:nvSpPr>
        <p:spPr>
          <a:xfrm>
            <a:off x="286536" y="1203272"/>
            <a:ext cx="11541600" cy="417000"/>
          </a:xfrm>
          <a:prstGeom prst="rect">
            <a:avLst/>
          </a:prstGeom>
          <a:noFill/>
          <a:ln>
            <a:noFill/>
          </a:ln>
        </p:spPr>
        <p:txBody>
          <a:bodyPr anchorCtr="0" anchor="t" bIns="0" lIns="0" spcFirstLastPara="1" rIns="0" wrap="square" tIns="16500">
            <a:spAutoFit/>
          </a:bodyPr>
          <a:lstStyle/>
          <a:p>
            <a:pPr indent="0" lvl="0" marL="0" marR="0" rtl="0" algn="ctr">
              <a:lnSpc>
                <a:spcPct val="100000"/>
              </a:lnSpc>
              <a:spcBef>
                <a:spcPts val="0"/>
              </a:spcBef>
              <a:spcAft>
                <a:spcPts val="0"/>
              </a:spcAft>
              <a:buClr>
                <a:srgbClr val="000000"/>
              </a:buClr>
              <a:buSzPts val="2000"/>
              <a:buFont typeface="Arial"/>
              <a:buNone/>
            </a:pPr>
            <a:r>
              <a:rPr b="1" lang="es-ES" sz="2600">
                <a:solidFill>
                  <a:srgbClr val="012033"/>
                </a:solidFill>
              </a:rPr>
              <a:t>7.9. GALVANÓMETROS</a:t>
            </a:r>
            <a:endParaRPr b="1" i="0" sz="3400" u="sng" cap="none" strike="noStrike">
              <a:solidFill>
                <a:srgbClr val="000000"/>
              </a:solidFill>
              <a:latin typeface="Arial"/>
              <a:ea typeface="Arial"/>
              <a:cs typeface="Arial"/>
              <a:sym typeface="Arial"/>
            </a:endParaRPr>
          </a:p>
        </p:txBody>
      </p:sp>
      <p:sp>
        <p:nvSpPr>
          <p:cNvPr id="190" name="Google Shape;190;g36a5ede44ef_0_168"/>
          <p:cNvSpPr/>
          <p:nvPr/>
        </p:nvSpPr>
        <p:spPr>
          <a:xfrm>
            <a:off x="3357600" y="3285175"/>
            <a:ext cx="4908900" cy="2704500"/>
          </a:xfrm>
          <a:prstGeom prst="roundRect">
            <a:avLst>
              <a:gd fmla="val 16667" name="adj"/>
            </a:avLst>
          </a:prstGeom>
          <a:solidFill>
            <a:srgbClr val="9FC5E8"/>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 name="Google Shape;191;g36a5ede44ef_0_168"/>
          <p:cNvSpPr txBox="1"/>
          <p:nvPr/>
        </p:nvSpPr>
        <p:spPr>
          <a:xfrm>
            <a:off x="3630600" y="3313675"/>
            <a:ext cx="4362900" cy="2647500"/>
          </a:xfrm>
          <a:prstGeom prst="rect">
            <a:avLst/>
          </a:prstGeom>
          <a:noFill/>
          <a:ln>
            <a:noFill/>
          </a:ln>
        </p:spPr>
        <p:txBody>
          <a:bodyPr anchorCtr="0" anchor="ctr"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lang="es-ES" sz="1600">
                <a:solidFill>
                  <a:schemeClr val="dk1"/>
                </a:solidFill>
              </a:rPr>
              <a:t>Los galvanómetros son espejos diminutos y de alta velocidad, montados en motores precisos, que dirigen el haz del láser de fibra con una exactitud asombrosa sobre el lecho de polvo. Su función es escanear la forma de cada capa de la pieza, moviendo el punto del láser para sinterizar el polímero. Son extremadamente sensibles a cualquier vibración o contaminación, siendo vitales para la precisión dimensional.</a:t>
            </a:r>
            <a:endParaRPr sz="1600">
              <a:solidFill>
                <a:schemeClr val="dk1"/>
              </a:solidFill>
            </a:endParaRPr>
          </a:p>
        </p:txBody>
      </p:sp>
      <p:cxnSp>
        <p:nvCxnSpPr>
          <p:cNvPr id="192" name="Google Shape;192;g36a5ede44ef_0_168"/>
          <p:cNvCxnSpPr/>
          <p:nvPr/>
        </p:nvCxnSpPr>
        <p:spPr>
          <a:xfrm>
            <a:off x="9164425" y="3102425"/>
            <a:ext cx="612300" cy="0"/>
          </a:xfrm>
          <a:prstGeom prst="straightConnector1">
            <a:avLst/>
          </a:prstGeom>
          <a:noFill/>
          <a:ln cap="flat" cmpd="sng" w="38100">
            <a:solidFill>
              <a:schemeClr val="lt1"/>
            </a:solidFill>
            <a:prstDash val="solid"/>
            <a:round/>
            <a:headEnd len="med" w="med" type="none"/>
            <a:tailEnd len="med" w="med" type="triangle"/>
          </a:ln>
        </p:spPr>
      </p:cxnSp>
      <p:sp>
        <p:nvSpPr>
          <p:cNvPr id="193" name="Google Shape;193;g36a5ede44ef_0_168"/>
          <p:cNvSpPr txBox="1"/>
          <p:nvPr/>
        </p:nvSpPr>
        <p:spPr>
          <a:xfrm>
            <a:off x="8266500" y="1792875"/>
            <a:ext cx="3709200" cy="7620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1200"/>
              </a:spcBef>
              <a:spcAft>
                <a:spcPts val="0"/>
              </a:spcAft>
              <a:buNone/>
            </a:pPr>
            <a:r>
              <a:rPr lang="es-ES" sz="1100">
                <a:solidFill>
                  <a:schemeClr val="dk1"/>
                </a:solidFill>
              </a:rPr>
              <a:t>VIDEO</a:t>
            </a:r>
            <a:r>
              <a:rPr lang="es-ES" sz="1100">
                <a:solidFill>
                  <a:schemeClr val="dk1"/>
                </a:solidFill>
              </a:rPr>
              <a:t>: </a:t>
            </a:r>
            <a:endParaRPr sz="1100">
              <a:solidFill>
                <a:schemeClr val="dk1"/>
              </a:solidFill>
            </a:endParaRPr>
          </a:p>
          <a:p>
            <a:pPr indent="0" lvl="0" marL="0" rtl="0" algn="l">
              <a:lnSpc>
                <a:spcPct val="150000"/>
              </a:lnSpc>
              <a:spcBef>
                <a:spcPts val="1200"/>
              </a:spcBef>
              <a:spcAft>
                <a:spcPts val="1200"/>
              </a:spcAft>
              <a:buNone/>
            </a:pPr>
            <a:r>
              <a:rPr b="1" lang="es-ES" sz="1100" u="sng">
                <a:solidFill>
                  <a:srgbClr val="1155CC"/>
                </a:solidFill>
                <a:hlinkClick r:id="rId6">
                  <a:extLst>
                    <a:ext uri="{A12FA001-AC4F-418D-AE19-62706E023703}">
                      <ahyp:hlinkClr val="tx"/>
                    </a:ext>
                  </a:extLst>
                </a:hlinkClick>
              </a:rPr>
              <a:t>LÁSER, GALVANÓMETROS Y LENTE F-THETA</a:t>
            </a:r>
            <a:endParaRPr/>
          </a:p>
        </p:txBody>
      </p:sp>
      <p:cxnSp>
        <p:nvCxnSpPr>
          <p:cNvPr id="194" name="Google Shape;194;g36a5ede44ef_0_168"/>
          <p:cNvCxnSpPr/>
          <p:nvPr/>
        </p:nvCxnSpPr>
        <p:spPr>
          <a:xfrm flipH="1">
            <a:off x="10888525" y="3235100"/>
            <a:ext cx="600" cy="519600"/>
          </a:xfrm>
          <a:prstGeom prst="straightConnector1">
            <a:avLst/>
          </a:prstGeom>
          <a:noFill/>
          <a:ln cap="flat" cmpd="sng" w="38100">
            <a:solidFill>
              <a:schemeClr val="lt1"/>
            </a:solidFill>
            <a:prstDash val="solid"/>
            <a:round/>
            <a:headEnd len="med" w="med" type="none"/>
            <a:tailEnd len="med" w="med" type="triangle"/>
          </a:ln>
        </p:spPr>
      </p:cxnSp>
      <p:pic>
        <p:nvPicPr>
          <p:cNvPr id="195" name="Google Shape;195;g36a5ede44ef_0_168"/>
          <p:cNvPicPr preferRelativeResize="0"/>
          <p:nvPr/>
        </p:nvPicPr>
        <p:blipFill rotWithShape="1">
          <a:blip r:embed="rId7">
            <a:alphaModFix/>
          </a:blip>
          <a:srcRect b="8330" l="8855" r="15524" t="13158"/>
          <a:stretch/>
        </p:blipFill>
        <p:spPr>
          <a:xfrm>
            <a:off x="4903113" y="1834100"/>
            <a:ext cx="1817875" cy="13508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pic>
        <p:nvPicPr>
          <p:cNvPr id="200" name="Google Shape;200;g36a5ede44ef_0_196"/>
          <p:cNvPicPr preferRelativeResize="0"/>
          <p:nvPr/>
        </p:nvPicPr>
        <p:blipFill>
          <a:blip r:embed="rId3">
            <a:alphaModFix/>
          </a:blip>
          <a:stretch>
            <a:fillRect/>
          </a:stretch>
        </p:blipFill>
        <p:spPr>
          <a:xfrm>
            <a:off x="5554464" y="1836650"/>
            <a:ext cx="6066210" cy="4147225"/>
          </a:xfrm>
          <a:prstGeom prst="rect">
            <a:avLst/>
          </a:prstGeom>
          <a:noFill/>
          <a:ln>
            <a:noFill/>
          </a:ln>
        </p:spPr>
      </p:pic>
      <p:sp>
        <p:nvSpPr>
          <p:cNvPr id="201" name="Google Shape;201;g36a5ede44ef_0_196"/>
          <p:cNvSpPr/>
          <p:nvPr/>
        </p:nvSpPr>
        <p:spPr>
          <a:xfrm>
            <a:off x="289237" y="1089625"/>
            <a:ext cx="11536197" cy="644295"/>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rgbClr val="F2E78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 name="Google Shape;202;g36a5ede44ef_0_196"/>
          <p:cNvSpPr txBox="1"/>
          <p:nvPr>
            <p:ph type="title"/>
          </p:nvPr>
        </p:nvSpPr>
        <p:spPr>
          <a:xfrm>
            <a:off x="1308300" y="150100"/>
            <a:ext cx="8045400" cy="752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400"/>
              <a:buFont typeface="Arial Black"/>
              <a:buNone/>
            </a:pPr>
            <a:r>
              <a:rPr lang="es-ES" sz="4055"/>
              <a:t>SLS </a:t>
            </a:r>
            <a:r>
              <a:rPr b="0" lang="es-ES"/>
              <a:t>COMPONENTES PRINCIPALES.</a:t>
            </a:r>
            <a:endParaRPr b="0"/>
          </a:p>
        </p:txBody>
      </p:sp>
      <p:pic>
        <p:nvPicPr>
          <p:cNvPr id="203" name="Google Shape;203;g36a5ede44ef_0_196" title="Logo horizontal principal.jpg"/>
          <p:cNvPicPr preferRelativeResize="0"/>
          <p:nvPr/>
        </p:nvPicPr>
        <p:blipFill rotWithShape="1">
          <a:blip r:embed="rId4">
            <a:alphaModFix/>
          </a:blip>
          <a:srcRect b="0" l="0" r="0" t="0"/>
          <a:stretch/>
        </p:blipFill>
        <p:spPr>
          <a:xfrm>
            <a:off x="5456800" y="6044425"/>
            <a:ext cx="1908566" cy="752125"/>
          </a:xfrm>
          <a:prstGeom prst="rect">
            <a:avLst/>
          </a:prstGeom>
          <a:noFill/>
          <a:ln>
            <a:noFill/>
          </a:ln>
        </p:spPr>
      </p:pic>
      <p:sp>
        <p:nvSpPr>
          <p:cNvPr id="204" name="Google Shape;204;g36a5ede44ef_0_196"/>
          <p:cNvSpPr txBox="1"/>
          <p:nvPr/>
        </p:nvSpPr>
        <p:spPr>
          <a:xfrm>
            <a:off x="286536" y="1203272"/>
            <a:ext cx="11541600" cy="417000"/>
          </a:xfrm>
          <a:prstGeom prst="rect">
            <a:avLst/>
          </a:prstGeom>
          <a:noFill/>
          <a:ln>
            <a:noFill/>
          </a:ln>
        </p:spPr>
        <p:txBody>
          <a:bodyPr anchorCtr="0" anchor="t" bIns="0" lIns="0" spcFirstLastPara="1" rIns="0" wrap="square" tIns="16500">
            <a:spAutoFit/>
          </a:bodyPr>
          <a:lstStyle/>
          <a:p>
            <a:pPr indent="0" lvl="0" marL="0" marR="0" rtl="0" algn="ctr">
              <a:lnSpc>
                <a:spcPct val="100000"/>
              </a:lnSpc>
              <a:spcBef>
                <a:spcPts val="0"/>
              </a:spcBef>
              <a:spcAft>
                <a:spcPts val="0"/>
              </a:spcAft>
              <a:buClr>
                <a:srgbClr val="000000"/>
              </a:buClr>
              <a:buSzPts val="2000"/>
              <a:buFont typeface="Arial"/>
              <a:buNone/>
            </a:pPr>
            <a:r>
              <a:rPr b="1" lang="es-ES" sz="2600">
                <a:solidFill>
                  <a:srgbClr val="012033"/>
                </a:solidFill>
              </a:rPr>
              <a:t>7.10. CILINDRO RECUBRIDOR O RECOATER</a:t>
            </a:r>
            <a:endParaRPr b="1" i="0" sz="3400" u="sng" cap="none" strike="noStrike">
              <a:solidFill>
                <a:srgbClr val="000000"/>
              </a:solidFill>
              <a:latin typeface="Arial"/>
              <a:ea typeface="Arial"/>
              <a:cs typeface="Arial"/>
              <a:sym typeface="Arial"/>
            </a:endParaRPr>
          </a:p>
        </p:txBody>
      </p:sp>
      <p:sp>
        <p:nvSpPr>
          <p:cNvPr id="205" name="Google Shape;205;g36a5ede44ef_0_196"/>
          <p:cNvSpPr/>
          <p:nvPr/>
        </p:nvSpPr>
        <p:spPr>
          <a:xfrm>
            <a:off x="1204800" y="2777775"/>
            <a:ext cx="4908900" cy="2704500"/>
          </a:xfrm>
          <a:prstGeom prst="roundRect">
            <a:avLst>
              <a:gd fmla="val 16667" name="adj"/>
            </a:avLst>
          </a:prstGeom>
          <a:solidFill>
            <a:srgbClr val="B6D7A8"/>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 name="Google Shape;206;g36a5ede44ef_0_196"/>
          <p:cNvSpPr txBox="1"/>
          <p:nvPr/>
        </p:nvSpPr>
        <p:spPr>
          <a:xfrm>
            <a:off x="1477800" y="2806275"/>
            <a:ext cx="4362900" cy="2647500"/>
          </a:xfrm>
          <a:prstGeom prst="rect">
            <a:avLst/>
          </a:prstGeom>
          <a:noFill/>
          <a:ln>
            <a:noFill/>
          </a:ln>
        </p:spPr>
        <p:txBody>
          <a:bodyPr anchorCtr="0" anchor="ctr"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lang="es-ES" sz="1600">
                <a:solidFill>
                  <a:schemeClr val="dk1"/>
                </a:solidFill>
              </a:rPr>
              <a:t>Los recoaters o rodillos repartidores son componentes cruciales en las impresoras SLS como la Fuse 1. Su función es extender uniformemente una capa fina y precisa de polvo sobre el lecho de impresión antes de que el láser actúe. Este movimiento constante y controlado asegura que cada nueva capa de material tenga el espesor correcto y la densidad adecuada para una sinterización óptima y una calidad de pieza consistente.</a:t>
            </a:r>
            <a:endParaRPr sz="1600">
              <a:solidFill>
                <a:schemeClr val="dk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pic>
        <p:nvPicPr>
          <p:cNvPr id="211" name="Google Shape;211;g36a5ede44ef_0_212"/>
          <p:cNvPicPr preferRelativeResize="0"/>
          <p:nvPr/>
        </p:nvPicPr>
        <p:blipFill rotWithShape="1">
          <a:blip r:embed="rId3">
            <a:alphaModFix/>
          </a:blip>
          <a:srcRect b="0" l="0" r="3929" t="0"/>
          <a:stretch/>
        </p:blipFill>
        <p:spPr>
          <a:xfrm>
            <a:off x="6530075" y="1827650"/>
            <a:ext cx="5661925" cy="4123050"/>
          </a:xfrm>
          <a:prstGeom prst="rect">
            <a:avLst/>
          </a:prstGeom>
          <a:noFill/>
          <a:ln>
            <a:noFill/>
          </a:ln>
        </p:spPr>
      </p:pic>
      <p:sp>
        <p:nvSpPr>
          <p:cNvPr id="212" name="Google Shape;212;g36a5ede44ef_0_212"/>
          <p:cNvSpPr/>
          <p:nvPr/>
        </p:nvSpPr>
        <p:spPr>
          <a:xfrm>
            <a:off x="289237" y="1089625"/>
            <a:ext cx="11536197" cy="644295"/>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rgbClr val="F2E78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 name="Google Shape;213;g36a5ede44ef_0_212"/>
          <p:cNvSpPr txBox="1"/>
          <p:nvPr>
            <p:ph type="title"/>
          </p:nvPr>
        </p:nvSpPr>
        <p:spPr>
          <a:xfrm>
            <a:off x="1308300" y="150100"/>
            <a:ext cx="8045400" cy="752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400"/>
              <a:buFont typeface="Arial Black"/>
              <a:buNone/>
            </a:pPr>
            <a:r>
              <a:rPr lang="es-ES" sz="4055"/>
              <a:t>SLS </a:t>
            </a:r>
            <a:r>
              <a:rPr b="0" lang="es-ES"/>
              <a:t>COMPONENTES PRINCIPALES.</a:t>
            </a:r>
            <a:endParaRPr b="0"/>
          </a:p>
        </p:txBody>
      </p:sp>
      <p:pic>
        <p:nvPicPr>
          <p:cNvPr id="214" name="Google Shape;214;g36a5ede44ef_0_212" title="Logo horizontal principal.jpg"/>
          <p:cNvPicPr preferRelativeResize="0"/>
          <p:nvPr/>
        </p:nvPicPr>
        <p:blipFill rotWithShape="1">
          <a:blip r:embed="rId4">
            <a:alphaModFix/>
          </a:blip>
          <a:srcRect b="0" l="0" r="0" t="0"/>
          <a:stretch/>
        </p:blipFill>
        <p:spPr>
          <a:xfrm>
            <a:off x="5456800" y="6044425"/>
            <a:ext cx="1908566" cy="752125"/>
          </a:xfrm>
          <a:prstGeom prst="rect">
            <a:avLst/>
          </a:prstGeom>
          <a:noFill/>
          <a:ln>
            <a:noFill/>
          </a:ln>
        </p:spPr>
      </p:pic>
      <p:sp>
        <p:nvSpPr>
          <p:cNvPr id="215" name="Google Shape;215;g36a5ede44ef_0_212"/>
          <p:cNvSpPr txBox="1"/>
          <p:nvPr/>
        </p:nvSpPr>
        <p:spPr>
          <a:xfrm>
            <a:off x="286536" y="1203272"/>
            <a:ext cx="11541600" cy="417000"/>
          </a:xfrm>
          <a:prstGeom prst="rect">
            <a:avLst/>
          </a:prstGeom>
          <a:noFill/>
          <a:ln>
            <a:noFill/>
          </a:ln>
        </p:spPr>
        <p:txBody>
          <a:bodyPr anchorCtr="0" anchor="t" bIns="0" lIns="0" spcFirstLastPara="1" rIns="0" wrap="square" tIns="16500">
            <a:spAutoFit/>
          </a:bodyPr>
          <a:lstStyle/>
          <a:p>
            <a:pPr indent="0" lvl="0" marL="0" marR="0" rtl="0" algn="ctr">
              <a:lnSpc>
                <a:spcPct val="100000"/>
              </a:lnSpc>
              <a:spcBef>
                <a:spcPts val="0"/>
              </a:spcBef>
              <a:spcAft>
                <a:spcPts val="0"/>
              </a:spcAft>
              <a:buClr>
                <a:srgbClr val="000000"/>
              </a:buClr>
              <a:buSzPts val="2000"/>
              <a:buFont typeface="Arial"/>
              <a:buNone/>
            </a:pPr>
            <a:r>
              <a:rPr b="1" lang="es-ES" sz="2600">
                <a:solidFill>
                  <a:srgbClr val="012033"/>
                </a:solidFill>
              </a:rPr>
              <a:t>7.11. TOLVA Y CARTUCHO DE POLVO (POWDER CASSETTE)</a:t>
            </a:r>
            <a:endParaRPr b="1" i="0" sz="3400" u="sng" cap="none" strike="noStrike">
              <a:solidFill>
                <a:srgbClr val="000000"/>
              </a:solidFill>
              <a:latin typeface="Arial"/>
              <a:ea typeface="Arial"/>
              <a:cs typeface="Arial"/>
              <a:sym typeface="Arial"/>
            </a:endParaRPr>
          </a:p>
        </p:txBody>
      </p:sp>
      <p:sp>
        <p:nvSpPr>
          <p:cNvPr id="216" name="Google Shape;216;g36a5ede44ef_0_212"/>
          <p:cNvSpPr/>
          <p:nvPr/>
        </p:nvSpPr>
        <p:spPr>
          <a:xfrm>
            <a:off x="350450" y="2510350"/>
            <a:ext cx="6412500" cy="2152800"/>
          </a:xfrm>
          <a:prstGeom prst="roundRect">
            <a:avLst>
              <a:gd fmla="val 16667" name="adj"/>
            </a:avLst>
          </a:prstGeom>
          <a:solidFill>
            <a:srgbClr val="9FC5E8"/>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 name="Google Shape;217;g36a5ede44ef_0_212"/>
          <p:cNvSpPr txBox="1"/>
          <p:nvPr/>
        </p:nvSpPr>
        <p:spPr>
          <a:xfrm>
            <a:off x="638825" y="2562000"/>
            <a:ext cx="5884500" cy="1908600"/>
          </a:xfrm>
          <a:prstGeom prst="rect">
            <a:avLst/>
          </a:prstGeom>
          <a:noFill/>
          <a:ln>
            <a:noFill/>
          </a:ln>
        </p:spPr>
        <p:txBody>
          <a:bodyPr anchorCtr="0" anchor="ctr"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lang="es-ES" sz="1600">
                <a:solidFill>
                  <a:schemeClr val="dk1"/>
                </a:solidFill>
              </a:rPr>
              <a:t>La tolva de polvo es el depósito dentro de la Fuse 1 que almacena el material a imprimir, manteniéndolo seco y listo. El cartucho de polvo es un contenedor sellado que contiene el material virgen o reciclado. Se inserta en la tolva para alimentar la impresora de forma limpia y eficiente, simplificando la carga y evitando derrames y contaminación del material.</a:t>
            </a:r>
            <a:endParaRPr sz="1600">
              <a:solidFill>
                <a:schemeClr val="dk1"/>
              </a:solidFill>
            </a:endParaRPr>
          </a:p>
        </p:txBody>
      </p:sp>
      <p:pic>
        <p:nvPicPr>
          <p:cNvPr id="218" name="Google Shape;218;g36a5ede44ef_0_212"/>
          <p:cNvPicPr preferRelativeResize="0"/>
          <p:nvPr/>
        </p:nvPicPr>
        <p:blipFill rotWithShape="1">
          <a:blip r:embed="rId5">
            <a:alphaModFix/>
          </a:blip>
          <a:srcRect b="20083" l="7911" r="8012" t="17874"/>
          <a:stretch/>
        </p:blipFill>
        <p:spPr>
          <a:xfrm>
            <a:off x="1455575" y="4236050"/>
            <a:ext cx="3469550" cy="2560500"/>
          </a:xfrm>
          <a:prstGeom prst="rect">
            <a:avLst/>
          </a:prstGeom>
          <a:noFill/>
          <a:ln>
            <a:noFill/>
          </a:ln>
        </p:spPr>
      </p:pic>
      <p:sp>
        <p:nvSpPr>
          <p:cNvPr id="219" name="Google Shape;219;g36a5ede44ef_0_212"/>
          <p:cNvSpPr txBox="1"/>
          <p:nvPr/>
        </p:nvSpPr>
        <p:spPr>
          <a:xfrm>
            <a:off x="478275" y="1710138"/>
            <a:ext cx="4685700" cy="7620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1200"/>
              </a:spcBef>
              <a:spcAft>
                <a:spcPts val="0"/>
              </a:spcAft>
              <a:buNone/>
            </a:pPr>
            <a:r>
              <a:rPr lang="es-ES" sz="1100">
                <a:solidFill>
                  <a:schemeClr val="dk1"/>
                </a:solidFill>
              </a:rPr>
              <a:t>VIDEO</a:t>
            </a:r>
            <a:r>
              <a:rPr lang="es-ES" sz="1100">
                <a:solidFill>
                  <a:schemeClr val="dk1"/>
                </a:solidFill>
              </a:rPr>
              <a:t>: </a:t>
            </a:r>
            <a:endParaRPr sz="1100">
              <a:solidFill>
                <a:schemeClr val="dk1"/>
              </a:solidFill>
            </a:endParaRPr>
          </a:p>
          <a:p>
            <a:pPr indent="0" lvl="0" marL="0" rtl="0" algn="l">
              <a:lnSpc>
                <a:spcPct val="150000"/>
              </a:lnSpc>
              <a:spcBef>
                <a:spcPts val="1200"/>
              </a:spcBef>
              <a:spcAft>
                <a:spcPts val="1200"/>
              </a:spcAft>
              <a:buNone/>
            </a:pPr>
            <a:r>
              <a:rPr b="1" lang="es-ES" sz="1100" u="sng">
                <a:solidFill>
                  <a:srgbClr val="1155CC"/>
                </a:solidFill>
                <a:hlinkClick r:id="rId6">
                  <a:extLst>
                    <a:ext uri="{A12FA001-AC4F-418D-AE19-62706E023703}">
                      <ahyp:hlinkClr val="tx"/>
                    </a:ext>
                  </a:extLst>
                </a:hlinkClick>
              </a:rPr>
              <a:t>LLENADO DE LA TOLVA CON EL CARTUCHO DE POLVO</a:t>
            </a:r>
            <a:endParaRPr/>
          </a:p>
        </p:txBody>
      </p:sp>
      <p:cxnSp>
        <p:nvCxnSpPr>
          <p:cNvPr id="220" name="Google Shape;220;g36a5ede44ef_0_212"/>
          <p:cNvCxnSpPr/>
          <p:nvPr/>
        </p:nvCxnSpPr>
        <p:spPr>
          <a:xfrm rot="10800000">
            <a:off x="11062100" y="3542875"/>
            <a:ext cx="745500" cy="222900"/>
          </a:xfrm>
          <a:prstGeom prst="straightConnector1">
            <a:avLst/>
          </a:prstGeom>
          <a:noFill/>
          <a:ln cap="flat" cmpd="sng" w="38100">
            <a:solidFill>
              <a:schemeClr val="lt1"/>
            </a:solidFill>
            <a:prstDash val="solid"/>
            <a:round/>
            <a:headEnd len="med" w="med" type="none"/>
            <a:tailEnd len="med" w="med" type="triangle"/>
          </a:ln>
        </p:spPr>
      </p:cxnSp>
      <p:cxnSp>
        <p:nvCxnSpPr>
          <p:cNvPr id="221" name="Google Shape;221;g36a5ede44ef_0_212"/>
          <p:cNvCxnSpPr/>
          <p:nvPr/>
        </p:nvCxnSpPr>
        <p:spPr>
          <a:xfrm flipH="1">
            <a:off x="11194050" y="5408175"/>
            <a:ext cx="663900" cy="228000"/>
          </a:xfrm>
          <a:prstGeom prst="straightConnector1">
            <a:avLst/>
          </a:prstGeom>
          <a:noFill/>
          <a:ln cap="flat" cmpd="sng" w="38100">
            <a:solidFill>
              <a:schemeClr val="lt1"/>
            </a:solidFill>
            <a:prstDash val="solid"/>
            <a:round/>
            <a:headEnd len="med" w="med" type="none"/>
            <a:tailEnd len="med" w="med" type="triangl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pic>
        <p:nvPicPr>
          <p:cNvPr id="226" name="Google Shape;226;g36a5ede44ef_0_228"/>
          <p:cNvPicPr preferRelativeResize="0"/>
          <p:nvPr/>
        </p:nvPicPr>
        <p:blipFill rotWithShape="1">
          <a:blip r:embed="rId3">
            <a:alphaModFix/>
          </a:blip>
          <a:srcRect b="0" l="7752" r="5824" t="19445"/>
          <a:stretch/>
        </p:blipFill>
        <p:spPr>
          <a:xfrm>
            <a:off x="5923726" y="2091400"/>
            <a:ext cx="6268275" cy="3891801"/>
          </a:xfrm>
          <a:prstGeom prst="rect">
            <a:avLst/>
          </a:prstGeom>
          <a:noFill/>
          <a:ln>
            <a:noFill/>
          </a:ln>
        </p:spPr>
      </p:pic>
      <p:pic>
        <p:nvPicPr>
          <p:cNvPr id="227" name="Google Shape;227;g36a5ede44ef_0_228"/>
          <p:cNvPicPr preferRelativeResize="0"/>
          <p:nvPr/>
        </p:nvPicPr>
        <p:blipFill rotWithShape="1">
          <a:blip r:embed="rId4">
            <a:alphaModFix/>
          </a:blip>
          <a:srcRect b="5331" l="28611" r="27302" t="3535"/>
          <a:stretch/>
        </p:blipFill>
        <p:spPr>
          <a:xfrm>
            <a:off x="612575" y="847050"/>
            <a:ext cx="2757798" cy="5701101"/>
          </a:xfrm>
          <a:prstGeom prst="rect">
            <a:avLst/>
          </a:prstGeom>
          <a:noFill/>
          <a:ln>
            <a:noFill/>
          </a:ln>
        </p:spPr>
      </p:pic>
      <p:sp>
        <p:nvSpPr>
          <p:cNvPr id="228" name="Google Shape;228;g36a5ede44ef_0_228"/>
          <p:cNvSpPr/>
          <p:nvPr/>
        </p:nvSpPr>
        <p:spPr>
          <a:xfrm>
            <a:off x="2848590" y="1147475"/>
            <a:ext cx="9046242" cy="644295"/>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rgbClr val="F2E78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 name="Google Shape;229;g36a5ede44ef_0_228"/>
          <p:cNvSpPr txBox="1"/>
          <p:nvPr>
            <p:ph type="title"/>
          </p:nvPr>
        </p:nvSpPr>
        <p:spPr>
          <a:xfrm>
            <a:off x="1308300" y="150100"/>
            <a:ext cx="8045400" cy="752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400"/>
              <a:buFont typeface="Arial Black"/>
              <a:buNone/>
            </a:pPr>
            <a:r>
              <a:rPr lang="es-ES" sz="4055"/>
              <a:t>SLS </a:t>
            </a:r>
            <a:r>
              <a:rPr b="0" lang="es-ES"/>
              <a:t>COMPONENTES PRINCIPALES.</a:t>
            </a:r>
            <a:endParaRPr b="0"/>
          </a:p>
        </p:txBody>
      </p:sp>
      <p:pic>
        <p:nvPicPr>
          <p:cNvPr id="230" name="Google Shape;230;g36a5ede44ef_0_228" title="Logo horizontal principal.jpg"/>
          <p:cNvPicPr preferRelativeResize="0"/>
          <p:nvPr/>
        </p:nvPicPr>
        <p:blipFill rotWithShape="1">
          <a:blip r:embed="rId5">
            <a:alphaModFix/>
          </a:blip>
          <a:srcRect b="0" l="0" r="0" t="0"/>
          <a:stretch/>
        </p:blipFill>
        <p:spPr>
          <a:xfrm>
            <a:off x="5456800" y="6044425"/>
            <a:ext cx="1908566" cy="752125"/>
          </a:xfrm>
          <a:prstGeom prst="rect">
            <a:avLst/>
          </a:prstGeom>
          <a:noFill/>
          <a:ln>
            <a:noFill/>
          </a:ln>
        </p:spPr>
      </p:pic>
      <p:sp>
        <p:nvSpPr>
          <p:cNvPr id="231" name="Google Shape;231;g36a5ede44ef_0_228"/>
          <p:cNvSpPr txBox="1"/>
          <p:nvPr/>
        </p:nvSpPr>
        <p:spPr>
          <a:xfrm>
            <a:off x="2846475" y="1261124"/>
            <a:ext cx="9033600" cy="417000"/>
          </a:xfrm>
          <a:prstGeom prst="rect">
            <a:avLst/>
          </a:prstGeom>
          <a:noFill/>
          <a:ln>
            <a:noFill/>
          </a:ln>
        </p:spPr>
        <p:txBody>
          <a:bodyPr anchorCtr="0" anchor="t" bIns="0" lIns="0" spcFirstLastPara="1" rIns="0" wrap="square" tIns="16500">
            <a:spAutoFit/>
          </a:bodyPr>
          <a:lstStyle/>
          <a:p>
            <a:pPr indent="0" lvl="0" marL="0" marR="0" rtl="0" algn="ctr">
              <a:lnSpc>
                <a:spcPct val="100000"/>
              </a:lnSpc>
              <a:spcBef>
                <a:spcPts val="0"/>
              </a:spcBef>
              <a:spcAft>
                <a:spcPts val="0"/>
              </a:spcAft>
              <a:buClr>
                <a:srgbClr val="000000"/>
              </a:buClr>
              <a:buSzPts val="2000"/>
              <a:buFont typeface="Arial"/>
              <a:buNone/>
            </a:pPr>
            <a:r>
              <a:rPr b="1" lang="es-ES" sz="2600">
                <a:solidFill>
                  <a:srgbClr val="012033"/>
                </a:solidFill>
              </a:rPr>
              <a:t>7.12. SISTEMA DE CONTROL DE </a:t>
            </a:r>
            <a:r>
              <a:rPr b="1" lang="es-ES" sz="2600">
                <a:solidFill>
                  <a:srgbClr val="012033"/>
                </a:solidFill>
              </a:rPr>
              <a:t>ATMÓSFERA</a:t>
            </a:r>
            <a:r>
              <a:rPr b="1" lang="es-ES" sz="2600">
                <a:solidFill>
                  <a:srgbClr val="012033"/>
                </a:solidFill>
              </a:rPr>
              <a:t> INERTE</a:t>
            </a:r>
            <a:endParaRPr b="1" i="0" sz="3400" u="sng" cap="none" strike="noStrike">
              <a:solidFill>
                <a:srgbClr val="000000"/>
              </a:solidFill>
              <a:latin typeface="Arial"/>
              <a:ea typeface="Arial"/>
              <a:cs typeface="Arial"/>
              <a:sym typeface="Arial"/>
            </a:endParaRPr>
          </a:p>
        </p:txBody>
      </p:sp>
      <p:sp>
        <p:nvSpPr>
          <p:cNvPr id="232" name="Google Shape;232;g36a5ede44ef_0_228"/>
          <p:cNvSpPr/>
          <p:nvPr/>
        </p:nvSpPr>
        <p:spPr>
          <a:xfrm>
            <a:off x="2846475" y="2091400"/>
            <a:ext cx="4518900" cy="3653400"/>
          </a:xfrm>
          <a:prstGeom prst="roundRect">
            <a:avLst>
              <a:gd fmla="val 16667" name="adj"/>
            </a:avLst>
          </a:prstGeom>
          <a:solidFill>
            <a:srgbClr val="B6D7A8"/>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 name="Google Shape;233;g36a5ede44ef_0_228"/>
          <p:cNvSpPr txBox="1"/>
          <p:nvPr/>
        </p:nvSpPr>
        <p:spPr>
          <a:xfrm>
            <a:off x="3134850" y="2165875"/>
            <a:ext cx="4098000" cy="3386400"/>
          </a:xfrm>
          <a:prstGeom prst="rect">
            <a:avLst/>
          </a:prstGeom>
          <a:noFill/>
          <a:ln>
            <a:noFill/>
          </a:ln>
        </p:spPr>
        <p:txBody>
          <a:bodyPr anchorCtr="0" anchor="ctr"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lang="es-ES" sz="1600">
                <a:solidFill>
                  <a:schemeClr val="dk1"/>
                </a:solidFill>
              </a:rPr>
              <a:t>El control de atmósfera inerte con nitrógeno es una característica clave en ciertas impresoras SLS. Inunda la cámara con nitrógeno para evitar la oxidación de polímeros sensibles a las altas temperaturas, asegurando propiedades mecánicas y color óptimos. A diferencia de la Fuse 1 original, la Formlabs Fuse 1+ 30W sí incluye esta funcionalidad, lo que le permite trabajar con una gama más amplia de materiales avanzados que requieren un ambiente libre de oxígeno para su sinterizado de alta calidad.</a:t>
            </a:r>
            <a:endParaRPr sz="1600">
              <a:solidFill>
                <a:schemeClr val="dk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pic>
        <p:nvPicPr>
          <p:cNvPr id="238" name="Google Shape;238;g36a90dd39f6_0_0"/>
          <p:cNvPicPr preferRelativeResize="0"/>
          <p:nvPr/>
        </p:nvPicPr>
        <p:blipFill rotWithShape="1">
          <a:blip r:embed="rId3">
            <a:alphaModFix/>
          </a:blip>
          <a:srcRect b="4698" l="14258" r="0" t="0"/>
          <a:stretch/>
        </p:blipFill>
        <p:spPr>
          <a:xfrm>
            <a:off x="0" y="975025"/>
            <a:ext cx="6694724" cy="5580951"/>
          </a:xfrm>
          <a:prstGeom prst="rect">
            <a:avLst/>
          </a:prstGeom>
          <a:noFill/>
          <a:ln>
            <a:noFill/>
          </a:ln>
        </p:spPr>
      </p:pic>
      <p:sp>
        <p:nvSpPr>
          <p:cNvPr id="239" name="Google Shape;239;g36a90dd39f6_0_0"/>
          <p:cNvSpPr/>
          <p:nvPr/>
        </p:nvSpPr>
        <p:spPr>
          <a:xfrm>
            <a:off x="380290" y="1147475"/>
            <a:ext cx="11518284" cy="644295"/>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rgbClr val="F2E780"/>
          </a:solidFill>
          <a:ln cap="flat" cmpd="sng" w="9525">
            <a:solidFill>
              <a:schemeClr val="dk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 name="Google Shape;240;g36a90dd39f6_0_0"/>
          <p:cNvSpPr txBox="1"/>
          <p:nvPr>
            <p:ph type="title"/>
          </p:nvPr>
        </p:nvSpPr>
        <p:spPr>
          <a:xfrm>
            <a:off x="1308300" y="150100"/>
            <a:ext cx="8045400" cy="752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400"/>
              <a:buFont typeface="Arial Black"/>
              <a:buNone/>
            </a:pPr>
            <a:r>
              <a:rPr lang="es-ES" sz="4055"/>
              <a:t>SLS </a:t>
            </a:r>
            <a:r>
              <a:rPr b="0" lang="es-ES"/>
              <a:t>COMPONENTES PRINCIPALES.</a:t>
            </a:r>
            <a:endParaRPr b="0"/>
          </a:p>
        </p:txBody>
      </p:sp>
      <p:pic>
        <p:nvPicPr>
          <p:cNvPr id="241" name="Google Shape;241;g36a90dd39f6_0_0" title="Logo horizontal principal.jpg"/>
          <p:cNvPicPr preferRelativeResize="0"/>
          <p:nvPr/>
        </p:nvPicPr>
        <p:blipFill rotWithShape="1">
          <a:blip r:embed="rId4">
            <a:alphaModFix/>
          </a:blip>
          <a:srcRect b="0" l="0" r="0" t="0"/>
          <a:stretch/>
        </p:blipFill>
        <p:spPr>
          <a:xfrm>
            <a:off x="5456800" y="6044425"/>
            <a:ext cx="1908566" cy="752125"/>
          </a:xfrm>
          <a:prstGeom prst="rect">
            <a:avLst/>
          </a:prstGeom>
          <a:noFill/>
          <a:ln>
            <a:noFill/>
          </a:ln>
        </p:spPr>
      </p:pic>
      <p:sp>
        <p:nvSpPr>
          <p:cNvPr id="242" name="Google Shape;242;g36a90dd39f6_0_0"/>
          <p:cNvSpPr txBox="1"/>
          <p:nvPr/>
        </p:nvSpPr>
        <p:spPr>
          <a:xfrm>
            <a:off x="377598" y="1261125"/>
            <a:ext cx="11498400" cy="417000"/>
          </a:xfrm>
          <a:prstGeom prst="rect">
            <a:avLst/>
          </a:prstGeom>
          <a:noFill/>
          <a:ln>
            <a:noFill/>
          </a:ln>
        </p:spPr>
        <p:txBody>
          <a:bodyPr anchorCtr="0" anchor="t" bIns="0" lIns="0" spcFirstLastPara="1" rIns="0" wrap="square" tIns="16500">
            <a:spAutoFit/>
          </a:bodyPr>
          <a:lstStyle/>
          <a:p>
            <a:pPr indent="0" lvl="0" marL="0" marR="0" rtl="0" algn="ctr">
              <a:lnSpc>
                <a:spcPct val="100000"/>
              </a:lnSpc>
              <a:spcBef>
                <a:spcPts val="0"/>
              </a:spcBef>
              <a:spcAft>
                <a:spcPts val="0"/>
              </a:spcAft>
              <a:buClr>
                <a:srgbClr val="000000"/>
              </a:buClr>
              <a:buSzPts val="2000"/>
              <a:buFont typeface="Arial"/>
              <a:buNone/>
            </a:pPr>
            <a:r>
              <a:rPr b="1" lang="es-ES" sz="2600">
                <a:solidFill>
                  <a:srgbClr val="012033"/>
                </a:solidFill>
              </a:rPr>
              <a:t>MÁQUINAS AUXILIARES - ECOSISTEMA DE LA FUSE</a:t>
            </a:r>
            <a:endParaRPr b="1" i="0" sz="3400" u="sng" cap="none" strike="noStrike">
              <a:solidFill>
                <a:srgbClr val="000000"/>
              </a:solidFill>
              <a:latin typeface="Arial"/>
              <a:ea typeface="Arial"/>
              <a:cs typeface="Arial"/>
              <a:sym typeface="Arial"/>
            </a:endParaRPr>
          </a:p>
        </p:txBody>
      </p:sp>
      <p:sp>
        <p:nvSpPr>
          <p:cNvPr id="243" name="Google Shape;243;g36a90dd39f6_0_0"/>
          <p:cNvSpPr/>
          <p:nvPr/>
        </p:nvSpPr>
        <p:spPr>
          <a:xfrm>
            <a:off x="4722550" y="2746588"/>
            <a:ext cx="4518900" cy="2721900"/>
          </a:xfrm>
          <a:prstGeom prst="roundRect">
            <a:avLst>
              <a:gd fmla="val 16667" name="adj"/>
            </a:avLst>
          </a:prstGeom>
          <a:solidFill>
            <a:srgbClr val="B6D7A8"/>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 name="Google Shape;244;g36a90dd39f6_0_0"/>
          <p:cNvSpPr txBox="1"/>
          <p:nvPr/>
        </p:nvSpPr>
        <p:spPr>
          <a:xfrm>
            <a:off x="4933000" y="2783788"/>
            <a:ext cx="4098000" cy="2647500"/>
          </a:xfrm>
          <a:prstGeom prst="rect">
            <a:avLst/>
          </a:prstGeom>
          <a:noFill/>
          <a:ln>
            <a:noFill/>
          </a:ln>
        </p:spPr>
        <p:txBody>
          <a:bodyPr anchorCtr="0" anchor="ctr"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lang="es-ES" sz="1600">
                <a:solidFill>
                  <a:schemeClr val="dk1"/>
                </a:solidFill>
              </a:rPr>
              <a:t>El ecosistema Formlabs Fuse optimiza la impresión SLS, brindando un flujo de trabajo integral. Incluye la impresora Fuse 1 (o Fuse 1+ 30W) para la sinterización, la Fuse Sift para la recuperación y mezclado de polvo, y la Fuse Blast (chorreadora automática) para el post-procesado final de las piezas. Este conjunto automatiza y simplifica la producción 3D de principio a fin.</a:t>
            </a:r>
            <a:endParaRPr sz="1600">
              <a:solidFill>
                <a:schemeClr val="dk1"/>
              </a:solidFill>
            </a:endParaRPr>
          </a:p>
        </p:txBody>
      </p:sp>
      <p:pic>
        <p:nvPicPr>
          <p:cNvPr id="245" name="Google Shape;245;g36a90dd39f6_0_0"/>
          <p:cNvPicPr preferRelativeResize="0"/>
          <p:nvPr/>
        </p:nvPicPr>
        <p:blipFill rotWithShape="1">
          <a:blip r:embed="rId5">
            <a:alphaModFix/>
          </a:blip>
          <a:srcRect b="7578" l="22420" r="22733" t="7561"/>
          <a:stretch/>
        </p:blipFill>
        <p:spPr>
          <a:xfrm>
            <a:off x="9033475" y="2398250"/>
            <a:ext cx="2842526" cy="43983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g33d43fb4e69_0_0"/>
          <p:cNvSpPr/>
          <p:nvPr/>
        </p:nvSpPr>
        <p:spPr>
          <a:xfrm>
            <a:off x="0" y="1442675"/>
            <a:ext cx="5556000" cy="4965300"/>
          </a:xfrm>
          <a:prstGeom prst="roundRect">
            <a:avLst>
              <a:gd fmla="val 16667" name="adj"/>
            </a:avLst>
          </a:prstGeom>
          <a:solidFill>
            <a:srgbClr val="B6D7A8"/>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1" name="Google Shape;251;g33d43fb4e69_0_0"/>
          <p:cNvPicPr preferRelativeResize="0"/>
          <p:nvPr/>
        </p:nvPicPr>
        <p:blipFill rotWithShape="1">
          <a:blip r:embed="rId3">
            <a:alphaModFix/>
          </a:blip>
          <a:srcRect b="22914" l="7714" r="5697" t="23092"/>
          <a:stretch/>
        </p:blipFill>
        <p:spPr>
          <a:xfrm>
            <a:off x="9738696" y="1442663"/>
            <a:ext cx="2508729" cy="1564300"/>
          </a:xfrm>
          <a:prstGeom prst="rect">
            <a:avLst/>
          </a:prstGeom>
          <a:noFill/>
          <a:ln>
            <a:noFill/>
          </a:ln>
        </p:spPr>
      </p:pic>
      <p:sp>
        <p:nvSpPr>
          <p:cNvPr id="252" name="Google Shape;252;g33d43fb4e69_0_0"/>
          <p:cNvSpPr/>
          <p:nvPr/>
        </p:nvSpPr>
        <p:spPr>
          <a:xfrm>
            <a:off x="1561425" y="150100"/>
            <a:ext cx="7602900" cy="752100"/>
          </a:xfrm>
          <a:prstGeom prst="roundRect">
            <a:avLst>
              <a:gd fmla="val 16667" name="adj"/>
            </a:avLst>
          </a:prstGeom>
          <a:solidFill>
            <a:srgbClr val="F2E780"/>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g33d43fb4e69_0_0"/>
          <p:cNvSpPr txBox="1"/>
          <p:nvPr>
            <p:ph type="title"/>
          </p:nvPr>
        </p:nvSpPr>
        <p:spPr>
          <a:xfrm>
            <a:off x="1800208" y="150110"/>
            <a:ext cx="7125600" cy="7521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002060"/>
              </a:buClr>
              <a:buSzPts val="2400"/>
              <a:buFont typeface="Arial Black"/>
              <a:buNone/>
            </a:pPr>
            <a:r>
              <a:rPr lang="es-ES" sz="2600"/>
              <a:t>ACTIVIDAD PROPUESTA</a:t>
            </a:r>
            <a:r>
              <a:rPr lang="es-ES" sz="2600"/>
              <a:t> </a:t>
            </a:r>
            <a:r>
              <a:rPr lang="es-ES" sz="1555"/>
              <a:t>“Conoce tu </a:t>
            </a:r>
            <a:r>
              <a:rPr lang="es-ES" sz="1555"/>
              <a:t>impresora</a:t>
            </a:r>
            <a:r>
              <a:rPr lang="es-ES" sz="1555"/>
              <a:t>”</a:t>
            </a:r>
            <a:endParaRPr sz="1555"/>
          </a:p>
        </p:txBody>
      </p:sp>
      <p:sp>
        <p:nvSpPr>
          <p:cNvPr id="254" name="Google Shape;254;g33d43fb4e69_0_0"/>
          <p:cNvSpPr txBox="1"/>
          <p:nvPr/>
        </p:nvSpPr>
        <p:spPr>
          <a:xfrm>
            <a:off x="281400" y="981050"/>
            <a:ext cx="11671500" cy="352200"/>
          </a:xfrm>
          <a:prstGeom prst="rect">
            <a:avLst/>
          </a:prstGeom>
          <a:noFill/>
          <a:ln>
            <a:noFill/>
          </a:ln>
        </p:spPr>
        <p:txBody>
          <a:bodyPr anchorCtr="0" anchor="ctr" bIns="0" lIns="0" spcFirstLastPara="1" rIns="0" wrap="square" tIns="13325">
            <a:spAutoFit/>
          </a:bodyPr>
          <a:lstStyle/>
          <a:p>
            <a:pPr indent="-330200" lvl="0" marL="355600" marR="0" rtl="0" algn="l">
              <a:lnSpc>
                <a:spcPct val="100000"/>
              </a:lnSpc>
              <a:spcBef>
                <a:spcPts val="105"/>
              </a:spcBef>
              <a:spcAft>
                <a:spcPts val="0"/>
              </a:spcAft>
              <a:buClr>
                <a:srgbClr val="002060"/>
              </a:buClr>
              <a:buSzPts val="2200"/>
              <a:buFont typeface="Noto Sans Symbols"/>
              <a:buChar char="❑"/>
            </a:pPr>
            <a:r>
              <a:rPr b="1" lang="es-ES" sz="2200">
                <a:solidFill>
                  <a:srgbClr val="002060"/>
                </a:solidFill>
                <a:latin typeface="Arial Black"/>
                <a:ea typeface="Arial Black"/>
                <a:cs typeface="Arial Black"/>
                <a:sym typeface="Arial Black"/>
              </a:rPr>
              <a:t>IDENTIFICA Y LOCALIZA CADA COMPONENTE DE NUESTRA IMPRESORA</a:t>
            </a:r>
            <a:endParaRPr b="1" i="0" sz="2200" u="none" cap="none" strike="noStrike">
              <a:solidFill>
                <a:srgbClr val="002060"/>
              </a:solidFill>
              <a:latin typeface="Arial Black"/>
              <a:ea typeface="Arial Black"/>
              <a:cs typeface="Arial Black"/>
              <a:sym typeface="Arial Black"/>
            </a:endParaRPr>
          </a:p>
        </p:txBody>
      </p:sp>
      <p:pic>
        <p:nvPicPr>
          <p:cNvPr id="255" name="Google Shape;255;g33d43fb4e69_0_0" title="Logo horizontal principal.jpg"/>
          <p:cNvPicPr preferRelativeResize="0"/>
          <p:nvPr/>
        </p:nvPicPr>
        <p:blipFill rotWithShape="1">
          <a:blip r:embed="rId4">
            <a:alphaModFix/>
          </a:blip>
          <a:srcRect b="0" l="0" r="0" t="0"/>
          <a:stretch/>
        </p:blipFill>
        <p:spPr>
          <a:xfrm>
            <a:off x="5456800" y="6044425"/>
            <a:ext cx="1908566" cy="752125"/>
          </a:xfrm>
          <a:prstGeom prst="rect">
            <a:avLst/>
          </a:prstGeom>
          <a:noFill/>
          <a:ln>
            <a:noFill/>
          </a:ln>
        </p:spPr>
      </p:pic>
      <p:sp>
        <p:nvSpPr>
          <p:cNvPr id="256" name="Google Shape;256;g33d43fb4e69_0_0"/>
          <p:cNvSpPr txBox="1"/>
          <p:nvPr/>
        </p:nvSpPr>
        <p:spPr>
          <a:xfrm>
            <a:off x="281400" y="1508475"/>
            <a:ext cx="4244100" cy="47715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lang="es-ES" u="sng">
                <a:solidFill>
                  <a:schemeClr val="dk1"/>
                </a:solidFill>
              </a:rPr>
              <a:t>INTRODUCCIÓN</a:t>
            </a:r>
            <a:endParaRPr u="sng">
              <a:solidFill>
                <a:schemeClr val="dk1"/>
              </a:solidFill>
            </a:endParaRPr>
          </a:p>
          <a:p>
            <a:pPr indent="0" lvl="0" marL="0" rtl="0" algn="l">
              <a:spcBef>
                <a:spcPts val="0"/>
              </a:spcBef>
              <a:spcAft>
                <a:spcPts val="0"/>
              </a:spcAft>
              <a:buNone/>
            </a:pPr>
            <a:r>
              <a:t/>
            </a:r>
            <a:endParaRPr sz="600">
              <a:solidFill>
                <a:schemeClr val="dk1"/>
              </a:solidFill>
            </a:endParaRPr>
          </a:p>
          <a:p>
            <a:pPr indent="0" lvl="0" marL="0" rtl="0" algn="l">
              <a:spcBef>
                <a:spcPts val="0"/>
              </a:spcBef>
              <a:spcAft>
                <a:spcPts val="0"/>
              </a:spcAft>
              <a:buNone/>
            </a:pPr>
            <a:r>
              <a:rPr lang="es-ES">
                <a:solidFill>
                  <a:schemeClr val="dk1"/>
                </a:solidFill>
              </a:rPr>
              <a:t>Este ejercicio pretende profundizar en el conocimiento de nuestra impresora.</a:t>
            </a:r>
            <a:endParaRPr>
              <a:solidFill>
                <a:schemeClr val="dk1"/>
              </a:solidFill>
            </a:endParaRPr>
          </a:p>
          <a:p>
            <a:pPr indent="0" lvl="0" marL="0" rtl="0" algn="l">
              <a:spcBef>
                <a:spcPts val="0"/>
              </a:spcBef>
              <a:spcAft>
                <a:spcPts val="0"/>
              </a:spcAft>
              <a:buNone/>
            </a:pPr>
            <a:r>
              <a:rPr lang="es-ES">
                <a:solidFill>
                  <a:schemeClr val="dk1"/>
                </a:solidFill>
              </a:rPr>
              <a:t>A lo largo de esta exposición hemos tomado como </a:t>
            </a:r>
            <a:r>
              <a:rPr lang="es-ES">
                <a:solidFill>
                  <a:schemeClr val="dk1"/>
                </a:solidFill>
              </a:rPr>
              <a:t>referencia</a:t>
            </a:r>
            <a:r>
              <a:rPr lang="es-ES">
                <a:solidFill>
                  <a:schemeClr val="dk1"/>
                </a:solidFill>
              </a:rPr>
              <a:t> nuestra impresora marca Formlabs, modelo original Fuse 1.</a:t>
            </a:r>
            <a:endParaRPr>
              <a:solidFill>
                <a:schemeClr val="dk1"/>
              </a:solidFill>
            </a:endParaRPr>
          </a:p>
          <a:p>
            <a:pPr indent="0" lvl="0" marL="0" rtl="0" algn="l">
              <a:spcBef>
                <a:spcPts val="0"/>
              </a:spcBef>
              <a:spcAft>
                <a:spcPts val="0"/>
              </a:spcAft>
              <a:buNone/>
            </a:pPr>
            <a:r>
              <a:t/>
            </a:r>
            <a:endParaRPr sz="600">
              <a:solidFill>
                <a:schemeClr val="dk1"/>
              </a:solidFill>
            </a:endParaRPr>
          </a:p>
          <a:p>
            <a:pPr indent="0" lvl="0" marL="0" rtl="0" algn="l">
              <a:spcBef>
                <a:spcPts val="0"/>
              </a:spcBef>
              <a:spcAft>
                <a:spcPts val="0"/>
              </a:spcAft>
              <a:buNone/>
            </a:pPr>
            <a:r>
              <a:rPr lang="es-ES">
                <a:solidFill>
                  <a:schemeClr val="dk1"/>
                </a:solidFill>
              </a:rPr>
              <a:t>Este es un ejercicio os pedimos que exploréis de manera </a:t>
            </a:r>
            <a:r>
              <a:rPr lang="es-ES">
                <a:solidFill>
                  <a:schemeClr val="dk1"/>
                </a:solidFill>
              </a:rPr>
              <a:t>exhaustiva</a:t>
            </a:r>
            <a:r>
              <a:rPr lang="es-ES">
                <a:solidFill>
                  <a:schemeClr val="dk1"/>
                </a:solidFill>
              </a:rPr>
              <a:t> y cuidadosa nuestra impresora (Fuse 1) y nuestra máquina auxiliar Fuse Sift, </a:t>
            </a:r>
            <a:r>
              <a:rPr lang="es-ES">
                <a:solidFill>
                  <a:schemeClr val="dk1"/>
                </a:solidFill>
              </a:rPr>
              <a:t>identificando</a:t>
            </a:r>
            <a:r>
              <a:rPr lang="es-ES">
                <a:solidFill>
                  <a:schemeClr val="dk1"/>
                </a:solidFill>
              </a:rPr>
              <a:t> todos los componentes principales que podamos.</a:t>
            </a:r>
            <a:endParaRPr>
              <a:solidFill>
                <a:schemeClr val="dk1"/>
              </a:solidFill>
            </a:endParaRPr>
          </a:p>
          <a:p>
            <a:pPr indent="0" lvl="0" marL="0" rtl="0" algn="l">
              <a:spcBef>
                <a:spcPts val="0"/>
              </a:spcBef>
              <a:spcAft>
                <a:spcPts val="0"/>
              </a:spcAft>
              <a:buNone/>
            </a:pPr>
            <a:r>
              <a:t/>
            </a:r>
            <a:endParaRPr sz="600">
              <a:solidFill>
                <a:schemeClr val="dk1"/>
              </a:solidFill>
            </a:endParaRPr>
          </a:p>
          <a:p>
            <a:pPr indent="0" lvl="0" marL="0" rtl="0" algn="l">
              <a:spcBef>
                <a:spcPts val="0"/>
              </a:spcBef>
              <a:spcAft>
                <a:spcPts val="0"/>
              </a:spcAft>
              <a:buNone/>
            </a:pPr>
            <a:r>
              <a:rPr lang="es-ES">
                <a:solidFill>
                  <a:schemeClr val="dk1"/>
                </a:solidFill>
              </a:rPr>
              <a:t>Nos </a:t>
            </a:r>
            <a:r>
              <a:rPr lang="es-ES">
                <a:solidFill>
                  <a:schemeClr val="dk1"/>
                </a:solidFill>
              </a:rPr>
              <a:t>dividiremos</a:t>
            </a:r>
            <a:r>
              <a:rPr lang="es-ES">
                <a:solidFill>
                  <a:schemeClr val="dk1"/>
                </a:solidFill>
              </a:rPr>
              <a:t> en equipos de 2 o 3 personas y nos coordinaremos entre equipos para identificar y dejar accesibles los distintos componentes, con la intención de reducir el nivel riesgo de degradación por manipulación excesiva de la máquina y que todos los equipos podáis tomar nota y realizar fotografías de manera más rápida.</a:t>
            </a:r>
            <a:endParaRPr>
              <a:solidFill>
                <a:schemeClr val="dk1"/>
              </a:solidFill>
            </a:endParaRPr>
          </a:p>
          <a:p>
            <a:pPr indent="0" lvl="0" marL="0" rtl="0" algn="l">
              <a:spcBef>
                <a:spcPts val="0"/>
              </a:spcBef>
              <a:spcAft>
                <a:spcPts val="0"/>
              </a:spcAft>
              <a:buNone/>
            </a:pPr>
            <a:r>
              <a:rPr lang="es-ES">
                <a:solidFill>
                  <a:schemeClr val="dk1"/>
                </a:solidFill>
              </a:rPr>
              <a:t>A lo largo de este ejercicio realizaréis las siguientes tareas de manera coordinada.</a:t>
            </a:r>
            <a:endParaRPr>
              <a:solidFill>
                <a:schemeClr val="dk1"/>
              </a:solidFill>
            </a:endParaRPr>
          </a:p>
        </p:txBody>
      </p:sp>
      <p:sp>
        <p:nvSpPr>
          <p:cNvPr id="257" name="Google Shape;257;g33d43fb4e69_0_0"/>
          <p:cNvSpPr/>
          <p:nvPr/>
        </p:nvSpPr>
        <p:spPr>
          <a:xfrm>
            <a:off x="4525500" y="1521375"/>
            <a:ext cx="5828700" cy="1375800"/>
          </a:xfrm>
          <a:prstGeom prst="roundRect">
            <a:avLst>
              <a:gd fmla="val 16667" name="adj"/>
            </a:avLst>
          </a:prstGeom>
          <a:solidFill>
            <a:srgbClr val="F2E780"/>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g33d43fb4e69_0_0"/>
          <p:cNvSpPr txBox="1"/>
          <p:nvPr/>
        </p:nvSpPr>
        <p:spPr>
          <a:xfrm>
            <a:off x="4585825" y="1521363"/>
            <a:ext cx="5768100" cy="13545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b="1" lang="es-ES" sz="1300">
                <a:solidFill>
                  <a:schemeClr val="dk1"/>
                </a:solidFill>
              </a:rPr>
              <a:t>TAREA</a:t>
            </a:r>
            <a:r>
              <a:rPr b="1" lang="es-ES" sz="1300">
                <a:solidFill>
                  <a:schemeClr val="dk1"/>
                </a:solidFill>
              </a:rPr>
              <a:t> 1 (coordinación entre equipos):</a:t>
            </a:r>
            <a:endParaRPr b="1" sz="1300">
              <a:solidFill>
                <a:schemeClr val="dk1"/>
              </a:solidFill>
            </a:endParaRPr>
          </a:p>
          <a:p>
            <a:pPr indent="0" lvl="0" marL="0" rtl="0" algn="l">
              <a:spcBef>
                <a:spcPts val="0"/>
              </a:spcBef>
              <a:spcAft>
                <a:spcPts val="0"/>
              </a:spcAft>
              <a:buNone/>
            </a:pPr>
            <a:r>
              <a:t/>
            </a:r>
            <a:endParaRPr sz="300">
              <a:solidFill>
                <a:schemeClr val="dk1"/>
              </a:solidFill>
            </a:endParaRPr>
          </a:p>
          <a:p>
            <a:pPr indent="0" lvl="0" marL="0" rtl="0" algn="l">
              <a:spcBef>
                <a:spcPts val="0"/>
              </a:spcBef>
              <a:spcAft>
                <a:spcPts val="0"/>
              </a:spcAft>
              <a:buNone/>
            </a:pPr>
            <a:r>
              <a:rPr lang="es-ES" sz="1200">
                <a:solidFill>
                  <a:schemeClr val="dk1"/>
                </a:solidFill>
              </a:rPr>
              <a:t>Identificar todos los componentes que podamos de uno en uno, tomar nota de su localización y realizar fotografías para utilizarlas más adelante.</a:t>
            </a:r>
            <a:endParaRPr sz="1200">
              <a:solidFill>
                <a:schemeClr val="dk1"/>
              </a:solidFill>
            </a:endParaRPr>
          </a:p>
          <a:p>
            <a:pPr indent="0" lvl="0" marL="0" rtl="0" algn="l">
              <a:spcBef>
                <a:spcPts val="0"/>
              </a:spcBef>
              <a:spcAft>
                <a:spcPts val="0"/>
              </a:spcAft>
              <a:buNone/>
            </a:pPr>
            <a:r>
              <a:rPr lang="es-ES" sz="1200">
                <a:solidFill>
                  <a:schemeClr val="dk1"/>
                </a:solidFill>
              </a:rPr>
              <a:t>Realizaremos esta tarea de manera coordinada con el resto de equipos para que no haya que desmontar los mismos elementos en más de una ocasión y que nos resulte más rápida y sencilla la toma de datos. </a:t>
            </a:r>
            <a:endParaRPr sz="1500"/>
          </a:p>
        </p:txBody>
      </p:sp>
      <p:pic>
        <p:nvPicPr>
          <p:cNvPr id="259" name="Google Shape;259;g33d43fb4e69_0_0"/>
          <p:cNvPicPr preferRelativeResize="0"/>
          <p:nvPr/>
        </p:nvPicPr>
        <p:blipFill rotWithShape="1">
          <a:blip r:embed="rId5">
            <a:alphaModFix/>
          </a:blip>
          <a:srcRect b="20996" l="21890" r="13460" t="19873"/>
          <a:stretch/>
        </p:blipFill>
        <p:spPr>
          <a:xfrm>
            <a:off x="4792638" y="2960438"/>
            <a:ext cx="1710325" cy="1564300"/>
          </a:xfrm>
          <a:prstGeom prst="rect">
            <a:avLst/>
          </a:prstGeom>
          <a:noFill/>
          <a:ln>
            <a:noFill/>
          </a:ln>
        </p:spPr>
      </p:pic>
      <p:pic>
        <p:nvPicPr>
          <p:cNvPr id="260" name="Google Shape;260;g33d43fb4e69_0_0"/>
          <p:cNvPicPr preferRelativeResize="0"/>
          <p:nvPr/>
        </p:nvPicPr>
        <p:blipFill rotWithShape="1">
          <a:blip r:embed="rId6">
            <a:alphaModFix/>
          </a:blip>
          <a:srcRect b="6777" l="18503" r="10979" t="0"/>
          <a:stretch/>
        </p:blipFill>
        <p:spPr>
          <a:xfrm>
            <a:off x="10712025" y="4583000"/>
            <a:ext cx="1479975" cy="1956401"/>
          </a:xfrm>
          <a:prstGeom prst="rect">
            <a:avLst/>
          </a:prstGeom>
          <a:noFill/>
          <a:ln>
            <a:noFill/>
          </a:ln>
        </p:spPr>
      </p:pic>
      <p:sp>
        <p:nvSpPr>
          <p:cNvPr id="261" name="Google Shape;261;g33d43fb4e69_0_0"/>
          <p:cNvSpPr/>
          <p:nvPr/>
        </p:nvSpPr>
        <p:spPr>
          <a:xfrm>
            <a:off x="6124063" y="3054687"/>
            <a:ext cx="5828700" cy="1375800"/>
          </a:xfrm>
          <a:prstGeom prst="roundRect">
            <a:avLst>
              <a:gd fmla="val 16667" name="adj"/>
            </a:avLst>
          </a:prstGeom>
          <a:solidFill>
            <a:srgbClr val="9FC5E8"/>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g33d43fb4e69_0_0"/>
          <p:cNvSpPr txBox="1"/>
          <p:nvPr/>
        </p:nvSpPr>
        <p:spPr>
          <a:xfrm>
            <a:off x="6184388" y="3054675"/>
            <a:ext cx="5768100" cy="13545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b="1" lang="es-ES" sz="1300">
                <a:solidFill>
                  <a:schemeClr val="dk1"/>
                </a:solidFill>
              </a:rPr>
              <a:t>TAREA 2 (trabajo de equipo):</a:t>
            </a:r>
            <a:endParaRPr b="1" sz="1300">
              <a:solidFill>
                <a:schemeClr val="dk1"/>
              </a:solidFill>
            </a:endParaRPr>
          </a:p>
          <a:p>
            <a:pPr indent="0" lvl="0" marL="0" rtl="0" algn="l">
              <a:spcBef>
                <a:spcPts val="0"/>
              </a:spcBef>
              <a:spcAft>
                <a:spcPts val="0"/>
              </a:spcAft>
              <a:buNone/>
            </a:pPr>
            <a:r>
              <a:t/>
            </a:r>
            <a:endParaRPr sz="300">
              <a:solidFill>
                <a:schemeClr val="dk1"/>
              </a:solidFill>
            </a:endParaRPr>
          </a:p>
          <a:p>
            <a:pPr indent="0" lvl="0" marL="0" rtl="0" algn="l">
              <a:spcBef>
                <a:spcPts val="0"/>
              </a:spcBef>
              <a:spcAft>
                <a:spcPts val="0"/>
              </a:spcAft>
              <a:buNone/>
            </a:pPr>
            <a:r>
              <a:rPr lang="es-ES" sz="1200">
                <a:solidFill>
                  <a:schemeClr val="dk1"/>
                </a:solidFill>
              </a:rPr>
              <a:t>Con la información recopilada generar un documento en el que se describa cada elemento y su localización incluyendo fotografías lo más detalladas posible.</a:t>
            </a:r>
            <a:endParaRPr sz="1200">
              <a:solidFill>
                <a:schemeClr val="dk1"/>
              </a:solidFill>
            </a:endParaRPr>
          </a:p>
          <a:p>
            <a:pPr indent="0" lvl="0" marL="0" rtl="0" algn="l">
              <a:spcBef>
                <a:spcPts val="0"/>
              </a:spcBef>
              <a:spcAft>
                <a:spcPts val="0"/>
              </a:spcAft>
              <a:buNone/>
            </a:pPr>
            <a:r>
              <a:rPr lang="es-ES" sz="1200">
                <a:solidFill>
                  <a:schemeClr val="dk1"/>
                </a:solidFill>
              </a:rPr>
              <a:t>En la primera página del documento se </a:t>
            </a:r>
            <a:r>
              <a:rPr lang="es-ES" sz="1200">
                <a:solidFill>
                  <a:schemeClr val="dk1"/>
                </a:solidFill>
              </a:rPr>
              <a:t>incluirá</a:t>
            </a:r>
            <a:r>
              <a:rPr lang="es-ES" sz="1200">
                <a:solidFill>
                  <a:schemeClr val="dk1"/>
                </a:solidFill>
              </a:rPr>
              <a:t> las imágenes de la impresora que se muestran en la </a:t>
            </a:r>
            <a:r>
              <a:rPr lang="es-ES" sz="1200">
                <a:solidFill>
                  <a:schemeClr val="dk1"/>
                </a:solidFill>
              </a:rPr>
              <a:t>siguiente</a:t>
            </a:r>
            <a:r>
              <a:rPr lang="es-ES" sz="1200">
                <a:solidFill>
                  <a:schemeClr val="dk1"/>
                </a:solidFill>
              </a:rPr>
              <a:t> diapositiva</a:t>
            </a:r>
            <a:r>
              <a:rPr lang="es-ES" sz="1200">
                <a:solidFill>
                  <a:schemeClr val="dk1"/>
                </a:solidFill>
              </a:rPr>
              <a:t> y se indicará con puntos blancos numerados la localización de cada componente sobre cada imagen.</a:t>
            </a:r>
            <a:endParaRPr sz="1500"/>
          </a:p>
        </p:txBody>
      </p:sp>
      <p:sp>
        <p:nvSpPr>
          <p:cNvPr id="263" name="Google Shape;263;g33d43fb4e69_0_0"/>
          <p:cNvSpPr/>
          <p:nvPr/>
        </p:nvSpPr>
        <p:spPr>
          <a:xfrm>
            <a:off x="4704363" y="4596700"/>
            <a:ext cx="5828700" cy="1375800"/>
          </a:xfrm>
          <a:prstGeom prst="roundRect">
            <a:avLst>
              <a:gd fmla="val 16667" name="adj"/>
            </a:avLst>
          </a:prstGeom>
          <a:solidFill>
            <a:srgbClr val="93C47D"/>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g33d43fb4e69_0_0"/>
          <p:cNvSpPr txBox="1"/>
          <p:nvPr/>
        </p:nvSpPr>
        <p:spPr>
          <a:xfrm>
            <a:off x="4764688" y="4596688"/>
            <a:ext cx="5768100" cy="13545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b="1" lang="es-ES" sz="1300">
                <a:solidFill>
                  <a:schemeClr val="dk1"/>
                </a:solidFill>
              </a:rPr>
              <a:t>TAREA 3 (trabajo de equipo):</a:t>
            </a:r>
            <a:endParaRPr b="1" sz="1300">
              <a:solidFill>
                <a:schemeClr val="dk1"/>
              </a:solidFill>
            </a:endParaRPr>
          </a:p>
          <a:p>
            <a:pPr indent="0" lvl="0" marL="0" rtl="0" algn="l">
              <a:spcBef>
                <a:spcPts val="0"/>
              </a:spcBef>
              <a:spcAft>
                <a:spcPts val="0"/>
              </a:spcAft>
              <a:buNone/>
            </a:pPr>
            <a:r>
              <a:t/>
            </a:r>
            <a:endParaRPr sz="300">
              <a:solidFill>
                <a:schemeClr val="dk1"/>
              </a:solidFill>
            </a:endParaRPr>
          </a:p>
          <a:p>
            <a:pPr indent="0" lvl="0" marL="0" rtl="0" algn="l">
              <a:spcBef>
                <a:spcPts val="0"/>
              </a:spcBef>
              <a:spcAft>
                <a:spcPts val="0"/>
              </a:spcAft>
              <a:buNone/>
            </a:pPr>
            <a:r>
              <a:rPr lang="es-ES" sz="1200">
                <a:solidFill>
                  <a:schemeClr val="dk1"/>
                </a:solidFill>
              </a:rPr>
              <a:t>Con lo que hemos descubierto acerca de nuestra impresora realizaremos un esquema en 2D en el que se muestran los elementos de nuestra máquina, representando de la manera más fiel posible a la disposición y </a:t>
            </a:r>
            <a:r>
              <a:rPr lang="es-ES" sz="1200">
                <a:solidFill>
                  <a:schemeClr val="dk1"/>
                </a:solidFill>
              </a:rPr>
              <a:t>tipologías</a:t>
            </a:r>
            <a:r>
              <a:rPr lang="es-ES" sz="1200">
                <a:solidFill>
                  <a:schemeClr val="dk1"/>
                </a:solidFill>
              </a:rPr>
              <a:t> de los elementos principales entre los que se incluirá: Buil Chamber, tolva, dosificación, recoater, laser, galvos, cassette </a:t>
            </a:r>
            <a:r>
              <a:rPr lang="es-ES" sz="1200">
                <a:solidFill>
                  <a:schemeClr val="dk1"/>
                </a:solidFill>
              </a:rPr>
              <a:t>óptico</a:t>
            </a:r>
            <a:r>
              <a:rPr lang="es-ES" sz="1200">
                <a:solidFill>
                  <a:schemeClr val="dk1"/>
                </a:solidFill>
              </a:rPr>
              <a:t>, sensor IR, calentadores, filtración…</a:t>
            </a:r>
            <a:endParaRPr sz="15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pic>
        <p:nvPicPr>
          <p:cNvPr id="269" name="Google Shape;269;g33d43fb4e69_0_37"/>
          <p:cNvPicPr preferRelativeResize="0"/>
          <p:nvPr/>
        </p:nvPicPr>
        <p:blipFill rotWithShape="1">
          <a:blip r:embed="rId3">
            <a:alphaModFix/>
          </a:blip>
          <a:srcRect b="3213" l="18048" r="19153" t="2809"/>
          <a:stretch/>
        </p:blipFill>
        <p:spPr>
          <a:xfrm>
            <a:off x="597561" y="983475"/>
            <a:ext cx="3720015" cy="5566950"/>
          </a:xfrm>
          <a:prstGeom prst="rect">
            <a:avLst/>
          </a:prstGeom>
          <a:noFill/>
          <a:ln>
            <a:noFill/>
          </a:ln>
        </p:spPr>
      </p:pic>
      <p:sp>
        <p:nvSpPr>
          <p:cNvPr id="270" name="Google Shape;270;g33d43fb4e69_0_37"/>
          <p:cNvSpPr/>
          <p:nvPr/>
        </p:nvSpPr>
        <p:spPr>
          <a:xfrm>
            <a:off x="1561425" y="150100"/>
            <a:ext cx="7602900" cy="752100"/>
          </a:xfrm>
          <a:prstGeom prst="roundRect">
            <a:avLst>
              <a:gd fmla="val 16667" name="adj"/>
            </a:avLst>
          </a:prstGeom>
          <a:solidFill>
            <a:srgbClr val="F2E780"/>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g33d43fb4e69_0_37"/>
          <p:cNvSpPr txBox="1"/>
          <p:nvPr>
            <p:ph type="title"/>
          </p:nvPr>
        </p:nvSpPr>
        <p:spPr>
          <a:xfrm>
            <a:off x="1800208" y="150110"/>
            <a:ext cx="7125600" cy="7521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002060"/>
              </a:buClr>
              <a:buSzPts val="2400"/>
              <a:buFont typeface="Arial Black"/>
              <a:buNone/>
            </a:pPr>
            <a:r>
              <a:rPr lang="es-ES" sz="2600"/>
              <a:t>ACTIVIDAD</a:t>
            </a:r>
            <a:r>
              <a:rPr lang="es-ES" sz="2600"/>
              <a:t> “Conoce tu impresora”</a:t>
            </a:r>
            <a:endParaRPr sz="2600"/>
          </a:p>
        </p:txBody>
      </p:sp>
      <p:sp>
        <p:nvSpPr>
          <p:cNvPr id="272" name="Google Shape;272;g33d43fb4e69_0_37"/>
          <p:cNvSpPr txBox="1"/>
          <p:nvPr/>
        </p:nvSpPr>
        <p:spPr>
          <a:xfrm>
            <a:off x="3817650" y="1114100"/>
            <a:ext cx="4556700" cy="752400"/>
          </a:xfrm>
          <a:prstGeom prst="rect">
            <a:avLst/>
          </a:prstGeom>
          <a:noFill/>
          <a:ln>
            <a:noFill/>
          </a:ln>
        </p:spPr>
        <p:txBody>
          <a:bodyPr anchorCtr="0" anchor="ctr" bIns="0" lIns="0" spcFirstLastPara="1" rIns="0" wrap="square" tIns="13325">
            <a:spAutoFit/>
          </a:bodyPr>
          <a:lstStyle/>
          <a:p>
            <a:pPr indent="-342900" lvl="0" marL="355600" marR="0" rtl="0" algn="l">
              <a:lnSpc>
                <a:spcPct val="100000"/>
              </a:lnSpc>
              <a:spcBef>
                <a:spcPts val="105"/>
              </a:spcBef>
              <a:spcAft>
                <a:spcPts val="0"/>
              </a:spcAft>
              <a:buClr>
                <a:srgbClr val="002060"/>
              </a:buClr>
              <a:buSzPts val="2400"/>
              <a:buFont typeface="Noto Sans Symbols"/>
              <a:buChar char="❑"/>
            </a:pPr>
            <a:r>
              <a:rPr b="1" lang="es-ES" sz="2400">
                <a:solidFill>
                  <a:srgbClr val="002060"/>
                </a:solidFill>
                <a:latin typeface="Arial Black"/>
                <a:ea typeface="Arial Black"/>
                <a:cs typeface="Arial Black"/>
                <a:sym typeface="Arial Black"/>
              </a:rPr>
              <a:t>imágenes</a:t>
            </a:r>
            <a:r>
              <a:rPr b="1" lang="es-ES" sz="2400">
                <a:solidFill>
                  <a:srgbClr val="002060"/>
                </a:solidFill>
                <a:latin typeface="Arial Black"/>
                <a:ea typeface="Arial Black"/>
                <a:cs typeface="Arial Black"/>
                <a:sym typeface="Arial Black"/>
              </a:rPr>
              <a:t> de referencia para la tarea 2</a:t>
            </a:r>
            <a:endParaRPr b="1" i="0" sz="2400" u="none" cap="none" strike="noStrike">
              <a:solidFill>
                <a:srgbClr val="002060"/>
              </a:solidFill>
              <a:latin typeface="Arial Black"/>
              <a:ea typeface="Arial Black"/>
              <a:cs typeface="Arial Black"/>
              <a:sym typeface="Arial Black"/>
            </a:endParaRPr>
          </a:p>
        </p:txBody>
      </p:sp>
      <p:pic>
        <p:nvPicPr>
          <p:cNvPr id="273" name="Google Shape;273;g33d43fb4e69_0_37" title="Logo horizontal principal.jpg"/>
          <p:cNvPicPr preferRelativeResize="0"/>
          <p:nvPr/>
        </p:nvPicPr>
        <p:blipFill rotWithShape="1">
          <a:blip r:embed="rId4">
            <a:alphaModFix/>
          </a:blip>
          <a:srcRect b="0" l="0" r="0" t="0"/>
          <a:stretch/>
        </p:blipFill>
        <p:spPr>
          <a:xfrm>
            <a:off x="5456800" y="6044425"/>
            <a:ext cx="1908566" cy="752125"/>
          </a:xfrm>
          <a:prstGeom prst="rect">
            <a:avLst/>
          </a:prstGeom>
          <a:noFill/>
          <a:ln>
            <a:noFill/>
          </a:ln>
        </p:spPr>
      </p:pic>
      <p:pic>
        <p:nvPicPr>
          <p:cNvPr id="274" name="Google Shape;274;g33d43fb4e69_0_37"/>
          <p:cNvPicPr preferRelativeResize="0"/>
          <p:nvPr/>
        </p:nvPicPr>
        <p:blipFill rotWithShape="1">
          <a:blip r:embed="rId5">
            <a:alphaModFix/>
          </a:blip>
          <a:srcRect b="0" l="2940" r="0" t="0"/>
          <a:stretch/>
        </p:blipFill>
        <p:spPr>
          <a:xfrm>
            <a:off x="7433977" y="983475"/>
            <a:ext cx="4758024" cy="58745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pic>
        <p:nvPicPr>
          <p:cNvPr id="279" name="Google Shape;279;g33d43fb4e69_0_59"/>
          <p:cNvPicPr preferRelativeResize="0"/>
          <p:nvPr/>
        </p:nvPicPr>
        <p:blipFill rotWithShape="1">
          <a:blip r:embed="rId3">
            <a:alphaModFix/>
          </a:blip>
          <a:srcRect b="0" l="0" r="0" t="0"/>
          <a:stretch/>
        </p:blipFill>
        <p:spPr>
          <a:xfrm>
            <a:off x="1441625" y="1567950"/>
            <a:ext cx="9471951" cy="4974850"/>
          </a:xfrm>
          <a:prstGeom prst="rect">
            <a:avLst/>
          </a:prstGeom>
          <a:noFill/>
          <a:ln>
            <a:noFill/>
          </a:ln>
        </p:spPr>
      </p:pic>
      <p:sp>
        <p:nvSpPr>
          <p:cNvPr id="280" name="Google Shape;280;g33d43fb4e69_0_59"/>
          <p:cNvSpPr/>
          <p:nvPr/>
        </p:nvSpPr>
        <p:spPr>
          <a:xfrm>
            <a:off x="1561425" y="150100"/>
            <a:ext cx="7602900" cy="752100"/>
          </a:xfrm>
          <a:prstGeom prst="roundRect">
            <a:avLst>
              <a:gd fmla="val 16667" name="adj"/>
            </a:avLst>
          </a:prstGeom>
          <a:solidFill>
            <a:srgbClr val="F2E780"/>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g33d43fb4e69_0_59"/>
          <p:cNvSpPr txBox="1"/>
          <p:nvPr>
            <p:ph type="title"/>
          </p:nvPr>
        </p:nvSpPr>
        <p:spPr>
          <a:xfrm>
            <a:off x="1800208" y="150110"/>
            <a:ext cx="7125600" cy="7521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002060"/>
              </a:buClr>
              <a:buSzPts val="2400"/>
              <a:buFont typeface="Arial Black"/>
              <a:buNone/>
            </a:pPr>
            <a:r>
              <a:rPr lang="es-ES" sz="2600"/>
              <a:t>ACTIVIDAD</a:t>
            </a:r>
            <a:r>
              <a:rPr lang="es-ES" sz="2600"/>
              <a:t> “Conoce tu impresora”</a:t>
            </a:r>
            <a:endParaRPr sz="2600"/>
          </a:p>
        </p:txBody>
      </p:sp>
      <p:sp>
        <p:nvSpPr>
          <p:cNvPr id="282" name="Google Shape;282;g33d43fb4e69_0_59"/>
          <p:cNvSpPr txBox="1"/>
          <p:nvPr/>
        </p:nvSpPr>
        <p:spPr>
          <a:xfrm>
            <a:off x="1116425" y="1114100"/>
            <a:ext cx="9933900" cy="382800"/>
          </a:xfrm>
          <a:prstGeom prst="rect">
            <a:avLst/>
          </a:prstGeom>
          <a:noFill/>
          <a:ln>
            <a:noFill/>
          </a:ln>
        </p:spPr>
        <p:txBody>
          <a:bodyPr anchorCtr="0" anchor="ctr" bIns="0" lIns="0" spcFirstLastPara="1" rIns="0" wrap="square" tIns="13325">
            <a:spAutoFit/>
          </a:bodyPr>
          <a:lstStyle/>
          <a:p>
            <a:pPr indent="-342900" lvl="0" marL="355600" marR="0" rtl="0" algn="l">
              <a:lnSpc>
                <a:spcPct val="100000"/>
              </a:lnSpc>
              <a:spcBef>
                <a:spcPts val="105"/>
              </a:spcBef>
              <a:spcAft>
                <a:spcPts val="0"/>
              </a:spcAft>
              <a:buClr>
                <a:srgbClr val="002060"/>
              </a:buClr>
              <a:buSzPts val="2400"/>
              <a:buFont typeface="Noto Sans Symbols"/>
              <a:buChar char="❑"/>
            </a:pPr>
            <a:r>
              <a:rPr b="1" lang="es-ES" sz="2400">
                <a:solidFill>
                  <a:srgbClr val="002060"/>
                </a:solidFill>
                <a:latin typeface="Arial Black"/>
                <a:ea typeface="Arial Black"/>
                <a:cs typeface="Arial Black"/>
                <a:sym typeface="Arial Black"/>
              </a:rPr>
              <a:t>Esquema de ejemplo en perspectiva para la tarea 3</a:t>
            </a:r>
            <a:endParaRPr b="1" i="0" sz="2400" u="none" cap="none" strike="noStrike">
              <a:solidFill>
                <a:srgbClr val="002060"/>
              </a:solidFill>
              <a:latin typeface="Arial Black"/>
              <a:ea typeface="Arial Black"/>
              <a:cs typeface="Arial Black"/>
              <a:sym typeface="Arial Black"/>
            </a:endParaRPr>
          </a:p>
        </p:txBody>
      </p:sp>
      <p:pic>
        <p:nvPicPr>
          <p:cNvPr id="283" name="Google Shape;283;g33d43fb4e69_0_59" title="Logo horizontal principal.jpg"/>
          <p:cNvPicPr preferRelativeResize="0"/>
          <p:nvPr/>
        </p:nvPicPr>
        <p:blipFill rotWithShape="1">
          <a:blip r:embed="rId4">
            <a:alphaModFix/>
          </a:blip>
          <a:srcRect b="0" l="0" r="0" t="0"/>
          <a:stretch/>
        </p:blipFill>
        <p:spPr>
          <a:xfrm>
            <a:off x="5456800" y="6044425"/>
            <a:ext cx="1908566" cy="7521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 name="Shape 41"/>
        <p:cNvGrpSpPr/>
        <p:nvPr/>
      </p:nvGrpSpPr>
      <p:grpSpPr>
        <a:xfrm>
          <a:off x="0" y="0"/>
          <a:ext cx="0" cy="0"/>
          <a:chOff x="0" y="0"/>
          <a:chExt cx="0" cy="0"/>
        </a:xfrm>
      </p:grpSpPr>
      <p:sp>
        <p:nvSpPr>
          <p:cNvPr id="42" name="Google Shape;42;g36a5ede44ef_0_3"/>
          <p:cNvSpPr/>
          <p:nvPr/>
        </p:nvSpPr>
        <p:spPr>
          <a:xfrm>
            <a:off x="775726" y="1243138"/>
            <a:ext cx="10640530" cy="575929"/>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rgbClr val="95B4D3"/>
          </a:solidFill>
          <a:ln cap="flat" cmpd="sng" w="9525">
            <a:solidFill>
              <a:schemeClr val="dk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 name="Google Shape;43;g36a5ede44ef_0_3"/>
          <p:cNvSpPr txBox="1"/>
          <p:nvPr>
            <p:ph type="title"/>
          </p:nvPr>
        </p:nvSpPr>
        <p:spPr>
          <a:xfrm>
            <a:off x="1308300" y="150100"/>
            <a:ext cx="8045400" cy="752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400"/>
              <a:buFont typeface="Arial Black"/>
              <a:buNone/>
            </a:pPr>
            <a:r>
              <a:rPr lang="es-ES" sz="4055"/>
              <a:t>SLS </a:t>
            </a:r>
            <a:r>
              <a:rPr b="0" lang="es-ES"/>
              <a:t>COMPONENTES PRINCIPALES</a:t>
            </a:r>
            <a:endParaRPr b="0"/>
          </a:p>
        </p:txBody>
      </p:sp>
      <p:pic>
        <p:nvPicPr>
          <p:cNvPr id="44" name="Google Shape;44;g36a5ede44ef_0_3" title="Logo horizontal principal.jpg"/>
          <p:cNvPicPr preferRelativeResize="0"/>
          <p:nvPr/>
        </p:nvPicPr>
        <p:blipFill rotWithShape="1">
          <a:blip r:embed="rId3">
            <a:alphaModFix/>
          </a:blip>
          <a:srcRect b="0" l="0" r="0" t="0"/>
          <a:stretch/>
        </p:blipFill>
        <p:spPr>
          <a:xfrm>
            <a:off x="5456800" y="6044425"/>
            <a:ext cx="1908566" cy="752125"/>
          </a:xfrm>
          <a:prstGeom prst="rect">
            <a:avLst/>
          </a:prstGeom>
          <a:noFill/>
          <a:ln>
            <a:noFill/>
          </a:ln>
        </p:spPr>
      </p:pic>
      <p:sp>
        <p:nvSpPr>
          <p:cNvPr id="45" name="Google Shape;45;g36a5ede44ef_0_3"/>
          <p:cNvSpPr txBox="1"/>
          <p:nvPr/>
        </p:nvSpPr>
        <p:spPr>
          <a:xfrm>
            <a:off x="1951041" y="1368802"/>
            <a:ext cx="8289900" cy="324600"/>
          </a:xfrm>
          <a:prstGeom prst="rect">
            <a:avLst/>
          </a:prstGeom>
          <a:noFill/>
          <a:ln>
            <a:noFill/>
          </a:ln>
        </p:spPr>
        <p:txBody>
          <a:bodyPr anchorCtr="0" anchor="t" bIns="0" lIns="0" spcFirstLastPara="1" rIns="0" wrap="square" tIns="16500">
            <a:spAutoFit/>
          </a:bodyPr>
          <a:lstStyle/>
          <a:p>
            <a:pPr indent="0" lvl="0" marL="12700" marR="0" rtl="0" algn="ctr">
              <a:lnSpc>
                <a:spcPct val="100000"/>
              </a:lnSpc>
              <a:spcBef>
                <a:spcPts val="0"/>
              </a:spcBef>
              <a:spcAft>
                <a:spcPts val="0"/>
              </a:spcAft>
              <a:buClr>
                <a:srgbClr val="000000"/>
              </a:buClr>
              <a:buSzPts val="2000"/>
              <a:buFont typeface="Arial"/>
              <a:buNone/>
            </a:pPr>
            <a:r>
              <a:rPr b="1" lang="es-ES" sz="2000">
                <a:solidFill>
                  <a:srgbClr val="012033"/>
                </a:solidFill>
              </a:rPr>
              <a:t>7</a:t>
            </a:r>
            <a:r>
              <a:rPr b="1" lang="es-ES" sz="2000">
                <a:solidFill>
                  <a:srgbClr val="012033"/>
                </a:solidFill>
              </a:rPr>
              <a:t>.1. RECINTO DE IMPRESIÓN</a:t>
            </a:r>
            <a:endParaRPr b="0" i="0" sz="2400" u="none" cap="none" strike="noStrike">
              <a:solidFill>
                <a:srgbClr val="000000"/>
              </a:solidFill>
              <a:latin typeface="Trebuchet MS"/>
              <a:ea typeface="Trebuchet MS"/>
              <a:cs typeface="Trebuchet MS"/>
              <a:sym typeface="Trebuchet MS"/>
            </a:endParaRPr>
          </a:p>
        </p:txBody>
      </p:sp>
      <p:sp>
        <p:nvSpPr>
          <p:cNvPr id="46" name="Google Shape;46;g36a5ede44ef_0_3"/>
          <p:cNvSpPr txBox="1"/>
          <p:nvPr/>
        </p:nvSpPr>
        <p:spPr>
          <a:xfrm>
            <a:off x="2252126" y="833350"/>
            <a:ext cx="5392500" cy="367500"/>
          </a:xfrm>
          <a:prstGeom prst="rect">
            <a:avLst/>
          </a:prstGeom>
          <a:noFill/>
          <a:ln>
            <a:noFill/>
          </a:ln>
        </p:spPr>
        <p:txBody>
          <a:bodyPr anchorCtr="0" anchor="ctr" bIns="0" lIns="0" spcFirstLastPara="1" rIns="0" wrap="square" tIns="13325">
            <a:spAutoFit/>
          </a:bodyPr>
          <a:lstStyle/>
          <a:p>
            <a:pPr indent="0" lvl="0" marL="457200" marR="0" rtl="0" algn="l">
              <a:lnSpc>
                <a:spcPct val="100000"/>
              </a:lnSpc>
              <a:spcBef>
                <a:spcPts val="105"/>
              </a:spcBef>
              <a:spcAft>
                <a:spcPts val="0"/>
              </a:spcAft>
              <a:buNone/>
            </a:pPr>
            <a:r>
              <a:rPr b="1" i="0" lang="es-ES" sz="2300" u="none" cap="none" strike="noStrike">
                <a:solidFill>
                  <a:srgbClr val="002060"/>
                </a:solidFill>
                <a:latin typeface="Arial Black"/>
                <a:ea typeface="Arial Black"/>
                <a:cs typeface="Arial Black"/>
                <a:sym typeface="Arial Black"/>
              </a:rPr>
              <a:t>RESUMEN DE CONTENIDOS</a:t>
            </a:r>
            <a:endParaRPr b="1" i="0" sz="2300" u="none" cap="none" strike="noStrike">
              <a:solidFill>
                <a:srgbClr val="002060"/>
              </a:solidFill>
              <a:latin typeface="Arial Black"/>
              <a:ea typeface="Arial Black"/>
              <a:cs typeface="Arial Black"/>
              <a:sym typeface="Arial Black"/>
            </a:endParaRPr>
          </a:p>
        </p:txBody>
      </p:sp>
      <p:sp>
        <p:nvSpPr>
          <p:cNvPr id="47" name="Google Shape;47;g36a5ede44ef_0_3"/>
          <p:cNvSpPr/>
          <p:nvPr/>
        </p:nvSpPr>
        <p:spPr>
          <a:xfrm>
            <a:off x="775726" y="1943713"/>
            <a:ext cx="10640530" cy="575929"/>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rgbClr val="F2E780"/>
          </a:solidFill>
          <a:ln cap="flat" cmpd="sng" w="9525">
            <a:solidFill>
              <a:schemeClr val="dk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 name="Google Shape;48;g36a5ede44ef_0_3"/>
          <p:cNvSpPr txBox="1"/>
          <p:nvPr/>
        </p:nvSpPr>
        <p:spPr>
          <a:xfrm>
            <a:off x="1951041" y="2069377"/>
            <a:ext cx="8289900" cy="324600"/>
          </a:xfrm>
          <a:prstGeom prst="rect">
            <a:avLst/>
          </a:prstGeom>
          <a:noFill/>
          <a:ln>
            <a:noFill/>
          </a:ln>
        </p:spPr>
        <p:txBody>
          <a:bodyPr anchorCtr="0" anchor="t" bIns="0" lIns="0" spcFirstLastPara="1" rIns="0" wrap="square" tIns="16500">
            <a:spAutoFit/>
          </a:bodyPr>
          <a:lstStyle/>
          <a:p>
            <a:pPr indent="0" lvl="0" marL="12700" marR="0" rtl="0" algn="ctr">
              <a:lnSpc>
                <a:spcPct val="100000"/>
              </a:lnSpc>
              <a:spcBef>
                <a:spcPts val="0"/>
              </a:spcBef>
              <a:spcAft>
                <a:spcPts val="0"/>
              </a:spcAft>
              <a:buClr>
                <a:srgbClr val="000000"/>
              </a:buClr>
              <a:buSzPts val="2000"/>
              <a:buFont typeface="Arial"/>
              <a:buNone/>
            </a:pPr>
            <a:r>
              <a:rPr b="1" lang="es-ES" sz="2000">
                <a:solidFill>
                  <a:srgbClr val="012033"/>
                </a:solidFill>
              </a:rPr>
              <a:t>7</a:t>
            </a:r>
            <a:r>
              <a:rPr b="1" lang="es-ES" sz="2000">
                <a:solidFill>
                  <a:srgbClr val="012033"/>
                </a:solidFill>
              </a:rPr>
              <a:t>.2. CÁMARA DE CONSTRUCCIÓN O BUILD CHAMBER</a:t>
            </a:r>
            <a:endParaRPr b="0" i="0" sz="2400" u="none" cap="none" strike="noStrike">
              <a:solidFill>
                <a:srgbClr val="000000"/>
              </a:solidFill>
              <a:latin typeface="Trebuchet MS"/>
              <a:ea typeface="Trebuchet MS"/>
              <a:cs typeface="Trebuchet MS"/>
              <a:sym typeface="Trebuchet MS"/>
            </a:endParaRPr>
          </a:p>
        </p:txBody>
      </p:sp>
      <p:sp>
        <p:nvSpPr>
          <p:cNvPr id="49" name="Google Shape;49;g36a5ede44ef_0_3"/>
          <p:cNvSpPr/>
          <p:nvPr/>
        </p:nvSpPr>
        <p:spPr>
          <a:xfrm>
            <a:off x="775726" y="2643013"/>
            <a:ext cx="10640530" cy="575929"/>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rgbClr val="95B4D3"/>
          </a:solidFill>
          <a:ln cap="flat" cmpd="sng" w="9525">
            <a:solidFill>
              <a:schemeClr val="dk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 name="Google Shape;50;g36a5ede44ef_0_3"/>
          <p:cNvSpPr txBox="1"/>
          <p:nvPr/>
        </p:nvSpPr>
        <p:spPr>
          <a:xfrm>
            <a:off x="1951041" y="2768265"/>
            <a:ext cx="8289900" cy="324600"/>
          </a:xfrm>
          <a:prstGeom prst="rect">
            <a:avLst/>
          </a:prstGeom>
          <a:noFill/>
          <a:ln>
            <a:noFill/>
          </a:ln>
        </p:spPr>
        <p:txBody>
          <a:bodyPr anchorCtr="0" anchor="t" bIns="0" lIns="0" spcFirstLastPara="1" rIns="0" wrap="square" tIns="16500">
            <a:spAutoFit/>
          </a:bodyPr>
          <a:lstStyle/>
          <a:p>
            <a:pPr indent="0" lvl="0" marL="12700" marR="0" rtl="0" algn="ctr">
              <a:lnSpc>
                <a:spcPct val="100000"/>
              </a:lnSpc>
              <a:spcBef>
                <a:spcPts val="0"/>
              </a:spcBef>
              <a:spcAft>
                <a:spcPts val="0"/>
              </a:spcAft>
              <a:buClr>
                <a:srgbClr val="000000"/>
              </a:buClr>
              <a:buSzPts val="2000"/>
              <a:buFont typeface="Arial"/>
              <a:buNone/>
            </a:pPr>
            <a:r>
              <a:rPr b="1" lang="es-ES" sz="2000">
                <a:solidFill>
                  <a:srgbClr val="012033"/>
                </a:solidFill>
              </a:rPr>
              <a:t>7</a:t>
            </a:r>
            <a:r>
              <a:rPr b="1" lang="es-ES" sz="2000">
                <a:solidFill>
                  <a:srgbClr val="012033"/>
                </a:solidFill>
              </a:rPr>
              <a:t>.3. LECHO DE IMPRESIÓN MÓVIL</a:t>
            </a:r>
            <a:endParaRPr b="0" i="0" sz="2400" u="none" cap="none" strike="noStrike">
              <a:solidFill>
                <a:srgbClr val="000000"/>
              </a:solidFill>
              <a:latin typeface="Trebuchet MS"/>
              <a:ea typeface="Trebuchet MS"/>
              <a:cs typeface="Trebuchet MS"/>
              <a:sym typeface="Trebuchet MS"/>
            </a:endParaRPr>
          </a:p>
        </p:txBody>
      </p:sp>
      <p:sp>
        <p:nvSpPr>
          <p:cNvPr id="51" name="Google Shape;51;g36a5ede44ef_0_3"/>
          <p:cNvSpPr/>
          <p:nvPr/>
        </p:nvSpPr>
        <p:spPr>
          <a:xfrm>
            <a:off x="775726" y="3342325"/>
            <a:ext cx="10640530" cy="575929"/>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rgbClr val="F2E780"/>
          </a:solidFill>
          <a:ln cap="flat" cmpd="sng" w="9525">
            <a:solidFill>
              <a:schemeClr val="dk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 name="Google Shape;52;g36a5ede44ef_0_3"/>
          <p:cNvSpPr txBox="1"/>
          <p:nvPr/>
        </p:nvSpPr>
        <p:spPr>
          <a:xfrm>
            <a:off x="1951041" y="3467990"/>
            <a:ext cx="8289900" cy="324600"/>
          </a:xfrm>
          <a:prstGeom prst="rect">
            <a:avLst/>
          </a:prstGeom>
          <a:noFill/>
          <a:ln>
            <a:noFill/>
          </a:ln>
        </p:spPr>
        <p:txBody>
          <a:bodyPr anchorCtr="0" anchor="t" bIns="0" lIns="0" spcFirstLastPara="1" rIns="0" wrap="square" tIns="16500">
            <a:spAutoFit/>
          </a:bodyPr>
          <a:lstStyle/>
          <a:p>
            <a:pPr indent="0" lvl="0" marL="12700" marR="0" rtl="0" algn="ctr">
              <a:lnSpc>
                <a:spcPct val="100000"/>
              </a:lnSpc>
              <a:spcBef>
                <a:spcPts val="0"/>
              </a:spcBef>
              <a:spcAft>
                <a:spcPts val="0"/>
              </a:spcAft>
              <a:buClr>
                <a:srgbClr val="000000"/>
              </a:buClr>
              <a:buSzPts val="2000"/>
              <a:buFont typeface="Arial"/>
              <a:buNone/>
            </a:pPr>
            <a:r>
              <a:rPr b="1" lang="es-ES" sz="2000">
                <a:solidFill>
                  <a:srgbClr val="012033"/>
                </a:solidFill>
              </a:rPr>
              <a:t>7</a:t>
            </a:r>
            <a:r>
              <a:rPr b="1" lang="es-ES" sz="2000">
                <a:solidFill>
                  <a:srgbClr val="012033"/>
                </a:solidFill>
              </a:rPr>
              <a:t>.4. TUBOS CALENTADORES DE CUARZO</a:t>
            </a:r>
            <a:endParaRPr b="0" i="0" sz="2400" u="none" cap="none" strike="noStrike">
              <a:solidFill>
                <a:srgbClr val="000000"/>
              </a:solidFill>
              <a:latin typeface="Trebuchet MS"/>
              <a:ea typeface="Trebuchet MS"/>
              <a:cs typeface="Trebuchet MS"/>
              <a:sym typeface="Trebuchet MS"/>
            </a:endParaRPr>
          </a:p>
        </p:txBody>
      </p:sp>
      <p:sp>
        <p:nvSpPr>
          <p:cNvPr id="53" name="Google Shape;53;g36a5ede44ef_0_3"/>
          <p:cNvSpPr/>
          <p:nvPr/>
        </p:nvSpPr>
        <p:spPr>
          <a:xfrm>
            <a:off x="775726" y="4042063"/>
            <a:ext cx="10640530" cy="575929"/>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rgbClr val="95B4D3"/>
          </a:solidFill>
          <a:ln cap="flat" cmpd="sng" w="9525">
            <a:solidFill>
              <a:schemeClr val="dk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 name="Google Shape;54;g36a5ede44ef_0_3"/>
          <p:cNvSpPr txBox="1"/>
          <p:nvPr/>
        </p:nvSpPr>
        <p:spPr>
          <a:xfrm>
            <a:off x="1951041" y="4167727"/>
            <a:ext cx="8289900" cy="324600"/>
          </a:xfrm>
          <a:prstGeom prst="rect">
            <a:avLst/>
          </a:prstGeom>
          <a:noFill/>
          <a:ln>
            <a:noFill/>
          </a:ln>
        </p:spPr>
        <p:txBody>
          <a:bodyPr anchorCtr="0" anchor="t" bIns="0" lIns="0" spcFirstLastPara="1" rIns="0" wrap="square" tIns="16500">
            <a:spAutoFit/>
          </a:bodyPr>
          <a:lstStyle/>
          <a:p>
            <a:pPr indent="0" lvl="0" marL="12700" marR="0" rtl="0" algn="ctr">
              <a:lnSpc>
                <a:spcPct val="100000"/>
              </a:lnSpc>
              <a:spcBef>
                <a:spcPts val="0"/>
              </a:spcBef>
              <a:spcAft>
                <a:spcPts val="0"/>
              </a:spcAft>
              <a:buClr>
                <a:srgbClr val="000000"/>
              </a:buClr>
              <a:buSzPts val="2000"/>
              <a:buFont typeface="Arial"/>
              <a:buNone/>
            </a:pPr>
            <a:r>
              <a:rPr b="1" lang="es-ES" sz="2000">
                <a:solidFill>
                  <a:srgbClr val="012033"/>
                </a:solidFill>
              </a:rPr>
              <a:t>7</a:t>
            </a:r>
            <a:r>
              <a:rPr b="1" lang="es-ES" sz="2000">
                <a:solidFill>
                  <a:srgbClr val="012033"/>
                </a:solidFill>
              </a:rPr>
              <a:t>.5. FILTRACIÓN DE AIRE</a:t>
            </a:r>
            <a:endParaRPr b="0" i="0" sz="2400" u="none" cap="none" strike="noStrike">
              <a:solidFill>
                <a:srgbClr val="000000"/>
              </a:solidFill>
              <a:latin typeface="Trebuchet MS"/>
              <a:ea typeface="Trebuchet MS"/>
              <a:cs typeface="Trebuchet MS"/>
              <a:sym typeface="Trebuchet MS"/>
            </a:endParaRPr>
          </a:p>
        </p:txBody>
      </p:sp>
      <p:sp>
        <p:nvSpPr>
          <p:cNvPr id="55" name="Google Shape;55;g36a5ede44ef_0_3"/>
          <p:cNvSpPr/>
          <p:nvPr/>
        </p:nvSpPr>
        <p:spPr>
          <a:xfrm>
            <a:off x="775726" y="4741788"/>
            <a:ext cx="10640530" cy="575929"/>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rgbClr val="F2E780"/>
          </a:solidFill>
          <a:ln cap="flat" cmpd="sng" w="9525">
            <a:solidFill>
              <a:schemeClr val="dk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 name="Google Shape;56;g36a5ede44ef_0_3"/>
          <p:cNvSpPr txBox="1"/>
          <p:nvPr/>
        </p:nvSpPr>
        <p:spPr>
          <a:xfrm>
            <a:off x="1951041" y="4867452"/>
            <a:ext cx="8289900" cy="324600"/>
          </a:xfrm>
          <a:prstGeom prst="rect">
            <a:avLst/>
          </a:prstGeom>
          <a:noFill/>
          <a:ln>
            <a:noFill/>
          </a:ln>
        </p:spPr>
        <p:txBody>
          <a:bodyPr anchorCtr="0" anchor="t" bIns="0" lIns="0" spcFirstLastPara="1" rIns="0" wrap="square" tIns="16500">
            <a:spAutoFit/>
          </a:bodyPr>
          <a:lstStyle/>
          <a:p>
            <a:pPr indent="0" lvl="0" marL="12700" marR="0" rtl="0" algn="ctr">
              <a:lnSpc>
                <a:spcPct val="100000"/>
              </a:lnSpc>
              <a:spcBef>
                <a:spcPts val="0"/>
              </a:spcBef>
              <a:spcAft>
                <a:spcPts val="0"/>
              </a:spcAft>
              <a:buClr>
                <a:srgbClr val="000000"/>
              </a:buClr>
              <a:buSzPts val="2000"/>
              <a:buFont typeface="Arial"/>
              <a:buNone/>
            </a:pPr>
            <a:r>
              <a:rPr b="1" lang="es-ES" sz="2000">
                <a:solidFill>
                  <a:srgbClr val="012033"/>
                </a:solidFill>
              </a:rPr>
              <a:t>7</a:t>
            </a:r>
            <a:r>
              <a:rPr b="1" lang="es-ES" sz="2000">
                <a:solidFill>
                  <a:srgbClr val="012033"/>
                </a:solidFill>
              </a:rPr>
              <a:t>.6. SENSOR INFRARROJO</a:t>
            </a:r>
            <a:endParaRPr b="0" i="0" sz="2400" u="none" cap="none" strike="noStrike">
              <a:solidFill>
                <a:srgbClr val="000000"/>
              </a:solidFill>
              <a:latin typeface="Trebuchet MS"/>
              <a:ea typeface="Trebuchet MS"/>
              <a:cs typeface="Trebuchet MS"/>
              <a:sym typeface="Trebuchet MS"/>
            </a:endParaRPr>
          </a:p>
        </p:txBody>
      </p:sp>
      <p:sp>
        <p:nvSpPr>
          <p:cNvPr id="57" name="Google Shape;57;g36a5ede44ef_0_3"/>
          <p:cNvSpPr/>
          <p:nvPr/>
        </p:nvSpPr>
        <p:spPr>
          <a:xfrm>
            <a:off x="775726" y="5441513"/>
            <a:ext cx="10640530" cy="575929"/>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rgbClr val="95B4D3"/>
          </a:solidFill>
          <a:ln cap="flat" cmpd="sng" w="9525">
            <a:solidFill>
              <a:schemeClr val="dk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 name="Google Shape;58;g36a5ede44ef_0_3"/>
          <p:cNvSpPr txBox="1"/>
          <p:nvPr/>
        </p:nvSpPr>
        <p:spPr>
          <a:xfrm>
            <a:off x="1951041" y="5567177"/>
            <a:ext cx="8289900" cy="324600"/>
          </a:xfrm>
          <a:prstGeom prst="rect">
            <a:avLst/>
          </a:prstGeom>
          <a:noFill/>
          <a:ln>
            <a:noFill/>
          </a:ln>
        </p:spPr>
        <p:txBody>
          <a:bodyPr anchorCtr="0" anchor="t" bIns="0" lIns="0" spcFirstLastPara="1" rIns="0" wrap="square" tIns="16500">
            <a:spAutoFit/>
          </a:bodyPr>
          <a:lstStyle/>
          <a:p>
            <a:pPr indent="0" lvl="0" marL="12700" marR="0" rtl="0" algn="ctr">
              <a:lnSpc>
                <a:spcPct val="100000"/>
              </a:lnSpc>
              <a:spcBef>
                <a:spcPts val="0"/>
              </a:spcBef>
              <a:spcAft>
                <a:spcPts val="0"/>
              </a:spcAft>
              <a:buClr>
                <a:srgbClr val="000000"/>
              </a:buClr>
              <a:buSzPts val="2000"/>
              <a:buFont typeface="Arial"/>
              <a:buNone/>
            </a:pPr>
            <a:r>
              <a:rPr b="1" lang="es-ES" sz="2000">
                <a:solidFill>
                  <a:srgbClr val="012033"/>
                </a:solidFill>
              </a:rPr>
              <a:t>7</a:t>
            </a:r>
            <a:r>
              <a:rPr b="1" lang="es-ES" sz="2000">
                <a:solidFill>
                  <a:srgbClr val="012033"/>
                </a:solidFill>
              </a:rPr>
              <a:t>.7. CASSETTE ÓPTICO</a:t>
            </a:r>
            <a:endParaRPr b="0" i="0" sz="2400" u="none" cap="none" strike="noStrike">
              <a:solidFill>
                <a:srgbClr val="000000"/>
              </a:solidFill>
              <a:latin typeface="Trebuchet MS"/>
              <a:ea typeface="Trebuchet MS"/>
              <a:cs typeface="Trebuchet MS"/>
              <a:sym typeface="Trebuchet MS"/>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g3567b1e46ab_0_3"/>
          <p:cNvSpPr txBox="1"/>
          <p:nvPr>
            <p:ph idx="1" type="body"/>
          </p:nvPr>
        </p:nvSpPr>
        <p:spPr>
          <a:xfrm>
            <a:off x="3094592" y="1526750"/>
            <a:ext cx="4978500" cy="3710100"/>
          </a:xfrm>
          <a:prstGeom prst="rect">
            <a:avLst/>
          </a:prstGeom>
          <a:noFill/>
          <a:ln>
            <a:noFill/>
          </a:ln>
        </p:spPr>
        <p:txBody>
          <a:bodyPr anchorCtr="0" anchor="t" bIns="45700" lIns="91425" spcFirstLastPara="1" rIns="91425" wrap="square" tIns="45700">
            <a:normAutofit fontScale="47500" lnSpcReduction="20000"/>
          </a:bodyPr>
          <a:lstStyle/>
          <a:p>
            <a:pPr indent="-127000" lvl="0" marL="228600" marR="0" rtl="0" algn="l">
              <a:lnSpc>
                <a:spcPct val="90000"/>
              </a:lnSpc>
              <a:spcBef>
                <a:spcPts val="0"/>
              </a:spcBef>
              <a:spcAft>
                <a:spcPts val="0"/>
              </a:spcAft>
              <a:buClr>
                <a:schemeClr val="dk1"/>
              </a:buClr>
              <a:buSzPct val="61109"/>
              <a:buFont typeface="Arial"/>
              <a:buNone/>
            </a:pPr>
            <a:r>
              <a:t/>
            </a:r>
            <a:endParaRPr b="1" i="0" sz="1800" u="none" cap="none" strike="noStrike">
              <a:solidFill>
                <a:srgbClr val="52BDC3"/>
              </a:solidFill>
              <a:latin typeface="Arial"/>
              <a:ea typeface="Arial"/>
              <a:cs typeface="Arial"/>
              <a:sym typeface="Arial"/>
            </a:endParaRPr>
          </a:p>
          <a:p>
            <a:pPr indent="0" lvl="0" marL="0" marR="0" rtl="0" algn="r">
              <a:lnSpc>
                <a:spcPct val="150000"/>
              </a:lnSpc>
              <a:spcBef>
                <a:spcPts val="0"/>
              </a:spcBef>
              <a:spcAft>
                <a:spcPts val="0"/>
              </a:spcAft>
              <a:buClr>
                <a:srgbClr val="000000"/>
              </a:buClr>
              <a:buSzPct val="37381"/>
              <a:buFont typeface="Arial"/>
              <a:buNone/>
            </a:pPr>
            <a:r>
              <a:rPr b="1" i="0" lang="es-ES" sz="9011" u="none" cap="none" strike="noStrike">
                <a:solidFill>
                  <a:srgbClr val="2A3768"/>
                </a:solidFill>
                <a:latin typeface="Arial"/>
                <a:ea typeface="Arial"/>
                <a:cs typeface="Arial"/>
                <a:sym typeface="Arial"/>
              </a:rPr>
              <a:t>ESKERRIK ASKO!</a:t>
            </a:r>
            <a:endParaRPr b="1" i="0" sz="9011" u="none" cap="none" strike="noStrike">
              <a:solidFill>
                <a:srgbClr val="2A3768"/>
              </a:solidFill>
              <a:latin typeface="Arial"/>
              <a:ea typeface="Arial"/>
              <a:cs typeface="Arial"/>
              <a:sym typeface="Arial"/>
            </a:endParaRPr>
          </a:p>
          <a:p>
            <a:pPr indent="0" lvl="0" marL="0" marR="0" rtl="0" algn="r">
              <a:lnSpc>
                <a:spcPct val="150000"/>
              </a:lnSpc>
              <a:spcBef>
                <a:spcPts val="0"/>
              </a:spcBef>
              <a:spcAft>
                <a:spcPts val="0"/>
              </a:spcAft>
              <a:buClr>
                <a:srgbClr val="000000"/>
              </a:buClr>
              <a:buSzPct val="71638"/>
              <a:buFont typeface="Arial"/>
              <a:buNone/>
            </a:pPr>
            <a:r>
              <a:rPr b="0" i="0" lang="es-ES" sz="4702" u="sng" cap="none" strike="noStrike">
                <a:solidFill>
                  <a:schemeClr val="hlink"/>
                </a:solidFill>
                <a:latin typeface="Arial Black"/>
                <a:ea typeface="Arial Black"/>
                <a:cs typeface="Arial Black"/>
                <a:sym typeface="Arial Black"/>
                <a:hlinkClick r:id="rId3"/>
              </a:rPr>
              <a:t>www.fpsanturtzilh.eus</a:t>
            </a:r>
            <a:endParaRPr b="0" i="0" sz="4702" u="none" cap="none" strike="noStrike">
              <a:solidFill>
                <a:srgbClr val="222D59"/>
              </a:solidFill>
              <a:latin typeface="Arial Black"/>
              <a:ea typeface="Arial Black"/>
              <a:cs typeface="Arial Black"/>
              <a:sym typeface="Arial Black"/>
            </a:endParaRPr>
          </a:p>
          <a:p>
            <a:pPr indent="0" lvl="0" marL="0" marR="0" rtl="0" algn="r">
              <a:lnSpc>
                <a:spcPct val="100000"/>
              </a:lnSpc>
              <a:spcBef>
                <a:spcPts val="0"/>
              </a:spcBef>
              <a:spcAft>
                <a:spcPts val="0"/>
              </a:spcAft>
              <a:buClr>
                <a:srgbClr val="000000"/>
              </a:buClr>
              <a:buSzPct val="104348"/>
              <a:buFont typeface="Arial"/>
              <a:buNone/>
            </a:pPr>
            <a:r>
              <a:t/>
            </a:r>
            <a:endParaRPr b="0" i="0" sz="3228" u="none" cap="none" strike="noStrike">
              <a:solidFill>
                <a:srgbClr val="222D59"/>
              </a:solidFill>
              <a:latin typeface="Arial Black"/>
              <a:ea typeface="Arial Black"/>
              <a:cs typeface="Arial Black"/>
              <a:sym typeface="Arial Black"/>
            </a:endParaRPr>
          </a:p>
          <a:p>
            <a:pPr indent="0" lvl="0" marL="0" marR="0" rtl="0" algn="r">
              <a:lnSpc>
                <a:spcPct val="90000"/>
              </a:lnSpc>
              <a:spcBef>
                <a:spcPts val="0"/>
              </a:spcBef>
              <a:spcAft>
                <a:spcPts val="0"/>
              </a:spcAft>
              <a:buClr>
                <a:srgbClr val="000000"/>
              </a:buClr>
              <a:buSzPct val="120298"/>
              <a:buFont typeface="Arial"/>
              <a:buNone/>
            </a:pPr>
            <a:r>
              <a:t/>
            </a:r>
            <a:endParaRPr b="0" i="0" sz="2800" u="none" cap="none" strike="noStrike">
              <a:solidFill>
                <a:srgbClr val="222D59"/>
              </a:solidFill>
              <a:latin typeface="Arial Black"/>
              <a:ea typeface="Arial Black"/>
              <a:cs typeface="Arial Black"/>
              <a:sym typeface="Arial Black"/>
            </a:endParaRPr>
          </a:p>
          <a:p>
            <a:pPr indent="0" lvl="0" marL="0" marR="0" rtl="0" algn="r">
              <a:lnSpc>
                <a:spcPct val="90000"/>
              </a:lnSpc>
              <a:spcBef>
                <a:spcPts val="0"/>
              </a:spcBef>
              <a:spcAft>
                <a:spcPts val="0"/>
              </a:spcAft>
              <a:buClr>
                <a:srgbClr val="000000"/>
              </a:buClr>
              <a:buSzPct val="75003"/>
              <a:buFont typeface="Arial"/>
              <a:buNone/>
            </a:pPr>
            <a:r>
              <a:rPr lang="es-ES" sz="4491">
                <a:solidFill>
                  <a:srgbClr val="222D59"/>
                </a:solidFill>
                <a:latin typeface="Arial Black"/>
                <a:ea typeface="Arial Black"/>
                <a:cs typeface="Arial Black"/>
                <a:sym typeface="Arial Black"/>
              </a:rPr>
              <a:t>Ruben Etxebarria Agirre</a:t>
            </a:r>
            <a:endParaRPr b="0" i="0" sz="4491" u="none" cap="none" strike="noStrike">
              <a:solidFill>
                <a:srgbClr val="222D59"/>
              </a:solidFill>
              <a:latin typeface="Arial Black"/>
              <a:ea typeface="Arial Black"/>
              <a:cs typeface="Arial Black"/>
              <a:sym typeface="Arial Black"/>
            </a:endParaRPr>
          </a:p>
          <a:p>
            <a:pPr indent="0" lvl="0" marL="0" marR="0" rtl="0" algn="r">
              <a:lnSpc>
                <a:spcPct val="90000"/>
              </a:lnSpc>
              <a:spcBef>
                <a:spcPts val="0"/>
              </a:spcBef>
              <a:spcAft>
                <a:spcPts val="0"/>
              </a:spcAft>
              <a:buClr>
                <a:srgbClr val="000000"/>
              </a:buClr>
              <a:buSzPct val="92488"/>
              <a:buFont typeface="Arial"/>
              <a:buNone/>
            </a:pPr>
            <a:r>
              <a:t/>
            </a:r>
            <a:endParaRPr b="0" i="0" sz="3641" u="none" cap="none" strike="noStrike">
              <a:solidFill>
                <a:srgbClr val="222D59"/>
              </a:solidFill>
              <a:latin typeface="Arial Black"/>
              <a:ea typeface="Arial Black"/>
              <a:cs typeface="Arial Black"/>
              <a:sym typeface="Arial Black"/>
            </a:endParaRPr>
          </a:p>
          <a:p>
            <a:pPr indent="0" lvl="0" marL="0" marR="0" rtl="0" algn="r">
              <a:lnSpc>
                <a:spcPct val="100000"/>
              </a:lnSpc>
              <a:spcBef>
                <a:spcPts val="0"/>
              </a:spcBef>
              <a:spcAft>
                <a:spcPts val="0"/>
              </a:spcAft>
              <a:buClr>
                <a:schemeClr val="dk1"/>
              </a:buClr>
              <a:buSzPct val="78353"/>
              <a:buFont typeface="Arial"/>
              <a:buNone/>
            </a:pPr>
            <a:r>
              <a:rPr lang="es-ES" sz="4299">
                <a:solidFill>
                  <a:srgbClr val="1F5C99"/>
                </a:solidFill>
              </a:rPr>
              <a:t>retxebarria</a:t>
            </a:r>
            <a:r>
              <a:rPr b="0" i="0" lang="es-ES" sz="4299" u="none" cap="none" strike="noStrike">
                <a:solidFill>
                  <a:srgbClr val="1F5C99"/>
                </a:solidFill>
                <a:latin typeface="Arial"/>
                <a:ea typeface="Arial"/>
                <a:cs typeface="Arial"/>
                <a:sym typeface="Arial"/>
              </a:rPr>
              <a:t>@fpsanturtzilh.eu</a:t>
            </a:r>
            <a:r>
              <a:rPr b="0" i="0" lang="es-ES" sz="4156" u="none" cap="none" strike="noStrike">
                <a:solidFill>
                  <a:srgbClr val="1F5C99"/>
                </a:solidFill>
                <a:latin typeface="Arial"/>
                <a:ea typeface="Arial"/>
                <a:cs typeface="Arial"/>
                <a:sym typeface="Arial"/>
              </a:rPr>
              <a:t>s</a:t>
            </a:r>
            <a:r>
              <a:rPr b="0" i="0" lang="es-ES" sz="1810" u="none" cap="none" strike="noStrike">
                <a:solidFill>
                  <a:srgbClr val="1F5C99"/>
                </a:solidFill>
                <a:latin typeface="Arial"/>
                <a:ea typeface="Arial"/>
                <a:cs typeface="Arial"/>
                <a:sym typeface="Arial"/>
              </a:rPr>
              <a:t> </a:t>
            </a:r>
            <a:endParaRPr b="0" i="0" sz="1610"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Clr>
                <a:srgbClr val="000000"/>
              </a:buClr>
              <a:buSzPct val="111906"/>
              <a:buFont typeface="Arial"/>
              <a:buNone/>
            </a:pPr>
            <a:r>
              <a:t/>
            </a:r>
            <a:endParaRPr b="0" i="0" sz="3010" u="none" cap="none" strike="noStrike">
              <a:solidFill>
                <a:srgbClr val="222D59"/>
              </a:solidFill>
              <a:latin typeface="Arial Black"/>
              <a:ea typeface="Arial Black"/>
              <a:cs typeface="Arial Black"/>
              <a:sym typeface="Arial Black"/>
            </a:endParaRPr>
          </a:p>
          <a:p>
            <a:pPr indent="0" lvl="0" marL="0" marR="0" rtl="0" algn="r">
              <a:lnSpc>
                <a:spcPct val="200000"/>
              </a:lnSpc>
              <a:spcBef>
                <a:spcPts val="0"/>
              </a:spcBef>
              <a:spcAft>
                <a:spcPts val="0"/>
              </a:spcAft>
              <a:buClr>
                <a:schemeClr val="dk1"/>
              </a:buClr>
              <a:buSzPct val="39285"/>
              <a:buFont typeface="Arial"/>
              <a:buNone/>
            </a:pPr>
            <a:r>
              <a:t/>
            </a:r>
            <a:endParaRPr b="0" i="0" sz="2800" u="none" cap="none" strike="noStrike">
              <a:solidFill>
                <a:srgbClr val="222D59"/>
              </a:solidFill>
              <a:latin typeface="Arial Black"/>
              <a:ea typeface="Arial Black"/>
              <a:cs typeface="Arial Black"/>
              <a:sym typeface="Arial Black"/>
            </a:endParaRPr>
          </a:p>
          <a:p>
            <a:pPr indent="0" lvl="0" marL="0" marR="0" rtl="0" algn="l">
              <a:lnSpc>
                <a:spcPct val="90000"/>
              </a:lnSpc>
              <a:spcBef>
                <a:spcPts val="0"/>
              </a:spcBef>
              <a:spcAft>
                <a:spcPts val="0"/>
              </a:spcAft>
              <a:buClr>
                <a:srgbClr val="222D59"/>
              </a:buClr>
              <a:buSzPct val="128571"/>
              <a:buFont typeface="Arial Black"/>
              <a:buNone/>
            </a:pPr>
            <a:r>
              <a:t/>
            </a:r>
            <a:endParaRPr b="0" i="0" sz="2800" u="none" cap="none" strike="noStrike">
              <a:solidFill>
                <a:srgbClr val="222D59"/>
              </a:solidFill>
              <a:latin typeface="Arial Black"/>
              <a:ea typeface="Arial Black"/>
              <a:cs typeface="Arial Black"/>
              <a:sym typeface="Arial Black"/>
            </a:endParaRPr>
          </a:p>
          <a:p>
            <a:pPr indent="0" lvl="0" marL="457200" marR="0" rtl="0" algn="l">
              <a:lnSpc>
                <a:spcPct val="200000"/>
              </a:lnSpc>
              <a:spcBef>
                <a:spcPts val="0"/>
              </a:spcBef>
              <a:spcAft>
                <a:spcPts val="0"/>
              </a:spcAft>
              <a:buClr>
                <a:srgbClr val="000000"/>
              </a:buClr>
              <a:buSzPct val="187134"/>
              <a:buFont typeface="Arial"/>
              <a:buNone/>
            </a:pPr>
            <a:r>
              <a:t/>
            </a:r>
            <a:endParaRPr b="1" i="0" sz="1800" u="none" cap="none" strike="noStrike">
              <a:solidFill>
                <a:srgbClr val="2A3768"/>
              </a:solidFill>
              <a:latin typeface="Arial"/>
              <a:ea typeface="Arial"/>
              <a:cs typeface="Arial"/>
              <a:sym typeface="Arial"/>
            </a:endParaRPr>
          </a:p>
          <a:p>
            <a:pPr indent="0" lvl="0" marL="0" marR="0" rtl="0" algn="l">
              <a:lnSpc>
                <a:spcPct val="200000"/>
              </a:lnSpc>
              <a:spcBef>
                <a:spcPts val="0"/>
              </a:spcBef>
              <a:spcAft>
                <a:spcPts val="0"/>
              </a:spcAft>
              <a:buClr>
                <a:srgbClr val="000000"/>
              </a:buClr>
              <a:buSzPct val="198141"/>
              <a:buFont typeface="Arial"/>
              <a:buNone/>
            </a:pPr>
            <a:r>
              <a:t/>
            </a:r>
            <a:endParaRPr b="0" i="0" sz="1700" u="none" cap="none" strike="noStrike">
              <a:solidFill>
                <a:srgbClr val="2A3768"/>
              </a:solidFill>
              <a:latin typeface="Arial"/>
              <a:ea typeface="Arial"/>
              <a:cs typeface="Arial"/>
              <a:sym typeface="Arial"/>
            </a:endParaRPr>
          </a:p>
          <a:p>
            <a:pPr indent="-127000" lvl="0" marL="228600" marR="0" rtl="0" algn="l">
              <a:lnSpc>
                <a:spcPct val="90000"/>
              </a:lnSpc>
              <a:spcBef>
                <a:spcPts val="0"/>
              </a:spcBef>
              <a:spcAft>
                <a:spcPts val="0"/>
              </a:spcAft>
              <a:buClr>
                <a:schemeClr val="dk1"/>
              </a:buClr>
              <a:buSzPct val="100000"/>
              <a:buFont typeface="Arial"/>
              <a:buNone/>
            </a:pPr>
            <a:r>
              <a:t/>
            </a:r>
            <a:endParaRPr b="0" i="0" sz="1400" u="none" cap="none" strike="noStrike">
              <a:solidFill>
                <a:srgbClr val="000000"/>
              </a:solidFill>
              <a:latin typeface="Arial"/>
              <a:ea typeface="Arial"/>
              <a:cs typeface="Arial"/>
              <a:sym typeface="Arial"/>
            </a:endParaRPr>
          </a:p>
        </p:txBody>
      </p:sp>
      <p:pic>
        <p:nvPicPr>
          <p:cNvPr id="290" name="Google Shape;290;g3567b1e46ab_0_3" title="Logo horizontal principal.jpg"/>
          <p:cNvPicPr preferRelativeResize="0"/>
          <p:nvPr/>
        </p:nvPicPr>
        <p:blipFill rotWithShape="1">
          <a:blip r:embed="rId4">
            <a:alphaModFix/>
          </a:blip>
          <a:srcRect b="0" l="0" r="0" t="0"/>
          <a:stretch/>
        </p:blipFill>
        <p:spPr>
          <a:xfrm>
            <a:off x="5456800" y="6044425"/>
            <a:ext cx="1908566" cy="7521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sp>
        <p:nvSpPr>
          <p:cNvPr id="63" name="Google Shape;63;g36a5ede44ef_0_38"/>
          <p:cNvSpPr/>
          <p:nvPr/>
        </p:nvSpPr>
        <p:spPr>
          <a:xfrm>
            <a:off x="775726" y="1243138"/>
            <a:ext cx="10640530" cy="575929"/>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rgbClr val="95B4D3"/>
          </a:solidFill>
          <a:ln cap="flat" cmpd="sng" w="9525">
            <a:solidFill>
              <a:schemeClr val="dk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 name="Google Shape;64;g36a5ede44ef_0_38"/>
          <p:cNvSpPr txBox="1"/>
          <p:nvPr>
            <p:ph type="title"/>
          </p:nvPr>
        </p:nvSpPr>
        <p:spPr>
          <a:xfrm>
            <a:off x="1308300" y="150100"/>
            <a:ext cx="8045400" cy="752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400"/>
              <a:buFont typeface="Arial Black"/>
              <a:buNone/>
            </a:pPr>
            <a:r>
              <a:rPr lang="es-ES" sz="4055"/>
              <a:t>SLS </a:t>
            </a:r>
            <a:r>
              <a:rPr b="0" lang="es-ES"/>
              <a:t>COMPONENTES PRINCIPALES</a:t>
            </a:r>
            <a:endParaRPr b="0"/>
          </a:p>
        </p:txBody>
      </p:sp>
      <p:pic>
        <p:nvPicPr>
          <p:cNvPr id="65" name="Google Shape;65;g36a5ede44ef_0_38" title="Logo horizontal principal.jpg"/>
          <p:cNvPicPr preferRelativeResize="0"/>
          <p:nvPr/>
        </p:nvPicPr>
        <p:blipFill rotWithShape="1">
          <a:blip r:embed="rId3">
            <a:alphaModFix/>
          </a:blip>
          <a:srcRect b="0" l="0" r="0" t="0"/>
          <a:stretch/>
        </p:blipFill>
        <p:spPr>
          <a:xfrm>
            <a:off x="5456800" y="6044425"/>
            <a:ext cx="1908566" cy="752125"/>
          </a:xfrm>
          <a:prstGeom prst="rect">
            <a:avLst/>
          </a:prstGeom>
          <a:noFill/>
          <a:ln>
            <a:noFill/>
          </a:ln>
        </p:spPr>
      </p:pic>
      <p:sp>
        <p:nvSpPr>
          <p:cNvPr id="66" name="Google Shape;66;g36a5ede44ef_0_38"/>
          <p:cNvSpPr txBox="1"/>
          <p:nvPr/>
        </p:nvSpPr>
        <p:spPr>
          <a:xfrm>
            <a:off x="1951041" y="1368802"/>
            <a:ext cx="8289900" cy="324600"/>
          </a:xfrm>
          <a:prstGeom prst="rect">
            <a:avLst/>
          </a:prstGeom>
          <a:noFill/>
          <a:ln>
            <a:noFill/>
          </a:ln>
        </p:spPr>
        <p:txBody>
          <a:bodyPr anchorCtr="0" anchor="t" bIns="0" lIns="0" spcFirstLastPara="1" rIns="0" wrap="square" tIns="16500">
            <a:spAutoFit/>
          </a:bodyPr>
          <a:lstStyle/>
          <a:p>
            <a:pPr indent="0" lvl="0" marL="12700" marR="0" rtl="0" algn="ctr">
              <a:lnSpc>
                <a:spcPct val="100000"/>
              </a:lnSpc>
              <a:spcBef>
                <a:spcPts val="0"/>
              </a:spcBef>
              <a:spcAft>
                <a:spcPts val="0"/>
              </a:spcAft>
              <a:buClr>
                <a:srgbClr val="000000"/>
              </a:buClr>
              <a:buSzPts val="2000"/>
              <a:buFont typeface="Arial"/>
              <a:buNone/>
            </a:pPr>
            <a:r>
              <a:rPr b="1" lang="es-ES" sz="2000">
                <a:solidFill>
                  <a:srgbClr val="012033"/>
                </a:solidFill>
              </a:rPr>
              <a:t>7.8. LÁSER DE FIBRA DE ALTA POTENCIA</a:t>
            </a:r>
            <a:endParaRPr b="0" i="0" sz="2400" u="none" cap="none" strike="noStrike">
              <a:solidFill>
                <a:srgbClr val="000000"/>
              </a:solidFill>
              <a:latin typeface="Trebuchet MS"/>
              <a:ea typeface="Trebuchet MS"/>
              <a:cs typeface="Trebuchet MS"/>
              <a:sym typeface="Trebuchet MS"/>
            </a:endParaRPr>
          </a:p>
        </p:txBody>
      </p:sp>
      <p:sp>
        <p:nvSpPr>
          <p:cNvPr id="67" name="Google Shape;67;g36a5ede44ef_0_38"/>
          <p:cNvSpPr txBox="1"/>
          <p:nvPr/>
        </p:nvSpPr>
        <p:spPr>
          <a:xfrm>
            <a:off x="2252126" y="833350"/>
            <a:ext cx="5392500" cy="367500"/>
          </a:xfrm>
          <a:prstGeom prst="rect">
            <a:avLst/>
          </a:prstGeom>
          <a:noFill/>
          <a:ln>
            <a:noFill/>
          </a:ln>
        </p:spPr>
        <p:txBody>
          <a:bodyPr anchorCtr="0" anchor="ctr" bIns="0" lIns="0" spcFirstLastPara="1" rIns="0" wrap="square" tIns="13325">
            <a:spAutoFit/>
          </a:bodyPr>
          <a:lstStyle/>
          <a:p>
            <a:pPr indent="0" lvl="0" marL="457200" marR="0" rtl="0" algn="l">
              <a:lnSpc>
                <a:spcPct val="100000"/>
              </a:lnSpc>
              <a:spcBef>
                <a:spcPts val="105"/>
              </a:spcBef>
              <a:spcAft>
                <a:spcPts val="0"/>
              </a:spcAft>
              <a:buNone/>
            </a:pPr>
            <a:r>
              <a:rPr b="1" i="0" lang="es-ES" sz="2300" u="none" cap="none" strike="noStrike">
                <a:solidFill>
                  <a:srgbClr val="002060"/>
                </a:solidFill>
                <a:latin typeface="Arial Black"/>
                <a:ea typeface="Arial Black"/>
                <a:cs typeface="Arial Black"/>
                <a:sym typeface="Arial Black"/>
              </a:rPr>
              <a:t>RESUMEN DE CONTENIDOS</a:t>
            </a:r>
            <a:endParaRPr b="1" i="0" sz="2300" u="none" cap="none" strike="noStrike">
              <a:solidFill>
                <a:srgbClr val="002060"/>
              </a:solidFill>
              <a:latin typeface="Arial Black"/>
              <a:ea typeface="Arial Black"/>
              <a:cs typeface="Arial Black"/>
              <a:sym typeface="Arial Black"/>
            </a:endParaRPr>
          </a:p>
        </p:txBody>
      </p:sp>
      <p:sp>
        <p:nvSpPr>
          <p:cNvPr id="68" name="Google Shape;68;g36a5ede44ef_0_38"/>
          <p:cNvSpPr txBox="1"/>
          <p:nvPr/>
        </p:nvSpPr>
        <p:spPr>
          <a:xfrm>
            <a:off x="-6599870" y="4265372"/>
            <a:ext cx="7817100" cy="324600"/>
          </a:xfrm>
          <a:prstGeom prst="rect">
            <a:avLst/>
          </a:prstGeom>
          <a:noFill/>
          <a:ln>
            <a:noFill/>
          </a:ln>
        </p:spPr>
        <p:txBody>
          <a:bodyPr anchorCtr="0" anchor="t" bIns="0" lIns="0" spcFirstLastPara="1" rIns="0" wrap="square" tIns="16500">
            <a:spAutoFit/>
          </a:bodyPr>
          <a:lstStyle/>
          <a:p>
            <a:pPr indent="0" lvl="0" marL="12700" marR="0" rtl="0" algn="ctr">
              <a:lnSpc>
                <a:spcPct val="100000"/>
              </a:lnSpc>
              <a:spcBef>
                <a:spcPts val="0"/>
              </a:spcBef>
              <a:spcAft>
                <a:spcPts val="0"/>
              </a:spcAft>
              <a:buClr>
                <a:srgbClr val="000000"/>
              </a:buClr>
              <a:buSzPts val="2000"/>
              <a:buFont typeface="Arial"/>
              <a:buNone/>
            </a:pPr>
            <a:r>
              <a:rPr b="1" lang="es-ES" sz="2000">
                <a:solidFill>
                  <a:srgbClr val="012033"/>
                </a:solidFill>
              </a:rPr>
              <a:t>6.2.- TECNOLOGÍA SLS EN IMPRESIÓN 3D</a:t>
            </a:r>
            <a:endParaRPr b="1" i="0" sz="2000" u="none" cap="none" strike="noStrike">
              <a:solidFill>
                <a:srgbClr val="000000"/>
              </a:solidFill>
              <a:latin typeface="Arial"/>
              <a:ea typeface="Arial"/>
              <a:cs typeface="Arial"/>
              <a:sym typeface="Arial"/>
            </a:endParaRPr>
          </a:p>
        </p:txBody>
      </p:sp>
      <p:sp>
        <p:nvSpPr>
          <p:cNvPr id="69" name="Google Shape;69;g36a5ede44ef_0_38"/>
          <p:cNvSpPr/>
          <p:nvPr/>
        </p:nvSpPr>
        <p:spPr>
          <a:xfrm>
            <a:off x="775726" y="1943713"/>
            <a:ext cx="10640530" cy="575929"/>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rgbClr val="F2E780"/>
          </a:solidFill>
          <a:ln cap="flat" cmpd="sng" w="9525">
            <a:solidFill>
              <a:schemeClr val="dk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 name="Google Shape;70;g36a5ede44ef_0_38"/>
          <p:cNvSpPr txBox="1"/>
          <p:nvPr/>
        </p:nvSpPr>
        <p:spPr>
          <a:xfrm>
            <a:off x="1951041" y="2069377"/>
            <a:ext cx="8289900" cy="324600"/>
          </a:xfrm>
          <a:prstGeom prst="rect">
            <a:avLst/>
          </a:prstGeom>
          <a:noFill/>
          <a:ln>
            <a:noFill/>
          </a:ln>
        </p:spPr>
        <p:txBody>
          <a:bodyPr anchorCtr="0" anchor="t" bIns="0" lIns="0" spcFirstLastPara="1" rIns="0" wrap="square" tIns="16500">
            <a:spAutoFit/>
          </a:bodyPr>
          <a:lstStyle/>
          <a:p>
            <a:pPr indent="0" lvl="0" marL="12700" marR="0" rtl="0" algn="ctr">
              <a:lnSpc>
                <a:spcPct val="100000"/>
              </a:lnSpc>
              <a:spcBef>
                <a:spcPts val="0"/>
              </a:spcBef>
              <a:spcAft>
                <a:spcPts val="0"/>
              </a:spcAft>
              <a:buClr>
                <a:srgbClr val="000000"/>
              </a:buClr>
              <a:buSzPts val="2000"/>
              <a:buFont typeface="Arial"/>
              <a:buNone/>
            </a:pPr>
            <a:r>
              <a:rPr b="1" lang="es-ES" sz="2000">
                <a:solidFill>
                  <a:srgbClr val="012033"/>
                </a:solidFill>
              </a:rPr>
              <a:t>7.9. GALVANÓMETROS</a:t>
            </a:r>
            <a:endParaRPr b="0" i="0" sz="2400" u="none" cap="none" strike="noStrike">
              <a:solidFill>
                <a:srgbClr val="000000"/>
              </a:solidFill>
              <a:latin typeface="Trebuchet MS"/>
              <a:ea typeface="Trebuchet MS"/>
              <a:cs typeface="Trebuchet MS"/>
              <a:sym typeface="Trebuchet MS"/>
            </a:endParaRPr>
          </a:p>
        </p:txBody>
      </p:sp>
      <p:sp>
        <p:nvSpPr>
          <p:cNvPr id="71" name="Google Shape;71;g36a5ede44ef_0_38"/>
          <p:cNvSpPr/>
          <p:nvPr/>
        </p:nvSpPr>
        <p:spPr>
          <a:xfrm>
            <a:off x="775738" y="2580188"/>
            <a:ext cx="10640530" cy="575929"/>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rgbClr val="95B4D3"/>
          </a:solidFill>
          <a:ln cap="flat" cmpd="sng" w="9525">
            <a:solidFill>
              <a:schemeClr val="dk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 name="Google Shape;72;g36a5ede44ef_0_38"/>
          <p:cNvSpPr txBox="1"/>
          <p:nvPr/>
        </p:nvSpPr>
        <p:spPr>
          <a:xfrm>
            <a:off x="1951041" y="2768265"/>
            <a:ext cx="8289900" cy="324600"/>
          </a:xfrm>
          <a:prstGeom prst="rect">
            <a:avLst/>
          </a:prstGeom>
          <a:noFill/>
          <a:ln>
            <a:noFill/>
          </a:ln>
        </p:spPr>
        <p:txBody>
          <a:bodyPr anchorCtr="0" anchor="t" bIns="0" lIns="0" spcFirstLastPara="1" rIns="0" wrap="square" tIns="16500">
            <a:spAutoFit/>
          </a:bodyPr>
          <a:lstStyle/>
          <a:p>
            <a:pPr indent="0" lvl="0" marL="12700" marR="0" rtl="0" algn="ctr">
              <a:lnSpc>
                <a:spcPct val="100000"/>
              </a:lnSpc>
              <a:spcBef>
                <a:spcPts val="0"/>
              </a:spcBef>
              <a:spcAft>
                <a:spcPts val="0"/>
              </a:spcAft>
              <a:buClr>
                <a:srgbClr val="000000"/>
              </a:buClr>
              <a:buSzPts val="2000"/>
              <a:buFont typeface="Arial"/>
              <a:buNone/>
            </a:pPr>
            <a:r>
              <a:rPr b="1" lang="es-ES" sz="2000">
                <a:solidFill>
                  <a:srgbClr val="012033"/>
                </a:solidFill>
              </a:rPr>
              <a:t>7.10. RODILLO RECUBRIDOR O RECOATER</a:t>
            </a:r>
            <a:endParaRPr b="0" i="0" sz="2400" u="none" cap="none" strike="noStrike">
              <a:solidFill>
                <a:srgbClr val="000000"/>
              </a:solidFill>
              <a:latin typeface="Trebuchet MS"/>
              <a:ea typeface="Trebuchet MS"/>
              <a:cs typeface="Trebuchet MS"/>
              <a:sym typeface="Trebuchet MS"/>
            </a:endParaRPr>
          </a:p>
        </p:txBody>
      </p:sp>
      <p:sp>
        <p:nvSpPr>
          <p:cNvPr id="73" name="Google Shape;73;g36a5ede44ef_0_38"/>
          <p:cNvSpPr/>
          <p:nvPr/>
        </p:nvSpPr>
        <p:spPr>
          <a:xfrm>
            <a:off x="775726" y="3342325"/>
            <a:ext cx="10640530" cy="575929"/>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rgbClr val="F2E780"/>
          </a:solidFill>
          <a:ln cap="flat" cmpd="sng" w="9525">
            <a:solidFill>
              <a:schemeClr val="dk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 name="Google Shape;74;g36a5ede44ef_0_38"/>
          <p:cNvSpPr txBox="1"/>
          <p:nvPr/>
        </p:nvSpPr>
        <p:spPr>
          <a:xfrm>
            <a:off x="1951041" y="3467990"/>
            <a:ext cx="8289900" cy="324600"/>
          </a:xfrm>
          <a:prstGeom prst="rect">
            <a:avLst/>
          </a:prstGeom>
          <a:noFill/>
          <a:ln>
            <a:noFill/>
          </a:ln>
        </p:spPr>
        <p:txBody>
          <a:bodyPr anchorCtr="0" anchor="t" bIns="0" lIns="0" spcFirstLastPara="1" rIns="0" wrap="square" tIns="16500">
            <a:spAutoFit/>
          </a:bodyPr>
          <a:lstStyle/>
          <a:p>
            <a:pPr indent="0" lvl="0" marL="12700" marR="0" rtl="0" algn="ctr">
              <a:lnSpc>
                <a:spcPct val="100000"/>
              </a:lnSpc>
              <a:spcBef>
                <a:spcPts val="0"/>
              </a:spcBef>
              <a:spcAft>
                <a:spcPts val="0"/>
              </a:spcAft>
              <a:buClr>
                <a:srgbClr val="000000"/>
              </a:buClr>
              <a:buSzPts val="2000"/>
              <a:buFont typeface="Arial"/>
              <a:buNone/>
            </a:pPr>
            <a:r>
              <a:rPr b="1" lang="es-ES" sz="2000">
                <a:solidFill>
                  <a:srgbClr val="012033"/>
                </a:solidFill>
              </a:rPr>
              <a:t>7.11. TOLVA Y CARTUCHO DE POLVO</a:t>
            </a:r>
            <a:endParaRPr b="0" i="0" sz="2400" u="none" cap="none" strike="noStrike">
              <a:solidFill>
                <a:srgbClr val="000000"/>
              </a:solidFill>
              <a:latin typeface="Trebuchet MS"/>
              <a:ea typeface="Trebuchet MS"/>
              <a:cs typeface="Trebuchet MS"/>
              <a:sym typeface="Trebuchet MS"/>
            </a:endParaRPr>
          </a:p>
        </p:txBody>
      </p:sp>
      <p:sp>
        <p:nvSpPr>
          <p:cNvPr id="75" name="Google Shape;75;g36a5ede44ef_0_38"/>
          <p:cNvSpPr/>
          <p:nvPr/>
        </p:nvSpPr>
        <p:spPr>
          <a:xfrm>
            <a:off x="775726" y="4042063"/>
            <a:ext cx="10640530" cy="575929"/>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rgbClr val="95B4D3"/>
          </a:solidFill>
          <a:ln cap="flat" cmpd="sng" w="9525">
            <a:solidFill>
              <a:schemeClr val="dk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 name="Google Shape;76;g36a5ede44ef_0_38"/>
          <p:cNvSpPr txBox="1"/>
          <p:nvPr/>
        </p:nvSpPr>
        <p:spPr>
          <a:xfrm>
            <a:off x="1951041" y="4167727"/>
            <a:ext cx="8289900" cy="324600"/>
          </a:xfrm>
          <a:prstGeom prst="rect">
            <a:avLst/>
          </a:prstGeom>
          <a:noFill/>
          <a:ln>
            <a:noFill/>
          </a:ln>
        </p:spPr>
        <p:txBody>
          <a:bodyPr anchorCtr="0" anchor="t" bIns="0" lIns="0" spcFirstLastPara="1" rIns="0" wrap="square" tIns="16500">
            <a:spAutoFit/>
          </a:bodyPr>
          <a:lstStyle/>
          <a:p>
            <a:pPr indent="0" lvl="0" marL="12700" marR="0" rtl="0" algn="ctr">
              <a:lnSpc>
                <a:spcPct val="100000"/>
              </a:lnSpc>
              <a:spcBef>
                <a:spcPts val="0"/>
              </a:spcBef>
              <a:spcAft>
                <a:spcPts val="0"/>
              </a:spcAft>
              <a:buClr>
                <a:srgbClr val="000000"/>
              </a:buClr>
              <a:buSzPts val="2000"/>
              <a:buFont typeface="Arial"/>
              <a:buNone/>
            </a:pPr>
            <a:r>
              <a:rPr b="1" lang="es-ES" sz="2000">
                <a:solidFill>
                  <a:srgbClr val="012033"/>
                </a:solidFill>
              </a:rPr>
              <a:t>7.12. SISTEMA DE CONTROL DE </a:t>
            </a:r>
            <a:r>
              <a:rPr b="1" lang="es-ES" sz="2000">
                <a:solidFill>
                  <a:srgbClr val="012033"/>
                </a:solidFill>
              </a:rPr>
              <a:t>ATMÓSFERA</a:t>
            </a:r>
            <a:r>
              <a:rPr b="1" lang="es-ES" sz="2000">
                <a:solidFill>
                  <a:srgbClr val="012033"/>
                </a:solidFill>
              </a:rPr>
              <a:t> INERTE</a:t>
            </a:r>
            <a:endParaRPr b="0" i="0" sz="2400" u="none" cap="none" strike="noStrike">
              <a:solidFill>
                <a:srgbClr val="000000"/>
              </a:solidFill>
              <a:latin typeface="Trebuchet MS"/>
              <a:ea typeface="Trebuchet MS"/>
              <a:cs typeface="Trebuchet MS"/>
              <a:sym typeface="Trebuchet M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pic>
        <p:nvPicPr>
          <p:cNvPr id="81" name="Google Shape;81;g3426751a0b2_0_2"/>
          <p:cNvPicPr preferRelativeResize="0"/>
          <p:nvPr/>
        </p:nvPicPr>
        <p:blipFill>
          <a:blip r:embed="rId3">
            <a:alphaModFix/>
          </a:blip>
          <a:stretch>
            <a:fillRect/>
          </a:stretch>
        </p:blipFill>
        <p:spPr>
          <a:xfrm>
            <a:off x="1223975" y="1540725"/>
            <a:ext cx="3817475" cy="4996299"/>
          </a:xfrm>
          <a:prstGeom prst="rect">
            <a:avLst/>
          </a:prstGeom>
          <a:noFill/>
          <a:ln>
            <a:noFill/>
          </a:ln>
        </p:spPr>
      </p:pic>
      <p:sp>
        <p:nvSpPr>
          <p:cNvPr id="82" name="Google Shape;82;g3426751a0b2_0_2"/>
          <p:cNvSpPr/>
          <p:nvPr/>
        </p:nvSpPr>
        <p:spPr>
          <a:xfrm>
            <a:off x="289237" y="1089625"/>
            <a:ext cx="11536197" cy="644295"/>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rgbClr val="F2E78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 name="Google Shape;83;g3426751a0b2_0_2"/>
          <p:cNvSpPr txBox="1"/>
          <p:nvPr>
            <p:ph type="title"/>
          </p:nvPr>
        </p:nvSpPr>
        <p:spPr>
          <a:xfrm>
            <a:off x="1308300" y="150100"/>
            <a:ext cx="8045400" cy="752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400"/>
              <a:buFont typeface="Arial Black"/>
              <a:buNone/>
            </a:pPr>
            <a:r>
              <a:rPr lang="es-ES" sz="4055"/>
              <a:t>SLS </a:t>
            </a:r>
            <a:r>
              <a:rPr b="0" lang="es-ES"/>
              <a:t>COMPONENTES PRINCIPALES.</a:t>
            </a:r>
            <a:endParaRPr b="0"/>
          </a:p>
        </p:txBody>
      </p:sp>
      <p:pic>
        <p:nvPicPr>
          <p:cNvPr id="84" name="Google Shape;84;g3426751a0b2_0_2" title="Logo horizontal principal.jpg"/>
          <p:cNvPicPr preferRelativeResize="0"/>
          <p:nvPr/>
        </p:nvPicPr>
        <p:blipFill rotWithShape="1">
          <a:blip r:embed="rId4">
            <a:alphaModFix/>
          </a:blip>
          <a:srcRect b="0" l="0" r="0" t="0"/>
          <a:stretch/>
        </p:blipFill>
        <p:spPr>
          <a:xfrm>
            <a:off x="5456800" y="6044425"/>
            <a:ext cx="1908566" cy="752125"/>
          </a:xfrm>
          <a:prstGeom prst="rect">
            <a:avLst/>
          </a:prstGeom>
          <a:noFill/>
          <a:ln>
            <a:noFill/>
          </a:ln>
        </p:spPr>
      </p:pic>
      <p:sp>
        <p:nvSpPr>
          <p:cNvPr id="85" name="Google Shape;85;g3426751a0b2_0_2"/>
          <p:cNvSpPr txBox="1"/>
          <p:nvPr/>
        </p:nvSpPr>
        <p:spPr>
          <a:xfrm>
            <a:off x="286536" y="1203272"/>
            <a:ext cx="11541600" cy="417000"/>
          </a:xfrm>
          <a:prstGeom prst="rect">
            <a:avLst/>
          </a:prstGeom>
          <a:noFill/>
          <a:ln>
            <a:noFill/>
          </a:ln>
        </p:spPr>
        <p:txBody>
          <a:bodyPr anchorCtr="0" anchor="t" bIns="0" lIns="0" spcFirstLastPara="1" rIns="0" wrap="square" tIns="16500">
            <a:spAutoFit/>
          </a:bodyPr>
          <a:lstStyle/>
          <a:p>
            <a:pPr indent="0" lvl="0" marL="0" marR="0" rtl="0" algn="ctr">
              <a:lnSpc>
                <a:spcPct val="100000"/>
              </a:lnSpc>
              <a:spcBef>
                <a:spcPts val="0"/>
              </a:spcBef>
              <a:spcAft>
                <a:spcPts val="0"/>
              </a:spcAft>
              <a:buClr>
                <a:srgbClr val="000000"/>
              </a:buClr>
              <a:buSzPts val="2000"/>
              <a:buFont typeface="Arial"/>
              <a:buNone/>
            </a:pPr>
            <a:r>
              <a:rPr b="1" lang="es-ES" sz="2600">
                <a:solidFill>
                  <a:srgbClr val="012033"/>
                </a:solidFill>
              </a:rPr>
              <a:t>7.1. EL RECINTO DE IMPRESIÓN</a:t>
            </a:r>
            <a:endParaRPr b="1" i="0" sz="3400" u="sng" cap="none" strike="noStrike">
              <a:solidFill>
                <a:srgbClr val="000000"/>
              </a:solidFill>
              <a:latin typeface="Arial"/>
              <a:ea typeface="Arial"/>
              <a:cs typeface="Arial"/>
              <a:sym typeface="Arial"/>
            </a:endParaRPr>
          </a:p>
        </p:txBody>
      </p:sp>
      <p:sp>
        <p:nvSpPr>
          <p:cNvPr id="86" name="Google Shape;86;g3426751a0b2_0_2"/>
          <p:cNvSpPr/>
          <p:nvPr/>
        </p:nvSpPr>
        <p:spPr>
          <a:xfrm>
            <a:off x="4841725" y="2448700"/>
            <a:ext cx="5828700" cy="3080100"/>
          </a:xfrm>
          <a:prstGeom prst="roundRect">
            <a:avLst>
              <a:gd fmla="val 16667" name="adj"/>
            </a:avLst>
          </a:prstGeom>
          <a:solidFill>
            <a:srgbClr val="9FC5E8"/>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 name="Google Shape;87;g3426751a0b2_0_2"/>
          <p:cNvSpPr txBox="1"/>
          <p:nvPr/>
        </p:nvSpPr>
        <p:spPr>
          <a:xfrm>
            <a:off x="5025625" y="2512138"/>
            <a:ext cx="5541300" cy="3016800"/>
          </a:xfrm>
          <a:prstGeom prst="rect">
            <a:avLst/>
          </a:prstGeom>
          <a:noFill/>
          <a:ln>
            <a:noFill/>
          </a:ln>
        </p:spPr>
        <p:txBody>
          <a:bodyPr anchorCtr="0" anchor="ctr"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lang="es-ES" sz="2300">
                <a:solidFill>
                  <a:schemeClr val="dk1"/>
                </a:solidFill>
              </a:rPr>
              <a:t>El recinto de impresión de la Fuse 1 es el espacio interno fijo que aloja la cámara de impresión extraíble. Contiene los calefactores </a:t>
            </a:r>
            <a:r>
              <a:rPr lang="es-ES" sz="2300">
                <a:solidFill>
                  <a:schemeClr val="dk1"/>
                </a:solidFill>
              </a:rPr>
              <a:t>de tubo </a:t>
            </a:r>
            <a:r>
              <a:rPr lang="es-ES" sz="2300">
                <a:solidFill>
                  <a:schemeClr val="dk1"/>
                </a:solidFill>
              </a:rPr>
              <a:t>de cuarzo para el ambiente térmico, e integra sistemas para la dosificación y distribución uniforme del polvo durante el proceso de sinterizado.</a:t>
            </a:r>
            <a:endParaRPr b="0" i="0" sz="2300" u="none" cap="none" strike="noStrike">
              <a:solidFill>
                <a:schemeClr val="dk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g36a5ede44ef_0_59"/>
          <p:cNvSpPr/>
          <p:nvPr/>
        </p:nvSpPr>
        <p:spPr>
          <a:xfrm>
            <a:off x="289237" y="1089625"/>
            <a:ext cx="11536197" cy="644295"/>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rgbClr val="F2E78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 name="Google Shape;93;g36a5ede44ef_0_59"/>
          <p:cNvSpPr txBox="1"/>
          <p:nvPr>
            <p:ph type="title"/>
          </p:nvPr>
        </p:nvSpPr>
        <p:spPr>
          <a:xfrm>
            <a:off x="1308300" y="150100"/>
            <a:ext cx="8045400" cy="752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400"/>
              <a:buFont typeface="Arial Black"/>
              <a:buNone/>
            </a:pPr>
            <a:r>
              <a:rPr lang="es-ES" sz="4055"/>
              <a:t>SLS </a:t>
            </a:r>
            <a:r>
              <a:rPr b="0" lang="es-ES"/>
              <a:t>COMPONENTES PRINCIPALES.</a:t>
            </a:r>
            <a:endParaRPr b="0"/>
          </a:p>
        </p:txBody>
      </p:sp>
      <p:pic>
        <p:nvPicPr>
          <p:cNvPr id="94" name="Google Shape;94;g36a5ede44ef_0_59" title="Logo horizontal principal.jpg"/>
          <p:cNvPicPr preferRelativeResize="0"/>
          <p:nvPr/>
        </p:nvPicPr>
        <p:blipFill rotWithShape="1">
          <a:blip r:embed="rId3">
            <a:alphaModFix/>
          </a:blip>
          <a:srcRect b="0" l="0" r="0" t="0"/>
          <a:stretch/>
        </p:blipFill>
        <p:spPr>
          <a:xfrm>
            <a:off x="5456800" y="6044425"/>
            <a:ext cx="1908566" cy="752125"/>
          </a:xfrm>
          <a:prstGeom prst="rect">
            <a:avLst/>
          </a:prstGeom>
          <a:noFill/>
          <a:ln>
            <a:noFill/>
          </a:ln>
        </p:spPr>
      </p:pic>
      <p:sp>
        <p:nvSpPr>
          <p:cNvPr id="95" name="Google Shape;95;g36a5ede44ef_0_59"/>
          <p:cNvSpPr txBox="1"/>
          <p:nvPr/>
        </p:nvSpPr>
        <p:spPr>
          <a:xfrm>
            <a:off x="286536" y="1203272"/>
            <a:ext cx="11541600" cy="417000"/>
          </a:xfrm>
          <a:prstGeom prst="rect">
            <a:avLst/>
          </a:prstGeom>
          <a:noFill/>
          <a:ln>
            <a:noFill/>
          </a:ln>
        </p:spPr>
        <p:txBody>
          <a:bodyPr anchorCtr="0" anchor="t" bIns="0" lIns="0" spcFirstLastPara="1" rIns="0" wrap="square" tIns="16500">
            <a:spAutoFit/>
          </a:bodyPr>
          <a:lstStyle/>
          <a:p>
            <a:pPr indent="0" lvl="0" marL="0" marR="0" rtl="0" algn="ctr">
              <a:lnSpc>
                <a:spcPct val="100000"/>
              </a:lnSpc>
              <a:spcBef>
                <a:spcPts val="0"/>
              </a:spcBef>
              <a:spcAft>
                <a:spcPts val="0"/>
              </a:spcAft>
              <a:buClr>
                <a:srgbClr val="000000"/>
              </a:buClr>
              <a:buSzPts val="2000"/>
              <a:buFont typeface="Arial"/>
              <a:buNone/>
            </a:pPr>
            <a:r>
              <a:rPr b="1" lang="es-ES" sz="2600">
                <a:solidFill>
                  <a:srgbClr val="012033"/>
                </a:solidFill>
              </a:rPr>
              <a:t>7.2. CAMARA DE CONSTRUCCIÓN O BUILD CHAMBER</a:t>
            </a:r>
            <a:endParaRPr b="1" i="0" sz="3400" u="sng" cap="none" strike="noStrike">
              <a:solidFill>
                <a:srgbClr val="000000"/>
              </a:solidFill>
              <a:latin typeface="Arial"/>
              <a:ea typeface="Arial"/>
              <a:cs typeface="Arial"/>
              <a:sym typeface="Arial"/>
            </a:endParaRPr>
          </a:p>
        </p:txBody>
      </p:sp>
      <p:sp>
        <p:nvSpPr>
          <p:cNvPr id="96" name="Google Shape;96;g36a5ede44ef_0_59"/>
          <p:cNvSpPr/>
          <p:nvPr/>
        </p:nvSpPr>
        <p:spPr>
          <a:xfrm>
            <a:off x="4333600" y="1812125"/>
            <a:ext cx="6637200" cy="4154100"/>
          </a:xfrm>
          <a:prstGeom prst="roundRect">
            <a:avLst>
              <a:gd fmla="val 16667" name="adj"/>
            </a:avLst>
          </a:prstGeom>
          <a:solidFill>
            <a:srgbClr val="9FC5E8"/>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g36a5ede44ef_0_59"/>
          <p:cNvSpPr txBox="1"/>
          <p:nvPr/>
        </p:nvSpPr>
        <p:spPr>
          <a:xfrm>
            <a:off x="4804600" y="1895825"/>
            <a:ext cx="5695200" cy="3986700"/>
          </a:xfrm>
          <a:prstGeom prst="rect">
            <a:avLst/>
          </a:prstGeom>
          <a:noFill/>
          <a:ln>
            <a:noFill/>
          </a:ln>
        </p:spPr>
        <p:txBody>
          <a:bodyPr anchorCtr="0" anchor="ctr"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lang="es-ES" sz="1900">
                <a:solidFill>
                  <a:schemeClr val="dk1"/>
                </a:solidFill>
              </a:rPr>
              <a:t>La cámara de construcción (Build Chamber) de la Fuse 1 es un módulo extraíble y resistente. Actúa como el volumen de impresión donde se deposita el polvo, soportado por una plataforma móvil (lecho de impresión) que baja progresivamente con cada capa sinterizada, conteniendo la pieza durante su formación.</a:t>
            </a:r>
            <a:endParaRPr sz="1900">
              <a:solidFill>
                <a:schemeClr val="dk1"/>
              </a:solidFill>
            </a:endParaRPr>
          </a:p>
          <a:p>
            <a:pPr indent="0" lvl="0" marL="0" marR="0" rtl="0" algn="l">
              <a:lnSpc>
                <a:spcPct val="100000"/>
              </a:lnSpc>
              <a:spcBef>
                <a:spcPts val="0"/>
              </a:spcBef>
              <a:spcAft>
                <a:spcPts val="0"/>
              </a:spcAft>
              <a:buClr>
                <a:srgbClr val="000000"/>
              </a:buClr>
              <a:buSzPts val="2300"/>
              <a:buFont typeface="Arial"/>
              <a:buNone/>
            </a:pPr>
            <a:r>
              <a:rPr lang="es-ES" sz="1900">
                <a:solidFill>
                  <a:schemeClr val="dk1"/>
                </a:solidFill>
              </a:rPr>
              <a:t>La cámara de construcción modular de la Fuse 1 actúa como un módulo redundante. Permite minimizar el tiempo de inactividad de la impresora, ya que un nuevo módulo puede comenzar a imprimir mientras el anterior se enfría y procesa, optimizando la producción.</a:t>
            </a:r>
            <a:endParaRPr sz="1900">
              <a:solidFill>
                <a:schemeClr val="dk1"/>
              </a:solidFill>
            </a:endParaRPr>
          </a:p>
        </p:txBody>
      </p:sp>
      <p:pic>
        <p:nvPicPr>
          <p:cNvPr id="98" name="Google Shape;98;g36a5ede44ef_0_59"/>
          <p:cNvPicPr preferRelativeResize="0"/>
          <p:nvPr/>
        </p:nvPicPr>
        <p:blipFill rotWithShape="1">
          <a:blip r:embed="rId4">
            <a:alphaModFix/>
          </a:blip>
          <a:srcRect b="6777" l="0" r="0" t="0"/>
          <a:stretch/>
        </p:blipFill>
        <p:spPr>
          <a:xfrm>
            <a:off x="286525" y="1548825"/>
            <a:ext cx="5695275" cy="53091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pic>
        <p:nvPicPr>
          <p:cNvPr id="103" name="Google Shape;103;g36a5ede44ef_0_75"/>
          <p:cNvPicPr preferRelativeResize="0"/>
          <p:nvPr/>
        </p:nvPicPr>
        <p:blipFill rotWithShape="1">
          <a:blip r:embed="rId3">
            <a:alphaModFix/>
          </a:blip>
          <a:srcRect b="3147" l="0" r="0" t="0"/>
          <a:stretch/>
        </p:blipFill>
        <p:spPr>
          <a:xfrm>
            <a:off x="7705025" y="1607088"/>
            <a:ext cx="3884850" cy="4931576"/>
          </a:xfrm>
          <a:prstGeom prst="rect">
            <a:avLst/>
          </a:prstGeom>
          <a:noFill/>
          <a:ln>
            <a:noFill/>
          </a:ln>
        </p:spPr>
      </p:pic>
      <p:sp>
        <p:nvSpPr>
          <p:cNvPr id="104" name="Google Shape;104;g36a5ede44ef_0_75"/>
          <p:cNvSpPr/>
          <p:nvPr/>
        </p:nvSpPr>
        <p:spPr>
          <a:xfrm>
            <a:off x="289237" y="1089625"/>
            <a:ext cx="11536197" cy="644295"/>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rgbClr val="F2E78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g36a5ede44ef_0_75"/>
          <p:cNvSpPr txBox="1"/>
          <p:nvPr>
            <p:ph type="title"/>
          </p:nvPr>
        </p:nvSpPr>
        <p:spPr>
          <a:xfrm>
            <a:off x="1308300" y="150100"/>
            <a:ext cx="8045400" cy="752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400"/>
              <a:buFont typeface="Arial Black"/>
              <a:buNone/>
            </a:pPr>
            <a:r>
              <a:rPr lang="es-ES" sz="4055"/>
              <a:t>SLS </a:t>
            </a:r>
            <a:r>
              <a:rPr b="0" lang="es-ES"/>
              <a:t>COMPONENTES PRINCIPALES.</a:t>
            </a:r>
            <a:endParaRPr b="0"/>
          </a:p>
        </p:txBody>
      </p:sp>
      <p:pic>
        <p:nvPicPr>
          <p:cNvPr id="106" name="Google Shape;106;g36a5ede44ef_0_75" title="Logo horizontal principal.jpg"/>
          <p:cNvPicPr preferRelativeResize="0"/>
          <p:nvPr/>
        </p:nvPicPr>
        <p:blipFill rotWithShape="1">
          <a:blip r:embed="rId4">
            <a:alphaModFix/>
          </a:blip>
          <a:srcRect b="0" l="0" r="0" t="0"/>
          <a:stretch/>
        </p:blipFill>
        <p:spPr>
          <a:xfrm>
            <a:off x="5456800" y="6044425"/>
            <a:ext cx="1908566" cy="752125"/>
          </a:xfrm>
          <a:prstGeom prst="rect">
            <a:avLst/>
          </a:prstGeom>
          <a:noFill/>
          <a:ln>
            <a:noFill/>
          </a:ln>
        </p:spPr>
      </p:pic>
      <p:sp>
        <p:nvSpPr>
          <p:cNvPr id="107" name="Google Shape;107;g36a5ede44ef_0_75"/>
          <p:cNvSpPr txBox="1"/>
          <p:nvPr/>
        </p:nvSpPr>
        <p:spPr>
          <a:xfrm>
            <a:off x="286536" y="1203272"/>
            <a:ext cx="11541600" cy="417000"/>
          </a:xfrm>
          <a:prstGeom prst="rect">
            <a:avLst/>
          </a:prstGeom>
          <a:noFill/>
          <a:ln>
            <a:noFill/>
          </a:ln>
        </p:spPr>
        <p:txBody>
          <a:bodyPr anchorCtr="0" anchor="t" bIns="0" lIns="0" spcFirstLastPara="1" rIns="0" wrap="square" tIns="16500">
            <a:spAutoFit/>
          </a:bodyPr>
          <a:lstStyle/>
          <a:p>
            <a:pPr indent="0" lvl="0" marL="0" marR="0" rtl="0" algn="ctr">
              <a:lnSpc>
                <a:spcPct val="100000"/>
              </a:lnSpc>
              <a:spcBef>
                <a:spcPts val="0"/>
              </a:spcBef>
              <a:spcAft>
                <a:spcPts val="0"/>
              </a:spcAft>
              <a:buClr>
                <a:srgbClr val="000000"/>
              </a:buClr>
              <a:buSzPts val="2000"/>
              <a:buFont typeface="Arial"/>
              <a:buNone/>
            </a:pPr>
            <a:r>
              <a:rPr b="1" lang="es-ES" sz="2600">
                <a:solidFill>
                  <a:srgbClr val="012033"/>
                </a:solidFill>
              </a:rPr>
              <a:t>7.3. LECHO DE IMPRESIÓN (PLATAFORMA MÓVIL)</a:t>
            </a:r>
            <a:endParaRPr b="1" i="0" sz="3400" u="sng" cap="none" strike="noStrike">
              <a:solidFill>
                <a:srgbClr val="000000"/>
              </a:solidFill>
              <a:latin typeface="Arial"/>
              <a:ea typeface="Arial"/>
              <a:cs typeface="Arial"/>
              <a:sym typeface="Arial"/>
            </a:endParaRPr>
          </a:p>
        </p:txBody>
      </p:sp>
      <p:sp>
        <p:nvSpPr>
          <p:cNvPr id="108" name="Google Shape;108;g36a5ede44ef_0_75"/>
          <p:cNvSpPr/>
          <p:nvPr/>
        </p:nvSpPr>
        <p:spPr>
          <a:xfrm>
            <a:off x="486175" y="1921350"/>
            <a:ext cx="6637200" cy="4154100"/>
          </a:xfrm>
          <a:prstGeom prst="roundRect">
            <a:avLst>
              <a:gd fmla="val 16667" name="adj"/>
            </a:avLst>
          </a:prstGeom>
          <a:solidFill>
            <a:srgbClr val="B6D7A8"/>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 name="Google Shape;109;g36a5ede44ef_0_75"/>
          <p:cNvSpPr txBox="1"/>
          <p:nvPr/>
        </p:nvSpPr>
        <p:spPr>
          <a:xfrm>
            <a:off x="957175" y="2151300"/>
            <a:ext cx="5695200" cy="3694200"/>
          </a:xfrm>
          <a:prstGeom prst="rect">
            <a:avLst/>
          </a:prstGeom>
          <a:noFill/>
          <a:ln>
            <a:noFill/>
          </a:ln>
        </p:spPr>
        <p:txBody>
          <a:bodyPr anchorCtr="0" anchor="ctr"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lang="es-ES" sz="1900">
                <a:solidFill>
                  <a:schemeClr val="dk1"/>
                </a:solidFill>
              </a:rPr>
              <a:t>El lecho de impresión en la Fuse 1 es la plataforma móvil (pistón de construcción) dentro de la cámara. Asciende para recibir cada capa de polvo fresco y desciende progresivamente a medida que la pieza se sinteriza, sirviendo como base y soporte fundamental para la construcción del objeto 3D.</a:t>
            </a:r>
            <a:endParaRPr sz="1900">
              <a:solidFill>
                <a:schemeClr val="dk1"/>
              </a:solidFill>
            </a:endParaRPr>
          </a:p>
          <a:p>
            <a:pPr indent="0" lvl="0" marL="0" marR="0" rtl="0" algn="l">
              <a:lnSpc>
                <a:spcPct val="100000"/>
              </a:lnSpc>
              <a:spcBef>
                <a:spcPts val="0"/>
              </a:spcBef>
              <a:spcAft>
                <a:spcPts val="0"/>
              </a:spcAft>
              <a:buClr>
                <a:srgbClr val="000000"/>
              </a:buClr>
              <a:buSzPts val="2300"/>
              <a:buFont typeface="Arial"/>
              <a:buNone/>
            </a:pPr>
            <a:r>
              <a:rPr lang="es-ES" sz="1900">
                <a:solidFill>
                  <a:schemeClr val="dk1"/>
                </a:solidFill>
              </a:rPr>
              <a:t>La plataforma </a:t>
            </a:r>
            <a:r>
              <a:rPr lang="es-ES" sz="1900">
                <a:solidFill>
                  <a:schemeClr val="dk1"/>
                </a:solidFill>
              </a:rPr>
              <a:t>dispone</a:t>
            </a:r>
            <a:r>
              <a:rPr lang="es-ES" sz="1900">
                <a:solidFill>
                  <a:schemeClr val="dk1"/>
                </a:solidFill>
              </a:rPr>
              <a:t> de un retén que evita fugas de polvo bajo la plataforma móvil.</a:t>
            </a:r>
            <a:endParaRPr sz="1900">
              <a:solidFill>
                <a:schemeClr val="dk1"/>
              </a:solidFill>
            </a:endParaRPr>
          </a:p>
          <a:p>
            <a:pPr indent="0" lvl="0" marL="0" marR="0" rtl="0" algn="l">
              <a:lnSpc>
                <a:spcPct val="100000"/>
              </a:lnSpc>
              <a:spcBef>
                <a:spcPts val="0"/>
              </a:spcBef>
              <a:spcAft>
                <a:spcPts val="0"/>
              </a:spcAft>
              <a:buClr>
                <a:srgbClr val="000000"/>
              </a:buClr>
              <a:buSzPts val="2300"/>
              <a:buFont typeface="Arial"/>
              <a:buNone/>
            </a:pPr>
            <a:r>
              <a:rPr lang="es-ES" sz="1900">
                <a:solidFill>
                  <a:schemeClr val="dk1"/>
                </a:solidFill>
              </a:rPr>
              <a:t>En la parte interior dispone de unos fuelles que protegen los delicados mecanismos internos del Build Chamber del polvo a medida que se mueve la plataforma.</a:t>
            </a:r>
            <a:endParaRPr sz="1900">
              <a:solidFill>
                <a:schemeClr val="dk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pic>
        <p:nvPicPr>
          <p:cNvPr id="114" name="Google Shape;114;g36a5ede44ef_0_86"/>
          <p:cNvPicPr preferRelativeResize="0"/>
          <p:nvPr/>
        </p:nvPicPr>
        <p:blipFill rotWithShape="1">
          <a:blip r:embed="rId3">
            <a:alphaModFix/>
          </a:blip>
          <a:srcRect b="0" l="11513" r="11320" t="0"/>
          <a:stretch/>
        </p:blipFill>
        <p:spPr>
          <a:xfrm>
            <a:off x="6652375" y="1921350"/>
            <a:ext cx="5539625" cy="4046075"/>
          </a:xfrm>
          <a:prstGeom prst="rect">
            <a:avLst/>
          </a:prstGeom>
          <a:noFill/>
          <a:ln>
            <a:noFill/>
          </a:ln>
        </p:spPr>
      </p:pic>
      <p:sp>
        <p:nvSpPr>
          <p:cNvPr id="115" name="Google Shape;115;g36a5ede44ef_0_86"/>
          <p:cNvSpPr/>
          <p:nvPr/>
        </p:nvSpPr>
        <p:spPr>
          <a:xfrm>
            <a:off x="289237" y="1089625"/>
            <a:ext cx="11536197" cy="644295"/>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rgbClr val="F2E78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 name="Google Shape;116;g36a5ede44ef_0_86"/>
          <p:cNvSpPr txBox="1"/>
          <p:nvPr>
            <p:ph type="title"/>
          </p:nvPr>
        </p:nvSpPr>
        <p:spPr>
          <a:xfrm>
            <a:off x="1308300" y="150100"/>
            <a:ext cx="8045400" cy="752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400"/>
              <a:buFont typeface="Arial Black"/>
              <a:buNone/>
            </a:pPr>
            <a:r>
              <a:rPr lang="es-ES" sz="4055"/>
              <a:t>SLS </a:t>
            </a:r>
            <a:r>
              <a:rPr b="0" lang="es-ES"/>
              <a:t>COMPONENTES PRINCIPALES.</a:t>
            </a:r>
            <a:endParaRPr b="0"/>
          </a:p>
        </p:txBody>
      </p:sp>
      <p:pic>
        <p:nvPicPr>
          <p:cNvPr id="117" name="Google Shape;117;g36a5ede44ef_0_86" title="Logo horizontal principal.jpg"/>
          <p:cNvPicPr preferRelativeResize="0"/>
          <p:nvPr/>
        </p:nvPicPr>
        <p:blipFill rotWithShape="1">
          <a:blip r:embed="rId4">
            <a:alphaModFix/>
          </a:blip>
          <a:srcRect b="0" l="0" r="0" t="0"/>
          <a:stretch/>
        </p:blipFill>
        <p:spPr>
          <a:xfrm>
            <a:off x="5456800" y="6044425"/>
            <a:ext cx="1908566" cy="752125"/>
          </a:xfrm>
          <a:prstGeom prst="rect">
            <a:avLst/>
          </a:prstGeom>
          <a:noFill/>
          <a:ln>
            <a:noFill/>
          </a:ln>
        </p:spPr>
      </p:pic>
      <p:sp>
        <p:nvSpPr>
          <p:cNvPr id="118" name="Google Shape;118;g36a5ede44ef_0_86"/>
          <p:cNvSpPr txBox="1"/>
          <p:nvPr/>
        </p:nvSpPr>
        <p:spPr>
          <a:xfrm>
            <a:off x="286536" y="1203272"/>
            <a:ext cx="11541600" cy="417000"/>
          </a:xfrm>
          <a:prstGeom prst="rect">
            <a:avLst/>
          </a:prstGeom>
          <a:noFill/>
          <a:ln>
            <a:noFill/>
          </a:ln>
        </p:spPr>
        <p:txBody>
          <a:bodyPr anchorCtr="0" anchor="t" bIns="0" lIns="0" spcFirstLastPara="1" rIns="0" wrap="square" tIns="16500">
            <a:spAutoFit/>
          </a:bodyPr>
          <a:lstStyle/>
          <a:p>
            <a:pPr indent="0" lvl="0" marL="0" marR="0" rtl="0" algn="ctr">
              <a:lnSpc>
                <a:spcPct val="100000"/>
              </a:lnSpc>
              <a:spcBef>
                <a:spcPts val="0"/>
              </a:spcBef>
              <a:spcAft>
                <a:spcPts val="0"/>
              </a:spcAft>
              <a:buClr>
                <a:srgbClr val="000000"/>
              </a:buClr>
              <a:buSzPts val="2000"/>
              <a:buFont typeface="Arial"/>
              <a:buNone/>
            </a:pPr>
            <a:r>
              <a:rPr b="1" lang="es-ES" sz="2600">
                <a:solidFill>
                  <a:srgbClr val="012033"/>
                </a:solidFill>
              </a:rPr>
              <a:t>7.4. TUBOS CALENTADORES DE CUARZO</a:t>
            </a:r>
            <a:endParaRPr b="1" i="0" sz="3400" u="sng" cap="none" strike="noStrike">
              <a:solidFill>
                <a:srgbClr val="000000"/>
              </a:solidFill>
              <a:latin typeface="Arial"/>
              <a:ea typeface="Arial"/>
              <a:cs typeface="Arial"/>
              <a:sym typeface="Arial"/>
            </a:endParaRPr>
          </a:p>
        </p:txBody>
      </p:sp>
      <p:sp>
        <p:nvSpPr>
          <p:cNvPr id="119" name="Google Shape;119;g36a5ede44ef_0_86"/>
          <p:cNvSpPr/>
          <p:nvPr/>
        </p:nvSpPr>
        <p:spPr>
          <a:xfrm>
            <a:off x="289225" y="2450675"/>
            <a:ext cx="6637200" cy="2987400"/>
          </a:xfrm>
          <a:prstGeom prst="roundRect">
            <a:avLst>
              <a:gd fmla="val 16667" name="adj"/>
            </a:avLst>
          </a:prstGeom>
          <a:solidFill>
            <a:srgbClr val="9FC5E8"/>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 name="Google Shape;120;g36a5ede44ef_0_86"/>
          <p:cNvSpPr txBox="1"/>
          <p:nvPr/>
        </p:nvSpPr>
        <p:spPr>
          <a:xfrm>
            <a:off x="760225" y="2536025"/>
            <a:ext cx="5695200" cy="2816700"/>
          </a:xfrm>
          <a:prstGeom prst="rect">
            <a:avLst/>
          </a:prstGeom>
          <a:noFill/>
          <a:ln>
            <a:noFill/>
          </a:ln>
        </p:spPr>
        <p:txBody>
          <a:bodyPr anchorCtr="0" anchor="ctr"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lang="es-ES" sz="1900">
                <a:solidFill>
                  <a:schemeClr val="dk1"/>
                </a:solidFill>
              </a:rPr>
              <a:t>Los calefactores de tubo de cuarzo son elementos que emiten calor radiante, fundamentales en las impresoras SLS. Precalientan uniformemente el recinto de impresión incluido el polvo polimérico en colaboración con el sensor infrarrojo y la </a:t>
            </a:r>
            <a:r>
              <a:rPr lang="es-ES" sz="1900">
                <a:solidFill>
                  <a:schemeClr val="dk1"/>
                </a:solidFill>
              </a:rPr>
              <a:t>electrónica</a:t>
            </a:r>
            <a:r>
              <a:rPr lang="es-ES" sz="1900">
                <a:solidFill>
                  <a:schemeClr val="dk1"/>
                </a:solidFill>
              </a:rPr>
              <a:t> de control.</a:t>
            </a:r>
            <a:endParaRPr sz="1900">
              <a:solidFill>
                <a:schemeClr val="dk1"/>
              </a:solidFill>
            </a:endParaRPr>
          </a:p>
          <a:p>
            <a:pPr indent="0" lvl="0" marL="0" marR="0" rtl="0" algn="l">
              <a:lnSpc>
                <a:spcPct val="100000"/>
              </a:lnSpc>
              <a:spcBef>
                <a:spcPts val="0"/>
              </a:spcBef>
              <a:spcAft>
                <a:spcPts val="0"/>
              </a:spcAft>
              <a:buClr>
                <a:srgbClr val="000000"/>
              </a:buClr>
              <a:buSzPts val="2300"/>
              <a:buFont typeface="Arial"/>
              <a:buNone/>
            </a:pPr>
            <a:r>
              <a:rPr lang="es-ES" sz="1900">
                <a:solidFill>
                  <a:schemeClr val="dk1"/>
                </a:solidFill>
              </a:rPr>
              <a:t>En la Formlabs Fuse 1, están estratégicamente ubicados en la parte superior de dicha cámara, irradiando directamente sobre el lecho de polvo.</a:t>
            </a:r>
            <a:endParaRPr sz="1900">
              <a:solidFill>
                <a:schemeClr val="dk1"/>
              </a:solidFill>
            </a:endParaRPr>
          </a:p>
        </p:txBody>
      </p:sp>
      <p:sp>
        <p:nvSpPr>
          <p:cNvPr id="121" name="Google Shape;121;g36a5ede44ef_0_86"/>
          <p:cNvSpPr txBox="1"/>
          <p:nvPr/>
        </p:nvSpPr>
        <p:spPr>
          <a:xfrm>
            <a:off x="214325" y="5663975"/>
            <a:ext cx="3000000" cy="7620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1200"/>
              </a:spcBef>
              <a:spcAft>
                <a:spcPts val="0"/>
              </a:spcAft>
              <a:buNone/>
            </a:pPr>
            <a:r>
              <a:rPr lang="es-ES" sz="1100">
                <a:solidFill>
                  <a:schemeClr val="dk1"/>
                </a:solidFill>
              </a:rPr>
              <a:t>VIDEOS</a:t>
            </a:r>
            <a:r>
              <a:rPr lang="es-ES" sz="1100">
                <a:solidFill>
                  <a:schemeClr val="dk1"/>
                </a:solidFill>
              </a:rPr>
              <a:t>: </a:t>
            </a:r>
            <a:endParaRPr sz="1100">
              <a:solidFill>
                <a:schemeClr val="dk1"/>
              </a:solidFill>
            </a:endParaRPr>
          </a:p>
          <a:p>
            <a:pPr indent="0" lvl="0" marL="0" rtl="0" algn="l">
              <a:lnSpc>
                <a:spcPct val="150000"/>
              </a:lnSpc>
              <a:spcBef>
                <a:spcPts val="1200"/>
              </a:spcBef>
              <a:spcAft>
                <a:spcPts val="1200"/>
              </a:spcAft>
              <a:buNone/>
            </a:pPr>
            <a:r>
              <a:rPr b="1" lang="es-ES" sz="1100" u="sng">
                <a:solidFill>
                  <a:srgbClr val="1155CC"/>
                </a:solidFill>
                <a:hlinkClick r:id="rId5">
                  <a:extLst>
                    <a:ext uri="{A12FA001-AC4F-418D-AE19-62706E023703}">
                      <ahyp:hlinkClr val="tx"/>
                    </a:ext>
                  </a:extLst>
                </a:hlinkClick>
              </a:rPr>
              <a:t>CALENTADORES DE CUARZO</a:t>
            </a:r>
            <a:endParaRPr sz="1100">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pic>
        <p:nvPicPr>
          <p:cNvPr id="126" name="Google Shape;126;g36a5ede44ef_0_98"/>
          <p:cNvPicPr preferRelativeResize="0"/>
          <p:nvPr/>
        </p:nvPicPr>
        <p:blipFill>
          <a:blip r:embed="rId3">
            <a:alphaModFix/>
          </a:blip>
          <a:stretch>
            <a:fillRect/>
          </a:stretch>
        </p:blipFill>
        <p:spPr>
          <a:xfrm>
            <a:off x="2558350" y="1850075"/>
            <a:ext cx="6997953" cy="4078175"/>
          </a:xfrm>
          <a:prstGeom prst="rect">
            <a:avLst/>
          </a:prstGeom>
          <a:noFill/>
          <a:ln>
            <a:noFill/>
          </a:ln>
        </p:spPr>
      </p:pic>
      <p:sp>
        <p:nvSpPr>
          <p:cNvPr id="127" name="Google Shape;127;g36a5ede44ef_0_98"/>
          <p:cNvSpPr/>
          <p:nvPr/>
        </p:nvSpPr>
        <p:spPr>
          <a:xfrm>
            <a:off x="289237" y="1089625"/>
            <a:ext cx="11536197" cy="644295"/>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rgbClr val="F2E78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 name="Google Shape;128;g36a5ede44ef_0_98"/>
          <p:cNvSpPr txBox="1"/>
          <p:nvPr>
            <p:ph type="title"/>
          </p:nvPr>
        </p:nvSpPr>
        <p:spPr>
          <a:xfrm>
            <a:off x="1308300" y="150100"/>
            <a:ext cx="8045400" cy="752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400"/>
              <a:buFont typeface="Arial Black"/>
              <a:buNone/>
            </a:pPr>
            <a:r>
              <a:rPr lang="es-ES" sz="4055"/>
              <a:t>SLS </a:t>
            </a:r>
            <a:r>
              <a:rPr b="0" lang="es-ES"/>
              <a:t>COMPONENTES PRINCIPALES.</a:t>
            </a:r>
            <a:endParaRPr b="0"/>
          </a:p>
        </p:txBody>
      </p:sp>
      <p:pic>
        <p:nvPicPr>
          <p:cNvPr id="129" name="Google Shape;129;g36a5ede44ef_0_98" title="Logo horizontal principal.jpg"/>
          <p:cNvPicPr preferRelativeResize="0"/>
          <p:nvPr/>
        </p:nvPicPr>
        <p:blipFill rotWithShape="1">
          <a:blip r:embed="rId4">
            <a:alphaModFix/>
          </a:blip>
          <a:srcRect b="0" l="0" r="0" t="0"/>
          <a:stretch/>
        </p:blipFill>
        <p:spPr>
          <a:xfrm>
            <a:off x="5456800" y="6044425"/>
            <a:ext cx="1908566" cy="752125"/>
          </a:xfrm>
          <a:prstGeom prst="rect">
            <a:avLst/>
          </a:prstGeom>
          <a:noFill/>
          <a:ln>
            <a:noFill/>
          </a:ln>
        </p:spPr>
      </p:pic>
      <p:sp>
        <p:nvSpPr>
          <p:cNvPr id="130" name="Google Shape;130;g36a5ede44ef_0_98"/>
          <p:cNvSpPr txBox="1"/>
          <p:nvPr/>
        </p:nvSpPr>
        <p:spPr>
          <a:xfrm>
            <a:off x="286536" y="1203272"/>
            <a:ext cx="11541600" cy="417000"/>
          </a:xfrm>
          <a:prstGeom prst="rect">
            <a:avLst/>
          </a:prstGeom>
          <a:noFill/>
          <a:ln>
            <a:noFill/>
          </a:ln>
        </p:spPr>
        <p:txBody>
          <a:bodyPr anchorCtr="0" anchor="t" bIns="0" lIns="0" spcFirstLastPara="1" rIns="0" wrap="square" tIns="16500">
            <a:spAutoFit/>
          </a:bodyPr>
          <a:lstStyle/>
          <a:p>
            <a:pPr indent="0" lvl="0" marL="0" marR="0" rtl="0" algn="ctr">
              <a:lnSpc>
                <a:spcPct val="100000"/>
              </a:lnSpc>
              <a:spcBef>
                <a:spcPts val="0"/>
              </a:spcBef>
              <a:spcAft>
                <a:spcPts val="0"/>
              </a:spcAft>
              <a:buClr>
                <a:srgbClr val="000000"/>
              </a:buClr>
              <a:buSzPts val="2000"/>
              <a:buFont typeface="Arial"/>
              <a:buNone/>
            </a:pPr>
            <a:r>
              <a:rPr b="1" lang="es-ES" sz="2600">
                <a:solidFill>
                  <a:srgbClr val="012033"/>
                </a:solidFill>
              </a:rPr>
              <a:t>7.5. FILTRACIÓN DE AIRE</a:t>
            </a:r>
            <a:endParaRPr b="1" i="0" sz="3400" u="sng" cap="none" strike="noStrike">
              <a:solidFill>
                <a:srgbClr val="000000"/>
              </a:solidFill>
              <a:latin typeface="Arial"/>
              <a:ea typeface="Arial"/>
              <a:cs typeface="Arial"/>
              <a:sym typeface="Arial"/>
            </a:endParaRPr>
          </a:p>
        </p:txBody>
      </p:sp>
      <p:sp>
        <p:nvSpPr>
          <p:cNvPr id="131" name="Google Shape;131;g36a5ede44ef_0_98"/>
          <p:cNvSpPr/>
          <p:nvPr/>
        </p:nvSpPr>
        <p:spPr>
          <a:xfrm>
            <a:off x="7089300" y="4262050"/>
            <a:ext cx="5102700" cy="1666200"/>
          </a:xfrm>
          <a:prstGeom prst="roundRect">
            <a:avLst>
              <a:gd fmla="val 16667" name="adj"/>
            </a:avLst>
          </a:prstGeom>
          <a:solidFill>
            <a:srgbClr val="9FC5E8"/>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 name="Google Shape;132;g36a5ede44ef_0_98"/>
          <p:cNvSpPr txBox="1"/>
          <p:nvPr/>
        </p:nvSpPr>
        <p:spPr>
          <a:xfrm>
            <a:off x="7183650" y="4264000"/>
            <a:ext cx="4914000" cy="1662300"/>
          </a:xfrm>
          <a:prstGeom prst="rect">
            <a:avLst/>
          </a:prstGeom>
          <a:noFill/>
          <a:ln>
            <a:noFill/>
          </a:ln>
        </p:spPr>
        <p:txBody>
          <a:bodyPr anchorCtr="0" anchor="ctr"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lang="es-ES" sz="1600">
                <a:solidFill>
                  <a:schemeClr val="dk1"/>
                </a:solidFill>
              </a:rPr>
              <a:t>El filtro de escape de la Fuse 1 es un componente crucial que limpia el aire de partículas finas y subproductos del proceso SLS antes de que el aire sea expulsado al exterior o recirculado, garantizando un entorno de trabajo seguro y una operación limpia.</a:t>
            </a:r>
            <a:endParaRPr sz="1600">
              <a:solidFill>
                <a:schemeClr val="dk1"/>
              </a:solidFill>
            </a:endParaRPr>
          </a:p>
        </p:txBody>
      </p:sp>
      <p:sp>
        <p:nvSpPr>
          <p:cNvPr id="133" name="Google Shape;133;g36a5ede44ef_0_98"/>
          <p:cNvSpPr/>
          <p:nvPr/>
        </p:nvSpPr>
        <p:spPr>
          <a:xfrm>
            <a:off x="0" y="2068125"/>
            <a:ext cx="5102700" cy="1666200"/>
          </a:xfrm>
          <a:prstGeom prst="roundRect">
            <a:avLst>
              <a:gd fmla="val 16667" name="adj"/>
            </a:avLst>
          </a:prstGeom>
          <a:solidFill>
            <a:srgbClr val="B6D7A8"/>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 name="Google Shape;134;g36a5ede44ef_0_98"/>
          <p:cNvSpPr txBox="1"/>
          <p:nvPr/>
        </p:nvSpPr>
        <p:spPr>
          <a:xfrm>
            <a:off x="94350" y="2070075"/>
            <a:ext cx="4914000" cy="1662300"/>
          </a:xfrm>
          <a:prstGeom prst="rect">
            <a:avLst/>
          </a:prstGeom>
          <a:noFill/>
          <a:ln>
            <a:noFill/>
          </a:ln>
        </p:spPr>
        <p:txBody>
          <a:bodyPr anchorCtr="0" anchor="ctr"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lang="es-ES" sz="1600">
                <a:solidFill>
                  <a:schemeClr val="dk1"/>
                </a:solidFill>
              </a:rPr>
              <a:t>El filtro de entrada de la Fuse 1 es un componente que garantiza que el aire que ingresa a la impresora esté libre de polvo y contaminantes. Esto protege los componentes internos sensibles, como la óptica del láser y la electrónica, asegurando un rendimiento óptimo y la longevidad del equipo.</a:t>
            </a:r>
            <a:endParaRPr sz="1600">
              <a:solidFill>
                <a:schemeClr val="dk1"/>
              </a:solidFill>
            </a:endParaRPr>
          </a:p>
        </p:txBody>
      </p:sp>
      <p:cxnSp>
        <p:nvCxnSpPr>
          <p:cNvPr id="135" name="Google Shape;135;g36a5ede44ef_0_98"/>
          <p:cNvCxnSpPr/>
          <p:nvPr/>
        </p:nvCxnSpPr>
        <p:spPr>
          <a:xfrm>
            <a:off x="3102525" y="4264000"/>
            <a:ext cx="1163400" cy="12300"/>
          </a:xfrm>
          <a:prstGeom prst="straightConnector1">
            <a:avLst/>
          </a:prstGeom>
          <a:noFill/>
          <a:ln cap="flat" cmpd="sng" w="76200">
            <a:solidFill>
              <a:schemeClr val="lt1"/>
            </a:solidFill>
            <a:prstDash val="solid"/>
            <a:round/>
            <a:headEnd len="med" w="med" type="none"/>
            <a:tailEnd len="med" w="med" type="triangle"/>
          </a:ln>
        </p:spPr>
      </p:cxnSp>
      <p:cxnSp>
        <p:nvCxnSpPr>
          <p:cNvPr id="136" name="Google Shape;136;g36a5ede44ef_0_98"/>
          <p:cNvCxnSpPr/>
          <p:nvPr/>
        </p:nvCxnSpPr>
        <p:spPr>
          <a:xfrm rot="10800000">
            <a:off x="7089300" y="3734325"/>
            <a:ext cx="1258800" cy="10800"/>
          </a:xfrm>
          <a:prstGeom prst="straightConnector1">
            <a:avLst/>
          </a:prstGeom>
          <a:noFill/>
          <a:ln cap="flat" cmpd="sng" w="76200">
            <a:solidFill>
              <a:schemeClr val="lt1"/>
            </a:solidFill>
            <a:prstDash val="solid"/>
            <a:round/>
            <a:headEnd len="med" w="med" type="none"/>
            <a:tailEnd len="med" w="med" type="triangle"/>
          </a:ln>
        </p:spPr>
      </p:cxnSp>
      <p:sp>
        <p:nvSpPr>
          <p:cNvPr id="137" name="Google Shape;137;g36a5ede44ef_0_98"/>
          <p:cNvSpPr txBox="1"/>
          <p:nvPr/>
        </p:nvSpPr>
        <p:spPr>
          <a:xfrm>
            <a:off x="9556300" y="2194613"/>
            <a:ext cx="2801700" cy="14931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1200"/>
              </a:spcBef>
              <a:spcAft>
                <a:spcPts val="0"/>
              </a:spcAft>
              <a:buNone/>
            </a:pPr>
            <a:r>
              <a:rPr lang="es-ES" sz="1000">
                <a:solidFill>
                  <a:schemeClr val="dk1"/>
                </a:solidFill>
              </a:rPr>
              <a:t>VIDEOS:</a:t>
            </a:r>
            <a:r>
              <a:rPr lang="es-ES" sz="1000">
                <a:solidFill>
                  <a:schemeClr val="dk1"/>
                </a:solidFill>
              </a:rPr>
              <a:t> </a:t>
            </a:r>
            <a:endParaRPr sz="1000">
              <a:solidFill>
                <a:schemeClr val="dk1"/>
              </a:solidFill>
            </a:endParaRPr>
          </a:p>
          <a:p>
            <a:pPr indent="0" lvl="0" marL="0" rtl="0" algn="l">
              <a:lnSpc>
                <a:spcPct val="150000"/>
              </a:lnSpc>
              <a:spcBef>
                <a:spcPts val="1200"/>
              </a:spcBef>
              <a:spcAft>
                <a:spcPts val="0"/>
              </a:spcAft>
              <a:buNone/>
            </a:pPr>
            <a:r>
              <a:rPr b="1" lang="es-ES" sz="1000" u="sng">
                <a:solidFill>
                  <a:srgbClr val="1155CC"/>
                </a:solidFill>
                <a:hlinkClick r:id="rId5">
                  <a:extLst>
                    <a:ext uri="{A12FA001-AC4F-418D-AE19-62706E023703}">
                      <ahyp:hlinkClr val="tx"/>
                    </a:ext>
                  </a:extLst>
                </a:hlinkClick>
              </a:rPr>
              <a:t>APERTURA DEL HABITÁCULO FILTROS</a:t>
            </a:r>
            <a:endParaRPr b="1" sz="1000">
              <a:solidFill>
                <a:schemeClr val="dk1"/>
              </a:solidFill>
            </a:endParaRPr>
          </a:p>
          <a:p>
            <a:pPr indent="0" lvl="0" marL="0" rtl="0" algn="l">
              <a:lnSpc>
                <a:spcPct val="150000"/>
              </a:lnSpc>
              <a:spcBef>
                <a:spcPts val="1200"/>
              </a:spcBef>
              <a:spcAft>
                <a:spcPts val="0"/>
              </a:spcAft>
              <a:buNone/>
            </a:pPr>
            <a:r>
              <a:rPr b="1" lang="es-ES" sz="1000" u="sng">
                <a:solidFill>
                  <a:srgbClr val="1155CC"/>
                </a:solidFill>
                <a:hlinkClick r:id="rId6">
                  <a:extLst>
                    <a:ext uri="{A12FA001-AC4F-418D-AE19-62706E023703}">
                      <ahyp:hlinkClr val="tx"/>
                    </a:ext>
                  </a:extLst>
                </a:hlinkClick>
              </a:rPr>
              <a:t>FILTRO DE ESCAPE</a:t>
            </a:r>
            <a:endParaRPr b="1" sz="1000">
              <a:solidFill>
                <a:schemeClr val="dk1"/>
              </a:solidFill>
            </a:endParaRPr>
          </a:p>
          <a:p>
            <a:pPr indent="0" lvl="0" marL="0" rtl="0" algn="l">
              <a:lnSpc>
                <a:spcPct val="150000"/>
              </a:lnSpc>
              <a:spcBef>
                <a:spcPts val="1200"/>
              </a:spcBef>
              <a:spcAft>
                <a:spcPts val="1200"/>
              </a:spcAft>
              <a:buNone/>
            </a:pPr>
            <a:r>
              <a:rPr b="1" lang="es-ES" sz="1000" u="sng">
                <a:solidFill>
                  <a:srgbClr val="1155CC"/>
                </a:solidFill>
                <a:hlinkClick r:id="rId7">
                  <a:extLst>
                    <a:ext uri="{A12FA001-AC4F-418D-AE19-62706E023703}">
                      <ahyp:hlinkClr val="tx"/>
                    </a:ext>
                  </a:extLst>
                </a:hlinkClick>
              </a:rPr>
              <a:t>FILTRO DE ENTRADA</a:t>
            </a:r>
            <a:endParaRPr b="1" sz="1000">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pic>
        <p:nvPicPr>
          <p:cNvPr id="142" name="Google Shape;142;g36a5ede44ef_0_121"/>
          <p:cNvPicPr preferRelativeResize="0"/>
          <p:nvPr/>
        </p:nvPicPr>
        <p:blipFill>
          <a:blip r:embed="rId3">
            <a:alphaModFix/>
          </a:blip>
          <a:stretch>
            <a:fillRect/>
          </a:stretch>
        </p:blipFill>
        <p:spPr>
          <a:xfrm>
            <a:off x="478975" y="2996600"/>
            <a:ext cx="4725750" cy="3544299"/>
          </a:xfrm>
          <a:prstGeom prst="rect">
            <a:avLst/>
          </a:prstGeom>
          <a:noFill/>
          <a:ln>
            <a:noFill/>
          </a:ln>
        </p:spPr>
      </p:pic>
      <p:sp>
        <p:nvSpPr>
          <p:cNvPr id="143" name="Google Shape;143;g36a5ede44ef_0_121"/>
          <p:cNvSpPr/>
          <p:nvPr/>
        </p:nvSpPr>
        <p:spPr>
          <a:xfrm>
            <a:off x="289237" y="1089625"/>
            <a:ext cx="11536197" cy="644295"/>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rgbClr val="F2E78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 name="Google Shape;144;g36a5ede44ef_0_121"/>
          <p:cNvSpPr txBox="1"/>
          <p:nvPr>
            <p:ph type="title"/>
          </p:nvPr>
        </p:nvSpPr>
        <p:spPr>
          <a:xfrm>
            <a:off x="1308300" y="150100"/>
            <a:ext cx="8045400" cy="752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400"/>
              <a:buFont typeface="Arial Black"/>
              <a:buNone/>
            </a:pPr>
            <a:r>
              <a:rPr lang="es-ES" sz="4055"/>
              <a:t>SLS </a:t>
            </a:r>
            <a:r>
              <a:rPr b="0" lang="es-ES"/>
              <a:t>COMPONENTES PRINCIPALES.</a:t>
            </a:r>
            <a:endParaRPr b="0"/>
          </a:p>
        </p:txBody>
      </p:sp>
      <p:pic>
        <p:nvPicPr>
          <p:cNvPr id="145" name="Google Shape;145;g36a5ede44ef_0_121" title="Logo horizontal principal.jpg"/>
          <p:cNvPicPr preferRelativeResize="0"/>
          <p:nvPr/>
        </p:nvPicPr>
        <p:blipFill rotWithShape="1">
          <a:blip r:embed="rId4">
            <a:alphaModFix/>
          </a:blip>
          <a:srcRect b="0" l="0" r="0" t="0"/>
          <a:stretch/>
        </p:blipFill>
        <p:spPr>
          <a:xfrm>
            <a:off x="5456800" y="6044425"/>
            <a:ext cx="1908566" cy="752125"/>
          </a:xfrm>
          <a:prstGeom prst="rect">
            <a:avLst/>
          </a:prstGeom>
          <a:noFill/>
          <a:ln>
            <a:noFill/>
          </a:ln>
        </p:spPr>
      </p:pic>
      <p:sp>
        <p:nvSpPr>
          <p:cNvPr id="146" name="Google Shape;146;g36a5ede44ef_0_121"/>
          <p:cNvSpPr txBox="1"/>
          <p:nvPr/>
        </p:nvSpPr>
        <p:spPr>
          <a:xfrm>
            <a:off x="286536" y="1203272"/>
            <a:ext cx="11541600" cy="417000"/>
          </a:xfrm>
          <a:prstGeom prst="rect">
            <a:avLst/>
          </a:prstGeom>
          <a:noFill/>
          <a:ln>
            <a:noFill/>
          </a:ln>
        </p:spPr>
        <p:txBody>
          <a:bodyPr anchorCtr="0" anchor="t" bIns="0" lIns="0" spcFirstLastPara="1" rIns="0" wrap="square" tIns="16500">
            <a:spAutoFit/>
          </a:bodyPr>
          <a:lstStyle/>
          <a:p>
            <a:pPr indent="0" lvl="0" marL="0" marR="0" rtl="0" algn="ctr">
              <a:lnSpc>
                <a:spcPct val="100000"/>
              </a:lnSpc>
              <a:spcBef>
                <a:spcPts val="0"/>
              </a:spcBef>
              <a:spcAft>
                <a:spcPts val="0"/>
              </a:spcAft>
              <a:buClr>
                <a:srgbClr val="000000"/>
              </a:buClr>
              <a:buSzPts val="2000"/>
              <a:buFont typeface="Arial"/>
              <a:buNone/>
            </a:pPr>
            <a:r>
              <a:rPr b="1" lang="es-ES" sz="2600">
                <a:solidFill>
                  <a:srgbClr val="012033"/>
                </a:solidFill>
              </a:rPr>
              <a:t>7.6. SENSOR INFRARROJO</a:t>
            </a:r>
            <a:endParaRPr b="1" i="0" sz="3400" u="sng" cap="none" strike="noStrike">
              <a:solidFill>
                <a:srgbClr val="000000"/>
              </a:solidFill>
              <a:latin typeface="Arial"/>
              <a:ea typeface="Arial"/>
              <a:cs typeface="Arial"/>
              <a:sym typeface="Arial"/>
            </a:endParaRPr>
          </a:p>
        </p:txBody>
      </p:sp>
      <p:sp>
        <p:nvSpPr>
          <p:cNvPr id="147" name="Google Shape;147;g36a5ede44ef_0_121"/>
          <p:cNvSpPr/>
          <p:nvPr/>
        </p:nvSpPr>
        <p:spPr>
          <a:xfrm>
            <a:off x="346975" y="2078325"/>
            <a:ext cx="7143600" cy="1952700"/>
          </a:xfrm>
          <a:prstGeom prst="roundRect">
            <a:avLst>
              <a:gd fmla="val 16667" name="adj"/>
            </a:avLst>
          </a:prstGeom>
          <a:solidFill>
            <a:srgbClr val="9FC5E8"/>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 name="Google Shape;148;g36a5ede44ef_0_121"/>
          <p:cNvSpPr txBox="1"/>
          <p:nvPr/>
        </p:nvSpPr>
        <p:spPr>
          <a:xfrm>
            <a:off x="780625" y="2100375"/>
            <a:ext cx="6276300" cy="1908600"/>
          </a:xfrm>
          <a:prstGeom prst="rect">
            <a:avLst/>
          </a:prstGeom>
          <a:noFill/>
          <a:ln>
            <a:noFill/>
          </a:ln>
        </p:spPr>
        <p:txBody>
          <a:bodyPr anchorCtr="0" anchor="ctr"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lang="es-ES" sz="1600">
                <a:solidFill>
                  <a:schemeClr val="dk1"/>
                </a:solidFill>
              </a:rPr>
              <a:t>El sensor infrarrojo (IR) en la Fuse 1 es un dispositivo esencial que mide la temperatura de la superficie del lecho de polvo sin contacto físico. Su función principal es proporcionar datos continuos y precisos a la impresora. Esto permite al sistema de control ajustar activamente la potencia de los calefactores, manteniendo la temperatura homogénea y óptima para el sinterizado del material, crucial para la calidad de la pieza.</a:t>
            </a:r>
            <a:endParaRPr sz="1600">
              <a:solidFill>
                <a:schemeClr val="dk1"/>
              </a:solidFill>
            </a:endParaRPr>
          </a:p>
        </p:txBody>
      </p:sp>
      <p:cxnSp>
        <p:nvCxnSpPr>
          <p:cNvPr id="149" name="Google Shape;149;g36a5ede44ef_0_121"/>
          <p:cNvCxnSpPr/>
          <p:nvPr/>
        </p:nvCxnSpPr>
        <p:spPr>
          <a:xfrm flipH="1">
            <a:off x="3081925" y="4765900"/>
            <a:ext cx="990000" cy="489900"/>
          </a:xfrm>
          <a:prstGeom prst="straightConnector1">
            <a:avLst/>
          </a:prstGeom>
          <a:noFill/>
          <a:ln cap="flat" cmpd="sng" w="76200">
            <a:solidFill>
              <a:schemeClr val="lt1"/>
            </a:solidFill>
            <a:prstDash val="solid"/>
            <a:round/>
            <a:headEnd len="med" w="med" type="none"/>
            <a:tailEnd len="med" w="med" type="triangle"/>
          </a:ln>
        </p:spPr>
      </p:cxnSp>
      <p:pic>
        <p:nvPicPr>
          <p:cNvPr id="150" name="Google Shape;150;g36a5ede44ef_0_121"/>
          <p:cNvPicPr preferRelativeResize="0"/>
          <p:nvPr/>
        </p:nvPicPr>
        <p:blipFill rotWithShape="1">
          <a:blip r:embed="rId5">
            <a:alphaModFix/>
          </a:blip>
          <a:srcRect b="20996" l="21888" r="12598" t="19873"/>
          <a:stretch/>
        </p:blipFill>
        <p:spPr>
          <a:xfrm>
            <a:off x="6796800" y="1996675"/>
            <a:ext cx="4572000" cy="4126525"/>
          </a:xfrm>
          <a:prstGeom prst="rect">
            <a:avLst/>
          </a:prstGeom>
          <a:noFill/>
          <a:ln>
            <a:noFill/>
          </a:ln>
        </p:spPr>
      </p:pic>
      <p:sp>
        <p:nvSpPr>
          <p:cNvPr id="151" name="Google Shape;151;g36a5ede44ef_0_121"/>
          <p:cNvSpPr txBox="1"/>
          <p:nvPr/>
        </p:nvSpPr>
        <p:spPr>
          <a:xfrm>
            <a:off x="9892625" y="5371200"/>
            <a:ext cx="2299500" cy="11697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1200"/>
              </a:spcBef>
              <a:spcAft>
                <a:spcPts val="0"/>
              </a:spcAft>
              <a:buNone/>
            </a:pPr>
            <a:r>
              <a:rPr lang="es-ES" sz="1100">
                <a:solidFill>
                  <a:schemeClr val="dk1"/>
                </a:solidFill>
              </a:rPr>
              <a:t>VIDEOS</a:t>
            </a:r>
            <a:r>
              <a:rPr lang="es-ES" sz="1100">
                <a:solidFill>
                  <a:schemeClr val="dk1"/>
                </a:solidFill>
              </a:rPr>
              <a:t>: </a:t>
            </a:r>
            <a:endParaRPr sz="1100">
              <a:solidFill>
                <a:schemeClr val="dk1"/>
              </a:solidFill>
            </a:endParaRPr>
          </a:p>
          <a:p>
            <a:pPr indent="0" lvl="0" marL="0" rtl="0" algn="l">
              <a:lnSpc>
                <a:spcPct val="150000"/>
              </a:lnSpc>
              <a:spcBef>
                <a:spcPts val="1200"/>
              </a:spcBef>
              <a:spcAft>
                <a:spcPts val="0"/>
              </a:spcAft>
              <a:buNone/>
            </a:pPr>
            <a:r>
              <a:rPr b="1" lang="es-ES" sz="1100" u="sng">
                <a:solidFill>
                  <a:srgbClr val="1155CC"/>
                </a:solidFill>
                <a:hlinkClick r:id="rId6">
                  <a:extLst>
                    <a:ext uri="{A12FA001-AC4F-418D-AE19-62706E023703}">
                      <ahyp:hlinkClr val="tx"/>
                    </a:ext>
                  </a:extLst>
                </a:hlinkClick>
              </a:rPr>
              <a:t>PUERTA DEL SENSO</a:t>
            </a:r>
            <a:r>
              <a:rPr b="1" lang="es-ES" sz="1100" u="sng">
                <a:solidFill>
                  <a:srgbClr val="1155CC"/>
                </a:solidFill>
                <a:hlinkClick r:id="rId7">
                  <a:extLst>
                    <a:ext uri="{A12FA001-AC4F-418D-AE19-62706E023703}">
                      <ahyp:hlinkClr val="tx"/>
                    </a:ext>
                  </a:extLst>
                </a:hlinkClick>
              </a:rPr>
              <a:t>R IR</a:t>
            </a:r>
            <a:endParaRPr b="1" sz="1100">
              <a:solidFill>
                <a:schemeClr val="dk1"/>
              </a:solidFill>
            </a:endParaRPr>
          </a:p>
          <a:p>
            <a:pPr indent="0" lvl="0" marL="0" rtl="0" algn="l">
              <a:lnSpc>
                <a:spcPct val="150000"/>
              </a:lnSpc>
              <a:spcBef>
                <a:spcPts val="1200"/>
              </a:spcBef>
              <a:spcAft>
                <a:spcPts val="1200"/>
              </a:spcAft>
              <a:buNone/>
            </a:pPr>
            <a:r>
              <a:rPr b="1" lang="es-ES" sz="1100" u="sng">
                <a:solidFill>
                  <a:srgbClr val="1155CC"/>
                </a:solidFill>
                <a:hlinkClick r:id="rId8">
                  <a:extLst>
                    <a:ext uri="{A12FA001-AC4F-418D-AE19-62706E023703}">
                      <ahyp:hlinkClr val="tx"/>
                    </a:ext>
                  </a:extLst>
                </a:hlinkClick>
              </a:rPr>
              <a:t>EXTRACCIÓN DEL SENSOR IR</a:t>
            </a:r>
            <a:endParaRPr/>
          </a:p>
        </p:txBody>
      </p:sp>
    </p:spTree>
  </p:cSld>
  <p:clrMapOvr>
    <a:masterClrMapping/>
  </p:clrMapOvr>
</p:sld>
</file>

<file path=ppt/theme/theme1.xml><?xml version="1.0" encoding="utf-8"?>
<a:theme xmlns:a="http://schemas.openxmlformats.org/drawingml/2006/main" xmlns:r="http://schemas.openxmlformats.org/officeDocument/2006/relationships" name="CONTENT">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OVER">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026C5034DEF31469D687DC74110F0C4" ma:contentTypeVersion="18" ma:contentTypeDescription="Create a new document." ma:contentTypeScope="" ma:versionID="cd9d315d8270f7be5b920ed5fd5d0f0d">
  <xsd:schema xmlns:xsd="http://www.w3.org/2001/XMLSchema" xmlns:xs="http://www.w3.org/2001/XMLSchema" xmlns:p="http://schemas.microsoft.com/office/2006/metadata/properties" xmlns:ns2="fab0e02d-7b70-4413-b572-d44f1292ffc6" xmlns:ns3="328b14d6-6e2c-4870-bd3d-20a4f0e49c9e" targetNamespace="http://schemas.microsoft.com/office/2006/metadata/properties" ma:root="true" ma:fieldsID="6b63e0ddb06169fe8783dd30dbd1b739" ns2:_="" ns3:_="">
    <xsd:import namespace="fab0e02d-7b70-4413-b572-d44f1292ffc6"/>
    <xsd:import namespace="328b14d6-6e2c-4870-bd3d-20a4f0e49c9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MediaServiceLocation" minOccurs="0"/>
                <xsd:element ref="ns3:SharedWithUsers" minOccurs="0"/>
                <xsd:element ref="ns3:SharedWithDetail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b0e02d-7b70-4413-b572-d44f1292ffc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8748ed3-a044-4069-afca-14a5a74919a6"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28b14d6-6e2c-4870-bd3d-20a4f0e49c9e"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484c96b-0302-40db-b824-a3a76ee72efe}" ma:internalName="TaxCatchAll" ma:showField="CatchAllData" ma:web="328b14d6-6e2c-4870-bd3d-20a4f0e49c9e">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ab0e02d-7b70-4413-b572-d44f1292ffc6">
      <Terms xmlns="http://schemas.microsoft.com/office/infopath/2007/PartnerControls"/>
    </lcf76f155ced4ddcb4097134ff3c332f>
    <TaxCatchAll xmlns="328b14d6-6e2c-4870-bd3d-20a4f0e49c9e" xsi:nil="true"/>
  </documentManagement>
</p:properties>
</file>

<file path=customXml/itemProps1.xml><?xml version="1.0" encoding="utf-8"?>
<ds:datastoreItem xmlns:ds="http://schemas.openxmlformats.org/officeDocument/2006/customXml" ds:itemID="{B1ED9ADE-46DF-4954-84CE-4EE45ACF060B}"/>
</file>

<file path=customXml/itemProps2.xml><?xml version="1.0" encoding="utf-8"?>
<ds:datastoreItem xmlns:ds="http://schemas.openxmlformats.org/officeDocument/2006/customXml" ds:itemID="{32514E58-51A4-4D10-883A-85364E4C0DA5}"/>
</file>

<file path=customXml/itemProps3.xml><?xml version="1.0" encoding="utf-8"?>
<ds:datastoreItem xmlns:ds="http://schemas.openxmlformats.org/officeDocument/2006/customXml" ds:itemID="{02176F1D-0990-4C73-A6C8-5F6307B56DCC}"/>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Elena Gonzalez Larrañaga</dc:creator>
  <dcterms:created xsi:type="dcterms:W3CDTF">2022-08-31T20:39:04Z</dcterms:creat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0x010100B026C5034DEF31469D687DC74110F0C4</vt:lpwstr>
  </property>
  <property fmtid="{D5CDD505-2E9C-101B-9397-08002B2CF9AE}" pid="3" name="MediaServiceImageTags">
    <vt:lpwstr/>
  </property>
</Properties>
</file>