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6858000" cx="12192000"/>
  <p:notesSz cx="6858000" cy="9144000"/>
  <p:embeddedFontLst>
    <p:embeddedFont>
      <p:font typeface="Roboto"/>
      <p:regular r:id="rId34"/>
      <p:bold r:id="rId35"/>
      <p:italic r:id="rId36"/>
      <p:boldItalic r:id="rId37"/>
    </p:embeddedFont>
    <p:embeddedFont>
      <p:font typeface="Arial Black"/>
      <p:regular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9" roundtripDataSignature="AMtx7mjbAmi6q/0mBQBaBmZMe3xzKQ6ID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39" Type="http://customschemas.google.com/relationships/presentationmetadata" Target="metadata"/><Relationship Id="rId18" Type="http://schemas.openxmlformats.org/officeDocument/2006/relationships/slide" Target="slides/slide13.xml"/><Relationship Id="rId21" Type="http://schemas.openxmlformats.org/officeDocument/2006/relationships/slide" Target="slides/slide16.xml"/><Relationship Id="rId34" Type="http://schemas.openxmlformats.org/officeDocument/2006/relationships/font" Target="fonts/Roboto-regular.fntdata"/><Relationship Id="rId42" Type="http://schemas.openxmlformats.org/officeDocument/2006/relationships/customXml" Target="../customXml/item3.xml"/><Relationship Id="rId7" Type="http://schemas.openxmlformats.org/officeDocument/2006/relationships/slide" Target="slides/slide2.xml"/><Relationship Id="rId20" Type="http://schemas.openxmlformats.org/officeDocument/2006/relationships/slide" Target="slides/slide15.xml"/><Relationship Id="rId2" Type="http://schemas.openxmlformats.org/officeDocument/2006/relationships/presProps" Target="presProps.xml"/><Relationship Id="rId29" Type="http://schemas.openxmlformats.org/officeDocument/2006/relationships/slide" Target="slides/slide24.xml"/><Relationship Id="rId16" Type="http://schemas.openxmlformats.org/officeDocument/2006/relationships/slide" Target="slides/slide11.xml"/><Relationship Id="rId41" Type="http://schemas.openxmlformats.org/officeDocument/2006/relationships/customXml" Target="../customXml/item2.xml"/><Relationship Id="rId24" Type="http://schemas.openxmlformats.org/officeDocument/2006/relationships/slide" Target="slides/slide19.xml"/><Relationship Id="rId1" Type="http://schemas.openxmlformats.org/officeDocument/2006/relationships/theme" Target="theme/theme3.xml"/><Relationship Id="rId6" Type="http://schemas.openxmlformats.org/officeDocument/2006/relationships/slide" Target="slides/slide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font" Target="fonts/Roboto-boldItalic.fntdata"/><Relationship Id="rId40" Type="http://schemas.openxmlformats.org/officeDocument/2006/relationships/customXml" Target="../customXml/item1.xml"/><Relationship Id="rId23" Type="http://schemas.openxmlformats.org/officeDocument/2006/relationships/slide" Target="slides/slide18.xml"/><Relationship Id="rId28" Type="http://schemas.openxmlformats.org/officeDocument/2006/relationships/slide" Target="slides/slide23.xml"/><Relationship Id="rId5"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font" Target="fonts/Roboto-italic.fntdata"/><Relationship Id="rId31" Type="http://schemas.openxmlformats.org/officeDocument/2006/relationships/slide" Target="slides/slide26.xml"/><Relationship Id="rId10" Type="http://schemas.openxmlformats.org/officeDocument/2006/relationships/slide" Target="slides/slide5.xml"/><Relationship Id="rId19" Type="http://schemas.openxmlformats.org/officeDocument/2006/relationships/slide" Target="slides/slide14.xml"/><Relationship Id="rId22" Type="http://schemas.openxmlformats.org/officeDocument/2006/relationships/slide" Target="slides/slide17.xml"/><Relationship Id="rId4" Type="http://schemas.openxmlformats.org/officeDocument/2006/relationships/slideMaster" Target="slideMasters/slideMaster2.xml"/><Relationship Id="rId9" Type="http://schemas.openxmlformats.org/officeDocument/2006/relationships/slide" Target="slides/slide4.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Roboto-bold.fntdata"/><Relationship Id="rId14" Type="http://schemas.openxmlformats.org/officeDocument/2006/relationships/slide" Target="slides/slide9.xml"/><Relationship Id="rId8" Type="http://schemas.openxmlformats.org/officeDocument/2006/relationships/slide" Target="slides/slide3.xml"/><Relationship Id="rId3" Type="http://schemas.openxmlformats.org/officeDocument/2006/relationships/slideMaster" Target="slideMasters/slideMaster1.xml"/><Relationship Id="rId25" Type="http://schemas.openxmlformats.org/officeDocument/2006/relationships/slide" Target="slides/slide20.xml"/><Relationship Id="rId33" Type="http://schemas.openxmlformats.org/officeDocument/2006/relationships/slide" Target="slides/slide28.xml"/><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font" Target="fonts/ArialBlack-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 name="Shape 32"/>
        <p:cNvGrpSpPr/>
        <p:nvPr/>
      </p:nvGrpSpPr>
      <p:grpSpPr>
        <a:xfrm>
          <a:off x="0" y="0"/>
          <a:ext cx="0" cy="0"/>
          <a:chOff x="0" y="0"/>
          <a:chExt cx="0" cy="0"/>
        </a:xfrm>
      </p:grpSpPr>
      <p:sp>
        <p:nvSpPr>
          <p:cNvPr id="33" name="Google Shape;3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 name="Google Shape;34;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68339f86f0_0_1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 name="Google Shape;146;g368339f86f0_0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 name="Google Shape;16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686980c7d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 name="Google Shape;174;g3686980c7d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686980c7da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 name="Google Shape;188;g3686980c7da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3d18028bc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g33d18028bc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68541a9d91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g368541a9d91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68541a9d91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2" name="Google Shape;232;g368541a9d91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368541a9d91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 name="Google Shape;244;g368541a9d91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69704f3474_1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6" name="Google Shape;256;g369704f3474_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369704f3474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8" name="Google Shape;268;g369704f3474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368339f86f0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 name="Google Shape;40;g368339f86f0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69704f3474_1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1" name="Google Shape;281;g369704f3474_1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69704f3474_1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6" name="Google Shape;296;g369704f3474_1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69704f3474_1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1" name="Google Shape;311;g369704f3474_1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69704f3474_1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5" name="Google Shape;325;g369704f3474_1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6a5eb3cdd3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7" name="Google Shape;337;g36a5eb3cdd3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6a5eb3cdd3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g36a5eb3cdd3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6a5eb3cdd3_0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7" name="Google Shape;367;g36a5eb3cdd3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3d3e8757d1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6" name="Google Shape;386;g33d3e8757d1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567b1e46ab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3567b1e46ab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i="0" lang="es-ES" sz="1200">
                <a:solidFill>
                  <a:srgbClr val="7F7F7F"/>
                </a:solidFill>
                <a:latin typeface="Arial"/>
                <a:ea typeface="Arial"/>
                <a:cs typeface="Arial"/>
                <a:sym typeface="Arial"/>
              </a:rPr>
              <a:t>The </a:t>
            </a:r>
            <a:r>
              <a:rPr b="1" i="0" lang="es-ES" sz="1200">
                <a:solidFill>
                  <a:srgbClr val="7F7F7F"/>
                </a:solidFill>
                <a:latin typeface="Arial"/>
                <a:ea typeface="Arial"/>
                <a:cs typeface="Arial"/>
                <a:sym typeface="Arial"/>
              </a:rPr>
              <a:t>alliance</a:t>
            </a:r>
            <a:r>
              <a:rPr b="0" i="0" lang="es-ES" sz="1200">
                <a:solidFill>
                  <a:srgbClr val="7F7F7F"/>
                </a:solidFill>
                <a:latin typeface="Arial"/>
                <a:ea typeface="Arial"/>
                <a:cs typeface="Arial"/>
                <a:sym typeface="Arial"/>
              </a:rPr>
              <a:t> will establish an Open Innovation Community to promote applied research and development projects, mainly between Centres of Vocational Excellence and Small and Medium Enterprises. To achieve this cooperation, the role of Vocational Education and Training in Advanced Manufacturing Research and Development activities and its contribution to Regional Smart Specialisation Strategies will be clarified.</a:t>
            </a:r>
            <a:endParaRPr/>
          </a:p>
        </p:txBody>
      </p:sp>
      <p:sp>
        <p:nvSpPr>
          <p:cNvPr id="397" name="Google Shape;397;g3567b1e46ab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s-E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426751a0b2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 name="Google Shape;61;g3426751a0b2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620055db34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 name="Google Shape;74;g3620055db34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68339f86f0_0_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 name="Google Shape;89;g368339f86f0_0_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368339f86f0_0_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g368339f86f0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68339f86f0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 name="Google Shape;114;g368339f86f0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68339f86f0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 name="Google Shape;129;g368339f86f0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68339f86f0_0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 name="Google Shape;136;g368339f86f0_0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16" name="Shape 1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OVER">
    <p:spTree>
      <p:nvGrpSpPr>
        <p:cNvPr id="17" name="Shape 1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ulua eta edukia" type="obj">
  <p:cSld name="OBJECT">
    <p:spTree>
      <p:nvGrpSpPr>
        <p:cNvPr id="23" name="Shape 23"/>
        <p:cNvGrpSpPr/>
        <p:nvPr/>
      </p:nvGrpSpPr>
      <p:grpSpPr>
        <a:xfrm>
          <a:off x="0" y="0"/>
          <a:ext cx="0" cy="0"/>
          <a:chOff x="0" y="0"/>
          <a:chExt cx="0" cy="0"/>
        </a:xfrm>
      </p:grpSpPr>
      <p:sp>
        <p:nvSpPr>
          <p:cNvPr id="24" name="Google Shape;24;p9"/>
          <p:cNvSpPr txBox="1"/>
          <p:nvPr>
            <p:ph type="title"/>
          </p:nvPr>
        </p:nvSpPr>
        <p:spPr>
          <a:xfrm>
            <a:off x="3534335" y="248584"/>
            <a:ext cx="5814712" cy="75211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2060"/>
              </a:buClr>
              <a:buSzPts val="2400"/>
              <a:buFont typeface="Arial Black"/>
              <a:buNone/>
              <a:defRPr b="1" sz="2400">
                <a:solidFill>
                  <a:srgbClr val="00206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30200" lvl="0" marL="457200" marR="0" rtl="0" algn="l">
              <a:lnSpc>
                <a:spcPct val="90000"/>
              </a:lnSpc>
              <a:spcBef>
                <a:spcPts val="10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1pPr>
            <a:lvl2pPr indent="-317500" lvl="1" marL="914400" marR="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04800" lvl="2" marL="1371600" marR="0" rtl="0" algn="l">
              <a:lnSpc>
                <a:spcPct val="90000"/>
              </a:lnSpc>
              <a:spcBef>
                <a:spcPts val="5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3pPr>
            <a:lvl4pPr indent="-298450" lvl="3" marL="1828800"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4pPr>
            <a:lvl5pPr indent="-298450" lvl="4" marL="2286000" marR="0" rtl="0" algn="l">
              <a:lnSpc>
                <a:spcPct val="90000"/>
              </a:lnSpc>
              <a:spcBef>
                <a:spcPts val="50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26" name="Shape 26"/>
        <p:cNvGrpSpPr/>
        <p:nvPr/>
      </p:nvGrpSpPr>
      <p:grpSpPr>
        <a:xfrm>
          <a:off x="0" y="0"/>
          <a:ext cx="0" cy="0"/>
          <a:chOff x="0" y="0"/>
          <a:chExt cx="0" cy="0"/>
        </a:xfrm>
      </p:grpSpPr>
      <p:sp>
        <p:nvSpPr>
          <p:cNvPr id="27" name="Google Shape;27;p1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8" name="Google Shape;28;p1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9" name="Google Shape;29;p1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s-ES"/>
              <a:t>‹#›</a:t>
            </a:fld>
            <a:endParaRPr/>
          </a:p>
        </p:txBody>
      </p:sp>
      <p:sp>
        <p:nvSpPr>
          <p:cNvPr id="30" name="Google Shape;30;p11"/>
          <p:cNvSpPr txBox="1"/>
          <p:nvPr>
            <p:ph type="title"/>
          </p:nvPr>
        </p:nvSpPr>
        <p:spPr>
          <a:xfrm>
            <a:off x="1183640" y="15979"/>
            <a:ext cx="8102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22D5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p:cSld name="Diapositiva de título">
    <p:spTree>
      <p:nvGrpSpPr>
        <p:cNvPr id="31" name="Shape 3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0.jpg"/><Relationship Id="rId2" Type="http://schemas.openxmlformats.org/officeDocument/2006/relationships/image" Target="../media/image12.png"/><Relationship Id="rId3" Type="http://schemas.openxmlformats.org/officeDocument/2006/relationships/image" Target="../media/image3.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12.png"/><Relationship Id="rId3" Type="http://schemas.openxmlformats.org/officeDocument/2006/relationships/image" Target="../media/image8.png"/><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A picture containing text, clipart&#10;&#10;Description automatically generated" id="10" name="Google Shape;10;p6"/>
          <p:cNvPicPr preferRelativeResize="0"/>
          <p:nvPr/>
        </p:nvPicPr>
        <p:blipFill rotWithShape="1">
          <a:blip r:embed="rId1">
            <a:alphaModFix/>
          </a:blip>
          <a:srcRect b="0" l="0" r="0" t="0"/>
          <a:stretch/>
        </p:blipFill>
        <p:spPr>
          <a:xfrm>
            <a:off x="0" y="0"/>
            <a:ext cx="12192000" cy="6858000"/>
          </a:xfrm>
          <a:prstGeom prst="rect">
            <a:avLst/>
          </a:prstGeom>
          <a:noFill/>
          <a:ln>
            <a:noFill/>
          </a:ln>
        </p:spPr>
      </p:pic>
      <p:pic>
        <p:nvPicPr>
          <p:cNvPr descr="Imagen que contiene Logotipo&#10;&#10;Descripción generada automáticamente" id="11" name="Google Shape;11;p6"/>
          <p:cNvPicPr preferRelativeResize="0"/>
          <p:nvPr/>
        </p:nvPicPr>
        <p:blipFill rotWithShape="1">
          <a:blip r:embed="rId2">
            <a:alphaModFix/>
          </a:blip>
          <a:srcRect b="0" l="0" r="0" t="0"/>
          <a:stretch/>
        </p:blipFill>
        <p:spPr>
          <a:xfrm>
            <a:off x="605741" y="317550"/>
            <a:ext cx="4082006" cy="1530752"/>
          </a:xfrm>
          <a:prstGeom prst="rect">
            <a:avLst/>
          </a:prstGeom>
          <a:noFill/>
          <a:ln>
            <a:noFill/>
          </a:ln>
        </p:spPr>
      </p:pic>
      <p:grpSp>
        <p:nvGrpSpPr>
          <p:cNvPr id="12" name="Google Shape;12;p6"/>
          <p:cNvGrpSpPr/>
          <p:nvPr/>
        </p:nvGrpSpPr>
        <p:grpSpPr>
          <a:xfrm>
            <a:off x="179295" y="6057247"/>
            <a:ext cx="1955918" cy="548655"/>
            <a:chOff x="754017" y="3871464"/>
            <a:chExt cx="3958319" cy="1110348"/>
          </a:xfrm>
        </p:grpSpPr>
        <p:sp>
          <p:nvSpPr>
            <p:cNvPr id="13" name="Google Shape;13;p6"/>
            <p:cNvSpPr/>
            <p:nvPr/>
          </p:nvSpPr>
          <p:spPr>
            <a:xfrm>
              <a:off x="827314" y="3987080"/>
              <a:ext cx="3846107" cy="89842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Graphical user interface, text&#10;&#10;Description automatically generated" id="14" name="Google Shape;14;p6"/>
            <p:cNvPicPr preferRelativeResize="0"/>
            <p:nvPr/>
          </p:nvPicPr>
          <p:blipFill rotWithShape="1">
            <a:blip r:embed="rId3">
              <a:alphaModFix/>
            </a:blip>
            <a:srcRect b="0" l="0" r="0" t="0"/>
            <a:stretch/>
          </p:blipFill>
          <p:spPr>
            <a:xfrm>
              <a:off x="754017" y="3871464"/>
              <a:ext cx="3958319" cy="1110348"/>
            </a:xfrm>
            <a:prstGeom prst="rect">
              <a:avLst/>
            </a:prstGeom>
            <a:noFill/>
            <a:ln>
              <a:noFill/>
            </a:ln>
          </p:spPr>
        </p:pic>
      </p:grpSp>
      <p:sp>
        <p:nvSpPr>
          <p:cNvPr id="15" name="Google Shape;15;p6"/>
          <p:cNvSpPr txBox="1"/>
          <p:nvPr/>
        </p:nvSpPr>
        <p:spPr>
          <a:xfrm>
            <a:off x="2015639" y="5944690"/>
            <a:ext cx="4170007" cy="773767"/>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900"/>
              <a:buFont typeface="Arial"/>
              <a:buNone/>
            </a:pPr>
            <a:r>
              <a:rPr b="0" i="0" lang="es-ES" sz="900" u="none" cap="none" strike="noStrike">
                <a:solidFill>
                  <a:srgbClr val="2A3768"/>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b="0" i="0" sz="900" u="none" cap="none" strike="noStrike">
              <a:solidFill>
                <a:srgbClr val="2A3768"/>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4"/>
    <p:sldLayoutId id="2147483650"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 name="Shape 18"/>
        <p:cNvGrpSpPr/>
        <p:nvPr/>
      </p:nvGrpSpPr>
      <p:grpSpPr>
        <a:xfrm>
          <a:off x="0" y="0"/>
          <a:ext cx="0" cy="0"/>
          <a:chOff x="0" y="0"/>
          <a:chExt cx="0" cy="0"/>
        </a:xfrm>
      </p:grpSpPr>
      <p:sp>
        <p:nvSpPr>
          <p:cNvPr id="19" name="Google Shape;19;p8"/>
          <p:cNvSpPr txBox="1"/>
          <p:nvPr>
            <p:ph type="title"/>
          </p:nvPr>
        </p:nvSpPr>
        <p:spPr>
          <a:xfrm>
            <a:off x="1183640" y="15979"/>
            <a:ext cx="8102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222D59"/>
              </a:buClr>
              <a:buSzPts val="3000"/>
              <a:buFont typeface="Arial Black"/>
              <a:buNone/>
              <a:defRPr b="0" i="0" sz="3000" u="none" cap="none" strike="noStrike">
                <a:solidFill>
                  <a:srgbClr val="222D59"/>
                </a:solidFill>
                <a:latin typeface="Arial Black"/>
                <a:ea typeface="Arial Black"/>
                <a:cs typeface="Arial Black"/>
                <a:sym typeface="Arial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descr="Icono&#10;&#10;Descripción generada automáticamente" id="20" name="Google Shape;20;p8"/>
          <p:cNvPicPr preferRelativeResize="0"/>
          <p:nvPr/>
        </p:nvPicPr>
        <p:blipFill rotWithShape="1">
          <a:blip r:embed="rId1">
            <a:alphaModFix/>
          </a:blip>
          <a:srcRect b="0" l="0" r="0" t="0"/>
          <a:stretch/>
        </p:blipFill>
        <p:spPr>
          <a:xfrm rot="-5400000">
            <a:off x="13302" y="2677"/>
            <a:ext cx="1080835" cy="1107440"/>
          </a:xfrm>
          <a:prstGeom prst="rect">
            <a:avLst/>
          </a:prstGeom>
          <a:noFill/>
          <a:ln>
            <a:noFill/>
          </a:ln>
        </p:spPr>
      </p:pic>
      <p:pic>
        <p:nvPicPr>
          <p:cNvPr descr="Imagen que contiene Logotipo&#10;&#10;Descripción generada automáticamente" id="21" name="Google Shape;21;p8"/>
          <p:cNvPicPr preferRelativeResize="0"/>
          <p:nvPr/>
        </p:nvPicPr>
        <p:blipFill rotWithShape="1">
          <a:blip r:embed="rId2">
            <a:alphaModFix/>
          </a:blip>
          <a:srcRect b="0" l="0" r="0" t="0"/>
          <a:stretch/>
        </p:blipFill>
        <p:spPr>
          <a:xfrm>
            <a:off x="9539549" y="146812"/>
            <a:ext cx="2332218" cy="874582"/>
          </a:xfrm>
          <a:prstGeom prst="rect">
            <a:avLst/>
          </a:prstGeom>
          <a:noFill/>
          <a:ln>
            <a:noFill/>
          </a:ln>
        </p:spPr>
      </p:pic>
      <p:pic>
        <p:nvPicPr>
          <p:cNvPr id="22" name="Google Shape;22;p8"/>
          <p:cNvPicPr preferRelativeResize="0"/>
          <p:nvPr/>
        </p:nvPicPr>
        <p:blipFill rotWithShape="1">
          <a:blip r:embed="rId3">
            <a:alphaModFix/>
          </a:blip>
          <a:srcRect b="0" l="0" r="0" t="0"/>
          <a:stretch/>
        </p:blipFill>
        <p:spPr>
          <a:xfrm>
            <a:off x="0" y="6395185"/>
            <a:ext cx="12192000" cy="46281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2" r:id="rId4"/>
    <p:sldLayoutId id="2147483653" r:id="rId5"/>
    <p:sldLayoutId id="214748365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19.png"/><Relationship Id="rId5"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20.jpg"/><Relationship Id="rId5" Type="http://schemas.openxmlformats.org/officeDocument/2006/relationships/image" Target="../media/image35.png"/><Relationship Id="rId6"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jp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image" Target="../media/image20.jpg"/><Relationship Id="rId5"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jp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20.jpg"/><Relationship Id="rId5"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7.png"/><Relationship Id="rId4" Type="http://schemas.openxmlformats.org/officeDocument/2006/relationships/image" Target="../media/image45.png"/><Relationship Id="rId5"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0.jpg"/><Relationship Id="rId4" Type="http://schemas.openxmlformats.org/officeDocument/2006/relationships/image" Target="../media/image25.png"/><Relationship Id="rId5" Type="http://schemas.openxmlformats.org/officeDocument/2006/relationships/image" Target="../media/image27.png"/><Relationship Id="rId6" Type="http://schemas.openxmlformats.org/officeDocument/2006/relationships/image" Target="../media/image39.png"/><Relationship Id="rId7"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jpg"/><Relationship Id="rId4" Type="http://schemas.openxmlformats.org/officeDocument/2006/relationships/image" Target="../media/image21.png"/><Relationship Id="rId5" Type="http://schemas.openxmlformats.org/officeDocument/2006/relationships/image" Target="../media/image35.png"/><Relationship Id="rId6"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0.jp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20.jpg"/><Relationship Id="rId5" Type="http://schemas.openxmlformats.org/officeDocument/2006/relationships/image" Target="../media/image30.png"/><Relationship Id="rId6"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2.png"/><Relationship Id="rId4" Type="http://schemas.openxmlformats.org/officeDocument/2006/relationships/image" Target="../media/image40.png"/><Relationship Id="rId5" Type="http://schemas.openxmlformats.org/officeDocument/2006/relationships/image" Target="../media/image20.jpg"/><Relationship Id="rId6"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2.png"/><Relationship Id="rId4" Type="http://schemas.openxmlformats.org/officeDocument/2006/relationships/image" Target="../media/image40.png"/><Relationship Id="rId5" Type="http://schemas.openxmlformats.org/officeDocument/2006/relationships/image" Target="../media/image20.jpg"/><Relationship Id="rId6"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www.fpsanturtzi.eus" TargetMode="External"/><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0.jpg"/><Relationship Id="rId4" Type="http://schemas.openxmlformats.org/officeDocument/2006/relationships/image" Target="../media/image2.png"/><Relationship Id="rId5" Type="http://schemas.openxmlformats.org/officeDocument/2006/relationships/image" Target="../media/image16.png"/><Relationship Id="rId6" Type="http://schemas.openxmlformats.org/officeDocument/2006/relationships/image" Target="../media/image9.png"/><Relationship Id="rId7"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0.jpg"/><Relationship Id="rId4" Type="http://schemas.openxmlformats.org/officeDocument/2006/relationships/image" Target="../media/image5.png"/><Relationship Id="rId5"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0.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0.jpg"/><Relationship Id="rId4" Type="http://schemas.openxmlformats.org/officeDocument/2006/relationships/image" Target="../media/image11.png"/><Relationship Id="rId5"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 name="Shape 35"/>
        <p:cNvGrpSpPr/>
        <p:nvPr/>
      </p:nvGrpSpPr>
      <p:grpSpPr>
        <a:xfrm>
          <a:off x="0" y="0"/>
          <a:ext cx="0" cy="0"/>
          <a:chOff x="0" y="0"/>
          <a:chExt cx="0" cy="0"/>
        </a:xfrm>
      </p:grpSpPr>
      <p:sp>
        <p:nvSpPr>
          <p:cNvPr id="36" name="Google Shape;36;p1"/>
          <p:cNvSpPr txBox="1"/>
          <p:nvPr>
            <p:ph type="ctrTitle"/>
          </p:nvPr>
        </p:nvSpPr>
        <p:spPr>
          <a:xfrm>
            <a:off x="943300" y="2943975"/>
            <a:ext cx="6812700" cy="15669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222D59"/>
              </a:buClr>
              <a:buSzPts val="3600"/>
              <a:buFont typeface="Arial Black"/>
              <a:buNone/>
            </a:pPr>
            <a:r>
              <a:rPr b="0" i="0" lang="es-ES" sz="4200" u="none" cap="none" strike="noStrike">
                <a:solidFill>
                  <a:srgbClr val="222D59"/>
                </a:solidFill>
                <a:latin typeface="Arial Black"/>
                <a:ea typeface="Arial Black"/>
                <a:cs typeface="Arial Black"/>
                <a:sym typeface="Arial Black"/>
              </a:rPr>
              <a:t>UD</a:t>
            </a:r>
            <a:r>
              <a:rPr lang="es-ES" sz="4200">
                <a:solidFill>
                  <a:srgbClr val="222D59"/>
                </a:solidFill>
                <a:latin typeface="Arial Black"/>
                <a:ea typeface="Arial Black"/>
                <a:cs typeface="Arial Black"/>
                <a:sym typeface="Arial Black"/>
              </a:rPr>
              <a:t>6</a:t>
            </a:r>
            <a:r>
              <a:rPr b="0" i="0" lang="es-ES" sz="3600" u="none" cap="none" strike="noStrike">
                <a:solidFill>
                  <a:srgbClr val="222D59"/>
                </a:solidFill>
                <a:latin typeface="Arial Black"/>
                <a:ea typeface="Arial Black"/>
                <a:cs typeface="Arial Black"/>
                <a:sym typeface="Arial Black"/>
              </a:rPr>
              <a:t>: </a:t>
            </a:r>
            <a:r>
              <a:rPr lang="es-ES" sz="3900">
                <a:solidFill>
                  <a:srgbClr val="222D59"/>
                </a:solidFill>
                <a:latin typeface="Arial Black"/>
                <a:ea typeface="Arial Black"/>
                <a:cs typeface="Arial Black"/>
                <a:sym typeface="Arial Black"/>
              </a:rPr>
              <a:t>TECNOLOGÍA SLS</a:t>
            </a:r>
            <a:endParaRPr sz="3900">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ts val="3600"/>
              <a:buFont typeface="Arial Black"/>
              <a:buNone/>
            </a:pPr>
            <a:r>
              <a:t/>
            </a:r>
            <a:endParaRPr sz="600">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ts val="3600"/>
              <a:buFont typeface="Arial Black"/>
              <a:buNone/>
            </a:pPr>
            <a:r>
              <a:rPr b="0" i="0" lang="es-ES" sz="2200" u="none" cap="none" strike="noStrike">
                <a:solidFill>
                  <a:srgbClr val="222D59"/>
                </a:solidFill>
                <a:latin typeface="Arial Black"/>
                <a:ea typeface="Arial Black"/>
                <a:cs typeface="Arial Black"/>
                <a:sym typeface="Arial Black"/>
              </a:rPr>
              <a:t>El Siguiente Nivel en Fabricación Aditiva</a:t>
            </a:r>
            <a:endParaRPr b="0" i="0" sz="2200" u="none" cap="none" strike="noStrike">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ts val="3600"/>
              <a:buFont typeface="Arial Black"/>
              <a:buNone/>
            </a:pPr>
            <a:r>
              <a:t/>
            </a:r>
            <a:endParaRPr>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ts val="3600"/>
              <a:buFont typeface="Arial Black"/>
              <a:buNone/>
            </a:pPr>
            <a:r>
              <a:rPr lang="es-ES" sz="1500">
                <a:solidFill>
                  <a:srgbClr val="222D59"/>
                </a:solidFill>
                <a:latin typeface="Arial Black"/>
                <a:ea typeface="Arial Black"/>
                <a:cs typeface="Arial Black"/>
                <a:sym typeface="Arial Black"/>
              </a:rPr>
              <a:t>Una tecnología potente para piezas funcionales y producción</a:t>
            </a:r>
            <a:endParaRPr sz="1500">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ts val="3600"/>
              <a:buFont typeface="Arial Black"/>
              <a:buNone/>
            </a:pPr>
            <a:r>
              <a:t/>
            </a:r>
            <a:endParaRPr b="0" i="0" sz="3600" u="none" cap="none" strike="noStrike">
              <a:solidFill>
                <a:srgbClr val="222D59"/>
              </a:solidFill>
              <a:latin typeface="Arial Black"/>
              <a:ea typeface="Arial Black"/>
              <a:cs typeface="Arial Black"/>
              <a:sym typeface="Arial Black"/>
            </a:endParaRPr>
          </a:p>
        </p:txBody>
      </p:sp>
      <p:pic>
        <p:nvPicPr>
          <p:cNvPr id="37" name="Google Shape;37;p1" title="Logo horizontal principal.png"/>
          <p:cNvPicPr preferRelativeResize="0"/>
          <p:nvPr/>
        </p:nvPicPr>
        <p:blipFill rotWithShape="1">
          <a:blip r:embed="rId3">
            <a:alphaModFix/>
          </a:blip>
          <a:srcRect b="0" l="0" r="0" t="0"/>
          <a:stretch/>
        </p:blipFill>
        <p:spPr>
          <a:xfrm>
            <a:off x="4394314" y="192507"/>
            <a:ext cx="4051595" cy="164529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g368339f86f0_0_129"/>
          <p:cNvPicPr preferRelativeResize="0"/>
          <p:nvPr/>
        </p:nvPicPr>
        <p:blipFill rotWithShape="1">
          <a:blip r:embed="rId3">
            <a:alphaModFix/>
          </a:blip>
          <a:srcRect b="18531" l="0" r="2903" t="20144"/>
          <a:stretch/>
        </p:blipFill>
        <p:spPr>
          <a:xfrm>
            <a:off x="6044175" y="1455513"/>
            <a:ext cx="5732700" cy="2715424"/>
          </a:xfrm>
          <a:prstGeom prst="rect">
            <a:avLst/>
          </a:prstGeom>
          <a:noFill/>
          <a:ln>
            <a:noFill/>
          </a:ln>
        </p:spPr>
      </p:pic>
      <p:pic>
        <p:nvPicPr>
          <p:cNvPr id="149" name="Google Shape;149;g368339f86f0_0_129"/>
          <p:cNvPicPr preferRelativeResize="0"/>
          <p:nvPr/>
        </p:nvPicPr>
        <p:blipFill rotWithShape="1">
          <a:blip r:embed="rId4">
            <a:alphaModFix/>
          </a:blip>
          <a:srcRect b="9711" l="0" r="0" t="3506"/>
          <a:stretch/>
        </p:blipFill>
        <p:spPr>
          <a:xfrm>
            <a:off x="48951" y="3857625"/>
            <a:ext cx="4913400" cy="2662899"/>
          </a:xfrm>
          <a:prstGeom prst="rect">
            <a:avLst/>
          </a:prstGeom>
          <a:noFill/>
          <a:ln>
            <a:noFill/>
          </a:ln>
        </p:spPr>
      </p:pic>
      <p:sp>
        <p:nvSpPr>
          <p:cNvPr id="150" name="Google Shape;150;g368339f86f0_0_129"/>
          <p:cNvSpPr/>
          <p:nvPr/>
        </p:nvSpPr>
        <p:spPr>
          <a:xfrm>
            <a:off x="708750" y="1698100"/>
            <a:ext cx="5105305" cy="2026110"/>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95B4D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g368339f86f0_0_129"/>
          <p:cNvSpPr txBox="1"/>
          <p:nvPr>
            <p:ph type="title"/>
          </p:nvPr>
        </p:nvSpPr>
        <p:spPr>
          <a:xfrm>
            <a:off x="1308295" y="150110"/>
            <a:ext cx="64230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TECNOLOGÍA SLS</a:t>
            </a:r>
            <a:endParaRPr/>
          </a:p>
        </p:txBody>
      </p:sp>
      <p:sp>
        <p:nvSpPr>
          <p:cNvPr id="152" name="Google Shape;152;g368339f86f0_0_129"/>
          <p:cNvSpPr txBox="1"/>
          <p:nvPr/>
        </p:nvSpPr>
        <p:spPr>
          <a:xfrm>
            <a:off x="1464827" y="954261"/>
            <a:ext cx="84855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ATMOSFERA DEL RECINTO DE IMPRESIÓN</a:t>
            </a:r>
            <a:endParaRPr b="1" i="0" sz="3200" u="none" cap="none" strike="noStrike">
              <a:solidFill>
                <a:srgbClr val="002060"/>
              </a:solidFill>
              <a:latin typeface="Arial Black"/>
              <a:ea typeface="Arial Black"/>
              <a:cs typeface="Arial Black"/>
              <a:sym typeface="Arial Black"/>
            </a:endParaRPr>
          </a:p>
        </p:txBody>
      </p:sp>
      <p:pic>
        <p:nvPicPr>
          <p:cNvPr id="153" name="Google Shape;153;g368339f86f0_0_129" title="Logo horizontal principal.jpg"/>
          <p:cNvPicPr preferRelativeResize="0"/>
          <p:nvPr/>
        </p:nvPicPr>
        <p:blipFill rotWithShape="1">
          <a:blip r:embed="rId5">
            <a:alphaModFix/>
          </a:blip>
          <a:srcRect b="0" l="0" r="0" t="0"/>
          <a:stretch/>
        </p:blipFill>
        <p:spPr>
          <a:xfrm>
            <a:off x="5456800" y="6044425"/>
            <a:ext cx="1908566" cy="752125"/>
          </a:xfrm>
          <a:prstGeom prst="rect">
            <a:avLst/>
          </a:prstGeom>
          <a:noFill/>
          <a:ln>
            <a:noFill/>
          </a:ln>
        </p:spPr>
      </p:pic>
      <p:sp>
        <p:nvSpPr>
          <p:cNvPr id="154" name="Google Shape;154;g368339f86f0_0_129"/>
          <p:cNvSpPr/>
          <p:nvPr/>
        </p:nvSpPr>
        <p:spPr>
          <a:xfrm>
            <a:off x="4776100" y="3999275"/>
            <a:ext cx="7201167" cy="1959816"/>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g368339f86f0_0_129"/>
          <p:cNvSpPr txBox="1"/>
          <p:nvPr/>
        </p:nvSpPr>
        <p:spPr>
          <a:xfrm>
            <a:off x="752200" y="1808450"/>
            <a:ext cx="5018400" cy="180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ES" sz="2100">
                <a:solidFill>
                  <a:schemeClr val="dk1"/>
                </a:solidFill>
              </a:rPr>
              <a:t>PARA MATERIALES </a:t>
            </a:r>
            <a:r>
              <a:rPr lang="es-ES" sz="2100">
                <a:solidFill>
                  <a:schemeClr val="dk1"/>
                </a:solidFill>
              </a:rPr>
              <a:t>ESTÁNDAR</a:t>
            </a:r>
            <a:r>
              <a:rPr lang="es-ES" sz="2100">
                <a:solidFill>
                  <a:schemeClr val="dk1"/>
                </a:solidFill>
              </a:rPr>
              <a:t> COMO EL NYLON 12 O EL NYLON 11, </a:t>
            </a:r>
            <a:endParaRPr sz="2100">
              <a:solidFill>
                <a:schemeClr val="dk1"/>
              </a:solidFill>
            </a:endParaRPr>
          </a:p>
          <a:p>
            <a:pPr indent="0" lvl="0" marL="0" rtl="0" algn="ctr">
              <a:spcBef>
                <a:spcPts val="0"/>
              </a:spcBef>
              <a:spcAft>
                <a:spcPts val="0"/>
              </a:spcAft>
              <a:buNone/>
            </a:pPr>
            <a:r>
              <a:rPr lang="es-ES" sz="2100">
                <a:solidFill>
                  <a:schemeClr val="dk1"/>
                </a:solidFill>
              </a:rPr>
              <a:t>SE PRECISA UNA </a:t>
            </a:r>
            <a:r>
              <a:rPr lang="es-ES" sz="2100">
                <a:solidFill>
                  <a:schemeClr val="dk1"/>
                </a:solidFill>
              </a:rPr>
              <a:t>ATMÓSFERA</a:t>
            </a:r>
            <a:r>
              <a:rPr lang="es-ES" sz="2100">
                <a:solidFill>
                  <a:schemeClr val="dk1"/>
                </a:solidFill>
              </a:rPr>
              <a:t> ULTRAFILTRADA, LIBRE DE POLVO SUSPENDIDO.</a:t>
            </a:r>
            <a:endParaRPr sz="2100">
              <a:solidFill>
                <a:schemeClr val="dk1"/>
              </a:solidFill>
            </a:endParaRPr>
          </a:p>
        </p:txBody>
      </p:sp>
      <p:sp>
        <p:nvSpPr>
          <p:cNvPr id="156" name="Google Shape;156;g368339f86f0_0_129"/>
          <p:cNvSpPr txBox="1"/>
          <p:nvPr/>
        </p:nvSpPr>
        <p:spPr>
          <a:xfrm>
            <a:off x="6477400" y="3189575"/>
            <a:ext cx="928800" cy="32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000"/>
              <a:t>PA 12</a:t>
            </a:r>
            <a:endParaRPr sz="1000"/>
          </a:p>
        </p:txBody>
      </p:sp>
      <p:sp>
        <p:nvSpPr>
          <p:cNvPr id="157" name="Google Shape;157;g368339f86f0_0_129"/>
          <p:cNvSpPr txBox="1"/>
          <p:nvPr/>
        </p:nvSpPr>
        <p:spPr>
          <a:xfrm>
            <a:off x="4816925" y="4085250"/>
            <a:ext cx="7051800" cy="180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ES" sz="2100">
                <a:solidFill>
                  <a:schemeClr val="dk1"/>
                </a:solidFill>
              </a:rPr>
              <a:t>PARA MATERIALES MÁS DIFÍCILES, COMO EL NYLON 12 BLANCO O EL NYLON 11 CF  QUE PRECISAN DE MÁS POTENCIA DE LÁSER, ES NECESARIO ADEMÁS UNA ATMÓSFERA INERTE DE NITRÓGENO PARA EVITAR LA OXIDACIÓN DEL MATERIAL.</a:t>
            </a:r>
            <a:endParaRPr/>
          </a:p>
        </p:txBody>
      </p:sp>
      <p:sp>
        <p:nvSpPr>
          <p:cNvPr id="158" name="Google Shape;158;g368339f86f0_0_129"/>
          <p:cNvSpPr txBox="1"/>
          <p:nvPr/>
        </p:nvSpPr>
        <p:spPr>
          <a:xfrm>
            <a:off x="290900" y="5890650"/>
            <a:ext cx="1280700" cy="32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000"/>
              <a:t>PA 12 BLANCO</a:t>
            </a:r>
            <a:endParaRPr sz="1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
          <p:cNvPicPr preferRelativeResize="0"/>
          <p:nvPr/>
        </p:nvPicPr>
        <p:blipFill rotWithShape="1">
          <a:blip r:embed="rId3">
            <a:alphaModFix/>
          </a:blip>
          <a:srcRect b="0" l="10997" r="16748" t="27399"/>
          <a:stretch/>
        </p:blipFill>
        <p:spPr>
          <a:xfrm>
            <a:off x="5623150" y="2847002"/>
            <a:ext cx="3354349" cy="3305999"/>
          </a:xfrm>
          <a:prstGeom prst="rect">
            <a:avLst/>
          </a:prstGeom>
          <a:noFill/>
          <a:ln>
            <a:noFill/>
          </a:ln>
        </p:spPr>
      </p:pic>
      <p:sp>
        <p:nvSpPr>
          <p:cNvPr id="164" name="Google Shape;164;p2"/>
          <p:cNvSpPr/>
          <p:nvPr/>
        </p:nvSpPr>
        <p:spPr>
          <a:xfrm>
            <a:off x="1121275" y="1791838"/>
            <a:ext cx="6610026" cy="82867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2"/>
          <p:cNvSpPr txBox="1"/>
          <p:nvPr>
            <p:ph type="title"/>
          </p:nvPr>
        </p:nvSpPr>
        <p:spPr>
          <a:xfrm>
            <a:off x="1308295" y="150110"/>
            <a:ext cx="64230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TECNOLOGÍA SLS</a:t>
            </a:r>
            <a:endParaRPr/>
          </a:p>
        </p:txBody>
      </p:sp>
      <p:sp>
        <p:nvSpPr>
          <p:cNvPr id="166" name="Google Shape;166;p2"/>
          <p:cNvSpPr txBox="1"/>
          <p:nvPr/>
        </p:nvSpPr>
        <p:spPr>
          <a:xfrm>
            <a:off x="1464827" y="1057961"/>
            <a:ext cx="84855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EL MATERIAL QUE SE SINTERIZA</a:t>
            </a:r>
            <a:endParaRPr b="1" i="0" sz="2400" u="none" cap="none" strike="noStrike">
              <a:solidFill>
                <a:srgbClr val="002060"/>
              </a:solidFill>
              <a:latin typeface="Arial Black"/>
              <a:ea typeface="Arial Black"/>
              <a:cs typeface="Arial Black"/>
              <a:sym typeface="Arial Black"/>
            </a:endParaRPr>
          </a:p>
        </p:txBody>
      </p:sp>
      <p:pic>
        <p:nvPicPr>
          <p:cNvPr id="167" name="Google Shape;167;p2"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168" name="Google Shape;168;p2"/>
          <p:cNvSpPr txBox="1"/>
          <p:nvPr/>
        </p:nvSpPr>
        <p:spPr>
          <a:xfrm>
            <a:off x="1315288" y="1910225"/>
            <a:ext cx="6222000" cy="59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ES" sz="2700">
                <a:solidFill>
                  <a:schemeClr val="dk1"/>
                </a:solidFill>
              </a:rPr>
              <a:t>Se utilizan polvos termoplásticos</a:t>
            </a:r>
            <a:endParaRPr sz="3000"/>
          </a:p>
        </p:txBody>
      </p:sp>
      <p:pic>
        <p:nvPicPr>
          <p:cNvPr id="169" name="Google Shape;169;p2"/>
          <p:cNvPicPr preferRelativeResize="0"/>
          <p:nvPr/>
        </p:nvPicPr>
        <p:blipFill rotWithShape="1">
          <a:blip r:embed="rId5">
            <a:alphaModFix/>
          </a:blip>
          <a:srcRect b="6068" l="0" r="14045" t="0"/>
          <a:stretch/>
        </p:blipFill>
        <p:spPr>
          <a:xfrm>
            <a:off x="7242900" y="1535275"/>
            <a:ext cx="4870851" cy="5322726"/>
          </a:xfrm>
          <a:prstGeom prst="rect">
            <a:avLst/>
          </a:prstGeom>
          <a:noFill/>
          <a:ln>
            <a:noFill/>
          </a:ln>
        </p:spPr>
      </p:pic>
      <p:pic>
        <p:nvPicPr>
          <p:cNvPr id="170" name="Google Shape;170;p2"/>
          <p:cNvPicPr preferRelativeResize="0"/>
          <p:nvPr/>
        </p:nvPicPr>
        <p:blipFill rotWithShape="1">
          <a:blip r:embed="rId6">
            <a:alphaModFix/>
          </a:blip>
          <a:srcRect b="6480" l="0" r="0" t="0"/>
          <a:stretch/>
        </p:blipFill>
        <p:spPr>
          <a:xfrm>
            <a:off x="3390925" y="3510150"/>
            <a:ext cx="3459925" cy="3235600"/>
          </a:xfrm>
          <a:prstGeom prst="rect">
            <a:avLst/>
          </a:prstGeom>
          <a:noFill/>
          <a:ln>
            <a:noFill/>
          </a:ln>
        </p:spPr>
      </p:pic>
      <p:sp>
        <p:nvSpPr>
          <p:cNvPr id="171" name="Google Shape;171;p2"/>
          <p:cNvSpPr txBox="1"/>
          <p:nvPr/>
        </p:nvSpPr>
        <p:spPr>
          <a:xfrm>
            <a:off x="216100" y="3125713"/>
            <a:ext cx="3878100" cy="2918700"/>
          </a:xfrm>
          <a:prstGeom prst="rect">
            <a:avLst/>
          </a:prstGeom>
          <a:noFill/>
          <a:ln>
            <a:noFill/>
          </a:ln>
        </p:spPr>
        <p:txBody>
          <a:bodyPr anchorCtr="0" anchor="t" bIns="91425" lIns="91425" spcFirstLastPara="1" rIns="91425" wrap="square" tIns="91425">
            <a:noAutofit/>
          </a:bodyPr>
          <a:lstStyle/>
          <a:p>
            <a:pPr indent="-285750" lvl="0" marL="298450" marR="5080" rtl="0" algn="l">
              <a:lnSpc>
                <a:spcPct val="115399"/>
              </a:lnSpc>
              <a:spcBef>
                <a:spcPts val="0"/>
              </a:spcBef>
              <a:spcAft>
                <a:spcPts val="0"/>
              </a:spcAft>
              <a:buClr>
                <a:schemeClr val="dk1"/>
              </a:buClr>
              <a:buSzPts val="1800"/>
              <a:buChar char="•"/>
            </a:pPr>
            <a:r>
              <a:rPr b="1" lang="es-ES" sz="1800">
                <a:solidFill>
                  <a:srgbClr val="012033"/>
                </a:solidFill>
              </a:rPr>
              <a:t>NYLON 12</a:t>
            </a:r>
            <a:endParaRPr b="1" sz="1800">
              <a:solidFill>
                <a:srgbClr val="012033"/>
              </a:solidFill>
            </a:endParaRPr>
          </a:p>
          <a:p>
            <a:pPr indent="-285750" lvl="0" marL="298450" marR="5080" rtl="0" algn="l">
              <a:lnSpc>
                <a:spcPct val="115399"/>
              </a:lnSpc>
              <a:spcBef>
                <a:spcPts val="0"/>
              </a:spcBef>
              <a:spcAft>
                <a:spcPts val="0"/>
              </a:spcAft>
              <a:buClr>
                <a:srgbClr val="012033"/>
              </a:buClr>
              <a:buSzPts val="1800"/>
              <a:buChar char="•"/>
            </a:pPr>
            <a:r>
              <a:rPr b="1" lang="es-ES" sz="1800">
                <a:solidFill>
                  <a:srgbClr val="012033"/>
                </a:solidFill>
              </a:rPr>
              <a:t>NYLON 12 TOUGH</a:t>
            </a:r>
            <a:r>
              <a:rPr b="1" lang="es-ES" sz="1700">
                <a:solidFill>
                  <a:schemeClr val="dk1"/>
                </a:solidFill>
                <a:highlight>
                  <a:srgbClr val="FFFFFF"/>
                </a:highlight>
                <a:latin typeface="Roboto"/>
                <a:ea typeface="Roboto"/>
                <a:cs typeface="Roboto"/>
                <a:sym typeface="Roboto"/>
              </a:rPr>
              <a:t> (TENAZ)</a:t>
            </a:r>
            <a:endParaRPr b="1" sz="1700">
              <a:solidFill>
                <a:schemeClr val="dk1"/>
              </a:solidFill>
              <a:highlight>
                <a:srgbClr val="FFFFFF"/>
              </a:highlight>
              <a:latin typeface="Roboto"/>
              <a:ea typeface="Roboto"/>
              <a:cs typeface="Roboto"/>
              <a:sym typeface="Roboto"/>
            </a:endParaRPr>
          </a:p>
          <a:p>
            <a:pPr indent="-285750" lvl="0" marL="298450" marR="5080" rtl="0" algn="l">
              <a:lnSpc>
                <a:spcPct val="115399"/>
              </a:lnSpc>
              <a:spcBef>
                <a:spcPts val="0"/>
              </a:spcBef>
              <a:spcAft>
                <a:spcPts val="0"/>
              </a:spcAft>
              <a:buClr>
                <a:srgbClr val="012033"/>
              </a:buClr>
              <a:buSzPts val="1800"/>
              <a:buChar char="•"/>
            </a:pPr>
            <a:r>
              <a:rPr b="1" lang="es-ES" sz="1800">
                <a:solidFill>
                  <a:srgbClr val="012033"/>
                </a:solidFill>
              </a:rPr>
              <a:t>NYLON 12 GF (F. VIDRIO)</a:t>
            </a:r>
            <a:endParaRPr b="1" sz="1800">
              <a:solidFill>
                <a:srgbClr val="012033"/>
              </a:solidFill>
            </a:endParaRPr>
          </a:p>
          <a:p>
            <a:pPr indent="-285750" lvl="0" marL="298450" marR="5080" rtl="0" algn="l">
              <a:lnSpc>
                <a:spcPct val="115399"/>
              </a:lnSpc>
              <a:spcBef>
                <a:spcPts val="0"/>
              </a:spcBef>
              <a:spcAft>
                <a:spcPts val="0"/>
              </a:spcAft>
              <a:buClr>
                <a:schemeClr val="dk1"/>
              </a:buClr>
              <a:buSzPts val="1800"/>
              <a:buChar char="•"/>
            </a:pPr>
            <a:r>
              <a:rPr b="1" lang="es-ES" sz="1800">
                <a:solidFill>
                  <a:srgbClr val="012033"/>
                </a:solidFill>
              </a:rPr>
              <a:t>NYLON 11</a:t>
            </a:r>
            <a:endParaRPr b="1" sz="1800">
              <a:solidFill>
                <a:srgbClr val="012033"/>
              </a:solidFill>
            </a:endParaRPr>
          </a:p>
          <a:p>
            <a:pPr indent="-285750" lvl="0" marL="298450" marR="5080" rtl="0" algn="l">
              <a:lnSpc>
                <a:spcPct val="115399"/>
              </a:lnSpc>
              <a:spcBef>
                <a:spcPts val="0"/>
              </a:spcBef>
              <a:spcAft>
                <a:spcPts val="0"/>
              </a:spcAft>
              <a:buClr>
                <a:srgbClr val="012033"/>
              </a:buClr>
              <a:buSzPts val="1800"/>
              <a:buChar char="•"/>
            </a:pPr>
            <a:r>
              <a:rPr b="1" lang="es-ES" sz="1800">
                <a:solidFill>
                  <a:srgbClr val="012033"/>
                </a:solidFill>
              </a:rPr>
              <a:t>NYLON 11 CF (F. CARBONO)</a:t>
            </a:r>
            <a:endParaRPr b="1" sz="1800">
              <a:solidFill>
                <a:srgbClr val="012033"/>
              </a:solidFill>
            </a:endParaRPr>
          </a:p>
          <a:p>
            <a:pPr indent="-285750" lvl="0" marL="298450" marR="5080" rtl="0" algn="l">
              <a:lnSpc>
                <a:spcPct val="115399"/>
              </a:lnSpc>
              <a:spcBef>
                <a:spcPts val="0"/>
              </a:spcBef>
              <a:spcAft>
                <a:spcPts val="0"/>
              </a:spcAft>
              <a:buClr>
                <a:schemeClr val="dk1"/>
              </a:buClr>
              <a:buSzPts val="1800"/>
              <a:buChar char="•"/>
            </a:pPr>
            <a:r>
              <a:rPr b="1" lang="es-ES" sz="1800">
                <a:solidFill>
                  <a:srgbClr val="012033"/>
                </a:solidFill>
              </a:rPr>
              <a:t>TPU 90A (ELÁSTICO)</a:t>
            </a:r>
            <a:endParaRPr b="1" sz="1800">
              <a:solidFill>
                <a:srgbClr val="012033"/>
              </a:solidFill>
            </a:endParaRPr>
          </a:p>
          <a:p>
            <a:pPr indent="-285750" lvl="0" marL="298450" marR="5080" rtl="0" algn="l">
              <a:lnSpc>
                <a:spcPct val="115399"/>
              </a:lnSpc>
              <a:spcBef>
                <a:spcPts val="0"/>
              </a:spcBef>
              <a:spcAft>
                <a:spcPts val="0"/>
              </a:spcAft>
              <a:buClr>
                <a:schemeClr val="dk1"/>
              </a:buClr>
              <a:buSzPts val="1800"/>
              <a:buChar char="•"/>
            </a:pPr>
            <a:r>
              <a:rPr b="1" lang="es-ES" sz="1800">
                <a:solidFill>
                  <a:srgbClr val="012033"/>
                </a:solidFill>
              </a:rPr>
              <a:t>NYLON 12 BLANCO</a:t>
            </a:r>
            <a:endParaRPr b="1" sz="1800">
              <a:solidFill>
                <a:srgbClr val="012033"/>
              </a:solidFill>
            </a:endParaRPr>
          </a:p>
          <a:p>
            <a:pPr indent="-285750" lvl="0" marL="298450" marR="5080" rtl="0" algn="l">
              <a:lnSpc>
                <a:spcPct val="115399"/>
              </a:lnSpc>
              <a:spcBef>
                <a:spcPts val="0"/>
              </a:spcBef>
              <a:spcAft>
                <a:spcPts val="0"/>
              </a:spcAft>
              <a:buClr>
                <a:schemeClr val="dk1"/>
              </a:buClr>
              <a:buSzPts val="1800"/>
              <a:buChar char="•"/>
            </a:pPr>
            <a:r>
              <a:rPr b="1" lang="es-ES" sz="1800">
                <a:solidFill>
                  <a:srgbClr val="012033"/>
                </a:solidFill>
              </a:rPr>
              <a: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g3686980c7da_0_0"/>
          <p:cNvPicPr preferRelativeResize="0"/>
          <p:nvPr/>
        </p:nvPicPr>
        <p:blipFill rotWithShape="1">
          <a:blip r:embed="rId3">
            <a:alphaModFix/>
          </a:blip>
          <a:srcRect b="27972" l="19982" r="17337" t="26823"/>
          <a:stretch/>
        </p:blipFill>
        <p:spPr>
          <a:xfrm>
            <a:off x="7365375" y="2032696"/>
            <a:ext cx="4826624" cy="4500228"/>
          </a:xfrm>
          <a:prstGeom prst="rect">
            <a:avLst/>
          </a:prstGeom>
          <a:noFill/>
          <a:ln>
            <a:noFill/>
          </a:ln>
        </p:spPr>
      </p:pic>
      <p:sp>
        <p:nvSpPr>
          <p:cNvPr id="177" name="Google Shape;177;g3686980c7da_0_0"/>
          <p:cNvSpPr/>
          <p:nvPr/>
        </p:nvSpPr>
        <p:spPr>
          <a:xfrm>
            <a:off x="587225" y="1865850"/>
            <a:ext cx="9010415" cy="82867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g3686980c7da_0_0"/>
          <p:cNvSpPr txBox="1"/>
          <p:nvPr>
            <p:ph type="title"/>
          </p:nvPr>
        </p:nvSpPr>
        <p:spPr>
          <a:xfrm>
            <a:off x="1308295" y="150110"/>
            <a:ext cx="64230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TECNOLOGÍA SLS</a:t>
            </a:r>
            <a:endParaRPr/>
          </a:p>
        </p:txBody>
      </p:sp>
      <p:sp>
        <p:nvSpPr>
          <p:cNvPr id="179" name="Google Shape;179;g3686980c7da_0_0"/>
          <p:cNvSpPr txBox="1"/>
          <p:nvPr/>
        </p:nvSpPr>
        <p:spPr>
          <a:xfrm>
            <a:off x="1464827" y="1057961"/>
            <a:ext cx="84855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EL MATERIAL SE RECICLA, PERO…</a:t>
            </a:r>
            <a:endParaRPr b="1" i="0" sz="2400" u="none" cap="none" strike="noStrike">
              <a:solidFill>
                <a:srgbClr val="002060"/>
              </a:solidFill>
              <a:latin typeface="Arial Black"/>
              <a:ea typeface="Arial Black"/>
              <a:cs typeface="Arial Black"/>
              <a:sym typeface="Arial Black"/>
            </a:endParaRPr>
          </a:p>
        </p:txBody>
      </p:sp>
      <p:pic>
        <p:nvPicPr>
          <p:cNvPr id="180" name="Google Shape;180;g3686980c7da_0_0"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181" name="Google Shape;181;g3686980c7da_0_0"/>
          <p:cNvSpPr txBox="1"/>
          <p:nvPr/>
        </p:nvSpPr>
        <p:spPr>
          <a:xfrm>
            <a:off x="765525" y="1984225"/>
            <a:ext cx="8697300" cy="59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ES" sz="2700">
                <a:solidFill>
                  <a:schemeClr val="dk1"/>
                </a:solidFill>
              </a:rPr>
              <a:t>La clave es el porcentaje de renovación de la mezcla</a:t>
            </a:r>
            <a:endParaRPr sz="3000"/>
          </a:p>
        </p:txBody>
      </p:sp>
      <p:sp>
        <p:nvSpPr>
          <p:cNvPr id="182" name="Google Shape;182;g3686980c7da_0_0"/>
          <p:cNvSpPr/>
          <p:nvPr/>
        </p:nvSpPr>
        <p:spPr>
          <a:xfrm>
            <a:off x="638275" y="2928475"/>
            <a:ext cx="3858900" cy="1845600"/>
          </a:xfrm>
          <a:prstGeom prst="roundRect">
            <a:avLst>
              <a:gd fmla="val 16667" name="adj"/>
            </a:avLst>
          </a:prstGeom>
          <a:solidFill>
            <a:srgbClr val="9FC5E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3" name="Google Shape;183;g3686980c7da_0_0"/>
          <p:cNvSpPr txBox="1"/>
          <p:nvPr/>
        </p:nvSpPr>
        <p:spPr>
          <a:xfrm>
            <a:off x="711625" y="2904925"/>
            <a:ext cx="3712200" cy="189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ES" sz="1900"/>
              <a:t>El motivo es la progresiva degradación del material en polvo por oxidación dentro de la cámara de impresión, acelerado por las altas temperaturas.</a:t>
            </a:r>
            <a:endParaRPr sz="1900"/>
          </a:p>
        </p:txBody>
      </p:sp>
      <p:sp>
        <p:nvSpPr>
          <p:cNvPr id="184" name="Google Shape;184;g3686980c7da_0_0"/>
          <p:cNvSpPr/>
          <p:nvPr/>
        </p:nvSpPr>
        <p:spPr>
          <a:xfrm>
            <a:off x="3652300" y="4327075"/>
            <a:ext cx="3858900" cy="1653300"/>
          </a:xfrm>
          <a:prstGeom prst="roundRect">
            <a:avLst>
              <a:gd fmla="val 16667" name="adj"/>
            </a:avLst>
          </a:prstGeom>
          <a:solidFill>
            <a:srgbClr val="F2E78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5" name="Google Shape;185;g3686980c7da_0_0"/>
          <p:cNvSpPr txBox="1"/>
          <p:nvPr/>
        </p:nvSpPr>
        <p:spPr>
          <a:xfrm>
            <a:off x="3725650" y="4605775"/>
            <a:ext cx="3712200" cy="109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ES" sz="1900"/>
              <a:t>El porcentaje de renovación necesario para evitar la degradación progresiva de la mezcla depende de cada material.</a:t>
            </a:r>
            <a:endParaRPr sz="19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g3686980c7da_0_16"/>
          <p:cNvSpPr txBox="1"/>
          <p:nvPr>
            <p:ph type="title"/>
          </p:nvPr>
        </p:nvSpPr>
        <p:spPr>
          <a:xfrm>
            <a:off x="1308295" y="150110"/>
            <a:ext cx="64230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TECNOLOGÍA SLS</a:t>
            </a:r>
            <a:endParaRPr/>
          </a:p>
        </p:txBody>
      </p:sp>
      <p:sp>
        <p:nvSpPr>
          <p:cNvPr id="191" name="Google Shape;191;g3686980c7da_0_16"/>
          <p:cNvSpPr txBox="1"/>
          <p:nvPr/>
        </p:nvSpPr>
        <p:spPr>
          <a:xfrm>
            <a:off x="845200" y="1113975"/>
            <a:ext cx="103194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¿COMO CONTROLAMOS  LA RENOVACIÓN DE LA MEZCLA?</a:t>
            </a:r>
            <a:endParaRPr b="1" i="0" sz="2400" u="none" cap="none" strike="noStrike">
              <a:solidFill>
                <a:srgbClr val="002060"/>
              </a:solidFill>
              <a:latin typeface="Arial Black"/>
              <a:ea typeface="Arial Black"/>
              <a:cs typeface="Arial Black"/>
              <a:sym typeface="Arial Black"/>
            </a:endParaRPr>
          </a:p>
        </p:txBody>
      </p:sp>
      <p:pic>
        <p:nvPicPr>
          <p:cNvPr id="192" name="Google Shape;192;g3686980c7da_0_16"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193" name="Google Shape;193;g3686980c7da_0_16"/>
          <p:cNvSpPr/>
          <p:nvPr/>
        </p:nvSpPr>
        <p:spPr>
          <a:xfrm>
            <a:off x="4833900" y="1753975"/>
            <a:ext cx="3858900" cy="2107800"/>
          </a:xfrm>
          <a:prstGeom prst="roundRect">
            <a:avLst>
              <a:gd fmla="val 16667" name="adj"/>
            </a:avLst>
          </a:prstGeom>
          <a:solidFill>
            <a:srgbClr val="9FC5E8"/>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4" name="Google Shape;194;g3686980c7da_0_16"/>
          <p:cNvSpPr txBox="1"/>
          <p:nvPr/>
        </p:nvSpPr>
        <p:spPr>
          <a:xfrm>
            <a:off x="4907250" y="1861525"/>
            <a:ext cx="3712200" cy="189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ES" sz="1900"/>
              <a:t>Para ello dispondremos de una máquina auxiliar, que además de asistirnos en otras tareas, se encargará de realizar la mezcla con las proporciones que programemos.</a:t>
            </a:r>
            <a:endParaRPr sz="1900"/>
          </a:p>
        </p:txBody>
      </p:sp>
      <p:pic>
        <p:nvPicPr>
          <p:cNvPr id="195" name="Google Shape;195;g3686980c7da_0_16"/>
          <p:cNvPicPr preferRelativeResize="0"/>
          <p:nvPr/>
        </p:nvPicPr>
        <p:blipFill rotWithShape="1">
          <a:blip r:embed="rId4">
            <a:alphaModFix/>
          </a:blip>
          <a:srcRect b="8831" l="28760" r="27946" t="5006"/>
          <a:stretch/>
        </p:blipFill>
        <p:spPr>
          <a:xfrm>
            <a:off x="629175" y="1708550"/>
            <a:ext cx="3554824" cy="5149451"/>
          </a:xfrm>
          <a:prstGeom prst="rect">
            <a:avLst/>
          </a:prstGeom>
          <a:noFill/>
          <a:ln>
            <a:noFill/>
          </a:ln>
        </p:spPr>
      </p:pic>
      <p:sp>
        <p:nvSpPr>
          <p:cNvPr id="196" name="Google Shape;196;g3686980c7da_0_16"/>
          <p:cNvSpPr/>
          <p:nvPr/>
        </p:nvSpPr>
        <p:spPr>
          <a:xfrm>
            <a:off x="6947225" y="3861775"/>
            <a:ext cx="4923000" cy="2107800"/>
          </a:xfrm>
          <a:prstGeom prst="roundRect">
            <a:avLst>
              <a:gd fmla="val 16667" name="adj"/>
            </a:avLst>
          </a:prstGeom>
          <a:solidFill>
            <a:srgbClr val="F2E78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7" name="Google Shape;197;g3686980c7da_0_16"/>
          <p:cNvSpPr txBox="1"/>
          <p:nvPr/>
        </p:nvSpPr>
        <p:spPr>
          <a:xfrm>
            <a:off x="7040800" y="3969325"/>
            <a:ext cx="4735800" cy="189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ES" sz="1600" u="sng"/>
              <a:t>TASA DE RENOVACIÓN RECOMENDADA</a:t>
            </a:r>
            <a:endParaRPr sz="1900"/>
          </a:p>
          <a:p>
            <a:pPr indent="0" lvl="0" marL="0" rtl="0" algn="l">
              <a:spcBef>
                <a:spcPts val="0"/>
              </a:spcBef>
              <a:spcAft>
                <a:spcPts val="0"/>
              </a:spcAft>
              <a:buNone/>
            </a:pPr>
            <a:r>
              <a:t/>
            </a:r>
            <a:endParaRPr sz="800"/>
          </a:p>
          <a:p>
            <a:pPr indent="-349250" lvl="0" marL="457200" rtl="0" algn="l">
              <a:spcBef>
                <a:spcPts val="0"/>
              </a:spcBef>
              <a:spcAft>
                <a:spcPts val="0"/>
              </a:spcAft>
              <a:buSzPts val="1900"/>
              <a:buChar char="-"/>
            </a:pPr>
            <a:r>
              <a:rPr lang="es-ES" sz="1900"/>
              <a:t>Nylon 12 ➔ 30% (Atm. aire)</a:t>
            </a:r>
            <a:endParaRPr sz="1900"/>
          </a:p>
          <a:p>
            <a:pPr indent="-349250" lvl="0" marL="457200" rtl="0" algn="l">
              <a:spcBef>
                <a:spcPts val="0"/>
              </a:spcBef>
              <a:spcAft>
                <a:spcPts val="0"/>
              </a:spcAft>
              <a:buSzPts val="1900"/>
              <a:buChar char="-"/>
            </a:pPr>
            <a:r>
              <a:rPr lang="es-ES" sz="1900"/>
              <a:t>Nylon 11 </a:t>
            </a:r>
            <a:r>
              <a:rPr lang="es-ES" sz="1900">
                <a:solidFill>
                  <a:schemeClr val="dk1"/>
                </a:solidFill>
              </a:rPr>
              <a:t>➔ 30% (Atmosfera inerte)</a:t>
            </a:r>
            <a:endParaRPr sz="1900">
              <a:solidFill>
                <a:schemeClr val="dk1"/>
              </a:solidFill>
            </a:endParaRPr>
          </a:p>
          <a:p>
            <a:pPr indent="-349250" lvl="0" marL="457200" rtl="0" algn="l">
              <a:spcBef>
                <a:spcPts val="0"/>
              </a:spcBef>
              <a:spcAft>
                <a:spcPts val="0"/>
              </a:spcAft>
              <a:buClr>
                <a:schemeClr val="dk1"/>
              </a:buClr>
              <a:buSzPts val="1900"/>
              <a:buChar char="-"/>
            </a:pPr>
            <a:r>
              <a:rPr lang="es-ES" sz="1900">
                <a:solidFill>
                  <a:schemeClr val="dk1"/>
                </a:solidFill>
              </a:rPr>
              <a:t>Nylon 11 ➔ 50% (Atm. aire) </a:t>
            </a:r>
            <a:endParaRPr sz="1900">
              <a:solidFill>
                <a:schemeClr val="dk1"/>
              </a:solidFill>
            </a:endParaRPr>
          </a:p>
          <a:p>
            <a:pPr indent="-317500" lvl="0" marL="457200" rtl="0" algn="l">
              <a:spcBef>
                <a:spcPts val="0"/>
              </a:spcBef>
              <a:spcAft>
                <a:spcPts val="0"/>
              </a:spcAft>
              <a:buSzPts val="1400"/>
              <a:buChar char="-"/>
            </a:pPr>
            <a:r>
              <a:rPr b="1" lang="es-ES" sz="1900"/>
              <a:t>…</a:t>
            </a:r>
            <a:endParaRPr b="1" sz="15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g33d18028bc3_0_0"/>
          <p:cNvPicPr preferRelativeResize="0"/>
          <p:nvPr/>
        </p:nvPicPr>
        <p:blipFill rotWithShape="1">
          <a:blip r:embed="rId3">
            <a:alphaModFix/>
          </a:blip>
          <a:srcRect b="1645" l="3318" r="3718" t="4325"/>
          <a:stretch/>
        </p:blipFill>
        <p:spPr>
          <a:xfrm>
            <a:off x="2632950" y="1596500"/>
            <a:ext cx="2602425" cy="2369074"/>
          </a:xfrm>
          <a:prstGeom prst="rect">
            <a:avLst/>
          </a:prstGeom>
          <a:noFill/>
          <a:ln>
            <a:noFill/>
          </a:ln>
        </p:spPr>
      </p:pic>
      <p:sp>
        <p:nvSpPr>
          <p:cNvPr id="203" name="Google Shape;203;g33d18028bc3_0_0"/>
          <p:cNvSpPr/>
          <p:nvPr/>
        </p:nvSpPr>
        <p:spPr>
          <a:xfrm>
            <a:off x="4410500" y="1654925"/>
            <a:ext cx="7631087" cy="1723644"/>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g33d18028bc3_0_0"/>
          <p:cNvSpPr txBox="1"/>
          <p:nvPr>
            <p:ph type="title"/>
          </p:nvPr>
        </p:nvSpPr>
        <p:spPr>
          <a:xfrm>
            <a:off x="1308295" y="150110"/>
            <a:ext cx="64230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TECNOLOGÍA SLS</a:t>
            </a:r>
            <a:endParaRPr/>
          </a:p>
        </p:txBody>
      </p:sp>
      <p:sp>
        <p:nvSpPr>
          <p:cNvPr id="205" name="Google Shape;205;g33d18028bc3_0_0"/>
          <p:cNvSpPr txBox="1"/>
          <p:nvPr/>
        </p:nvSpPr>
        <p:spPr>
          <a:xfrm>
            <a:off x="1464827" y="1057961"/>
            <a:ext cx="8485500" cy="382800"/>
          </a:xfrm>
          <a:prstGeom prst="rect">
            <a:avLst/>
          </a:prstGeom>
          <a:noFill/>
          <a:ln>
            <a:noFill/>
          </a:ln>
        </p:spPr>
        <p:txBody>
          <a:bodyPr anchorCtr="0" anchor="ctr" bIns="0" lIns="0" spcFirstLastPara="1" rIns="0" wrap="square" tIns="13325">
            <a:spAutoFit/>
          </a:bodyPr>
          <a:lstStyle/>
          <a:p>
            <a:pPr indent="0" lvl="0" marL="457200" marR="0" rtl="0" algn="l">
              <a:lnSpc>
                <a:spcPct val="100000"/>
              </a:lnSpc>
              <a:spcBef>
                <a:spcPts val="105"/>
              </a:spcBef>
              <a:spcAft>
                <a:spcPts val="0"/>
              </a:spcAft>
              <a:buNone/>
            </a:pPr>
            <a:r>
              <a:rPr b="1" lang="es-ES" sz="2400">
                <a:solidFill>
                  <a:srgbClr val="002060"/>
                </a:solidFill>
                <a:latin typeface="Arial Black"/>
                <a:ea typeface="Arial Black"/>
                <a:cs typeface="Arial Black"/>
                <a:sym typeface="Arial Black"/>
              </a:rPr>
              <a:t>6.5. </a:t>
            </a:r>
            <a:r>
              <a:rPr b="1" lang="es-ES" sz="2400">
                <a:solidFill>
                  <a:srgbClr val="002060"/>
                </a:solidFill>
                <a:latin typeface="Arial Black"/>
                <a:ea typeface="Arial Black"/>
                <a:cs typeface="Arial Black"/>
                <a:sym typeface="Arial Black"/>
              </a:rPr>
              <a:t>EL MATERIAL Y SUS RIESGOS</a:t>
            </a:r>
            <a:endParaRPr b="1" i="0" sz="2400" u="none" cap="none" strike="noStrike">
              <a:solidFill>
                <a:srgbClr val="002060"/>
              </a:solidFill>
              <a:latin typeface="Arial Black"/>
              <a:ea typeface="Arial Black"/>
              <a:cs typeface="Arial Black"/>
              <a:sym typeface="Arial Black"/>
            </a:endParaRPr>
          </a:p>
        </p:txBody>
      </p:sp>
      <p:pic>
        <p:nvPicPr>
          <p:cNvPr id="206" name="Google Shape;206;g33d18028bc3_0_0"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207" name="Google Shape;207;g33d18028bc3_0_0"/>
          <p:cNvSpPr txBox="1"/>
          <p:nvPr/>
        </p:nvSpPr>
        <p:spPr>
          <a:xfrm>
            <a:off x="4579844" y="1747097"/>
            <a:ext cx="72924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ES" sz="2200">
                <a:solidFill>
                  <a:schemeClr val="dk1"/>
                </a:solidFill>
              </a:rPr>
              <a:t>A diferencia de la tecnología FDM, en la que se emplean materiales en forma de filamento, esta tecnología emplea termoplásticos en forma de polvo muy fino, esto implica </a:t>
            </a:r>
            <a:r>
              <a:rPr b="1" lang="es-ES" sz="2200">
                <a:solidFill>
                  <a:schemeClr val="dk1"/>
                </a:solidFill>
              </a:rPr>
              <a:t>dos riesgos principales</a:t>
            </a:r>
            <a:endParaRPr b="1" sz="2500"/>
          </a:p>
        </p:txBody>
      </p:sp>
      <p:sp>
        <p:nvSpPr>
          <p:cNvPr id="208" name="Google Shape;208;g33d18028bc3_0_0"/>
          <p:cNvSpPr/>
          <p:nvPr/>
        </p:nvSpPr>
        <p:spPr>
          <a:xfrm>
            <a:off x="4333362" y="3530463"/>
            <a:ext cx="7631087" cy="1008912"/>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BED0E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g33d18028bc3_0_0"/>
          <p:cNvSpPr txBox="1"/>
          <p:nvPr/>
        </p:nvSpPr>
        <p:spPr>
          <a:xfrm>
            <a:off x="4628106" y="3590919"/>
            <a:ext cx="7041600" cy="88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ES"/>
              <a:t>RIESGO DE INHALACIÓN: </a:t>
            </a:r>
            <a:r>
              <a:rPr lang="es-ES"/>
              <a:t>Para evitar este riesgo seremos muy cuidadosos de no levantar polvo y utilizaremos una mascarilla adecuada siempre que manipulemos este material. También evitaremos el contacto con las manos utilizando guantes, así evitaremos la dispersión del polvo y la contaminación cruzada.</a:t>
            </a:r>
            <a:endParaRPr/>
          </a:p>
        </p:txBody>
      </p:sp>
      <p:sp>
        <p:nvSpPr>
          <p:cNvPr id="210" name="Google Shape;210;g33d18028bc3_0_0"/>
          <p:cNvSpPr/>
          <p:nvPr/>
        </p:nvSpPr>
        <p:spPr>
          <a:xfrm>
            <a:off x="4333362" y="4781277"/>
            <a:ext cx="7631087" cy="118914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BED0E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g33d18028bc3_0_0"/>
          <p:cNvSpPr txBox="1"/>
          <p:nvPr/>
        </p:nvSpPr>
        <p:spPr>
          <a:xfrm>
            <a:off x="4628106" y="4931852"/>
            <a:ext cx="7041600" cy="88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s-ES"/>
              <a:t>RIESGO DE EXPLOSIÓN: </a:t>
            </a:r>
            <a:r>
              <a:rPr lang="es-ES"/>
              <a:t>La mezcla de polvo combustible fino y aire forma una mezcla explosiva, por lo que evitaremos acumular polvo en suspensión y </a:t>
            </a:r>
            <a:r>
              <a:rPr lang="es-ES"/>
              <a:t>utilizaremos</a:t>
            </a:r>
            <a:r>
              <a:rPr lang="es-ES"/>
              <a:t> herramientas y máquinas antiexplosivas, por ello, tanto la aspiradora como la Fuse 1 y la Fuse Sift deberán incorporar sistemas de disipación estática y cumplir la norma NFPA 652.</a:t>
            </a:r>
            <a:endParaRPr/>
          </a:p>
        </p:txBody>
      </p:sp>
      <p:pic>
        <p:nvPicPr>
          <p:cNvPr id="212" name="Google Shape;212;g33d18028bc3_0_0"/>
          <p:cNvPicPr preferRelativeResize="0"/>
          <p:nvPr/>
        </p:nvPicPr>
        <p:blipFill rotWithShape="1">
          <a:blip r:embed="rId5">
            <a:alphaModFix/>
          </a:blip>
          <a:srcRect b="5738" l="22854" r="8656" t="15116"/>
          <a:stretch/>
        </p:blipFill>
        <p:spPr>
          <a:xfrm>
            <a:off x="0" y="2214575"/>
            <a:ext cx="3912101" cy="45209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368541a9d91_0_1"/>
          <p:cNvSpPr/>
          <p:nvPr/>
        </p:nvSpPr>
        <p:spPr>
          <a:xfrm>
            <a:off x="420200" y="1859000"/>
            <a:ext cx="11088364" cy="650510"/>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cap="flat" cmpd="sng" w="3810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g368541a9d91_0_1"/>
          <p:cNvSpPr txBox="1"/>
          <p:nvPr>
            <p:ph type="title"/>
          </p:nvPr>
        </p:nvSpPr>
        <p:spPr>
          <a:xfrm>
            <a:off x="1308295" y="150110"/>
            <a:ext cx="64230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TECNOLOGÍA SLS</a:t>
            </a:r>
            <a:endParaRPr/>
          </a:p>
        </p:txBody>
      </p:sp>
      <p:sp>
        <p:nvSpPr>
          <p:cNvPr id="219" name="Google Shape;219;g368541a9d91_0_1"/>
          <p:cNvSpPr txBox="1"/>
          <p:nvPr/>
        </p:nvSpPr>
        <p:spPr>
          <a:xfrm>
            <a:off x="1464827" y="1057961"/>
            <a:ext cx="8485500" cy="382800"/>
          </a:xfrm>
          <a:prstGeom prst="rect">
            <a:avLst/>
          </a:prstGeom>
          <a:noFill/>
          <a:ln>
            <a:noFill/>
          </a:ln>
        </p:spPr>
        <p:txBody>
          <a:bodyPr anchorCtr="0" anchor="ctr" bIns="0" lIns="0" spcFirstLastPara="1" rIns="0" wrap="square" tIns="13325">
            <a:spAutoFit/>
          </a:bodyPr>
          <a:lstStyle/>
          <a:p>
            <a:pPr indent="0" lvl="0" marL="457200" marR="0" rtl="0" algn="l">
              <a:lnSpc>
                <a:spcPct val="100000"/>
              </a:lnSpc>
              <a:spcBef>
                <a:spcPts val="105"/>
              </a:spcBef>
              <a:spcAft>
                <a:spcPts val="0"/>
              </a:spcAft>
              <a:buNone/>
            </a:pPr>
            <a:r>
              <a:rPr b="1" lang="es-ES" sz="2400">
                <a:solidFill>
                  <a:srgbClr val="002060"/>
                </a:solidFill>
                <a:latin typeface="Arial Black"/>
                <a:ea typeface="Arial Black"/>
                <a:cs typeface="Arial Black"/>
                <a:sym typeface="Arial Black"/>
              </a:rPr>
              <a:t>6.6. VENTAJAS DE ESTA TECNOLOGÍA</a:t>
            </a:r>
            <a:endParaRPr b="1" i="0" sz="2400" u="none" cap="none" strike="noStrike">
              <a:solidFill>
                <a:srgbClr val="002060"/>
              </a:solidFill>
              <a:latin typeface="Arial Black"/>
              <a:ea typeface="Arial Black"/>
              <a:cs typeface="Arial Black"/>
              <a:sym typeface="Arial Black"/>
            </a:endParaRPr>
          </a:p>
        </p:txBody>
      </p:sp>
      <p:pic>
        <p:nvPicPr>
          <p:cNvPr id="220" name="Google Shape;220;g368541a9d91_0_1"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21" name="Google Shape;221;g368541a9d91_0_1"/>
          <p:cNvSpPr txBox="1"/>
          <p:nvPr/>
        </p:nvSpPr>
        <p:spPr>
          <a:xfrm>
            <a:off x="567325" y="1888288"/>
            <a:ext cx="10688700" cy="59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ES" sz="2300">
                <a:solidFill>
                  <a:schemeClr val="dk1"/>
                </a:solidFill>
              </a:rPr>
              <a:t>No es necesario la utilización de soportes para imprimir cualquier geometría.</a:t>
            </a:r>
            <a:endParaRPr sz="2600"/>
          </a:p>
        </p:txBody>
      </p:sp>
      <p:sp>
        <p:nvSpPr>
          <p:cNvPr id="222" name="Google Shape;222;g368541a9d91_0_1"/>
          <p:cNvSpPr/>
          <p:nvPr/>
        </p:nvSpPr>
        <p:spPr>
          <a:xfrm>
            <a:off x="420200" y="2654350"/>
            <a:ext cx="11088364" cy="650510"/>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cap="flat" cmpd="sng" w="3810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g368541a9d91_0_1"/>
          <p:cNvSpPr txBox="1"/>
          <p:nvPr/>
        </p:nvSpPr>
        <p:spPr>
          <a:xfrm>
            <a:off x="567325" y="2683638"/>
            <a:ext cx="10688700" cy="59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ES" sz="2300">
                <a:solidFill>
                  <a:schemeClr val="dk1"/>
                </a:solidFill>
              </a:rPr>
              <a:t>No es necesario imprimir rellenos.</a:t>
            </a:r>
            <a:endParaRPr sz="2600"/>
          </a:p>
        </p:txBody>
      </p:sp>
      <p:sp>
        <p:nvSpPr>
          <p:cNvPr id="224" name="Google Shape;224;g368541a9d91_0_1"/>
          <p:cNvSpPr/>
          <p:nvPr/>
        </p:nvSpPr>
        <p:spPr>
          <a:xfrm>
            <a:off x="420200" y="3449700"/>
            <a:ext cx="11088364" cy="650510"/>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cap="flat" cmpd="sng" w="3810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g368541a9d91_0_1"/>
          <p:cNvSpPr txBox="1"/>
          <p:nvPr/>
        </p:nvSpPr>
        <p:spPr>
          <a:xfrm>
            <a:off x="567325" y="3478988"/>
            <a:ext cx="10688700" cy="59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ES" sz="2300">
                <a:solidFill>
                  <a:schemeClr val="dk1"/>
                </a:solidFill>
              </a:rPr>
              <a:t>Permite imprimir geometrías complejas e intrincadas sin dificultad.</a:t>
            </a:r>
            <a:endParaRPr sz="2600">
              <a:solidFill>
                <a:schemeClr val="dk1"/>
              </a:solidFill>
            </a:endParaRPr>
          </a:p>
          <a:p>
            <a:pPr indent="0" lvl="0" marL="0" rtl="0" algn="ctr">
              <a:spcBef>
                <a:spcPts val="0"/>
              </a:spcBef>
              <a:spcAft>
                <a:spcPts val="0"/>
              </a:spcAft>
              <a:buNone/>
            </a:pPr>
            <a:r>
              <a:t/>
            </a:r>
            <a:endParaRPr sz="2300">
              <a:solidFill>
                <a:schemeClr val="dk1"/>
              </a:solidFill>
            </a:endParaRPr>
          </a:p>
        </p:txBody>
      </p:sp>
      <p:sp>
        <p:nvSpPr>
          <p:cNvPr id="226" name="Google Shape;226;g368541a9d91_0_1"/>
          <p:cNvSpPr/>
          <p:nvPr/>
        </p:nvSpPr>
        <p:spPr>
          <a:xfrm>
            <a:off x="420200" y="4245050"/>
            <a:ext cx="11088364" cy="650510"/>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cap="flat" cmpd="sng" w="3810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g368541a9d91_0_1"/>
          <p:cNvSpPr txBox="1"/>
          <p:nvPr/>
        </p:nvSpPr>
        <p:spPr>
          <a:xfrm>
            <a:off x="567325" y="4274338"/>
            <a:ext cx="10688700" cy="59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ES" sz="2300">
                <a:solidFill>
                  <a:schemeClr val="dk1"/>
                </a:solidFill>
              </a:rPr>
              <a:t>Podemos imprimir piezas resistentes y funcionales.</a:t>
            </a:r>
            <a:endParaRPr sz="2600"/>
          </a:p>
        </p:txBody>
      </p:sp>
      <p:sp>
        <p:nvSpPr>
          <p:cNvPr id="228" name="Google Shape;228;g368541a9d91_0_1"/>
          <p:cNvSpPr/>
          <p:nvPr/>
        </p:nvSpPr>
        <p:spPr>
          <a:xfrm>
            <a:off x="420200" y="5040400"/>
            <a:ext cx="11088364" cy="650510"/>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cap="flat" cmpd="sng" w="3810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368541a9d91_0_1"/>
          <p:cNvSpPr txBox="1"/>
          <p:nvPr/>
        </p:nvSpPr>
        <p:spPr>
          <a:xfrm>
            <a:off x="567325" y="5069688"/>
            <a:ext cx="10688700" cy="59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ES" sz="2300">
                <a:solidFill>
                  <a:schemeClr val="dk1"/>
                </a:solidFill>
              </a:rPr>
              <a:t>Permite la fabricación en masa dependiendo del tamaño de pieza.</a:t>
            </a:r>
            <a:endParaRPr sz="2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217"/>
                                        </p:tgtEl>
                                        <p:attrNameLst>
                                          <p:attrName>style.visibility</p:attrName>
                                        </p:attrNameLst>
                                      </p:cBhvr>
                                      <p:to>
                                        <p:strVal val="visible"/>
                                      </p:to>
                                    </p:set>
                                    <p:anim calcmode="lin" valueType="num">
                                      <p:cBhvr additive="base">
                                        <p:cTn dur="1000"/>
                                        <p:tgtEl>
                                          <p:spTgt spid="217"/>
                                        </p:tgtEl>
                                        <p:attrNameLst>
                                          <p:attrName>ppt_w</p:attrName>
                                        </p:attrNameLst>
                                      </p:cBhvr>
                                      <p:tavLst>
                                        <p:tav fmla="" tm="0">
                                          <p:val>
                                            <p:strVal val="0"/>
                                          </p:val>
                                        </p:tav>
                                        <p:tav fmla="" tm="100000">
                                          <p:val>
                                            <p:strVal val="#ppt_w"/>
                                          </p:val>
                                        </p:tav>
                                      </p:tavLst>
                                    </p:anim>
                                    <p:anim calcmode="lin" valueType="num">
                                      <p:cBhvr additive="base">
                                        <p:cTn dur="1000"/>
                                        <p:tgtEl>
                                          <p:spTgt spid="217"/>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222"/>
                                        </p:tgtEl>
                                        <p:attrNameLst>
                                          <p:attrName>style.visibility</p:attrName>
                                        </p:attrNameLst>
                                      </p:cBhvr>
                                      <p:to>
                                        <p:strVal val="visible"/>
                                      </p:to>
                                    </p:set>
                                    <p:anim calcmode="lin" valueType="num">
                                      <p:cBhvr additive="base">
                                        <p:cTn dur="1000"/>
                                        <p:tgtEl>
                                          <p:spTgt spid="222"/>
                                        </p:tgtEl>
                                        <p:attrNameLst>
                                          <p:attrName>ppt_w</p:attrName>
                                        </p:attrNameLst>
                                      </p:cBhvr>
                                      <p:tavLst>
                                        <p:tav fmla="" tm="0">
                                          <p:val>
                                            <p:strVal val="0"/>
                                          </p:val>
                                        </p:tav>
                                        <p:tav fmla="" tm="100000">
                                          <p:val>
                                            <p:strVal val="#ppt_w"/>
                                          </p:val>
                                        </p:tav>
                                      </p:tavLst>
                                    </p:anim>
                                    <p:anim calcmode="lin" valueType="num">
                                      <p:cBhvr additive="base">
                                        <p:cTn dur="1000"/>
                                        <p:tgtEl>
                                          <p:spTgt spid="222"/>
                                        </p:tgtEl>
                                        <p:attrNameLst>
                                          <p:attrName>ppt_h</p:attrName>
                                        </p:attrNameLst>
                                      </p:cBhvr>
                                      <p:tavLst>
                                        <p:tav fmla="" tm="0">
                                          <p:val>
                                            <p:strVal val="0"/>
                                          </p:val>
                                        </p:tav>
                                        <p:tav fmla="" tm="100000">
                                          <p:val>
                                            <p:strVal val="#ppt_h"/>
                                          </p:val>
                                        </p:tav>
                                      </p:tavLst>
                                    </p:anim>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224"/>
                                        </p:tgtEl>
                                        <p:attrNameLst>
                                          <p:attrName>style.visibility</p:attrName>
                                        </p:attrNameLst>
                                      </p:cBhvr>
                                      <p:to>
                                        <p:strVal val="visible"/>
                                      </p:to>
                                    </p:set>
                                    <p:anim calcmode="lin" valueType="num">
                                      <p:cBhvr additive="base">
                                        <p:cTn dur="1000"/>
                                        <p:tgtEl>
                                          <p:spTgt spid="224"/>
                                        </p:tgtEl>
                                        <p:attrNameLst>
                                          <p:attrName>ppt_w</p:attrName>
                                        </p:attrNameLst>
                                      </p:cBhvr>
                                      <p:tavLst>
                                        <p:tav fmla="" tm="0">
                                          <p:val>
                                            <p:strVal val="0"/>
                                          </p:val>
                                        </p:tav>
                                        <p:tav fmla="" tm="100000">
                                          <p:val>
                                            <p:strVal val="#ppt_w"/>
                                          </p:val>
                                        </p:tav>
                                      </p:tavLst>
                                    </p:anim>
                                    <p:anim calcmode="lin" valueType="num">
                                      <p:cBhvr additive="base">
                                        <p:cTn dur="1000"/>
                                        <p:tgtEl>
                                          <p:spTgt spid="224"/>
                                        </p:tgtEl>
                                        <p:attrNameLst>
                                          <p:attrName>ppt_h</p:attrName>
                                        </p:attrNameLst>
                                      </p:cBhvr>
                                      <p:tavLst>
                                        <p:tav fmla="" tm="0">
                                          <p:val>
                                            <p:strVal val="0"/>
                                          </p:val>
                                        </p:tav>
                                        <p:tav fmla="" tm="100000">
                                          <p:val>
                                            <p:strVal val="#ppt_h"/>
                                          </p:val>
                                        </p:tav>
                                      </p:tavLst>
                                    </p:anim>
                                  </p:childTnLst>
                                </p:cTn>
                              </p:par>
                            </p:childTnLst>
                          </p:cTn>
                        </p:par>
                        <p:par>
                          <p:cTn fill="hold">
                            <p:stCondLst>
                              <p:cond delay="3000"/>
                            </p:stCondLst>
                            <p:childTnLst>
                              <p:par>
                                <p:cTn fill="hold" nodeType="afterEffect" presetClass="entr" presetID="23" presetSubtype="16">
                                  <p:stCondLst>
                                    <p:cond delay="0"/>
                                  </p:stCondLst>
                                  <p:childTnLst>
                                    <p:set>
                                      <p:cBhvr>
                                        <p:cTn dur="1" fill="hold">
                                          <p:stCondLst>
                                            <p:cond delay="0"/>
                                          </p:stCondLst>
                                        </p:cTn>
                                        <p:tgtEl>
                                          <p:spTgt spid="226"/>
                                        </p:tgtEl>
                                        <p:attrNameLst>
                                          <p:attrName>style.visibility</p:attrName>
                                        </p:attrNameLst>
                                      </p:cBhvr>
                                      <p:to>
                                        <p:strVal val="visible"/>
                                      </p:to>
                                    </p:set>
                                    <p:anim calcmode="lin" valueType="num">
                                      <p:cBhvr additive="base">
                                        <p:cTn dur="1000"/>
                                        <p:tgtEl>
                                          <p:spTgt spid="226"/>
                                        </p:tgtEl>
                                        <p:attrNameLst>
                                          <p:attrName>ppt_w</p:attrName>
                                        </p:attrNameLst>
                                      </p:cBhvr>
                                      <p:tavLst>
                                        <p:tav fmla="" tm="0">
                                          <p:val>
                                            <p:strVal val="0"/>
                                          </p:val>
                                        </p:tav>
                                        <p:tav fmla="" tm="100000">
                                          <p:val>
                                            <p:strVal val="#ppt_w"/>
                                          </p:val>
                                        </p:tav>
                                      </p:tavLst>
                                    </p:anim>
                                    <p:anim calcmode="lin" valueType="num">
                                      <p:cBhvr additive="base">
                                        <p:cTn dur="1000"/>
                                        <p:tgtEl>
                                          <p:spTgt spid="226"/>
                                        </p:tgtEl>
                                        <p:attrNameLst>
                                          <p:attrName>ppt_h</p:attrName>
                                        </p:attrNameLst>
                                      </p:cBhvr>
                                      <p:tavLst>
                                        <p:tav fmla="" tm="0">
                                          <p:val>
                                            <p:strVal val="0"/>
                                          </p:val>
                                        </p:tav>
                                        <p:tav fmla="" tm="100000">
                                          <p:val>
                                            <p:strVal val="#ppt_h"/>
                                          </p:val>
                                        </p:tav>
                                      </p:tavLst>
                                    </p:anim>
                                  </p:childTnLst>
                                </p:cTn>
                              </p:par>
                            </p:childTnLst>
                          </p:cTn>
                        </p:par>
                        <p:par>
                          <p:cTn fill="hold">
                            <p:stCondLst>
                              <p:cond delay="4000"/>
                            </p:stCondLst>
                            <p:childTnLst>
                              <p:par>
                                <p:cTn fill="hold" nodeType="afterEffect" presetClass="entr" presetID="23" presetSubtype="16">
                                  <p:stCondLst>
                                    <p:cond delay="0"/>
                                  </p:stCondLst>
                                  <p:childTnLst>
                                    <p:set>
                                      <p:cBhvr>
                                        <p:cTn dur="1" fill="hold">
                                          <p:stCondLst>
                                            <p:cond delay="0"/>
                                          </p:stCondLst>
                                        </p:cTn>
                                        <p:tgtEl>
                                          <p:spTgt spid="228"/>
                                        </p:tgtEl>
                                        <p:attrNameLst>
                                          <p:attrName>style.visibility</p:attrName>
                                        </p:attrNameLst>
                                      </p:cBhvr>
                                      <p:to>
                                        <p:strVal val="visible"/>
                                      </p:to>
                                    </p:set>
                                    <p:anim calcmode="lin" valueType="num">
                                      <p:cBhvr additive="base">
                                        <p:cTn dur="1000"/>
                                        <p:tgtEl>
                                          <p:spTgt spid="228"/>
                                        </p:tgtEl>
                                        <p:attrNameLst>
                                          <p:attrName>ppt_w</p:attrName>
                                        </p:attrNameLst>
                                      </p:cBhvr>
                                      <p:tavLst>
                                        <p:tav fmla="" tm="0">
                                          <p:val>
                                            <p:strVal val="0"/>
                                          </p:val>
                                        </p:tav>
                                        <p:tav fmla="" tm="100000">
                                          <p:val>
                                            <p:strVal val="#ppt_w"/>
                                          </p:val>
                                        </p:tav>
                                      </p:tavLst>
                                    </p:anim>
                                    <p:anim calcmode="lin" valueType="num">
                                      <p:cBhvr additive="base">
                                        <p:cTn dur="1000"/>
                                        <p:tgtEl>
                                          <p:spTgt spid="228"/>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368541a9d91_0_24"/>
          <p:cNvSpPr/>
          <p:nvPr/>
        </p:nvSpPr>
        <p:spPr>
          <a:xfrm>
            <a:off x="420200" y="1859000"/>
            <a:ext cx="11088364" cy="650510"/>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cap="flat" cmpd="sng" w="3810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g368541a9d91_0_24"/>
          <p:cNvSpPr txBox="1"/>
          <p:nvPr>
            <p:ph type="title"/>
          </p:nvPr>
        </p:nvSpPr>
        <p:spPr>
          <a:xfrm>
            <a:off x="1308295" y="150110"/>
            <a:ext cx="64230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TECNOLOGÍA SLS</a:t>
            </a:r>
            <a:endParaRPr/>
          </a:p>
        </p:txBody>
      </p:sp>
      <p:sp>
        <p:nvSpPr>
          <p:cNvPr id="236" name="Google Shape;236;g368541a9d91_0_24"/>
          <p:cNvSpPr txBox="1"/>
          <p:nvPr/>
        </p:nvSpPr>
        <p:spPr>
          <a:xfrm>
            <a:off x="1464827" y="1057961"/>
            <a:ext cx="84855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VENTAJAS DE ESTA TECNOLOGÍA</a:t>
            </a:r>
            <a:endParaRPr b="1" i="0" sz="2400" u="none" cap="none" strike="noStrike">
              <a:solidFill>
                <a:srgbClr val="002060"/>
              </a:solidFill>
              <a:latin typeface="Arial Black"/>
              <a:ea typeface="Arial Black"/>
              <a:cs typeface="Arial Black"/>
              <a:sym typeface="Arial Black"/>
            </a:endParaRPr>
          </a:p>
        </p:txBody>
      </p:sp>
      <p:pic>
        <p:nvPicPr>
          <p:cNvPr id="237" name="Google Shape;237;g368541a9d91_0_24"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38" name="Google Shape;238;g368541a9d91_0_24"/>
          <p:cNvSpPr txBox="1"/>
          <p:nvPr/>
        </p:nvSpPr>
        <p:spPr>
          <a:xfrm>
            <a:off x="567325" y="1888288"/>
            <a:ext cx="10688700" cy="59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ES" sz="2300">
                <a:solidFill>
                  <a:schemeClr val="dk1"/>
                </a:solidFill>
              </a:rPr>
              <a:t>No es necesario la utilización de soportes ni rellenos.</a:t>
            </a:r>
            <a:endParaRPr sz="2600"/>
          </a:p>
        </p:txBody>
      </p:sp>
      <p:pic>
        <p:nvPicPr>
          <p:cNvPr id="239" name="Google Shape;239;g368541a9d91_0_24"/>
          <p:cNvPicPr preferRelativeResize="0"/>
          <p:nvPr/>
        </p:nvPicPr>
        <p:blipFill rotWithShape="1">
          <a:blip r:embed="rId4">
            <a:alphaModFix/>
          </a:blip>
          <a:srcRect b="5767" l="10833" r="0" t="0"/>
          <a:stretch/>
        </p:blipFill>
        <p:spPr>
          <a:xfrm>
            <a:off x="153075" y="973650"/>
            <a:ext cx="8779376" cy="5670050"/>
          </a:xfrm>
          <a:prstGeom prst="rect">
            <a:avLst/>
          </a:prstGeom>
          <a:noFill/>
          <a:ln>
            <a:noFill/>
          </a:ln>
        </p:spPr>
      </p:pic>
      <p:sp>
        <p:nvSpPr>
          <p:cNvPr id="240" name="Google Shape;240;g368541a9d91_0_24"/>
          <p:cNvSpPr/>
          <p:nvPr/>
        </p:nvSpPr>
        <p:spPr>
          <a:xfrm>
            <a:off x="7113125" y="2654350"/>
            <a:ext cx="4729124" cy="3184184"/>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A4C2F4"/>
          </a:solidFill>
          <a:ln cap="flat" cmpd="sng" w="3810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g368541a9d91_0_24"/>
          <p:cNvSpPr txBox="1"/>
          <p:nvPr/>
        </p:nvSpPr>
        <p:spPr>
          <a:xfrm>
            <a:off x="7365363" y="2771113"/>
            <a:ext cx="4194300" cy="301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ES" sz="2300">
                <a:solidFill>
                  <a:schemeClr val="dk1"/>
                </a:solidFill>
              </a:rPr>
              <a:t>Esta tecnología permite fabricar cualquier geometría, incluyendo volúmenes huecos y voladizos sin necesidad de utilizar rellenos interiores ni soportes, ya que el polvo compactado realiza la función de soporte.</a:t>
            </a:r>
            <a:endParaRPr sz="2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240"/>
                                        </p:tgtEl>
                                        <p:attrNameLst>
                                          <p:attrName>style.visibility</p:attrName>
                                        </p:attrNameLst>
                                      </p:cBhvr>
                                      <p:to>
                                        <p:strVal val="visible"/>
                                      </p:to>
                                    </p:set>
                                    <p:anim calcmode="lin" valueType="num">
                                      <p:cBhvr additive="base">
                                        <p:cTn dur="1000"/>
                                        <p:tgtEl>
                                          <p:spTgt spid="240"/>
                                        </p:tgtEl>
                                        <p:attrNameLst>
                                          <p:attrName>ppt_w</p:attrName>
                                        </p:attrNameLst>
                                      </p:cBhvr>
                                      <p:tavLst>
                                        <p:tav fmla="" tm="0">
                                          <p:val>
                                            <p:strVal val="0"/>
                                          </p:val>
                                        </p:tav>
                                        <p:tav fmla="" tm="100000">
                                          <p:val>
                                            <p:strVal val="#ppt_w"/>
                                          </p:val>
                                        </p:tav>
                                      </p:tavLst>
                                    </p:anim>
                                    <p:anim calcmode="lin" valueType="num">
                                      <p:cBhvr additive="base">
                                        <p:cTn dur="1000"/>
                                        <p:tgtEl>
                                          <p:spTgt spid="24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g368541a9d91_0_40"/>
          <p:cNvPicPr preferRelativeResize="0"/>
          <p:nvPr/>
        </p:nvPicPr>
        <p:blipFill rotWithShape="1">
          <a:blip r:embed="rId3">
            <a:alphaModFix/>
          </a:blip>
          <a:srcRect b="9682" l="0" r="0" t="0"/>
          <a:stretch/>
        </p:blipFill>
        <p:spPr>
          <a:xfrm>
            <a:off x="326575" y="1718125"/>
            <a:ext cx="5250300" cy="4741875"/>
          </a:xfrm>
          <a:prstGeom prst="rect">
            <a:avLst/>
          </a:prstGeom>
          <a:noFill/>
          <a:ln>
            <a:noFill/>
          </a:ln>
        </p:spPr>
      </p:pic>
      <p:sp>
        <p:nvSpPr>
          <p:cNvPr id="247" name="Google Shape;247;g368541a9d91_0_40"/>
          <p:cNvSpPr/>
          <p:nvPr/>
        </p:nvSpPr>
        <p:spPr>
          <a:xfrm>
            <a:off x="481425" y="1507000"/>
            <a:ext cx="11088364" cy="650510"/>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cap="flat" cmpd="sng" w="3810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g368541a9d91_0_40"/>
          <p:cNvSpPr txBox="1"/>
          <p:nvPr>
            <p:ph type="title"/>
          </p:nvPr>
        </p:nvSpPr>
        <p:spPr>
          <a:xfrm>
            <a:off x="1308295" y="150110"/>
            <a:ext cx="64230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TECNOLOGÍA SLS</a:t>
            </a:r>
            <a:endParaRPr/>
          </a:p>
        </p:txBody>
      </p:sp>
      <p:sp>
        <p:nvSpPr>
          <p:cNvPr id="249" name="Google Shape;249;g368541a9d91_0_40"/>
          <p:cNvSpPr txBox="1"/>
          <p:nvPr/>
        </p:nvSpPr>
        <p:spPr>
          <a:xfrm>
            <a:off x="1464827" y="1057961"/>
            <a:ext cx="84855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VENTAJAS DE ESTA TECNOLOGÍA</a:t>
            </a:r>
            <a:endParaRPr b="1" i="0" sz="2400" u="none" cap="none" strike="noStrike">
              <a:solidFill>
                <a:srgbClr val="002060"/>
              </a:solidFill>
              <a:latin typeface="Arial Black"/>
              <a:ea typeface="Arial Black"/>
              <a:cs typeface="Arial Black"/>
              <a:sym typeface="Arial Black"/>
            </a:endParaRPr>
          </a:p>
        </p:txBody>
      </p:sp>
      <p:pic>
        <p:nvPicPr>
          <p:cNvPr id="250" name="Google Shape;250;g368541a9d91_0_40"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251" name="Google Shape;251;g368541a9d91_0_40"/>
          <p:cNvSpPr txBox="1"/>
          <p:nvPr/>
        </p:nvSpPr>
        <p:spPr>
          <a:xfrm>
            <a:off x="628550" y="1536288"/>
            <a:ext cx="10688700" cy="59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ES" sz="2300">
                <a:solidFill>
                  <a:schemeClr val="dk1"/>
                </a:solidFill>
              </a:rPr>
              <a:t>Permite</a:t>
            </a:r>
            <a:r>
              <a:rPr lang="es-ES" sz="2300">
                <a:solidFill>
                  <a:schemeClr val="dk1"/>
                </a:solidFill>
              </a:rPr>
              <a:t> imprimir geometrías complejas e intrincadas sin dificultad.</a:t>
            </a:r>
            <a:endParaRPr sz="2600"/>
          </a:p>
        </p:txBody>
      </p:sp>
      <p:sp>
        <p:nvSpPr>
          <p:cNvPr id="252" name="Google Shape;252;g368541a9d91_0_40"/>
          <p:cNvSpPr/>
          <p:nvPr/>
        </p:nvSpPr>
        <p:spPr>
          <a:xfrm>
            <a:off x="5888500" y="2265600"/>
            <a:ext cx="5725200" cy="3702900"/>
          </a:xfrm>
          <a:prstGeom prst="roundRect">
            <a:avLst>
              <a:gd fmla="val 16667" name="adj"/>
            </a:avLst>
          </a:prstGeom>
          <a:solidFill>
            <a:srgbClr val="6FA8DC"/>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53" name="Google Shape;253;g368541a9d91_0_40"/>
          <p:cNvPicPr preferRelativeResize="0"/>
          <p:nvPr/>
        </p:nvPicPr>
        <p:blipFill>
          <a:blip r:embed="rId5">
            <a:alphaModFix/>
          </a:blip>
          <a:stretch>
            <a:fillRect/>
          </a:stretch>
        </p:blipFill>
        <p:spPr>
          <a:xfrm>
            <a:off x="6224150" y="2035400"/>
            <a:ext cx="4741051" cy="41633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id="258" name="Google Shape;258;g369704f3474_1_1"/>
          <p:cNvPicPr preferRelativeResize="0"/>
          <p:nvPr/>
        </p:nvPicPr>
        <p:blipFill>
          <a:blip r:embed="rId3">
            <a:alphaModFix/>
          </a:blip>
          <a:stretch>
            <a:fillRect/>
          </a:stretch>
        </p:blipFill>
        <p:spPr>
          <a:xfrm>
            <a:off x="152400" y="2309898"/>
            <a:ext cx="6507351" cy="3658600"/>
          </a:xfrm>
          <a:prstGeom prst="rect">
            <a:avLst/>
          </a:prstGeom>
          <a:noFill/>
          <a:ln>
            <a:noFill/>
          </a:ln>
        </p:spPr>
      </p:pic>
      <p:sp>
        <p:nvSpPr>
          <p:cNvPr id="259" name="Google Shape;259;g369704f3474_1_1"/>
          <p:cNvSpPr/>
          <p:nvPr/>
        </p:nvSpPr>
        <p:spPr>
          <a:xfrm>
            <a:off x="481425" y="1507000"/>
            <a:ext cx="11088364" cy="650510"/>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cap="flat" cmpd="sng" w="3810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g369704f3474_1_1"/>
          <p:cNvSpPr txBox="1"/>
          <p:nvPr>
            <p:ph type="title"/>
          </p:nvPr>
        </p:nvSpPr>
        <p:spPr>
          <a:xfrm>
            <a:off x="1308295" y="150110"/>
            <a:ext cx="64230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TECNOLOGÍA SLS</a:t>
            </a:r>
            <a:endParaRPr/>
          </a:p>
        </p:txBody>
      </p:sp>
      <p:sp>
        <p:nvSpPr>
          <p:cNvPr id="261" name="Google Shape;261;g369704f3474_1_1"/>
          <p:cNvSpPr txBox="1"/>
          <p:nvPr/>
        </p:nvSpPr>
        <p:spPr>
          <a:xfrm>
            <a:off x="1464827" y="1057961"/>
            <a:ext cx="84855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VENTAJAS DE ESTA TECNOLOGÍA</a:t>
            </a:r>
            <a:endParaRPr b="1" i="0" sz="2400" u="none" cap="none" strike="noStrike">
              <a:solidFill>
                <a:srgbClr val="002060"/>
              </a:solidFill>
              <a:latin typeface="Arial Black"/>
              <a:ea typeface="Arial Black"/>
              <a:cs typeface="Arial Black"/>
              <a:sym typeface="Arial Black"/>
            </a:endParaRPr>
          </a:p>
        </p:txBody>
      </p:sp>
      <p:pic>
        <p:nvPicPr>
          <p:cNvPr id="262" name="Google Shape;262;g369704f3474_1_1"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263" name="Google Shape;263;g369704f3474_1_1"/>
          <p:cNvSpPr txBox="1"/>
          <p:nvPr/>
        </p:nvSpPr>
        <p:spPr>
          <a:xfrm>
            <a:off x="628550" y="1536288"/>
            <a:ext cx="10688700" cy="59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ES" sz="2300">
                <a:solidFill>
                  <a:schemeClr val="dk1"/>
                </a:solidFill>
              </a:rPr>
              <a:t>Las piezas impresas son funcionales y con una resistencia óptima</a:t>
            </a:r>
            <a:endParaRPr sz="2600"/>
          </a:p>
        </p:txBody>
      </p:sp>
      <p:sp>
        <p:nvSpPr>
          <p:cNvPr id="264" name="Google Shape;264;g369704f3474_1_1"/>
          <p:cNvSpPr/>
          <p:nvPr/>
        </p:nvSpPr>
        <p:spPr>
          <a:xfrm>
            <a:off x="5888500" y="2626963"/>
            <a:ext cx="5725200" cy="2918700"/>
          </a:xfrm>
          <a:prstGeom prst="roundRect">
            <a:avLst>
              <a:gd fmla="val 16667" name="adj"/>
            </a:avLst>
          </a:prstGeom>
          <a:solidFill>
            <a:srgbClr val="EA9999"/>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5" name="Google Shape;265;g369704f3474_1_1"/>
          <p:cNvSpPr txBox="1"/>
          <p:nvPr/>
        </p:nvSpPr>
        <p:spPr>
          <a:xfrm>
            <a:off x="6177850" y="2754913"/>
            <a:ext cx="5146500" cy="266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s-ES" sz="2300">
                <a:solidFill>
                  <a:schemeClr val="dk1"/>
                </a:solidFill>
              </a:rPr>
              <a:t>Las piezas impresas con esta tecnología tienen baja </a:t>
            </a:r>
            <a:r>
              <a:rPr lang="es-ES" sz="2300">
                <a:solidFill>
                  <a:schemeClr val="dk1"/>
                </a:solidFill>
              </a:rPr>
              <a:t>anisotropía relativa</a:t>
            </a:r>
            <a:r>
              <a:rPr lang="es-ES" sz="2300">
                <a:solidFill>
                  <a:schemeClr val="dk1"/>
                </a:solidFill>
              </a:rPr>
              <a:t> y características mecánicas similares a piezas fabricadas con tecnologías industriales de inyección.</a:t>
            </a:r>
            <a:endParaRPr sz="2300">
              <a:solidFill>
                <a:schemeClr val="dk1"/>
              </a:solidFill>
            </a:endParaRPr>
          </a:p>
          <a:p>
            <a:pPr indent="0" lvl="0" marL="0" rtl="0" algn="l">
              <a:spcBef>
                <a:spcPts val="0"/>
              </a:spcBef>
              <a:spcAft>
                <a:spcPts val="0"/>
              </a:spcAft>
              <a:buClr>
                <a:schemeClr val="dk1"/>
              </a:buClr>
              <a:buSzPts val="1100"/>
              <a:buFont typeface="Arial"/>
              <a:buNone/>
            </a:pPr>
            <a:r>
              <a:rPr lang="es-ES" sz="2300">
                <a:solidFill>
                  <a:schemeClr val="dk1"/>
                </a:solidFill>
              </a:rPr>
              <a:t>Tanto en materiales </a:t>
            </a:r>
            <a:r>
              <a:rPr lang="es-ES" sz="2300">
                <a:solidFill>
                  <a:schemeClr val="dk1"/>
                </a:solidFill>
              </a:rPr>
              <a:t>convencionales</a:t>
            </a:r>
            <a:r>
              <a:rPr lang="es-ES" sz="2300">
                <a:solidFill>
                  <a:schemeClr val="dk1"/>
                </a:solidFill>
              </a:rPr>
              <a:t> como en materiales elásticos</a:t>
            </a:r>
            <a:endParaRPr sz="23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g369704f3474_0_18"/>
          <p:cNvPicPr preferRelativeResize="0"/>
          <p:nvPr/>
        </p:nvPicPr>
        <p:blipFill rotWithShape="1">
          <a:blip r:embed="rId3">
            <a:alphaModFix/>
          </a:blip>
          <a:srcRect b="8953" l="32940" r="27661" t="4877"/>
          <a:stretch/>
        </p:blipFill>
        <p:spPr>
          <a:xfrm>
            <a:off x="7731300" y="1787975"/>
            <a:ext cx="3616451" cy="4765924"/>
          </a:xfrm>
          <a:prstGeom prst="rect">
            <a:avLst/>
          </a:prstGeom>
          <a:noFill/>
          <a:ln>
            <a:noFill/>
          </a:ln>
        </p:spPr>
      </p:pic>
      <p:pic>
        <p:nvPicPr>
          <p:cNvPr id="271" name="Google Shape;271;g369704f3474_0_18"/>
          <p:cNvPicPr preferRelativeResize="0"/>
          <p:nvPr/>
        </p:nvPicPr>
        <p:blipFill>
          <a:blip r:embed="rId4">
            <a:alphaModFix amt="49000"/>
          </a:blip>
          <a:stretch>
            <a:fillRect/>
          </a:stretch>
        </p:blipFill>
        <p:spPr>
          <a:xfrm>
            <a:off x="0" y="1899850"/>
            <a:ext cx="6221474" cy="4144575"/>
          </a:xfrm>
          <a:prstGeom prst="rect">
            <a:avLst/>
          </a:prstGeom>
          <a:noFill/>
          <a:ln>
            <a:noFill/>
          </a:ln>
        </p:spPr>
      </p:pic>
      <p:sp>
        <p:nvSpPr>
          <p:cNvPr id="272" name="Google Shape;272;g369704f3474_0_18"/>
          <p:cNvSpPr/>
          <p:nvPr/>
        </p:nvSpPr>
        <p:spPr>
          <a:xfrm>
            <a:off x="481425" y="1507000"/>
            <a:ext cx="11088364" cy="650510"/>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chemeClr val="accent6"/>
          </a:solidFill>
          <a:ln cap="flat" cmpd="sng" w="38100">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g369704f3474_0_18"/>
          <p:cNvSpPr txBox="1"/>
          <p:nvPr>
            <p:ph type="title"/>
          </p:nvPr>
        </p:nvSpPr>
        <p:spPr>
          <a:xfrm>
            <a:off x="1308295" y="150110"/>
            <a:ext cx="64230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TECNOLOGÍA SLS</a:t>
            </a:r>
            <a:endParaRPr/>
          </a:p>
        </p:txBody>
      </p:sp>
      <p:sp>
        <p:nvSpPr>
          <p:cNvPr id="274" name="Google Shape;274;g369704f3474_0_18"/>
          <p:cNvSpPr txBox="1"/>
          <p:nvPr/>
        </p:nvSpPr>
        <p:spPr>
          <a:xfrm>
            <a:off x="1464827" y="1057961"/>
            <a:ext cx="84855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VENTAJAS DE ESTA TECNOLOGÍA</a:t>
            </a:r>
            <a:endParaRPr b="1" i="0" sz="2400" u="none" cap="none" strike="noStrike">
              <a:solidFill>
                <a:srgbClr val="002060"/>
              </a:solidFill>
              <a:latin typeface="Arial Black"/>
              <a:ea typeface="Arial Black"/>
              <a:cs typeface="Arial Black"/>
              <a:sym typeface="Arial Black"/>
            </a:endParaRPr>
          </a:p>
        </p:txBody>
      </p:sp>
      <p:pic>
        <p:nvPicPr>
          <p:cNvPr id="275" name="Google Shape;275;g369704f3474_0_18" title="Logo horizontal principal.jpg"/>
          <p:cNvPicPr preferRelativeResize="0"/>
          <p:nvPr/>
        </p:nvPicPr>
        <p:blipFill rotWithShape="1">
          <a:blip r:embed="rId5">
            <a:alphaModFix/>
          </a:blip>
          <a:srcRect b="0" l="0" r="0" t="0"/>
          <a:stretch/>
        </p:blipFill>
        <p:spPr>
          <a:xfrm>
            <a:off x="5456800" y="6044425"/>
            <a:ext cx="1908566" cy="752125"/>
          </a:xfrm>
          <a:prstGeom prst="rect">
            <a:avLst/>
          </a:prstGeom>
          <a:noFill/>
          <a:ln>
            <a:noFill/>
          </a:ln>
        </p:spPr>
      </p:pic>
      <p:sp>
        <p:nvSpPr>
          <p:cNvPr id="276" name="Google Shape;276;g369704f3474_0_18"/>
          <p:cNvSpPr txBox="1"/>
          <p:nvPr/>
        </p:nvSpPr>
        <p:spPr>
          <a:xfrm>
            <a:off x="628550" y="1536288"/>
            <a:ext cx="10688700" cy="591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s-ES" sz="2300">
                <a:solidFill>
                  <a:schemeClr val="dk1"/>
                </a:solidFill>
              </a:rPr>
              <a:t>Podemos fabricar pequeñas y medianas series en función del tamaño de modelo</a:t>
            </a:r>
            <a:endParaRPr sz="2600"/>
          </a:p>
        </p:txBody>
      </p:sp>
      <p:sp>
        <p:nvSpPr>
          <p:cNvPr id="277" name="Google Shape;277;g369704f3474_0_18"/>
          <p:cNvSpPr/>
          <p:nvPr/>
        </p:nvSpPr>
        <p:spPr>
          <a:xfrm>
            <a:off x="2979306" y="2994100"/>
            <a:ext cx="4752000" cy="2659500"/>
          </a:xfrm>
          <a:prstGeom prst="roundRect">
            <a:avLst>
              <a:gd fmla="val 16667" name="adj"/>
            </a:avLst>
          </a:prstGeom>
          <a:solidFill>
            <a:srgbClr val="F2E78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369704f3474_0_18"/>
          <p:cNvSpPr txBox="1"/>
          <p:nvPr/>
        </p:nvSpPr>
        <p:spPr>
          <a:xfrm>
            <a:off x="3094806" y="3123250"/>
            <a:ext cx="4521000" cy="2401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s-ES" sz="1800">
                <a:solidFill>
                  <a:schemeClr val="dk1"/>
                </a:solidFill>
              </a:rPr>
              <a:t>Esta tecnología nos permite fabricar piezas en grandes cantidades, siempre que el tamaño de pieza lo permita.</a:t>
            </a:r>
            <a:endParaRPr sz="1800">
              <a:solidFill>
                <a:schemeClr val="dk1"/>
              </a:solidFill>
            </a:endParaRPr>
          </a:p>
          <a:p>
            <a:pPr indent="0" lvl="0" marL="0" rtl="0" algn="l">
              <a:spcBef>
                <a:spcPts val="0"/>
              </a:spcBef>
              <a:spcAft>
                <a:spcPts val="0"/>
              </a:spcAft>
              <a:buNone/>
            </a:pPr>
            <a:r>
              <a:rPr lang="es-ES" sz="1800">
                <a:solidFill>
                  <a:schemeClr val="dk1"/>
                </a:solidFill>
              </a:rPr>
              <a:t>Podemos compactar to</a:t>
            </a:r>
            <a:r>
              <a:rPr lang="es-ES" sz="1800">
                <a:solidFill>
                  <a:schemeClr val="dk1"/>
                </a:solidFill>
              </a:rPr>
              <a:t>d</a:t>
            </a:r>
            <a:r>
              <a:rPr lang="es-ES" sz="1800">
                <a:solidFill>
                  <a:schemeClr val="dk1"/>
                </a:solidFill>
              </a:rPr>
              <a:t>as las piezas que pueda contener la cámara de construcción de la impresora respetando unas pequeñas distancias mínimas entre modelos. </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 name="Shape 41"/>
        <p:cNvGrpSpPr/>
        <p:nvPr/>
      </p:nvGrpSpPr>
      <p:grpSpPr>
        <a:xfrm>
          <a:off x="0" y="0"/>
          <a:ext cx="0" cy="0"/>
          <a:chOff x="0" y="0"/>
          <a:chExt cx="0" cy="0"/>
        </a:xfrm>
      </p:grpSpPr>
      <p:sp>
        <p:nvSpPr>
          <p:cNvPr id="42" name="Google Shape;42;g368339f86f0_0_1"/>
          <p:cNvSpPr/>
          <p:nvPr/>
        </p:nvSpPr>
        <p:spPr>
          <a:xfrm>
            <a:off x="775726" y="1243138"/>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95B4D3"/>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g368339f86f0_0_1"/>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sz="4055"/>
              <a:t>SLS </a:t>
            </a:r>
            <a:r>
              <a:rPr b="0" lang="es-ES"/>
              <a:t>SINTERIZADO SELECTIVO POR LÁSER</a:t>
            </a:r>
            <a:endParaRPr b="0"/>
          </a:p>
        </p:txBody>
      </p:sp>
      <p:pic>
        <p:nvPicPr>
          <p:cNvPr id="44" name="Google Shape;44;g368339f86f0_0_1"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45" name="Google Shape;45;g368339f86f0_0_1"/>
          <p:cNvSpPr txBox="1"/>
          <p:nvPr/>
        </p:nvSpPr>
        <p:spPr>
          <a:xfrm>
            <a:off x="1951041" y="1368802"/>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6.1. ¿QUÉ APORTA ESTA TECNOLIGÍA?</a:t>
            </a:r>
            <a:endParaRPr b="0" i="0" sz="2400" u="none" cap="none" strike="noStrike">
              <a:solidFill>
                <a:srgbClr val="000000"/>
              </a:solidFill>
              <a:latin typeface="Trebuchet MS"/>
              <a:ea typeface="Trebuchet MS"/>
              <a:cs typeface="Trebuchet MS"/>
              <a:sym typeface="Trebuchet MS"/>
            </a:endParaRPr>
          </a:p>
        </p:txBody>
      </p:sp>
      <p:sp>
        <p:nvSpPr>
          <p:cNvPr id="46" name="Google Shape;46;g368339f86f0_0_1"/>
          <p:cNvSpPr txBox="1"/>
          <p:nvPr/>
        </p:nvSpPr>
        <p:spPr>
          <a:xfrm>
            <a:off x="2252126" y="833350"/>
            <a:ext cx="5392500" cy="382800"/>
          </a:xfrm>
          <a:prstGeom prst="rect">
            <a:avLst/>
          </a:prstGeom>
          <a:noFill/>
          <a:ln>
            <a:noFill/>
          </a:ln>
        </p:spPr>
        <p:txBody>
          <a:bodyPr anchorCtr="0" anchor="ctr" bIns="0" lIns="0" spcFirstLastPara="1" rIns="0" wrap="square" tIns="13325">
            <a:spAutoFit/>
          </a:bodyPr>
          <a:lstStyle/>
          <a:p>
            <a:pPr indent="0" lvl="0" marL="457200" marR="0" rtl="0" algn="l">
              <a:lnSpc>
                <a:spcPct val="100000"/>
              </a:lnSpc>
              <a:spcBef>
                <a:spcPts val="105"/>
              </a:spcBef>
              <a:spcAft>
                <a:spcPts val="0"/>
              </a:spcAft>
              <a:buNone/>
            </a:pPr>
            <a:r>
              <a:rPr b="1" i="0" lang="es-ES" sz="2400" u="none" cap="none" strike="noStrike">
                <a:solidFill>
                  <a:srgbClr val="002060"/>
                </a:solidFill>
                <a:latin typeface="Arial Black"/>
                <a:ea typeface="Arial Black"/>
                <a:cs typeface="Arial Black"/>
                <a:sym typeface="Arial Black"/>
              </a:rPr>
              <a:t>RESUMEN DE CONTENIDOS</a:t>
            </a:r>
            <a:endParaRPr b="1" i="0" sz="2400" u="none" cap="none" strike="noStrike">
              <a:solidFill>
                <a:srgbClr val="002060"/>
              </a:solidFill>
              <a:latin typeface="Arial Black"/>
              <a:ea typeface="Arial Black"/>
              <a:cs typeface="Arial Black"/>
              <a:sym typeface="Arial Black"/>
            </a:endParaRPr>
          </a:p>
        </p:txBody>
      </p:sp>
      <p:sp>
        <p:nvSpPr>
          <p:cNvPr id="47" name="Google Shape;47;g368339f86f0_0_1"/>
          <p:cNvSpPr/>
          <p:nvPr/>
        </p:nvSpPr>
        <p:spPr>
          <a:xfrm>
            <a:off x="775726" y="1943713"/>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g368339f86f0_0_1"/>
          <p:cNvSpPr txBox="1"/>
          <p:nvPr/>
        </p:nvSpPr>
        <p:spPr>
          <a:xfrm>
            <a:off x="1951041" y="2069377"/>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6.2. SINTERIZADO EN LA IMPRESIÓN 3D SLS</a:t>
            </a:r>
            <a:endParaRPr b="0" i="0" sz="2400" u="none" cap="none" strike="noStrike">
              <a:solidFill>
                <a:srgbClr val="000000"/>
              </a:solidFill>
              <a:latin typeface="Trebuchet MS"/>
              <a:ea typeface="Trebuchet MS"/>
              <a:cs typeface="Trebuchet MS"/>
              <a:sym typeface="Trebuchet MS"/>
            </a:endParaRPr>
          </a:p>
        </p:txBody>
      </p:sp>
      <p:sp>
        <p:nvSpPr>
          <p:cNvPr id="49" name="Google Shape;49;g368339f86f0_0_1"/>
          <p:cNvSpPr/>
          <p:nvPr/>
        </p:nvSpPr>
        <p:spPr>
          <a:xfrm>
            <a:off x="775726" y="2642600"/>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95B4D3"/>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g368339f86f0_0_1"/>
          <p:cNvSpPr txBox="1"/>
          <p:nvPr/>
        </p:nvSpPr>
        <p:spPr>
          <a:xfrm>
            <a:off x="1951041" y="2768265"/>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6.3. COMPONENTES BÁSICOS EN LA TECNOLOGÍA SLS</a:t>
            </a:r>
            <a:endParaRPr b="0" i="0" sz="2400" u="none" cap="none" strike="noStrike">
              <a:solidFill>
                <a:srgbClr val="000000"/>
              </a:solidFill>
              <a:latin typeface="Trebuchet MS"/>
              <a:ea typeface="Trebuchet MS"/>
              <a:cs typeface="Trebuchet MS"/>
              <a:sym typeface="Trebuchet MS"/>
            </a:endParaRPr>
          </a:p>
        </p:txBody>
      </p:sp>
      <p:sp>
        <p:nvSpPr>
          <p:cNvPr id="51" name="Google Shape;51;g368339f86f0_0_1"/>
          <p:cNvSpPr/>
          <p:nvPr/>
        </p:nvSpPr>
        <p:spPr>
          <a:xfrm>
            <a:off x="775726" y="3342325"/>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g368339f86f0_0_1"/>
          <p:cNvSpPr txBox="1"/>
          <p:nvPr/>
        </p:nvSpPr>
        <p:spPr>
          <a:xfrm>
            <a:off x="1951041" y="3467990"/>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6.4. EL MATERIAL PARA SLS</a:t>
            </a:r>
            <a:endParaRPr b="0" i="0" sz="2400" u="none" cap="none" strike="noStrike">
              <a:solidFill>
                <a:srgbClr val="000000"/>
              </a:solidFill>
              <a:latin typeface="Trebuchet MS"/>
              <a:ea typeface="Trebuchet MS"/>
              <a:cs typeface="Trebuchet MS"/>
              <a:sym typeface="Trebuchet MS"/>
            </a:endParaRPr>
          </a:p>
        </p:txBody>
      </p:sp>
      <p:sp>
        <p:nvSpPr>
          <p:cNvPr id="53" name="Google Shape;53;g368339f86f0_0_1"/>
          <p:cNvSpPr/>
          <p:nvPr/>
        </p:nvSpPr>
        <p:spPr>
          <a:xfrm>
            <a:off x="775726" y="4042063"/>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95B4D3"/>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g368339f86f0_0_1"/>
          <p:cNvSpPr txBox="1"/>
          <p:nvPr/>
        </p:nvSpPr>
        <p:spPr>
          <a:xfrm>
            <a:off x="1951041" y="4167727"/>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6.5. LOS RIESGOS</a:t>
            </a:r>
            <a:endParaRPr b="0" i="0" sz="2400" u="none" cap="none" strike="noStrike">
              <a:solidFill>
                <a:srgbClr val="000000"/>
              </a:solidFill>
              <a:latin typeface="Trebuchet MS"/>
              <a:ea typeface="Trebuchet MS"/>
              <a:cs typeface="Trebuchet MS"/>
              <a:sym typeface="Trebuchet MS"/>
            </a:endParaRPr>
          </a:p>
        </p:txBody>
      </p:sp>
      <p:sp>
        <p:nvSpPr>
          <p:cNvPr id="55" name="Google Shape;55;g368339f86f0_0_1"/>
          <p:cNvSpPr/>
          <p:nvPr/>
        </p:nvSpPr>
        <p:spPr>
          <a:xfrm>
            <a:off x="775726" y="4741788"/>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 name="Google Shape;56;g368339f86f0_0_1"/>
          <p:cNvSpPr txBox="1"/>
          <p:nvPr/>
        </p:nvSpPr>
        <p:spPr>
          <a:xfrm>
            <a:off x="1951041" y="4867452"/>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6.6. VENTAJAS DE LA TECNOLOGÍA SLS</a:t>
            </a:r>
            <a:endParaRPr b="0" i="0" sz="2400" u="none" cap="none" strike="noStrike">
              <a:solidFill>
                <a:srgbClr val="000000"/>
              </a:solidFill>
              <a:latin typeface="Trebuchet MS"/>
              <a:ea typeface="Trebuchet MS"/>
              <a:cs typeface="Trebuchet MS"/>
              <a:sym typeface="Trebuchet MS"/>
            </a:endParaRPr>
          </a:p>
        </p:txBody>
      </p:sp>
      <p:sp>
        <p:nvSpPr>
          <p:cNvPr id="57" name="Google Shape;57;g368339f86f0_0_1"/>
          <p:cNvSpPr/>
          <p:nvPr/>
        </p:nvSpPr>
        <p:spPr>
          <a:xfrm>
            <a:off x="775726" y="5441513"/>
            <a:ext cx="10640530" cy="575929"/>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95B4D3"/>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g368339f86f0_0_1"/>
          <p:cNvSpPr txBox="1"/>
          <p:nvPr/>
        </p:nvSpPr>
        <p:spPr>
          <a:xfrm>
            <a:off x="1951041" y="5567177"/>
            <a:ext cx="8289900" cy="324600"/>
          </a:xfrm>
          <a:prstGeom prst="rect">
            <a:avLst/>
          </a:prstGeom>
          <a:noFill/>
          <a:ln>
            <a:noFill/>
          </a:ln>
        </p:spPr>
        <p:txBody>
          <a:bodyPr anchorCtr="0" anchor="t" bIns="0" lIns="0" spcFirstLastPara="1" rIns="0" wrap="square" tIns="16500">
            <a:spAutoFit/>
          </a:bodyPr>
          <a:lstStyle/>
          <a:p>
            <a:pPr indent="0" lvl="0" marL="12700" marR="0" rtl="0" algn="ctr">
              <a:lnSpc>
                <a:spcPct val="100000"/>
              </a:lnSpc>
              <a:spcBef>
                <a:spcPts val="0"/>
              </a:spcBef>
              <a:spcAft>
                <a:spcPts val="0"/>
              </a:spcAft>
              <a:buClr>
                <a:srgbClr val="000000"/>
              </a:buClr>
              <a:buSzPts val="2000"/>
              <a:buFont typeface="Arial"/>
              <a:buNone/>
            </a:pPr>
            <a:r>
              <a:rPr b="1" lang="es-ES" sz="2000">
                <a:solidFill>
                  <a:srgbClr val="012033"/>
                </a:solidFill>
              </a:rPr>
              <a:t>6.7. DES</a:t>
            </a:r>
            <a:r>
              <a:rPr b="1" lang="es-ES" sz="2000">
                <a:solidFill>
                  <a:srgbClr val="012033"/>
                </a:solidFill>
              </a:rPr>
              <a:t>VENTAJAS DE LA TECNOLOGÍA SLS</a:t>
            </a:r>
            <a:endParaRPr b="0" i="0" sz="2400" u="none" cap="none" strike="noStrike">
              <a:solidFill>
                <a:srgbClr val="000000"/>
              </a:solidFill>
              <a:latin typeface="Trebuchet MS"/>
              <a:ea typeface="Trebuchet MS"/>
              <a:cs typeface="Trebuchet MS"/>
              <a:sym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369704f3474_1_29"/>
          <p:cNvSpPr/>
          <p:nvPr/>
        </p:nvSpPr>
        <p:spPr>
          <a:xfrm>
            <a:off x="530838" y="2002488"/>
            <a:ext cx="11088364" cy="650510"/>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chemeClr val="accent5"/>
          </a:solidFill>
          <a:ln cap="flat" cmpd="sng" w="381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g369704f3474_1_29"/>
          <p:cNvSpPr/>
          <p:nvPr/>
        </p:nvSpPr>
        <p:spPr>
          <a:xfrm>
            <a:off x="530838" y="2940623"/>
            <a:ext cx="11088364" cy="650510"/>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chemeClr val="accent5"/>
          </a:solidFill>
          <a:ln cap="flat" cmpd="sng" w="381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g369704f3474_1_29"/>
          <p:cNvSpPr/>
          <p:nvPr/>
        </p:nvSpPr>
        <p:spPr>
          <a:xfrm>
            <a:off x="572788" y="3821116"/>
            <a:ext cx="11088364" cy="650510"/>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chemeClr val="accent5"/>
          </a:solidFill>
          <a:ln cap="flat" cmpd="sng" w="381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g369704f3474_1_29"/>
          <p:cNvSpPr txBox="1"/>
          <p:nvPr>
            <p:ph type="title"/>
          </p:nvPr>
        </p:nvSpPr>
        <p:spPr>
          <a:xfrm>
            <a:off x="1308295" y="150110"/>
            <a:ext cx="64230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TECNOLOGÍA SLS</a:t>
            </a:r>
            <a:endParaRPr/>
          </a:p>
        </p:txBody>
      </p:sp>
      <p:sp>
        <p:nvSpPr>
          <p:cNvPr id="287" name="Google Shape;287;g369704f3474_1_29"/>
          <p:cNvSpPr txBox="1"/>
          <p:nvPr/>
        </p:nvSpPr>
        <p:spPr>
          <a:xfrm>
            <a:off x="1464827" y="1057961"/>
            <a:ext cx="8485500" cy="382800"/>
          </a:xfrm>
          <a:prstGeom prst="rect">
            <a:avLst/>
          </a:prstGeom>
          <a:noFill/>
          <a:ln>
            <a:noFill/>
          </a:ln>
        </p:spPr>
        <p:txBody>
          <a:bodyPr anchorCtr="0" anchor="ctr" bIns="0" lIns="0" spcFirstLastPara="1" rIns="0" wrap="square" tIns="13325">
            <a:spAutoFit/>
          </a:bodyPr>
          <a:lstStyle/>
          <a:p>
            <a:pPr indent="0" lvl="0" marL="457200" marR="0" rtl="0" algn="l">
              <a:lnSpc>
                <a:spcPct val="100000"/>
              </a:lnSpc>
              <a:spcBef>
                <a:spcPts val="105"/>
              </a:spcBef>
              <a:spcAft>
                <a:spcPts val="0"/>
              </a:spcAft>
              <a:buNone/>
            </a:pPr>
            <a:r>
              <a:rPr b="1" lang="es-ES" sz="2400">
                <a:solidFill>
                  <a:srgbClr val="002060"/>
                </a:solidFill>
                <a:latin typeface="Arial Black"/>
                <a:ea typeface="Arial Black"/>
                <a:cs typeface="Arial Black"/>
                <a:sym typeface="Arial Black"/>
              </a:rPr>
              <a:t>6.7. DES</a:t>
            </a:r>
            <a:r>
              <a:rPr b="1" lang="es-ES" sz="2400">
                <a:solidFill>
                  <a:srgbClr val="002060"/>
                </a:solidFill>
                <a:latin typeface="Arial Black"/>
                <a:ea typeface="Arial Black"/>
                <a:cs typeface="Arial Black"/>
                <a:sym typeface="Arial Black"/>
              </a:rPr>
              <a:t>VENTAJAS DE LA TECNOLOGÍA SLS</a:t>
            </a:r>
            <a:endParaRPr b="1" i="0" sz="2400" u="none" cap="none" strike="noStrike">
              <a:solidFill>
                <a:srgbClr val="002060"/>
              </a:solidFill>
              <a:latin typeface="Arial Black"/>
              <a:ea typeface="Arial Black"/>
              <a:cs typeface="Arial Black"/>
              <a:sym typeface="Arial Black"/>
            </a:endParaRPr>
          </a:p>
        </p:txBody>
      </p:sp>
      <p:pic>
        <p:nvPicPr>
          <p:cNvPr id="288" name="Google Shape;288;g369704f3474_1_29"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289" name="Google Shape;289;g369704f3474_1_29"/>
          <p:cNvSpPr txBox="1"/>
          <p:nvPr/>
        </p:nvSpPr>
        <p:spPr>
          <a:xfrm>
            <a:off x="730669" y="2058343"/>
            <a:ext cx="10688700" cy="5388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s-ES" sz="2300">
                <a:solidFill>
                  <a:schemeClr val="dk1"/>
                </a:solidFill>
              </a:rPr>
              <a:t>No es adecuada para lanzar impresiones unitarias de poco volumen</a:t>
            </a:r>
            <a:endParaRPr sz="2600"/>
          </a:p>
        </p:txBody>
      </p:sp>
      <p:sp>
        <p:nvSpPr>
          <p:cNvPr id="290" name="Google Shape;290;g369704f3474_1_29"/>
          <p:cNvSpPr txBox="1"/>
          <p:nvPr/>
        </p:nvSpPr>
        <p:spPr>
          <a:xfrm>
            <a:off x="730669" y="2996478"/>
            <a:ext cx="10688700" cy="5388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lang="es-ES" sz="2300">
                <a:solidFill>
                  <a:schemeClr val="dk1"/>
                </a:solidFill>
              </a:rPr>
              <a:t>Los costes de fabricación son relativamente mayores a la tecnología FDM</a:t>
            </a:r>
            <a:endParaRPr sz="2600"/>
          </a:p>
        </p:txBody>
      </p:sp>
      <p:sp>
        <p:nvSpPr>
          <p:cNvPr id="291" name="Google Shape;291;g369704f3474_1_29"/>
          <p:cNvSpPr txBox="1"/>
          <p:nvPr/>
        </p:nvSpPr>
        <p:spPr>
          <a:xfrm>
            <a:off x="772619" y="3876971"/>
            <a:ext cx="10688700" cy="5388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s-ES" sz="2300">
                <a:solidFill>
                  <a:schemeClr val="dk1"/>
                </a:solidFill>
              </a:rPr>
              <a:t>Gama de materiales y colores reducida</a:t>
            </a:r>
            <a:endParaRPr sz="2300">
              <a:solidFill>
                <a:schemeClr val="dk1"/>
              </a:solidFill>
            </a:endParaRPr>
          </a:p>
        </p:txBody>
      </p:sp>
      <p:sp>
        <p:nvSpPr>
          <p:cNvPr id="292" name="Google Shape;292;g369704f3474_1_29"/>
          <p:cNvSpPr/>
          <p:nvPr/>
        </p:nvSpPr>
        <p:spPr>
          <a:xfrm>
            <a:off x="572788" y="4694216"/>
            <a:ext cx="11088364" cy="650510"/>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chemeClr val="accent5"/>
          </a:solidFill>
          <a:ln cap="flat" cmpd="sng" w="381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g369704f3474_1_29"/>
          <p:cNvSpPr txBox="1"/>
          <p:nvPr/>
        </p:nvSpPr>
        <p:spPr>
          <a:xfrm>
            <a:off x="772619" y="4750071"/>
            <a:ext cx="10688700" cy="5388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s-ES" sz="2300">
                <a:solidFill>
                  <a:schemeClr val="dk1"/>
                </a:solidFill>
              </a:rPr>
              <a:t>El proceso de cambio de material es lento y costoso</a:t>
            </a:r>
            <a:endParaRPr sz="23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369704f3474_1_68"/>
          <p:cNvSpPr/>
          <p:nvPr/>
        </p:nvSpPr>
        <p:spPr>
          <a:xfrm>
            <a:off x="435938" y="1859501"/>
            <a:ext cx="11088364" cy="650510"/>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chemeClr val="accent5"/>
          </a:solidFill>
          <a:ln cap="flat" cmpd="sng" w="381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g369704f3474_1_68"/>
          <p:cNvSpPr txBox="1"/>
          <p:nvPr>
            <p:ph type="title"/>
          </p:nvPr>
        </p:nvSpPr>
        <p:spPr>
          <a:xfrm>
            <a:off x="1308295" y="150110"/>
            <a:ext cx="64230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TECNOLOGÍA SLS</a:t>
            </a:r>
            <a:endParaRPr/>
          </a:p>
        </p:txBody>
      </p:sp>
      <p:sp>
        <p:nvSpPr>
          <p:cNvPr id="300" name="Google Shape;300;g369704f3474_1_68"/>
          <p:cNvSpPr txBox="1"/>
          <p:nvPr/>
        </p:nvSpPr>
        <p:spPr>
          <a:xfrm>
            <a:off x="1464827" y="1057961"/>
            <a:ext cx="84855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DESVENTAJAS DE LA TECNOLOGÍA SLS</a:t>
            </a:r>
            <a:endParaRPr b="1" i="0" sz="2400" u="none" cap="none" strike="noStrike">
              <a:solidFill>
                <a:srgbClr val="002060"/>
              </a:solidFill>
              <a:latin typeface="Arial Black"/>
              <a:ea typeface="Arial Black"/>
              <a:cs typeface="Arial Black"/>
              <a:sym typeface="Arial Black"/>
            </a:endParaRPr>
          </a:p>
        </p:txBody>
      </p:sp>
      <p:pic>
        <p:nvPicPr>
          <p:cNvPr id="301" name="Google Shape;301;g369704f3474_1_68"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302" name="Google Shape;302;g369704f3474_1_68"/>
          <p:cNvSpPr txBox="1"/>
          <p:nvPr/>
        </p:nvSpPr>
        <p:spPr>
          <a:xfrm>
            <a:off x="635769" y="1915356"/>
            <a:ext cx="10688700" cy="5388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lang="es-ES" sz="2300">
                <a:solidFill>
                  <a:schemeClr val="dk1"/>
                </a:solidFill>
              </a:rPr>
              <a:t>No es adecuada para lanzar impresiones unitarias de poco volumen</a:t>
            </a:r>
            <a:endParaRPr sz="2600"/>
          </a:p>
        </p:txBody>
      </p:sp>
      <p:sp>
        <p:nvSpPr>
          <p:cNvPr id="303" name="Google Shape;303;g369704f3474_1_68"/>
          <p:cNvSpPr/>
          <p:nvPr/>
        </p:nvSpPr>
        <p:spPr>
          <a:xfrm>
            <a:off x="865575" y="2705363"/>
            <a:ext cx="5828700" cy="3143700"/>
          </a:xfrm>
          <a:prstGeom prst="roundRect">
            <a:avLst>
              <a:gd fmla="val 16667" name="adj"/>
            </a:avLst>
          </a:prstGeom>
          <a:solidFill>
            <a:srgbClr val="F2E78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369704f3474_1_68"/>
          <p:cNvSpPr txBox="1"/>
          <p:nvPr/>
        </p:nvSpPr>
        <p:spPr>
          <a:xfrm>
            <a:off x="1049475" y="2768813"/>
            <a:ext cx="5541300" cy="30168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s-ES" sz="2300">
                <a:solidFill>
                  <a:schemeClr val="dk1"/>
                </a:solidFill>
              </a:rPr>
              <a:t>Esto es </a:t>
            </a:r>
            <a:r>
              <a:rPr lang="es-ES" sz="2300">
                <a:solidFill>
                  <a:schemeClr val="dk1"/>
                </a:solidFill>
              </a:rPr>
              <a:t>debido</a:t>
            </a:r>
            <a:r>
              <a:rPr lang="es-ES" sz="2300">
                <a:solidFill>
                  <a:schemeClr val="dk1"/>
                </a:solidFill>
              </a:rPr>
              <a:t> a la necesidad de realizar un precalentamiento del recinto de impresión, de la necesidad de maximizar el porcentaje de sinterización para optimizar la renovación de material, por el lento proceso de enfriamiento posterior y el costoso proceso de cambio de material.</a:t>
            </a:r>
            <a:endParaRPr sz="2600"/>
          </a:p>
        </p:txBody>
      </p:sp>
      <p:pic>
        <p:nvPicPr>
          <p:cNvPr id="305" name="Google Shape;305;g369704f3474_1_68"/>
          <p:cNvPicPr preferRelativeResize="0"/>
          <p:nvPr/>
        </p:nvPicPr>
        <p:blipFill>
          <a:blip r:embed="rId4">
            <a:alphaModFix/>
          </a:blip>
          <a:stretch>
            <a:fillRect/>
          </a:stretch>
        </p:blipFill>
        <p:spPr>
          <a:xfrm>
            <a:off x="6742375" y="3467300"/>
            <a:ext cx="3371850" cy="2309101"/>
          </a:xfrm>
          <a:prstGeom prst="rect">
            <a:avLst/>
          </a:prstGeom>
          <a:noFill/>
          <a:ln>
            <a:noFill/>
          </a:ln>
        </p:spPr>
      </p:pic>
      <p:pic>
        <p:nvPicPr>
          <p:cNvPr id="306" name="Google Shape;306;g369704f3474_1_68"/>
          <p:cNvPicPr preferRelativeResize="0"/>
          <p:nvPr/>
        </p:nvPicPr>
        <p:blipFill>
          <a:blip r:embed="rId5">
            <a:alphaModFix/>
          </a:blip>
          <a:stretch>
            <a:fillRect/>
          </a:stretch>
        </p:blipFill>
        <p:spPr>
          <a:xfrm>
            <a:off x="7561025" y="3129363"/>
            <a:ext cx="3371850" cy="2295728"/>
          </a:xfrm>
          <a:prstGeom prst="rect">
            <a:avLst/>
          </a:prstGeom>
          <a:noFill/>
          <a:ln>
            <a:noFill/>
          </a:ln>
        </p:spPr>
      </p:pic>
      <p:pic>
        <p:nvPicPr>
          <p:cNvPr id="307" name="Google Shape;307;g369704f3474_1_68"/>
          <p:cNvPicPr preferRelativeResize="0"/>
          <p:nvPr/>
        </p:nvPicPr>
        <p:blipFill>
          <a:blip r:embed="rId6">
            <a:alphaModFix/>
          </a:blip>
          <a:stretch>
            <a:fillRect/>
          </a:stretch>
        </p:blipFill>
        <p:spPr>
          <a:xfrm>
            <a:off x="8278300" y="2844813"/>
            <a:ext cx="3371850" cy="2295728"/>
          </a:xfrm>
          <a:prstGeom prst="rect">
            <a:avLst/>
          </a:prstGeom>
          <a:noFill/>
          <a:ln>
            <a:noFill/>
          </a:ln>
        </p:spPr>
      </p:pic>
      <p:pic>
        <p:nvPicPr>
          <p:cNvPr id="308" name="Google Shape;308;g369704f3474_1_68"/>
          <p:cNvPicPr preferRelativeResize="0"/>
          <p:nvPr/>
        </p:nvPicPr>
        <p:blipFill>
          <a:blip r:embed="rId7">
            <a:alphaModFix/>
          </a:blip>
          <a:stretch>
            <a:fillRect/>
          </a:stretch>
        </p:blipFill>
        <p:spPr>
          <a:xfrm>
            <a:off x="9124175" y="2561275"/>
            <a:ext cx="3371850" cy="229572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g369704f3474_1_94"/>
          <p:cNvSpPr/>
          <p:nvPr/>
        </p:nvSpPr>
        <p:spPr>
          <a:xfrm>
            <a:off x="488363" y="1642473"/>
            <a:ext cx="11088364" cy="650510"/>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chemeClr val="accent5"/>
          </a:solidFill>
          <a:ln cap="flat" cmpd="sng" w="381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g369704f3474_1_94"/>
          <p:cNvSpPr txBox="1"/>
          <p:nvPr>
            <p:ph type="title"/>
          </p:nvPr>
        </p:nvSpPr>
        <p:spPr>
          <a:xfrm>
            <a:off x="1308295" y="150110"/>
            <a:ext cx="64230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TECNOLOGÍA SLS</a:t>
            </a:r>
            <a:endParaRPr/>
          </a:p>
        </p:txBody>
      </p:sp>
      <p:sp>
        <p:nvSpPr>
          <p:cNvPr id="315" name="Google Shape;315;g369704f3474_1_94"/>
          <p:cNvSpPr txBox="1"/>
          <p:nvPr/>
        </p:nvSpPr>
        <p:spPr>
          <a:xfrm>
            <a:off x="1464827" y="1057961"/>
            <a:ext cx="84855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DESVENTAJAS DE LA TECNOLOGÍA SLS</a:t>
            </a:r>
            <a:endParaRPr b="1" i="0" sz="2400" u="none" cap="none" strike="noStrike">
              <a:solidFill>
                <a:srgbClr val="002060"/>
              </a:solidFill>
              <a:latin typeface="Arial Black"/>
              <a:ea typeface="Arial Black"/>
              <a:cs typeface="Arial Black"/>
              <a:sym typeface="Arial Black"/>
            </a:endParaRPr>
          </a:p>
        </p:txBody>
      </p:sp>
      <p:pic>
        <p:nvPicPr>
          <p:cNvPr id="316" name="Google Shape;316;g369704f3474_1_94"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317" name="Google Shape;317;g369704f3474_1_94"/>
          <p:cNvSpPr txBox="1"/>
          <p:nvPr/>
        </p:nvSpPr>
        <p:spPr>
          <a:xfrm>
            <a:off x="688194" y="1698328"/>
            <a:ext cx="10688700" cy="5388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None/>
            </a:pPr>
            <a:r>
              <a:rPr lang="es-ES" sz="2300">
                <a:solidFill>
                  <a:schemeClr val="dk1"/>
                </a:solidFill>
              </a:rPr>
              <a:t>Los costes de fabricación son relativamente mayores a los de la tecnología FDM</a:t>
            </a:r>
            <a:endParaRPr sz="2600"/>
          </a:p>
        </p:txBody>
      </p:sp>
      <p:pic>
        <p:nvPicPr>
          <p:cNvPr id="318" name="Google Shape;318;g369704f3474_1_94"/>
          <p:cNvPicPr preferRelativeResize="0"/>
          <p:nvPr/>
        </p:nvPicPr>
        <p:blipFill rotWithShape="1">
          <a:blip r:embed="rId4">
            <a:alphaModFix/>
          </a:blip>
          <a:srcRect b="0" l="10997" r="16748" t="27399"/>
          <a:stretch/>
        </p:blipFill>
        <p:spPr>
          <a:xfrm>
            <a:off x="8837650" y="2836527"/>
            <a:ext cx="3354349" cy="3305999"/>
          </a:xfrm>
          <a:prstGeom prst="rect">
            <a:avLst/>
          </a:prstGeom>
          <a:noFill/>
          <a:ln>
            <a:noFill/>
          </a:ln>
        </p:spPr>
      </p:pic>
      <p:pic>
        <p:nvPicPr>
          <p:cNvPr id="319" name="Google Shape;319;g369704f3474_1_94"/>
          <p:cNvPicPr preferRelativeResize="0"/>
          <p:nvPr/>
        </p:nvPicPr>
        <p:blipFill rotWithShape="1">
          <a:blip r:embed="rId5">
            <a:alphaModFix/>
          </a:blip>
          <a:srcRect b="7183" l="21574" r="0" t="0"/>
          <a:stretch/>
        </p:blipFill>
        <p:spPr>
          <a:xfrm>
            <a:off x="0" y="1698325"/>
            <a:ext cx="4307775" cy="5098224"/>
          </a:xfrm>
          <a:prstGeom prst="rect">
            <a:avLst/>
          </a:prstGeom>
          <a:noFill/>
          <a:ln>
            <a:noFill/>
          </a:ln>
        </p:spPr>
      </p:pic>
      <p:sp>
        <p:nvSpPr>
          <p:cNvPr id="320" name="Google Shape;320;g369704f3474_1_94"/>
          <p:cNvSpPr/>
          <p:nvPr/>
        </p:nvSpPr>
        <p:spPr>
          <a:xfrm>
            <a:off x="1902600" y="2836525"/>
            <a:ext cx="5828700" cy="3080100"/>
          </a:xfrm>
          <a:prstGeom prst="roundRect">
            <a:avLst>
              <a:gd fmla="val 16667" name="adj"/>
            </a:avLst>
          </a:prstGeom>
          <a:solidFill>
            <a:srgbClr val="9FC5E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369704f3474_1_94"/>
          <p:cNvSpPr txBox="1"/>
          <p:nvPr/>
        </p:nvSpPr>
        <p:spPr>
          <a:xfrm>
            <a:off x="2086500" y="2899963"/>
            <a:ext cx="5541300" cy="30168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s-ES" sz="2300">
                <a:solidFill>
                  <a:schemeClr val="dk1"/>
                </a:solidFill>
              </a:rPr>
              <a:t>MATERIAL:</a:t>
            </a:r>
            <a:r>
              <a:rPr lang="es-ES" sz="2300">
                <a:solidFill>
                  <a:schemeClr val="dk1"/>
                </a:solidFill>
              </a:rPr>
              <a:t> Debido a l</a:t>
            </a:r>
            <a:r>
              <a:rPr lang="es-ES" sz="2300">
                <a:solidFill>
                  <a:schemeClr val="dk1"/>
                </a:solidFill>
              </a:rPr>
              <a:t>os elevados requisitos de calidad y estrictas especificaciones del polvo</a:t>
            </a:r>
            <a:r>
              <a:rPr lang="es-ES" sz="2300">
                <a:solidFill>
                  <a:schemeClr val="dk1"/>
                </a:solidFill>
              </a:rPr>
              <a:t> los costes de materia prima son elevados.</a:t>
            </a:r>
            <a:endParaRPr sz="2300">
              <a:solidFill>
                <a:schemeClr val="dk1"/>
              </a:solidFill>
            </a:endParaRPr>
          </a:p>
          <a:p>
            <a:pPr indent="0" lvl="0" marL="0" rtl="0" algn="l">
              <a:spcBef>
                <a:spcPts val="0"/>
              </a:spcBef>
              <a:spcAft>
                <a:spcPts val="0"/>
              </a:spcAft>
              <a:buNone/>
            </a:pPr>
            <a:r>
              <a:rPr lang="es-ES" sz="2300">
                <a:solidFill>
                  <a:schemeClr val="dk1"/>
                </a:solidFill>
              </a:rPr>
              <a:t>MAQUINA: Debido a la avanzada tecnología y al elevado coste de componentes las máquinas SLS tienen un coste elevado.</a:t>
            </a:r>
            <a:endParaRPr sz="2300">
              <a:solidFill>
                <a:schemeClr val="dk1"/>
              </a:solidFill>
            </a:endParaRPr>
          </a:p>
        </p:txBody>
      </p:sp>
      <p:pic>
        <p:nvPicPr>
          <p:cNvPr id="322" name="Google Shape;322;g369704f3474_1_94"/>
          <p:cNvPicPr preferRelativeResize="0"/>
          <p:nvPr/>
        </p:nvPicPr>
        <p:blipFill rotWithShape="1">
          <a:blip r:embed="rId6">
            <a:alphaModFix/>
          </a:blip>
          <a:srcRect b="9090" l="0" r="0" t="0"/>
          <a:stretch/>
        </p:blipFill>
        <p:spPr>
          <a:xfrm>
            <a:off x="7092600" y="3651250"/>
            <a:ext cx="3459925" cy="31453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369704f3474_1_131"/>
          <p:cNvSpPr/>
          <p:nvPr/>
        </p:nvSpPr>
        <p:spPr>
          <a:xfrm>
            <a:off x="551813" y="1657575"/>
            <a:ext cx="11088364" cy="1035844"/>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chemeClr val="accent5"/>
          </a:solidFill>
          <a:ln cap="flat" cmpd="sng" w="381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g369704f3474_1_131"/>
          <p:cNvSpPr txBox="1"/>
          <p:nvPr>
            <p:ph type="title"/>
          </p:nvPr>
        </p:nvSpPr>
        <p:spPr>
          <a:xfrm>
            <a:off x="1308295" y="150110"/>
            <a:ext cx="64230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TECNOLOGÍA SLS</a:t>
            </a:r>
            <a:endParaRPr/>
          </a:p>
        </p:txBody>
      </p:sp>
      <p:sp>
        <p:nvSpPr>
          <p:cNvPr id="329" name="Google Shape;329;g369704f3474_1_131"/>
          <p:cNvSpPr txBox="1"/>
          <p:nvPr/>
        </p:nvSpPr>
        <p:spPr>
          <a:xfrm>
            <a:off x="1464827" y="1057961"/>
            <a:ext cx="84855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DESVENTAJAS DE LA TECNOLOGÍA SLS</a:t>
            </a:r>
            <a:endParaRPr b="1" i="0" sz="2400" u="none" cap="none" strike="noStrike">
              <a:solidFill>
                <a:srgbClr val="002060"/>
              </a:solidFill>
              <a:latin typeface="Arial Black"/>
              <a:ea typeface="Arial Black"/>
              <a:cs typeface="Arial Black"/>
              <a:sym typeface="Arial Black"/>
            </a:endParaRPr>
          </a:p>
        </p:txBody>
      </p:sp>
      <p:pic>
        <p:nvPicPr>
          <p:cNvPr id="330" name="Google Shape;330;g369704f3474_1_131"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331" name="Google Shape;331;g369704f3474_1_131"/>
          <p:cNvSpPr txBox="1"/>
          <p:nvPr/>
        </p:nvSpPr>
        <p:spPr>
          <a:xfrm>
            <a:off x="751644" y="1729097"/>
            <a:ext cx="10688700" cy="8928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s-ES" sz="2300">
                <a:solidFill>
                  <a:schemeClr val="dk1"/>
                </a:solidFill>
              </a:rPr>
              <a:t>Gama de materiales y colores reducida</a:t>
            </a:r>
            <a:endParaRPr sz="2300">
              <a:solidFill>
                <a:schemeClr val="dk1"/>
              </a:solidFill>
            </a:endParaRPr>
          </a:p>
          <a:p>
            <a:pPr indent="0" lvl="0" marL="0" rtl="0" algn="ctr">
              <a:spcBef>
                <a:spcPts val="0"/>
              </a:spcBef>
              <a:spcAft>
                <a:spcPts val="0"/>
              </a:spcAft>
              <a:buClr>
                <a:schemeClr val="dk1"/>
              </a:buClr>
              <a:buSzPts val="1100"/>
              <a:buFont typeface="Arial"/>
              <a:buNone/>
            </a:pPr>
            <a:r>
              <a:rPr lang="es-ES" sz="2300">
                <a:solidFill>
                  <a:schemeClr val="dk1"/>
                </a:solidFill>
              </a:rPr>
              <a:t>No disponemos de tantos materiales como en la tecnología FDM</a:t>
            </a:r>
            <a:endParaRPr sz="2300">
              <a:solidFill>
                <a:schemeClr val="dk1"/>
              </a:solidFill>
            </a:endParaRPr>
          </a:p>
        </p:txBody>
      </p:sp>
      <p:pic>
        <p:nvPicPr>
          <p:cNvPr id="332" name="Google Shape;332;g369704f3474_1_131"/>
          <p:cNvPicPr preferRelativeResize="0"/>
          <p:nvPr/>
        </p:nvPicPr>
        <p:blipFill rotWithShape="1">
          <a:blip r:embed="rId4">
            <a:alphaModFix/>
          </a:blip>
          <a:srcRect b="19322" l="7834" r="7462" t="32029"/>
          <a:stretch/>
        </p:blipFill>
        <p:spPr>
          <a:xfrm>
            <a:off x="0" y="3448800"/>
            <a:ext cx="6683950" cy="2907924"/>
          </a:xfrm>
          <a:prstGeom prst="rect">
            <a:avLst/>
          </a:prstGeom>
          <a:noFill/>
          <a:ln>
            <a:noFill/>
          </a:ln>
        </p:spPr>
      </p:pic>
      <p:sp>
        <p:nvSpPr>
          <p:cNvPr id="333" name="Google Shape;333;g369704f3474_1_131"/>
          <p:cNvSpPr/>
          <p:nvPr/>
        </p:nvSpPr>
        <p:spPr>
          <a:xfrm>
            <a:off x="5927425" y="2797063"/>
            <a:ext cx="5828700" cy="3143700"/>
          </a:xfrm>
          <a:prstGeom prst="roundRect">
            <a:avLst>
              <a:gd fmla="val 16667" name="adj"/>
            </a:avLst>
          </a:prstGeom>
          <a:solidFill>
            <a:srgbClr val="F2E78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369704f3474_1_131"/>
          <p:cNvSpPr txBox="1"/>
          <p:nvPr/>
        </p:nvSpPr>
        <p:spPr>
          <a:xfrm>
            <a:off x="6071125" y="3037513"/>
            <a:ext cx="5541300" cy="26628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s-ES" sz="2300">
                <a:solidFill>
                  <a:schemeClr val="dk1"/>
                </a:solidFill>
              </a:rPr>
              <a:t>La SLS requiere polvos termoplásticos específicos que soporten el precalentamiento y la sinterización láser, limitando la variedad. FDM, al fundir filamentos a menor escala, es compatible con una gama de polímeros mucho más amplia y menos exigente.</a:t>
            </a:r>
            <a:endParaRPr sz="26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g36a5eb3cdd3_0_8"/>
          <p:cNvPicPr preferRelativeResize="0"/>
          <p:nvPr/>
        </p:nvPicPr>
        <p:blipFill rotWithShape="1">
          <a:blip r:embed="rId3">
            <a:alphaModFix/>
          </a:blip>
          <a:srcRect b="7364" l="15788" r="4714" t="7889"/>
          <a:stretch/>
        </p:blipFill>
        <p:spPr>
          <a:xfrm>
            <a:off x="0" y="2025100"/>
            <a:ext cx="4245425" cy="4525425"/>
          </a:xfrm>
          <a:prstGeom prst="rect">
            <a:avLst/>
          </a:prstGeom>
          <a:noFill/>
          <a:ln>
            <a:noFill/>
          </a:ln>
        </p:spPr>
      </p:pic>
      <p:sp>
        <p:nvSpPr>
          <p:cNvPr id="340" name="Google Shape;340;g36a5eb3cdd3_0_8"/>
          <p:cNvSpPr/>
          <p:nvPr/>
        </p:nvSpPr>
        <p:spPr>
          <a:xfrm>
            <a:off x="551825" y="1535100"/>
            <a:ext cx="11088364" cy="851464"/>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chemeClr val="accent5"/>
          </a:solidFill>
          <a:ln cap="flat" cmpd="sng" w="38100">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g36a5eb3cdd3_0_8"/>
          <p:cNvSpPr txBox="1"/>
          <p:nvPr>
            <p:ph type="title"/>
          </p:nvPr>
        </p:nvSpPr>
        <p:spPr>
          <a:xfrm>
            <a:off x="1308295" y="150110"/>
            <a:ext cx="64230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TECNOLOGÍA SLS</a:t>
            </a:r>
            <a:endParaRPr/>
          </a:p>
        </p:txBody>
      </p:sp>
      <p:sp>
        <p:nvSpPr>
          <p:cNvPr id="342" name="Google Shape;342;g36a5eb3cdd3_0_8"/>
          <p:cNvSpPr txBox="1"/>
          <p:nvPr/>
        </p:nvSpPr>
        <p:spPr>
          <a:xfrm>
            <a:off x="1464827" y="1057961"/>
            <a:ext cx="84855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DESVENTAJAS DE LA TECNOLOGÍA SLS</a:t>
            </a:r>
            <a:endParaRPr b="1" i="0" sz="2400" u="none" cap="none" strike="noStrike">
              <a:solidFill>
                <a:srgbClr val="002060"/>
              </a:solidFill>
              <a:latin typeface="Arial Black"/>
              <a:ea typeface="Arial Black"/>
              <a:cs typeface="Arial Black"/>
              <a:sym typeface="Arial Black"/>
            </a:endParaRPr>
          </a:p>
        </p:txBody>
      </p:sp>
      <p:pic>
        <p:nvPicPr>
          <p:cNvPr id="343" name="Google Shape;343;g36a5eb3cdd3_0_8"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344" name="Google Shape;344;g36a5eb3cdd3_0_8"/>
          <p:cNvSpPr txBox="1"/>
          <p:nvPr/>
        </p:nvSpPr>
        <p:spPr>
          <a:xfrm>
            <a:off x="751657" y="1691432"/>
            <a:ext cx="10688700" cy="538800"/>
          </a:xfrm>
          <a:prstGeom prst="rect">
            <a:avLst/>
          </a:prstGeom>
          <a:noFill/>
          <a:ln>
            <a:noFill/>
          </a:ln>
        </p:spPr>
        <p:txBody>
          <a:bodyPr anchorCtr="0" anchor="ctr"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s-ES" sz="2300">
                <a:solidFill>
                  <a:schemeClr val="dk1"/>
                </a:solidFill>
              </a:rPr>
              <a:t>El proceso de cambio de material es lento y costoso</a:t>
            </a:r>
            <a:endParaRPr sz="2300">
              <a:solidFill>
                <a:schemeClr val="dk1"/>
              </a:solidFill>
            </a:endParaRPr>
          </a:p>
        </p:txBody>
      </p:sp>
      <p:sp>
        <p:nvSpPr>
          <p:cNvPr id="345" name="Google Shape;345;g36a5eb3cdd3_0_8"/>
          <p:cNvSpPr/>
          <p:nvPr/>
        </p:nvSpPr>
        <p:spPr>
          <a:xfrm>
            <a:off x="5927425" y="2797063"/>
            <a:ext cx="5828700" cy="3143700"/>
          </a:xfrm>
          <a:prstGeom prst="roundRect">
            <a:avLst>
              <a:gd fmla="val 16667" name="adj"/>
            </a:avLst>
          </a:prstGeom>
          <a:solidFill>
            <a:srgbClr val="9FC5E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36a5eb3cdd3_0_8"/>
          <p:cNvSpPr txBox="1"/>
          <p:nvPr/>
        </p:nvSpPr>
        <p:spPr>
          <a:xfrm>
            <a:off x="6346650" y="3037525"/>
            <a:ext cx="5265900" cy="26628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s-ES" sz="2300">
                <a:solidFill>
                  <a:schemeClr val="dk1"/>
                </a:solidFill>
              </a:rPr>
              <a:t>Cambiar material en SLS es costoso y lento porque requiere limpiar a fondo el sistema (impresora y Fuse Sift) para evitar contaminación entre polvos, lo que implica horas de trabajo, purgado y desperdicio de material hasta alcanzar la pureza necesaria.</a:t>
            </a:r>
            <a:endParaRPr sz="2600"/>
          </a:p>
        </p:txBody>
      </p:sp>
      <p:pic>
        <p:nvPicPr>
          <p:cNvPr id="347" name="Google Shape;347;g36a5eb3cdd3_0_8"/>
          <p:cNvPicPr preferRelativeResize="0"/>
          <p:nvPr/>
        </p:nvPicPr>
        <p:blipFill rotWithShape="1">
          <a:blip r:embed="rId5">
            <a:alphaModFix/>
          </a:blip>
          <a:srcRect b="7211" l="35381" r="35430" t="11022"/>
          <a:stretch/>
        </p:blipFill>
        <p:spPr>
          <a:xfrm>
            <a:off x="3451638" y="2480925"/>
            <a:ext cx="2895023" cy="4069599"/>
          </a:xfrm>
          <a:prstGeom prst="rect">
            <a:avLst/>
          </a:prstGeom>
          <a:noFill/>
          <a:ln>
            <a:noFill/>
          </a:ln>
        </p:spPr>
      </p:pic>
      <p:pic>
        <p:nvPicPr>
          <p:cNvPr id="348" name="Google Shape;348;g36a5eb3cdd3_0_8"/>
          <p:cNvPicPr preferRelativeResize="0"/>
          <p:nvPr/>
        </p:nvPicPr>
        <p:blipFill rotWithShape="1">
          <a:blip r:embed="rId6">
            <a:alphaModFix/>
          </a:blip>
          <a:srcRect b="0" l="29350" r="26313" t="5526"/>
          <a:stretch/>
        </p:blipFill>
        <p:spPr>
          <a:xfrm>
            <a:off x="2694225" y="4857775"/>
            <a:ext cx="1408323" cy="200022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g36a5eb3cdd3_0_23"/>
          <p:cNvPicPr preferRelativeResize="0"/>
          <p:nvPr/>
        </p:nvPicPr>
        <p:blipFill rotWithShape="1">
          <a:blip r:embed="rId3">
            <a:alphaModFix/>
          </a:blip>
          <a:srcRect b="8557" l="9728" r="8725" t="22869"/>
          <a:stretch/>
        </p:blipFill>
        <p:spPr>
          <a:xfrm>
            <a:off x="3977375" y="1456499"/>
            <a:ext cx="4441394" cy="2489775"/>
          </a:xfrm>
          <a:prstGeom prst="rect">
            <a:avLst/>
          </a:prstGeom>
          <a:noFill/>
          <a:ln>
            <a:noFill/>
          </a:ln>
        </p:spPr>
      </p:pic>
      <p:pic>
        <p:nvPicPr>
          <p:cNvPr id="354" name="Google Shape;354;g36a5eb3cdd3_0_23"/>
          <p:cNvPicPr preferRelativeResize="0"/>
          <p:nvPr/>
        </p:nvPicPr>
        <p:blipFill rotWithShape="1">
          <a:blip r:embed="rId4">
            <a:alphaModFix/>
          </a:blip>
          <a:srcRect b="8541" l="10245" r="10396" t="8615"/>
          <a:stretch/>
        </p:blipFill>
        <p:spPr>
          <a:xfrm>
            <a:off x="0" y="4500575"/>
            <a:ext cx="2714626" cy="1886425"/>
          </a:xfrm>
          <a:prstGeom prst="rect">
            <a:avLst/>
          </a:prstGeom>
          <a:noFill/>
          <a:ln>
            <a:noFill/>
          </a:ln>
        </p:spPr>
      </p:pic>
      <p:sp>
        <p:nvSpPr>
          <p:cNvPr id="355" name="Google Shape;355;g36a5eb3cdd3_0_23"/>
          <p:cNvSpPr txBox="1"/>
          <p:nvPr>
            <p:ph type="title"/>
          </p:nvPr>
        </p:nvSpPr>
        <p:spPr>
          <a:xfrm>
            <a:off x="1308295" y="150110"/>
            <a:ext cx="64230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TECNOLOGÍA SLS</a:t>
            </a:r>
            <a:endParaRPr/>
          </a:p>
        </p:txBody>
      </p:sp>
      <p:sp>
        <p:nvSpPr>
          <p:cNvPr id="356" name="Google Shape;356;g36a5eb3cdd3_0_23"/>
          <p:cNvSpPr txBox="1"/>
          <p:nvPr/>
        </p:nvSpPr>
        <p:spPr>
          <a:xfrm>
            <a:off x="1464825" y="1057950"/>
            <a:ext cx="97305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DISTINTAS TECNOLOGÍAS, DISTITAS APLICACIONES</a:t>
            </a:r>
            <a:endParaRPr b="1" i="0" sz="2400" u="none" cap="none" strike="noStrike">
              <a:solidFill>
                <a:srgbClr val="002060"/>
              </a:solidFill>
              <a:latin typeface="Arial Black"/>
              <a:ea typeface="Arial Black"/>
              <a:cs typeface="Arial Black"/>
              <a:sym typeface="Arial Black"/>
            </a:endParaRPr>
          </a:p>
        </p:txBody>
      </p:sp>
      <p:pic>
        <p:nvPicPr>
          <p:cNvPr id="357" name="Google Shape;357;g36a5eb3cdd3_0_23" title="Logo horizontal principal.jpg"/>
          <p:cNvPicPr preferRelativeResize="0"/>
          <p:nvPr/>
        </p:nvPicPr>
        <p:blipFill rotWithShape="1">
          <a:blip r:embed="rId5">
            <a:alphaModFix/>
          </a:blip>
          <a:srcRect b="0" l="0" r="0" t="0"/>
          <a:stretch/>
        </p:blipFill>
        <p:spPr>
          <a:xfrm>
            <a:off x="5456800" y="6044425"/>
            <a:ext cx="1908566" cy="752125"/>
          </a:xfrm>
          <a:prstGeom prst="rect">
            <a:avLst/>
          </a:prstGeom>
          <a:noFill/>
          <a:ln>
            <a:noFill/>
          </a:ln>
        </p:spPr>
      </p:pic>
      <p:sp>
        <p:nvSpPr>
          <p:cNvPr id="358" name="Google Shape;358;g36a5eb3cdd3_0_23"/>
          <p:cNvSpPr/>
          <p:nvPr/>
        </p:nvSpPr>
        <p:spPr>
          <a:xfrm>
            <a:off x="6363300" y="3209343"/>
            <a:ext cx="5828700" cy="1479000"/>
          </a:xfrm>
          <a:prstGeom prst="roundRect">
            <a:avLst>
              <a:gd fmla="val 16667" name="adj"/>
            </a:avLst>
          </a:prstGeom>
          <a:solidFill>
            <a:srgbClr val="9FC5E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36a5eb3cdd3_0_23"/>
          <p:cNvSpPr txBox="1"/>
          <p:nvPr/>
        </p:nvSpPr>
        <p:spPr>
          <a:xfrm>
            <a:off x="6644700" y="3363993"/>
            <a:ext cx="5265900" cy="11697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s-ES" sz="1600">
                <a:solidFill>
                  <a:schemeClr val="dk1"/>
                </a:solidFill>
              </a:rPr>
              <a:t>SLA/DLP son idóneas para piezas de alta resolución, detalles finos y superficies lisas. Perfectas para prototipos estéticos, joyería, modelos dentales y médicos, moldes de fundición y microfluidos.</a:t>
            </a:r>
            <a:endParaRPr sz="1900"/>
          </a:p>
        </p:txBody>
      </p:sp>
      <p:sp>
        <p:nvSpPr>
          <p:cNvPr id="360" name="Google Shape;360;g36a5eb3cdd3_0_23"/>
          <p:cNvSpPr/>
          <p:nvPr/>
        </p:nvSpPr>
        <p:spPr>
          <a:xfrm>
            <a:off x="0" y="1510747"/>
            <a:ext cx="5828700" cy="1734900"/>
          </a:xfrm>
          <a:prstGeom prst="roundRect">
            <a:avLst>
              <a:gd fmla="val 16667" name="adj"/>
            </a:avLst>
          </a:prstGeom>
          <a:solidFill>
            <a:srgbClr val="B6D7A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36a5eb3cdd3_0_23"/>
          <p:cNvSpPr txBox="1"/>
          <p:nvPr/>
        </p:nvSpPr>
        <p:spPr>
          <a:xfrm>
            <a:off x="281400" y="1547047"/>
            <a:ext cx="5265900" cy="1662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s-ES" sz="1600">
                <a:solidFill>
                  <a:schemeClr val="dk1"/>
                </a:solidFill>
              </a:rPr>
              <a:t>FDM es ideal para prototipado rápido y económico, creación de modelos conceptuales y visuales, utillajes sencillos, y la fabricación doméstica o de bajo volumen. Es adecuada para piezas con geometrías menos complejas que no requieran alta resistencia o acabado superficial.</a:t>
            </a:r>
            <a:endParaRPr sz="1900"/>
          </a:p>
        </p:txBody>
      </p:sp>
      <p:sp>
        <p:nvSpPr>
          <p:cNvPr id="362" name="Google Shape;362;g36a5eb3cdd3_0_23"/>
          <p:cNvSpPr/>
          <p:nvPr/>
        </p:nvSpPr>
        <p:spPr>
          <a:xfrm>
            <a:off x="2118350" y="4469068"/>
            <a:ext cx="5828700" cy="1479000"/>
          </a:xfrm>
          <a:prstGeom prst="roundRect">
            <a:avLst>
              <a:gd fmla="val 16667" name="adj"/>
            </a:avLst>
          </a:prstGeom>
          <a:solidFill>
            <a:srgbClr val="F2E78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36a5eb3cdd3_0_23"/>
          <p:cNvSpPr txBox="1"/>
          <p:nvPr/>
        </p:nvSpPr>
        <p:spPr>
          <a:xfrm>
            <a:off x="2399750" y="4500568"/>
            <a:ext cx="5265900" cy="14160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s-ES" sz="1600">
                <a:solidFill>
                  <a:schemeClr val="dk1"/>
                </a:solidFill>
              </a:rPr>
              <a:t>SLS es ideal para prototipado funcional de alta fidelidad, series cortas de producción, piezas con geometrías complejas sin soportes, componentes de uso final duraderos, utillajes, y piezas personalizadas en sectores como automoción, aeroespacial y médico.</a:t>
            </a:r>
            <a:endParaRPr sz="1900"/>
          </a:p>
        </p:txBody>
      </p:sp>
      <p:pic>
        <p:nvPicPr>
          <p:cNvPr id="364" name="Google Shape;364;g36a5eb3cdd3_0_23"/>
          <p:cNvPicPr preferRelativeResize="0"/>
          <p:nvPr/>
        </p:nvPicPr>
        <p:blipFill rotWithShape="1">
          <a:blip r:embed="rId6">
            <a:alphaModFix/>
          </a:blip>
          <a:srcRect b="24740" l="30919" r="23225" t="25076"/>
          <a:stretch/>
        </p:blipFill>
        <p:spPr>
          <a:xfrm>
            <a:off x="8949450" y="4257412"/>
            <a:ext cx="2776551" cy="202483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g36a5eb3cdd3_0_57"/>
          <p:cNvPicPr preferRelativeResize="0"/>
          <p:nvPr/>
        </p:nvPicPr>
        <p:blipFill rotWithShape="1">
          <a:blip r:embed="rId3">
            <a:alphaModFix/>
          </a:blip>
          <a:srcRect b="8557" l="9728" r="8725" t="22869"/>
          <a:stretch/>
        </p:blipFill>
        <p:spPr>
          <a:xfrm>
            <a:off x="9733150" y="4531025"/>
            <a:ext cx="2454140" cy="1375750"/>
          </a:xfrm>
          <a:prstGeom prst="rect">
            <a:avLst/>
          </a:prstGeom>
          <a:noFill/>
          <a:ln>
            <a:noFill/>
          </a:ln>
        </p:spPr>
      </p:pic>
      <p:pic>
        <p:nvPicPr>
          <p:cNvPr id="370" name="Google Shape;370;g36a5eb3cdd3_0_57"/>
          <p:cNvPicPr preferRelativeResize="0"/>
          <p:nvPr/>
        </p:nvPicPr>
        <p:blipFill rotWithShape="1">
          <a:blip r:embed="rId4">
            <a:alphaModFix/>
          </a:blip>
          <a:srcRect b="8541" l="10245" r="10396" t="8615"/>
          <a:stretch/>
        </p:blipFill>
        <p:spPr>
          <a:xfrm>
            <a:off x="9559100" y="1563600"/>
            <a:ext cx="1979749" cy="1375752"/>
          </a:xfrm>
          <a:prstGeom prst="rect">
            <a:avLst/>
          </a:prstGeom>
          <a:noFill/>
          <a:ln>
            <a:noFill/>
          </a:ln>
        </p:spPr>
      </p:pic>
      <p:sp>
        <p:nvSpPr>
          <p:cNvPr id="371" name="Google Shape;371;g36a5eb3cdd3_0_57"/>
          <p:cNvSpPr/>
          <p:nvPr/>
        </p:nvSpPr>
        <p:spPr>
          <a:xfrm>
            <a:off x="1258350" y="150100"/>
            <a:ext cx="8095500" cy="752100"/>
          </a:xfrm>
          <a:prstGeom prst="roundRect">
            <a:avLst>
              <a:gd fmla="val 16667" name="adj"/>
            </a:avLst>
          </a:prstGeom>
          <a:solidFill>
            <a:srgbClr val="F2E78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36a5eb3cdd3_0_57"/>
          <p:cNvSpPr txBox="1"/>
          <p:nvPr>
            <p:ph type="title"/>
          </p:nvPr>
        </p:nvSpPr>
        <p:spPr>
          <a:xfrm>
            <a:off x="1363200" y="150100"/>
            <a:ext cx="78858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ACTIVIDAD PROPUESTA </a:t>
            </a:r>
            <a:r>
              <a:rPr lang="es-ES" sz="1255"/>
              <a:t>“BÚSQUEDA DEL CASO PERFECTO”</a:t>
            </a:r>
            <a:endParaRPr sz="1055"/>
          </a:p>
        </p:txBody>
      </p:sp>
      <p:sp>
        <p:nvSpPr>
          <p:cNvPr id="373" name="Google Shape;373;g36a5eb3cdd3_0_57"/>
          <p:cNvSpPr txBox="1"/>
          <p:nvPr/>
        </p:nvSpPr>
        <p:spPr>
          <a:xfrm>
            <a:off x="785825" y="1057950"/>
            <a:ext cx="104094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CONOCE LOS PUNTOS FUERTES DE LA TECNOLOGÍA SLS</a:t>
            </a:r>
            <a:endParaRPr b="1" i="0" sz="2400" u="none" cap="none" strike="noStrike">
              <a:solidFill>
                <a:srgbClr val="002060"/>
              </a:solidFill>
              <a:latin typeface="Arial Black"/>
              <a:ea typeface="Arial Black"/>
              <a:cs typeface="Arial Black"/>
              <a:sym typeface="Arial Black"/>
            </a:endParaRPr>
          </a:p>
        </p:txBody>
      </p:sp>
      <p:pic>
        <p:nvPicPr>
          <p:cNvPr id="374" name="Google Shape;374;g36a5eb3cdd3_0_57" title="Logo horizontal principal.jpg"/>
          <p:cNvPicPr preferRelativeResize="0"/>
          <p:nvPr/>
        </p:nvPicPr>
        <p:blipFill rotWithShape="1">
          <a:blip r:embed="rId5">
            <a:alphaModFix/>
          </a:blip>
          <a:srcRect b="0" l="0" r="0" t="0"/>
          <a:stretch/>
        </p:blipFill>
        <p:spPr>
          <a:xfrm>
            <a:off x="5456800" y="6044425"/>
            <a:ext cx="1908566" cy="752125"/>
          </a:xfrm>
          <a:prstGeom prst="rect">
            <a:avLst/>
          </a:prstGeom>
          <a:noFill/>
          <a:ln>
            <a:noFill/>
          </a:ln>
        </p:spPr>
      </p:pic>
      <p:sp>
        <p:nvSpPr>
          <p:cNvPr id="375" name="Google Shape;375;g36a5eb3cdd3_0_57"/>
          <p:cNvSpPr/>
          <p:nvPr/>
        </p:nvSpPr>
        <p:spPr>
          <a:xfrm>
            <a:off x="0" y="1596500"/>
            <a:ext cx="6276300" cy="4812300"/>
          </a:xfrm>
          <a:prstGeom prst="roundRect">
            <a:avLst>
              <a:gd fmla="val 16667" name="adj"/>
            </a:avLst>
          </a:prstGeom>
          <a:solidFill>
            <a:srgbClr val="B6D7A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36a5eb3cdd3_0_57"/>
          <p:cNvSpPr txBox="1"/>
          <p:nvPr/>
        </p:nvSpPr>
        <p:spPr>
          <a:xfrm>
            <a:off x="281400" y="1660277"/>
            <a:ext cx="3872100" cy="46176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s-ES" sz="1600" u="sng">
                <a:solidFill>
                  <a:schemeClr val="dk1"/>
                </a:solidFill>
              </a:rPr>
              <a:t>INTRODUCCIÓN</a:t>
            </a:r>
            <a:endParaRPr sz="1600" u="sng">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lang="es-ES" sz="1600">
                <a:solidFill>
                  <a:schemeClr val="dk1"/>
                </a:solidFill>
              </a:rPr>
              <a:t>Este ejercicio pretende ahondar en las bondades y en las limitaciones de cada tecnología de impresión 3D.</a:t>
            </a:r>
            <a:endParaRPr sz="1600">
              <a:solidFill>
                <a:schemeClr val="dk1"/>
              </a:solidFill>
            </a:endParaRPr>
          </a:p>
          <a:p>
            <a:pPr indent="0" lvl="0" marL="0" rtl="0" algn="l">
              <a:spcBef>
                <a:spcPts val="0"/>
              </a:spcBef>
              <a:spcAft>
                <a:spcPts val="0"/>
              </a:spcAft>
              <a:buNone/>
            </a:pPr>
            <a:r>
              <a:rPr lang="es-ES" sz="1600">
                <a:solidFill>
                  <a:schemeClr val="dk1"/>
                </a:solidFill>
              </a:rPr>
              <a:t>Debemos tener claro que ante una necesidad concreta de fabricación de piezas hay tecnologías que resultan más adecuadas que otras.</a:t>
            </a:r>
            <a:endParaRPr sz="16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lang="es-ES" sz="1600">
                <a:solidFill>
                  <a:schemeClr val="dk1"/>
                </a:solidFill>
              </a:rPr>
              <a:t>Este es un ejercicio para realizar en equipos de 2 o 3 personas. Primero realizaremos los tres retos que se plantean a continuación y luego discutiremos en clase los casos que hemos planteado para </a:t>
            </a:r>
            <a:r>
              <a:rPr lang="es-ES" sz="1600">
                <a:solidFill>
                  <a:schemeClr val="dk1"/>
                </a:solidFill>
              </a:rPr>
              <a:t>reforzar</a:t>
            </a:r>
            <a:r>
              <a:rPr lang="es-ES" sz="1600">
                <a:solidFill>
                  <a:schemeClr val="dk1"/>
                </a:solidFill>
              </a:rPr>
              <a:t> o </a:t>
            </a:r>
            <a:r>
              <a:rPr lang="es-ES" sz="1600">
                <a:solidFill>
                  <a:schemeClr val="dk1"/>
                </a:solidFill>
              </a:rPr>
              <a:t>replantear</a:t>
            </a:r>
            <a:r>
              <a:rPr lang="es-ES" sz="1600">
                <a:solidFill>
                  <a:schemeClr val="dk1"/>
                </a:solidFill>
              </a:rPr>
              <a:t> la idoneidad de las distintas tecnologías para cada caso.</a:t>
            </a:r>
            <a:endParaRPr sz="1600">
              <a:solidFill>
                <a:schemeClr val="dk1"/>
              </a:solidFill>
            </a:endParaRPr>
          </a:p>
        </p:txBody>
      </p:sp>
      <p:sp>
        <p:nvSpPr>
          <p:cNvPr id="377" name="Google Shape;377;g36a5eb3cdd3_0_57"/>
          <p:cNvSpPr/>
          <p:nvPr/>
        </p:nvSpPr>
        <p:spPr>
          <a:xfrm>
            <a:off x="6108150" y="3021499"/>
            <a:ext cx="5828700" cy="1375800"/>
          </a:xfrm>
          <a:prstGeom prst="roundRect">
            <a:avLst>
              <a:gd fmla="val 16667" name="adj"/>
            </a:avLst>
          </a:prstGeom>
          <a:solidFill>
            <a:srgbClr val="A4C2F4"/>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36a5eb3cdd3_0_57"/>
          <p:cNvSpPr txBox="1"/>
          <p:nvPr/>
        </p:nvSpPr>
        <p:spPr>
          <a:xfrm>
            <a:off x="6244500" y="2958988"/>
            <a:ext cx="5556000" cy="16776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s-ES" sz="1600">
                <a:solidFill>
                  <a:schemeClr val="dk1"/>
                </a:solidFill>
              </a:rPr>
              <a:t>TAREA</a:t>
            </a:r>
            <a:r>
              <a:rPr b="1" lang="es-ES" sz="1600">
                <a:solidFill>
                  <a:schemeClr val="dk1"/>
                </a:solidFill>
              </a:rPr>
              <a:t> 2:</a:t>
            </a:r>
            <a:endParaRPr b="1" sz="1600">
              <a:solidFill>
                <a:schemeClr val="dk1"/>
              </a:solidFill>
            </a:endParaRPr>
          </a:p>
          <a:p>
            <a:pPr indent="0" lvl="0" marL="0" rtl="0" algn="l">
              <a:spcBef>
                <a:spcPts val="0"/>
              </a:spcBef>
              <a:spcAft>
                <a:spcPts val="0"/>
              </a:spcAft>
              <a:buClr>
                <a:schemeClr val="dk1"/>
              </a:buClr>
              <a:buSzPts val="1100"/>
              <a:buFont typeface="Arial"/>
              <a:buNone/>
            </a:pPr>
            <a:r>
              <a:t/>
            </a:r>
            <a:endParaRPr sz="600">
              <a:solidFill>
                <a:schemeClr val="dk1"/>
              </a:solidFill>
            </a:endParaRPr>
          </a:p>
          <a:p>
            <a:pPr indent="0" lvl="0" marL="0" rtl="0" algn="l">
              <a:spcBef>
                <a:spcPts val="0"/>
              </a:spcBef>
              <a:spcAft>
                <a:spcPts val="0"/>
              </a:spcAft>
              <a:buNone/>
            </a:pPr>
            <a:r>
              <a:rPr lang="es-ES" sz="1500">
                <a:solidFill>
                  <a:schemeClr val="dk1"/>
                </a:solidFill>
              </a:rPr>
              <a:t>Buscar un caso real o imaginar un caso ficticio de una necesidad de fabricación de piezas de material polimérico en el que consideréis que la tecnología SLS/DLP puede encajar mucho mejor que las tecnologías FDM y SLS.</a:t>
            </a:r>
            <a:endParaRPr sz="1500">
              <a:solidFill>
                <a:schemeClr val="dk1"/>
              </a:solidFill>
            </a:endParaRPr>
          </a:p>
          <a:p>
            <a:pPr indent="0" lvl="0" marL="0" rtl="0" algn="l">
              <a:spcBef>
                <a:spcPts val="0"/>
              </a:spcBef>
              <a:spcAft>
                <a:spcPts val="0"/>
              </a:spcAft>
              <a:buClr>
                <a:schemeClr val="dk1"/>
              </a:buClr>
              <a:buSzPts val="1100"/>
              <a:buFont typeface="Arial"/>
              <a:buNone/>
            </a:pPr>
            <a:r>
              <a:t/>
            </a:r>
            <a:endParaRPr sz="1500">
              <a:solidFill>
                <a:schemeClr val="dk1"/>
              </a:solidFill>
            </a:endParaRPr>
          </a:p>
        </p:txBody>
      </p:sp>
      <p:pic>
        <p:nvPicPr>
          <p:cNvPr id="379" name="Google Shape;379;g36a5eb3cdd3_0_57"/>
          <p:cNvPicPr preferRelativeResize="0"/>
          <p:nvPr/>
        </p:nvPicPr>
        <p:blipFill rotWithShape="1">
          <a:blip r:embed="rId6">
            <a:alphaModFix/>
          </a:blip>
          <a:srcRect b="24740" l="30919" r="23225" t="25076"/>
          <a:stretch/>
        </p:blipFill>
        <p:spPr>
          <a:xfrm>
            <a:off x="4829700" y="3115013"/>
            <a:ext cx="1559376" cy="1137200"/>
          </a:xfrm>
          <a:prstGeom prst="rect">
            <a:avLst/>
          </a:prstGeom>
          <a:noFill/>
          <a:ln>
            <a:noFill/>
          </a:ln>
        </p:spPr>
      </p:pic>
      <p:sp>
        <p:nvSpPr>
          <p:cNvPr id="380" name="Google Shape;380;g36a5eb3cdd3_0_57"/>
          <p:cNvSpPr/>
          <p:nvPr/>
        </p:nvSpPr>
        <p:spPr>
          <a:xfrm>
            <a:off x="4040800" y="1511975"/>
            <a:ext cx="5828700" cy="1375800"/>
          </a:xfrm>
          <a:prstGeom prst="roundRect">
            <a:avLst>
              <a:gd fmla="val 16667" name="adj"/>
            </a:avLst>
          </a:prstGeom>
          <a:solidFill>
            <a:srgbClr val="F9CB9C"/>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36a5eb3cdd3_0_57"/>
          <p:cNvSpPr txBox="1"/>
          <p:nvPr/>
        </p:nvSpPr>
        <p:spPr>
          <a:xfrm>
            <a:off x="4177150" y="1440738"/>
            <a:ext cx="5556000" cy="1446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s-ES" sz="1600">
                <a:solidFill>
                  <a:schemeClr val="dk1"/>
                </a:solidFill>
              </a:rPr>
              <a:t>TAREA</a:t>
            </a:r>
            <a:r>
              <a:rPr b="1" lang="es-ES" sz="1600">
                <a:solidFill>
                  <a:schemeClr val="dk1"/>
                </a:solidFill>
              </a:rPr>
              <a:t> 1:</a:t>
            </a:r>
            <a:endParaRPr b="1" sz="1600">
              <a:solidFill>
                <a:schemeClr val="dk1"/>
              </a:solidFill>
            </a:endParaRPr>
          </a:p>
          <a:p>
            <a:pPr indent="0" lvl="0" marL="0" rtl="0" algn="l">
              <a:spcBef>
                <a:spcPts val="0"/>
              </a:spcBef>
              <a:spcAft>
                <a:spcPts val="0"/>
              </a:spcAft>
              <a:buNone/>
            </a:pPr>
            <a:r>
              <a:t/>
            </a:r>
            <a:endParaRPr sz="600">
              <a:solidFill>
                <a:schemeClr val="dk1"/>
              </a:solidFill>
            </a:endParaRPr>
          </a:p>
          <a:p>
            <a:pPr indent="0" lvl="0" marL="0" rtl="0" algn="l">
              <a:spcBef>
                <a:spcPts val="0"/>
              </a:spcBef>
              <a:spcAft>
                <a:spcPts val="0"/>
              </a:spcAft>
              <a:buNone/>
            </a:pPr>
            <a:r>
              <a:rPr lang="es-ES" sz="1500">
                <a:solidFill>
                  <a:schemeClr val="dk1"/>
                </a:solidFill>
              </a:rPr>
              <a:t>Buscar un caso real o imaginar un caso ficticio de una necesidad de fabricación de piezas de material polimérico en el que consideréis que la tecnología SLS puede encajar mucho mejor que las tecnologías FDM y SLA/DLP.</a:t>
            </a:r>
            <a:endParaRPr sz="1800"/>
          </a:p>
        </p:txBody>
      </p:sp>
      <p:sp>
        <p:nvSpPr>
          <p:cNvPr id="382" name="Google Shape;382;g36a5eb3cdd3_0_57"/>
          <p:cNvSpPr/>
          <p:nvPr/>
        </p:nvSpPr>
        <p:spPr>
          <a:xfrm>
            <a:off x="4752625" y="4531025"/>
            <a:ext cx="5828700" cy="1375800"/>
          </a:xfrm>
          <a:prstGeom prst="roundRect">
            <a:avLst>
              <a:gd fmla="val 16667" name="adj"/>
            </a:avLst>
          </a:prstGeom>
          <a:solidFill>
            <a:srgbClr val="EA9999"/>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36a5eb3cdd3_0_57"/>
          <p:cNvSpPr txBox="1"/>
          <p:nvPr/>
        </p:nvSpPr>
        <p:spPr>
          <a:xfrm>
            <a:off x="4888975" y="4479450"/>
            <a:ext cx="5556000" cy="16776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s-ES" sz="1600">
                <a:solidFill>
                  <a:schemeClr val="dk1"/>
                </a:solidFill>
              </a:rPr>
              <a:t>TAREA</a:t>
            </a:r>
            <a:r>
              <a:rPr b="1" lang="es-ES" sz="1600">
                <a:solidFill>
                  <a:schemeClr val="dk1"/>
                </a:solidFill>
              </a:rPr>
              <a:t> 3:</a:t>
            </a:r>
            <a:endParaRPr b="1" sz="1600">
              <a:solidFill>
                <a:schemeClr val="dk1"/>
              </a:solidFill>
            </a:endParaRPr>
          </a:p>
          <a:p>
            <a:pPr indent="0" lvl="0" marL="0" rtl="0" algn="l">
              <a:spcBef>
                <a:spcPts val="0"/>
              </a:spcBef>
              <a:spcAft>
                <a:spcPts val="0"/>
              </a:spcAft>
              <a:buNone/>
            </a:pPr>
            <a:r>
              <a:t/>
            </a:r>
            <a:endParaRPr sz="600">
              <a:solidFill>
                <a:schemeClr val="dk1"/>
              </a:solidFill>
            </a:endParaRPr>
          </a:p>
          <a:p>
            <a:pPr indent="0" lvl="0" marL="0" rtl="0" algn="l">
              <a:spcBef>
                <a:spcPts val="0"/>
              </a:spcBef>
              <a:spcAft>
                <a:spcPts val="0"/>
              </a:spcAft>
              <a:buNone/>
            </a:pPr>
            <a:r>
              <a:rPr lang="es-ES" sz="1500">
                <a:solidFill>
                  <a:schemeClr val="dk1"/>
                </a:solidFill>
              </a:rPr>
              <a:t>Buscar un caso real o imaginar un caso ficticio de una necesidad de fabricación de piezas de material polimérico en el que consideréis que la tecnología FDM puede encajar mucho mejor que las tecnologías SLA/DLP y SLS.</a:t>
            </a:r>
            <a:endParaRPr sz="1500">
              <a:solidFill>
                <a:schemeClr val="dk1"/>
              </a:solidFill>
            </a:endParaRPr>
          </a:p>
          <a:p>
            <a:pPr indent="0" lvl="0" marL="0" rtl="0" algn="l">
              <a:spcBef>
                <a:spcPts val="0"/>
              </a:spcBef>
              <a:spcAft>
                <a:spcPts val="0"/>
              </a:spcAft>
              <a:buNone/>
            </a:pPr>
            <a:r>
              <a:t/>
            </a:r>
            <a:endParaRPr sz="1500">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g33d3e8757d1_0_5"/>
          <p:cNvSpPr/>
          <p:nvPr/>
        </p:nvSpPr>
        <p:spPr>
          <a:xfrm>
            <a:off x="1902600" y="150100"/>
            <a:ext cx="6853500" cy="752100"/>
          </a:xfrm>
          <a:prstGeom prst="roundRect">
            <a:avLst>
              <a:gd fmla="val 16667" name="adj"/>
            </a:avLst>
          </a:prstGeom>
          <a:solidFill>
            <a:srgbClr val="F2E780"/>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33d3e8757d1_0_5"/>
          <p:cNvSpPr txBox="1"/>
          <p:nvPr>
            <p:ph type="title"/>
          </p:nvPr>
        </p:nvSpPr>
        <p:spPr>
          <a:xfrm>
            <a:off x="2117845" y="150110"/>
            <a:ext cx="6423000" cy="7521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rgbClr val="002060"/>
              </a:buClr>
              <a:buSzPct val="92307"/>
              <a:buFont typeface="Arial Black"/>
              <a:buNone/>
            </a:pPr>
            <a:r>
              <a:rPr lang="es-ES" sz="2600"/>
              <a:t>GUÍA PARA REALIZAR LA ACTIVIDAD</a:t>
            </a:r>
            <a:endParaRPr/>
          </a:p>
        </p:txBody>
      </p:sp>
      <p:sp>
        <p:nvSpPr>
          <p:cNvPr id="390" name="Google Shape;390;g33d3e8757d1_0_5"/>
          <p:cNvSpPr txBox="1"/>
          <p:nvPr/>
        </p:nvSpPr>
        <p:spPr>
          <a:xfrm>
            <a:off x="785825" y="1037525"/>
            <a:ext cx="104094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CONSEJOS PARA REALIZAR EL EJERCICIO</a:t>
            </a:r>
            <a:endParaRPr b="1" i="0" sz="2400" u="none" cap="none" strike="noStrike">
              <a:solidFill>
                <a:srgbClr val="002060"/>
              </a:solidFill>
              <a:latin typeface="Arial Black"/>
              <a:ea typeface="Arial Black"/>
              <a:cs typeface="Arial Black"/>
              <a:sym typeface="Arial Black"/>
            </a:endParaRPr>
          </a:p>
        </p:txBody>
      </p:sp>
      <p:pic>
        <p:nvPicPr>
          <p:cNvPr id="391" name="Google Shape;391;g33d3e8757d1_0_5"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392" name="Google Shape;392;g33d3e8757d1_0_5"/>
          <p:cNvSpPr/>
          <p:nvPr/>
        </p:nvSpPr>
        <p:spPr>
          <a:xfrm>
            <a:off x="0" y="1576075"/>
            <a:ext cx="12192000" cy="4424700"/>
          </a:xfrm>
          <a:prstGeom prst="roundRect">
            <a:avLst>
              <a:gd fmla="val 16667" name="adj"/>
            </a:avLst>
          </a:prstGeom>
          <a:solidFill>
            <a:srgbClr val="B6D7A8"/>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33d3e8757d1_0_5"/>
          <p:cNvSpPr txBox="1"/>
          <p:nvPr/>
        </p:nvSpPr>
        <p:spPr>
          <a:xfrm>
            <a:off x="286842" y="1639850"/>
            <a:ext cx="11645100" cy="4155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es-ES" sz="1600" u="sng">
                <a:solidFill>
                  <a:schemeClr val="dk1"/>
                </a:solidFill>
              </a:rPr>
              <a:t>PASOS A SEGUIR</a:t>
            </a:r>
            <a:endParaRPr b="1" sz="1600" u="sng">
              <a:solidFill>
                <a:schemeClr val="dk1"/>
              </a:solidFill>
            </a:endParaRPr>
          </a:p>
          <a:p>
            <a:pPr indent="0" lvl="0" marL="0" rtl="0" algn="l">
              <a:spcBef>
                <a:spcPts val="0"/>
              </a:spcBef>
              <a:spcAft>
                <a:spcPts val="0"/>
              </a:spcAft>
              <a:buNone/>
            </a:pPr>
            <a:r>
              <a:t/>
            </a:r>
            <a:endParaRPr sz="800">
              <a:solidFill>
                <a:schemeClr val="dk1"/>
              </a:solidFill>
            </a:endParaRPr>
          </a:p>
          <a:p>
            <a:pPr indent="0" lvl="0" marL="0" rtl="0" algn="l">
              <a:spcBef>
                <a:spcPts val="0"/>
              </a:spcBef>
              <a:spcAft>
                <a:spcPts val="0"/>
              </a:spcAft>
              <a:buNone/>
            </a:pPr>
            <a:r>
              <a:rPr lang="es-ES" sz="1300">
                <a:solidFill>
                  <a:schemeClr val="dk1"/>
                </a:solidFill>
              </a:rPr>
              <a:t>1- Primeramente dividiremos la clase en equipos de 2 o 3 personas y haremos acopio de material para anotar. </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s-ES" sz="1300">
                <a:solidFill>
                  <a:schemeClr val="dk1"/>
                </a:solidFill>
              </a:rPr>
              <a:t>2- En el paso 2 realizaremos dos listados por cada una de las 3 tecnologías planteadas. En el primer listado indicaremos los puntos fuertes o características ventajosas que consideráis que le corresponden a cada tecnología y en el segundo listado las limitaciones más relevantes de cada tecnología.</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s-ES" sz="1300">
                <a:solidFill>
                  <a:schemeClr val="dk1"/>
                </a:solidFill>
              </a:rPr>
              <a:t>3- En el paso tres buscaremos un caso real de necesidad o </a:t>
            </a:r>
            <a:r>
              <a:rPr lang="es-ES" sz="1300">
                <a:solidFill>
                  <a:schemeClr val="dk1"/>
                </a:solidFill>
              </a:rPr>
              <a:t>idearemos</a:t>
            </a:r>
            <a:r>
              <a:rPr lang="es-ES" sz="1300">
                <a:solidFill>
                  <a:schemeClr val="dk1"/>
                </a:solidFill>
              </a:rPr>
              <a:t> un caso imaginario que se beneficie de todos los puntos fuertes que podamos de la tecnología SLS y que se vea poco afectada por las limitaciones de la tecnología SLS. Procuraremos que nuestro caso se vea muy </a:t>
            </a:r>
            <a:r>
              <a:rPr lang="es-ES" sz="1300">
                <a:solidFill>
                  <a:schemeClr val="dk1"/>
                </a:solidFill>
              </a:rPr>
              <a:t>beneficiado por esta tecnología.</a:t>
            </a:r>
            <a:r>
              <a:rPr lang="es-ES" sz="1300">
                <a:solidFill>
                  <a:schemeClr val="dk1"/>
                </a:solidFill>
              </a:rPr>
              <a:t> Por ejemplo si indicamos que tenemos que fabricar una pequeña serie de 2000 unidades de piezas de un tamaño equivalente a una </a:t>
            </a:r>
            <a:r>
              <a:rPr lang="es-ES" sz="1300">
                <a:solidFill>
                  <a:schemeClr val="dk1"/>
                </a:solidFill>
              </a:rPr>
              <a:t>moneda</a:t>
            </a:r>
            <a:r>
              <a:rPr lang="es-ES" sz="1300">
                <a:solidFill>
                  <a:schemeClr val="dk1"/>
                </a:solidFill>
              </a:rPr>
              <a:t> de euro </a:t>
            </a:r>
            <a:r>
              <a:rPr lang="es-ES" sz="1300">
                <a:solidFill>
                  <a:schemeClr val="dk1"/>
                </a:solidFill>
              </a:rPr>
              <a:t>prácticamente</a:t>
            </a:r>
            <a:r>
              <a:rPr lang="es-ES" sz="1300">
                <a:solidFill>
                  <a:schemeClr val="dk1"/>
                </a:solidFill>
              </a:rPr>
              <a:t> estaríamos descartando las otras dos </a:t>
            </a:r>
            <a:r>
              <a:rPr lang="es-ES" sz="1300">
                <a:solidFill>
                  <a:schemeClr val="dk1"/>
                </a:solidFill>
              </a:rPr>
              <a:t>tecnologías</a:t>
            </a:r>
            <a:r>
              <a:rPr lang="es-ES" sz="1300">
                <a:solidFill>
                  <a:schemeClr val="dk1"/>
                </a:solidFill>
              </a:rPr>
              <a:t> planteadas, y si además indicamos que las piezas se </a:t>
            </a:r>
            <a:r>
              <a:rPr lang="es-ES" sz="1300">
                <a:solidFill>
                  <a:schemeClr val="dk1"/>
                </a:solidFill>
              </a:rPr>
              <a:t>instalarán</a:t>
            </a:r>
            <a:r>
              <a:rPr lang="es-ES" sz="1300">
                <a:solidFill>
                  <a:schemeClr val="dk1"/>
                </a:solidFill>
              </a:rPr>
              <a:t> en una máquina en la que deberán </a:t>
            </a:r>
            <a:r>
              <a:rPr lang="es-ES" sz="1300">
                <a:solidFill>
                  <a:schemeClr val="dk1"/>
                </a:solidFill>
              </a:rPr>
              <a:t>soportar</a:t>
            </a:r>
            <a:r>
              <a:rPr lang="es-ES" sz="1300">
                <a:solidFill>
                  <a:schemeClr val="dk1"/>
                </a:solidFill>
              </a:rPr>
              <a:t> una considerable tensión y vibraciones, en este caso podríamos </a:t>
            </a:r>
            <a:r>
              <a:rPr lang="es-ES" sz="1300">
                <a:solidFill>
                  <a:schemeClr val="dk1"/>
                </a:solidFill>
              </a:rPr>
              <a:t>decir</a:t>
            </a:r>
            <a:r>
              <a:rPr lang="es-ES" sz="1300">
                <a:solidFill>
                  <a:schemeClr val="dk1"/>
                </a:solidFill>
              </a:rPr>
              <a:t> que es un caso que encaja como un guante con la tecnología SLS.</a:t>
            </a:r>
            <a:endParaRPr sz="1300">
              <a:solidFill>
                <a:schemeClr val="dk1"/>
              </a:solidFill>
            </a:endParaRPr>
          </a:p>
          <a:p>
            <a:pPr indent="0" lvl="0" marL="0" rtl="0" algn="l">
              <a:spcBef>
                <a:spcPts val="0"/>
              </a:spcBef>
              <a:spcAft>
                <a:spcPts val="0"/>
              </a:spcAft>
              <a:buNone/>
            </a:pPr>
            <a:r>
              <a:rPr lang="es-ES" sz="1300">
                <a:solidFill>
                  <a:schemeClr val="dk1"/>
                </a:solidFill>
              </a:rPr>
              <a:t>Nuestro propósito es añadir más requisitos a nuestro caso para que la necesidad para utilizar la tecnología elegida sea cada vez más patente. Buscaremos el “CASO PERFECTO” para nuestra tecnología.</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s-ES" sz="1300">
                <a:solidFill>
                  <a:schemeClr val="dk1"/>
                </a:solidFill>
              </a:rPr>
              <a:t>3- En este paso realizaremos lo mismo que en el paso anterior, pero para las tecnologías FDM y SLA/DLP que hemos planteado.</a:t>
            </a:r>
            <a:endParaRPr sz="1300">
              <a:solidFill>
                <a:schemeClr val="dk1"/>
              </a:solidFill>
            </a:endParaRPr>
          </a:p>
          <a:p>
            <a:pPr indent="0" lvl="0" marL="0" rtl="0" algn="l">
              <a:spcBef>
                <a:spcPts val="0"/>
              </a:spcBef>
              <a:spcAft>
                <a:spcPts val="0"/>
              </a:spcAft>
              <a:buNone/>
            </a:pPr>
            <a:r>
              <a:t/>
            </a:r>
            <a:endParaRPr sz="1300">
              <a:solidFill>
                <a:schemeClr val="dk1"/>
              </a:solidFill>
            </a:endParaRPr>
          </a:p>
          <a:p>
            <a:pPr indent="0" lvl="0" marL="0" rtl="0" algn="l">
              <a:spcBef>
                <a:spcPts val="0"/>
              </a:spcBef>
              <a:spcAft>
                <a:spcPts val="0"/>
              </a:spcAft>
              <a:buNone/>
            </a:pPr>
            <a:r>
              <a:rPr lang="es-ES" sz="1300">
                <a:solidFill>
                  <a:schemeClr val="dk1"/>
                </a:solidFill>
              </a:rPr>
              <a:t>4- Finalmente expondremos nuestros casos para discutirlos en el conjunto de la clase, buscando fallos en el planteamiento de los demás equipos y realizando ajustes al nuestro para reforzarlo ante las </a:t>
            </a:r>
            <a:r>
              <a:rPr lang="es-ES" sz="1300">
                <a:solidFill>
                  <a:schemeClr val="dk1"/>
                </a:solidFill>
              </a:rPr>
              <a:t>críticas</a:t>
            </a:r>
            <a:r>
              <a:rPr lang="es-ES" sz="1300">
                <a:solidFill>
                  <a:schemeClr val="dk1"/>
                </a:solidFill>
              </a:rPr>
              <a:t> del resto de equipos.</a:t>
            </a:r>
            <a:endParaRPr sz="13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g3567b1e46ab_0_3"/>
          <p:cNvSpPr txBox="1"/>
          <p:nvPr>
            <p:ph idx="1" type="body"/>
          </p:nvPr>
        </p:nvSpPr>
        <p:spPr>
          <a:xfrm>
            <a:off x="3104792" y="1802300"/>
            <a:ext cx="4978500" cy="3710100"/>
          </a:xfrm>
          <a:prstGeom prst="rect">
            <a:avLst/>
          </a:prstGeom>
          <a:noFill/>
          <a:ln>
            <a:noFill/>
          </a:ln>
        </p:spPr>
        <p:txBody>
          <a:bodyPr anchorCtr="0" anchor="t" bIns="45700" lIns="91425" spcFirstLastPara="1" rIns="91425" wrap="square" tIns="45700">
            <a:normAutofit fontScale="47500" lnSpcReduction="20000"/>
          </a:bodyPr>
          <a:lstStyle/>
          <a:p>
            <a:pPr indent="-127000" lvl="0" marL="228600" marR="0" rtl="0" algn="l">
              <a:lnSpc>
                <a:spcPct val="90000"/>
              </a:lnSpc>
              <a:spcBef>
                <a:spcPts val="0"/>
              </a:spcBef>
              <a:spcAft>
                <a:spcPts val="0"/>
              </a:spcAft>
              <a:buClr>
                <a:schemeClr val="dk1"/>
              </a:buClr>
              <a:buSzPct val="61109"/>
              <a:buFont typeface="Arial"/>
              <a:buNone/>
            </a:pPr>
            <a:r>
              <a:t/>
            </a:r>
            <a:endParaRPr b="1" i="0" sz="1800" u="none" cap="none" strike="noStrike">
              <a:solidFill>
                <a:srgbClr val="52BDC3"/>
              </a:solidFill>
              <a:latin typeface="Arial"/>
              <a:ea typeface="Arial"/>
              <a:cs typeface="Arial"/>
              <a:sym typeface="Arial"/>
            </a:endParaRPr>
          </a:p>
          <a:p>
            <a:pPr indent="0" lvl="0" marL="0" marR="0" rtl="0" algn="r">
              <a:lnSpc>
                <a:spcPct val="150000"/>
              </a:lnSpc>
              <a:spcBef>
                <a:spcPts val="0"/>
              </a:spcBef>
              <a:spcAft>
                <a:spcPts val="0"/>
              </a:spcAft>
              <a:buClr>
                <a:srgbClr val="000000"/>
              </a:buClr>
              <a:buSzPct val="37381"/>
              <a:buFont typeface="Arial"/>
              <a:buNone/>
            </a:pPr>
            <a:r>
              <a:rPr b="1" i="0" lang="es-ES" sz="9011" u="none" cap="none" strike="noStrike">
                <a:solidFill>
                  <a:srgbClr val="2A3768"/>
                </a:solidFill>
                <a:latin typeface="Arial"/>
                <a:ea typeface="Arial"/>
                <a:cs typeface="Arial"/>
                <a:sym typeface="Arial"/>
              </a:rPr>
              <a:t>ESKERRIK ASKO!</a:t>
            </a:r>
            <a:endParaRPr b="1" i="0" sz="9011" u="none" cap="none" strike="noStrike">
              <a:solidFill>
                <a:srgbClr val="2A3768"/>
              </a:solidFill>
              <a:latin typeface="Arial"/>
              <a:ea typeface="Arial"/>
              <a:cs typeface="Arial"/>
              <a:sym typeface="Arial"/>
            </a:endParaRPr>
          </a:p>
          <a:p>
            <a:pPr indent="0" lvl="0" marL="0" marR="0" rtl="0" algn="r">
              <a:lnSpc>
                <a:spcPct val="150000"/>
              </a:lnSpc>
              <a:spcBef>
                <a:spcPts val="0"/>
              </a:spcBef>
              <a:spcAft>
                <a:spcPts val="0"/>
              </a:spcAft>
              <a:buClr>
                <a:srgbClr val="000000"/>
              </a:buClr>
              <a:buSzPct val="71638"/>
              <a:buFont typeface="Arial"/>
              <a:buNone/>
            </a:pPr>
            <a:r>
              <a:rPr b="0" i="0" lang="es-ES" sz="4702" u="sng" cap="none" strike="noStrike">
                <a:solidFill>
                  <a:schemeClr val="hlink"/>
                </a:solidFill>
                <a:latin typeface="Arial Black"/>
                <a:ea typeface="Arial Black"/>
                <a:cs typeface="Arial Black"/>
                <a:sym typeface="Arial Black"/>
                <a:hlinkClick r:id="rId3"/>
              </a:rPr>
              <a:t>www.fpsanturtzilh.eus</a:t>
            </a:r>
            <a:endParaRPr b="0" i="0" sz="4702" u="none" cap="none" strike="noStrike">
              <a:solidFill>
                <a:srgbClr val="222D59"/>
              </a:solidFill>
              <a:latin typeface="Arial Black"/>
              <a:ea typeface="Arial Black"/>
              <a:cs typeface="Arial Black"/>
              <a:sym typeface="Arial Black"/>
            </a:endParaRPr>
          </a:p>
          <a:p>
            <a:pPr indent="0" lvl="0" marL="0" marR="0" rtl="0" algn="r">
              <a:lnSpc>
                <a:spcPct val="100000"/>
              </a:lnSpc>
              <a:spcBef>
                <a:spcPts val="0"/>
              </a:spcBef>
              <a:spcAft>
                <a:spcPts val="0"/>
              </a:spcAft>
              <a:buClr>
                <a:srgbClr val="000000"/>
              </a:buClr>
              <a:buSzPct val="104348"/>
              <a:buFont typeface="Arial"/>
              <a:buNone/>
            </a:pPr>
            <a:r>
              <a:t/>
            </a:r>
            <a:endParaRPr b="0" i="0" sz="3228" u="none" cap="none" strike="noStrike">
              <a:solidFill>
                <a:srgbClr val="222D59"/>
              </a:solidFill>
              <a:latin typeface="Arial Black"/>
              <a:ea typeface="Arial Black"/>
              <a:cs typeface="Arial Black"/>
              <a:sym typeface="Arial Black"/>
            </a:endParaRPr>
          </a:p>
          <a:p>
            <a:pPr indent="0" lvl="0" marL="0" marR="0" rtl="0" algn="r">
              <a:lnSpc>
                <a:spcPct val="90000"/>
              </a:lnSpc>
              <a:spcBef>
                <a:spcPts val="0"/>
              </a:spcBef>
              <a:spcAft>
                <a:spcPts val="0"/>
              </a:spcAft>
              <a:buClr>
                <a:srgbClr val="000000"/>
              </a:buClr>
              <a:buSzPct val="120298"/>
              <a:buFont typeface="Arial"/>
              <a:buNone/>
            </a:pPr>
            <a:r>
              <a:t/>
            </a:r>
            <a:endParaRPr b="0" i="0" sz="2800" u="none" cap="none" strike="noStrike">
              <a:solidFill>
                <a:srgbClr val="222D59"/>
              </a:solidFill>
              <a:latin typeface="Arial Black"/>
              <a:ea typeface="Arial Black"/>
              <a:cs typeface="Arial Black"/>
              <a:sym typeface="Arial Black"/>
            </a:endParaRPr>
          </a:p>
          <a:p>
            <a:pPr indent="0" lvl="0" marL="0" marR="0" rtl="0" algn="r">
              <a:lnSpc>
                <a:spcPct val="90000"/>
              </a:lnSpc>
              <a:spcBef>
                <a:spcPts val="0"/>
              </a:spcBef>
              <a:spcAft>
                <a:spcPts val="0"/>
              </a:spcAft>
              <a:buClr>
                <a:srgbClr val="000000"/>
              </a:buClr>
              <a:buSzPct val="75003"/>
              <a:buFont typeface="Arial"/>
              <a:buNone/>
            </a:pPr>
            <a:r>
              <a:rPr lang="es-ES" sz="4491">
                <a:solidFill>
                  <a:srgbClr val="222D59"/>
                </a:solidFill>
                <a:latin typeface="Arial Black"/>
                <a:ea typeface="Arial Black"/>
                <a:cs typeface="Arial Black"/>
                <a:sym typeface="Arial Black"/>
              </a:rPr>
              <a:t>Ruben Etxebarria Agirre</a:t>
            </a:r>
            <a:endParaRPr b="0" i="0" sz="4491" u="none" cap="none" strike="noStrike">
              <a:solidFill>
                <a:srgbClr val="222D59"/>
              </a:solidFill>
              <a:latin typeface="Arial Black"/>
              <a:ea typeface="Arial Black"/>
              <a:cs typeface="Arial Black"/>
              <a:sym typeface="Arial Black"/>
            </a:endParaRPr>
          </a:p>
          <a:p>
            <a:pPr indent="0" lvl="0" marL="0" marR="0" rtl="0" algn="r">
              <a:lnSpc>
                <a:spcPct val="90000"/>
              </a:lnSpc>
              <a:spcBef>
                <a:spcPts val="0"/>
              </a:spcBef>
              <a:spcAft>
                <a:spcPts val="0"/>
              </a:spcAft>
              <a:buClr>
                <a:srgbClr val="000000"/>
              </a:buClr>
              <a:buSzPct val="92488"/>
              <a:buFont typeface="Arial"/>
              <a:buNone/>
            </a:pPr>
            <a:r>
              <a:t/>
            </a:r>
            <a:endParaRPr b="0" i="0" sz="3641" u="none" cap="none" strike="noStrike">
              <a:solidFill>
                <a:srgbClr val="222D59"/>
              </a:solidFill>
              <a:latin typeface="Arial Black"/>
              <a:ea typeface="Arial Black"/>
              <a:cs typeface="Arial Black"/>
              <a:sym typeface="Arial Black"/>
            </a:endParaRPr>
          </a:p>
          <a:p>
            <a:pPr indent="0" lvl="0" marL="0" marR="0" rtl="0" algn="r">
              <a:lnSpc>
                <a:spcPct val="100000"/>
              </a:lnSpc>
              <a:spcBef>
                <a:spcPts val="0"/>
              </a:spcBef>
              <a:spcAft>
                <a:spcPts val="0"/>
              </a:spcAft>
              <a:buClr>
                <a:schemeClr val="dk1"/>
              </a:buClr>
              <a:buSzPct val="78353"/>
              <a:buFont typeface="Arial"/>
              <a:buNone/>
            </a:pPr>
            <a:r>
              <a:rPr lang="es-ES" sz="4299">
                <a:solidFill>
                  <a:srgbClr val="1F5C99"/>
                </a:solidFill>
              </a:rPr>
              <a:t>retxebarria</a:t>
            </a:r>
            <a:r>
              <a:rPr b="0" i="0" lang="es-ES" sz="4299" u="none" cap="none" strike="noStrike">
                <a:solidFill>
                  <a:srgbClr val="1F5C99"/>
                </a:solidFill>
                <a:latin typeface="Arial"/>
                <a:ea typeface="Arial"/>
                <a:cs typeface="Arial"/>
                <a:sym typeface="Arial"/>
              </a:rPr>
              <a:t>@fpsanturtzilh.eu</a:t>
            </a:r>
            <a:r>
              <a:rPr b="0" i="0" lang="es-ES" sz="4156" u="none" cap="none" strike="noStrike">
                <a:solidFill>
                  <a:srgbClr val="1F5C99"/>
                </a:solidFill>
                <a:latin typeface="Arial"/>
                <a:ea typeface="Arial"/>
                <a:cs typeface="Arial"/>
                <a:sym typeface="Arial"/>
              </a:rPr>
              <a:t>s</a:t>
            </a:r>
            <a:r>
              <a:rPr b="0" i="0" lang="es-ES" sz="1810" u="none" cap="none" strike="noStrike">
                <a:solidFill>
                  <a:srgbClr val="1F5C99"/>
                </a:solidFill>
                <a:latin typeface="Arial"/>
                <a:ea typeface="Arial"/>
                <a:cs typeface="Arial"/>
                <a:sym typeface="Arial"/>
              </a:rPr>
              <a:t> </a:t>
            </a:r>
            <a:endParaRPr b="0" i="0" sz="161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ct val="111905"/>
              <a:buFont typeface="Arial"/>
              <a:buNone/>
            </a:pPr>
            <a:r>
              <a:t/>
            </a:r>
            <a:endParaRPr b="0" i="0" sz="3010" u="none" cap="none" strike="noStrike">
              <a:solidFill>
                <a:srgbClr val="222D59"/>
              </a:solidFill>
              <a:latin typeface="Arial Black"/>
              <a:ea typeface="Arial Black"/>
              <a:cs typeface="Arial Black"/>
              <a:sym typeface="Arial Black"/>
            </a:endParaRPr>
          </a:p>
          <a:p>
            <a:pPr indent="0" lvl="0" marL="0" marR="0" rtl="0" algn="l">
              <a:lnSpc>
                <a:spcPct val="200000"/>
              </a:lnSpc>
              <a:spcBef>
                <a:spcPts val="0"/>
              </a:spcBef>
              <a:spcAft>
                <a:spcPts val="0"/>
              </a:spcAft>
              <a:buClr>
                <a:schemeClr val="dk1"/>
              </a:buClr>
              <a:buSzPct val="39285"/>
              <a:buFont typeface="Arial"/>
              <a:buNone/>
            </a:pPr>
            <a:r>
              <a:t/>
            </a:r>
            <a:endParaRPr b="0" i="0" sz="2800" u="none" cap="none" strike="noStrike">
              <a:solidFill>
                <a:srgbClr val="222D59"/>
              </a:solidFill>
              <a:latin typeface="Arial Black"/>
              <a:ea typeface="Arial Black"/>
              <a:cs typeface="Arial Black"/>
              <a:sym typeface="Arial Black"/>
            </a:endParaRPr>
          </a:p>
          <a:p>
            <a:pPr indent="0" lvl="0" marL="0" marR="0" rtl="0" algn="l">
              <a:lnSpc>
                <a:spcPct val="90000"/>
              </a:lnSpc>
              <a:spcBef>
                <a:spcPts val="0"/>
              </a:spcBef>
              <a:spcAft>
                <a:spcPts val="0"/>
              </a:spcAft>
              <a:buClr>
                <a:srgbClr val="222D59"/>
              </a:buClr>
              <a:buSzPct val="128571"/>
              <a:buFont typeface="Arial Black"/>
              <a:buNone/>
            </a:pPr>
            <a:r>
              <a:t/>
            </a:r>
            <a:endParaRPr b="0" i="0" sz="2800" u="none" cap="none" strike="noStrike">
              <a:solidFill>
                <a:srgbClr val="222D59"/>
              </a:solidFill>
              <a:latin typeface="Arial Black"/>
              <a:ea typeface="Arial Black"/>
              <a:cs typeface="Arial Black"/>
              <a:sym typeface="Arial Black"/>
            </a:endParaRPr>
          </a:p>
          <a:p>
            <a:pPr indent="0" lvl="0" marL="457200" marR="0" rtl="0" algn="l">
              <a:lnSpc>
                <a:spcPct val="200000"/>
              </a:lnSpc>
              <a:spcBef>
                <a:spcPts val="0"/>
              </a:spcBef>
              <a:spcAft>
                <a:spcPts val="0"/>
              </a:spcAft>
              <a:buClr>
                <a:srgbClr val="000000"/>
              </a:buClr>
              <a:buSzPct val="187133"/>
              <a:buFont typeface="Arial"/>
              <a:buNone/>
            </a:pPr>
            <a:r>
              <a:t/>
            </a:r>
            <a:endParaRPr b="1" i="0" sz="1800" u="none" cap="none" strike="noStrike">
              <a:solidFill>
                <a:srgbClr val="2A3768"/>
              </a:solidFill>
              <a:latin typeface="Arial"/>
              <a:ea typeface="Arial"/>
              <a:cs typeface="Arial"/>
              <a:sym typeface="Arial"/>
            </a:endParaRPr>
          </a:p>
          <a:p>
            <a:pPr indent="0" lvl="0" marL="0" marR="0" rtl="0" algn="l">
              <a:lnSpc>
                <a:spcPct val="200000"/>
              </a:lnSpc>
              <a:spcBef>
                <a:spcPts val="0"/>
              </a:spcBef>
              <a:spcAft>
                <a:spcPts val="0"/>
              </a:spcAft>
              <a:buClr>
                <a:srgbClr val="000000"/>
              </a:buClr>
              <a:buSzPct val="198141"/>
              <a:buFont typeface="Arial"/>
              <a:buNone/>
            </a:pPr>
            <a:r>
              <a:t/>
            </a:r>
            <a:endParaRPr b="0" i="0" sz="1700" u="none" cap="none" strike="noStrike">
              <a:solidFill>
                <a:srgbClr val="2A3768"/>
              </a:solidFill>
              <a:latin typeface="Arial"/>
              <a:ea typeface="Arial"/>
              <a:cs typeface="Arial"/>
              <a:sym typeface="Arial"/>
            </a:endParaRPr>
          </a:p>
          <a:p>
            <a:pPr indent="-127000" lvl="0" marL="228600" marR="0" rtl="0" algn="l">
              <a:lnSpc>
                <a:spcPct val="90000"/>
              </a:lnSpc>
              <a:spcBef>
                <a:spcPts val="0"/>
              </a:spcBef>
              <a:spcAft>
                <a:spcPts val="0"/>
              </a:spcAft>
              <a:buClr>
                <a:schemeClr val="dk1"/>
              </a:buClr>
              <a:buSzPct val="100000"/>
              <a:buFont typeface="Arial"/>
              <a:buNone/>
            </a:pPr>
            <a:r>
              <a:t/>
            </a:r>
            <a:endParaRPr b="0" i="0" sz="1400" u="none" cap="none" strike="noStrike">
              <a:solidFill>
                <a:srgbClr val="000000"/>
              </a:solidFill>
              <a:latin typeface="Arial"/>
              <a:ea typeface="Arial"/>
              <a:cs typeface="Arial"/>
              <a:sym typeface="Arial"/>
            </a:endParaRPr>
          </a:p>
        </p:txBody>
      </p:sp>
      <p:pic>
        <p:nvPicPr>
          <p:cNvPr id="400" name="Google Shape;400;g3567b1e46ab_0_3"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g3426751a0b2_0_2"/>
          <p:cNvSpPr/>
          <p:nvPr/>
        </p:nvSpPr>
        <p:spPr>
          <a:xfrm>
            <a:off x="327913" y="1540150"/>
            <a:ext cx="11536197" cy="82867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 name="Google Shape;64;g3426751a0b2_0_2"/>
          <p:cNvSpPr txBox="1"/>
          <p:nvPr>
            <p:ph type="title"/>
          </p:nvPr>
        </p:nvSpPr>
        <p:spPr>
          <a:xfrm>
            <a:off x="1308300" y="150100"/>
            <a:ext cx="80454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sz="4055"/>
              <a:t>SLS </a:t>
            </a:r>
            <a:r>
              <a:rPr b="0" lang="es-ES"/>
              <a:t>SINTERIZADO SELECTIVO POR </a:t>
            </a:r>
            <a:r>
              <a:rPr b="0" lang="es-ES"/>
              <a:t>LÁSER</a:t>
            </a:r>
            <a:endParaRPr b="0"/>
          </a:p>
        </p:txBody>
      </p:sp>
      <p:pic>
        <p:nvPicPr>
          <p:cNvPr id="65" name="Google Shape;65;g3426751a0b2_0_2"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66" name="Google Shape;66;g3426751a0b2_0_2"/>
          <p:cNvSpPr txBox="1"/>
          <p:nvPr/>
        </p:nvSpPr>
        <p:spPr>
          <a:xfrm>
            <a:off x="325211" y="1684488"/>
            <a:ext cx="11541600" cy="540000"/>
          </a:xfrm>
          <a:prstGeom prst="rect">
            <a:avLst/>
          </a:prstGeom>
          <a:noFill/>
          <a:ln>
            <a:noFill/>
          </a:ln>
        </p:spPr>
        <p:txBody>
          <a:bodyPr anchorCtr="0" anchor="ctr" bIns="0" lIns="0" spcFirstLastPara="1" rIns="0" wrap="square" tIns="16500">
            <a:spAutoFit/>
          </a:bodyPr>
          <a:lstStyle/>
          <a:p>
            <a:pPr indent="0" lvl="0" marL="0" marR="0" rtl="0" algn="ctr">
              <a:lnSpc>
                <a:spcPct val="100000"/>
              </a:lnSpc>
              <a:spcBef>
                <a:spcPts val="0"/>
              </a:spcBef>
              <a:spcAft>
                <a:spcPts val="0"/>
              </a:spcAft>
              <a:buClr>
                <a:srgbClr val="000000"/>
              </a:buClr>
              <a:buSzPts val="2000"/>
              <a:buFont typeface="Arial"/>
              <a:buNone/>
            </a:pPr>
            <a:r>
              <a:rPr b="1" lang="es-ES" sz="2600">
                <a:solidFill>
                  <a:srgbClr val="012033"/>
                </a:solidFill>
              </a:rPr>
              <a:t>Una tecnología potente para </a:t>
            </a:r>
            <a:r>
              <a:rPr b="1" lang="es-ES" sz="3400" u="sng">
                <a:solidFill>
                  <a:srgbClr val="012033"/>
                </a:solidFill>
              </a:rPr>
              <a:t>Piezas Funcionales</a:t>
            </a:r>
            <a:r>
              <a:rPr b="1" lang="es-ES" sz="2600">
                <a:solidFill>
                  <a:srgbClr val="012033"/>
                </a:solidFill>
              </a:rPr>
              <a:t> y </a:t>
            </a:r>
            <a:r>
              <a:rPr b="1" lang="es-ES" sz="3400" u="sng">
                <a:solidFill>
                  <a:srgbClr val="012033"/>
                </a:solidFill>
              </a:rPr>
              <a:t>Producción</a:t>
            </a:r>
            <a:endParaRPr b="1" i="0" sz="3400" u="sng" cap="none" strike="noStrike">
              <a:solidFill>
                <a:srgbClr val="000000"/>
              </a:solidFill>
              <a:latin typeface="Arial"/>
              <a:ea typeface="Arial"/>
              <a:cs typeface="Arial"/>
              <a:sym typeface="Arial"/>
            </a:endParaRPr>
          </a:p>
        </p:txBody>
      </p:sp>
      <p:pic>
        <p:nvPicPr>
          <p:cNvPr id="67" name="Google Shape;67;g3426751a0b2_0_2"/>
          <p:cNvPicPr preferRelativeResize="0"/>
          <p:nvPr/>
        </p:nvPicPr>
        <p:blipFill>
          <a:blip r:embed="rId4">
            <a:alphaModFix/>
          </a:blip>
          <a:stretch>
            <a:fillRect/>
          </a:stretch>
        </p:blipFill>
        <p:spPr>
          <a:xfrm>
            <a:off x="5224898" y="3809681"/>
            <a:ext cx="2515275" cy="1969921"/>
          </a:xfrm>
          <a:prstGeom prst="rect">
            <a:avLst/>
          </a:prstGeom>
          <a:noFill/>
          <a:ln>
            <a:noFill/>
          </a:ln>
        </p:spPr>
      </p:pic>
      <p:pic>
        <p:nvPicPr>
          <p:cNvPr id="68" name="Google Shape;68;g3426751a0b2_0_2"/>
          <p:cNvPicPr preferRelativeResize="0"/>
          <p:nvPr/>
        </p:nvPicPr>
        <p:blipFill>
          <a:blip r:embed="rId5">
            <a:alphaModFix/>
          </a:blip>
          <a:stretch>
            <a:fillRect/>
          </a:stretch>
        </p:blipFill>
        <p:spPr>
          <a:xfrm>
            <a:off x="243650" y="2368825"/>
            <a:ext cx="4981250" cy="4119326"/>
          </a:xfrm>
          <a:prstGeom prst="rect">
            <a:avLst/>
          </a:prstGeom>
          <a:noFill/>
          <a:ln>
            <a:noFill/>
          </a:ln>
        </p:spPr>
      </p:pic>
      <p:pic>
        <p:nvPicPr>
          <p:cNvPr id="69" name="Google Shape;69;g3426751a0b2_0_2"/>
          <p:cNvPicPr preferRelativeResize="0"/>
          <p:nvPr/>
        </p:nvPicPr>
        <p:blipFill>
          <a:blip r:embed="rId6">
            <a:alphaModFix/>
          </a:blip>
          <a:stretch>
            <a:fillRect/>
          </a:stretch>
        </p:blipFill>
        <p:spPr>
          <a:xfrm>
            <a:off x="9674675" y="2613750"/>
            <a:ext cx="2472775" cy="3792925"/>
          </a:xfrm>
          <a:prstGeom prst="rect">
            <a:avLst/>
          </a:prstGeom>
          <a:noFill/>
          <a:ln>
            <a:noFill/>
          </a:ln>
        </p:spPr>
      </p:pic>
      <p:pic>
        <p:nvPicPr>
          <p:cNvPr id="70" name="Google Shape;70;g3426751a0b2_0_2"/>
          <p:cNvPicPr preferRelativeResize="0"/>
          <p:nvPr/>
        </p:nvPicPr>
        <p:blipFill>
          <a:blip r:embed="rId7">
            <a:alphaModFix/>
          </a:blip>
          <a:stretch>
            <a:fillRect/>
          </a:stretch>
        </p:blipFill>
        <p:spPr>
          <a:xfrm>
            <a:off x="7902750" y="3194275"/>
            <a:ext cx="1853925" cy="3095075"/>
          </a:xfrm>
          <a:prstGeom prst="rect">
            <a:avLst/>
          </a:prstGeom>
          <a:noFill/>
          <a:ln>
            <a:noFill/>
          </a:ln>
        </p:spPr>
      </p:pic>
      <p:sp>
        <p:nvSpPr>
          <p:cNvPr id="71" name="Google Shape;71;g3426751a0b2_0_2"/>
          <p:cNvSpPr txBox="1"/>
          <p:nvPr/>
        </p:nvSpPr>
        <p:spPr>
          <a:xfrm>
            <a:off x="1464825" y="1057950"/>
            <a:ext cx="8169000" cy="382800"/>
          </a:xfrm>
          <a:prstGeom prst="rect">
            <a:avLst/>
          </a:prstGeom>
          <a:noFill/>
          <a:ln>
            <a:noFill/>
          </a:ln>
        </p:spPr>
        <p:txBody>
          <a:bodyPr anchorCtr="0" anchor="ctr" bIns="0" lIns="0" spcFirstLastPara="1" rIns="0" wrap="square" tIns="13325">
            <a:spAutoFit/>
          </a:bodyPr>
          <a:lstStyle/>
          <a:p>
            <a:pPr indent="0" lvl="0" marL="457200" marR="0" rtl="0" algn="l">
              <a:lnSpc>
                <a:spcPct val="100000"/>
              </a:lnSpc>
              <a:spcBef>
                <a:spcPts val="105"/>
              </a:spcBef>
              <a:spcAft>
                <a:spcPts val="0"/>
              </a:spcAft>
              <a:buNone/>
            </a:pPr>
            <a:r>
              <a:rPr b="1" lang="es-ES" sz="2400">
                <a:solidFill>
                  <a:srgbClr val="002060"/>
                </a:solidFill>
                <a:latin typeface="Arial Black"/>
                <a:ea typeface="Arial Black"/>
                <a:cs typeface="Arial Black"/>
                <a:sym typeface="Arial Black"/>
              </a:rPr>
              <a:t>6.1.</a:t>
            </a:r>
            <a:r>
              <a:rPr b="1" lang="es-ES" sz="2000">
                <a:solidFill>
                  <a:srgbClr val="012033"/>
                </a:solidFill>
              </a:rPr>
              <a:t> </a:t>
            </a:r>
            <a:r>
              <a:rPr b="1" lang="es-ES" sz="2400">
                <a:solidFill>
                  <a:srgbClr val="002060"/>
                </a:solidFill>
                <a:latin typeface="Arial Black"/>
                <a:ea typeface="Arial Black"/>
                <a:cs typeface="Arial Black"/>
                <a:sym typeface="Arial Black"/>
              </a:rPr>
              <a:t>¿QUÉ APORTA ESTA TECNOLOGÍA?</a:t>
            </a:r>
            <a:endParaRPr b="1" i="0" sz="2400" u="none" cap="none" strike="noStrike">
              <a:solidFill>
                <a:srgbClr val="002060"/>
              </a:solidFill>
              <a:latin typeface="Arial Black"/>
              <a:ea typeface="Arial Black"/>
              <a:cs typeface="Arial Black"/>
              <a:sym typeface="Arial Black"/>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g3620055db34_1_0"/>
          <p:cNvSpPr/>
          <p:nvPr/>
        </p:nvSpPr>
        <p:spPr>
          <a:xfrm>
            <a:off x="494000" y="1674100"/>
            <a:ext cx="11034624" cy="1961888"/>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95B4D3"/>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g3620055db34_1_0"/>
          <p:cNvSpPr txBox="1"/>
          <p:nvPr>
            <p:ph type="title"/>
          </p:nvPr>
        </p:nvSpPr>
        <p:spPr>
          <a:xfrm>
            <a:off x="1308295" y="150110"/>
            <a:ext cx="6423000" cy="7521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2060"/>
              </a:buClr>
              <a:buSzPts val="2400"/>
              <a:buFont typeface="Arial Black"/>
              <a:buNone/>
            </a:pPr>
            <a:r>
              <a:rPr lang="es-ES" sz="2600"/>
              <a:t>TECNOLOGÍA SLS</a:t>
            </a:r>
            <a:endParaRPr sz="2600"/>
          </a:p>
        </p:txBody>
      </p:sp>
      <p:sp>
        <p:nvSpPr>
          <p:cNvPr id="78" name="Google Shape;78;g3620055db34_1_0"/>
          <p:cNvSpPr txBox="1"/>
          <p:nvPr/>
        </p:nvSpPr>
        <p:spPr>
          <a:xfrm>
            <a:off x="1464825" y="1057950"/>
            <a:ext cx="6852600" cy="382800"/>
          </a:xfrm>
          <a:prstGeom prst="rect">
            <a:avLst/>
          </a:prstGeom>
          <a:noFill/>
          <a:ln>
            <a:noFill/>
          </a:ln>
        </p:spPr>
        <p:txBody>
          <a:bodyPr anchorCtr="0" anchor="ctr" bIns="0" lIns="0" spcFirstLastPara="1" rIns="0" wrap="square" tIns="13325">
            <a:spAutoFit/>
          </a:bodyPr>
          <a:lstStyle/>
          <a:p>
            <a:pPr indent="0" lvl="0" marL="457200" marR="0" rtl="0" algn="l">
              <a:lnSpc>
                <a:spcPct val="100000"/>
              </a:lnSpc>
              <a:spcBef>
                <a:spcPts val="105"/>
              </a:spcBef>
              <a:spcAft>
                <a:spcPts val="0"/>
              </a:spcAft>
              <a:buNone/>
            </a:pPr>
            <a:r>
              <a:rPr b="1" lang="es-ES" sz="2400">
                <a:solidFill>
                  <a:srgbClr val="002060"/>
                </a:solidFill>
                <a:latin typeface="Arial Black"/>
                <a:ea typeface="Arial Black"/>
                <a:cs typeface="Arial Black"/>
                <a:sym typeface="Arial Black"/>
              </a:rPr>
              <a:t>6.1.</a:t>
            </a:r>
            <a:r>
              <a:rPr b="1" lang="es-ES" sz="2000">
                <a:solidFill>
                  <a:srgbClr val="012033"/>
                </a:solidFill>
              </a:rPr>
              <a:t> </a:t>
            </a:r>
            <a:r>
              <a:rPr b="1" lang="es-ES" sz="2400">
                <a:solidFill>
                  <a:srgbClr val="002060"/>
                </a:solidFill>
                <a:latin typeface="Arial Black"/>
                <a:ea typeface="Arial Black"/>
                <a:cs typeface="Arial Black"/>
                <a:sym typeface="Arial Black"/>
              </a:rPr>
              <a:t>¿QUÉ ES EL SINTERIZADO?</a:t>
            </a:r>
            <a:endParaRPr b="1" i="0" sz="2400" u="none" cap="none" strike="noStrike">
              <a:solidFill>
                <a:srgbClr val="002060"/>
              </a:solidFill>
              <a:latin typeface="Arial Black"/>
              <a:ea typeface="Arial Black"/>
              <a:cs typeface="Arial Black"/>
              <a:sym typeface="Arial Black"/>
            </a:endParaRPr>
          </a:p>
        </p:txBody>
      </p:sp>
      <p:sp>
        <p:nvSpPr>
          <p:cNvPr id="79" name="Google Shape;79;g3620055db34_1_0"/>
          <p:cNvSpPr txBox="1"/>
          <p:nvPr/>
        </p:nvSpPr>
        <p:spPr>
          <a:xfrm>
            <a:off x="742562" y="1800794"/>
            <a:ext cx="10537500" cy="1708500"/>
          </a:xfrm>
          <a:prstGeom prst="rect">
            <a:avLst/>
          </a:prstGeom>
          <a:noFill/>
          <a:ln>
            <a:noFill/>
          </a:ln>
        </p:spPr>
        <p:txBody>
          <a:bodyPr anchorCtr="0" anchor="ctr" bIns="91425" lIns="91425" spcFirstLastPara="1" rIns="91425" wrap="square" tIns="91425">
            <a:noAutofit/>
          </a:bodyPr>
          <a:lstStyle/>
          <a:p>
            <a:pPr indent="0" lvl="0" marL="0" marR="0" rtl="0" algn="just">
              <a:lnSpc>
                <a:spcPct val="150000"/>
              </a:lnSpc>
              <a:spcBef>
                <a:spcPts val="1000"/>
              </a:spcBef>
              <a:spcAft>
                <a:spcPts val="0"/>
              </a:spcAft>
              <a:buNone/>
            </a:pPr>
            <a:r>
              <a:rPr lang="es-ES" sz="1800">
                <a:solidFill>
                  <a:schemeClr val="dk1"/>
                </a:solidFill>
              </a:rPr>
              <a:t>El sinterizado es un proceso fundamental en la ciencia de materiales y la fabricación, especialmente relevante en la impresión 3D de Sinterizado Selectivo por Láser (SLS), así como en la metalurgia de polvos y la cerámica. En su esencia, el sinterizado es un tratamiento térmico que transforma un polvo suelto o un material pulverizado en una masa sólida y coherente.</a:t>
            </a:r>
            <a:endParaRPr b="0" i="0" sz="2000" u="none" cap="none" strike="noStrike">
              <a:solidFill>
                <a:schemeClr val="dk1"/>
              </a:solidFill>
              <a:latin typeface="Arial"/>
              <a:ea typeface="Arial"/>
              <a:cs typeface="Arial"/>
              <a:sym typeface="Arial"/>
            </a:endParaRPr>
          </a:p>
        </p:txBody>
      </p:sp>
      <p:pic>
        <p:nvPicPr>
          <p:cNvPr id="80" name="Google Shape;80;g3620055db34_1_0"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pic>
        <p:nvPicPr>
          <p:cNvPr id="81" name="Google Shape;81;g3620055db34_1_0"/>
          <p:cNvPicPr preferRelativeResize="0"/>
          <p:nvPr/>
        </p:nvPicPr>
        <p:blipFill rotWithShape="1">
          <a:blip r:embed="rId4">
            <a:alphaModFix/>
          </a:blip>
          <a:srcRect b="18526" l="12514" r="12506" t="30508"/>
          <a:stretch/>
        </p:blipFill>
        <p:spPr>
          <a:xfrm>
            <a:off x="355275" y="4093763"/>
            <a:ext cx="3349283" cy="2276775"/>
          </a:xfrm>
          <a:prstGeom prst="rect">
            <a:avLst/>
          </a:prstGeom>
          <a:noFill/>
          <a:ln>
            <a:noFill/>
          </a:ln>
        </p:spPr>
      </p:pic>
      <p:pic>
        <p:nvPicPr>
          <p:cNvPr id="82" name="Google Shape;82;g3620055db34_1_0"/>
          <p:cNvPicPr preferRelativeResize="0"/>
          <p:nvPr/>
        </p:nvPicPr>
        <p:blipFill rotWithShape="1">
          <a:blip r:embed="rId5">
            <a:alphaModFix/>
          </a:blip>
          <a:srcRect b="13506" l="13110" r="3542" t="14186"/>
          <a:stretch/>
        </p:blipFill>
        <p:spPr>
          <a:xfrm>
            <a:off x="8563350" y="3869350"/>
            <a:ext cx="3080550" cy="2672276"/>
          </a:xfrm>
          <a:prstGeom prst="rect">
            <a:avLst/>
          </a:prstGeom>
          <a:noFill/>
          <a:ln>
            <a:noFill/>
          </a:ln>
        </p:spPr>
      </p:pic>
      <p:sp>
        <p:nvSpPr>
          <p:cNvPr id="83" name="Google Shape;83;g3620055db34_1_0"/>
          <p:cNvSpPr txBox="1"/>
          <p:nvPr/>
        </p:nvSpPr>
        <p:spPr>
          <a:xfrm>
            <a:off x="3499725" y="4313450"/>
            <a:ext cx="1347000" cy="141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ctr">
              <a:spcBef>
                <a:spcPts val="0"/>
              </a:spcBef>
              <a:spcAft>
                <a:spcPts val="0"/>
              </a:spcAft>
              <a:buNone/>
            </a:pPr>
            <a:r>
              <a:rPr b="1" lang="es-ES" sz="7400"/>
              <a:t>+</a:t>
            </a:r>
            <a:endParaRPr b="1" sz="7400"/>
          </a:p>
        </p:txBody>
      </p:sp>
      <p:sp>
        <p:nvSpPr>
          <p:cNvPr id="84" name="Google Shape;84;g3620055db34_1_0"/>
          <p:cNvSpPr/>
          <p:nvPr/>
        </p:nvSpPr>
        <p:spPr>
          <a:xfrm>
            <a:off x="4731675" y="4551588"/>
            <a:ext cx="2388900" cy="1361100"/>
          </a:xfrm>
          <a:prstGeom prst="roundRect">
            <a:avLst>
              <a:gd fmla="val 33333" name="adj"/>
            </a:avLst>
          </a:prstGeom>
          <a:solidFill>
            <a:srgbClr val="E06666"/>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 name="Google Shape;85;g3620055db34_1_0"/>
          <p:cNvSpPr txBox="1"/>
          <p:nvPr/>
        </p:nvSpPr>
        <p:spPr>
          <a:xfrm>
            <a:off x="4873025" y="4718513"/>
            <a:ext cx="2022900" cy="111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s-ES" sz="2600"/>
              <a:t>ENERGÍA TÉRMICA</a:t>
            </a:r>
            <a:endParaRPr b="1" sz="2600"/>
          </a:p>
        </p:txBody>
      </p:sp>
      <p:sp>
        <p:nvSpPr>
          <p:cNvPr id="86" name="Google Shape;86;g3620055db34_1_0"/>
          <p:cNvSpPr/>
          <p:nvPr/>
        </p:nvSpPr>
        <p:spPr>
          <a:xfrm>
            <a:off x="7619050" y="5040750"/>
            <a:ext cx="535200" cy="382800"/>
          </a:xfrm>
          <a:prstGeom prst="rightArrow">
            <a:avLst>
              <a:gd fmla="val 50000" name="adj1"/>
              <a:gd fmla="val 50000" name="adj2"/>
            </a:avLst>
          </a:prstGeom>
          <a:solidFill>
            <a:schemeClr val="dk1"/>
          </a:solidFill>
          <a:ln cap="flat" cmpd="sng" w="2857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g368339f86f0_0_73"/>
          <p:cNvSpPr txBox="1"/>
          <p:nvPr>
            <p:ph type="title"/>
          </p:nvPr>
        </p:nvSpPr>
        <p:spPr>
          <a:xfrm>
            <a:off x="1308295" y="150110"/>
            <a:ext cx="64230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TECNOLOGÍA SLS</a:t>
            </a:r>
            <a:endParaRPr/>
          </a:p>
        </p:txBody>
      </p:sp>
      <p:sp>
        <p:nvSpPr>
          <p:cNvPr id="92" name="Google Shape;92;g368339f86f0_0_73"/>
          <p:cNvSpPr txBox="1"/>
          <p:nvPr/>
        </p:nvSpPr>
        <p:spPr>
          <a:xfrm>
            <a:off x="1464827" y="1057961"/>
            <a:ext cx="84855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¿CÓMO SE SINTERIZA?</a:t>
            </a:r>
            <a:endParaRPr b="1" i="0" sz="2400" u="none" cap="none" strike="noStrike">
              <a:solidFill>
                <a:srgbClr val="002060"/>
              </a:solidFill>
              <a:latin typeface="Arial Black"/>
              <a:ea typeface="Arial Black"/>
              <a:cs typeface="Arial Black"/>
              <a:sym typeface="Arial Black"/>
            </a:endParaRPr>
          </a:p>
        </p:txBody>
      </p:sp>
      <p:pic>
        <p:nvPicPr>
          <p:cNvPr id="93" name="Google Shape;93;g368339f86f0_0_73"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pic>
        <p:nvPicPr>
          <p:cNvPr id="94" name="Google Shape;94;g368339f86f0_0_73"/>
          <p:cNvPicPr preferRelativeResize="0"/>
          <p:nvPr/>
        </p:nvPicPr>
        <p:blipFill rotWithShape="1">
          <a:blip r:embed="rId4">
            <a:alphaModFix/>
          </a:blip>
          <a:srcRect b="7961" l="0" r="0" t="0"/>
          <a:stretch/>
        </p:blipFill>
        <p:spPr>
          <a:xfrm>
            <a:off x="5905350" y="955900"/>
            <a:ext cx="5351151" cy="5902098"/>
          </a:xfrm>
          <a:prstGeom prst="rect">
            <a:avLst/>
          </a:prstGeom>
          <a:noFill/>
          <a:ln>
            <a:noFill/>
          </a:ln>
        </p:spPr>
      </p:pic>
      <p:sp>
        <p:nvSpPr>
          <p:cNvPr id="95" name="Google Shape;95;g368339f86f0_0_73"/>
          <p:cNvSpPr/>
          <p:nvPr/>
        </p:nvSpPr>
        <p:spPr>
          <a:xfrm>
            <a:off x="216100" y="1920225"/>
            <a:ext cx="4782864" cy="1845874"/>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g368339f86f0_0_73"/>
          <p:cNvSpPr txBox="1"/>
          <p:nvPr/>
        </p:nvSpPr>
        <p:spPr>
          <a:xfrm>
            <a:off x="216088" y="1930650"/>
            <a:ext cx="4707600" cy="180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ES" sz="2700">
                <a:solidFill>
                  <a:schemeClr val="dk1"/>
                </a:solidFill>
              </a:rPr>
              <a:t>1- Precalentamiento de todo el </a:t>
            </a:r>
            <a:r>
              <a:rPr b="1" lang="es-ES" sz="2700">
                <a:solidFill>
                  <a:schemeClr val="dk1"/>
                </a:solidFill>
              </a:rPr>
              <a:t>recinto de impresión</a:t>
            </a:r>
            <a:r>
              <a:rPr lang="es-ES" sz="2700">
                <a:solidFill>
                  <a:schemeClr val="dk1"/>
                </a:solidFill>
              </a:rPr>
              <a:t> por debajo del punto de fusión, típicamente </a:t>
            </a:r>
            <a:r>
              <a:rPr b="1" lang="es-ES" sz="2700">
                <a:solidFill>
                  <a:schemeClr val="dk1"/>
                </a:solidFill>
              </a:rPr>
              <a:t>170 </a:t>
            </a:r>
            <a:r>
              <a:rPr b="1" lang="es-ES" sz="2700">
                <a:solidFill>
                  <a:schemeClr val="dk1"/>
                </a:solidFill>
              </a:rPr>
              <a:t>ºC </a:t>
            </a:r>
            <a:r>
              <a:rPr b="1" lang="es-ES" sz="2700">
                <a:solidFill>
                  <a:schemeClr val="dk1"/>
                </a:solidFill>
              </a:rPr>
              <a:t>- 180 ºC</a:t>
            </a:r>
            <a:endParaRPr b="1" sz="3000"/>
          </a:p>
        </p:txBody>
      </p:sp>
      <p:sp>
        <p:nvSpPr>
          <p:cNvPr id="97" name="Google Shape;97;g368339f86f0_0_73"/>
          <p:cNvSpPr/>
          <p:nvPr/>
        </p:nvSpPr>
        <p:spPr>
          <a:xfrm>
            <a:off x="216100" y="4225975"/>
            <a:ext cx="4818691" cy="1845874"/>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g368339f86f0_0_73"/>
          <p:cNvSpPr txBox="1"/>
          <p:nvPr/>
        </p:nvSpPr>
        <p:spPr>
          <a:xfrm>
            <a:off x="279250" y="4245575"/>
            <a:ext cx="4656600" cy="180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ES" sz="2700">
                <a:solidFill>
                  <a:schemeClr val="dk1"/>
                </a:solidFill>
              </a:rPr>
              <a:t>2</a:t>
            </a:r>
            <a:r>
              <a:rPr lang="es-ES" sz="2700">
                <a:solidFill>
                  <a:schemeClr val="dk1"/>
                </a:solidFill>
              </a:rPr>
              <a:t>- </a:t>
            </a:r>
            <a:r>
              <a:rPr b="1" lang="es-ES" sz="2700">
                <a:solidFill>
                  <a:schemeClr val="dk1"/>
                </a:solidFill>
              </a:rPr>
              <a:t>Sinterizado selectivo</a:t>
            </a:r>
            <a:r>
              <a:rPr lang="es-ES" sz="2700">
                <a:solidFill>
                  <a:schemeClr val="dk1"/>
                </a:solidFill>
              </a:rPr>
              <a:t> del polvo según geometría de la pieza a imprimir, escaneando con un haz </a:t>
            </a:r>
            <a:r>
              <a:rPr b="1" lang="es-ES" sz="2700">
                <a:solidFill>
                  <a:schemeClr val="dk1"/>
                </a:solidFill>
              </a:rPr>
              <a:t>láser</a:t>
            </a:r>
            <a:r>
              <a:rPr lang="es-ES" sz="2700">
                <a:solidFill>
                  <a:schemeClr val="dk1"/>
                </a:solidFill>
              </a:rPr>
              <a:t>.</a:t>
            </a:r>
            <a:endParaRPr sz="3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1000"/>
                                        <p:tgtEl>
                                          <p:spTgt spid="95"/>
                                        </p:tgtEl>
                                        <p:attrNameLst>
                                          <p:attrName>ppt_w</p:attrName>
                                        </p:attrNameLst>
                                      </p:cBhvr>
                                      <p:tavLst>
                                        <p:tav fmla="" tm="0">
                                          <p:val>
                                            <p:strVal val="0"/>
                                          </p:val>
                                        </p:tav>
                                        <p:tav fmla="" tm="100000">
                                          <p:val>
                                            <p:strVal val="#ppt_w"/>
                                          </p:val>
                                        </p:tav>
                                      </p:tavLst>
                                    </p:anim>
                                    <p:anim calcmode="lin" valueType="num">
                                      <p:cBhvr additive="base">
                                        <p:cTn dur="1000"/>
                                        <p:tgtEl>
                                          <p:spTgt spid="95"/>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3" presetSubtype="16">
                                  <p:stCondLst>
                                    <p:cond delay="0"/>
                                  </p:stCondLst>
                                  <p:childTnLst>
                                    <p:set>
                                      <p:cBhvr>
                                        <p:cTn dur="1" fill="hold">
                                          <p:stCondLst>
                                            <p:cond delay="0"/>
                                          </p:stCondLst>
                                        </p:cTn>
                                        <p:tgtEl>
                                          <p:spTgt spid="97"/>
                                        </p:tgtEl>
                                        <p:attrNameLst>
                                          <p:attrName>style.visibility</p:attrName>
                                        </p:attrNameLst>
                                      </p:cBhvr>
                                      <p:to>
                                        <p:strVal val="visible"/>
                                      </p:to>
                                    </p:set>
                                    <p:anim calcmode="lin" valueType="num">
                                      <p:cBhvr additive="base">
                                        <p:cTn dur="1000"/>
                                        <p:tgtEl>
                                          <p:spTgt spid="97"/>
                                        </p:tgtEl>
                                        <p:attrNameLst>
                                          <p:attrName>ppt_w</p:attrName>
                                        </p:attrNameLst>
                                      </p:cBhvr>
                                      <p:tavLst>
                                        <p:tav fmla="" tm="0">
                                          <p:val>
                                            <p:strVal val="0"/>
                                          </p:val>
                                        </p:tav>
                                        <p:tav fmla="" tm="100000">
                                          <p:val>
                                            <p:strVal val="#ppt_w"/>
                                          </p:val>
                                        </p:tav>
                                      </p:tavLst>
                                    </p:anim>
                                    <p:anim calcmode="lin" valueType="num">
                                      <p:cBhvr additive="base">
                                        <p:cTn dur="1000"/>
                                        <p:tgtEl>
                                          <p:spTgt spid="9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g368339f86f0_0_90" title="Logo horizontal principal.jpg"/>
          <p:cNvPicPr preferRelativeResize="0"/>
          <p:nvPr/>
        </p:nvPicPr>
        <p:blipFill rotWithShape="1">
          <a:blip r:embed="rId3">
            <a:alphaModFix/>
          </a:blip>
          <a:srcRect b="0" l="0" r="0" t="0"/>
          <a:stretch/>
        </p:blipFill>
        <p:spPr>
          <a:xfrm>
            <a:off x="5456800" y="6044425"/>
            <a:ext cx="1908566" cy="752125"/>
          </a:xfrm>
          <a:prstGeom prst="rect">
            <a:avLst/>
          </a:prstGeom>
          <a:noFill/>
          <a:ln>
            <a:noFill/>
          </a:ln>
        </p:spPr>
      </p:pic>
      <p:sp>
        <p:nvSpPr>
          <p:cNvPr id="104" name="Google Shape;104;g368339f86f0_0_90"/>
          <p:cNvSpPr/>
          <p:nvPr/>
        </p:nvSpPr>
        <p:spPr>
          <a:xfrm>
            <a:off x="231763" y="3306750"/>
            <a:ext cx="5911406" cy="2440448"/>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95B4D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g368339f86f0_0_90"/>
          <p:cNvSpPr txBox="1"/>
          <p:nvPr>
            <p:ph type="title"/>
          </p:nvPr>
        </p:nvSpPr>
        <p:spPr>
          <a:xfrm>
            <a:off x="1308295" y="150110"/>
            <a:ext cx="64230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TECNOLOGÍA SLS</a:t>
            </a:r>
            <a:endParaRPr/>
          </a:p>
        </p:txBody>
      </p:sp>
      <p:sp>
        <p:nvSpPr>
          <p:cNvPr id="106" name="Google Shape;106;g368339f86f0_0_90"/>
          <p:cNvSpPr txBox="1"/>
          <p:nvPr/>
        </p:nvSpPr>
        <p:spPr>
          <a:xfrm>
            <a:off x="638200" y="1015475"/>
            <a:ext cx="10934700" cy="5061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PRECALENTAMIENTO DEL RECINTO: </a:t>
            </a:r>
            <a:r>
              <a:rPr b="1" lang="es-ES" sz="3200">
                <a:solidFill>
                  <a:srgbClr val="002060"/>
                </a:solidFill>
                <a:latin typeface="Arial Black"/>
                <a:ea typeface="Arial Black"/>
                <a:cs typeface="Arial Black"/>
                <a:sym typeface="Arial Black"/>
              </a:rPr>
              <a:t>TUBOS DE CUARZO</a:t>
            </a:r>
            <a:endParaRPr b="1" i="0" sz="3200" u="none" cap="none" strike="noStrike">
              <a:solidFill>
                <a:srgbClr val="002060"/>
              </a:solidFill>
              <a:latin typeface="Arial Black"/>
              <a:ea typeface="Arial Black"/>
              <a:cs typeface="Arial Black"/>
              <a:sym typeface="Arial Black"/>
            </a:endParaRPr>
          </a:p>
        </p:txBody>
      </p:sp>
      <p:sp>
        <p:nvSpPr>
          <p:cNvPr id="107" name="Google Shape;107;g368339f86f0_0_90"/>
          <p:cNvSpPr txBox="1"/>
          <p:nvPr/>
        </p:nvSpPr>
        <p:spPr>
          <a:xfrm>
            <a:off x="301765" y="3395674"/>
            <a:ext cx="5771400" cy="226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s-ES" sz="2700">
                <a:solidFill>
                  <a:schemeClr val="dk1"/>
                </a:solidFill>
              </a:rPr>
              <a:t>Unos tubos de cuarzo </a:t>
            </a:r>
            <a:r>
              <a:rPr lang="es-ES" sz="2700">
                <a:solidFill>
                  <a:schemeClr val="dk1"/>
                </a:solidFill>
              </a:rPr>
              <a:t>infrarrojos</a:t>
            </a:r>
            <a:r>
              <a:rPr lang="es-ES" sz="2700">
                <a:solidFill>
                  <a:schemeClr val="dk1"/>
                </a:solidFill>
              </a:rPr>
              <a:t>, junto con recinto de impresión calefactado se encargan de mantener la temperatura del recinto de impresión controlada y estable.</a:t>
            </a:r>
            <a:endParaRPr b="1" sz="3000"/>
          </a:p>
        </p:txBody>
      </p:sp>
      <p:pic>
        <p:nvPicPr>
          <p:cNvPr id="108" name="Google Shape;108;g368339f86f0_0_90"/>
          <p:cNvPicPr preferRelativeResize="0"/>
          <p:nvPr/>
        </p:nvPicPr>
        <p:blipFill rotWithShape="1">
          <a:blip r:embed="rId4">
            <a:alphaModFix/>
          </a:blip>
          <a:srcRect b="27357" l="12147" r="10134" t="25578"/>
          <a:stretch/>
        </p:blipFill>
        <p:spPr>
          <a:xfrm>
            <a:off x="4214100" y="1338775"/>
            <a:ext cx="7853021" cy="4755525"/>
          </a:xfrm>
          <a:prstGeom prst="rect">
            <a:avLst/>
          </a:prstGeom>
          <a:noFill/>
          <a:ln>
            <a:noFill/>
          </a:ln>
        </p:spPr>
      </p:pic>
      <p:pic>
        <p:nvPicPr>
          <p:cNvPr id="109" name="Google Shape;109;g368339f86f0_0_90"/>
          <p:cNvPicPr preferRelativeResize="0"/>
          <p:nvPr/>
        </p:nvPicPr>
        <p:blipFill>
          <a:blip r:embed="rId5">
            <a:alphaModFix/>
          </a:blip>
          <a:stretch>
            <a:fillRect/>
          </a:stretch>
        </p:blipFill>
        <p:spPr>
          <a:xfrm>
            <a:off x="8459575" y="1684175"/>
            <a:ext cx="3607547" cy="1767500"/>
          </a:xfrm>
          <a:prstGeom prst="rect">
            <a:avLst/>
          </a:prstGeom>
          <a:noFill/>
          <a:ln>
            <a:noFill/>
          </a:ln>
        </p:spPr>
      </p:pic>
      <p:sp>
        <p:nvSpPr>
          <p:cNvPr id="110" name="Google Shape;110;g368339f86f0_0_90"/>
          <p:cNvSpPr txBox="1"/>
          <p:nvPr/>
        </p:nvSpPr>
        <p:spPr>
          <a:xfrm>
            <a:off x="9659350" y="3400650"/>
            <a:ext cx="2265600" cy="34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000"/>
              <a:t>LECHO CALEFACTADO</a:t>
            </a:r>
            <a:endParaRPr sz="1000"/>
          </a:p>
        </p:txBody>
      </p:sp>
      <p:sp>
        <p:nvSpPr>
          <p:cNvPr id="111" name="Google Shape;111;g368339f86f0_0_90"/>
          <p:cNvSpPr txBox="1"/>
          <p:nvPr/>
        </p:nvSpPr>
        <p:spPr>
          <a:xfrm>
            <a:off x="9307300" y="5747200"/>
            <a:ext cx="2265600" cy="34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000"/>
              <a:t>TUBO DE CUARZO</a:t>
            </a:r>
            <a:endParaRPr sz="1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1000"/>
                                        <p:tgtEl>
                                          <p:spTgt spid="104"/>
                                        </p:tgtEl>
                                        <p:attrNameLst>
                                          <p:attrName>ppt_w</p:attrName>
                                        </p:attrNameLst>
                                      </p:cBhvr>
                                      <p:tavLst>
                                        <p:tav fmla="" tm="0">
                                          <p:val>
                                            <p:strVal val="0"/>
                                          </p:val>
                                        </p:tav>
                                        <p:tav fmla="" tm="100000">
                                          <p:val>
                                            <p:strVal val="#ppt_w"/>
                                          </p:val>
                                        </p:tav>
                                      </p:tavLst>
                                    </p:anim>
                                    <p:anim calcmode="lin" valueType="num">
                                      <p:cBhvr additive="base">
                                        <p:cTn dur="1000"/>
                                        <p:tgtEl>
                                          <p:spTgt spid="104"/>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g368339f86f0_0_109"/>
          <p:cNvPicPr preferRelativeResize="0"/>
          <p:nvPr/>
        </p:nvPicPr>
        <p:blipFill rotWithShape="1">
          <a:blip r:embed="rId3">
            <a:alphaModFix/>
          </a:blip>
          <a:srcRect b="3044" l="0" r="0" t="0"/>
          <a:stretch/>
        </p:blipFill>
        <p:spPr>
          <a:xfrm rot="-1739794">
            <a:off x="3992418" y="1099623"/>
            <a:ext cx="4335414" cy="4968629"/>
          </a:xfrm>
          <a:prstGeom prst="rect">
            <a:avLst/>
          </a:prstGeom>
          <a:noFill/>
          <a:ln>
            <a:noFill/>
          </a:ln>
        </p:spPr>
      </p:pic>
      <p:sp>
        <p:nvSpPr>
          <p:cNvPr id="117" name="Google Shape;117;g368339f86f0_0_109"/>
          <p:cNvSpPr txBox="1"/>
          <p:nvPr>
            <p:ph type="title"/>
          </p:nvPr>
        </p:nvSpPr>
        <p:spPr>
          <a:xfrm>
            <a:off x="1308295" y="150110"/>
            <a:ext cx="64230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TECNOLOGÍA SLS</a:t>
            </a:r>
            <a:endParaRPr/>
          </a:p>
        </p:txBody>
      </p:sp>
      <p:sp>
        <p:nvSpPr>
          <p:cNvPr id="118" name="Google Shape;118;g368339f86f0_0_109"/>
          <p:cNvSpPr txBox="1"/>
          <p:nvPr/>
        </p:nvSpPr>
        <p:spPr>
          <a:xfrm>
            <a:off x="1464827" y="954261"/>
            <a:ext cx="8485500" cy="5061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SINTERIZADO SELECTIVO: </a:t>
            </a:r>
            <a:r>
              <a:rPr b="1" lang="es-ES" sz="3200">
                <a:solidFill>
                  <a:srgbClr val="002060"/>
                </a:solidFill>
                <a:latin typeface="Arial Black"/>
                <a:ea typeface="Arial Black"/>
                <a:cs typeface="Arial Black"/>
                <a:sym typeface="Arial Black"/>
              </a:rPr>
              <a:t>EL LASER</a:t>
            </a:r>
            <a:endParaRPr b="1" i="0" sz="3200" u="none" cap="none" strike="noStrike">
              <a:solidFill>
                <a:srgbClr val="002060"/>
              </a:solidFill>
              <a:latin typeface="Arial Black"/>
              <a:ea typeface="Arial Black"/>
              <a:cs typeface="Arial Black"/>
              <a:sym typeface="Arial Black"/>
            </a:endParaRPr>
          </a:p>
        </p:txBody>
      </p:sp>
      <p:pic>
        <p:nvPicPr>
          <p:cNvPr id="119" name="Google Shape;119;g368339f86f0_0_109"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120" name="Google Shape;120;g368339f86f0_0_109"/>
          <p:cNvSpPr/>
          <p:nvPr/>
        </p:nvSpPr>
        <p:spPr>
          <a:xfrm>
            <a:off x="256925" y="3593875"/>
            <a:ext cx="4782864" cy="2713911"/>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g368339f86f0_0_109"/>
          <p:cNvSpPr txBox="1"/>
          <p:nvPr/>
        </p:nvSpPr>
        <p:spPr>
          <a:xfrm>
            <a:off x="256925" y="3604300"/>
            <a:ext cx="4707600" cy="2274000"/>
          </a:xfrm>
          <a:prstGeom prst="rect">
            <a:avLst/>
          </a:prstGeom>
          <a:noFill/>
          <a:ln>
            <a:noFill/>
          </a:ln>
        </p:spPr>
        <p:txBody>
          <a:bodyPr anchorCtr="0" anchor="t" bIns="91425" lIns="91425" spcFirstLastPara="1" rIns="91425" wrap="square" tIns="91425">
            <a:noAutofit/>
          </a:bodyPr>
          <a:lstStyle/>
          <a:p>
            <a:pPr indent="-400050" lvl="0" marL="457200" rtl="0" algn="l">
              <a:spcBef>
                <a:spcPts val="0"/>
              </a:spcBef>
              <a:spcAft>
                <a:spcPts val="0"/>
              </a:spcAft>
              <a:buClr>
                <a:schemeClr val="dk1"/>
              </a:buClr>
              <a:buSzPts val="2700"/>
              <a:buChar char="-"/>
            </a:pPr>
            <a:r>
              <a:rPr lang="es-ES" sz="2700">
                <a:solidFill>
                  <a:schemeClr val="dk1"/>
                </a:solidFill>
              </a:rPr>
              <a:t>En un recito de impresión con una temperatura controlada y estable ligeramente por debajo de la temperatura de sinterizado…</a:t>
            </a:r>
            <a:endParaRPr b="1" sz="3000"/>
          </a:p>
        </p:txBody>
      </p:sp>
      <p:sp>
        <p:nvSpPr>
          <p:cNvPr id="122" name="Google Shape;122;g368339f86f0_0_109"/>
          <p:cNvSpPr/>
          <p:nvPr/>
        </p:nvSpPr>
        <p:spPr>
          <a:xfrm>
            <a:off x="7155750" y="1758425"/>
            <a:ext cx="4818691" cy="1845874"/>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g368339f86f0_0_109"/>
          <p:cNvSpPr txBox="1"/>
          <p:nvPr/>
        </p:nvSpPr>
        <p:spPr>
          <a:xfrm>
            <a:off x="7218900" y="1778025"/>
            <a:ext cx="4656600" cy="180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s-ES" sz="2700">
                <a:solidFill>
                  <a:schemeClr val="dk1"/>
                </a:solidFill>
              </a:rPr>
              <a:t>… </a:t>
            </a:r>
            <a:r>
              <a:rPr b="1" lang="es-ES" sz="2700">
                <a:solidFill>
                  <a:schemeClr val="dk1"/>
                </a:solidFill>
              </a:rPr>
              <a:t>el láser</a:t>
            </a:r>
            <a:r>
              <a:rPr lang="es-ES" sz="2700">
                <a:solidFill>
                  <a:schemeClr val="dk1"/>
                </a:solidFill>
              </a:rPr>
              <a:t> </a:t>
            </a:r>
            <a:r>
              <a:rPr b="1" lang="es-ES" sz="2700">
                <a:solidFill>
                  <a:schemeClr val="dk1"/>
                </a:solidFill>
              </a:rPr>
              <a:t>sinteriza selectivamente</a:t>
            </a:r>
            <a:r>
              <a:rPr lang="es-ES" sz="2700">
                <a:solidFill>
                  <a:schemeClr val="dk1"/>
                </a:solidFill>
              </a:rPr>
              <a:t> el</a:t>
            </a:r>
            <a:r>
              <a:rPr lang="es-ES" sz="2700">
                <a:solidFill>
                  <a:schemeClr val="dk1"/>
                </a:solidFill>
              </a:rPr>
              <a:t> polvo según geometría de la pieza a imprimir.</a:t>
            </a:r>
            <a:endParaRPr sz="3000"/>
          </a:p>
        </p:txBody>
      </p:sp>
      <p:sp>
        <p:nvSpPr>
          <p:cNvPr id="124" name="Google Shape;124;g368339f86f0_0_109"/>
          <p:cNvSpPr/>
          <p:nvPr/>
        </p:nvSpPr>
        <p:spPr>
          <a:xfrm>
            <a:off x="8284150" y="4459575"/>
            <a:ext cx="3797630" cy="1584841"/>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95B4D3"/>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g368339f86f0_0_109"/>
          <p:cNvSpPr txBox="1"/>
          <p:nvPr/>
        </p:nvSpPr>
        <p:spPr>
          <a:xfrm>
            <a:off x="8174500" y="4561800"/>
            <a:ext cx="3799800" cy="15411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0"/>
              </a:spcBef>
              <a:spcAft>
                <a:spcPts val="0"/>
              </a:spcAft>
              <a:buClr>
                <a:schemeClr val="dk1"/>
              </a:buClr>
              <a:buSzPts val="1400"/>
              <a:buChar char="-"/>
            </a:pPr>
            <a:r>
              <a:rPr b="1" lang="es-ES">
                <a:solidFill>
                  <a:schemeClr val="dk1"/>
                </a:solidFill>
              </a:rPr>
              <a:t>Tipo de Láser:</a:t>
            </a:r>
            <a:r>
              <a:rPr lang="es-ES">
                <a:solidFill>
                  <a:schemeClr val="dk1"/>
                </a:solidFill>
              </a:rPr>
              <a:t> Fibra de Iterbio</a:t>
            </a:r>
            <a:endParaRPr>
              <a:solidFill>
                <a:schemeClr val="dk1"/>
              </a:solidFill>
            </a:endParaRPr>
          </a:p>
          <a:p>
            <a:pPr indent="-317500" lvl="0" marL="457200" rtl="0" algn="l">
              <a:lnSpc>
                <a:spcPct val="150000"/>
              </a:lnSpc>
              <a:spcBef>
                <a:spcPts val="0"/>
              </a:spcBef>
              <a:spcAft>
                <a:spcPts val="0"/>
              </a:spcAft>
              <a:buClr>
                <a:schemeClr val="dk1"/>
              </a:buClr>
              <a:buSzPts val="1400"/>
              <a:buChar char="-"/>
            </a:pPr>
            <a:r>
              <a:rPr b="1" lang="es-ES">
                <a:solidFill>
                  <a:schemeClr val="dk1"/>
                </a:solidFill>
              </a:rPr>
              <a:t>Potencia Máxima:</a:t>
            </a:r>
            <a:r>
              <a:rPr lang="es-ES">
                <a:solidFill>
                  <a:schemeClr val="dk1"/>
                </a:solidFill>
              </a:rPr>
              <a:t> 10W - 30w (Fuse)</a:t>
            </a:r>
            <a:endParaRPr>
              <a:solidFill>
                <a:schemeClr val="dk1"/>
              </a:solidFill>
            </a:endParaRPr>
          </a:p>
          <a:p>
            <a:pPr indent="-317500" lvl="0" marL="457200" rtl="0" algn="l">
              <a:lnSpc>
                <a:spcPct val="150000"/>
              </a:lnSpc>
              <a:spcBef>
                <a:spcPts val="0"/>
              </a:spcBef>
              <a:spcAft>
                <a:spcPts val="0"/>
              </a:spcAft>
              <a:buClr>
                <a:schemeClr val="dk1"/>
              </a:buClr>
              <a:buSzPts val="1400"/>
              <a:buChar char="-"/>
            </a:pPr>
            <a:r>
              <a:rPr b="1" lang="es-ES">
                <a:solidFill>
                  <a:schemeClr val="dk1"/>
                </a:solidFill>
              </a:rPr>
              <a:t>Longitud de Onda:</a:t>
            </a:r>
            <a:r>
              <a:rPr lang="es-ES">
                <a:solidFill>
                  <a:schemeClr val="dk1"/>
                </a:solidFill>
              </a:rPr>
              <a:t> 1065 nm (NIR)</a:t>
            </a:r>
            <a:endParaRPr>
              <a:solidFill>
                <a:schemeClr val="dk1"/>
              </a:solidFill>
            </a:endParaRPr>
          </a:p>
          <a:p>
            <a:pPr indent="-317500" lvl="0" marL="457200" rtl="0" algn="l">
              <a:lnSpc>
                <a:spcPct val="150000"/>
              </a:lnSpc>
              <a:spcBef>
                <a:spcPts val="0"/>
              </a:spcBef>
              <a:spcAft>
                <a:spcPts val="0"/>
              </a:spcAft>
              <a:buClr>
                <a:schemeClr val="dk1"/>
              </a:buClr>
              <a:buSzPts val="1400"/>
              <a:buChar char="-"/>
            </a:pPr>
            <a:r>
              <a:rPr b="1" lang="es-ES">
                <a:solidFill>
                  <a:schemeClr val="dk1"/>
                </a:solidFill>
              </a:rPr>
              <a:t>Diámetro del Punto Focal:</a:t>
            </a:r>
            <a:r>
              <a:rPr lang="es-ES">
                <a:solidFill>
                  <a:schemeClr val="dk1"/>
                </a:solidFill>
              </a:rPr>
              <a:t> 0,2 mm </a:t>
            </a:r>
            <a:endParaRPr/>
          </a:p>
        </p:txBody>
      </p:sp>
      <p:sp>
        <p:nvSpPr>
          <p:cNvPr id="126" name="Google Shape;126;g368339f86f0_0_109"/>
          <p:cNvSpPr txBox="1"/>
          <p:nvPr/>
        </p:nvSpPr>
        <p:spPr>
          <a:xfrm>
            <a:off x="5631600" y="5454025"/>
            <a:ext cx="9288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s-ES" sz="1000"/>
              <a:t>LÁSER DE</a:t>
            </a:r>
            <a:endParaRPr sz="1000"/>
          </a:p>
          <a:p>
            <a:pPr indent="0" lvl="0" marL="0" rtl="0" algn="l">
              <a:spcBef>
                <a:spcPts val="0"/>
              </a:spcBef>
              <a:spcAft>
                <a:spcPts val="0"/>
              </a:spcAft>
              <a:buNone/>
            </a:pPr>
            <a:r>
              <a:rPr lang="es-ES" sz="1000"/>
              <a:t>FIBRA DE ITERBIO</a:t>
            </a:r>
            <a:endParaRPr sz="1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g368339f86f0_0_48"/>
          <p:cNvPicPr preferRelativeResize="0"/>
          <p:nvPr/>
        </p:nvPicPr>
        <p:blipFill>
          <a:blip r:embed="rId3">
            <a:alphaModFix/>
          </a:blip>
          <a:stretch>
            <a:fillRect/>
          </a:stretch>
        </p:blipFill>
        <p:spPr>
          <a:xfrm>
            <a:off x="496075" y="1020250"/>
            <a:ext cx="10493074" cy="5511176"/>
          </a:xfrm>
          <a:prstGeom prst="rect">
            <a:avLst/>
          </a:prstGeom>
          <a:noFill/>
          <a:ln>
            <a:noFill/>
          </a:ln>
        </p:spPr>
      </p:pic>
      <p:sp>
        <p:nvSpPr>
          <p:cNvPr id="132" name="Google Shape;132;g368339f86f0_0_48"/>
          <p:cNvSpPr txBox="1"/>
          <p:nvPr>
            <p:ph type="title"/>
          </p:nvPr>
        </p:nvSpPr>
        <p:spPr>
          <a:xfrm>
            <a:off x="1173625" y="150100"/>
            <a:ext cx="8072400" cy="752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2400"/>
              <a:buFont typeface="Arial Black"/>
              <a:buNone/>
            </a:pPr>
            <a:r>
              <a:rPr lang="es-ES"/>
              <a:t>6.3. COMPONENTES BÁSICOS IMPRESORA SLS</a:t>
            </a:r>
            <a:endParaRPr/>
          </a:p>
        </p:txBody>
      </p:sp>
      <p:pic>
        <p:nvPicPr>
          <p:cNvPr id="133" name="Google Shape;133;g368339f86f0_0_48"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g368339f86f0_0_148"/>
          <p:cNvPicPr preferRelativeResize="0"/>
          <p:nvPr/>
        </p:nvPicPr>
        <p:blipFill>
          <a:blip r:embed="rId3">
            <a:alphaModFix/>
          </a:blip>
          <a:stretch>
            <a:fillRect/>
          </a:stretch>
        </p:blipFill>
        <p:spPr>
          <a:xfrm>
            <a:off x="5874125" y="2041075"/>
            <a:ext cx="5596850" cy="3886975"/>
          </a:xfrm>
          <a:prstGeom prst="rect">
            <a:avLst/>
          </a:prstGeom>
          <a:noFill/>
          <a:ln>
            <a:noFill/>
          </a:ln>
        </p:spPr>
      </p:pic>
      <p:sp>
        <p:nvSpPr>
          <p:cNvPr id="139" name="Google Shape;139;g368339f86f0_0_148"/>
          <p:cNvSpPr txBox="1"/>
          <p:nvPr>
            <p:ph type="title"/>
          </p:nvPr>
        </p:nvSpPr>
        <p:spPr>
          <a:xfrm>
            <a:off x="1308295" y="150110"/>
            <a:ext cx="6423000" cy="75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2060"/>
              </a:buClr>
              <a:buSzPts val="2400"/>
              <a:buFont typeface="Arial Black"/>
              <a:buNone/>
            </a:pPr>
            <a:r>
              <a:rPr lang="es-ES" sz="2600"/>
              <a:t>TECNOLOGÍA SLS</a:t>
            </a:r>
            <a:endParaRPr/>
          </a:p>
        </p:txBody>
      </p:sp>
      <p:sp>
        <p:nvSpPr>
          <p:cNvPr id="140" name="Google Shape;140;g368339f86f0_0_148"/>
          <p:cNvSpPr txBox="1"/>
          <p:nvPr/>
        </p:nvSpPr>
        <p:spPr>
          <a:xfrm>
            <a:off x="1464827" y="954261"/>
            <a:ext cx="8485500" cy="382800"/>
          </a:xfrm>
          <a:prstGeom prst="rect">
            <a:avLst/>
          </a:prstGeom>
          <a:noFill/>
          <a:ln>
            <a:noFill/>
          </a:ln>
        </p:spPr>
        <p:txBody>
          <a:bodyPr anchorCtr="0" anchor="ctr" bIns="0" lIns="0" spcFirstLastPara="1" rIns="0" wrap="square" tIns="13325">
            <a:spAutoFit/>
          </a:bodyPr>
          <a:lstStyle/>
          <a:p>
            <a:pPr indent="-342900" lvl="0" marL="355600" marR="0" rtl="0" algn="l">
              <a:lnSpc>
                <a:spcPct val="100000"/>
              </a:lnSpc>
              <a:spcBef>
                <a:spcPts val="105"/>
              </a:spcBef>
              <a:spcAft>
                <a:spcPts val="0"/>
              </a:spcAft>
              <a:buClr>
                <a:srgbClr val="002060"/>
              </a:buClr>
              <a:buSzPts val="2400"/>
              <a:buFont typeface="Noto Sans Symbols"/>
              <a:buChar char="❑"/>
            </a:pPr>
            <a:r>
              <a:rPr b="1" lang="es-ES" sz="2400">
                <a:solidFill>
                  <a:srgbClr val="002060"/>
                </a:solidFill>
                <a:latin typeface="Arial Black"/>
                <a:ea typeface="Arial Black"/>
                <a:cs typeface="Arial Black"/>
                <a:sym typeface="Arial Black"/>
              </a:rPr>
              <a:t>¿COMO DIRIGIMOS EL LASER?</a:t>
            </a:r>
            <a:endParaRPr b="1" i="0" sz="3200" u="none" cap="none" strike="noStrike">
              <a:solidFill>
                <a:srgbClr val="002060"/>
              </a:solidFill>
              <a:latin typeface="Arial Black"/>
              <a:ea typeface="Arial Black"/>
              <a:cs typeface="Arial Black"/>
              <a:sym typeface="Arial Black"/>
            </a:endParaRPr>
          </a:p>
        </p:txBody>
      </p:sp>
      <p:pic>
        <p:nvPicPr>
          <p:cNvPr id="141" name="Google Shape;141;g368339f86f0_0_148" title="Logo horizontal principal.jpg"/>
          <p:cNvPicPr preferRelativeResize="0"/>
          <p:nvPr/>
        </p:nvPicPr>
        <p:blipFill rotWithShape="1">
          <a:blip r:embed="rId4">
            <a:alphaModFix/>
          </a:blip>
          <a:srcRect b="0" l="0" r="0" t="0"/>
          <a:stretch/>
        </p:blipFill>
        <p:spPr>
          <a:xfrm>
            <a:off x="5456800" y="6044425"/>
            <a:ext cx="1908566" cy="752125"/>
          </a:xfrm>
          <a:prstGeom prst="rect">
            <a:avLst/>
          </a:prstGeom>
          <a:noFill/>
          <a:ln>
            <a:noFill/>
          </a:ln>
        </p:spPr>
      </p:pic>
      <p:sp>
        <p:nvSpPr>
          <p:cNvPr id="142" name="Google Shape;142;g368339f86f0_0_148"/>
          <p:cNvSpPr/>
          <p:nvPr/>
        </p:nvSpPr>
        <p:spPr>
          <a:xfrm>
            <a:off x="87697" y="1715383"/>
            <a:ext cx="5391918" cy="4621935"/>
          </a:xfrm>
          <a:custGeom>
            <a:rect b="b" l="l" r="r" t="t"/>
            <a:pathLst>
              <a:path extrusionOk="0" h="828675" w="7165340">
                <a:moveTo>
                  <a:pt x="6944788" y="828562"/>
                </a:moveTo>
                <a:lnTo>
                  <a:pt x="184414" y="825737"/>
                </a:lnTo>
                <a:lnTo>
                  <a:pt x="103916" y="795441"/>
                </a:lnTo>
                <a:lnTo>
                  <a:pt x="41139" y="736645"/>
                </a:lnTo>
                <a:lnTo>
                  <a:pt x="5641" y="658302"/>
                </a:lnTo>
                <a:lnTo>
                  <a:pt x="0" y="608243"/>
                </a:lnTo>
                <a:lnTo>
                  <a:pt x="5641" y="170260"/>
                </a:lnTo>
                <a:lnTo>
                  <a:pt x="41139" y="91916"/>
                </a:lnTo>
                <a:lnTo>
                  <a:pt x="103916" y="33121"/>
                </a:lnTo>
                <a:lnTo>
                  <a:pt x="184414" y="2825"/>
                </a:lnTo>
                <a:lnTo>
                  <a:pt x="220319" y="0"/>
                </a:lnTo>
                <a:lnTo>
                  <a:pt x="6980693" y="2825"/>
                </a:lnTo>
                <a:lnTo>
                  <a:pt x="7061190" y="33121"/>
                </a:lnTo>
                <a:lnTo>
                  <a:pt x="7123968" y="91916"/>
                </a:lnTo>
                <a:lnTo>
                  <a:pt x="7159465" y="170260"/>
                </a:lnTo>
                <a:lnTo>
                  <a:pt x="7165107" y="220319"/>
                </a:lnTo>
                <a:lnTo>
                  <a:pt x="7159465" y="658302"/>
                </a:lnTo>
                <a:lnTo>
                  <a:pt x="7123968" y="736645"/>
                </a:lnTo>
                <a:lnTo>
                  <a:pt x="7061190" y="795440"/>
                </a:lnTo>
                <a:lnTo>
                  <a:pt x="6980693" y="825737"/>
                </a:lnTo>
                <a:lnTo>
                  <a:pt x="6944788" y="828562"/>
                </a:lnTo>
                <a:close/>
              </a:path>
            </a:pathLst>
          </a:custGeom>
          <a:solidFill>
            <a:srgbClr val="F2E780"/>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g368339f86f0_0_148"/>
          <p:cNvSpPr txBox="1"/>
          <p:nvPr/>
        </p:nvSpPr>
        <p:spPr>
          <a:xfrm>
            <a:off x="231406" y="1715750"/>
            <a:ext cx="5104500" cy="462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s-ES" sz="2700">
                <a:solidFill>
                  <a:schemeClr val="dk1"/>
                </a:solidFill>
              </a:rPr>
              <a:t>Los </a:t>
            </a:r>
            <a:r>
              <a:rPr b="1" lang="es-ES" sz="2700">
                <a:solidFill>
                  <a:schemeClr val="dk1"/>
                </a:solidFill>
              </a:rPr>
              <a:t>galvanómetros</a:t>
            </a:r>
            <a:r>
              <a:rPr lang="es-ES" sz="2700">
                <a:solidFill>
                  <a:schemeClr val="dk1"/>
                </a:solidFill>
              </a:rPr>
              <a:t> X e Y dirigen el haz del láser para escanear la superficie de polvo y sinterizar selectivamente zonas concretas de capas sucesivas para formar la pieza impresa.</a:t>
            </a:r>
            <a:endParaRPr sz="2700">
              <a:solidFill>
                <a:schemeClr val="dk1"/>
              </a:solidFill>
            </a:endParaRPr>
          </a:p>
          <a:p>
            <a:pPr indent="0" lvl="0" marL="45720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s-ES" sz="2700">
                <a:solidFill>
                  <a:schemeClr val="dk1"/>
                </a:solidFill>
              </a:rPr>
              <a:t>Cada capa típicamente tiene </a:t>
            </a:r>
            <a:r>
              <a:rPr lang="es-ES" sz="2700">
                <a:solidFill>
                  <a:schemeClr val="dk1"/>
                </a:solidFill>
              </a:rPr>
              <a:t>110µm de espesor (80 - 150µm)</a:t>
            </a:r>
            <a:endParaRPr b="1" sz="3000"/>
          </a:p>
        </p:txBody>
      </p:sp>
    </p:spTree>
  </p:cSld>
  <p:clrMapOvr>
    <a:masterClrMapping/>
  </p:clrMapOvr>
</p:sld>
</file>

<file path=ppt/theme/theme1.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NTENT">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OVER">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026C5034DEF31469D687DC74110F0C4" ma:contentTypeVersion="18" ma:contentTypeDescription="Create a new document." ma:contentTypeScope="" ma:versionID="cd9d315d8270f7be5b920ed5fd5d0f0d">
  <xsd:schema xmlns:xsd="http://www.w3.org/2001/XMLSchema" xmlns:xs="http://www.w3.org/2001/XMLSchema" xmlns:p="http://schemas.microsoft.com/office/2006/metadata/properties" xmlns:ns2="fab0e02d-7b70-4413-b572-d44f1292ffc6" xmlns:ns3="328b14d6-6e2c-4870-bd3d-20a4f0e49c9e" targetNamespace="http://schemas.microsoft.com/office/2006/metadata/properties" ma:root="true" ma:fieldsID="6b63e0ddb06169fe8783dd30dbd1b739" ns2:_="" ns3:_="">
    <xsd:import namespace="fab0e02d-7b70-4413-b572-d44f1292ffc6"/>
    <xsd:import namespace="328b14d6-6e2c-4870-bd3d-20a4f0e49c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b0e02d-7b70-4413-b572-d44f1292ff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8748ed3-a044-4069-afca-14a5a74919a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8b14d6-6e2c-4870-bd3d-20a4f0e49c9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484c96b-0302-40db-b824-a3a76ee72efe}" ma:internalName="TaxCatchAll" ma:showField="CatchAllData" ma:web="328b14d6-6e2c-4870-bd3d-20a4f0e49c9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ab0e02d-7b70-4413-b572-d44f1292ffc6">
      <Terms xmlns="http://schemas.microsoft.com/office/infopath/2007/PartnerControls"/>
    </lcf76f155ced4ddcb4097134ff3c332f>
    <TaxCatchAll xmlns="328b14d6-6e2c-4870-bd3d-20a4f0e49c9e" xsi:nil="true"/>
  </documentManagement>
</p:properties>
</file>

<file path=customXml/itemProps1.xml><?xml version="1.0" encoding="utf-8"?>
<ds:datastoreItem xmlns:ds="http://schemas.openxmlformats.org/officeDocument/2006/customXml" ds:itemID="{FC0DDD31-545C-4991-8854-7479B84D5E9D}"/>
</file>

<file path=customXml/itemProps2.xml><?xml version="1.0" encoding="utf-8"?>
<ds:datastoreItem xmlns:ds="http://schemas.openxmlformats.org/officeDocument/2006/customXml" ds:itemID="{F811A1CF-4071-4024-832E-D29DD75F5077}"/>
</file>

<file path=customXml/itemProps3.xml><?xml version="1.0" encoding="utf-8"?>
<ds:datastoreItem xmlns:ds="http://schemas.openxmlformats.org/officeDocument/2006/customXml" ds:itemID="{275BEE30-54FC-48EE-8486-8993C54BCDC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Elena Gonzalez Larrañaga</dc:creator>
  <dcterms:created xsi:type="dcterms:W3CDTF">2022-08-31T20:39:04Z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0x010100B026C5034DEF31469D687DC74110F0C4</vt:lpwstr>
  </property>
  <property fmtid="{D5CDD505-2E9C-101B-9397-08002B2CF9AE}" pid="3" name="MediaServiceImageTags">
    <vt:lpwstr/>
  </property>
</Properties>
</file>