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docProps/custom.xml" ContentType="application/vnd.openxmlformats-officedocument.custom-properties+xml"/>
  <Override PartName="/docProps/core.xml" ContentType="application/vnd.openxmlformats-package.core-properties+xml"/>
  <Override PartName="/ppt/presentation.xml" ContentType="application/vnd.openxmlformats-officedocument.presentationml.presentation.main+xml"/>
  <Override PartName="/ppt/metadata" ContentType="application/binary"/>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 id="214748365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Lst>
  <p:sldSz cy="6858000" cx="12192000"/>
  <p:notesSz cx="6858000" cy="9144000"/>
  <p:embeddedFontLst>
    <p:embeddedFont>
      <p:font typeface="Lora"/>
      <p:regular r:id="rId33"/>
      <p:bold r:id="rId34"/>
      <p:italic r:id="rId35"/>
      <p:boldItalic r:id="rId36"/>
    </p:embeddedFont>
    <p:embeddedFont>
      <p:font typeface="Arial Black"/>
      <p:regular r:id="rId3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8" roundtripDataSignature="AMtx7mhjtTckGvSKDdtZ2OXne67vvFcAS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customXml" Target="../customXml/item1.xml"/><Relationship Id="rId21" Type="http://schemas.openxmlformats.org/officeDocument/2006/relationships/slide" Target="slides/slide16.xml"/><Relationship Id="rId34" Type="http://schemas.openxmlformats.org/officeDocument/2006/relationships/font" Target="fonts/Lora-bold.fntdata"/><Relationship Id="rId7" Type="http://schemas.openxmlformats.org/officeDocument/2006/relationships/slide" Target="slides/slide2.xml"/><Relationship Id="rId20" Type="http://schemas.openxmlformats.org/officeDocument/2006/relationships/slide" Target="slides/slide15.xml"/><Relationship Id="rId2" Type="http://schemas.openxmlformats.org/officeDocument/2006/relationships/presProps" Target="presProps.xml"/><Relationship Id="rId29" Type="http://schemas.openxmlformats.org/officeDocument/2006/relationships/slide" Target="slides/slide24.xml"/><Relationship Id="rId16" Type="http://schemas.openxmlformats.org/officeDocument/2006/relationships/slide" Target="slides/slide11.xml"/><Relationship Id="rId41" Type="http://schemas.openxmlformats.org/officeDocument/2006/relationships/customXml" Target="../customXml/item3.xml"/><Relationship Id="rId24" Type="http://schemas.openxmlformats.org/officeDocument/2006/relationships/slide" Target="slides/slide19.xml"/><Relationship Id="rId1" Type="http://schemas.openxmlformats.org/officeDocument/2006/relationships/theme" Target="theme/theme1.xml"/><Relationship Id="rId6" Type="http://schemas.openxmlformats.org/officeDocument/2006/relationships/slide" Target="slides/slide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font" Target="fonts/ArialBlack-regular.fntdata"/><Relationship Id="rId40" Type="http://schemas.openxmlformats.org/officeDocument/2006/relationships/customXml" Target="../customXml/item2.xml"/><Relationship Id="rId23" Type="http://schemas.openxmlformats.org/officeDocument/2006/relationships/slide" Target="slides/slide18.xml"/><Relationship Id="rId28" Type="http://schemas.openxmlformats.org/officeDocument/2006/relationships/slide" Target="slides/slide23.xml"/><Relationship Id="rId5" Type="http://schemas.openxmlformats.org/officeDocument/2006/relationships/notesMaster" Target="notesMasters/notesMaster1.xml"/><Relationship Id="rId15" Type="http://schemas.openxmlformats.org/officeDocument/2006/relationships/slide" Target="slides/slide10.xml"/><Relationship Id="rId36" Type="http://schemas.openxmlformats.org/officeDocument/2006/relationships/font" Target="fonts/Lora-boldItalic.fntdata"/><Relationship Id="rId31" Type="http://schemas.openxmlformats.org/officeDocument/2006/relationships/slide" Target="slides/slide26.xml"/><Relationship Id="rId10" Type="http://schemas.openxmlformats.org/officeDocument/2006/relationships/slide" Target="slides/slide5.xml"/><Relationship Id="rId19" Type="http://schemas.openxmlformats.org/officeDocument/2006/relationships/slide" Target="slides/slide14.xml"/><Relationship Id="rId22" Type="http://schemas.openxmlformats.org/officeDocument/2006/relationships/slide" Target="slides/slide17.xml"/><Relationship Id="rId4" Type="http://schemas.openxmlformats.org/officeDocument/2006/relationships/slideMaster" Target="slideMasters/slideMaster2.xml"/><Relationship Id="rId9" Type="http://schemas.openxmlformats.org/officeDocument/2006/relationships/slide" Target="slides/slide4.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font" Target="fonts/Lora-italic.fntdata"/><Relationship Id="rId14" Type="http://schemas.openxmlformats.org/officeDocument/2006/relationships/slide" Target="slides/slide9.xml"/><Relationship Id="rId8" Type="http://schemas.openxmlformats.org/officeDocument/2006/relationships/slide" Target="slides/slide3.xml"/><Relationship Id="rId3" Type="http://schemas.openxmlformats.org/officeDocument/2006/relationships/slideMaster" Target="slideMasters/slideMaster1.xml"/><Relationship Id="rId25" Type="http://schemas.openxmlformats.org/officeDocument/2006/relationships/slide" Target="slides/slide20.xml"/><Relationship Id="rId33" Type="http://schemas.openxmlformats.org/officeDocument/2006/relationships/font" Target="fonts/Lora-regular.fntdata"/><Relationship Id="rId12" Type="http://schemas.openxmlformats.org/officeDocument/2006/relationships/slide" Target="slides/slide7.xml"/><Relationship Id="rId17" Type="http://schemas.openxmlformats.org/officeDocument/2006/relationships/slide" Target="slides/slide12.xml"/><Relationship Id="rId38"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s-E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 name="Shape 32"/>
        <p:cNvGrpSpPr/>
        <p:nvPr/>
      </p:nvGrpSpPr>
      <p:grpSpPr>
        <a:xfrm>
          <a:off x="0" y="0"/>
          <a:ext cx="0" cy="0"/>
          <a:chOff x="0" y="0"/>
          <a:chExt cx="0" cy="0"/>
        </a:xfrm>
      </p:grpSpPr>
      <p:sp>
        <p:nvSpPr>
          <p:cNvPr id="33" name="Google Shape;33;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 name="Google Shape;34;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36929fb8d97_0_3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0" name="Google Shape;150;g36929fb8d97_0_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36929fb8d97_0_4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2" name="Google Shape;162;g36929fb8d97_0_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36929fb8d97_0_8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4" name="Google Shape;174;g36929fb8d97_0_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36929fb8d97_0_7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6" name="Google Shape;186;g36929fb8d97_0_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36929fb8d97_0_13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8" name="Google Shape;198;g36929fb8d97_0_1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36929fb8d97_0_14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0" name="Google Shape;210;g36929fb8d97_0_1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36929fb8d97_0_6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2" name="Google Shape;222;g36929fb8d97_0_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36929fb8d97_0_9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3" name="Google Shape;233;g36929fb8d97_0_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36929fb8d97_0_16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5" name="Google Shape;245;g36929fb8d97_0_1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36929fb8d97_0_17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7" name="Google Shape;257;g36929fb8d97_0_1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 name="Shape 38"/>
        <p:cNvGrpSpPr/>
        <p:nvPr/>
      </p:nvGrpSpPr>
      <p:grpSpPr>
        <a:xfrm>
          <a:off x="0" y="0"/>
          <a:ext cx="0" cy="0"/>
          <a:chOff x="0" y="0"/>
          <a:chExt cx="0" cy="0"/>
        </a:xfrm>
      </p:grpSpPr>
      <p:sp>
        <p:nvSpPr>
          <p:cNvPr id="39" name="Google Shape;39;g368533f4156_0_7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0" name="Google Shape;40;g368533f4156_0_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36929fb8d97_0_19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9" name="Google Shape;269;g36929fb8d97_0_1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36929fb8d97_0_20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0" name="Google Shape;280;g36929fb8d97_0_2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36929fb8d97_0_2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1" name="Google Shape;291;g36929fb8d97_0_2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36929fb8d97_0_22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3" name="Google Shape;303;g36929fb8d97_0_2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g36b18963e15_0_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5" name="Google Shape;315;g36b18963e15_0_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36b18963e15_0_4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0" name="Google Shape;330;g36b18963e15_0_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3669362483f_3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7" name="Google Shape;337;g3669362483f_3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3567b1e46ab_0_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6" name="Google Shape;346;g3567b1e46ab_0_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es-ES" sz="1200">
                <a:solidFill>
                  <a:srgbClr val="7F7F7F"/>
                </a:solidFill>
                <a:latin typeface="Arial"/>
                <a:ea typeface="Arial"/>
                <a:cs typeface="Arial"/>
                <a:sym typeface="Arial"/>
              </a:rPr>
              <a:t>The </a:t>
            </a:r>
            <a:r>
              <a:rPr b="1" i="0" lang="es-ES" sz="1200">
                <a:solidFill>
                  <a:srgbClr val="7F7F7F"/>
                </a:solidFill>
                <a:latin typeface="Arial"/>
                <a:ea typeface="Arial"/>
                <a:cs typeface="Arial"/>
                <a:sym typeface="Arial"/>
              </a:rPr>
              <a:t>alliance</a:t>
            </a:r>
            <a:r>
              <a:rPr b="0" i="0" lang="es-ES" sz="1200">
                <a:solidFill>
                  <a:srgbClr val="7F7F7F"/>
                </a:solidFill>
                <a:latin typeface="Arial"/>
                <a:ea typeface="Arial"/>
                <a:cs typeface="Arial"/>
                <a:sym typeface="Arial"/>
              </a:rPr>
              <a:t> will establish an Open Innovation Community to promote applied research and development projects, mainly between Centres of Vocational Excellence and Small and Medium Enterprises. To achieve this cooperation, the role of Vocational Education and Training in Advanced Manufacturing Research and Development activities and its contribution to Regional Smart Specialisation Strategies will be clarified.</a:t>
            </a:r>
            <a:endParaRPr/>
          </a:p>
        </p:txBody>
      </p:sp>
      <p:sp>
        <p:nvSpPr>
          <p:cNvPr id="347" name="Google Shape;347;g3567b1e46ab_0_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s-E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 name="Shape 49"/>
        <p:cNvGrpSpPr/>
        <p:nvPr/>
      </p:nvGrpSpPr>
      <p:grpSpPr>
        <a:xfrm>
          <a:off x="0" y="0"/>
          <a:ext cx="0" cy="0"/>
          <a:chOff x="0" y="0"/>
          <a:chExt cx="0" cy="0"/>
        </a:xfrm>
      </p:grpSpPr>
      <p:sp>
        <p:nvSpPr>
          <p:cNvPr id="50" name="Google Shape;50;g36889601cd3_0_5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1" name="Google Shape;51;g36889601cd3_0_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36889601cd3_0_4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3" name="Google Shape;63;g36889601cd3_0_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g36889601cd3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5" name="Google Shape;75;g36889601cd3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33d0a27a206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4" name="Google Shape;104;g33d0a27a206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33d0a27a206_0_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6" name="Google Shape;116;g33d0a27a206_0_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36929fb8d97_0_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7" name="Google Shape;127;g36929fb8d97_0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36929fb8d97_0_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9" name="Google Shape;139;g36929fb8d97_0_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de título">
  <p:cSld name="Diapositiva de título">
    <p:spTree>
      <p:nvGrpSpPr>
        <p:cNvPr id="16" name="Shape 16"/>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p:cSld name="COVER">
    <p:spTree>
      <p:nvGrpSpPr>
        <p:cNvPr id="17" name="Shape 17"/>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ulua eta edukia" type="obj">
  <p:cSld name="OBJECT">
    <p:spTree>
      <p:nvGrpSpPr>
        <p:cNvPr id="23" name="Shape 23"/>
        <p:cNvGrpSpPr/>
        <p:nvPr/>
      </p:nvGrpSpPr>
      <p:grpSpPr>
        <a:xfrm>
          <a:off x="0" y="0"/>
          <a:ext cx="0" cy="0"/>
          <a:chOff x="0" y="0"/>
          <a:chExt cx="0" cy="0"/>
        </a:xfrm>
      </p:grpSpPr>
      <p:sp>
        <p:nvSpPr>
          <p:cNvPr id="24" name="Google Shape;24;p9"/>
          <p:cNvSpPr txBox="1"/>
          <p:nvPr>
            <p:ph type="title"/>
          </p:nvPr>
        </p:nvSpPr>
        <p:spPr>
          <a:xfrm>
            <a:off x="3534335" y="248584"/>
            <a:ext cx="5814712" cy="75211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002060"/>
              </a:buClr>
              <a:buSzPts val="2400"/>
              <a:buFont typeface="Arial Black"/>
              <a:buNone/>
              <a:defRPr b="1" sz="2400">
                <a:solidFill>
                  <a:srgbClr val="00206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30200" lvl="0" marL="457200" marR="0" rtl="0" algn="l">
              <a:lnSpc>
                <a:spcPct val="90000"/>
              </a:lnSpc>
              <a:spcBef>
                <a:spcPts val="10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1pPr>
            <a:lvl2pPr indent="-317500" lvl="1" marL="914400" marR="0" rtl="0" algn="l">
              <a:lnSpc>
                <a:spcPct val="90000"/>
              </a:lnSpc>
              <a:spcBef>
                <a:spcPts val="5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2pPr>
            <a:lvl3pPr indent="-304800" lvl="2" marL="1371600" marR="0" rtl="0" algn="l">
              <a:lnSpc>
                <a:spcPct val="9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3pPr>
            <a:lvl4pPr indent="-298450" lvl="3" marL="1828800" marR="0" rtl="0" algn="l">
              <a:lnSpc>
                <a:spcPct val="90000"/>
              </a:lnSpc>
              <a:spcBef>
                <a:spcPts val="500"/>
              </a:spcBef>
              <a:spcAft>
                <a:spcPts val="0"/>
              </a:spcAft>
              <a:buClr>
                <a:schemeClr val="dk1"/>
              </a:buClr>
              <a:buSzPts val="1100"/>
              <a:buFont typeface="Arial"/>
              <a:buChar char="•"/>
              <a:defRPr b="0" i="0" sz="1100" u="none" cap="none" strike="noStrike">
                <a:solidFill>
                  <a:schemeClr val="dk1"/>
                </a:solidFill>
                <a:latin typeface="Arial"/>
                <a:ea typeface="Arial"/>
                <a:cs typeface="Arial"/>
                <a:sym typeface="Arial"/>
              </a:defRPr>
            </a:lvl4pPr>
            <a:lvl5pPr indent="-298450" lvl="4" marL="2286000" marR="0" rtl="0" algn="l">
              <a:lnSpc>
                <a:spcPct val="90000"/>
              </a:lnSpc>
              <a:spcBef>
                <a:spcPts val="500"/>
              </a:spcBef>
              <a:spcAft>
                <a:spcPts val="0"/>
              </a:spcAft>
              <a:buClr>
                <a:schemeClr val="dk1"/>
              </a:buClr>
              <a:buSzPts val="1100"/>
              <a:buFont typeface="Arial"/>
              <a:buChar char="•"/>
              <a:defRPr b="0" i="0" sz="11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p:cSld name="CONTENT">
    <p:spTree>
      <p:nvGrpSpPr>
        <p:cNvPr id="26" name="Shape 26"/>
        <p:cNvGrpSpPr/>
        <p:nvPr/>
      </p:nvGrpSpPr>
      <p:grpSpPr>
        <a:xfrm>
          <a:off x="0" y="0"/>
          <a:ext cx="0" cy="0"/>
          <a:chOff x="0" y="0"/>
          <a:chExt cx="0" cy="0"/>
        </a:xfrm>
      </p:grpSpPr>
      <p:sp>
        <p:nvSpPr>
          <p:cNvPr id="27" name="Google Shape;27;p11"/>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28" name="Google Shape;28;p11"/>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29" name="Google Shape;29;p11"/>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s-ES"/>
              <a:t>‹#›</a:t>
            </a:fld>
            <a:endParaRPr/>
          </a:p>
        </p:txBody>
      </p:sp>
      <p:sp>
        <p:nvSpPr>
          <p:cNvPr id="30" name="Google Shape;30;p11"/>
          <p:cNvSpPr txBox="1"/>
          <p:nvPr>
            <p:ph type="title"/>
          </p:nvPr>
        </p:nvSpPr>
        <p:spPr>
          <a:xfrm>
            <a:off x="1183640" y="15979"/>
            <a:ext cx="8102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222D59"/>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de título">
  <p:cSld name="Diapositiva de título">
    <p:spTree>
      <p:nvGrpSpPr>
        <p:cNvPr id="31" name="Shape 31"/>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3.jpg"/><Relationship Id="rId2" Type="http://schemas.openxmlformats.org/officeDocument/2006/relationships/image" Target="../media/image2.png"/><Relationship Id="rId3" Type="http://schemas.openxmlformats.org/officeDocument/2006/relationships/image" Target="../media/image4.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14.png"/><Relationship Id="rId2" Type="http://schemas.openxmlformats.org/officeDocument/2006/relationships/image" Target="../media/image2.png"/><Relationship Id="rId3" Type="http://schemas.openxmlformats.org/officeDocument/2006/relationships/image" Target="../media/image1.png"/><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pic>
        <p:nvPicPr>
          <p:cNvPr descr="A picture containing text, clipart&#10;&#10;Description automatically generated" id="10" name="Google Shape;10;p6"/>
          <p:cNvPicPr preferRelativeResize="0"/>
          <p:nvPr/>
        </p:nvPicPr>
        <p:blipFill rotWithShape="1">
          <a:blip r:embed="rId1">
            <a:alphaModFix/>
          </a:blip>
          <a:srcRect b="0" l="0" r="0" t="0"/>
          <a:stretch/>
        </p:blipFill>
        <p:spPr>
          <a:xfrm>
            <a:off x="0" y="0"/>
            <a:ext cx="12192000" cy="6858000"/>
          </a:xfrm>
          <a:prstGeom prst="rect">
            <a:avLst/>
          </a:prstGeom>
          <a:noFill/>
          <a:ln>
            <a:noFill/>
          </a:ln>
        </p:spPr>
      </p:pic>
      <p:pic>
        <p:nvPicPr>
          <p:cNvPr descr="Imagen que contiene Logotipo&#10;&#10;Descripción generada automáticamente" id="11" name="Google Shape;11;p6"/>
          <p:cNvPicPr preferRelativeResize="0"/>
          <p:nvPr/>
        </p:nvPicPr>
        <p:blipFill rotWithShape="1">
          <a:blip r:embed="rId2">
            <a:alphaModFix/>
          </a:blip>
          <a:srcRect b="0" l="0" r="0" t="0"/>
          <a:stretch/>
        </p:blipFill>
        <p:spPr>
          <a:xfrm>
            <a:off x="605741" y="317550"/>
            <a:ext cx="4082006" cy="1530752"/>
          </a:xfrm>
          <a:prstGeom prst="rect">
            <a:avLst/>
          </a:prstGeom>
          <a:noFill/>
          <a:ln>
            <a:noFill/>
          </a:ln>
        </p:spPr>
      </p:pic>
      <p:grpSp>
        <p:nvGrpSpPr>
          <p:cNvPr id="12" name="Google Shape;12;p6"/>
          <p:cNvGrpSpPr/>
          <p:nvPr/>
        </p:nvGrpSpPr>
        <p:grpSpPr>
          <a:xfrm>
            <a:off x="179295" y="6057247"/>
            <a:ext cx="1955918" cy="548655"/>
            <a:chOff x="754017" y="3871464"/>
            <a:chExt cx="3958319" cy="1110348"/>
          </a:xfrm>
        </p:grpSpPr>
        <p:sp>
          <p:nvSpPr>
            <p:cNvPr id="13" name="Google Shape;13;p6"/>
            <p:cNvSpPr/>
            <p:nvPr/>
          </p:nvSpPr>
          <p:spPr>
            <a:xfrm>
              <a:off x="827314" y="3987080"/>
              <a:ext cx="3846107" cy="89842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Graphical user interface, text&#10;&#10;Description automatically generated" id="14" name="Google Shape;14;p6"/>
            <p:cNvPicPr preferRelativeResize="0"/>
            <p:nvPr/>
          </p:nvPicPr>
          <p:blipFill rotWithShape="1">
            <a:blip r:embed="rId3">
              <a:alphaModFix/>
            </a:blip>
            <a:srcRect b="0" l="0" r="0" t="0"/>
            <a:stretch/>
          </p:blipFill>
          <p:spPr>
            <a:xfrm>
              <a:off x="754017" y="3871464"/>
              <a:ext cx="3958319" cy="1110348"/>
            </a:xfrm>
            <a:prstGeom prst="rect">
              <a:avLst/>
            </a:prstGeom>
            <a:noFill/>
            <a:ln>
              <a:noFill/>
            </a:ln>
          </p:spPr>
        </p:pic>
      </p:grpSp>
      <p:sp>
        <p:nvSpPr>
          <p:cNvPr id="15" name="Google Shape;15;p6"/>
          <p:cNvSpPr txBox="1"/>
          <p:nvPr/>
        </p:nvSpPr>
        <p:spPr>
          <a:xfrm>
            <a:off x="2015639" y="5944690"/>
            <a:ext cx="4170007" cy="773767"/>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000000"/>
              </a:buClr>
              <a:buSzPts val="900"/>
              <a:buFont typeface="Arial"/>
              <a:buNone/>
            </a:pPr>
            <a:r>
              <a:rPr b="0" i="0" lang="es-ES" sz="900" u="none" cap="none" strike="noStrike">
                <a:solidFill>
                  <a:srgbClr val="2A3768"/>
                </a:solidFill>
                <a:latin typeface="Arial"/>
                <a:ea typeface="Arial"/>
                <a:cs typeface="Arial"/>
                <a:sym typeface="Arial"/>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b="0" i="0" sz="900" u="none" cap="none" strike="noStrike">
              <a:solidFill>
                <a:srgbClr val="2A3768"/>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9" r:id="rId4"/>
    <p:sldLayoutId id="2147483650"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 name="Shape 18"/>
        <p:cNvGrpSpPr/>
        <p:nvPr/>
      </p:nvGrpSpPr>
      <p:grpSpPr>
        <a:xfrm>
          <a:off x="0" y="0"/>
          <a:ext cx="0" cy="0"/>
          <a:chOff x="0" y="0"/>
          <a:chExt cx="0" cy="0"/>
        </a:xfrm>
      </p:grpSpPr>
      <p:sp>
        <p:nvSpPr>
          <p:cNvPr id="19" name="Google Shape;19;p8"/>
          <p:cNvSpPr txBox="1"/>
          <p:nvPr>
            <p:ph type="title"/>
          </p:nvPr>
        </p:nvSpPr>
        <p:spPr>
          <a:xfrm>
            <a:off x="1183640" y="15979"/>
            <a:ext cx="8102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rgbClr val="222D59"/>
              </a:buClr>
              <a:buSzPts val="3000"/>
              <a:buFont typeface="Arial Black"/>
              <a:buNone/>
              <a:defRPr b="0" i="0" sz="3000" u="none" cap="none" strike="noStrike">
                <a:solidFill>
                  <a:srgbClr val="222D59"/>
                </a:solidFill>
                <a:latin typeface="Arial Black"/>
                <a:ea typeface="Arial Black"/>
                <a:cs typeface="Arial Black"/>
                <a:sym typeface="Arial Black"/>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descr="Icono&#10;&#10;Descripción generada automáticamente" id="20" name="Google Shape;20;p8"/>
          <p:cNvPicPr preferRelativeResize="0"/>
          <p:nvPr/>
        </p:nvPicPr>
        <p:blipFill rotWithShape="1">
          <a:blip r:embed="rId1">
            <a:alphaModFix/>
          </a:blip>
          <a:srcRect b="0" l="0" r="0" t="0"/>
          <a:stretch/>
        </p:blipFill>
        <p:spPr>
          <a:xfrm rot="-5400000">
            <a:off x="13302" y="2677"/>
            <a:ext cx="1080835" cy="1107440"/>
          </a:xfrm>
          <a:prstGeom prst="rect">
            <a:avLst/>
          </a:prstGeom>
          <a:noFill/>
          <a:ln>
            <a:noFill/>
          </a:ln>
        </p:spPr>
      </p:pic>
      <p:pic>
        <p:nvPicPr>
          <p:cNvPr descr="Imagen que contiene Logotipo&#10;&#10;Descripción generada automáticamente" id="21" name="Google Shape;21;p8"/>
          <p:cNvPicPr preferRelativeResize="0"/>
          <p:nvPr/>
        </p:nvPicPr>
        <p:blipFill rotWithShape="1">
          <a:blip r:embed="rId2">
            <a:alphaModFix/>
          </a:blip>
          <a:srcRect b="0" l="0" r="0" t="0"/>
          <a:stretch/>
        </p:blipFill>
        <p:spPr>
          <a:xfrm>
            <a:off x="9539549" y="146812"/>
            <a:ext cx="2332218" cy="874582"/>
          </a:xfrm>
          <a:prstGeom prst="rect">
            <a:avLst/>
          </a:prstGeom>
          <a:noFill/>
          <a:ln>
            <a:noFill/>
          </a:ln>
        </p:spPr>
      </p:pic>
      <p:pic>
        <p:nvPicPr>
          <p:cNvPr id="22" name="Google Shape;22;p8"/>
          <p:cNvPicPr preferRelativeResize="0"/>
          <p:nvPr/>
        </p:nvPicPr>
        <p:blipFill rotWithShape="1">
          <a:blip r:embed="rId3">
            <a:alphaModFix/>
          </a:blip>
          <a:srcRect b="0" l="0" r="0" t="0"/>
          <a:stretch/>
        </p:blipFill>
        <p:spPr>
          <a:xfrm>
            <a:off x="0" y="6395185"/>
            <a:ext cx="12192000" cy="462815"/>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52" r:id="rId4"/>
    <p:sldLayoutId id="2147483653" r:id="rId5"/>
    <p:sldLayoutId id="2147483654" r:id="rId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3.jpg"/><Relationship Id="rId4" Type="http://schemas.openxmlformats.org/officeDocument/2006/relationships/image" Target="../media/image25.png"/><Relationship Id="rId5"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3.jpg"/><Relationship Id="rId4" Type="http://schemas.openxmlformats.org/officeDocument/2006/relationships/image" Target="../media/image19.png"/><Relationship Id="rId5"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3.jpg"/><Relationship Id="rId4" Type="http://schemas.openxmlformats.org/officeDocument/2006/relationships/image" Target="../media/image41.png"/><Relationship Id="rId5" Type="http://schemas.openxmlformats.org/officeDocument/2006/relationships/image" Target="../media/image2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3.jpg"/><Relationship Id="rId4" Type="http://schemas.openxmlformats.org/officeDocument/2006/relationships/image" Target="../media/image21.png"/><Relationship Id="rId5"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3.jpg"/><Relationship Id="rId4" Type="http://schemas.openxmlformats.org/officeDocument/2006/relationships/image" Target="../media/image24.png"/><Relationship Id="rId5" Type="http://schemas.openxmlformats.org/officeDocument/2006/relationships/image" Target="../media/image2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3.jpg"/><Relationship Id="rId4" Type="http://schemas.openxmlformats.org/officeDocument/2006/relationships/image" Target="../media/image31.png"/><Relationship Id="rId5" Type="http://schemas.openxmlformats.org/officeDocument/2006/relationships/image" Target="../media/image3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3.jp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3.jpg"/><Relationship Id="rId4" Type="http://schemas.openxmlformats.org/officeDocument/2006/relationships/image" Target="../media/image44.png"/><Relationship Id="rId5" Type="http://schemas.openxmlformats.org/officeDocument/2006/relationships/image" Target="../media/image3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3.jpg"/><Relationship Id="rId4" Type="http://schemas.openxmlformats.org/officeDocument/2006/relationships/image" Target="../media/image29.png"/><Relationship Id="rId5" Type="http://schemas.openxmlformats.org/officeDocument/2006/relationships/image" Target="../media/image4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3.jpg"/><Relationship Id="rId4" Type="http://schemas.openxmlformats.org/officeDocument/2006/relationships/image" Target="../media/image36.png"/><Relationship Id="rId5"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23.jp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3.jp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3.jp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3.jpg"/><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3.jpg"/><Relationship Id="rId4" Type="http://schemas.openxmlformats.org/officeDocument/2006/relationships/image" Target="../media/image37.png"/><Relationship Id="rId5" Type="http://schemas.openxmlformats.org/officeDocument/2006/relationships/image" Target="../media/image3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3.jp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hyperlink" Target="https://www.youtube.com/watch?v=xvPnUhNl5Mc&amp;t=1s"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23.jpg"/><Relationship Id="rId4" Type="http://schemas.openxmlformats.org/officeDocument/2006/relationships/hyperlink" Target="https://bitfab.io/es/blog/problemas-impresion-3d/"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hyperlink" Target="http://www.fpsanturtzi.eus" TargetMode="External"/><Relationship Id="rId4" Type="http://schemas.openxmlformats.org/officeDocument/2006/relationships/image" Target="../media/image2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3.jpg"/><Relationship Id="rId4" Type="http://schemas.openxmlformats.org/officeDocument/2006/relationships/image" Target="../media/image10.png"/><Relationship Id="rId5" Type="http://schemas.openxmlformats.org/officeDocument/2006/relationships/image" Target="../media/image3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3.jpg"/><Relationship Id="rId4" Type="http://schemas.openxmlformats.org/officeDocument/2006/relationships/image" Target="../media/image12.png"/><Relationship Id="rId5"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3.jpg"/><Relationship Id="rId4" Type="http://schemas.openxmlformats.org/officeDocument/2006/relationships/image" Target="../media/image9.png"/><Relationship Id="rId5"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3.jp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3.jpg"/><Relationship Id="rId4" Type="http://schemas.openxmlformats.org/officeDocument/2006/relationships/image" Target="../media/image11.png"/><Relationship Id="rId5"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3.jp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 name="Shape 35"/>
        <p:cNvGrpSpPr/>
        <p:nvPr/>
      </p:nvGrpSpPr>
      <p:grpSpPr>
        <a:xfrm>
          <a:off x="0" y="0"/>
          <a:ext cx="0" cy="0"/>
          <a:chOff x="0" y="0"/>
          <a:chExt cx="0" cy="0"/>
        </a:xfrm>
      </p:grpSpPr>
      <p:sp>
        <p:nvSpPr>
          <p:cNvPr id="36" name="Google Shape;36;p1"/>
          <p:cNvSpPr txBox="1"/>
          <p:nvPr>
            <p:ph type="ctrTitle"/>
          </p:nvPr>
        </p:nvSpPr>
        <p:spPr>
          <a:xfrm>
            <a:off x="1014726" y="2964400"/>
            <a:ext cx="6396727" cy="5706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222D59"/>
              </a:buClr>
              <a:buSzPts val="3600"/>
              <a:buFont typeface="Arial Black"/>
              <a:buNone/>
            </a:pPr>
            <a:r>
              <a:rPr b="0" i="0" lang="es-ES" sz="3600" u="none" cap="none" strike="noStrike">
                <a:solidFill>
                  <a:srgbClr val="222D59"/>
                </a:solidFill>
                <a:latin typeface="Arial Black"/>
                <a:ea typeface="Arial Black"/>
                <a:cs typeface="Arial Black"/>
                <a:sym typeface="Arial Black"/>
              </a:rPr>
              <a:t> UD</a:t>
            </a:r>
            <a:r>
              <a:rPr lang="es-ES" sz="3600">
                <a:solidFill>
                  <a:srgbClr val="222D59"/>
                </a:solidFill>
                <a:latin typeface="Arial Black"/>
                <a:ea typeface="Arial Black"/>
                <a:cs typeface="Arial Black"/>
                <a:sym typeface="Arial Black"/>
              </a:rPr>
              <a:t>5</a:t>
            </a:r>
            <a:r>
              <a:rPr b="0" i="0" lang="es-ES" sz="3600" u="none" cap="none" strike="noStrike">
                <a:solidFill>
                  <a:srgbClr val="222D59"/>
                </a:solidFill>
                <a:latin typeface="Arial Black"/>
                <a:ea typeface="Arial Black"/>
                <a:cs typeface="Arial Black"/>
                <a:sym typeface="Arial Black"/>
              </a:rPr>
              <a:t>: </a:t>
            </a:r>
            <a:r>
              <a:rPr lang="es-ES" sz="3600">
                <a:solidFill>
                  <a:srgbClr val="222D59"/>
                </a:solidFill>
                <a:latin typeface="Arial Black"/>
                <a:ea typeface="Arial Black"/>
                <a:cs typeface="Arial Black"/>
                <a:sym typeface="Arial Black"/>
              </a:rPr>
              <a:t>ERRORES COMUNES EN IMPRESIÓN </a:t>
            </a:r>
            <a:r>
              <a:rPr b="0" i="0" lang="es-ES" sz="3600" u="none" cap="none" strike="noStrike">
                <a:solidFill>
                  <a:srgbClr val="222D59"/>
                </a:solidFill>
                <a:latin typeface="Arial Black"/>
                <a:ea typeface="Arial Black"/>
                <a:cs typeface="Arial Black"/>
                <a:sym typeface="Arial Black"/>
              </a:rPr>
              <a:t>FDM.</a:t>
            </a:r>
            <a:endParaRPr b="0" i="0" sz="3600" u="none" cap="none" strike="noStrike">
              <a:solidFill>
                <a:srgbClr val="222D59"/>
              </a:solidFill>
              <a:latin typeface="Arial Black"/>
              <a:ea typeface="Arial Black"/>
              <a:cs typeface="Arial Black"/>
              <a:sym typeface="Arial Black"/>
            </a:endParaRPr>
          </a:p>
          <a:p>
            <a:pPr indent="0" lvl="0" marL="0" marR="0" rtl="0" algn="l">
              <a:lnSpc>
                <a:spcPct val="90000"/>
              </a:lnSpc>
              <a:spcBef>
                <a:spcPts val="0"/>
              </a:spcBef>
              <a:spcAft>
                <a:spcPts val="0"/>
              </a:spcAft>
              <a:buClr>
                <a:srgbClr val="222D59"/>
              </a:buClr>
              <a:buSzPts val="3600"/>
              <a:buFont typeface="Arial Black"/>
              <a:buNone/>
            </a:pPr>
            <a:r>
              <a:t/>
            </a:r>
            <a:endParaRPr b="0" i="0" sz="3600" u="none" cap="none" strike="noStrike">
              <a:solidFill>
                <a:srgbClr val="222D59"/>
              </a:solidFill>
              <a:latin typeface="Arial Black"/>
              <a:ea typeface="Arial Black"/>
              <a:cs typeface="Arial Black"/>
              <a:sym typeface="Arial Black"/>
            </a:endParaRPr>
          </a:p>
        </p:txBody>
      </p:sp>
      <p:pic>
        <p:nvPicPr>
          <p:cNvPr id="37" name="Google Shape;37;p1" title="Logo horizontal principal.png"/>
          <p:cNvPicPr preferRelativeResize="0"/>
          <p:nvPr/>
        </p:nvPicPr>
        <p:blipFill rotWithShape="1">
          <a:blip r:embed="rId3">
            <a:alphaModFix/>
          </a:blip>
          <a:srcRect b="0" l="0" r="0" t="0"/>
          <a:stretch/>
        </p:blipFill>
        <p:spPr>
          <a:xfrm>
            <a:off x="4394314" y="192507"/>
            <a:ext cx="4051595" cy="164529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pic>
        <p:nvPicPr>
          <p:cNvPr id="152" name="Google Shape;152;g36929fb8d97_0_33" title="Logo horizontal principal.jpg"/>
          <p:cNvPicPr preferRelativeResize="0"/>
          <p:nvPr/>
        </p:nvPicPr>
        <p:blipFill rotWithShape="1">
          <a:blip r:embed="rId3">
            <a:alphaModFix/>
          </a:blip>
          <a:srcRect b="0" l="0" r="0" t="0"/>
          <a:stretch/>
        </p:blipFill>
        <p:spPr>
          <a:xfrm>
            <a:off x="5456800" y="6044425"/>
            <a:ext cx="1908566" cy="752125"/>
          </a:xfrm>
          <a:prstGeom prst="rect">
            <a:avLst/>
          </a:prstGeom>
          <a:noFill/>
          <a:ln>
            <a:noFill/>
          </a:ln>
        </p:spPr>
      </p:pic>
      <p:sp>
        <p:nvSpPr>
          <p:cNvPr id="153" name="Google Shape;153;g36929fb8d97_0_33"/>
          <p:cNvSpPr/>
          <p:nvPr/>
        </p:nvSpPr>
        <p:spPr>
          <a:xfrm>
            <a:off x="4399002" y="7120890"/>
            <a:ext cx="1440900" cy="180000"/>
          </a:xfrm>
          <a:prstGeom prst="rect">
            <a:avLst/>
          </a:prstGeom>
          <a:noFill/>
          <a:ln>
            <a:noFill/>
          </a:ln>
        </p:spPr>
        <p:txBody>
          <a:bodyPr anchorCtr="0" anchor="t" bIns="0" lIns="0" spcFirstLastPara="1" rIns="0" wrap="square" tIns="0">
            <a:noAutofit/>
          </a:bodyPr>
          <a:lstStyle/>
          <a:p>
            <a:pPr indent="0" lvl="0" marL="0" marR="0" rtl="0" algn="l">
              <a:lnSpc>
                <a:spcPct val="127272"/>
              </a:lnSpc>
              <a:spcBef>
                <a:spcPts val="0"/>
              </a:spcBef>
              <a:spcAft>
                <a:spcPts val="0"/>
              </a:spcAft>
              <a:buClr>
                <a:srgbClr val="3A3630"/>
              </a:buClr>
              <a:buSzPts val="1100"/>
              <a:buFont typeface="Lora"/>
              <a:buNone/>
            </a:pPr>
            <a:r>
              <a:rPr b="0" i="0" lang="es-ES" sz="1100" u="none" cap="none" strike="noStrike">
                <a:solidFill>
                  <a:srgbClr val="3A3630"/>
                </a:solidFill>
                <a:latin typeface="Lora"/>
                <a:ea typeface="Lora"/>
                <a:cs typeface="Lora"/>
                <a:sym typeface="Lora"/>
              </a:rPr>
              <a:t>Ventiladores</a:t>
            </a:r>
            <a:endParaRPr b="0" i="0" sz="1100" u="none" cap="none" strike="noStrike">
              <a:solidFill>
                <a:srgbClr val="000000"/>
              </a:solidFill>
              <a:latin typeface="Arial"/>
              <a:ea typeface="Arial"/>
              <a:cs typeface="Arial"/>
              <a:sym typeface="Arial"/>
            </a:endParaRPr>
          </a:p>
        </p:txBody>
      </p:sp>
      <p:sp>
        <p:nvSpPr>
          <p:cNvPr id="154" name="Google Shape;154;g36929fb8d97_0_33"/>
          <p:cNvSpPr/>
          <p:nvPr/>
        </p:nvSpPr>
        <p:spPr>
          <a:xfrm>
            <a:off x="4399002" y="7374374"/>
            <a:ext cx="3423300" cy="392100"/>
          </a:xfrm>
          <a:prstGeom prst="rect">
            <a:avLst/>
          </a:prstGeom>
          <a:noFill/>
          <a:ln>
            <a:noFill/>
          </a:ln>
        </p:spPr>
        <p:txBody>
          <a:bodyPr anchorCtr="0" anchor="t" bIns="0" lIns="0" spcFirstLastPara="1" rIns="0" wrap="square" tIns="0">
            <a:noAutofit/>
          </a:bodyPr>
          <a:lstStyle/>
          <a:p>
            <a:pPr indent="0" lvl="0" marL="0" marR="0" rtl="0" algn="l">
              <a:lnSpc>
                <a:spcPct val="157894"/>
              </a:lnSpc>
              <a:spcBef>
                <a:spcPts val="0"/>
              </a:spcBef>
              <a:spcAft>
                <a:spcPts val="0"/>
              </a:spcAft>
              <a:buClr>
                <a:srgbClr val="3A3630"/>
              </a:buClr>
              <a:buSzPts val="950"/>
              <a:buFont typeface="Arial"/>
              <a:buNone/>
            </a:pPr>
            <a:r>
              <a:rPr b="0" i="0" lang="es-ES" sz="950" u="none" cap="none" strike="noStrike">
                <a:solidFill>
                  <a:srgbClr val="3A3630"/>
                </a:solidFill>
                <a:latin typeface="Arial"/>
                <a:ea typeface="Arial"/>
                <a:cs typeface="Arial"/>
                <a:sym typeface="Arial"/>
              </a:rPr>
              <a:t>Se utilizan para enfriar el hotend y la pieza impresa, mejorando la calidad de las capas y previniendo el sobrecalentamiento.</a:t>
            </a:r>
            <a:endParaRPr b="0" i="0" sz="950" u="none" cap="none" strike="noStrike">
              <a:solidFill>
                <a:srgbClr val="000000"/>
              </a:solidFill>
              <a:latin typeface="Arial"/>
              <a:ea typeface="Arial"/>
              <a:cs typeface="Arial"/>
              <a:sym typeface="Arial"/>
            </a:endParaRPr>
          </a:p>
        </p:txBody>
      </p:sp>
      <p:sp>
        <p:nvSpPr>
          <p:cNvPr id="155" name="Google Shape;155;g36929fb8d97_0_33"/>
          <p:cNvSpPr txBox="1"/>
          <p:nvPr/>
        </p:nvSpPr>
        <p:spPr>
          <a:xfrm>
            <a:off x="1236950" y="1596500"/>
            <a:ext cx="7393500" cy="5131200"/>
          </a:xfrm>
          <a:prstGeom prst="rect">
            <a:avLst/>
          </a:prstGeom>
          <a:noFill/>
          <a:ln>
            <a:noFill/>
          </a:ln>
        </p:spPr>
        <p:txBody>
          <a:bodyPr anchorCtr="0" anchor="t" bIns="91425" lIns="91425" spcFirstLastPara="1" rIns="91425" wrap="square" tIns="91425">
            <a:spAutoFit/>
          </a:bodyPr>
          <a:lstStyle/>
          <a:p>
            <a:pPr indent="-342900" lvl="0" marL="457200" marR="0" rtl="0" algn="l">
              <a:lnSpc>
                <a:spcPct val="100000"/>
              </a:lnSpc>
              <a:spcBef>
                <a:spcPts val="0"/>
              </a:spcBef>
              <a:spcAft>
                <a:spcPts val="0"/>
              </a:spcAft>
              <a:buClr>
                <a:schemeClr val="dk1"/>
              </a:buClr>
              <a:buSzPts val="1800"/>
              <a:buChar char="●"/>
            </a:pPr>
            <a:r>
              <a:rPr b="1" lang="es-ES" sz="1800">
                <a:solidFill>
                  <a:schemeClr val="dk1"/>
                </a:solidFill>
              </a:rPr>
              <a:t>Descripción</a:t>
            </a:r>
            <a:r>
              <a:rPr lang="es-ES" sz="1800">
                <a:solidFill>
                  <a:schemeClr val="dk1"/>
                </a:solidFill>
              </a:rPr>
              <a:t>: </a:t>
            </a:r>
            <a:r>
              <a:rPr b="1" lang="es-ES" sz="1200">
                <a:solidFill>
                  <a:srgbClr val="1B1C1D"/>
                </a:solidFill>
              </a:rPr>
              <a:t>:</a:t>
            </a:r>
            <a:r>
              <a:rPr lang="es-ES" sz="1800">
                <a:solidFill>
                  <a:schemeClr val="dk1"/>
                </a:solidFill>
              </a:rPr>
              <a:t>  La impresora no deposita suficiente material, provocando que las capas sean finas, se </a:t>
            </a:r>
            <a:r>
              <a:rPr lang="es-ES" sz="1800">
                <a:solidFill>
                  <a:schemeClr val="dk1"/>
                </a:solidFill>
              </a:rPr>
              <a:t>observan</a:t>
            </a:r>
            <a:r>
              <a:rPr lang="es-ES" sz="1800">
                <a:solidFill>
                  <a:schemeClr val="dk1"/>
                </a:solidFill>
              </a:rPr>
              <a:t> huecos en las paredes, o que las piezas resulten frágiles y con poca solidez.</a:t>
            </a:r>
            <a:endParaRPr sz="1800">
              <a:solidFill>
                <a:schemeClr val="dk1"/>
              </a:solidFill>
            </a:endParaRPr>
          </a:p>
          <a:p>
            <a:pPr indent="-342900" lvl="0" marL="457200" marR="0" rtl="0" algn="l">
              <a:lnSpc>
                <a:spcPct val="100000"/>
              </a:lnSpc>
              <a:spcBef>
                <a:spcPts val="1200"/>
              </a:spcBef>
              <a:spcAft>
                <a:spcPts val="0"/>
              </a:spcAft>
              <a:buClr>
                <a:schemeClr val="dk1"/>
              </a:buClr>
              <a:buSzPts val="1800"/>
              <a:buChar char="●"/>
            </a:pPr>
            <a:r>
              <a:rPr b="1" lang="es-ES" sz="1800">
                <a:solidFill>
                  <a:schemeClr val="dk1"/>
                </a:solidFill>
              </a:rPr>
              <a:t>Causas principales:</a:t>
            </a:r>
            <a:endParaRPr b="1" sz="1800">
              <a:solidFill>
                <a:schemeClr val="dk1"/>
              </a:solidFill>
            </a:endParaRPr>
          </a:p>
          <a:p>
            <a:pPr indent="-342900" lvl="1" marL="914400" marR="0" rtl="0" algn="l">
              <a:lnSpc>
                <a:spcPct val="100000"/>
              </a:lnSpc>
              <a:spcBef>
                <a:spcPts val="1200"/>
              </a:spcBef>
              <a:spcAft>
                <a:spcPts val="0"/>
              </a:spcAft>
              <a:buClr>
                <a:schemeClr val="dk1"/>
              </a:buClr>
              <a:buSzPts val="1800"/>
              <a:buChar char="○"/>
            </a:pPr>
            <a:r>
              <a:rPr b="1" lang="es-ES" sz="1800">
                <a:solidFill>
                  <a:schemeClr val="dk1"/>
                </a:solidFill>
              </a:rPr>
              <a:t>Boquilla parcialmente obstruida</a:t>
            </a:r>
            <a:r>
              <a:rPr lang="es-ES" sz="1800">
                <a:solidFill>
                  <a:schemeClr val="dk1"/>
                </a:solidFill>
              </a:rPr>
              <a:t>: Acumulación de material quemado o suciedad que impide el flujo completo.</a:t>
            </a:r>
            <a:endParaRPr sz="1800">
              <a:solidFill>
                <a:schemeClr val="dk1"/>
              </a:solidFill>
            </a:endParaRPr>
          </a:p>
          <a:p>
            <a:pPr indent="-342900" lvl="1" marL="914400" marR="0" rtl="0" algn="l">
              <a:lnSpc>
                <a:spcPct val="100000"/>
              </a:lnSpc>
              <a:spcBef>
                <a:spcPts val="1200"/>
              </a:spcBef>
              <a:spcAft>
                <a:spcPts val="0"/>
              </a:spcAft>
              <a:buClr>
                <a:schemeClr val="dk1"/>
              </a:buClr>
              <a:buSzPts val="1800"/>
              <a:buChar char="○"/>
            </a:pPr>
            <a:r>
              <a:rPr b="1" lang="es-ES" sz="1800">
                <a:solidFill>
                  <a:schemeClr val="dk1"/>
                </a:solidFill>
              </a:rPr>
              <a:t>Flujo de filamento (Flow Rate) mal configurado</a:t>
            </a:r>
            <a:r>
              <a:rPr lang="es-ES" sz="1800">
                <a:solidFill>
                  <a:schemeClr val="dk1"/>
                </a:solidFill>
              </a:rPr>
              <a:t>: El parámetro en el software de laminado que indica qué porcentaje de material extruir es demasiado bajo.</a:t>
            </a:r>
            <a:endParaRPr sz="1800">
              <a:solidFill>
                <a:schemeClr val="dk1"/>
              </a:solidFill>
            </a:endParaRPr>
          </a:p>
          <a:p>
            <a:pPr indent="-342900" lvl="1" marL="914400" marR="0" rtl="0" algn="l">
              <a:lnSpc>
                <a:spcPct val="100000"/>
              </a:lnSpc>
              <a:spcBef>
                <a:spcPts val="1200"/>
              </a:spcBef>
              <a:spcAft>
                <a:spcPts val="0"/>
              </a:spcAft>
              <a:buClr>
                <a:schemeClr val="dk1"/>
              </a:buClr>
              <a:buSzPts val="1800"/>
              <a:buChar char="○"/>
            </a:pPr>
            <a:r>
              <a:rPr b="1" lang="es-ES" sz="1800">
                <a:solidFill>
                  <a:schemeClr val="dk1"/>
                </a:solidFill>
              </a:rPr>
              <a:t>Tensión insuficiente en el extrusor:</a:t>
            </a:r>
            <a:r>
              <a:rPr lang="es-ES" sz="1800">
                <a:solidFill>
                  <a:schemeClr val="dk1"/>
                </a:solidFill>
              </a:rPr>
              <a:t> El engranaje del extrusor no agarra el filamento con suficiente fuerza para empujar</a:t>
            </a:r>
            <a:r>
              <a:rPr lang="es-ES" sz="1200">
                <a:solidFill>
                  <a:srgbClr val="1B1C1D"/>
                </a:solidFill>
              </a:rPr>
              <a:t>lo.</a:t>
            </a:r>
            <a:endParaRPr b="1" sz="1800">
              <a:solidFill>
                <a:schemeClr val="dk1"/>
              </a:solidFill>
            </a:endParaRPr>
          </a:p>
          <a:p>
            <a:pPr indent="0" lvl="0" marL="0" marR="0" rtl="0" algn="just">
              <a:lnSpc>
                <a:spcPct val="115000"/>
              </a:lnSpc>
              <a:spcBef>
                <a:spcPts val="1200"/>
              </a:spcBef>
              <a:spcAft>
                <a:spcPts val="0"/>
              </a:spcAft>
              <a:buNone/>
            </a:pPr>
            <a:r>
              <a:t/>
            </a:r>
            <a:endParaRPr b="0" i="0" sz="1800" u="none" cap="none" strike="noStrike">
              <a:solidFill>
                <a:schemeClr val="dk1"/>
              </a:solidFill>
              <a:latin typeface="Arial"/>
              <a:ea typeface="Arial"/>
              <a:cs typeface="Arial"/>
              <a:sym typeface="Arial"/>
            </a:endParaRPr>
          </a:p>
          <a:p>
            <a:pPr indent="0" lvl="0" marL="0" marR="0" rtl="0" algn="just">
              <a:lnSpc>
                <a:spcPct val="150000"/>
              </a:lnSpc>
              <a:spcBef>
                <a:spcPts val="2000"/>
              </a:spcBef>
              <a:spcAft>
                <a:spcPts val="200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56" name="Google Shape;156;g36929fb8d97_0_33"/>
          <p:cNvSpPr txBox="1"/>
          <p:nvPr>
            <p:ph type="title"/>
          </p:nvPr>
        </p:nvSpPr>
        <p:spPr>
          <a:xfrm>
            <a:off x="1308300" y="150100"/>
            <a:ext cx="8716500" cy="752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2400"/>
              <a:buFont typeface="Arial Black"/>
              <a:buNone/>
            </a:pPr>
            <a:r>
              <a:rPr lang="es-ES"/>
              <a:t>UD5: ERRORES COMUNES EN IMPRESIÓN FDM.</a:t>
            </a:r>
            <a:endParaRPr/>
          </a:p>
        </p:txBody>
      </p:sp>
      <p:sp>
        <p:nvSpPr>
          <p:cNvPr id="157" name="Google Shape;157;g36929fb8d97_0_33"/>
          <p:cNvSpPr txBox="1"/>
          <p:nvPr/>
        </p:nvSpPr>
        <p:spPr>
          <a:xfrm>
            <a:off x="1464825" y="1057950"/>
            <a:ext cx="9157800" cy="382800"/>
          </a:xfrm>
          <a:prstGeom prst="rect">
            <a:avLst/>
          </a:prstGeom>
          <a:noFill/>
          <a:ln>
            <a:noFill/>
          </a:ln>
        </p:spPr>
        <p:txBody>
          <a:bodyPr anchorCtr="0" anchor="ctr" bIns="0" lIns="0" spcFirstLastPara="1" rIns="0" wrap="square" tIns="13325">
            <a:spAutoFit/>
          </a:bodyPr>
          <a:lstStyle/>
          <a:p>
            <a:pPr indent="-342900" lvl="0" marL="355600" marR="0" rtl="0" algn="l">
              <a:lnSpc>
                <a:spcPct val="100000"/>
              </a:lnSpc>
              <a:spcBef>
                <a:spcPts val="105"/>
              </a:spcBef>
              <a:spcAft>
                <a:spcPts val="0"/>
              </a:spcAft>
              <a:buClr>
                <a:srgbClr val="002060"/>
              </a:buClr>
              <a:buSzPts val="2400"/>
              <a:buFont typeface="Noto Sans Symbols"/>
              <a:buChar char="❑"/>
            </a:pPr>
            <a:r>
              <a:rPr b="1" lang="es-ES" sz="2400">
                <a:solidFill>
                  <a:srgbClr val="002060"/>
                </a:solidFill>
                <a:latin typeface="Arial Black"/>
                <a:ea typeface="Arial Black"/>
                <a:cs typeface="Arial Black"/>
                <a:sym typeface="Arial Black"/>
              </a:rPr>
              <a:t>5.4 UNDER-EXTRUSION (SUB-EXTRUSION)</a:t>
            </a:r>
            <a:endParaRPr b="1" sz="2400">
              <a:solidFill>
                <a:srgbClr val="002060"/>
              </a:solidFill>
              <a:latin typeface="Arial Black"/>
              <a:ea typeface="Arial Black"/>
              <a:cs typeface="Arial Black"/>
              <a:sym typeface="Arial Black"/>
            </a:endParaRPr>
          </a:p>
        </p:txBody>
      </p:sp>
      <p:pic>
        <p:nvPicPr>
          <p:cNvPr id="158" name="Google Shape;158;g36929fb8d97_0_33"/>
          <p:cNvPicPr preferRelativeResize="0"/>
          <p:nvPr/>
        </p:nvPicPr>
        <p:blipFill>
          <a:blip r:embed="rId4">
            <a:alphaModFix/>
          </a:blip>
          <a:stretch>
            <a:fillRect/>
          </a:stretch>
        </p:blipFill>
        <p:spPr>
          <a:xfrm>
            <a:off x="9798275" y="1796250"/>
            <a:ext cx="1671299" cy="2037075"/>
          </a:xfrm>
          <a:prstGeom prst="rect">
            <a:avLst/>
          </a:prstGeom>
          <a:noFill/>
          <a:ln>
            <a:noFill/>
          </a:ln>
        </p:spPr>
      </p:pic>
      <p:pic>
        <p:nvPicPr>
          <p:cNvPr id="159" name="Google Shape;159;g36929fb8d97_0_33"/>
          <p:cNvPicPr preferRelativeResize="0"/>
          <p:nvPr/>
        </p:nvPicPr>
        <p:blipFill rotWithShape="1">
          <a:blip r:embed="rId5">
            <a:alphaModFix/>
          </a:blip>
          <a:srcRect b="25165" l="76410" r="5315" t="49101"/>
          <a:stretch/>
        </p:blipFill>
        <p:spPr>
          <a:xfrm>
            <a:off x="8917650" y="4331425"/>
            <a:ext cx="2025500" cy="15955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pic>
        <p:nvPicPr>
          <p:cNvPr id="164" name="Google Shape;164;g36929fb8d97_0_44" title="Logo horizontal principal.jpg"/>
          <p:cNvPicPr preferRelativeResize="0"/>
          <p:nvPr/>
        </p:nvPicPr>
        <p:blipFill rotWithShape="1">
          <a:blip r:embed="rId3">
            <a:alphaModFix/>
          </a:blip>
          <a:srcRect b="0" l="0" r="0" t="0"/>
          <a:stretch/>
        </p:blipFill>
        <p:spPr>
          <a:xfrm>
            <a:off x="5456800" y="6044425"/>
            <a:ext cx="1908566" cy="752125"/>
          </a:xfrm>
          <a:prstGeom prst="rect">
            <a:avLst/>
          </a:prstGeom>
          <a:noFill/>
          <a:ln>
            <a:noFill/>
          </a:ln>
        </p:spPr>
      </p:pic>
      <p:sp>
        <p:nvSpPr>
          <p:cNvPr id="165" name="Google Shape;165;g36929fb8d97_0_44"/>
          <p:cNvSpPr/>
          <p:nvPr/>
        </p:nvSpPr>
        <p:spPr>
          <a:xfrm>
            <a:off x="4399002" y="7120890"/>
            <a:ext cx="1440900" cy="180000"/>
          </a:xfrm>
          <a:prstGeom prst="rect">
            <a:avLst/>
          </a:prstGeom>
          <a:noFill/>
          <a:ln>
            <a:noFill/>
          </a:ln>
        </p:spPr>
        <p:txBody>
          <a:bodyPr anchorCtr="0" anchor="t" bIns="0" lIns="0" spcFirstLastPara="1" rIns="0" wrap="square" tIns="0">
            <a:noAutofit/>
          </a:bodyPr>
          <a:lstStyle/>
          <a:p>
            <a:pPr indent="0" lvl="0" marL="0" marR="0" rtl="0" algn="l">
              <a:lnSpc>
                <a:spcPct val="127272"/>
              </a:lnSpc>
              <a:spcBef>
                <a:spcPts val="0"/>
              </a:spcBef>
              <a:spcAft>
                <a:spcPts val="0"/>
              </a:spcAft>
              <a:buClr>
                <a:srgbClr val="3A3630"/>
              </a:buClr>
              <a:buSzPts val="1100"/>
              <a:buFont typeface="Lora"/>
              <a:buNone/>
            </a:pPr>
            <a:r>
              <a:rPr b="0" i="0" lang="es-ES" sz="1100" u="none" cap="none" strike="noStrike">
                <a:solidFill>
                  <a:srgbClr val="3A3630"/>
                </a:solidFill>
                <a:latin typeface="Lora"/>
                <a:ea typeface="Lora"/>
                <a:cs typeface="Lora"/>
                <a:sym typeface="Lora"/>
              </a:rPr>
              <a:t>Ventiladores</a:t>
            </a:r>
            <a:endParaRPr b="0" i="0" sz="1100" u="none" cap="none" strike="noStrike">
              <a:solidFill>
                <a:srgbClr val="000000"/>
              </a:solidFill>
              <a:latin typeface="Arial"/>
              <a:ea typeface="Arial"/>
              <a:cs typeface="Arial"/>
              <a:sym typeface="Arial"/>
            </a:endParaRPr>
          </a:p>
        </p:txBody>
      </p:sp>
      <p:sp>
        <p:nvSpPr>
          <p:cNvPr id="166" name="Google Shape;166;g36929fb8d97_0_44"/>
          <p:cNvSpPr/>
          <p:nvPr/>
        </p:nvSpPr>
        <p:spPr>
          <a:xfrm>
            <a:off x="4399002" y="7374374"/>
            <a:ext cx="3423300" cy="392100"/>
          </a:xfrm>
          <a:prstGeom prst="rect">
            <a:avLst/>
          </a:prstGeom>
          <a:noFill/>
          <a:ln>
            <a:noFill/>
          </a:ln>
        </p:spPr>
        <p:txBody>
          <a:bodyPr anchorCtr="0" anchor="t" bIns="0" lIns="0" spcFirstLastPara="1" rIns="0" wrap="square" tIns="0">
            <a:noAutofit/>
          </a:bodyPr>
          <a:lstStyle/>
          <a:p>
            <a:pPr indent="0" lvl="0" marL="0" marR="0" rtl="0" algn="l">
              <a:lnSpc>
                <a:spcPct val="157894"/>
              </a:lnSpc>
              <a:spcBef>
                <a:spcPts val="0"/>
              </a:spcBef>
              <a:spcAft>
                <a:spcPts val="0"/>
              </a:spcAft>
              <a:buClr>
                <a:srgbClr val="3A3630"/>
              </a:buClr>
              <a:buSzPts val="950"/>
              <a:buFont typeface="Arial"/>
              <a:buNone/>
            </a:pPr>
            <a:r>
              <a:rPr b="0" i="0" lang="es-ES" sz="950" u="none" cap="none" strike="noStrike">
                <a:solidFill>
                  <a:srgbClr val="3A3630"/>
                </a:solidFill>
                <a:latin typeface="Arial"/>
                <a:ea typeface="Arial"/>
                <a:cs typeface="Arial"/>
                <a:sym typeface="Arial"/>
              </a:rPr>
              <a:t>Se utilizan para enfriar el hotend y la pieza impresa, mejorando la calidad de las capas y previniendo el sobrecalentamiento.</a:t>
            </a:r>
            <a:endParaRPr b="0" i="0" sz="950" u="none" cap="none" strike="noStrike">
              <a:solidFill>
                <a:srgbClr val="000000"/>
              </a:solidFill>
              <a:latin typeface="Arial"/>
              <a:ea typeface="Arial"/>
              <a:cs typeface="Arial"/>
              <a:sym typeface="Arial"/>
            </a:endParaRPr>
          </a:p>
        </p:txBody>
      </p:sp>
      <p:sp>
        <p:nvSpPr>
          <p:cNvPr id="167" name="Google Shape;167;g36929fb8d97_0_44"/>
          <p:cNvSpPr txBox="1"/>
          <p:nvPr/>
        </p:nvSpPr>
        <p:spPr>
          <a:xfrm>
            <a:off x="1236950" y="1596500"/>
            <a:ext cx="7393500" cy="3356400"/>
          </a:xfrm>
          <a:prstGeom prst="rect">
            <a:avLst/>
          </a:prstGeom>
          <a:noFill/>
          <a:ln>
            <a:noFill/>
          </a:ln>
        </p:spPr>
        <p:txBody>
          <a:bodyPr anchorCtr="0" anchor="t" bIns="91425" lIns="91425" spcFirstLastPara="1" rIns="91425" wrap="square" tIns="91425">
            <a:spAutoFit/>
          </a:bodyPr>
          <a:lstStyle/>
          <a:p>
            <a:pPr indent="-342900" lvl="0" marL="457200" marR="0" rtl="0" algn="l">
              <a:lnSpc>
                <a:spcPct val="115000"/>
              </a:lnSpc>
              <a:spcBef>
                <a:spcPts val="0"/>
              </a:spcBef>
              <a:spcAft>
                <a:spcPts val="0"/>
              </a:spcAft>
              <a:buClr>
                <a:schemeClr val="dk1"/>
              </a:buClr>
              <a:buSzPts val="1800"/>
              <a:buChar char="●"/>
            </a:pPr>
            <a:r>
              <a:rPr b="1" lang="es-ES" sz="1800">
                <a:solidFill>
                  <a:schemeClr val="dk1"/>
                </a:solidFill>
              </a:rPr>
              <a:t>Soluciones:</a:t>
            </a:r>
            <a:endParaRPr b="1" sz="1800">
              <a:solidFill>
                <a:schemeClr val="dk1"/>
              </a:solidFill>
            </a:endParaRPr>
          </a:p>
          <a:p>
            <a:pPr indent="-342900" lvl="1" marL="914400" marR="0" rtl="0" algn="l">
              <a:lnSpc>
                <a:spcPct val="100000"/>
              </a:lnSpc>
              <a:spcBef>
                <a:spcPts val="1200"/>
              </a:spcBef>
              <a:spcAft>
                <a:spcPts val="0"/>
              </a:spcAft>
              <a:buClr>
                <a:schemeClr val="dk1"/>
              </a:buClr>
              <a:buSzPts val="1800"/>
              <a:buChar char="○"/>
            </a:pPr>
            <a:r>
              <a:rPr lang="es-ES" sz="1800">
                <a:solidFill>
                  <a:schemeClr val="dk1"/>
                </a:solidFill>
              </a:rPr>
              <a:t>Limpiar la boquilla (mediante un "cold pull" o reemplazo).</a:t>
            </a:r>
            <a:endParaRPr sz="1800">
              <a:solidFill>
                <a:schemeClr val="dk1"/>
              </a:solidFill>
            </a:endParaRPr>
          </a:p>
          <a:p>
            <a:pPr indent="-342900" lvl="1" marL="914400" marR="0" rtl="0" algn="l">
              <a:lnSpc>
                <a:spcPct val="100000"/>
              </a:lnSpc>
              <a:spcBef>
                <a:spcPts val="1200"/>
              </a:spcBef>
              <a:spcAft>
                <a:spcPts val="0"/>
              </a:spcAft>
              <a:buClr>
                <a:schemeClr val="dk1"/>
              </a:buClr>
              <a:buSzPts val="1800"/>
              <a:buChar char="○"/>
            </a:pPr>
            <a:r>
              <a:rPr lang="es-ES" sz="1800">
                <a:solidFill>
                  <a:schemeClr val="dk1"/>
                </a:solidFill>
              </a:rPr>
              <a:t>Ajustar el flujo de filamento en el software de impresión (slicer), aumentándolo ligeramente.</a:t>
            </a:r>
            <a:endParaRPr sz="1800">
              <a:solidFill>
                <a:schemeClr val="dk1"/>
              </a:solidFill>
            </a:endParaRPr>
          </a:p>
          <a:p>
            <a:pPr indent="-342900" lvl="1" marL="914400" marR="0" rtl="0" algn="l">
              <a:lnSpc>
                <a:spcPct val="100000"/>
              </a:lnSpc>
              <a:spcBef>
                <a:spcPts val="1200"/>
              </a:spcBef>
              <a:spcAft>
                <a:spcPts val="0"/>
              </a:spcAft>
              <a:buClr>
                <a:schemeClr val="dk1"/>
              </a:buClr>
              <a:buSzPts val="1800"/>
              <a:buChar char="○"/>
            </a:pPr>
            <a:r>
              <a:rPr lang="es-ES" sz="1800">
                <a:solidFill>
                  <a:schemeClr val="dk1"/>
                </a:solidFill>
              </a:rPr>
              <a:t>Revisar y ajustar la tensión del extrusor para asegurar un agarre firme del filamento.</a:t>
            </a:r>
            <a:endParaRPr sz="1800">
              <a:solidFill>
                <a:schemeClr val="dk1"/>
              </a:solidFill>
            </a:endParaRPr>
          </a:p>
          <a:p>
            <a:pPr indent="0" lvl="0" marL="0" marR="0" rtl="0" algn="just">
              <a:lnSpc>
                <a:spcPct val="115000"/>
              </a:lnSpc>
              <a:spcBef>
                <a:spcPts val="1200"/>
              </a:spcBef>
              <a:spcAft>
                <a:spcPts val="0"/>
              </a:spcAft>
              <a:buNone/>
            </a:pPr>
            <a:r>
              <a:t/>
            </a:r>
            <a:endParaRPr b="0" i="0" sz="1800" u="none" cap="none" strike="noStrike">
              <a:solidFill>
                <a:schemeClr val="dk1"/>
              </a:solidFill>
              <a:latin typeface="Arial"/>
              <a:ea typeface="Arial"/>
              <a:cs typeface="Arial"/>
              <a:sym typeface="Arial"/>
            </a:endParaRPr>
          </a:p>
          <a:p>
            <a:pPr indent="0" lvl="0" marL="0" marR="0" rtl="0" algn="just">
              <a:lnSpc>
                <a:spcPct val="150000"/>
              </a:lnSpc>
              <a:spcBef>
                <a:spcPts val="2000"/>
              </a:spcBef>
              <a:spcAft>
                <a:spcPts val="200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68" name="Google Shape;168;g36929fb8d97_0_44"/>
          <p:cNvSpPr txBox="1"/>
          <p:nvPr>
            <p:ph type="title"/>
          </p:nvPr>
        </p:nvSpPr>
        <p:spPr>
          <a:xfrm>
            <a:off x="1308300" y="150100"/>
            <a:ext cx="8716500" cy="752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2400"/>
              <a:buFont typeface="Arial Black"/>
              <a:buNone/>
            </a:pPr>
            <a:r>
              <a:rPr lang="es-ES"/>
              <a:t>UD5: ERRORES COMUNES EN IMPRESIÓN FDM.</a:t>
            </a:r>
            <a:endParaRPr/>
          </a:p>
        </p:txBody>
      </p:sp>
      <p:sp>
        <p:nvSpPr>
          <p:cNvPr id="169" name="Google Shape;169;g36929fb8d97_0_44"/>
          <p:cNvSpPr txBox="1"/>
          <p:nvPr/>
        </p:nvSpPr>
        <p:spPr>
          <a:xfrm>
            <a:off x="1464825" y="1057950"/>
            <a:ext cx="9157800" cy="382800"/>
          </a:xfrm>
          <a:prstGeom prst="rect">
            <a:avLst/>
          </a:prstGeom>
          <a:noFill/>
          <a:ln>
            <a:noFill/>
          </a:ln>
        </p:spPr>
        <p:txBody>
          <a:bodyPr anchorCtr="0" anchor="ctr" bIns="0" lIns="0" spcFirstLastPara="1" rIns="0" wrap="square" tIns="13325">
            <a:spAutoFit/>
          </a:bodyPr>
          <a:lstStyle/>
          <a:p>
            <a:pPr indent="-342900" lvl="0" marL="355600" marR="0" rtl="0" algn="l">
              <a:lnSpc>
                <a:spcPct val="100000"/>
              </a:lnSpc>
              <a:spcBef>
                <a:spcPts val="105"/>
              </a:spcBef>
              <a:spcAft>
                <a:spcPts val="0"/>
              </a:spcAft>
              <a:buClr>
                <a:srgbClr val="002060"/>
              </a:buClr>
              <a:buSzPts val="2400"/>
              <a:buFont typeface="Noto Sans Symbols"/>
              <a:buChar char="❑"/>
            </a:pPr>
            <a:r>
              <a:rPr b="1" lang="es-ES" sz="2400">
                <a:solidFill>
                  <a:srgbClr val="002060"/>
                </a:solidFill>
                <a:latin typeface="Arial Black"/>
                <a:ea typeface="Arial Black"/>
                <a:cs typeface="Arial Black"/>
                <a:sym typeface="Arial Black"/>
              </a:rPr>
              <a:t>5.4 UNDER-EXTRUSION (SUB-EXTRUSION)</a:t>
            </a:r>
            <a:endParaRPr b="1" sz="2400">
              <a:solidFill>
                <a:srgbClr val="002060"/>
              </a:solidFill>
              <a:latin typeface="Arial Black"/>
              <a:ea typeface="Arial Black"/>
              <a:cs typeface="Arial Black"/>
              <a:sym typeface="Arial Black"/>
            </a:endParaRPr>
          </a:p>
        </p:txBody>
      </p:sp>
      <p:pic>
        <p:nvPicPr>
          <p:cNvPr id="170" name="Google Shape;170;g36929fb8d97_0_44"/>
          <p:cNvPicPr preferRelativeResize="0"/>
          <p:nvPr/>
        </p:nvPicPr>
        <p:blipFill>
          <a:blip r:embed="rId4">
            <a:alphaModFix/>
          </a:blip>
          <a:stretch>
            <a:fillRect/>
          </a:stretch>
        </p:blipFill>
        <p:spPr>
          <a:xfrm>
            <a:off x="9309075" y="1896480"/>
            <a:ext cx="1808850" cy="2057350"/>
          </a:xfrm>
          <a:prstGeom prst="rect">
            <a:avLst/>
          </a:prstGeom>
          <a:noFill/>
          <a:ln>
            <a:noFill/>
          </a:ln>
        </p:spPr>
      </p:pic>
      <p:pic>
        <p:nvPicPr>
          <p:cNvPr id="171" name="Google Shape;171;g36929fb8d97_0_44"/>
          <p:cNvPicPr preferRelativeResize="0"/>
          <p:nvPr/>
        </p:nvPicPr>
        <p:blipFill>
          <a:blip r:embed="rId5">
            <a:alphaModFix/>
          </a:blip>
          <a:stretch>
            <a:fillRect/>
          </a:stretch>
        </p:blipFill>
        <p:spPr>
          <a:xfrm>
            <a:off x="7365372" y="4026775"/>
            <a:ext cx="2262650" cy="190344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pic>
        <p:nvPicPr>
          <p:cNvPr id="176" name="Google Shape;176;g36929fb8d97_0_87" title="Logo horizontal principal.jpg"/>
          <p:cNvPicPr preferRelativeResize="0"/>
          <p:nvPr/>
        </p:nvPicPr>
        <p:blipFill rotWithShape="1">
          <a:blip r:embed="rId3">
            <a:alphaModFix/>
          </a:blip>
          <a:srcRect b="0" l="0" r="0" t="0"/>
          <a:stretch/>
        </p:blipFill>
        <p:spPr>
          <a:xfrm>
            <a:off x="5456800" y="6044425"/>
            <a:ext cx="1908566" cy="752125"/>
          </a:xfrm>
          <a:prstGeom prst="rect">
            <a:avLst/>
          </a:prstGeom>
          <a:noFill/>
          <a:ln>
            <a:noFill/>
          </a:ln>
        </p:spPr>
      </p:pic>
      <p:sp>
        <p:nvSpPr>
          <p:cNvPr id="177" name="Google Shape;177;g36929fb8d97_0_87"/>
          <p:cNvSpPr/>
          <p:nvPr/>
        </p:nvSpPr>
        <p:spPr>
          <a:xfrm>
            <a:off x="4399002" y="7120890"/>
            <a:ext cx="1440900" cy="180000"/>
          </a:xfrm>
          <a:prstGeom prst="rect">
            <a:avLst/>
          </a:prstGeom>
          <a:noFill/>
          <a:ln>
            <a:noFill/>
          </a:ln>
        </p:spPr>
        <p:txBody>
          <a:bodyPr anchorCtr="0" anchor="t" bIns="0" lIns="0" spcFirstLastPara="1" rIns="0" wrap="square" tIns="0">
            <a:noAutofit/>
          </a:bodyPr>
          <a:lstStyle/>
          <a:p>
            <a:pPr indent="0" lvl="0" marL="0" marR="0" rtl="0" algn="l">
              <a:lnSpc>
                <a:spcPct val="127272"/>
              </a:lnSpc>
              <a:spcBef>
                <a:spcPts val="0"/>
              </a:spcBef>
              <a:spcAft>
                <a:spcPts val="0"/>
              </a:spcAft>
              <a:buClr>
                <a:srgbClr val="3A3630"/>
              </a:buClr>
              <a:buSzPts val="1100"/>
              <a:buFont typeface="Lora"/>
              <a:buNone/>
            </a:pPr>
            <a:r>
              <a:rPr b="0" i="0" lang="es-ES" sz="1100" u="none" cap="none" strike="noStrike">
                <a:solidFill>
                  <a:srgbClr val="3A3630"/>
                </a:solidFill>
                <a:latin typeface="Lora"/>
                <a:ea typeface="Lora"/>
                <a:cs typeface="Lora"/>
                <a:sym typeface="Lora"/>
              </a:rPr>
              <a:t>Ventiladores</a:t>
            </a:r>
            <a:endParaRPr b="0" i="0" sz="1100" u="none" cap="none" strike="noStrike">
              <a:solidFill>
                <a:srgbClr val="000000"/>
              </a:solidFill>
              <a:latin typeface="Arial"/>
              <a:ea typeface="Arial"/>
              <a:cs typeface="Arial"/>
              <a:sym typeface="Arial"/>
            </a:endParaRPr>
          </a:p>
        </p:txBody>
      </p:sp>
      <p:sp>
        <p:nvSpPr>
          <p:cNvPr id="178" name="Google Shape;178;g36929fb8d97_0_87"/>
          <p:cNvSpPr/>
          <p:nvPr/>
        </p:nvSpPr>
        <p:spPr>
          <a:xfrm>
            <a:off x="4399002" y="7374374"/>
            <a:ext cx="3423300" cy="392100"/>
          </a:xfrm>
          <a:prstGeom prst="rect">
            <a:avLst/>
          </a:prstGeom>
          <a:noFill/>
          <a:ln>
            <a:noFill/>
          </a:ln>
        </p:spPr>
        <p:txBody>
          <a:bodyPr anchorCtr="0" anchor="t" bIns="0" lIns="0" spcFirstLastPara="1" rIns="0" wrap="square" tIns="0">
            <a:noAutofit/>
          </a:bodyPr>
          <a:lstStyle/>
          <a:p>
            <a:pPr indent="0" lvl="0" marL="0" marR="0" rtl="0" algn="l">
              <a:lnSpc>
                <a:spcPct val="157894"/>
              </a:lnSpc>
              <a:spcBef>
                <a:spcPts val="0"/>
              </a:spcBef>
              <a:spcAft>
                <a:spcPts val="0"/>
              </a:spcAft>
              <a:buClr>
                <a:srgbClr val="3A3630"/>
              </a:buClr>
              <a:buSzPts val="950"/>
              <a:buFont typeface="Arial"/>
              <a:buNone/>
            </a:pPr>
            <a:r>
              <a:rPr b="0" i="0" lang="es-ES" sz="950" u="none" cap="none" strike="noStrike">
                <a:solidFill>
                  <a:srgbClr val="3A3630"/>
                </a:solidFill>
                <a:latin typeface="Arial"/>
                <a:ea typeface="Arial"/>
                <a:cs typeface="Arial"/>
                <a:sym typeface="Arial"/>
              </a:rPr>
              <a:t>Se utilizan para enfriar el hotend y la pieza impresa, mejorando la calidad de las capas y previniendo el sobrecalentamiento.</a:t>
            </a:r>
            <a:endParaRPr b="0" i="0" sz="950" u="none" cap="none" strike="noStrike">
              <a:solidFill>
                <a:srgbClr val="000000"/>
              </a:solidFill>
              <a:latin typeface="Arial"/>
              <a:ea typeface="Arial"/>
              <a:cs typeface="Arial"/>
              <a:sym typeface="Arial"/>
            </a:endParaRPr>
          </a:p>
        </p:txBody>
      </p:sp>
      <p:sp>
        <p:nvSpPr>
          <p:cNvPr id="179" name="Google Shape;179;g36929fb8d97_0_87"/>
          <p:cNvSpPr txBox="1"/>
          <p:nvPr/>
        </p:nvSpPr>
        <p:spPr>
          <a:xfrm>
            <a:off x="1236950" y="1596500"/>
            <a:ext cx="7393500" cy="4423200"/>
          </a:xfrm>
          <a:prstGeom prst="rect">
            <a:avLst/>
          </a:prstGeom>
          <a:noFill/>
          <a:ln>
            <a:noFill/>
          </a:ln>
        </p:spPr>
        <p:txBody>
          <a:bodyPr anchorCtr="0" anchor="t" bIns="91425" lIns="91425" spcFirstLastPara="1" rIns="91425" wrap="square" tIns="91425">
            <a:spAutoFit/>
          </a:bodyPr>
          <a:lstStyle/>
          <a:p>
            <a:pPr indent="-342900" lvl="0" marL="457200" marR="0" rtl="0" algn="l">
              <a:lnSpc>
                <a:spcPct val="100000"/>
              </a:lnSpc>
              <a:spcBef>
                <a:spcPts val="0"/>
              </a:spcBef>
              <a:spcAft>
                <a:spcPts val="0"/>
              </a:spcAft>
              <a:buClr>
                <a:schemeClr val="dk1"/>
              </a:buClr>
              <a:buSzPts val="1800"/>
              <a:buChar char="●"/>
            </a:pPr>
            <a:r>
              <a:rPr b="1" lang="es-ES" sz="1800">
                <a:solidFill>
                  <a:schemeClr val="dk1"/>
                </a:solidFill>
              </a:rPr>
              <a:t>Descripción</a:t>
            </a:r>
            <a:r>
              <a:rPr lang="es-ES" sz="1800">
                <a:solidFill>
                  <a:schemeClr val="dk1"/>
                </a:solidFill>
              </a:rPr>
              <a:t>: </a:t>
            </a:r>
            <a:r>
              <a:rPr b="1" lang="es-ES" sz="1200">
                <a:solidFill>
                  <a:srgbClr val="1B1C1D"/>
                </a:solidFill>
              </a:rPr>
              <a:t>:</a:t>
            </a:r>
            <a:r>
              <a:rPr lang="es-ES" sz="1800">
                <a:solidFill>
                  <a:schemeClr val="dk1"/>
                </a:solidFill>
              </a:rPr>
              <a:t>  Se deposita demasiado material, causando que las superficies de la pieza se vean rugosas, con protuberancias, detalles poco definidos o dimensiones mayores a las esperadas..</a:t>
            </a:r>
            <a:endParaRPr sz="1800">
              <a:solidFill>
                <a:schemeClr val="dk1"/>
              </a:solidFill>
            </a:endParaRPr>
          </a:p>
          <a:p>
            <a:pPr indent="-342900" lvl="0" marL="457200" marR="0" rtl="0" algn="l">
              <a:lnSpc>
                <a:spcPct val="100000"/>
              </a:lnSpc>
              <a:spcBef>
                <a:spcPts val="1200"/>
              </a:spcBef>
              <a:spcAft>
                <a:spcPts val="0"/>
              </a:spcAft>
              <a:buClr>
                <a:schemeClr val="dk1"/>
              </a:buClr>
              <a:buSzPts val="1800"/>
              <a:buChar char="●"/>
            </a:pPr>
            <a:r>
              <a:rPr b="1" lang="es-ES" sz="1800">
                <a:solidFill>
                  <a:schemeClr val="dk1"/>
                </a:solidFill>
              </a:rPr>
              <a:t>Causas principales:</a:t>
            </a:r>
            <a:endParaRPr b="1" sz="1800">
              <a:solidFill>
                <a:schemeClr val="dk1"/>
              </a:solidFill>
            </a:endParaRPr>
          </a:p>
          <a:p>
            <a:pPr indent="-342900" lvl="1" marL="914400" marR="0" rtl="0" algn="l">
              <a:lnSpc>
                <a:spcPct val="100000"/>
              </a:lnSpc>
              <a:spcBef>
                <a:spcPts val="1200"/>
              </a:spcBef>
              <a:spcAft>
                <a:spcPts val="0"/>
              </a:spcAft>
              <a:buClr>
                <a:schemeClr val="dk1"/>
              </a:buClr>
              <a:buSzPts val="1800"/>
              <a:buChar char="○"/>
            </a:pPr>
            <a:r>
              <a:rPr b="1" lang="es-ES" sz="1800">
                <a:solidFill>
                  <a:schemeClr val="dk1"/>
                </a:solidFill>
              </a:rPr>
              <a:t>Flujo de filamento (Flow Rate) demasiado alto: </a:t>
            </a:r>
            <a:r>
              <a:rPr lang="es-ES" sz="1800">
                <a:solidFill>
                  <a:schemeClr val="dk1"/>
                </a:solidFill>
              </a:rPr>
              <a:t>El software de laminado está indicando a la impresora que extruya más material del necesario.</a:t>
            </a:r>
            <a:endParaRPr sz="1800">
              <a:solidFill>
                <a:schemeClr val="dk1"/>
              </a:solidFill>
            </a:endParaRPr>
          </a:p>
          <a:p>
            <a:pPr indent="-342900" lvl="1" marL="914400" marR="0" rtl="0" algn="l">
              <a:lnSpc>
                <a:spcPct val="100000"/>
              </a:lnSpc>
              <a:spcBef>
                <a:spcPts val="1200"/>
              </a:spcBef>
              <a:spcAft>
                <a:spcPts val="0"/>
              </a:spcAft>
              <a:buClr>
                <a:schemeClr val="dk1"/>
              </a:buClr>
              <a:buSzPts val="1800"/>
              <a:buChar char="○"/>
            </a:pPr>
            <a:r>
              <a:rPr b="1" lang="es-ES" sz="1800">
                <a:solidFill>
                  <a:schemeClr val="dk1"/>
                </a:solidFill>
              </a:rPr>
              <a:t>Temperatura de extrusión muy elevada</a:t>
            </a:r>
            <a:r>
              <a:rPr lang="es-ES" sz="1800">
                <a:solidFill>
                  <a:schemeClr val="dk1"/>
                </a:solidFill>
              </a:rPr>
              <a:t>: El filamento se vuelve excesivamente líquido, lo que facilita que salga más cantidad de la boquilla.</a:t>
            </a:r>
            <a:endParaRPr sz="1800">
              <a:solidFill>
                <a:schemeClr val="dk1"/>
              </a:solidFill>
            </a:endParaRPr>
          </a:p>
          <a:p>
            <a:pPr indent="0" lvl="0" marL="0" marR="0" rtl="0" algn="just">
              <a:lnSpc>
                <a:spcPct val="115000"/>
              </a:lnSpc>
              <a:spcBef>
                <a:spcPts val="1200"/>
              </a:spcBef>
              <a:spcAft>
                <a:spcPts val="0"/>
              </a:spcAft>
              <a:buNone/>
            </a:pPr>
            <a:r>
              <a:t/>
            </a:r>
            <a:endParaRPr b="0" i="0" sz="1800" u="none" cap="none" strike="noStrike">
              <a:solidFill>
                <a:schemeClr val="dk1"/>
              </a:solidFill>
              <a:latin typeface="Arial"/>
              <a:ea typeface="Arial"/>
              <a:cs typeface="Arial"/>
              <a:sym typeface="Arial"/>
            </a:endParaRPr>
          </a:p>
          <a:p>
            <a:pPr indent="0" lvl="0" marL="0" marR="0" rtl="0" algn="just">
              <a:lnSpc>
                <a:spcPct val="150000"/>
              </a:lnSpc>
              <a:spcBef>
                <a:spcPts val="2000"/>
              </a:spcBef>
              <a:spcAft>
                <a:spcPts val="200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80" name="Google Shape;180;g36929fb8d97_0_87"/>
          <p:cNvSpPr txBox="1"/>
          <p:nvPr>
            <p:ph type="title"/>
          </p:nvPr>
        </p:nvSpPr>
        <p:spPr>
          <a:xfrm>
            <a:off x="1308300" y="150100"/>
            <a:ext cx="8716500" cy="752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2400"/>
              <a:buFont typeface="Arial Black"/>
              <a:buNone/>
            </a:pPr>
            <a:r>
              <a:rPr lang="es-ES"/>
              <a:t>UD5: ERRORES COMUNES EN IMPRESIÓN FDM.</a:t>
            </a:r>
            <a:endParaRPr/>
          </a:p>
        </p:txBody>
      </p:sp>
      <p:sp>
        <p:nvSpPr>
          <p:cNvPr id="181" name="Google Shape;181;g36929fb8d97_0_87"/>
          <p:cNvSpPr txBox="1"/>
          <p:nvPr/>
        </p:nvSpPr>
        <p:spPr>
          <a:xfrm>
            <a:off x="1464825" y="1057950"/>
            <a:ext cx="9157800" cy="382800"/>
          </a:xfrm>
          <a:prstGeom prst="rect">
            <a:avLst/>
          </a:prstGeom>
          <a:noFill/>
          <a:ln>
            <a:noFill/>
          </a:ln>
        </p:spPr>
        <p:txBody>
          <a:bodyPr anchorCtr="0" anchor="ctr" bIns="0" lIns="0" spcFirstLastPara="1" rIns="0" wrap="square" tIns="13325">
            <a:spAutoFit/>
          </a:bodyPr>
          <a:lstStyle/>
          <a:p>
            <a:pPr indent="-342900" lvl="0" marL="355600" marR="0" rtl="0" algn="l">
              <a:lnSpc>
                <a:spcPct val="100000"/>
              </a:lnSpc>
              <a:spcBef>
                <a:spcPts val="105"/>
              </a:spcBef>
              <a:spcAft>
                <a:spcPts val="0"/>
              </a:spcAft>
              <a:buClr>
                <a:srgbClr val="002060"/>
              </a:buClr>
              <a:buSzPts val="2400"/>
              <a:buFont typeface="Noto Sans Symbols"/>
              <a:buChar char="❑"/>
            </a:pPr>
            <a:r>
              <a:rPr b="1" lang="es-ES" sz="2400">
                <a:solidFill>
                  <a:srgbClr val="002060"/>
                </a:solidFill>
                <a:latin typeface="Arial Black"/>
                <a:ea typeface="Arial Black"/>
                <a:cs typeface="Arial Black"/>
                <a:sym typeface="Arial Black"/>
              </a:rPr>
              <a:t>5.5 OVER-EXTRUSION (SOBRE-EXTRUSION)</a:t>
            </a:r>
            <a:endParaRPr b="1" sz="2400">
              <a:solidFill>
                <a:srgbClr val="002060"/>
              </a:solidFill>
              <a:latin typeface="Arial Black"/>
              <a:ea typeface="Arial Black"/>
              <a:cs typeface="Arial Black"/>
              <a:sym typeface="Arial Black"/>
            </a:endParaRPr>
          </a:p>
        </p:txBody>
      </p:sp>
      <p:pic>
        <p:nvPicPr>
          <p:cNvPr id="182" name="Google Shape;182;g36929fb8d97_0_87"/>
          <p:cNvPicPr preferRelativeResize="0"/>
          <p:nvPr/>
        </p:nvPicPr>
        <p:blipFill rotWithShape="1">
          <a:blip r:embed="rId4">
            <a:alphaModFix/>
          </a:blip>
          <a:srcRect b="35526" l="63621" r="5146" t="22623"/>
          <a:stretch/>
        </p:blipFill>
        <p:spPr>
          <a:xfrm>
            <a:off x="9228725" y="1698950"/>
            <a:ext cx="2164325" cy="1634750"/>
          </a:xfrm>
          <a:prstGeom prst="rect">
            <a:avLst/>
          </a:prstGeom>
          <a:noFill/>
          <a:ln>
            <a:noFill/>
          </a:ln>
        </p:spPr>
      </p:pic>
      <p:pic>
        <p:nvPicPr>
          <p:cNvPr id="183" name="Google Shape;183;g36929fb8d97_0_87"/>
          <p:cNvPicPr preferRelativeResize="0"/>
          <p:nvPr/>
        </p:nvPicPr>
        <p:blipFill>
          <a:blip r:embed="rId5">
            <a:alphaModFix/>
          </a:blip>
          <a:stretch>
            <a:fillRect/>
          </a:stretch>
        </p:blipFill>
        <p:spPr>
          <a:xfrm>
            <a:off x="9228724" y="3709654"/>
            <a:ext cx="2164325" cy="245854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pic>
        <p:nvPicPr>
          <p:cNvPr id="188" name="Google Shape;188;g36929fb8d97_0_71" title="Logo horizontal principal.jpg"/>
          <p:cNvPicPr preferRelativeResize="0"/>
          <p:nvPr/>
        </p:nvPicPr>
        <p:blipFill rotWithShape="1">
          <a:blip r:embed="rId3">
            <a:alphaModFix/>
          </a:blip>
          <a:srcRect b="0" l="0" r="0" t="0"/>
          <a:stretch/>
        </p:blipFill>
        <p:spPr>
          <a:xfrm>
            <a:off x="5456800" y="6044425"/>
            <a:ext cx="1908566" cy="752125"/>
          </a:xfrm>
          <a:prstGeom prst="rect">
            <a:avLst/>
          </a:prstGeom>
          <a:noFill/>
          <a:ln>
            <a:noFill/>
          </a:ln>
        </p:spPr>
      </p:pic>
      <p:sp>
        <p:nvSpPr>
          <p:cNvPr id="189" name="Google Shape;189;g36929fb8d97_0_71"/>
          <p:cNvSpPr/>
          <p:nvPr/>
        </p:nvSpPr>
        <p:spPr>
          <a:xfrm>
            <a:off x="4399002" y="7120890"/>
            <a:ext cx="1440900" cy="180000"/>
          </a:xfrm>
          <a:prstGeom prst="rect">
            <a:avLst/>
          </a:prstGeom>
          <a:noFill/>
          <a:ln>
            <a:noFill/>
          </a:ln>
        </p:spPr>
        <p:txBody>
          <a:bodyPr anchorCtr="0" anchor="t" bIns="0" lIns="0" spcFirstLastPara="1" rIns="0" wrap="square" tIns="0">
            <a:noAutofit/>
          </a:bodyPr>
          <a:lstStyle/>
          <a:p>
            <a:pPr indent="0" lvl="0" marL="0" marR="0" rtl="0" algn="l">
              <a:lnSpc>
                <a:spcPct val="127272"/>
              </a:lnSpc>
              <a:spcBef>
                <a:spcPts val="0"/>
              </a:spcBef>
              <a:spcAft>
                <a:spcPts val="0"/>
              </a:spcAft>
              <a:buClr>
                <a:srgbClr val="3A3630"/>
              </a:buClr>
              <a:buSzPts val="1100"/>
              <a:buFont typeface="Lora"/>
              <a:buNone/>
            </a:pPr>
            <a:r>
              <a:rPr b="0" i="0" lang="es-ES" sz="1100" u="none" cap="none" strike="noStrike">
                <a:solidFill>
                  <a:srgbClr val="3A3630"/>
                </a:solidFill>
                <a:latin typeface="Lora"/>
                <a:ea typeface="Lora"/>
                <a:cs typeface="Lora"/>
                <a:sym typeface="Lora"/>
              </a:rPr>
              <a:t>Ventiladores</a:t>
            </a:r>
            <a:endParaRPr b="0" i="0" sz="1100" u="none" cap="none" strike="noStrike">
              <a:solidFill>
                <a:srgbClr val="000000"/>
              </a:solidFill>
              <a:latin typeface="Arial"/>
              <a:ea typeface="Arial"/>
              <a:cs typeface="Arial"/>
              <a:sym typeface="Arial"/>
            </a:endParaRPr>
          </a:p>
        </p:txBody>
      </p:sp>
      <p:sp>
        <p:nvSpPr>
          <p:cNvPr id="190" name="Google Shape;190;g36929fb8d97_0_71"/>
          <p:cNvSpPr/>
          <p:nvPr/>
        </p:nvSpPr>
        <p:spPr>
          <a:xfrm>
            <a:off x="4399002" y="7374374"/>
            <a:ext cx="3423300" cy="392100"/>
          </a:xfrm>
          <a:prstGeom prst="rect">
            <a:avLst/>
          </a:prstGeom>
          <a:noFill/>
          <a:ln>
            <a:noFill/>
          </a:ln>
        </p:spPr>
        <p:txBody>
          <a:bodyPr anchorCtr="0" anchor="t" bIns="0" lIns="0" spcFirstLastPara="1" rIns="0" wrap="square" tIns="0">
            <a:noAutofit/>
          </a:bodyPr>
          <a:lstStyle/>
          <a:p>
            <a:pPr indent="0" lvl="0" marL="0" marR="0" rtl="0" algn="l">
              <a:lnSpc>
                <a:spcPct val="157894"/>
              </a:lnSpc>
              <a:spcBef>
                <a:spcPts val="0"/>
              </a:spcBef>
              <a:spcAft>
                <a:spcPts val="0"/>
              </a:spcAft>
              <a:buClr>
                <a:srgbClr val="3A3630"/>
              </a:buClr>
              <a:buSzPts val="950"/>
              <a:buFont typeface="Arial"/>
              <a:buNone/>
            </a:pPr>
            <a:r>
              <a:rPr b="0" i="0" lang="es-ES" sz="950" u="none" cap="none" strike="noStrike">
                <a:solidFill>
                  <a:srgbClr val="3A3630"/>
                </a:solidFill>
                <a:latin typeface="Arial"/>
                <a:ea typeface="Arial"/>
                <a:cs typeface="Arial"/>
                <a:sym typeface="Arial"/>
              </a:rPr>
              <a:t>Se utilizan para enfriar el hotend y la pieza impresa, mejorando la calidad de las capas y previniendo el sobrecalentamiento.</a:t>
            </a:r>
            <a:endParaRPr b="0" i="0" sz="950" u="none" cap="none" strike="noStrike">
              <a:solidFill>
                <a:srgbClr val="000000"/>
              </a:solidFill>
              <a:latin typeface="Arial"/>
              <a:ea typeface="Arial"/>
              <a:cs typeface="Arial"/>
              <a:sym typeface="Arial"/>
            </a:endParaRPr>
          </a:p>
        </p:txBody>
      </p:sp>
      <p:sp>
        <p:nvSpPr>
          <p:cNvPr id="191" name="Google Shape;191;g36929fb8d97_0_71"/>
          <p:cNvSpPr txBox="1"/>
          <p:nvPr/>
        </p:nvSpPr>
        <p:spPr>
          <a:xfrm>
            <a:off x="1236950" y="1596500"/>
            <a:ext cx="7393500" cy="2925600"/>
          </a:xfrm>
          <a:prstGeom prst="rect">
            <a:avLst/>
          </a:prstGeom>
          <a:noFill/>
          <a:ln>
            <a:noFill/>
          </a:ln>
        </p:spPr>
        <p:txBody>
          <a:bodyPr anchorCtr="0" anchor="t" bIns="91425" lIns="91425" spcFirstLastPara="1" rIns="91425" wrap="square" tIns="91425">
            <a:spAutoFit/>
          </a:bodyPr>
          <a:lstStyle/>
          <a:p>
            <a:pPr indent="-342900" lvl="0" marL="457200" marR="0" rtl="0" algn="l">
              <a:lnSpc>
                <a:spcPct val="115000"/>
              </a:lnSpc>
              <a:spcBef>
                <a:spcPts val="0"/>
              </a:spcBef>
              <a:spcAft>
                <a:spcPts val="0"/>
              </a:spcAft>
              <a:buClr>
                <a:schemeClr val="dk1"/>
              </a:buClr>
              <a:buSzPts val="1800"/>
              <a:buChar char="●"/>
            </a:pPr>
            <a:r>
              <a:rPr b="1" lang="es-ES" sz="1800">
                <a:solidFill>
                  <a:schemeClr val="dk1"/>
                </a:solidFill>
              </a:rPr>
              <a:t>Soluciones:</a:t>
            </a:r>
            <a:endParaRPr b="1" sz="1800">
              <a:solidFill>
                <a:schemeClr val="dk1"/>
              </a:solidFill>
            </a:endParaRPr>
          </a:p>
          <a:p>
            <a:pPr indent="-342900" lvl="1" marL="914400" marR="0" rtl="0" algn="l">
              <a:lnSpc>
                <a:spcPct val="100000"/>
              </a:lnSpc>
              <a:spcBef>
                <a:spcPts val="1200"/>
              </a:spcBef>
              <a:spcAft>
                <a:spcPts val="0"/>
              </a:spcAft>
              <a:buClr>
                <a:schemeClr val="dk1"/>
              </a:buClr>
              <a:buSzPts val="1800"/>
              <a:buChar char="○"/>
            </a:pPr>
            <a:r>
              <a:rPr lang="es-ES" sz="1800">
                <a:solidFill>
                  <a:schemeClr val="dk1"/>
                </a:solidFill>
              </a:rPr>
              <a:t>Reducir el flujo de filamento en el software de laminado, disminuyéndolo en pequeños porcentajes.</a:t>
            </a:r>
            <a:endParaRPr sz="1800">
              <a:solidFill>
                <a:schemeClr val="dk1"/>
              </a:solidFill>
            </a:endParaRPr>
          </a:p>
          <a:p>
            <a:pPr indent="-342900" lvl="1" marL="914400" marR="0" rtl="0" algn="l">
              <a:lnSpc>
                <a:spcPct val="100000"/>
              </a:lnSpc>
              <a:spcBef>
                <a:spcPts val="1200"/>
              </a:spcBef>
              <a:spcAft>
                <a:spcPts val="0"/>
              </a:spcAft>
              <a:buClr>
                <a:schemeClr val="dk1"/>
              </a:buClr>
              <a:buSzPts val="1800"/>
              <a:buChar char="○"/>
            </a:pPr>
            <a:r>
              <a:rPr lang="es-ES" sz="1800">
                <a:solidFill>
                  <a:schemeClr val="dk1"/>
                </a:solidFill>
              </a:rPr>
              <a:t>Bajar la temperatura de extrusión si es demasiado alta para el filamento que se está utilizando.</a:t>
            </a:r>
            <a:endParaRPr sz="1800">
              <a:solidFill>
                <a:schemeClr val="dk1"/>
              </a:solidFill>
            </a:endParaRPr>
          </a:p>
          <a:p>
            <a:pPr indent="0" lvl="0" marL="0" marR="0" rtl="0" algn="just">
              <a:lnSpc>
                <a:spcPct val="115000"/>
              </a:lnSpc>
              <a:spcBef>
                <a:spcPts val="1200"/>
              </a:spcBef>
              <a:spcAft>
                <a:spcPts val="0"/>
              </a:spcAft>
              <a:buNone/>
            </a:pPr>
            <a:r>
              <a:t/>
            </a:r>
            <a:endParaRPr b="0" i="0" sz="1800" u="none" cap="none" strike="noStrike">
              <a:solidFill>
                <a:schemeClr val="dk1"/>
              </a:solidFill>
              <a:latin typeface="Arial"/>
              <a:ea typeface="Arial"/>
              <a:cs typeface="Arial"/>
              <a:sym typeface="Arial"/>
            </a:endParaRPr>
          </a:p>
          <a:p>
            <a:pPr indent="0" lvl="0" marL="0" marR="0" rtl="0" algn="just">
              <a:lnSpc>
                <a:spcPct val="150000"/>
              </a:lnSpc>
              <a:spcBef>
                <a:spcPts val="2000"/>
              </a:spcBef>
              <a:spcAft>
                <a:spcPts val="200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92" name="Google Shape;192;g36929fb8d97_0_71"/>
          <p:cNvSpPr txBox="1"/>
          <p:nvPr>
            <p:ph type="title"/>
          </p:nvPr>
        </p:nvSpPr>
        <p:spPr>
          <a:xfrm>
            <a:off x="1308300" y="150100"/>
            <a:ext cx="8716500" cy="752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2400"/>
              <a:buFont typeface="Arial Black"/>
              <a:buNone/>
            </a:pPr>
            <a:r>
              <a:rPr lang="es-ES"/>
              <a:t>UD5: ERRORES COMUNES EN IMPRESIÓN FDM.</a:t>
            </a:r>
            <a:endParaRPr/>
          </a:p>
        </p:txBody>
      </p:sp>
      <p:pic>
        <p:nvPicPr>
          <p:cNvPr id="193" name="Google Shape;193;g36929fb8d97_0_71"/>
          <p:cNvPicPr preferRelativeResize="0"/>
          <p:nvPr/>
        </p:nvPicPr>
        <p:blipFill>
          <a:blip r:embed="rId4">
            <a:alphaModFix/>
          </a:blip>
          <a:stretch>
            <a:fillRect/>
          </a:stretch>
        </p:blipFill>
        <p:spPr>
          <a:xfrm>
            <a:off x="9110674" y="1775325"/>
            <a:ext cx="2553400" cy="1602325"/>
          </a:xfrm>
          <a:prstGeom prst="rect">
            <a:avLst/>
          </a:prstGeom>
          <a:noFill/>
          <a:ln>
            <a:noFill/>
          </a:ln>
        </p:spPr>
      </p:pic>
      <p:pic>
        <p:nvPicPr>
          <p:cNvPr id="194" name="Google Shape;194;g36929fb8d97_0_71"/>
          <p:cNvPicPr preferRelativeResize="0"/>
          <p:nvPr/>
        </p:nvPicPr>
        <p:blipFill>
          <a:blip r:embed="rId5">
            <a:alphaModFix/>
          </a:blip>
          <a:stretch>
            <a:fillRect/>
          </a:stretch>
        </p:blipFill>
        <p:spPr>
          <a:xfrm>
            <a:off x="7720550" y="3506300"/>
            <a:ext cx="3256750" cy="2538124"/>
          </a:xfrm>
          <a:prstGeom prst="rect">
            <a:avLst/>
          </a:prstGeom>
          <a:noFill/>
          <a:ln>
            <a:noFill/>
          </a:ln>
        </p:spPr>
      </p:pic>
      <p:sp>
        <p:nvSpPr>
          <p:cNvPr id="195" name="Google Shape;195;g36929fb8d97_0_71"/>
          <p:cNvSpPr txBox="1"/>
          <p:nvPr/>
        </p:nvSpPr>
        <p:spPr>
          <a:xfrm>
            <a:off x="1464825" y="1057950"/>
            <a:ext cx="9157800" cy="382800"/>
          </a:xfrm>
          <a:prstGeom prst="rect">
            <a:avLst/>
          </a:prstGeom>
          <a:noFill/>
          <a:ln>
            <a:noFill/>
          </a:ln>
        </p:spPr>
        <p:txBody>
          <a:bodyPr anchorCtr="0" anchor="ctr" bIns="0" lIns="0" spcFirstLastPara="1" rIns="0" wrap="square" tIns="13325">
            <a:spAutoFit/>
          </a:bodyPr>
          <a:lstStyle/>
          <a:p>
            <a:pPr indent="-342900" lvl="0" marL="355600" marR="0" rtl="0" algn="l">
              <a:lnSpc>
                <a:spcPct val="100000"/>
              </a:lnSpc>
              <a:spcBef>
                <a:spcPts val="105"/>
              </a:spcBef>
              <a:spcAft>
                <a:spcPts val="0"/>
              </a:spcAft>
              <a:buClr>
                <a:srgbClr val="002060"/>
              </a:buClr>
              <a:buSzPts val="2400"/>
              <a:buFont typeface="Noto Sans Symbols"/>
              <a:buChar char="❑"/>
            </a:pPr>
            <a:r>
              <a:rPr b="1" lang="es-ES" sz="2400">
                <a:solidFill>
                  <a:srgbClr val="002060"/>
                </a:solidFill>
                <a:latin typeface="Arial Black"/>
                <a:ea typeface="Arial Black"/>
                <a:cs typeface="Arial Black"/>
                <a:sym typeface="Arial Black"/>
              </a:rPr>
              <a:t>5.5 OVER-EXTRUSION (SOBRE-EXTRUSION)</a:t>
            </a:r>
            <a:endParaRPr b="1" sz="2400">
              <a:solidFill>
                <a:srgbClr val="002060"/>
              </a:solidFill>
              <a:latin typeface="Arial Black"/>
              <a:ea typeface="Arial Black"/>
              <a:cs typeface="Arial Black"/>
              <a:sym typeface="Arial Black"/>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pic>
        <p:nvPicPr>
          <p:cNvPr id="200" name="Google Shape;200;g36929fb8d97_0_138" title="Logo horizontal principal.jpg"/>
          <p:cNvPicPr preferRelativeResize="0"/>
          <p:nvPr/>
        </p:nvPicPr>
        <p:blipFill rotWithShape="1">
          <a:blip r:embed="rId3">
            <a:alphaModFix/>
          </a:blip>
          <a:srcRect b="0" l="0" r="0" t="0"/>
          <a:stretch/>
        </p:blipFill>
        <p:spPr>
          <a:xfrm>
            <a:off x="5456800" y="6044425"/>
            <a:ext cx="1908566" cy="752125"/>
          </a:xfrm>
          <a:prstGeom prst="rect">
            <a:avLst/>
          </a:prstGeom>
          <a:noFill/>
          <a:ln>
            <a:noFill/>
          </a:ln>
        </p:spPr>
      </p:pic>
      <p:sp>
        <p:nvSpPr>
          <p:cNvPr id="201" name="Google Shape;201;g36929fb8d97_0_138"/>
          <p:cNvSpPr/>
          <p:nvPr/>
        </p:nvSpPr>
        <p:spPr>
          <a:xfrm>
            <a:off x="4399002" y="7120890"/>
            <a:ext cx="1440900" cy="180000"/>
          </a:xfrm>
          <a:prstGeom prst="rect">
            <a:avLst/>
          </a:prstGeom>
          <a:noFill/>
          <a:ln>
            <a:noFill/>
          </a:ln>
        </p:spPr>
        <p:txBody>
          <a:bodyPr anchorCtr="0" anchor="t" bIns="0" lIns="0" spcFirstLastPara="1" rIns="0" wrap="square" tIns="0">
            <a:noAutofit/>
          </a:bodyPr>
          <a:lstStyle/>
          <a:p>
            <a:pPr indent="0" lvl="0" marL="0" marR="0" rtl="0" algn="l">
              <a:lnSpc>
                <a:spcPct val="127272"/>
              </a:lnSpc>
              <a:spcBef>
                <a:spcPts val="0"/>
              </a:spcBef>
              <a:spcAft>
                <a:spcPts val="0"/>
              </a:spcAft>
              <a:buClr>
                <a:srgbClr val="3A3630"/>
              </a:buClr>
              <a:buSzPts val="1100"/>
              <a:buFont typeface="Lora"/>
              <a:buNone/>
            </a:pPr>
            <a:r>
              <a:rPr b="0" i="0" lang="es-ES" sz="1100" u="none" cap="none" strike="noStrike">
                <a:solidFill>
                  <a:srgbClr val="3A3630"/>
                </a:solidFill>
                <a:latin typeface="Lora"/>
                <a:ea typeface="Lora"/>
                <a:cs typeface="Lora"/>
                <a:sym typeface="Lora"/>
              </a:rPr>
              <a:t>Ventiladores</a:t>
            </a:r>
            <a:endParaRPr b="0" i="0" sz="1100" u="none" cap="none" strike="noStrike">
              <a:solidFill>
                <a:srgbClr val="000000"/>
              </a:solidFill>
              <a:latin typeface="Arial"/>
              <a:ea typeface="Arial"/>
              <a:cs typeface="Arial"/>
              <a:sym typeface="Arial"/>
            </a:endParaRPr>
          </a:p>
        </p:txBody>
      </p:sp>
      <p:sp>
        <p:nvSpPr>
          <p:cNvPr id="202" name="Google Shape;202;g36929fb8d97_0_138"/>
          <p:cNvSpPr/>
          <p:nvPr/>
        </p:nvSpPr>
        <p:spPr>
          <a:xfrm>
            <a:off x="4399002" y="7374374"/>
            <a:ext cx="3423300" cy="392100"/>
          </a:xfrm>
          <a:prstGeom prst="rect">
            <a:avLst/>
          </a:prstGeom>
          <a:noFill/>
          <a:ln>
            <a:noFill/>
          </a:ln>
        </p:spPr>
        <p:txBody>
          <a:bodyPr anchorCtr="0" anchor="t" bIns="0" lIns="0" spcFirstLastPara="1" rIns="0" wrap="square" tIns="0">
            <a:noAutofit/>
          </a:bodyPr>
          <a:lstStyle/>
          <a:p>
            <a:pPr indent="0" lvl="0" marL="0" marR="0" rtl="0" algn="l">
              <a:lnSpc>
                <a:spcPct val="157894"/>
              </a:lnSpc>
              <a:spcBef>
                <a:spcPts val="0"/>
              </a:spcBef>
              <a:spcAft>
                <a:spcPts val="0"/>
              </a:spcAft>
              <a:buClr>
                <a:srgbClr val="3A3630"/>
              </a:buClr>
              <a:buSzPts val="950"/>
              <a:buFont typeface="Arial"/>
              <a:buNone/>
            </a:pPr>
            <a:r>
              <a:rPr b="0" i="0" lang="es-ES" sz="950" u="none" cap="none" strike="noStrike">
                <a:solidFill>
                  <a:srgbClr val="3A3630"/>
                </a:solidFill>
                <a:latin typeface="Arial"/>
                <a:ea typeface="Arial"/>
                <a:cs typeface="Arial"/>
                <a:sym typeface="Arial"/>
              </a:rPr>
              <a:t>Se utilizan para enfriar el hotend y la pieza impresa, mejorando la calidad de las capas y previniendo el sobrecalentamiento.</a:t>
            </a:r>
            <a:endParaRPr b="0" i="0" sz="950" u="none" cap="none" strike="noStrike">
              <a:solidFill>
                <a:srgbClr val="000000"/>
              </a:solidFill>
              <a:latin typeface="Arial"/>
              <a:ea typeface="Arial"/>
              <a:cs typeface="Arial"/>
              <a:sym typeface="Arial"/>
            </a:endParaRPr>
          </a:p>
        </p:txBody>
      </p:sp>
      <p:sp>
        <p:nvSpPr>
          <p:cNvPr id="203" name="Google Shape;203;g36929fb8d97_0_138"/>
          <p:cNvSpPr txBox="1"/>
          <p:nvPr/>
        </p:nvSpPr>
        <p:spPr>
          <a:xfrm>
            <a:off x="1236950" y="1596500"/>
            <a:ext cx="7393500" cy="5685300"/>
          </a:xfrm>
          <a:prstGeom prst="rect">
            <a:avLst/>
          </a:prstGeom>
          <a:noFill/>
          <a:ln>
            <a:noFill/>
          </a:ln>
        </p:spPr>
        <p:txBody>
          <a:bodyPr anchorCtr="0" anchor="t" bIns="91425" lIns="91425" spcFirstLastPara="1" rIns="91425" wrap="square" tIns="91425">
            <a:spAutoFit/>
          </a:bodyPr>
          <a:lstStyle/>
          <a:p>
            <a:pPr indent="-342900" lvl="0" marL="457200" marR="0" rtl="0" algn="l">
              <a:lnSpc>
                <a:spcPct val="100000"/>
              </a:lnSpc>
              <a:spcBef>
                <a:spcPts val="0"/>
              </a:spcBef>
              <a:spcAft>
                <a:spcPts val="0"/>
              </a:spcAft>
              <a:buClr>
                <a:schemeClr val="dk1"/>
              </a:buClr>
              <a:buSzPts val="1800"/>
              <a:buChar char="●"/>
            </a:pPr>
            <a:r>
              <a:rPr b="1" lang="es-ES" sz="1800">
                <a:solidFill>
                  <a:schemeClr val="dk1"/>
                </a:solidFill>
              </a:rPr>
              <a:t>Descripción</a:t>
            </a:r>
            <a:r>
              <a:rPr lang="es-ES" sz="1800">
                <a:solidFill>
                  <a:schemeClr val="dk1"/>
                </a:solidFill>
              </a:rPr>
              <a:t>: </a:t>
            </a:r>
            <a:r>
              <a:rPr b="1" lang="es-ES" sz="1200">
                <a:solidFill>
                  <a:srgbClr val="1B1C1D"/>
                </a:solidFill>
              </a:rPr>
              <a:t>:</a:t>
            </a:r>
            <a:r>
              <a:rPr lang="es-ES" sz="1800">
                <a:solidFill>
                  <a:schemeClr val="dk1"/>
                </a:solidFill>
              </a:rPr>
              <a:t>  El cracking se manifiesta como grietas o separación entre capas de la pieza, especialmente visible en piezas altas, grandes o con diseños complejos. Es común en materiales que se contraen mucho al enfriarse, como el ABS.</a:t>
            </a:r>
            <a:endParaRPr sz="1800">
              <a:solidFill>
                <a:schemeClr val="dk1"/>
              </a:solidFill>
            </a:endParaRPr>
          </a:p>
          <a:p>
            <a:pPr indent="-342900" lvl="0" marL="457200" marR="0" rtl="0" algn="l">
              <a:lnSpc>
                <a:spcPct val="100000"/>
              </a:lnSpc>
              <a:spcBef>
                <a:spcPts val="1200"/>
              </a:spcBef>
              <a:spcAft>
                <a:spcPts val="0"/>
              </a:spcAft>
              <a:buClr>
                <a:schemeClr val="dk1"/>
              </a:buClr>
              <a:buSzPts val="1800"/>
              <a:buChar char="●"/>
            </a:pPr>
            <a:r>
              <a:rPr b="1" lang="es-ES" sz="1800">
                <a:solidFill>
                  <a:schemeClr val="dk1"/>
                </a:solidFill>
              </a:rPr>
              <a:t>Causas principales:</a:t>
            </a:r>
            <a:endParaRPr b="1" sz="1800">
              <a:solidFill>
                <a:schemeClr val="dk1"/>
              </a:solidFill>
            </a:endParaRPr>
          </a:p>
          <a:p>
            <a:pPr indent="-342900" lvl="1" marL="914400" marR="0" rtl="0" algn="l">
              <a:lnSpc>
                <a:spcPct val="100000"/>
              </a:lnSpc>
              <a:spcBef>
                <a:spcPts val="1200"/>
              </a:spcBef>
              <a:spcAft>
                <a:spcPts val="0"/>
              </a:spcAft>
              <a:buClr>
                <a:schemeClr val="dk1"/>
              </a:buClr>
              <a:buSzPts val="1800"/>
              <a:buChar char="○"/>
            </a:pPr>
            <a:r>
              <a:rPr b="1" lang="es-ES" sz="1800">
                <a:solidFill>
                  <a:schemeClr val="dk1"/>
                </a:solidFill>
              </a:rPr>
              <a:t>Enfriamiento demasiado rápido del material:</a:t>
            </a:r>
            <a:r>
              <a:rPr lang="es-ES" sz="1800">
                <a:solidFill>
                  <a:schemeClr val="dk1"/>
                </a:solidFill>
              </a:rPr>
              <a:t> Las capas superiores se enfrían y contraen antes de poder unirse correctamente a las capas inferiores.</a:t>
            </a:r>
            <a:endParaRPr sz="1800">
              <a:solidFill>
                <a:schemeClr val="dk1"/>
              </a:solidFill>
            </a:endParaRPr>
          </a:p>
          <a:p>
            <a:pPr indent="-342900" lvl="1" marL="914400" marR="0" rtl="0" algn="l">
              <a:lnSpc>
                <a:spcPct val="100000"/>
              </a:lnSpc>
              <a:spcBef>
                <a:spcPts val="1200"/>
              </a:spcBef>
              <a:spcAft>
                <a:spcPts val="0"/>
              </a:spcAft>
              <a:buClr>
                <a:schemeClr val="dk1"/>
              </a:buClr>
              <a:buSzPts val="1800"/>
              <a:buChar char="○"/>
            </a:pPr>
            <a:r>
              <a:rPr b="1" lang="es-ES" sz="1800">
                <a:solidFill>
                  <a:schemeClr val="dk1"/>
                </a:solidFill>
              </a:rPr>
              <a:t>Temperatura de extrusión demasiado baja:</a:t>
            </a:r>
            <a:r>
              <a:rPr lang="es-ES" sz="1800">
                <a:solidFill>
                  <a:schemeClr val="dk1"/>
                </a:solidFill>
              </a:rPr>
              <a:t> El filamento no está lo suficientemente caliente como para fusionarse bien con la capa anterior.</a:t>
            </a:r>
            <a:endParaRPr sz="1800">
              <a:solidFill>
                <a:schemeClr val="dk1"/>
              </a:solidFill>
            </a:endParaRPr>
          </a:p>
          <a:p>
            <a:pPr indent="-342900" lvl="1" marL="914400" marR="0" rtl="0" algn="l">
              <a:lnSpc>
                <a:spcPct val="100000"/>
              </a:lnSpc>
              <a:spcBef>
                <a:spcPts val="1200"/>
              </a:spcBef>
              <a:spcAft>
                <a:spcPts val="0"/>
              </a:spcAft>
              <a:buClr>
                <a:schemeClr val="dk1"/>
              </a:buClr>
              <a:buSzPts val="1800"/>
              <a:buChar char="○"/>
            </a:pPr>
            <a:r>
              <a:rPr b="1" lang="es-ES" sz="1800">
                <a:solidFill>
                  <a:schemeClr val="dk1"/>
                </a:solidFill>
              </a:rPr>
              <a:t>Mala adherencia entre capas:</a:t>
            </a:r>
            <a:r>
              <a:rPr lang="es-ES" sz="1800">
                <a:solidFill>
                  <a:schemeClr val="dk1"/>
                </a:solidFill>
              </a:rPr>
              <a:t> Las capas no se adhieren bien entre sí, a menudo por baja temperatura o ventilación excesiva.</a:t>
            </a:r>
            <a:endParaRPr b="1" sz="1800">
              <a:solidFill>
                <a:schemeClr val="dk1"/>
              </a:solidFill>
            </a:endParaRPr>
          </a:p>
          <a:p>
            <a:pPr indent="0" lvl="0" marL="0" marR="0" rtl="0" algn="just">
              <a:lnSpc>
                <a:spcPct val="115000"/>
              </a:lnSpc>
              <a:spcBef>
                <a:spcPts val="1200"/>
              </a:spcBef>
              <a:spcAft>
                <a:spcPts val="0"/>
              </a:spcAft>
              <a:buNone/>
            </a:pPr>
            <a:r>
              <a:t/>
            </a:r>
            <a:endParaRPr b="0" i="0" sz="1800" u="none" cap="none" strike="noStrike">
              <a:solidFill>
                <a:schemeClr val="dk1"/>
              </a:solidFill>
              <a:latin typeface="Arial"/>
              <a:ea typeface="Arial"/>
              <a:cs typeface="Arial"/>
              <a:sym typeface="Arial"/>
            </a:endParaRPr>
          </a:p>
          <a:p>
            <a:pPr indent="0" lvl="0" marL="0" marR="0" rtl="0" algn="just">
              <a:lnSpc>
                <a:spcPct val="150000"/>
              </a:lnSpc>
              <a:spcBef>
                <a:spcPts val="2000"/>
              </a:spcBef>
              <a:spcAft>
                <a:spcPts val="200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04" name="Google Shape;204;g36929fb8d97_0_138"/>
          <p:cNvSpPr txBox="1"/>
          <p:nvPr>
            <p:ph type="title"/>
          </p:nvPr>
        </p:nvSpPr>
        <p:spPr>
          <a:xfrm>
            <a:off x="1308300" y="150100"/>
            <a:ext cx="8716500" cy="752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2400"/>
              <a:buFont typeface="Arial Black"/>
              <a:buNone/>
            </a:pPr>
            <a:r>
              <a:rPr lang="es-ES"/>
              <a:t>UD5: ERRORES COMUNES EN IMPRESIÓN FDM.</a:t>
            </a:r>
            <a:endParaRPr/>
          </a:p>
        </p:txBody>
      </p:sp>
      <p:sp>
        <p:nvSpPr>
          <p:cNvPr id="205" name="Google Shape;205;g36929fb8d97_0_138"/>
          <p:cNvSpPr txBox="1"/>
          <p:nvPr/>
        </p:nvSpPr>
        <p:spPr>
          <a:xfrm>
            <a:off x="1464825" y="1057950"/>
            <a:ext cx="9157800" cy="382800"/>
          </a:xfrm>
          <a:prstGeom prst="rect">
            <a:avLst/>
          </a:prstGeom>
          <a:noFill/>
          <a:ln>
            <a:noFill/>
          </a:ln>
        </p:spPr>
        <p:txBody>
          <a:bodyPr anchorCtr="0" anchor="ctr" bIns="0" lIns="0" spcFirstLastPara="1" rIns="0" wrap="square" tIns="13325">
            <a:spAutoFit/>
          </a:bodyPr>
          <a:lstStyle/>
          <a:p>
            <a:pPr indent="-342900" lvl="0" marL="355600" marR="0" rtl="0" algn="l">
              <a:lnSpc>
                <a:spcPct val="100000"/>
              </a:lnSpc>
              <a:spcBef>
                <a:spcPts val="105"/>
              </a:spcBef>
              <a:spcAft>
                <a:spcPts val="0"/>
              </a:spcAft>
              <a:buClr>
                <a:srgbClr val="002060"/>
              </a:buClr>
              <a:buSzPts val="2400"/>
              <a:buFont typeface="Noto Sans Symbols"/>
              <a:buChar char="❑"/>
            </a:pPr>
            <a:r>
              <a:rPr b="1" lang="es-ES" sz="2400">
                <a:solidFill>
                  <a:srgbClr val="002060"/>
                </a:solidFill>
                <a:latin typeface="Arial Black"/>
                <a:ea typeface="Arial Black"/>
                <a:cs typeface="Arial Black"/>
                <a:sym typeface="Arial Black"/>
              </a:rPr>
              <a:t>5.6 CRACKING (GRIETAS)</a:t>
            </a:r>
            <a:endParaRPr b="1" sz="2400">
              <a:solidFill>
                <a:srgbClr val="002060"/>
              </a:solidFill>
              <a:latin typeface="Arial Black"/>
              <a:ea typeface="Arial Black"/>
              <a:cs typeface="Arial Black"/>
              <a:sym typeface="Arial Black"/>
            </a:endParaRPr>
          </a:p>
        </p:txBody>
      </p:sp>
      <p:pic>
        <p:nvPicPr>
          <p:cNvPr id="206" name="Google Shape;206;g36929fb8d97_0_138"/>
          <p:cNvPicPr preferRelativeResize="0"/>
          <p:nvPr/>
        </p:nvPicPr>
        <p:blipFill>
          <a:blip r:embed="rId4">
            <a:alphaModFix/>
          </a:blip>
          <a:stretch>
            <a:fillRect/>
          </a:stretch>
        </p:blipFill>
        <p:spPr>
          <a:xfrm>
            <a:off x="9065650" y="4021075"/>
            <a:ext cx="2536549" cy="2023349"/>
          </a:xfrm>
          <a:prstGeom prst="rect">
            <a:avLst/>
          </a:prstGeom>
          <a:noFill/>
          <a:ln>
            <a:noFill/>
          </a:ln>
        </p:spPr>
      </p:pic>
      <p:pic>
        <p:nvPicPr>
          <p:cNvPr id="207" name="Google Shape;207;g36929fb8d97_0_138"/>
          <p:cNvPicPr preferRelativeResize="0"/>
          <p:nvPr/>
        </p:nvPicPr>
        <p:blipFill rotWithShape="1">
          <a:blip r:embed="rId5">
            <a:alphaModFix/>
          </a:blip>
          <a:srcRect b="23715" l="62125" r="13951" t="44459"/>
          <a:stretch/>
        </p:blipFill>
        <p:spPr>
          <a:xfrm>
            <a:off x="9148175" y="1790125"/>
            <a:ext cx="2301625" cy="172621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pic>
        <p:nvPicPr>
          <p:cNvPr id="212" name="Google Shape;212;g36929fb8d97_0_149" title="Logo horizontal principal.jpg"/>
          <p:cNvPicPr preferRelativeResize="0"/>
          <p:nvPr/>
        </p:nvPicPr>
        <p:blipFill rotWithShape="1">
          <a:blip r:embed="rId3">
            <a:alphaModFix/>
          </a:blip>
          <a:srcRect b="0" l="0" r="0" t="0"/>
          <a:stretch/>
        </p:blipFill>
        <p:spPr>
          <a:xfrm>
            <a:off x="5456800" y="6044425"/>
            <a:ext cx="1908566" cy="752125"/>
          </a:xfrm>
          <a:prstGeom prst="rect">
            <a:avLst/>
          </a:prstGeom>
          <a:noFill/>
          <a:ln>
            <a:noFill/>
          </a:ln>
        </p:spPr>
      </p:pic>
      <p:sp>
        <p:nvSpPr>
          <p:cNvPr id="213" name="Google Shape;213;g36929fb8d97_0_149"/>
          <p:cNvSpPr/>
          <p:nvPr/>
        </p:nvSpPr>
        <p:spPr>
          <a:xfrm>
            <a:off x="4399002" y="7120890"/>
            <a:ext cx="1440900" cy="180000"/>
          </a:xfrm>
          <a:prstGeom prst="rect">
            <a:avLst/>
          </a:prstGeom>
          <a:noFill/>
          <a:ln>
            <a:noFill/>
          </a:ln>
        </p:spPr>
        <p:txBody>
          <a:bodyPr anchorCtr="0" anchor="t" bIns="0" lIns="0" spcFirstLastPara="1" rIns="0" wrap="square" tIns="0">
            <a:noAutofit/>
          </a:bodyPr>
          <a:lstStyle/>
          <a:p>
            <a:pPr indent="0" lvl="0" marL="0" marR="0" rtl="0" algn="l">
              <a:lnSpc>
                <a:spcPct val="127272"/>
              </a:lnSpc>
              <a:spcBef>
                <a:spcPts val="0"/>
              </a:spcBef>
              <a:spcAft>
                <a:spcPts val="0"/>
              </a:spcAft>
              <a:buClr>
                <a:srgbClr val="3A3630"/>
              </a:buClr>
              <a:buSzPts val="1100"/>
              <a:buFont typeface="Lora"/>
              <a:buNone/>
            </a:pPr>
            <a:r>
              <a:rPr b="0" i="0" lang="es-ES" sz="1100" u="none" cap="none" strike="noStrike">
                <a:solidFill>
                  <a:srgbClr val="3A3630"/>
                </a:solidFill>
                <a:latin typeface="Lora"/>
                <a:ea typeface="Lora"/>
                <a:cs typeface="Lora"/>
                <a:sym typeface="Lora"/>
              </a:rPr>
              <a:t>Ventiladores</a:t>
            </a:r>
            <a:endParaRPr b="0" i="0" sz="1100" u="none" cap="none" strike="noStrike">
              <a:solidFill>
                <a:srgbClr val="000000"/>
              </a:solidFill>
              <a:latin typeface="Arial"/>
              <a:ea typeface="Arial"/>
              <a:cs typeface="Arial"/>
              <a:sym typeface="Arial"/>
            </a:endParaRPr>
          </a:p>
        </p:txBody>
      </p:sp>
      <p:sp>
        <p:nvSpPr>
          <p:cNvPr id="214" name="Google Shape;214;g36929fb8d97_0_149"/>
          <p:cNvSpPr/>
          <p:nvPr/>
        </p:nvSpPr>
        <p:spPr>
          <a:xfrm>
            <a:off x="4399002" y="7374374"/>
            <a:ext cx="3423300" cy="392100"/>
          </a:xfrm>
          <a:prstGeom prst="rect">
            <a:avLst/>
          </a:prstGeom>
          <a:noFill/>
          <a:ln>
            <a:noFill/>
          </a:ln>
        </p:spPr>
        <p:txBody>
          <a:bodyPr anchorCtr="0" anchor="t" bIns="0" lIns="0" spcFirstLastPara="1" rIns="0" wrap="square" tIns="0">
            <a:noAutofit/>
          </a:bodyPr>
          <a:lstStyle/>
          <a:p>
            <a:pPr indent="0" lvl="0" marL="0" marR="0" rtl="0" algn="l">
              <a:lnSpc>
                <a:spcPct val="157894"/>
              </a:lnSpc>
              <a:spcBef>
                <a:spcPts val="0"/>
              </a:spcBef>
              <a:spcAft>
                <a:spcPts val="0"/>
              </a:spcAft>
              <a:buClr>
                <a:srgbClr val="3A3630"/>
              </a:buClr>
              <a:buSzPts val="950"/>
              <a:buFont typeface="Arial"/>
              <a:buNone/>
            </a:pPr>
            <a:r>
              <a:rPr b="0" i="0" lang="es-ES" sz="950" u="none" cap="none" strike="noStrike">
                <a:solidFill>
                  <a:srgbClr val="3A3630"/>
                </a:solidFill>
                <a:latin typeface="Arial"/>
                <a:ea typeface="Arial"/>
                <a:cs typeface="Arial"/>
                <a:sym typeface="Arial"/>
              </a:rPr>
              <a:t>Se utilizan para enfriar el hotend y la pieza impresa, mejorando la calidad de las capas y previniendo el sobrecalentamiento.</a:t>
            </a:r>
            <a:endParaRPr b="0" i="0" sz="950" u="none" cap="none" strike="noStrike">
              <a:solidFill>
                <a:srgbClr val="000000"/>
              </a:solidFill>
              <a:latin typeface="Arial"/>
              <a:ea typeface="Arial"/>
              <a:cs typeface="Arial"/>
              <a:sym typeface="Arial"/>
            </a:endParaRPr>
          </a:p>
        </p:txBody>
      </p:sp>
      <p:sp>
        <p:nvSpPr>
          <p:cNvPr id="215" name="Google Shape;215;g36929fb8d97_0_149"/>
          <p:cNvSpPr txBox="1"/>
          <p:nvPr/>
        </p:nvSpPr>
        <p:spPr>
          <a:xfrm>
            <a:off x="1236950" y="1596500"/>
            <a:ext cx="7393500" cy="4218600"/>
          </a:xfrm>
          <a:prstGeom prst="rect">
            <a:avLst/>
          </a:prstGeom>
          <a:noFill/>
          <a:ln>
            <a:noFill/>
          </a:ln>
        </p:spPr>
        <p:txBody>
          <a:bodyPr anchorCtr="0" anchor="t" bIns="91425" lIns="91425" spcFirstLastPara="1" rIns="91425" wrap="square" tIns="91425">
            <a:spAutoFit/>
          </a:bodyPr>
          <a:lstStyle/>
          <a:p>
            <a:pPr indent="-342900" lvl="0" marL="457200" marR="0" rtl="0" algn="l">
              <a:lnSpc>
                <a:spcPct val="115000"/>
              </a:lnSpc>
              <a:spcBef>
                <a:spcPts val="0"/>
              </a:spcBef>
              <a:spcAft>
                <a:spcPts val="0"/>
              </a:spcAft>
              <a:buClr>
                <a:schemeClr val="dk1"/>
              </a:buClr>
              <a:buSzPts val="1800"/>
              <a:buChar char="●"/>
            </a:pPr>
            <a:r>
              <a:rPr b="1" lang="es-ES" sz="1800">
                <a:solidFill>
                  <a:schemeClr val="dk1"/>
                </a:solidFill>
              </a:rPr>
              <a:t>Soluciones:</a:t>
            </a:r>
            <a:endParaRPr b="1" sz="1800">
              <a:solidFill>
                <a:schemeClr val="dk1"/>
              </a:solidFill>
            </a:endParaRPr>
          </a:p>
          <a:p>
            <a:pPr indent="-342900" lvl="1" marL="914400" marR="0" rtl="0" algn="l">
              <a:lnSpc>
                <a:spcPct val="100000"/>
              </a:lnSpc>
              <a:spcBef>
                <a:spcPts val="1200"/>
              </a:spcBef>
              <a:spcAft>
                <a:spcPts val="0"/>
              </a:spcAft>
              <a:buClr>
                <a:schemeClr val="dk1"/>
              </a:buClr>
              <a:buSzPts val="1800"/>
              <a:buChar char="○"/>
            </a:pPr>
            <a:r>
              <a:rPr lang="es-ES" sz="1800">
                <a:solidFill>
                  <a:schemeClr val="dk1"/>
                </a:solidFill>
              </a:rPr>
              <a:t>Aumentar la temperatura de extrusión ligeramente.</a:t>
            </a:r>
            <a:endParaRPr sz="1800">
              <a:solidFill>
                <a:schemeClr val="dk1"/>
              </a:solidFill>
            </a:endParaRPr>
          </a:p>
          <a:p>
            <a:pPr indent="-342900" lvl="1" marL="914400" marR="0" rtl="0" algn="l">
              <a:lnSpc>
                <a:spcPct val="100000"/>
              </a:lnSpc>
              <a:spcBef>
                <a:spcPts val="1200"/>
              </a:spcBef>
              <a:spcAft>
                <a:spcPts val="0"/>
              </a:spcAft>
              <a:buClr>
                <a:schemeClr val="dk1"/>
              </a:buClr>
              <a:buSzPts val="1800"/>
              <a:buChar char="○"/>
            </a:pPr>
            <a:r>
              <a:rPr lang="es-ES" sz="1800">
                <a:solidFill>
                  <a:schemeClr val="dk1"/>
                </a:solidFill>
              </a:rPr>
              <a:t>Reducir la velocidad de los ventiladores de enfriamiento de capa, o incluso apagarlos para materiales como el ABS.</a:t>
            </a:r>
            <a:endParaRPr sz="1800">
              <a:solidFill>
                <a:schemeClr val="dk1"/>
              </a:solidFill>
            </a:endParaRPr>
          </a:p>
          <a:p>
            <a:pPr indent="-342900" lvl="1" marL="914400" marR="0" rtl="0" algn="l">
              <a:lnSpc>
                <a:spcPct val="100000"/>
              </a:lnSpc>
              <a:spcBef>
                <a:spcPts val="1200"/>
              </a:spcBef>
              <a:spcAft>
                <a:spcPts val="0"/>
              </a:spcAft>
              <a:buClr>
                <a:schemeClr val="dk1"/>
              </a:buClr>
              <a:buSzPts val="1800"/>
              <a:buChar char="○"/>
            </a:pPr>
            <a:r>
              <a:rPr lang="es-ES" sz="1800">
                <a:solidFill>
                  <a:schemeClr val="dk1"/>
                </a:solidFill>
              </a:rPr>
              <a:t>Asegurar una correcta configuración de la altura de capa y el solapamiento de extrusión.</a:t>
            </a:r>
            <a:endParaRPr sz="1800">
              <a:solidFill>
                <a:schemeClr val="dk1"/>
              </a:solidFill>
            </a:endParaRPr>
          </a:p>
          <a:p>
            <a:pPr indent="-342900" lvl="1" marL="914400" marR="0" rtl="0" algn="l">
              <a:lnSpc>
                <a:spcPct val="100000"/>
              </a:lnSpc>
              <a:spcBef>
                <a:spcPts val="1200"/>
              </a:spcBef>
              <a:spcAft>
                <a:spcPts val="0"/>
              </a:spcAft>
              <a:buClr>
                <a:schemeClr val="dk1"/>
              </a:buClr>
              <a:buSzPts val="1800"/>
              <a:buChar char="○"/>
            </a:pPr>
            <a:r>
              <a:rPr lang="es-ES" sz="1800">
                <a:solidFill>
                  <a:schemeClr val="dk1"/>
                </a:solidFill>
              </a:rPr>
              <a:t>Utilizar una cámara cerrada en la impresora para</a:t>
            </a:r>
            <a:endParaRPr sz="1800">
              <a:solidFill>
                <a:schemeClr val="dk1"/>
              </a:solidFill>
            </a:endParaRPr>
          </a:p>
          <a:p>
            <a:pPr indent="457200" lvl="0" marL="457200" marR="0" rtl="0" algn="l">
              <a:lnSpc>
                <a:spcPct val="100000"/>
              </a:lnSpc>
              <a:spcBef>
                <a:spcPts val="1200"/>
              </a:spcBef>
              <a:spcAft>
                <a:spcPts val="0"/>
              </a:spcAft>
              <a:buNone/>
            </a:pPr>
            <a:r>
              <a:rPr lang="es-ES" sz="1800">
                <a:solidFill>
                  <a:schemeClr val="dk1"/>
                </a:solidFill>
              </a:rPr>
              <a:t> mantener una temperatura ambiente más estable.</a:t>
            </a:r>
            <a:endParaRPr sz="1800">
              <a:solidFill>
                <a:schemeClr val="dk1"/>
              </a:solidFill>
            </a:endParaRPr>
          </a:p>
          <a:p>
            <a:pPr indent="0" lvl="0" marL="0" marR="0" rtl="0" algn="just">
              <a:lnSpc>
                <a:spcPct val="115000"/>
              </a:lnSpc>
              <a:spcBef>
                <a:spcPts val="1200"/>
              </a:spcBef>
              <a:spcAft>
                <a:spcPts val="0"/>
              </a:spcAft>
              <a:buNone/>
            </a:pPr>
            <a:r>
              <a:t/>
            </a:r>
            <a:endParaRPr b="0" i="0" sz="1800" u="none" cap="none" strike="noStrike">
              <a:solidFill>
                <a:schemeClr val="dk1"/>
              </a:solidFill>
              <a:latin typeface="Arial"/>
              <a:ea typeface="Arial"/>
              <a:cs typeface="Arial"/>
              <a:sym typeface="Arial"/>
            </a:endParaRPr>
          </a:p>
          <a:p>
            <a:pPr indent="0" lvl="0" marL="0" marR="0" rtl="0" algn="just">
              <a:lnSpc>
                <a:spcPct val="150000"/>
              </a:lnSpc>
              <a:spcBef>
                <a:spcPts val="2000"/>
              </a:spcBef>
              <a:spcAft>
                <a:spcPts val="200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16" name="Google Shape;216;g36929fb8d97_0_149"/>
          <p:cNvSpPr txBox="1"/>
          <p:nvPr>
            <p:ph type="title"/>
          </p:nvPr>
        </p:nvSpPr>
        <p:spPr>
          <a:xfrm>
            <a:off x="1308300" y="150100"/>
            <a:ext cx="8716500" cy="752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2400"/>
              <a:buFont typeface="Arial Black"/>
              <a:buNone/>
            </a:pPr>
            <a:r>
              <a:rPr lang="es-ES"/>
              <a:t>UD5: ERRORES COMUNES EN IMPRESIÓN FDM.</a:t>
            </a:r>
            <a:endParaRPr/>
          </a:p>
        </p:txBody>
      </p:sp>
      <p:sp>
        <p:nvSpPr>
          <p:cNvPr id="217" name="Google Shape;217;g36929fb8d97_0_149"/>
          <p:cNvSpPr txBox="1"/>
          <p:nvPr/>
        </p:nvSpPr>
        <p:spPr>
          <a:xfrm>
            <a:off x="1464825" y="1057950"/>
            <a:ext cx="9157800" cy="382800"/>
          </a:xfrm>
          <a:prstGeom prst="rect">
            <a:avLst/>
          </a:prstGeom>
          <a:noFill/>
          <a:ln>
            <a:noFill/>
          </a:ln>
        </p:spPr>
        <p:txBody>
          <a:bodyPr anchorCtr="0" anchor="ctr" bIns="0" lIns="0" spcFirstLastPara="1" rIns="0" wrap="square" tIns="13325">
            <a:spAutoFit/>
          </a:bodyPr>
          <a:lstStyle/>
          <a:p>
            <a:pPr indent="-342900" lvl="0" marL="355600" marR="0" rtl="0" algn="l">
              <a:lnSpc>
                <a:spcPct val="100000"/>
              </a:lnSpc>
              <a:spcBef>
                <a:spcPts val="105"/>
              </a:spcBef>
              <a:spcAft>
                <a:spcPts val="0"/>
              </a:spcAft>
              <a:buClr>
                <a:srgbClr val="002060"/>
              </a:buClr>
              <a:buSzPts val="2400"/>
              <a:buFont typeface="Noto Sans Symbols"/>
              <a:buChar char="❑"/>
            </a:pPr>
            <a:r>
              <a:rPr b="1" lang="es-ES" sz="2400">
                <a:solidFill>
                  <a:srgbClr val="002060"/>
                </a:solidFill>
                <a:latin typeface="Arial Black"/>
                <a:ea typeface="Arial Black"/>
                <a:cs typeface="Arial Black"/>
                <a:sym typeface="Arial Black"/>
              </a:rPr>
              <a:t>5.6 CRACKING (GRIETAS)</a:t>
            </a:r>
            <a:endParaRPr b="1" sz="2400">
              <a:solidFill>
                <a:srgbClr val="002060"/>
              </a:solidFill>
              <a:latin typeface="Arial Black"/>
              <a:ea typeface="Arial Black"/>
              <a:cs typeface="Arial Black"/>
              <a:sym typeface="Arial Black"/>
            </a:endParaRPr>
          </a:p>
        </p:txBody>
      </p:sp>
      <p:pic>
        <p:nvPicPr>
          <p:cNvPr id="218" name="Google Shape;218;g36929fb8d97_0_149"/>
          <p:cNvPicPr preferRelativeResize="0"/>
          <p:nvPr/>
        </p:nvPicPr>
        <p:blipFill>
          <a:blip r:embed="rId4">
            <a:alphaModFix/>
          </a:blip>
          <a:stretch>
            <a:fillRect/>
          </a:stretch>
        </p:blipFill>
        <p:spPr>
          <a:xfrm>
            <a:off x="9360625" y="1679447"/>
            <a:ext cx="2350925" cy="1926825"/>
          </a:xfrm>
          <a:prstGeom prst="rect">
            <a:avLst/>
          </a:prstGeom>
          <a:noFill/>
          <a:ln>
            <a:noFill/>
          </a:ln>
        </p:spPr>
      </p:pic>
      <p:pic>
        <p:nvPicPr>
          <p:cNvPr id="219" name="Google Shape;219;g36929fb8d97_0_149"/>
          <p:cNvPicPr preferRelativeResize="0"/>
          <p:nvPr/>
        </p:nvPicPr>
        <p:blipFill>
          <a:blip r:embed="rId5">
            <a:alphaModFix/>
          </a:blip>
          <a:stretch>
            <a:fillRect/>
          </a:stretch>
        </p:blipFill>
        <p:spPr>
          <a:xfrm>
            <a:off x="7517250" y="3907700"/>
            <a:ext cx="4270500" cy="24021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pic>
        <p:nvPicPr>
          <p:cNvPr id="224" name="Google Shape;224;g36929fb8d97_0_60" title="Logo horizontal principal.jpg"/>
          <p:cNvPicPr preferRelativeResize="0"/>
          <p:nvPr/>
        </p:nvPicPr>
        <p:blipFill rotWithShape="1">
          <a:blip r:embed="rId3">
            <a:alphaModFix/>
          </a:blip>
          <a:srcRect b="0" l="0" r="0" t="0"/>
          <a:stretch/>
        </p:blipFill>
        <p:spPr>
          <a:xfrm>
            <a:off x="5456800" y="6044425"/>
            <a:ext cx="1908566" cy="752125"/>
          </a:xfrm>
          <a:prstGeom prst="rect">
            <a:avLst/>
          </a:prstGeom>
          <a:noFill/>
          <a:ln>
            <a:noFill/>
          </a:ln>
        </p:spPr>
      </p:pic>
      <p:sp>
        <p:nvSpPr>
          <p:cNvPr id="225" name="Google Shape;225;g36929fb8d97_0_60"/>
          <p:cNvSpPr/>
          <p:nvPr/>
        </p:nvSpPr>
        <p:spPr>
          <a:xfrm>
            <a:off x="4399002" y="7120890"/>
            <a:ext cx="1440900" cy="180000"/>
          </a:xfrm>
          <a:prstGeom prst="rect">
            <a:avLst/>
          </a:prstGeom>
          <a:noFill/>
          <a:ln>
            <a:noFill/>
          </a:ln>
        </p:spPr>
        <p:txBody>
          <a:bodyPr anchorCtr="0" anchor="t" bIns="0" lIns="0" spcFirstLastPara="1" rIns="0" wrap="square" tIns="0">
            <a:noAutofit/>
          </a:bodyPr>
          <a:lstStyle/>
          <a:p>
            <a:pPr indent="0" lvl="0" marL="0" marR="0" rtl="0" algn="l">
              <a:lnSpc>
                <a:spcPct val="127272"/>
              </a:lnSpc>
              <a:spcBef>
                <a:spcPts val="0"/>
              </a:spcBef>
              <a:spcAft>
                <a:spcPts val="0"/>
              </a:spcAft>
              <a:buClr>
                <a:srgbClr val="3A3630"/>
              </a:buClr>
              <a:buSzPts val="1100"/>
              <a:buFont typeface="Lora"/>
              <a:buNone/>
            </a:pPr>
            <a:r>
              <a:rPr b="0" i="0" lang="es-ES" sz="1100" u="none" cap="none" strike="noStrike">
                <a:solidFill>
                  <a:srgbClr val="3A3630"/>
                </a:solidFill>
                <a:latin typeface="Lora"/>
                <a:ea typeface="Lora"/>
                <a:cs typeface="Lora"/>
                <a:sym typeface="Lora"/>
              </a:rPr>
              <a:t>Ventiladores</a:t>
            </a:r>
            <a:endParaRPr b="0" i="0" sz="1100" u="none" cap="none" strike="noStrike">
              <a:solidFill>
                <a:srgbClr val="000000"/>
              </a:solidFill>
              <a:latin typeface="Arial"/>
              <a:ea typeface="Arial"/>
              <a:cs typeface="Arial"/>
              <a:sym typeface="Arial"/>
            </a:endParaRPr>
          </a:p>
        </p:txBody>
      </p:sp>
      <p:sp>
        <p:nvSpPr>
          <p:cNvPr id="226" name="Google Shape;226;g36929fb8d97_0_60"/>
          <p:cNvSpPr/>
          <p:nvPr/>
        </p:nvSpPr>
        <p:spPr>
          <a:xfrm>
            <a:off x="4399002" y="7374374"/>
            <a:ext cx="3423300" cy="392100"/>
          </a:xfrm>
          <a:prstGeom prst="rect">
            <a:avLst/>
          </a:prstGeom>
          <a:noFill/>
          <a:ln>
            <a:noFill/>
          </a:ln>
        </p:spPr>
        <p:txBody>
          <a:bodyPr anchorCtr="0" anchor="t" bIns="0" lIns="0" spcFirstLastPara="1" rIns="0" wrap="square" tIns="0">
            <a:noAutofit/>
          </a:bodyPr>
          <a:lstStyle/>
          <a:p>
            <a:pPr indent="0" lvl="0" marL="0" marR="0" rtl="0" algn="l">
              <a:lnSpc>
                <a:spcPct val="157894"/>
              </a:lnSpc>
              <a:spcBef>
                <a:spcPts val="0"/>
              </a:spcBef>
              <a:spcAft>
                <a:spcPts val="0"/>
              </a:spcAft>
              <a:buClr>
                <a:srgbClr val="3A3630"/>
              </a:buClr>
              <a:buSzPts val="950"/>
              <a:buFont typeface="Arial"/>
              <a:buNone/>
            </a:pPr>
            <a:r>
              <a:rPr b="0" i="0" lang="es-ES" sz="950" u="none" cap="none" strike="noStrike">
                <a:solidFill>
                  <a:srgbClr val="3A3630"/>
                </a:solidFill>
                <a:latin typeface="Arial"/>
                <a:ea typeface="Arial"/>
                <a:cs typeface="Arial"/>
                <a:sym typeface="Arial"/>
              </a:rPr>
              <a:t>Se utilizan para enfriar el hotend y la pieza impresa, mejorando la calidad de las capas y previniendo el sobrecalentamiento.</a:t>
            </a:r>
            <a:endParaRPr b="0" i="0" sz="950" u="none" cap="none" strike="noStrike">
              <a:solidFill>
                <a:srgbClr val="000000"/>
              </a:solidFill>
              <a:latin typeface="Arial"/>
              <a:ea typeface="Arial"/>
              <a:cs typeface="Arial"/>
              <a:sym typeface="Arial"/>
            </a:endParaRPr>
          </a:p>
        </p:txBody>
      </p:sp>
      <p:sp>
        <p:nvSpPr>
          <p:cNvPr id="227" name="Google Shape;227;g36929fb8d97_0_60"/>
          <p:cNvSpPr txBox="1"/>
          <p:nvPr/>
        </p:nvSpPr>
        <p:spPr>
          <a:xfrm>
            <a:off x="1236950" y="1596500"/>
            <a:ext cx="7393500" cy="4854300"/>
          </a:xfrm>
          <a:prstGeom prst="rect">
            <a:avLst/>
          </a:prstGeom>
          <a:noFill/>
          <a:ln>
            <a:noFill/>
          </a:ln>
        </p:spPr>
        <p:txBody>
          <a:bodyPr anchorCtr="0" anchor="t" bIns="91425" lIns="91425" spcFirstLastPara="1" rIns="91425" wrap="square" tIns="91425">
            <a:spAutoFit/>
          </a:bodyPr>
          <a:lstStyle/>
          <a:p>
            <a:pPr indent="-342900" lvl="0" marL="457200" marR="0" rtl="0" algn="l">
              <a:lnSpc>
                <a:spcPct val="100000"/>
              </a:lnSpc>
              <a:spcBef>
                <a:spcPts val="0"/>
              </a:spcBef>
              <a:spcAft>
                <a:spcPts val="0"/>
              </a:spcAft>
              <a:buClr>
                <a:schemeClr val="dk1"/>
              </a:buClr>
              <a:buSzPts val="1800"/>
              <a:buChar char="●"/>
            </a:pPr>
            <a:r>
              <a:rPr b="1" lang="es-ES" sz="1800">
                <a:solidFill>
                  <a:schemeClr val="dk1"/>
                </a:solidFill>
              </a:rPr>
              <a:t>Descripción</a:t>
            </a:r>
            <a:r>
              <a:rPr lang="es-ES" sz="1800">
                <a:solidFill>
                  <a:schemeClr val="dk1"/>
                </a:solidFill>
              </a:rPr>
              <a:t>: </a:t>
            </a:r>
            <a:r>
              <a:rPr b="1" lang="es-ES" sz="1200">
                <a:solidFill>
                  <a:srgbClr val="1B1C1D"/>
                </a:solidFill>
              </a:rPr>
              <a:t>:</a:t>
            </a:r>
            <a:r>
              <a:rPr lang="es-ES" sz="1800">
                <a:solidFill>
                  <a:schemeClr val="dk1"/>
                </a:solidFill>
              </a:rPr>
              <a:t> </a:t>
            </a:r>
            <a:r>
              <a:rPr lang="es-ES" sz="1800">
                <a:solidFill>
                  <a:schemeClr val="dk1"/>
                </a:solidFill>
              </a:rPr>
              <a:t> El wobble se presenta como un patrón de oscilación o inclinación en las paredes verticales de la pieza, dando un efecto de ondulación o "zigzag" visible en la superficie. Afecta principalmente a piezas altas y columna</a:t>
            </a:r>
            <a:r>
              <a:rPr lang="es-ES" sz="1200">
                <a:solidFill>
                  <a:srgbClr val="1B1C1D"/>
                </a:solidFill>
              </a:rPr>
              <a:t>s.</a:t>
            </a:r>
            <a:endParaRPr sz="1800">
              <a:solidFill>
                <a:schemeClr val="dk1"/>
              </a:solidFill>
            </a:endParaRPr>
          </a:p>
          <a:p>
            <a:pPr indent="-342900" lvl="0" marL="457200" marR="0" rtl="0" algn="l">
              <a:lnSpc>
                <a:spcPct val="100000"/>
              </a:lnSpc>
              <a:spcBef>
                <a:spcPts val="1200"/>
              </a:spcBef>
              <a:spcAft>
                <a:spcPts val="0"/>
              </a:spcAft>
              <a:buClr>
                <a:schemeClr val="dk1"/>
              </a:buClr>
              <a:buSzPts val="1800"/>
              <a:buChar char="●"/>
            </a:pPr>
            <a:r>
              <a:rPr b="1" lang="es-ES" sz="1800">
                <a:solidFill>
                  <a:schemeClr val="dk1"/>
                </a:solidFill>
              </a:rPr>
              <a:t>Causas principales:</a:t>
            </a:r>
            <a:endParaRPr b="1" sz="1800">
              <a:solidFill>
                <a:schemeClr val="dk1"/>
              </a:solidFill>
            </a:endParaRPr>
          </a:p>
          <a:p>
            <a:pPr indent="-342900" lvl="1" marL="914400" marR="0" rtl="0" algn="l">
              <a:lnSpc>
                <a:spcPct val="100000"/>
              </a:lnSpc>
              <a:spcBef>
                <a:spcPts val="1200"/>
              </a:spcBef>
              <a:spcAft>
                <a:spcPts val="0"/>
              </a:spcAft>
              <a:buClr>
                <a:schemeClr val="dk1"/>
              </a:buClr>
              <a:buSzPts val="1800"/>
              <a:buChar char="○"/>
            </a:pPr>
            <a:r>
              <a:rPr b="1" lang="es-ES" sz="1800">
                <a:solidFill>
                  <a:schemeClr val="dk1"/>
                </a:solidFill>
              </a:rPr>
              <a:t>Desalineación de los ejes Z</a:t>
            </a:r>
            <a:r>
              <a:rPr lang="es-ES" sz="1800">
                <a:solidFill>
                  <a:schemeClr val="dk1"/>
                </a:solidFill>
              </a:rPr>
              <a:t> de la impresora (varillas roscadas, guías).</a:t>
            </a:r>
            <a:endParaRPr sz="1800">
              <a:solidFill>
                <a:schemeClr val="dk1"/>
              </a:solidFill>
            </a:endParaRPr>
          </a:p>
          <a:p>
            <a:pPr indent="-342900" lvl="1" marL="914400" marR="0" rtl="0" algn="l">
              <a:lnSpc>
                <a:spcPct val="100000"/>
              </a:lnSpc>
              <a:spcBef>
                <a:spcPts val="1200"/>
              </a:spcBef>
              <a:spcAft>
                <a:spcPts val="0"/>
              </a:spcAft>
              <a:buClr>
                <a:schemeClr val="dk1"/>
              </a:buClr>
              <a:buSzPts val="1800"/>
              <a:buChar char="○"/>
            </a:pPr>
            <a:r>
              <a:rPr b="1" lang="es-ES" sz="1800">
                <a:solidFill>
                  <a:schemeClr val="dk1"/>
                </a:solidFill>
              </a:rPr>
              <a:t>Holgura en las varillas o guías del eje Z,</a:t>
            </a:r>
            <a:r>
              <a:rPr lang="es-ES" sz="1800">
                <a:solidFill>
                  <a:schemeClr val="dk1"/>
                </a:solidFill>
              </a:rPr>
              <a:t> permitiendo un movimiento lateral indeseado.</a:t>
            </a:r>
            <a:endParaRPr sz="1800">
              <a:solidFill>
                <a:schemeClr val="dk1"/>
              </a:solidFill>
            </a:endParaRPr>
          </a:p>
          <a:p>
            <a:pPr indent="-342900" lvl="1" marL="914400" marR="0" rtl="0" algn="l">
              <a:lnSpc>
                <a:spcPct val="100000"/>
              </a:lnSpc>
              <a:spcBef>
                <a:spcPts val="1200"/>
              </a:spcBef>
              <a:spcAft>
                <a:spcPts val="0"/>
              </a:spcAft>
              <a:buClr>
                <a:schemeClr val="dk1"/>
              </a:buClr>
              <a:buSzPts val="1800"/>
              <a:buChar char="○"/>
            </a:pPr>
            <a:r>
              <a:rPr b="1" lang="es-ES" sz="1800">
                <a:solidFill>
                  <a:schemeClr val="dk1"/>
                </a:solidFill>
              </a:rPr>
              <a:t>Desgaste en las piezas móviles</a:t>
            </a:r>
            <a:r>
              <a:rPr lang="es-ES" sz="1800">
                <a:solidFill>
                  <a:schemeClr val="dk1"/>
                </a:solidFill>
              </a:rPr>
              <a:t> que soportan el eje Z (por ejemplo, tuercas o acopladores).</a:t>
            </a:r>
            <a:endParaRPr sz="1800">
              <a:solidFill>
                <a:schemeClr val="dk1"/>
              </a:solidFill>
            </a:endParaRPr>
          </a:p>
          <a:p>
            <a:pPr indent="0" lvl="0" marL="0" marR="0" rtl="0" algn="just">
              <a:lnSpc>
                <a:spcPct val="115000"/>
              </a:lnSpc>
              <a:spcBef>
                <a:spcPts val="1200"/>
              </a:spcBef>
              <a:spcAft>
                <a:spcPts val="0"/>
              </a:spcAft>
              <a:buNone/>
            </a:pPr>
            <a:r>
              <a:t/>
            </a:r>
            <a:endParaRPr b="0" i="0" sz="1800" u="none" cap="none" strike="noStrike">
              <a:solidFill>
                <a:schemeClr val="dk1"/>
              </a:solidFill>
              <a:latin typeface="Arial"/>
              <a:ea typeface="Arial"/>
              <a:cs typeface="Arial"/>
              <a:sym typeface="Arial"/>
            </a:endParaRPr>
          </a:p>
          <a:p>
            <a:pPr indent="0" lvl="0" marL="0" marR="0" rtl="0" algn="just">
              <a:lnSpc>
                <a:spcPct val="150000"/>
              </a:lnSpc>
              <a:spcBef>
                <a:spcPts val="2000"/>
              </a:spcBef>
              <a:spcAft>
                <a:spcPts val="200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28" name="Google Shape;228;g36929fb8d97_0_60"/>
          <p:cNvSpPr txBox="1"/>
          <p:nvPr>
            <p:ph type="title"/>
          </p:nvPr>
        </p:nvSpPr>
        <p:spPr>
          <a:xfrm>
            <a:off x="1308300" y="150100"/>
            <a:ext cx="8716500" cy="752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2400"/>
              <a:buFont typeface="Arial Black"/>
              <a:buNone/>
            </a:pPr>
            <a:r>
              <a:rPr lang="es-ES"/>
              <a:t>UD5: ERRORES COMUNES EN IMPRESIÓN FDM.</a:t>
            </a:r>
            <a:endParaRPr/>
          </a:p>
        </p:txBody>
      </p:sp>
      <p:sp>
        <p:nvSpPr>
          <p:cNvPr id="229" name="Google Shape;229;g36929fb8d97_0_60"/>
          <p:cNvSpPr txBox="1"/>
          <p:nvPr/>
        </p:nvSpPr>
        <p:spPr>
          <a:xfrm>
            <a:off x="1464825" y="1057950"/>
            <a:ext cx="9157800" cy="382800"/>
          </a:xfrm>
          <a:prstGeom prst="rect">
            <a:avLst/>
          </a:prstGeom>
          <a:noFill/>
          <a:ln>
            <a:noFill/>
          </a:ln>
        </p:spPr>
        <p:txBody>
          <a:bodyPr anchorCtr="0" anchor="ctr" bIns="0" lIns="0" spcFirstLastPara="1" rIns="0" wrap="square" tIns="13325">
            <a:spAutoFit/>
          </a:bodyPr>
          <a:lstStyle/>
          <a:p>
            <a:pPr indent="-342900" lvl="0" marL="355600" marR="0" rtl="0" algn="l">
              <a:lnSpc>
                <a:spcPct val="100000"/>
              </a:lnSpc>
              <a:spcBef>
                <a:spcPts val="105"/>
              </a:spcBef>
              <a:spcAft>
                <a:spcPts val="0"/>
              </a:spcAft>
              <a:buClr>
                <a:srgbClr val="002060"/>
              </a:buClr>
              <a:buSzPts val="2400"/>
              <a:buFont typeface="Noto Sans Symbols"/>
              <a:buChar char="❑"/>
            </a:pPr>
            <a:r>
              <a:rPr b="1" lang="es-ES" sz="2400">
                <a:solidFill>
                  <a:srgbClr val="002060"/>
                </a:solidFill>
                <a:latin typeface="Arial Black"/>
                <a:ea typeface="Arial Black"/>
                <a:cs typeface="Arial Black"/>
                <a:sym typeface="Arial Black"/>
              </a:rPr>
              <a:t>5.7 WOOBLE (</a:t>
            </a:r>
            <a:r>
              <a:rPr b="1" lang="es-ES" sz="2400">
                <a:solidFill>
                  <a:srgbClr val="002060"/>
                </a:solidFill>
                <a:latin typeface="Arial Black"/>
                <a:ea typeface="Arial Black"/>
                <a:cs typeface="Arial Black"/>
                <a:sym typeface="Arial Black"/>
              </a:rPr>
              <a:t>OSCILACIÓN</a:t>
            </a:r>
            <a:r>
              <a:rPr b="1" lang="es-ES" sz="2400">
                <a:solidFill>
                  <a:srgbClr val="002060"/>
                </a:solidFill>
                <a:latin typeface="Arial Black"/>
                <a:ea typeface="Arial Black"/>
                <a:cs typeface="Arial Black"/>
                <a:sym typeface="Arial Black"/>
              </a:rPr>
              <a:t> EN EL EJE Z)</a:t>
            </a:r>
            <a:endParaRPr b="1" sz="2400">
              <a:solidFill>
                <a:srgbClr val="002060"/>
              </a:solidFill>
              <a:latin typeface="Arial Black"/>
              <a:ea typeface="Arial Black"/>
              <a:cs typeface="Arial Black"/>
              <a:sym typeface="Arial Black"/>
            </a:endParaRPr>
          </a:p>
        </p:txBody>
      </p:sp>
      <p:pic>
        <p:nvPicPr>
          <p:cNvPr id="230" name="Google Shape;230;g36929fb8d97_0_60"/>
          <p:cNvPicPr preferRelativeResize="0"/>
          <p:nvPr/>
        </p:nvPicPr>
        <p:blipFill rotWithShape="1">
          <a:blip r:embed="rId4">
            <a:alphaModFix/>
          </a:blip>
          <a:srcRect b="37461" l="61460" r="7806" t="23893"/>
          <a:stretch/>
        </p:blipFill>
        <p:spPr>
          <a:xfrm>
            <a:off x="8959300" y="1742000"/>
            <a:ext cx="2887625" cy="20447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pic>
        <p:nvPicPr>
          <p:cNvPr id="235" name="Google Shape;235;g36929fb8d97_0_98" title="Logo horizontal principal.jpg"/>
          <p:cNvPicPr preferRelativeResize="0"/>
          <p:nvPr/>
        </p:nvPicPr>
        <p:blipFill rotWithShape="1">
          <a:blip r:embed="rId3">
            <a:alphaModFix/>
          </a:blip>
          <a:srcRect b="0" l="0" r="0" t="0"/>
          <a:stretch/>
        </p:blipFill>
        <p:spPr>
          <a:xfrm>
            <a:off x="5456800" y="6044425"/>
            <a:ext cx="1908566" cy="752125"/>
          </a:xfrm>
          <a:prstGeom prst="rect">
            <a:avLst/>
          </a:prstGeom>
          <a:noFill/>
          <a:ln>
            <a:noFill/>
          </a:ln>
        </p:spPr>
      </p:pic>
      <p:sp>
        <p:nvSpPr>
          <p:cNvPr id="236" name="Google Shape;236;g36929fb8d97_0_98"/>
          <p:cNvSpPr/>
          <p:nvPr/>
        </p:nvSpPr>
        <p:spPr>
          <a:xfrm>
            <a:off x="4399002" y="7120890"/>
            <a:ext cx="1440900" cy="180000"/>
          </a:xfrm>
          <a:prstGeom prst="rect">
            <a:avLst/>
          </a:prstGeom>
          <a:noFill/>
          <a:ln>
            <a:noFill/>
          </a:ln>
        </p:spPr>
        <p:txBody>
          <a:bodyPr anchorCtr="0" anchor="t" bIns="0" lIns="0" spcFirstLastPara="1" rIns="0" wrap="square" tIns="0">
            <a:noAutofit/>
          </a:bodyPr>
          <a:lstStyle/>
          <a:p>
            <a:pPr indent="0" lvl="0" marL="0" marR="0" rtl="0" algn="l">
              <a:lnSpc>
                <a:spcPct val="127272"/>
              </a:lnSpc>
              <a:spcBef>
                <a:spcPts val="0"/>
              </a:spcBef>
              <a:spcAft>
                <a:spcPts val="0"/>
              </a:spcAft>
              <a:buClr>
                <a:srgbClr val="3A3630"/>
              </a:buClr>
              <a:buSzPts val="1100"/>
              <a:buFont typeface="Lora"/>
              <a:buNone/>
            </a:pPr>
            <a:r>
              <a:rPr b="0" i="0" lang="es-ES" sz="1100" u="none" cap="none" strike="noStrike">
                <a:solidFill>
                  <a:srgbClr val="3A3630"/>
                </a:solidFill>
                <a:latin typeface="Lora"/>
                <a:ea typeface="Lora"/>
                <a:cs typeface="Lora"/>
                <a:sym typeface="Lora"/>
              </a:rPr>
              <a:t>Ventiladores</a:t>
            </a:r>
            <a:endParaRPr b="0" i="0" sz="1100" u="none" cap="none" strike="noStrike">
              <a:solidFill>
                <a:srgbClr val="000000"/>
              </a:solidFill>
              <a:latin typeface="Arial"/>
              <a:ea typeface="Arial"/>
              <a:cs typeface="Arial"/>
              <a:sym typeface="Arial"/>
            </a:endParaRPr>
          </a:p>
        </p:txBody>
      </p:sp>
      <p:sp>
        <p:nvSpPr>
          <p:cNvPr id="237" name="Google Shape;237;g36929fb8d97_0_98"/>
          <p:cNvSpPr/>
          <p:nvPr/>
        </p:nvSpPr>
        <p:spPr>
          <a:xfrm>
            <a:off x="4399002" y="7374374"/>
            <a:ext cx="3423300" cy="392100"/>
          </a:xfrm>
          <a:prstGeom prst="rect">
            <a:avLst/>
          </a:prstGeom>
          <a:noFill/>
          <a:ln>
            <a:noFill/>
          </a:ln>
        </p:spPr>
        <p:txBody>
          <a:bodyPr anchorCtr="0" anchor="t" bIns="0" lIns="0" spcFirstLastPara="1" rIns="0" wrap="square" tIns="0">
            <a:noAutofit/>
          </a:bodyPr>
          <a:lstStyle/>
          <a:p>
            <a:pPr indent="0" lvl="0" marL="0" marR="0" rtl="0" algn="l">
              <a:lnSpc>
                <a:spcPct val="157894"/>
              </a:lnSpc>
              <a:spcBef>
                <a:spcPts val="0"/>
              </a:spcBef>
              <a:spcAft>
                <a:spcPts val="0"/>
              </a:spcAft>
              <a:buClr>
                <a:srgbClr val="3A3630"/>
              </a:buClr>
              <a:buSzPts val="950"/>
              <a:buFont typeface="Arial"/>
              <a:buNone/>
            </a:pPr>
            <a:r>
              <a:rPr b="0" i="0" lang="es-ES" sz="950" u="none" cap="none" strike="noStrike">
                <a:solidFill>
                  <a:srgbClr val="3A3630"/>
                </a:solidFill>
                <a:latin typeface="Arial"/>
                <a:ea typeface="Arial"/>
                <a:cs typeface="Arial"/>
                <a:sym typeface="Arial"/>
              </a:rPr>
              <a:t>Se utilizan para enfriar el hotend y la pieza impresa, mejorando la calidad de las capas y previniendo el sobrecalentamiento.</a:t>
            </a:r>
            <a:endParaRPr b="0" i="0" sz="950" u="none" cap="none" strike="noStrike">
              <a:solidFill>
                <a:srgbClr val="000000"/>
              </a:solidFill>
              <a:latin typeface="Arial"/>
              <a:ea typeface="Arial"/>
              <a:cs typeface="Arial"/>
              <a:sym typeface="Arial"/>
            </a:endParaRPr>
          </a:p>
        </p:txBody>
      </p:sp>
      <p:sp>
        <p:nvSpPr>
          <p:cNvPr id="238" name="Google Shape;238;g36929fb8d97_0_98"/>
          <p:cNvSpPr txBox="1"/>
          <p:nvPr/>
        </p:nvSpPr>
        <p:spPr>
          <a:xfrm>
            <a:off x="1236950" y="1596500"/>
            <a:ext cx="7393500" cy="3633600"/>
          </a:xfrm>
          <a:prstGeom prst="rect">
            <a:avLst/>
          </a:prstGeom>
          <a:noFill/>
          <a:ln>
            <a:noFill/>
          </a:ln>
        </p:spPr>
        <p:txBody>
          <a:bodyPr anchorCtr="0" anchor="t" bIns="91425" lIns="91425" spcFirstLastPara="1" rIns="91425" wrap="square" tIns="91425">
            <a:spAutoFit/>
          </a:bodyPr>
          <a:lstStyle/>
          <a:p>
            <a:pPr indent="-342900" lvl="0" marL="457200" marR="0" rtl="0" algn="l">
              <a:lnSpc>
                <a:spcPct val="115000"/>
              </a:lnSpc>
              <a:spcBef>
                <a:spcPts val="0"/>
              </a:spcBef>
              <a:spcAft>
                <a:spcPts val="0"/>
              </a:spcAft>
              <a:buClr>
                <a:schemeClr val="dk1"/>
              </a:buClr>
              <a:buSzPts val="1800"/>
              <a:buChar char="●"/>
            </a:pPr>
            <a:r>
              <a:rPr b="1" lang="es-ES" sz="1800">
                <a:solidFill>
                  <a:schemeClr val="dk1"/>
                </a:solidFill>
              </a:rPr>
              <a:t>Soluciones:</a:t>
            </a:r>
            <a:endParaRPr b="1" sz="1800">
              <a:solidFill>
                <a:schemeClr val="dk1"/>
              </a:solidFill>
            </a:endParaRPr>
          </a:p>
          <a:p>
            <a:pPr indent="-342900" lvl="1" marL="914400" marR="0" rtl="0" algn="l">
              <a:lnSpc>
                <a:spcPct val="100000"/>
              </a:lnSpc>
              <a:spcBef>
                <a:spcPts val="1200"/>
              </a:spcBef>
              <a:spcAft>
                <a:spcPts val="0"/>
              </a:spcAft>
              <a:buClr>
                <a:schemeClr val="dk1"/>
              </a:buClr>
              <a:buSzPts val="1800"/>
              <a:buChar char="○"/>
            </a:pPr>
            <a:r>
              <a:rPr b="1" lang="es-ES" sz="1800">
                <a:solidFill>
                  <a:schemeClr val="dk1"/>
                </a:solidFill>
              </a:rPr>
              <a:t>Verificar y ajustar la alineación</a:t>
            </a:r>
            <a:r>
              <a:rPr lang="es-ES" sz="1800">
                <a:solidFill>
                  <a:schemeClr val="dk1"/>
                </a:solidFill>
              </a:rPr>
              <a:t> de los ejes y las varillas roscadas del eje Z.</a:t>
            </a:r>
            <a:endParaRPr sz="1800">
              <a:solidFill>
                <a:schemeClr val="dk1"/>
              </a:solidFill>
            </a:endParaRPr>
          </a:p>
          <a:p>
            <a:pPr indent="-342900" lvl="1" marL="914400" marR="0" rtl="0" algn="l">
              <a:lnSpc>
                <a:spcPct val="100000"/>
              </a:lnSpc>
              <a:spcBef>
                <a:spcPts val="1200"/>
              </a:spcBef>
              <a:spcAft>
                <a:spcPts val="0"/>
              </a:spcAft>
              <a:buClr>
                <a:schemeClr val="dk1"/>
              </a:buClr>
              <a:buSzPts val="1800"/>
              <a:buChar char="○"/>
            </a:pPr>
            <a:r>
              <a:rPr b="1" lang="es-ES" sz="1800">
                <a:solidFill>
                  <a:schemeClr val="dk1"/>
                </a:solidFill>
              </a:rPr>
              <a:t>Asegurar </a:t>
            </a:r>
            <a:r>
              <a:rPr lang="es-ES" sz="1800">
                <a:solidFill>
                  <a:schemeClr val="dk1"/>
                </a:solidFill>
              </a:rPr>
              <a:t>que las varillas y guías estén bien sujetas y sin holguras.</a:t>
            </a:r>
            <a:endParaRPr sz="1800">
              <a:solidFill>
                <a:schemeClr val="dk1"/>
              </a:solidFill>
            </a:endParaRPr>
          </a:p>
          <a:p>
            <a:pPr indent="-342900" lvl="1" marL="914400" marR="0" rtl="0" algn="l">
              <a:lnSpc>
                <a:spcPct val="100000"/>
              </a:lnSpc>
              <a:spcBef>
                <a:spcPts val="1200"/>
              </a:spcBef>
              <a:spcAft>
                <a:spcPts val="0"/>
              </a:spcAft>
              <a:buClr>
                <a:schemeClr val="dk1"/>
              </a:buClr>
              <a:buSzPts val="1800"/>
              <a:buChar char="○"/>
            </a:pPr>
            <a:r>
              <a:rPr b="1" lang="es-ES" sz="1800">
                <a:solidFill>
                  <a:schemeClr val="dk1"/>
                </a:solidFill>
              </a:rPr>
              <a:t>Sustituir</a:t>
            </a:r>
            <a:r>
              <a:rPr lang="es-ES" sz="1800">
                <a:solidFill>
                  <a:schemeClr val="dk1"/>
                </a:solidFill>
              </a:rPr>
              <a:t> piezas desgastadas si es necesario (ej. tuercas del eje Z).</a:t>
            </a:r>
            <a:endParaRPr sz="1800">
              <a:solidFill>
                <a:schemeClr val="dk1"/>
              </a:solidFill>
            </a:endParaRPr>
          </a:p>
          <a:p>
            <a:pPr indent="0" lvl="0" marL="0" marR="0" rtl="0" algn="just">
              <a:lnSpc>
                <a:spcPct val="115000"/>
              </a:lnSpc>
              <a:spcBef>
                <a:spcPts val="1200"/>
              </a:spcBef>
              <a:spcAft>
                <a:spcPts val="0"/>
              </a:spcAft>
              <a:buNone/>
            </a:pPr>
            <a:r>
              <a:t/>
            </a:r>
            <a:endParaRPr b="0" i="0" sz="1800" u="none" cap="none" strike="noStrike">
              <a:solidFill>
                <a:schemeClr val="dk1"/>
              </a:solidFill>
              <a:latin typeface="Arial"/>
              <a:ea typeface="Arial"/>
              <a:cs typeface="Arial"/>
              <a:sym typeface="Arial"/>
            </a:endParaRPr>
          </a:p>
          <a:p>
            <a:pPr indent="0" lvl="0" marL="0" marR="0" rtl="0" algn="just">
              <a:lnSpc>
                <a:spcPct val="150000"/>
              </a:lnSpc>
              <a:spcBef>
                <a:spcPts val="2000"/>
              </a:spcBef>
              <a:spcAft>
                <a:spcPts val="200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39" name="Google Shape;239;g36929fb8d97_0_98"/>
          <p:cNvSpPr txBox="1"/>
          <p:nvPr>
            <p:ph type="title"/>
          </p:nvPr>
        </p:nvSpPr>
        <p:spPr>
          <a:xfrm>
            <a:off x="1308300" y="150100"/>
            <a:ext cx="8716500" cy="752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2400"/>
              <a:buFont typeface="Arial Black"/>
              <a:buNone/>
            </a:pPr>
            <a:r>
              <a:rPr lang="es-ES"/>
              <a:t>UD5: ERRORES COMUNES EN IMPRESIÓN FDM.</a:t>
            </a:r>
            <a:endParaRPr/>
          </a:p>
        </p:txBody>
      </p:sp>
      <p:sp>
        <p:nvSpPr>
          <p:cNvPr id="240" name="Google Shape;240;g36929fb8d97_0_98"/>
          <p:cNvSpPr txBox="1"/>
          <p:nvPr/>
        </p:nvSpPr>
        <p:spPr>
          <a:xfrm>
            <a:off x="1464825" y="1057950"/>
            <a:ext cx="9157800" cy="382800"/>
          </a:xfrm>
          <a:prstGeom prst="rect">
            <a:avLst/>
          </a:prstGeom>
          <a:noFill/>
          <a:ln>
            <a:noFill/>
          </a:ln>
        </p:spPr>
        <p:txBody>
          <a:bodyPr anchorCtr="0" anchor="ctr" bIns="0" lIns="0" spcFirstLastPara="1" rIns="0" wrap="square" tIns="13325">
            <a:spAutoFit/>
          </a:bodyPr>
          <a:lstStyle/>
          <a:p>
            <a:pPr indent="-342900" lvl="0" marL="355600" marR="0" rtl="0" algn="l">
              <a:lnSpc>
                <a:spcPct val="100000"/>
              </a:lnSpc>
              <a:spcBef>
                <a:spcPts val="105"/>
              </a:spcBef>
              <a:spcAft>
                <a:spcPts val="0"/>
              </a:spcAft>
              <a:buClr>
                <a:srgbClr val="002060"/>
              </a:buClr>
              <a:buSzPts val="2400"/>
              <a:buFont typeface="Noto Sans Symbols"/>
              <a:buChar char="❑"/>
            </a:pPr>
            <a:r>
              <a:rPr b="1" lang="es-ES" sz="2400">
                <a:solidFill>
                  <a:srgbClr val="002060"/>
                </a:solidFill>
                <a:latin typeface="Arial Black"/>
                <a:ea typeface="Arial Black"/>
                <a:cs typeface="Arial Black"/>
                <a:sym typeface="Arial Black"/>
              </a:rPr>
              <a:t>5.7 WOOBLE (OSCILACIÓN EN EL EJE Z)</a:t>
            </a:r>
            <a:endParaRPr b="1" sz="2400">
              <a:solidFill>
                <a:srgbClr val="002060"/>
              </a:solidFill>
              <a:latin typeface="Arial Black"/>
              <a:ea typeface="Arial Black"/>
              <a:cs typeface="Arial Black"/>
              <a:sym typeface="Arial Black"/>
            </a:endParaRPr>
          </a:p>
        </p:txBody>
      </p:sp>
      <p:pic>
        <p:nvPicPr>
          <p:cNvPr id="241" name="Google Shape;241;g36929fb8d97_0_98"/>
          <p:cNvPicPr preferRelativeResize="0"/>
          <p:nvPr/>
        </p:nvPicPr>
        <p:blipFill>
          <a:blip r:embed="rId4">
            <a:alphaModFix/>
          </a:blip>
          <a:stretch>
            <a:fillRect/>
          </a:stretch>
        </p:blipFill>
        <p:spPr>
          <a:xfrm>
            <a:off x="9257775" y="1818400"/>
            <a:ext cx="2313150" cy="2045675"/>
          </a:xfrm>
          <a:prstGeom prst="rect">
            <a:avLst/>
          </a:prstGeom>
          <a:noFill/>
          <a:ln>
            <a:noFill/>
          </a:ln>
        </p:spPr>
      </p:pic>
      <p:pic>
        <p:nvPicPr>
          <p:cNvPr id="242" name="Google Shape;242;g36929fb8d97_0_98"/>
          <p:cNvPicPr preferRelativeResize="0"/>
          <p:nvPr/>
        </p:nvPicPr>
        <p:blipFill>
          <a:blip r:embed="rId5">
            <a:alphaModFix/>
          </a:blip>
          <a:stretch>
            <a:fillRect/>
          </a:stretch>
        </p:blipFill>
        <p:spPr>
          <a:xfrm>
            <a:off x="8296650" y="4139550"/>
            <a:ext cx="3256749" cy="183192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pic>
        <p:nvPicPr>
          <p:cNvPr id="247" name="Google Shape;247;g36929fb8d97_0_167" title="Logo horizontal principal.jpg"/>
          <p:cNvPicPr preferRelativeResize="0"/>
          <p:nvPr/>
        </p:nvPicPr>
        <p:blipFill rotWithShape="1">
          <a:blip r:embed="rId3">
            <a:alphaModFix/>
          </a:blip>
          <a:srcRect b="0" l="0" r="0" t="0"/>
          <a:stretch/>
        </p:blipFill>
        <p:spPr>
          <a:xfrm>
            <a:off x="5456800" y="6044425"/>
            <a:ext cx="1908566" cy="752125"/>
          </a:xfrm>
          <a:prstGeom prst="rect">
            <a:avLst/>
          </a:prstGeom>
          <a:noFill/>
          <a:ln>
            <a:noFill/>
          </a:ln>
        </p:spPr>
      </p:pic>
      <p:sp>
        <p:nvSpPr>
          <p:cNvPr id="248" name="Google Shape;248;g36929fb8d97_0_167"/>
          <p:cNvSpPr/>
          <p:nvPr/>
        </p:nvSpPr>
        <p:spPr>
          <a:xfrm>
            <a:off x="4399002" y="7120890"/>
            <a:ext cx="1440900" cy="180000"/>
          </a:xfrm>
          <a:prstGeom prst="rect">
            <a:avLst/>
          </a:prstGeom>
          <a:noFill/>
          <a:ln>
            <a:noFill/>
          </a:ln>
        </p:spPr>
        <p:txBody>
          <a:bodyPr anchorCtr="0" anchor="t" bIns="0" lIns="0" spcFirstLastPara="1" rIns="0" wrap="square" tIns="0">
            <a:noAutofit/>
          </a:bodyPr>
          <a:lstStyle/>
          <a:p>
            <a:pPr indent="0" lvl="0" marL="0" marR="0" rtl="0" algn="l">
              <a:lnSpc>
                <a:spcPct val="127272"/>
              </a:lnSpc>
              <a:spcBef>
                <a:spcPts val="0"/>
              </a:spcBef>
              <a:spcAft>
                <a:spcPts val="0"/>
              </a:spcAft>
              <a:buClr>
                <a:srgbClr val="3A3630"/>
              </a:buClr>
              <a:buSzPts val="1100"/>
              <a:buFont typeface="Lora"/>
              <a:buNone/>
            </a:pPr>
            <a:r>
              <a:rPr b="0" i="0" lang="es-ES" sz="1100" u="none" cap="none" strike="noStrike">
                <a:solidFill>
                  <a:srgbClr val="3A3630"/>
                </a:solidFill>
                <a:latin typeface="Lora"/>
                <a:ea typeface="Lora"/>
                <a:cs typeface="Lora"/>
                <a:sym typeface="Lora"/>
              </a:rPr>
              <a:t>Ventiladores</a:t>
            </a:r>
            <a:endParaRPr b="0" i="0" sz="1100" u="none" cap="none" strike="noStrike">
              <a:solidFill>
                <a:srgbClr val="000000"/>
              </a:solidFill>
              <a:latin typeface="Arial"/>
              <a:ea typeface="Arial"/>
              <a:cs typeface="Arial"/>
              <a:sym typeface="Arial"/>
            </a:endParaRPr>
          </a:p>
        </p:txBody>
      </p:sp>
      <p:sp>
        <p:nvSpPr>
          <p:cNvPr id="249" name="Google Shape;249;g36929fb8d97_0_167"/>
          <p:cNvSpPr/>
          <p:nvPr/>
        </p:nvSpPr>
        <p:spPr>
          <a:xfrm>
            <a:off x="4399002" y="7374374"/>
            <a:ext cx="3423300" cy="392100"/>
          </a:xfrm>
          <a:prstGeom prst="rect">
            <a:avLst/>
          </a:prstGeom>
          <a:noFill/>
          <a:ln>
            <a:noFill/>
          </a:ln>
        </p:spPr>
        <p:txBody>
          <a:bodyPr anchorCtr="0" anchor="t" bIns="0" lIns="0" spcFirstLastPara="1" rIns="0" wrap="square" tIns="0">
            <a:noAutofit/>
          </a:bodyPr>
          <a:lstStyle/>
          <a:p>
            <a:pPr indent="0" lvl="0" marL="0" marR="0" rtl="0" algn="l">
              <a:lnSpc>
                <a:spcPct val="157894"/>
              </a:lnSpc>
              <a:spcBef>
                <a:spcPts val="0"/>
              </a:spcBef>
              <a:spcAft>
                <a:spcPts val="0"/>
              </a:spcAft>
              <a:buClr>
                <a:srgbClr val="3A3630"/>
              </a:buClr>
              <a:buSzPts val="950"/>
              <a:buFont typeface="Arial"/>
              <a:buNone/>
            </a:pPr>
            <a:r>
              <a:rPr b="0" i="0" lang="es-ES" sz="950" u="none" cap="none" strike="noStrike">
                <a:solidFill>
                  <a:srgbClr val="3A3630"/>
                </a:solidFill>
                <a:latin typeface="Arial"/>
                <a:ea typeface="Arial"/>
                <a:cs typeface="Arial"/>
                <a:sym typeface="Arial"/>
              </a:rPr>
              <a:t>Se utilizan para enfriar el hotend y la pieza impresa, mejorando la calidad de las capas y previniendo el sobrecalentamiento.</a:t>
            </a:r>
            <a:endParaRPr b="0" i="0" sz="950" u="none" cap="none" strike="noStrike">
              <a:solidFill>
                <a:srgbClr val="000000"/>
              </a:solidFill>
              <a:latin typeface="Arial"/>
              <a:ea typeface="Arial"/>
              <a:cs typeface="Arial"/>
              <a:sym typeface="Arial"/>
            </a:endParaRPr>
          </a:p>
        </p:txBody>
      </p:sp>
      <p:sp>
        <p:nvSpPr>
          <p:cNvPr id="250" name="Google Shape;250;g36929fb8d97_0_167"/>
          <p:cNvSpPr txBox="1"/>
          <p:nvPr/>
        </p:nvSpPr>
        <p:spPr>
          <a:xfrm>
            <a:off x="1236950" y="1596500"/>
            <a:ext cx="7393500" cy="5407200"/>
          </a:xfrm>
          <a:prstGeom prst="rect">
            <a:avLst/>
          </a:prstGeom>
          <a:noFill/>
          <a:ln>
            <a:noFill/>
          </a:ln>
        </p:spPr>
        <p:txBody>
          <a:bodyPr anchorCtr="0" anchor="t" bIns="91425" lIns="91425" spcFirstLastPara="1" rIns="91425" wrap="square" tIns="91425">
            <a:spAutoFit/>
          </a:bodyPr>
          <a:lstStyle/>
          <a:p>
            <a:pPr indent="-342900" lvl="0" marL="457200" marR="0" rtl="0" algn="l">
              <a:lnSpc>
                <a:spcPct val="100000"/>
              </a:lnSpc>
              <a:spcBef>
                <a:spcPts val="0"/>
              </a:spcBef>
              <a:spcAft>
                <a:spcPts val="0"/>
              </a:spcAft>
              <a:buClr>
                <a:schemeClr val="dk1"/>
              </a:buClr>
              <a:buSzPts val="1800"/>
              <a:buChar char="●"/>
            </a:pPr>
            <a:r>
              <a:rPr b="1" lang="es-ES" sz="1800">
                <a:solidFill>
                  <a:schemeClr val="dk1"/>
                </a:solidFill>
              </a:rPr>
              <a:t>Descripción</a:t>
            </a:r>
            <a:r>
              <a:rPr lang="es-ES" sz="1800">
                <a:solidFill>
                  <a:schemeClr val="dk1"/>
                </a:solidFill>
              </a:rPr>
              <a:t>: </a:t>
            </a:r>
            <a:r>
              <a:rPr b="1" lang="es-ES" sz="1200">
                <a:solidFill>
                  <a:srgbClr val="1B1C1D"/>
                </a:solidFill>
              </a:rPr>
              <a:t>:</a:t>
            </a:r>
            <a:r>
              <a:rPr lang="es-ES" sz="1800">
                <a:solidFill>
                  <a:schemeClr val="dk1"/>
                </a:solidFill>
              </a:rPr>
              <a:t>  </a:t>
            </a:r>
            <a:r>
              <a:rPr lang="es-ES" sz="1200">
                <a:solidFill>
                  <a:srgbClr val="1B1C1D"/>
                </a:solidFill>
              </a:rPr>
              <a:t> </a:t>
            </a:r>
            <a:r>
              <a:rPr lang="es-ES" sz="1800">
                <a:solidFill>
                  <a:schemeClr val="dk1"/>
                </a:solidFill>
              </a:rPr>
              <a:t>El sobrecalentamiento provoca que las capas superiores de la pieza no se solidifiquen correctamente, se deformen, se hundan o pierdan definición y detalle, especialmente en voladizos o elementos pequeños.</a:t>
            </a:r>
            <a:endParaRPr sz="1800">
              <a:solidFill>
                <a:schemeClr val="dk1"/>
              </a:solidFill>
            </a:endParaRPr>
          </a:p>
          <a:p>
            <a:pPr indent="-342900" lvl="0" marL="457200" marR="0" rtl="0" algn="l">
              <a:lnSpc>
                <a:spcPct val="100000"/>
              </a:lnSpc>
              <a:spcBef>
                <a:spcPts val="1200"/>
              </a:spcBef>
              <a:spcAft>
                <a:spcPts val="0"/>
              </a:spcAft>
              <a:buClr>
                <a:schemeClr val="dk1"/>
              </a:buClr>
              <a:buSzPts val="1800"/>
              <a:buChar char="●"/>
            </a:pPr>
            <a:r>
              <a:rPr b="1" lang="es-ES" sz="1800">
                <a:solidFill>
                  <a:schemeClr val="dk1"/>
                </a:solidFill>
              </a:rPr>
              <a:t>Causas principales:</a:t>
            </a:r>
            <a:endParaRPr b="1" sz="1800">
              <a:solidFill>
                <a:schemeClr val="dk1"/>
              </a:solidFill>
            </a:endParaRPr>
          </a:p>
          <a:p>
            <a:pPr indent="-298450" lvl="1" marL="914400" rtl="0" algn="l">
              <a:lnSpc>
                <a:spcPct val="115000"/>
              </a:lnSpc>
              <a:spcBef>
                <a:spcPts val="1200"/>
              </a:spcBef>
              <a:spcAft>
                <a:spcPts val="0"/>
              </a:spcAft>
              <a:buClr>
                <a:schemeClr val="dk1"/>
              </a:buClr>
              <a:buSzPts val="1100"/>
              <a:buChar char="○"/>
            </a:pPr>
            <a:r>
              <a:rPr b="1" lang="es-ES" sz="1800">
                <a:solidFill>
                  <a:schemeClr val="dk1"/>
                </a:solidFill>
              </a:rPr>
              <a:t>Temperatura de extrusión demasiado alta: </a:t>
            </a:r>
            <a:r>
              <a:rPr lang="es-ES" sz="1800">
                <a:solidFill>
                  <a:schemeClr val="dk1"/>
                </a:solidFill>
              </a:rPr>
              <a:t>El material está demasiado líquido y no tiene tiempo de enfriarse.</a:t>
            </a:r>
            <a:endParaRPr sz="1800">
              <a:solidFill>
                <a:schemeClr val="dk1"/>
              </a:solidFill>
            </a:endParaRPr>
          </a:p>
          <a:p>
            <a:pPr indent="-298450" lvl="1" marL="914400" rtl="0" algn="l">
              <a:lnSpc>
                <a:spcPct val="115000"/>
              </a:lnSpc>
              <a:spcBef>
                <a:spcPts val="0"/>
              </a:spcBef>
              <a:spcAft>
                <a:spcPts val="0"/>
              </a:spcAft>
              <a:buClr>
                <a:schemeClr val="dk1"/>
              </a:buClr>
              <a:buSzPts val="1100"/>
              <a:buChar char="○"/>
            </a:pPr>
            <a:r>
              <a:rPr b="1" lang="es-ES" sz="1800">
                <a:solidFill>
                  <a:schemeClr val="dk1"/>
                </a:solidFill>
              </a:rPr>
              <a:t>Insuficiente ventilación durante la impresión:</a:t>
            </a:r>
            <a:r>
              <a:rPr lang="es-ES" sz="1800">
                <a:solidFill>
                  <a:schemeClr val="dk1"/>
                </a:solidFill>
              </a:rPr>
              <a:t> El ventilador de capa no está enfriando lo suficiente la zona de impresión.</a:t>
            </a:r>
            <a:endParaRPr sz="1800">
              <a:solidFill>
                <a:schemeClr val="dk1"/>
              </a:solidFill>
            </a:endParaRPr>
          </a:p>
          <a:p>
            <a:pPr indent="-298450" lvl="1" marL="914400" rtl="0" algn="l">
              <a:lnSpc>
                <a:spcPct val="115000"/>
              </a:lnSpc>
              <a:spcBef>
                <a:spcPts val="0"/>
              </a:spcBef>
              <a:spcAft>
                <a:spcPts val="0"/>
              </a:spcAft>
              <a:buClr>
                <a:schemeClr val="dk1"/>
              </a:buClr>
              <a:buSzPts val="1100"/>
              <a:buChar char="○"/>
            </a:pPr>
            <a:r>
              <a:rPr b="1" lang="es-ES" sz="1800">
                <a:solidFill>
                  <a:schemeClr val="dk1"/>
                </a:solidFill>
              </a:rPr>
              <a:t>Velocidad de impresión demasiado lenta: </a:t>
            </a:r>
            <a:r>
              <a:rPr lang="es-ES" sz="1800">
                <a:solidFill>
                  <a:schemeClr val="dk1"/>
                </a:solidFill>
              </a:rPr>
              <a:t>Si la impresora se mueve muy lento en zonas pequeñas, el material se recalienta al estar la boquilla mucho tiempo sobre el mismo punto.</a:t>
            </a:r>
            <a:endParaRPr sz="1800">
              <a:solidFill>
                <a:schemeClr val="dk1"/>
              </a:solidFill>
            </a:endParaRPr>
          </a:p>
          <a:p>
            <a:pPr indent="0" lvl="0" marL="0" marR="0" rtl="0" algn="just">
              <a:lnSpc>
                <a:spcPct val="115000"/>
              </a:lnSpc>
              <a:spcBef>
                <a:spcPts val="1000"/>
              </a:spcBef>
              <a:spcAft>
                <a:spcPts val="0"/>
              </a:spcAft>
              <a:buNone/>
            </a:pPr>
            <a:r>
              <a:t/>
            </a:r>
            <a:endParaRPr b="0" i="0" sz="1800" u="none" cap="none" strike="noStrike">
              <a:solidFill>
                <a:schemeClr val="dk1"/>
              </a:solidFill>
              <a:latin typeface="Arial"/>
              <a:ea typeface="Arial"/>
              <a:cs typeface="Arial"/>
              <a:sym typeface="Arial"/>
            </a:endParaRPr>
          </a:p>
          <a:p>
            <a:pPr indent="0" lvl="0" marL="0" marR="0" rtl="0" algn="just">
              <a:lnSpc>
                <a:spcPct val="150000"/>
              </a:lnSpc>
              <a:spcBef>
                <a:spcPts val="2000"/>
              </a:spcBef>
              <a:spcAft>
                <a:spcPts val="200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51" name="Google Shape;251;g36929fb8d97_0_167"/>
          <p:cNvSpPr txBox="1"/>
          <p:nvPr>
            <p:ph type="title"/>
          </p:nvPr>
        </p:nvSpPr>
        <p:spPr>
          <a:xfrm>
            <a:off x="1308300" y="150100"/>
            <a:ext cx="8716500" cy="752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2400"/>
              <a:buFont typeface="Arial Black"/>
              <a:buNone/>
            </a:pPr>
            <a:r>
              <a:rPr lang="es-ES"/>
              <a:t>UD5: ERRORES COMUNES EN IMPRESIÓN FDM.</a:t>
            </a:r>
            <a:endParaRPr/>
          </a:p>
        </p:txBody>
      </p:sp>
      <p:sp>
        <p:nvSpPr>
          <p:cNvPr id="252" name="Google Shape;252;g36929fb8d97_0_167"/>
          <p:cNvSpPr txBox="1"/>
          <p:nvPr/>
        </p:nvSpPr>
        <p:spPr>
          <a:xfrm>
            <a:off x="1464825" y="1057950"/>
            <a:ext cx="9157800" cy="382800"/>
          </a:xfrm>
          <a:prstGeom prst="rect">
            <a:avLst/>
          </a:prstGeom>
          <a:noFill/>
          <a:ln>
            <a:noFill/>
          </a:ln>
        </p:spPr>
        <p:txBody>
          <a:bodyPr anchorCtr="0" anchor="ctr" bIns="0" lIns="0" spcFirstLastPara="1" rIns="0" wrap="square" tIns="13325">
            <a:spAutoFit/>
          </a:bodyPr>
          <a:lstStyle/>
          <a:p>
            <a:pPr indent="-342900" lvl="0" marL="355600" marR="0" rtl="0" algn="l">
              <a:lnSpc>
                <a:spcPct val="100000"/>
              </a:lnSpc>
              <a:spcBef>
                <a:spcPts val="105"/>
              </a:spcBef>
              <a:spcAft>
                <a:spcPts val="0"/>
              </a:spcAft>
              <a:buClr>
                <a:srgbClr val="002060"/>
              </a:buClr>
              <a:buSzPts val="2400"/>
              <a:buFont typeface="Noto Sans Symbols"/>
              <a:buChar char="❑"/>
            </a:pPr>
            <a:r>
              <a:rPr b="1" lang="es-ES" sz="2400">
                <a:solidFill>
                  <a:srgbClr val="002060"/>
                </a:solidFill>
                <a:latin typeface="Arial Black"/>
                <a:ea typeface="Arial Black"/>
                <a:cs typeface="Arial Black"/>
                <a:sym typeface="Arial Black"/>
              </a:rPr>
              <a:t>5.8 OVER-HEATING (SOBRECALENTAMIENTO)</a:t>
            </a:r>
            <a:endParaRPr b="1" sz="2400">
              <a:solidFill>
                <a:srgbClr val="002060"/>
              </a:solidFill>
              <a:latin typeface="Arial Black"/>
              <a:ea typeface="Arial Black"/>
              <a:cs typeface="Arial Black"/>
              <a:sym typeface="Arial Black"/>
            </a:endParaRPr>
          </a:p>
        </p:txBody>
      </p:sp>
      <p:pic>
        <p:nvPicPr>
          <p:cNvPr id="253" name="Google Shape;253;g36929fb8d97_0_167"/>
          <p:cNvPicPr preferRelativeResize="0"/>
          <p:nvPr/>
        </p:nvPicPr>
        <p:blipFill>
          <a:blip r:embed="rId4">
            <a:alphaModFix/>
          </a:blip>
          <a:stretch>
            <a:fillRect/>
          </a:stretch>
        </p:blipFill>
        <p:spPr>
          <a:xfrm>
            <a:off x="8939875" y="4129248"/>
            <a:ext cx="2467225" cy="1481301"/>
          </a:xfrm>
          <a:prstGeom prst="rect">
            <a:avLst/>
          </a:prstGeom>
          <a:noFill/>
          <a:ln>
            <a:noFill/>
          </a:ln>
        </p:spPr>
      </p:pic>
      <p:pic>
        <p:nvPicPr>
          <p:cNvPr id="254" name="Google Shape;254;g36929fb8d97_0_167"/>
          <p:cNvPicPr preferRelativeResize="0"/>
          <p:nvPr/>
        </p:nvPicPr>
        <p:blipFill rotWithShape="1">
          <a:blip r:embed="rId5">
            <a:alphaModFix/>
          </a:blip>
          <a:srcRect b="25501" l="62292" r="8303" t="35808"/>
          <a:stretch/>
        </p:blipFill>
        <p:spPr>
          <a:xfrm>
            <a:off x="8939875" y="1753800"/>
            <a:ext cx="2467225" cy="18280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pic>
        <p:nvPicPr>
          <p:cNvPr id="259" name="Google Shape;259;g36929fb8d97_0_177" title="Logo horizontal principal.jpg"/>
          <p:cNvPicPr preferRelativeResize="0"/>
          <p:nvPr/>
        </p:nvPicPr>
        <p:blipFill rotWithShape="1">
          <a:blip r:embed="rId3">
            <a:alphaModFix/>
          </a:blip>
          <a:srcRect b="0" l="0" r="0" t="0"/>
          <a:stretch/>
        </p:blipFill>
        <p:spPr>
          <a:xfrm>
            <a:off x="5456800" y="6044425"/>
            <a:ext cx="1908566" cy="752125"/>
          </a:xfrm>
          <a:prstGeom prst="rect">
            <a:avLst/>
          </a:prstGeom>
          <a:noFill/>
          <a:ln>
            <a:noFill/>
          </a:ln>
        </p:spPr>
      </p:pic>
      <p:sp>
        <p:nvSpPr>
          <p:cNvPr id="260" name="Google Shape;260;g36929fb8d97_0_177"/>
          <p:cNvSpPr/>
          <p:nvPr/>
        </p:nvSpPr>
        <p:spPr>
          <a:xfrm>
            <a:off x="4399002" y="7120890"/>
            <a:ext cx="1440900" cy="180000"/>
          </a:xfrm>
          <a:prstGeom prst="rect">
            <a:avLst/>
          </a:prstGeom>
          <a:noFill/>
          <a:ln>
            <a:noFill/>
          </a:ln>
        </p:spPr>
        <p:txBody>
          <a:bodyPr anchorCtr="0" anchor="t" bIns="0" lIns="0" spcFirstLastPara="1" rIns="0" wrap="square" tIns="0">
            <a:noAutofit/>
          </a:bodyPr>
          <a:lstStyle/>
          <a:p>
            <a:pPr indent="0" lvl="0" marL="0" marR="0" rtl="0" algn="l">
              <a:lnSpc>
                <a:spcPct val="127272"/>
              </a:lnSpc>
              <a:spcBef>
                <a:spcPts val="0"/>
              </a:spcBef>
              <a:spcAft>
                <a:spcPts val="0"/>
              </a:spcAft>
              <a:buClr>
                <a:srgbClr val="3A3630"/>
              </a:buClr>
              <a:buSzPts val="1100"/>
              <a:buFont typeface="Lora"/>
              <a:buNone/>
            </a:pPr>
            <a:r>
              <a:rPr b="0" i="0" lang="es-ES" sz="1100" u="none" cap="none" strike="noStrike">
                <a:solidFill>
                  <a:srgbClr val="3A3630"/>
                </a:solidFill>
                <a:latin typeface="Lora"/>
                <a:ea typeface="Lora"/>
                <a:cs typeface="Lora"/>
                <a:sym typeface="Lora"/>
              </a:rPr>
              <a:t>Ventiladores</a:t>
            </a:r>
            <a:endParaRPr b="0" i="0" sz="1100" u="none" cap="none" strike="noStrike">
              <a:solidFill>
                <a:srgbClr val="000000"/>
              </a:solidFill>
              <a:latin typeface="Arial"/>
              <a:ea typeface="Arial"/>
              <a:cs typeface="Arial"/>
              <a:sym typeface="Arial"/>
            </a:endParaRPr>
          </a:p>
        </p:txBody>
      </p:sp>
      <p:sp>
        <p:nvSpPr>
          <p:cNvPr id="261" name="Google Shape;261;g36929fb8d97_0_177"/>
          <p:cNvSpPr/>
          <p:nvPr/>
        </p:nvSpPr>
        <p:spPr>
          <a:xfrm>
            <a:off x="4399002" y="7374374"/>
            <a:ext cx="3423300" cy="392100"/>
          </a:xfrm>
          <a:prstGeom prst="rect">
            <a:avLst/>
          </a:prstGeom>
          <a:noFill/>
          <a:ln>
            <a:noFill/>
          </a:ln>
        </p:spPr>
        <p:txBody>
          <a:bodyPr anchorCtr="0" anchor="t" bIns="0" lIns="0" spcFirstLastPara="1" rIns="0" wrap="square" tIns="0">
            <a:noAutofit/>
          </a:bodyPr>
          <a:lstStyle/>
          <a:p>
            <a:pPr indent="0" lvl="0" marL="0" marR="0" rtl="0" algn="l">
              <a:lnSpc>
                <a:spcPct val="157894"/>
              </a:lnSpc>
              <a:spcBef>
                <a:spcPts val="0"/>
              </a:spcBef>
              <a:spcAft>
                <a:spcPts val="0"/>
              </a:spcAft>
              <a:buClr>
                <a:srgbClr val="3A3630"/>
              </a:buClr>
              <a:buSzPts val="950"/>
              <a:buFont typeface="Arial"/>
              <a:buNone/>
            </a:pPr>
            <a:r>
              <a:rPr b="0" i="0" lang="es-ES" sz="950" u="none" cap="none" strike="noStrike">
                <a:solidFill>
                  <a:srgbClr val="3A3630"/>
                </a:solidFill>
                <a:latin typeface="Arial"/>
                <a:ea typeface="Arial"/>
                <a:cs typeface="Arial"/>
                <a:sym typeface="Arial"/>
              </a:rPr>
              <a:t>Se utilizan para enfriar el hotend y la pieza impresa, mejorando la calidad de las capas y previniendo el sobrecalentamiento.</a:t>
            </a:r>
            <a:endParaRPr b="0" i="0" sz="950" u="none" cap="none" strike="noStrike">
              <a:solidFill>
                <a:srgbClr val="000000"/>
              </a:solidFill>
              <a:latin typeface="Arial"/>
              <a:ea typeface="Arial"/>
              <a:cs typeface="Arial"/>
              <a:sym typeface="Arial"/>
            </a:endParaRPr>
          </a:p>
        </p:txBody>
      </p:sp>
      <p:sp>
        <p:nvSpPr>
          <p:cNvPr id="262" name="Google Shape;262;g36929fb8d97_0_177"/>
          <p:cNvSpPr txBox="1"/>
          <p:nvPr/>
        </p:nvSpPr>
        <p:spPr>
          <a:xfrm>
            <a:off x="1236950" y="1596500"/>
            <a:ext cx="7393500" cy="3868200"/>
          </a:xfrm>
          <a:prstGeom prst="rect">
            <a:avLst/>
          </a:prstGeom>
          <a:noFill/>
          <a:ln>
            <a:noFill/>
          </a:ln>
        </p:spPr>
        <p:txBody>
          <a:bodyPr anchorCtr="0" anchor="t" bIns="91425" lIns="91425" spcFirstLastPara="1" rIns="91425" wrap="square" tIns="91425">
            <a:spAutoFit/>
          </a:bodyPr>
          <a:lstStyle/>
          <a:p>
            <a:pPr indent="-342900" lvl="0" marL="457200" marR="0" rtl="0" algn="l">
              <a:lnSpc>
                <a:spcPct val="115000"/>
              </a:lnSpc>
              <a:spcBef>
                <a:spcPts val="0"/>
              </a:spcBef>
              <a:spcAft>
                <a:spcPts val="0"/>
              </a:spcAft>
              <a:buClr>
                <a:schemeClr val="dk1"/>
              </a:buClr>
              <a:buSzPts val="1800"/>
              <a:buChar char="●"/>
            </a:pPr>
            <a:r>
              <a:rPr b="1" lang="es-ES" sz="1800">
                <a:solidFill>
                  <a:schemeClr val="dk1"/>
                </a:solidFill>
              </a:rPr>
              <a:t>Soluciones:</a:t>
            </a:r>
            <a:endParaRPr b="1" sz="1800">
              <a:solidFill>
                <a:schemeClr val="dk1"/>
              </a:solidFill>
            </a:endParaRPr>
          </a:p>
          <a:p>
            <a:pPr indent="-298450" lvl="1" marL="914400" marR="0" rtl="0" algn="l">
              <a:lnSpc>
                <a:spcPct val="115000"/>
              </a:lnSpc>
              <a:spcBef>
                <a:spcPts val="1200"/>
              </a:spcBef>
              <a:spcAft>
                <a:spcPts val="0"/>
              </a:spcAft>
              <a:buClr>
                <a:schemeClr val="dk1"/>
              </a:buClr>
              <a:buSzPts val="1100"/>
              <a:buChar char="○"/>
            </a:pPr>
            <a:r>
              <a:rPr lang="es-ES" sz="1800">
                <a:solidFill>
                  <a:schemeClr val="dk1"/>
                </a:solidFill>
              </a:rPr>
              <a:t>Reducir la temperatura de extrusión gradualmente.</a:t>
            </a:r>
            <a:endParaRPr sz="1800">
              <a:solidFill>
                <a:schemeClr val="dk1"/>
              </a:solidFill>
            </a:endParaRPr>
          </a:p>
          <a:p>
            <a:pPr indent="-298450" lvl="1" marL="914400" marR="0" rtl="0" algn="l">
              <a:lnSpc>
                <a:spcPct val="115000"/>
              </a:lnSpc>
              <a:spcBef>
                <a:spcPts val="0"/>
              </a:spcBef>
              <a:spcAft>
                <a:spcPts val="0"/>
              </a:spcAft>
              <a:buClr>
                <a:schemeClr val="dk1"/>
              </a:buClr>
              <a:buSzPts val="1100"/>
              <a:buChar char="○"/>
            </a:pPr>
            <a:r>
              <a:rPr lang="es-ES" sz="1800">
                <a:solidFill>
                  <a:schemeClr val="dk1"/>
                </a:solidFill>
              </a:rPr>
              <a:t>Aumentar la velocidad de los ventiladores de capa o verificar su correcto funcionamiento.</a:t>
            </a:r>
            <a:endParaRPr sz="1800">
              <a:solidFill>
                <a:schemeClr val="dk1"/>
              </a:solidFill>
            </a:endParaRPr>
          </a:p>
          <a:p>
            <a:pPr indent="-298450" lvl="1" marL="914400" marR="0" rtl="0" algn="l">
              <a:lnSpc>
                <a:spcPct val="115000"/>
              </a:lnSpc>
              <a:spcBef>
                <a:spcPts val="0"/>
              </a:spcBef>
              <a:spcAft>
                <a:spcPts val="0"/>
              </a:spcAft>
              <a:buClr>
                <a:schemeClr val="dk1"/>
              </a:buClr>
              <a:buSzPts val="1100"/>
              <a:buChar char="○"/>
            </a:pPr>
            <a:r>
              <a:rPr lang="es-ES" sz="1800">
                <a:solidFill>
                  <a:schemeClr val="dk1"/>
                </a:solidFill>
              </a:rPr>
              <a:t>Incrementar la velocidad de impresión en secciones pequeñas o activar la función "Minimum Layer Time" (Tiempo de capa mínimo) en el slicer para dar tiempo a cada capa a enfriarse.</a:t>
            </a:r>
            <a:endParaRPr sz="1800">
              <a:solidFill>
                <a:schemeClr val="dk1"/>
              </a:solidFill>
            </a:endParaRPr>
          </a:p>
          <a:p>
            <a:pPr indent="0" lvl="0" marL="0" marR="0" rtl="0" algn="just">
              <a:lnSpc>
                <a:spcPct val="115000"/>
              </a:lnSpc>
              <a:spcBef>
                <a:spcPts val="1000"/>
              </a:spcBef>
              <a:spcAft>
                <a:spcPts val="0"/>
              </a:spcAft>
              <a:buNone/>
            </a:pPr>
            <a:r>
              <a:t/>
            </a:r>
            <a:endParaRPr b="0" i="0" sz="1800" u="none" cap="none" strike="noStrike">
              <a:solidFill>
                <a:schemeClr val="dk1"/>
              </a:solidFill>
              <a:latin typeface="Arial"/>
              <a:ea typeface="Arial"/>
              <a:cs typeface="Arial"/>
              <a:sym typeface="Arial"/>
            </a:endParaRPr>
          </a:p>
          <a:p>
            <a:pPr indent="0" lvl="0" marL="0" marR="0" rtl="0" algn="just">
              <a:lnSpc>
                <a:spcPct val="150000"/>
              </a:lnSpc>
              <a:spcBef>
                <a:spcPts val="2000"/>
              </a:spcBef>
              <a:spcAft>
                <a:spcPts val="200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63" name="Google Shape;263;g36929fb8d97_0_177"/>
          <p:cNvSpPr txBox="1"/>
          <p:nvPr>
            <p:ph type="title"/>
          </p:nvPr>
        </p:nvSpPr>
        <p:spPr>
          <a:xfrm>
            <a:off x="1308300" y="150100"/>
            <a:ext cx="8716500" cy="752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2400"/>
              <a:buFont typeface="Arial Black"/>
              <a:buNone/>
            </a:pPr>
            <a:r>
              <a:rPr lang="es-ES"/>
              <a:t>UD5: ERRORES COMUNES EN IMPRESIÓN FDM.</a:t>
            </a:r>
            <a:endParaRPr/>
          </a:p>
        </p:txBody>
      </p:sp>
      <p:sp>
        <p:nvSpPr>
          <p:cNvPr id="264" name="Google Shape;264;g36929fb8d97_0_177"/>
          <p:cNvSpPr txBox="1"/>
          <p:nvPr/>
        </p:nvSpPr>
        <p:spPr>
          <a:xfrm>
            <a:off x="1464825" y="1057950"/>
            <a:ext cx="9157800" cy="382800"/>
          </a:xfrm>
          <a:prstGeom prst="rect">
            <a:avLst/>
          </a:prstGeom>
          <a:noFill/>
          <a:ln>
            <a:noFill/>
          </a:ln>
        </p:spPr>
        <p:txBody>
          <a:bodyPr anchorCtr="0" anchor="ctr" bIns="0" lIns="0" spcFirstLastPara="1" rIns="0" wrap="square" tIns="13325">
            <a:spAutoFit/>
          </a:bodyPr>
          <a:lstStyle/>
          <a:p>
            <a:pPr indent="-342900" lvl="0" marL="355600" marR="0" rtl="0" algn="l">
              <a:lnSpc>
                <a:spcPct val="100000"/>
              </a:lnSpc>
              <a:spcBef>
                <a:spcPts val="105"/>
              </a:spcBef>
              <a:spcAft>
                <a:spcPts val="0"/>
              </a:spcAft>
              <a:buClr>
                <a:srgbClr val="002060"/>
              </a:buClr>
              <a:buSzPts val="2400"/>
              <a:buFont typeface="Noto Sans Symbols"/>
              <a:buChar char="❑"/>
            </a:pPr>
            <a:r>
              <a:rPr b="1" lang="es-ES" sz="2400">
                <a:solidFill>
                  <a:srgbClr val="002060"/>
                </a:solidFill>
                <a:latin typeface="Arial Black"/>
                <a:ea typeface="Arial Black"/>
                <a:cs typeface="Arial Black"/>
                <a:sym typeface="Arial Black"/>
              </a:rPr>
              <a:t>5.8 OVER-HEATING (SOBRECALENTAMIENTO)</a:t>
            </a:r>
            <a:endParaRPr b="1" sz="2400">
              <a:solidFill>
                <a:srgbClr val="002060"/>
              </a:solidFill>
              <a:latin typeface="Arial Black"/>
              <a:ea typeface="Arial Black"/>
              <a:cs typeface="Arial Black"/>
              <a:sym typeface="Arial Black"/>
            </a:endParaRPr>
          </a:p>
        </p:txBody>
      </p:sp>
      <p:pic>
        <p:nvPicPr>
          <p:cNvPr id="265" name="Google Shape;265;g36929fb8d97_0_177"/>
          <p:cNvPicPr preferRelativeResize="0"/>
          <p:nvPr/>
        </p:nvPicPr>
        <p:blipFill>
          <a:blip r:embed="rId4">
            <a:alphaModFix/>
          </a:blip>
          <a:stretch>
            <a:fillRect/>
          </a:stretch>
        </p:blipFill>
        <p:spPr>
          <a:xfrm>
            <a:off x="9469975" y="3884300"/>
            <a:ext cx="2444650" cy="2160125"/>
          </a:xfrm>
          <a:prstGeom prst="rect">
            <a:avLst/>
          </a:prstGeom>
          <a:noFill/>
          <a:ln>
            <a:noFill/>
          </a:ln>
        </p:spPr>
      </p:pic>
      <p:pic>
        <p:nvPicPr>
          <p:cNvPr id="266" name="Google Shape;266;g36929fb8d97_0_177"/>
          <p:cNvPicPr preferRelativeResize="0"/>
          <p:nvPr/>
        </p:nvPicPr>
        <p:blipFill>
          <a:blip r:embed="rId5">
            <a:alphaModFix/>
          </a:blip>
          <a:stretch>
            <a:fillRect/>
          </a:stretch>
        </p:blipFill>
        <p:spPr>
          <a:xfrm>
            <a:off x="9469975" y="1894696"/>
            <a:ext cx="2444650" cy="171174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 name="Shape 41"/>
        <p:cNvGrpSpPr/>
        <p:nvPr/>
      </p:nvGrpSpPr>
      <p:grpSpPr>
        <a:xfrm>
          <a:off x="0" y="0"/>
          <a:ext cx="0" cy="0"/>
          <a:chOff x="0" y="0"/>
          <a:chExt cx="0" cy="0"/>
        </a:xfrm>
      </p:grpSpPr>
      <p:sp>
        <p:nvSpPr>
          <p:cNvPr id="42" name="Google Shape;42;g368533f4156_0_78"/>
          <p:cNvSpPr txBox="1"/>
          <p:nvPr/>
        </p:nvSpPr>
        <p:spPr>
          <a:xfrm>
            <a:off x="1464825" y="1057950"/>
            <a:ext cx="9157800" cy="382800"/>
          </a:xfrm>
          <a:prstGeom prst="rect">
            <a:avLst/>
          </a:prstGeom>
          <a:noFill/>
          <a:ln>
            <a:noFill/>
          </a:ln>
        </p:spPr>
        <p:txBody>
          <a:bodyPr anchorCtr="0" anchor="ctr" bIns="0" lIns="0" spcFirstLastPara="1" rIns="0" wrap="square" tIns="13325">
            <a:spAutoFit/>
          </a:bodyPr>
          <a:lstStyle/>
          <a:p>
            <a:pPr indent="-342900" lvl="0" marL="355600" marR="0" rtl="0" algn="l">
              <a:lnSpc>
                <a:spcPct val="100000"/>
              </a:lnSpc>
              <a:spcBef>
                <a:spcPts val="105"/>
              </a:spcBef>
              <a:spcAft>
                <a:spcPts val="0"/>
              </a:spcAft>
              <a:buClr>
                <a:srgbClr val="002060"/>
              </a:buClr>
              <a:buSzPts val="2400"/>
              <a:buFont typeface="Noto Sans Symbols"/>
              <a:buChar char="❑"/>
            </a:pPr>
            <a:r>
              <a:rPr b="1" lang="es-ES" sz="2400">
                <a:solidFill>
                  <a:srgbClr val="002060"/>
                </a:solidFill>
                <a:latin typeface="Arial Black"/>
                <a:ea typeface="Arial Black"/>
                <a:cs typeface="Arial Black"/>
                <a:sym typeface="Arial Black"/>
              </a:rPr>
              <a:t>5.0 INTRODUCCIÓN GENERAL</a:t>
            </a:r>
            <a:endParaRPr b="1" i="0" sz="2400" u="none" cap="none" strike="noStrike">
              <a:solidFill>
                <a:srgbClr val="002060"/>
              </a:solidFill>
              <a:latin typeface="Arial Black"/>
              <a:ea typeface="Arial Black"/>
              <a:cs typeface="Arial Black"/>
              <a:sym typeface="Arial Black"/>
            </a:endParaRPr>
          </a:p>
        </p:txBody>
      </p:sp>
      <p:pic>
        <p:nvPicPr>
          <p:cNvPr id="43" name="Google Shape;43;g368533f4156_0_78" title="Logo horizontal principal.jpg"/>
          <p:cNvPicPr preferRelativeResize="0"/>
          <p:nvPr/>
        </p:nvPicPr>
        <p:blipFill rotWithShape="1">
          <a:blip r:embed="rId3">
            <a:alphaModFix/>
          </a:blip>
          <a:srcRect b="0" l="0" r="0" t="0"/>
          <a:stretch/>
        </p:blipFill>
        <p:spPr>
          <a:xfrm>
            <a:off x="5456800" y="6044425"/>
            <a:ext cx="1908566" cy="752125"/>
          </a:xfrm>
          <a:prstGeom prst="rect">
            <a:avLst/>
          </a:prstGeom>
          <a:noFill/>
          <a:ln>
            <a:noFill/>
          </a:ln>
        </p:spPr>
      </p:pic>
      <p:sp>
        <p:nvSpPr>
          <p:cNvPr id="44" name="Google Shape;44;g368533f4156_0_78"/>
          <p:cNvSpPr/>
          <p:nvPr/>
        </p:nvSpPr>
        <p:spPr>
          <a:xfrm>
            <a:off x="4399002" y="7120890"/>
            <a:ext cx="1440900" cy="180000"/>
          </a:xfrm>
          <a:prstGeom prst="rect">
            <a:avLst/>
          </a:prstGeom>
          <a:noFill/>
          <a:ln>
            <a:noFill/>
          </a:ln>
        </p:spPr>
        <p:txBody>
          <a:bodyPr anchorCtr="0" anchor="t" bIns="0" lIns="0" spcFirstLastPara="1" rIns="0" wrap="square" tIns="0">
            <a:noAutofit/>
          </a:bodyPr>
          <a:lstStyle/>
          <a:p>
            <a:pPr indent="0" lvl="0" marL="0" marR="0" rtl="0" algn="l">
              <a:lnSpc>
                <a:spcPct val="127272"/>
              </a:lnSpc>
              <a:spcBef>
                <a:spcPts val="0"/>
              </a:spcBef>
              <a:spcAft>
                <a:spcPts val="0"/>
              </a:spcAft>
              <a:buClr>
                <a:srgbClr val="3A3630"/>
              </a:buClr>
              <a:buSzPts val="1100"/>
              <a:buFont typeface="Lora"/>
              <a:buNone/>
            </a:pPr>
            <a:r>
              <a:rPr b="0" i="0" lang="es-ES" sz="1100" u="none" cap="none" strike="noStrike">
                <a:solidFill>
                  <a:srgbClr val="3A3630"/>
                </a:solidFill>
                <a:latin typeface="Lora"/>
                <a:ea typeface="Lora"/>
                <a:cs typeface="Lora"/>
                <a:sym typeface="Lora"/>
              </a:rPr>
              <a:t>Ventiladores</a:t>
            </a:r>
            <a:endParaRPr b="0" i="0" sz="1100" u="none" cap="none" strike="noStrike">
              <a:solidFill>
                <a:srgbClr val="000000"/>
              </a:solidFill>
              <a:latin typeface="Arial"/>
              <a:ea typeface="Arial"/>
              <a:cs typeface="Arial"/>
              <a:sym typeface="Arial"/>
            </a:endParaRPr>
          </a:p>
        </p:txBody>
      </p:sp>
      <p:sp>
        <p:nvSpPr>
          <p:cNvPr id="45" name="Google Shape;45;g368533f4156_0_78"/>
          <p:cNvSpPr/>
          <p:nvPr/>
        </p:nvSpPr>
        <p:spPr>
          <a:xfrm>
            <a:off x="4399002" y="7374374"/>
            <a:ext cx="3423300" cy="392100"/>
          </a:xfrm>
          <a:prstGeom prst="rect">
            <a:avLst/>
          </a:prstGeom>
          <a:noFill/>
          <a:ln>
            <a:noFill/>
          </a:ln>
        </p:spPr>
        <p:txBody>
          <a:bodyPr anchorCtr="0" anchor="t" bIns="0" lIns="0" spcFirstLastPara="1" rIns="0" wrap="square" tIns="0">
            <a:noAutofit/>
          </a:bodyPr>
          <a:lstStyle/>
          <a:p>
            <a:pPr indent="0" lvl="0" marL="0" marR="0" rtl="0" algn="l">
              <a:lnSpc>
                <a:spcPct val="157894"/>
              </a:lnSpc>
              <a:spcBef>
                <a:spcPts val="0"/>
              </a:spcBef>
              <a:spcAft>
                <a:spcPts val="0"/>
              </a:spcAft>
              <a:buClr>
                <a:srgbClr val="3A3630"/>
              </a:buClr>
              <a:buSzPts val="950"/>
              <a:buFont typeface="Arial"/>
              <a:buNone/>
            </a:pPr>
            <a:r>
              <a:rPr b="0" i="0" lang="es-ES" sz="950" u="none" cap="none" strike="noStrike">
                <a:solidFill>
                  <a:srgbClr val="3A3630"/>
                </a:solidFill>
                <a:latin typeface="Arial"/>
                <a:ea typeface="Arial"/>
                <a:cs typeface="Arial"/>
                <a:sym typeface="Arial"/>
              </a:rPr>
              <a:t>Se utilizan para enfriar el hotend y la pieza impresa, mejorando la calidad de las capas y previniendo el sobrecalentamiento.</a:t>
            </a:r>
            <a:endParaRPr b="0" i="0" sz="950" u="none" cap="none" strike="noStrike">
              <a:solidFill>
                <a:srgbClr val="000000"/>
              </a:solidFill>
              <a:latin typeface="Arial"/>
              <a:ea typeface="Arial"/>
              <a:cs typeface="Arial"/>
              <a:sym typeface="Arial"/>
            </a:endParaRPr>
          </a:p>
        </p:txBody>
      </p:sp>
      <p:sp>
        <p:nvSpPr>
          <p:cNvPr id="46" name="Google Shape;46;g368533f4156_0_78"/>
          <p:cNvSpPr txBox="1"/>
          <p:nvPr/>
        </p:nvSpPr>
        <p:spPr>
          <a:xfrm>
            <a:off x="1236950" y="1596500"/>
            <a:ext cx="6845400" cy="3882900"/>
          </a:xfrm>
          <a:prstGeom prst="rect">
            <a:avLst/>
          </a:prstGeom>
          <a:noFill/>
          <a:ln>
            <a:noFill/>
          </a:ln>
        </p:spPr>
        <p:txBody>
          <a:bodyPr anchorCtr="0" anchor="t" bIns="91425" lIns="91425" spcFirstLastPara="1" rIns="91425" wrap="square" tIns="91425">
            <a:spAutoFit/>
          </a:bodyPr>
          <a:lstStyle/>
          <a:p>
            <a:pPr indent="-342900" lvl="0" marL="457200" rtl="0" algn="l">
              <a:lnSpc>
                <a:spcPct val="115000"/>
              </a:lnSpc>
              <a:spcBef>
                <a:spcPts val="0"/>
              </a:spcBef>
              <a:spcAft>
                <a:spcPts val="0"/>
              </a:spcAft>
              <a:buClr>
                <a:schemeClr val="dk1"/>
              </a:buClr>
              <a:buSzPts val="1800"/>
              <a:buChar char="●"/>
            </a:pPr>
            <a:r>
              <a:rPr b="1" lang="es-ES" sz="1800">
                <a:solidFill>
                  <a:schemeClr val="dk1"/>
                </a:solidFill>
              </a:rPr>
              <a:t>Los objetivos </a:t>
            </a:r>
            <a:r>
              <a:rPr lang="es-ES" sz="1800">
                <a:solidFill>
                  <a:schemeClr val="dk1"/>
                </a:solidFill>
              </a:rPr>
              <a:t> de esta unidad son:</a:t>
            </a:r>
            <a:endParaRPr sz="1800">
              <a:solidFill>
                <a:schemeClr val="dk1"/>
              </a:solidFill>
            </a:endParaRPr>
          </a:p>
          <a:p>
            <a:pPr indent="-342900" lvl="1" marL="914400" rtl="0" algn="l">
              <a:lnSpc>
                <a:spcPct val="115000"/>
              </a:lnSpc>
              <a:spcBef>
                <a:spcPts val="1200"/>
              </a:spcBef>
              <a:spcAft>
                <a:spcPts val="0"/>
              </a:spcAft>
              <a:buClr>
                <a:schemeClr val="dk1"/>
              </a:buClr>
              <a:buSzPts val="1800"/>
              <a:buChar char="○"/>
            </a:pPr>
            <a:r>
              <a:rPr lang="es-ES" sz="1800">
                <a:solidFill>
                  <a:schemeClr val="dk1"/>
                </a:solidFill>
              </a:rPr>
              <a:t>Objetivo de esta presentación es identificar los errores más frecuentes que pueden surgir durante la impresión 3D FDM, </a:t>
            </a:r>
            <a:endParaRPr sz="1800">
              <a:solidFill>
                <a:schemeClr val="dk1"/>
              </a:solidFill>
            </a:endParaRPr>
          </a:p>
          <a:p>
            <a:pPr indent="-342900" lvl="1" marL="914400" rtl="0" algn="l">
              <a:lnSpc>
                <a:spcPct val="115000"/>
              </a:lnSpc>
              <a:spcBef>
                <a:spcPts val="1200"/>
              </a:spcBef>
              <a:spcAft>
                <a:spcPts val="0"/>
              </a:spcAft>
              <a:buClr>
                <a:schemeClr val="dk1"/>
              </a:buClr>
              <a:buSzPts val="1800"/>
              <a:buChar char="○"/>
            </a:pPr>
            <a:r>
              <a:rPr lang="es-ES" sz="1800">
                <a:solidFill>
                  <a:schemeClr val="dk1"/>
                </a:solidFill>
              </a:rPr>
              <a:t>Comprender sus causas.</a:t>
            </a:r>
            <a:endParaRPr sz="1800">
              <a:solidFill>
                <a:schemeClr val="dk1"/>
              </a:solidFill>
            </a:endParaRPr>
          </a:p>
          <a:p>
            <a:pPr indent="-342900" lvl="1" marL="914400" rtl="0" algn="l">
              <a:lnSpc>
                <a:spcPct val="115000"/>
              </a:lnSpc>
              <a:spcBef>
                <a:spcPts val="1200"/>
              </a:spcBef>
              <a:spcAft>
                <a:spcPts val="0"/>
              </a:spcAft>
              <a:buClr>
                <a:schemeClr val="dk1"/>
              </a:buClr>
              <a:buSzPts val="1800"/>
              <a:buChar char="○"/>
            </a:pPr>
            <a:r>
              <a:rPr lang="es-ES" sz="1800">
                <a:solidFill>
                  <a:schemeClr val="dk1"/>
                </a:solidFill>
              </a:rPr>
              <a:t> Aprender las soluciones prácticas para optimizar la calidad de nuestras piezas</a:t>
            </a:r>
            <a:r>
              <a:rPr lang="es-ES" sz="1200">
                <a:solidFill>
                  <a:srgbClr val="1B1C1D"/>
                </a:solidFill>
              </a:rPr>
              <a:t>..</a:t>
            </a:r>
            <a:endParaRPr sz="1200">
              <a:solidFill>
                <a:srgbClr val="1B1C1D"/>
              </a:solidFill>
            </a:endParaRPr>
          </a:p>
          <a:p>
            <a:pPr indent="0" lvl="0" marL="0" marR="0" rtl="0" algn="just">
              <a:lnSpc>
                <a:spcPct val="115000"/>
              </a:lnSpc>
              <a:spcBef>
                <a:spcPts val="1200"/>
              </a:spcBef>
              <a:spcAft>
                <a:spcPts val="0"/>
              </a:spcAft>
              <a:buNone/>
            </a:pPr>
            <a:r>
              <a:t/>
            </a:r>
            <a:endParaRPr b="0" i="0" sz="1800" u="none" cap="none" strike="noStrike">
              <a:solidFill>
                <a:schemeClr val="dk1"/>
              </a:solidFill>
              <a:latin typeface="Arial"/>
              <a:ea typeface="Arial"/>
              <a:cs typeface="Arial"/>
              <a:sym typeface="Arial"/>
            </a:endParaRPr>
          </a:p>
          <a:p>
            <a:pPr indent="0" lvl="0" marL="0" marR="0" rtl="0" algn="just">
              <a:lnSpc>
                <a:spcPct val="150000"/>
              </a:lnSpc>
              <a:spcBef>
                <a:spcPts val="2000"/>
              </a:spcBef>
              <a:spcAft>
                <a:spcPts val="200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7" name="Google Shape;47;g368533f4156_0_78"/>
          <p:cNvSpPr txBox="1"/>
          <p:nvPr>
            <p:ph type="title"/>
          </p:nvPr>
        </p:nvSpPr>
        <p:spPr>
          <a:xfrm>
            <a:off x="1308300" y="150100"/>
            <a:ext cx="8716500" cy="752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2400"/>
              <a:buFont typeface="Arial Black"/>
              <a:buNone/>
            </a:pPr>
            <a:r>
              <a:rPr lang="es-ES"/>
              <a:t>UD5: ERRORES COMUNES EN IMPRESIÓN FDM.</a:t>
            </a:r>
            <a:endParaRPr/>
          </a:p>
        </p:txBody>
      </p:sp>
      <p:pic>
        <p:nvPicPr>
          <p:cNvPr id="48" name="Google Shape;48;g368533f4156_0_78"/>
          <p:cNvPicPr preferRelativeResize="0"/>
          <p:nvPr/>
        </p:nvPicPr>
        <p:blipFill>
          <a:blip r:embed="rId4">
            <a:alphaModFix/>
          </a:blip>
          <a:stretch>
            <a:fillRect/>
          </a:stretch>
        </p:blipFill>
        <p:spPr>
          <a:xfrm>
            <a:off x="8234750" y="1593150"/>
            <a:ext cx="3804850" cy="3819597"/>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pic>
        <p:nvPicPr>
          <p:cNvPr id="271" name="Google Shape;271;g36929fb8d97_0_194" title="Logo horizontal principal.jpg"/>
          <p:cNvPicPr preferRelativeResize="0"/>
          <p:nvPr/>
        </p:nvPicPr>
        <p:blipFill rotWithShape="1">
          <a:blip r:embed="rId3">
            <a:alphaModFix/>
          </a:blip>
          <a:srcRect b="0" l="0" r="0" t="0"/>
          <a:stretch/>
        </p:blipFill>
        <p:spPr>
          <a:xfrm>
            <a:off x="5456800" y="6044425"/>
            <a:ext cx="1908566" cy="752125"/>
          </a:xfrm>
          <a:prstGeom prst="rect">
            <a:avLst/>
          </a:prstGeom>
          <a:noFill/>
          <a:ln>
            <a:noFill/>
          </a:ln>
        </p:spPr>
      </p:pic>
      <p:sp>
        <p:nvSpPr>
          <p:cNvPr id="272" name="Google Shape;272;g36929fb8d97_0_194"/>
          <p:cNvSpPr/>
          <p:nvPr/>
        </p:nvSpPr>
        <p:spPr>
          <a:xfrm>
            <a:off x="4399002" y="7120890"/>
            <a:ext cx="1440900" cy="180000"/>
          </a:xfrm>
          <a:prstGeom prst="rect">
            <a:avLst/>
          </a:prstGeom>
          <a:noFill/>
          <a:ln>
            <a:noFill/>
          </a:ln>
        </p:spPr>
        <p:txBody>
          <a:bodyPr anchorCtr="0" anchor="t" bIns="0" lIns="0" spcFirstLastPara="1" rIns="0" wrap="square" tIns="0">
            <a:noAutofit/>
          </a:bodyPr>
          <a:lstStyle/>
          <a:p>
            <a:pPr indent="0" lvl="0" marL="0" marR="0" rtl="0" algn="l">
              <a:lnSpc>
                <a:spcPct val="127272"/>
              </a:lnSpc>
              <a:spcBef>
                <a:spcPts val="0"/>
              </a:spcBef>
              <a:spcAft>
                <a:spcPts val="0"/>
              </a:spcAft>
              <a:buClr>
                <a:srgbClr val="3A3630"/>
              </a:buClr>
              <a:buSzPts val="1100"/>
              <a:buFont typeface="Lora"/>
              <a:buNone/>
            </a:pPr>
            <a:r>
              <a:rPr b="0" i="0" lang="es-ES" sz="1100" u="none" cap="none" strike="noStrike">
                <a:solidFill>
                  <a:srgbClr val="3A3630"/>
                </a:solidFill>
                <a:latin typeface="Lora"/>
                <a:ea typeface="Lora"/>
                <a:cs typeface="Lora"/>
                <a:sym typeface="Lora"/>
              </a:rPr>
              <a:t>Ventiladores</a:t>
            </a:r>
            <a:endParaRPr b="0" i="0" sz="1100" u="none" cap="none" strike="noStrike">
              <a:solidFill>
                <a:srgbClr val="000000"/>
              </a:solidFill>
              <a:latin typeface="Arial"/>
              <a:ea typeface="Arial"/>
              <a:cs typeface="Arial"/>
              <a:sym typeface="Arial"/>
            </a:endParaRPr>
          </a:p>
        </p:txBody>
      </p:sp>
      <p:sp>
        <p:nvSpPr>
          <p:cNvPr id="273" name="Google Shape;273;g36929fb8d97_0_194"/>
          <p:cNvSpPr/>
          <p:nvPr/>
        </p:nvSpPr>
        <p:spPr>
          <a:xfrm>
            <a:off x="4399002" y="7374374"/>
            <a:ext cx="3423300" cy="392100"/>
          </a:xfrm>
          <a:prstGeom prst="rect">
            <a:avLst/>
          </a:prstGeom>
          <a:noFill/>
          <a:ln>
            <a:noFill/>
          </a:ln>
        </p:spPr>
        <p:txBody>
          <a:bodyPr anchorCtr="0" anchor="t" bIns="0" lIns="0" spcFirstLastPara="1" rIns="0" wrap="square" tIns="0">
            <a:noAutofit/>
          </a:bodyPr>
          <a:lstStyle/>
          <a:p>
            <a:pPr indent="0" lvl="0" marL="0" marR="0" rtl="0" algn="l">
              <a:lnSpc>
                <a:spcPct val="157894"/>
              </a:lnSpc>
              <a:spcBef>
                <a:spcPts val="0"/>
              </a:spcBef>
              <a:spcAft>
                <a:spcPts val="0"/>
              </a:spcAft>
              <a:buClr>
                <a:srgbClr val="3A3630"/>
              </a:buClr>
              <a:buSzPts val="950"/>
              <a:buFont typeface="Arial"/>
              <a:buNone/>
            </a:pPr>
            <a:r>
              <a:rPr b="0" i="0" lang="es-ES" sz="950" u="none" cap="none" strike="noStrike">
                <a:solidFill>
                  <a:srgbClr val="3A3630"/>
                </a:solidFill>
                <a:latin typeface="Arial"/>
                <a:ea typeface="Arial"/>
                <a:cs typeface="Arial"/>
                <a:sym typeface="Arial"/>
              </a:rPr>
              <a:t>Se utilizan para enfriar el hotend y la pieza impresa, mejorando la calidad de las capas y previniendo el sobrecalentamiento.</a:t>
            </a:r>
            <a:endParaRPr b="0" i="0" sz="950" u="none" cap="none" strike="noStrike">
              <a:solidFill>
                <a:srgbClr val="000000"/>
              </a:solidFill>
              <a:latin typeface="Arial"/>
              <a:ea typeface="Arial"/>
              <a:cs typeface="Arial"/>
              <a:sym typeface="Arial"/>
            </a:endParaRPr>
          </a:p>
        </p:txBody>
      </p:sp>
      <p:sp>
        <p:nvSpPr>
          <p:cNvPr id="274" name="Google Shape;274;g36929fb8d97_0_194"/>
          <p:cNvSpPr txBox="1"/>
          <p:nvPr/>
        </p:nvSpPr>
        <p:spPr>
          <a:xfrm>
            <a:off x="1236950" y="1596500"/>
            <a:ext cx="7393500" cy="5725800"/>
          </a:xfrm>
          <a:prstGeom prst="rect">
            <a:avLst/>
          </a:prstGeom>
          <a:noFill/>
          <a:ln>
            <a:noFill/>
          </a:ln>
        </p:spPr>
        <p:txBody>
          <a:bodyPr anchorCtr="0" anchor="t" bIns="91425" lIns="91425" spcFirstLastPara="1" rIns="91425" wrap="square" tIns="91425">
            <a:spAutoFit/>
          </a:bodyPr>
          <a:lstStyle/>
          <a:p>
            <a:pPr indent="-342900" lvl="0" marL="457200" marR="0" rtl="0" algn="l">
              <a:lnSpc>
                <a:spcPct val="100000"/>
              </a:lnSpc>
              <a:spcBef>
                <a:spcPts val="0"/>
              </a:spcBef>
              <a:spcAft>
                <a:spcPts val="0"/>
              </a:spcAft>
              <a:buClr>
                <a:schemeClr val="dk1"/>
              </a:buClr>
              <a:buSzPts val="1800"/>
              <a:buChar char="●"/>
            </a:pPr>
            <a:r>
              <a:rPr b="1" lang="es-ES" sz="1800">
                <a:solidFill>
                  <a:schemeClr val="dk1"/>
                </a:solidFill>
              </a:rPr>
              <a:t>Descripción</a:t>
            </a:r>
            <a:r>
              <a:rPr lang="es-ES" sz="1800">
                <a:solidFill>
                  <a:schemeClr val="dk1"/>
                </a:solidFill>
              </a:rPr>
              <a:t>: </a:t>
            </a:r>
            <a:r>
              <a:rPr b="1" lang="es-ES" sz="1200">
                <a:solidFill>
                  <a:srgbClr val="1B1C1D"/>
                </a:solidFill>
              </a:rPr>
              <a:t>:</a:t>
            </a:r>
            <a:r>
              <a:rPr lang="es-ES" sz="1800">
                <a:solidFill>
                  <a:schemeClr val="dk1"/>
                </a:solidFill>
              </a:rPr>
              <a:t> </a:t>
            </a:r>
            <a:r>
              <a:rPr lang="es-ES" sz="1800">
                <a:solidFill>
                  <a:schemeClr val="dk1"/>
                </a:solidFill>
              </a:rPr>
              <a:t> El pie de elefante se manifiesta como una expansión o abultamiento de las primeras capas de la pieza, haciendo que sean más anchas que el resto del modelo. La base de la pieza parece "aplastada" o ensanchada.</a:t>
            </a:r>
            <a:endParaRPr sz="1800">
              <a:solidFill>
                <a:schemeClr val="dk1"/>
              </a:solidFill>
            </a:endParaRPr>
          </a:p>
          <a:p>
            <a:pPr indent="-342900" lvl="0" marL="457200" marR="0" rtl="0" algn="l">
              <a:lnSpc>
                <a:spcPct val="100000"/>
              </a:lnSpc>
              <a:spcBef>
                <a:spcPts val="1200"/>
              </a:spcBef>
              <a:spcAft>
                <a:spcPts val="0"/>
              </a:spcAft>
              <a:buClr>
                <a:schemeClr val="dk1"/>
              </a:buClr>
              <a:buSzPts val="1800"/>
              <a:buChar char="●"/>
            </a:pPr>
            <a:r>
              <a:rPr b="1" lang="es-ES" sz="1800">
                <a:solidFill>
                  <a:schemeClr val="dk1"/>
                </a:solidFill>
              </a:rPr>
              <a:t>Causas principales:</a:t>
            </a:r>
            <a:endParaRPr b="1" sz="1800">
              <a:solidFill>
                <a:schemeClr val="dk1"/>
              </a:solidFill>
            </a:endParaRPr>
          </a:p>
          <a:p>
            <a:pPr indent="-298450" lvl="1" marL="914400" marR="0" rtl="0" algn="l">
              <a:lnSpc>
                <a:spcPct val="115000"/>
              </a:lnSpc>
              <a:spcBef>
                <a:spcPts val="1200"/>
              </a:spcBef>
              <a:spcAft>
                <a:spcPts val="0"/>
              </a:spcAft>
              <a:buClr>
                <a:schemeClr val="dk1"/>
              </a:buClr>
              <a:buSzPts val="1100"/>
              <a:buChar char="○"/>
            </a:pPr>
            <a:r>
              <a:rPr lang="es-ES" sz="1800">
                <a:solidFill>
                  <a:schemeClr val="dk1"/>
                </a:solidFill>
              </a:rPr>
              <a:t>Temperatura de la cama demasiado alta: Las primeras capas permanecen demasiado blandas y el peso las expande.</a:t>
            </a:r>
            <a:endParaRPr sz="1800">
              <a:solidFill>
                <a:schemeClr val="dk1"/>
              </a:solidFill>
            </a:endParaRPr>
          </a:p>
          <a:p>
            <a:pPr indent="-298450" lvl="1" marL="914400" marR="0" rtl="0" algn="l">
              <a:lnSpc>
                <a:spcPct val="115000"/>
              </a:lnSpc>
              <a:spcBef>
                <a:spcPts val="0"/>
              </a:spcBef>
              <a:spcAft>
                <a:spcPts val="0"/>
              </a:spcAft>
              <a:buClr>
                <a:schemeClr val="dk1"/>
              </a:buClr>
              <a:buSzPts val="1100"/>
              <a:buChar char="○"/>
            </a:pPr>
            <a:r>
              <a:rPr lang="es-ES" sz="1800">
                <a:solidFill>
                  <a:schemeClr val="dk1"/>
                </a:solidFill>
              </a:rPr>
              <a:t>Falta de calibración en la distancia entre la boquilla y la cama: La boquilla está demasiado cerca de la cama, "aplastando" la primera capa.</a:t>
            </a:r>
            <a:endParaRPr sz="1800">
              <a:solidFill>
                <a:schemeClr val="dk1"/>
              </a:solidFill>
            </a:endParaRPr>
          </a:p>
          <a:p>
            <a:pPr indent="-298450" lvl="1" marL="914400" marR="0" rtl="0" algn="l">
              <a:lnSpc>
                <a:spcPct val="115000"/>
              </a:lnSpc>
              <a:spcBef>
                <a:spcPts val="0"/>
              </a:spcBef>
              <a:spcAft>
                <a:spcPts val="0"/>
              </a:spcAft>
              <a:buClr>
                <a:schemeClr val="dk1"/>
              </a:buClr>
              <a:buSzPts val="1100"/>
              <a:buChar char="○"/>
            </a:pPr>
            <a:r>
              <a:rPr lang="es-ES" sz="1800">
                <a:solidFill>
                  <a:schemeClr val="dk1"/>
                </a:solidFill>
              </a:rPr>
              <a:t>Peso de la pieza presionando las capas inferiores: Si la pieza es muy pesada, puede ejercer demasiada presión sobre las capas recién depositadas que aún no están completamente solidificadas.</a:t>
            </a:r>
            <a:endParaRPr b="1" sz="1800">
              <a:solidFill>
                <a:schemeClr val="dk1"/>
              </a:solidFill>
            </a:endParaRPr>
          </a:p>
          <a:p>
            <a:pPr indent="0" lvl="0" marL="0" marR="0" rtl="0" algn="just">
              <a:lnSpc>
                <a:spcPct val="115000"/>
              </a:lnSpc>
              <a:spcBef>
                <a:spcPts val="1000"/>
              </a:spcBef>
              <a:spcAft>
                <a:spcPts val="0"/>
              </a:spcAft>
              <a:buNone/>
            </a:pPr>
            <a:r>
              <a:t/>
            </a:r>
            <a:endParaRPr b="0" i="0" sz="1800" u="none" cap="none" strike="noStrike">
              <a:solidFill>
                <a:schemeClr val="dk1"/>
              </a:solidFill>
              <a:latin typeface="Arial"/>
              <a:ea typeface="Arial"/>
              <a:cs typeface="Arial"/>
              <a:sym typeface="Arial"/>
            </a:endParaRPr>
          </a:p>
          <a:p>
            <a:pPr indent="0" lvl="0" marL="0" marR="0" rtl="0" algn="just">
              <a:lnSpc>
                <a:spcPct val="150000"/>
              </a:lnSpc>
              <a:spcBef>
                <a:spcPts val="2000"/>
              </a:spcBef>
              <a:spcAft>
                <a:spcPts val="200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75" name="Google Shape;275;g36929fb8d97_0_194"/>
          <p:cNvSpPr txBox="1"/>
          <p:nvPr>
            <p:ph type="title"/>
          </p:nvPr>
        </p:nvSpPr>
        <p:spPr>
          <a:xfrm>
            <a:off x="1308300" y="150100"/>
            <a:ext cx="8716500" cy="752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2400"/>
              <a:buFont typeface="Arial Black"/>
              <a:buNone/>
            </a:pPr>
            <a:r>
              <a:rPr lang="es-ES"/>
              <a:t>UD5: ERRORES COMUNES EN IMPRESIÓN FDM.</a:t>
            </a:r>
            <a:endParaRPr/>
          </a:p>
        </p:txBody>
      </p:sp>
      <p:sp>
        <p:nvSpPr>
          <p:cNvPr id="276" name="Google Shape;276;g36929fb8d97_0_194"/>
          <p:cNvSpPr txBox="1"/>
          <p:nvPr/>
        </p:nvSpPr>
        <p:spPr>
          <a:xfrm>
            <a:off x="1464825" y="1057950"/>
            <a:ext cx="9157800" cy="382800"/>
          </a:xfrm>
          <a:prstGeom prst="rect">
            <a:avLst/>
          </a:prstGeom>
          <a:noFill/>
          <a:ln>
            <a:noFill/>
          </a:ln>
        </p:spPr>
        <p:txBody>
          <a:bodyPr anchorCtr="0" anchor="ctr" bIns="0" lIns="0" spcFirstLastPara="1" rIns="0" wrap="square" tIns="13325">
            <a:spAutoFit/>
          </a:bodyPr>
          <a:lstStyle/>
          <a:p>
            <a:pPr indent="-342900" lvl="0" marL="355600" marR="0" rtl="0" algn="l">
              <a:lnSpc>
                <a:spcPct val="100000"/>
              </a:lnSpc>
              <a:spcBef>
                <a:spcPts val="105"/>
              </a:spcBef>
              <a:spcAft>
                <a:spcPts val="0"/>
              </a:spcAft>
              <a:buClr>
                <a:srgbClr val="002060"/>
              </a:buClr>
              <a:buSzPts val="2400"/>
              <a:buFont typeface="Noto Sans Symbols"/>
              <a:buChar char="❑"/>
            </a:pPr>
            <a:r>
              <a:rPr b="1" lang="es-ES" sz="2400">
                <a:solidFill>
                  <a:srgbClr val="002060"/>
                </a:solidFill>
                <a:latin typeface="Arial Black"/>
                <a:ea typeface="Arial Black"/>
                <a:cs typeface="Arial Black"/>
                <a:sym typeface="Arial Black"/>
              </a:rPr>
              <a:t>5.9 PIE DE ELEFANTE</a:t>
            </a:r>
            <a:endParaRPr b="1" sz="2400">
              <a:solidFill>
                <a:srgbClr val="002060"/>
              </a:solidFill>
              <a:latin typeface="Arial Black"/>
              <a:ea typeface="Arial Black"/>
              <a:cs typeface="Arial Black"/>
              <a:sym typeface="Arial Black"/>
            </a:endParaRPr>
          </a:p>
        </p:txBody>
      </p:sp>
      <p:pic>
        <p:nvPicPr>
          <p:cNvPr id="277" name="Google Shape;277;g36929fb8d97_0_194"/>
          <p:cNvPicPr preferRelativeResize="0"/>
          <p:nvPr/>
        </p:nvPicPr>
        <p:blipFill rotWithShape="1">
          <a:blip r:embed="rId4">
            <a:alphaModFix/>
          </a:blip>
          <a:srcRect b="24187" l="64615" r="3489" t="36577"/>
          <a:stretch/>
        </p:blipFill>
        <p:spPr>
          <a:xfrm>
            <a:off x="9088125" y="1516950"/>
            <a:ext cx="2912600" cy="20185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pic>
        <p:nvPicPr>
          <p:cNvPr id="282" name="Google Shape;282;g36929fb8d97_0_205" title="Logo horizontal principal.jpg"/>
          <p:cNvPicPr preferRelativeResize="0"/>
          <p:nvPr/>
        </p:nvPicPr>
        <p:blipFill rotWithShape="1">
          <a:blip r:embed="rId3">
            <a:alphaModFix/>
          </a:blip>
          <a:srcRect b="0" l="0" r="0" t="0"/>
          <a:stretch/>
        </p:blipFill>
        <p:spPr>
          <a:xfrm>
            <a:off x="5456800" y="6044425"/>
            <a:ext cx="1908566" cy="752125"/>
          </a:xfrm>
          <a:prstGeom prst="rect">
            <a:avLst/>
          </a:prstGeom>
          <a:noFill/>
          <a:ln>
            <a:noFill/>
          </a:ln>
        </p:spPr>
      </p:pic>
      <p:sp>
        <p:nvSpPr>
          <p:cNvPr id="283" name="Google Shape;283;g36929fb8d97_0_205"/>
          <p:cNvSpPr/>
          <p:nvPr/>
        </p:nvSpPr>
        <p:spPr>
          <a:xfrm>
            <a:off x="4399002" y="7120890"/>
            <a:ext cx="1440900" cy="180000"/>
          </a:xfrm>
          <a:prstGeom prst="rect">
            <a:avLst/>
          </a:prstGeom>
          <a:noFill/>
          <a:ln>
            <a:noFill/>
          </a:ln>
        </p:spPr>
        <p:txBody>
          <a:bodyPr anchorCtr="0" anchor="t" bIns="0" lIns="0" spcFirstLastPara="1" rIns="0" wrap="square" tIns="0">
            <a:noAutofit/>
          </a:bodyPr>
          <a:lstStyle/>
          <a:p>
            <a:pPr indent="0" lvl="0" marL="0" marR="0" rtl="0" algn="l">
              <a:lnSpc>
                <a:spcPct val="127272"/>
              </a:lnSpc>
              <a:spcBef>
                <a:spcPts val="0"/>
              </a:spcBef>
              <a:spcAft>
                <a:spcPts val="0"/>
              </a:spcAft>
              <a:buClr>
                <a:srgbClr val="3A3630"/>
              </a:buClr>
              <a:buSzPts val="1100"/>
              <a:buFont typeface="Lora"/>
              <a:buNone/>
            </a:pPr>
            <a:r>
              <a:rPr b="0" i="0" lang="es-ES" sz="1100" u="none" cap="none" strike="noStrike">
                <a:solidFill>
                  <a:srgbClr val="3A3630"/>
                </a:solidFill>
                <a:latin typeface="Lora"/>
                <a:ea typeface="Lora"/>
                <a:cs typeface="Lora"/>
                <a:sym typeface="Lora"/>
              </a:rPr>
              <a:t>Ventiladores</a:t>
            </a:r>
            <a:endParaRPr b="0" i="0" sz="1100" u="none" cap="none" strike="noStrike">
              <a:solidFill>
                <a:srgbClr val="000000"/>
              </a:solidFill>
              <a:latin typeface="Arial"/>
              <a:ea typeface="Arial"/>
              <a:cs typeface="Arial"/>
              <a:sym typeface="Arial"/>
            </a:endParaRPr>
          </a:p>
        </p:txBody>
      </p:sp>
      <p:sp>
        <p:nvSpPr>
          <p:cNvPr id="284" name="Google Shape;284;g36929fb8d97_0_205"/>
          <p:cNvSpPr/>
          <p:nvPr/>
        </p:nvSpPr>
        <p:spPr>
          <a:xfrm>
            <a:off x="4399002" y="7374374"/>
            <a:ext cx="3423300" cy="392100"/>
          </a:xfrm>
          <a:prstGeom prst="rect">
            <a:avLst/>
          </a:prstGeom>
          <a:noFill/>
          <a:ln>
            <a:noFill/>
          </a:ln>
        </p:spPr>
        <p:txBody>
          <a:bodyPr anchorCtr="0" anchor="t" bIns="0" lIns="0" spcFirstLastPara="1" rIns="0" wrap="square" tIns="0">
            <a:noAutofit/>
          </a:bodyPr>
          <a:lstStyle/>
          <a:p>
            <a:pPr indent="0" lvl="0" marL="0" marR="0" rtl="0" algn="l">
              <a:lnSpc>
                <a:spcPct val="157894"/>
              </a:lnSpc>
              <a:spcBef>
                <a:spcPts val="0"/>
              </a:spcBef>
              <a:spcAft>
                <a:spcPts val="0"/>
              </a:spcAft>
              <a:buClr>
                <a:srgbClr val="3A3630"/>
              </a:buClr>
              <a:buSzPts val="950"/>
              <a:buFont typeface="Arial"/>
              <a:buNone/>
            </a:pPr>
            <a:r>
              <a:rPr b="0" i="0" lang="es-ES" sz="950" u="none" cap="none" strike="noStrike">
                <a:solidFill>
                  <a:srgbClr val="3A3630"/>
                </a:solidFill>
                <a:latin typeface="Arial"/>
                <a:ea typeface="Arial"/>
                <a:cs typeface="Arial"/>
                <a:sym typeface="Arial"/>
              </a:rPr>
              <a:t>Se utilizan para enfriar el hotend y la pieza impresa, mejorando la calidad de las capas y previniendo el sobrecalentamiento.</a:t>
            </a:r>
            <a:endParaRPr b="0" i="0" sz="950" u="none" cap="none" strike="noStrike">
              <a:solidFill>
                <a:srgbClr val="000000"/>
              </a:solidFill>
              <a:latin typeface="Arial"/>
              <a:ea typeface="Arial"/>
              <a:cs typeface="Arial"/>
              <a:sym typeface="Arial"/>
            </a:endParaRPr>
          </a:p>
        </p:txBody>
      </p:sp>
      <p:sp>
        <p:nvSpPr>
          <p:cNvPr id="285" name="Google Shape;285;g36929fb8d97_0_205"/>
          <p:cNvSpPr txBox="1"/>
          <p:nvPr/>
        </p:nvSpPr>
        <p:spPr>
          <a:xfrm>
            <a:off x="1236950" y="1596500"/>
            <a:ext cx="7393500" cy="3910800"/>
          </a:xfrm>
          <a:prstGeom prst="rect">
            <a:avLst/>
          </a:prstGeom>
          <a:noFill/>
          <a:ln>
            <a:noFill/>
          </a:ln>
        </p:spPr>
        <p:txBody>
          <a:bodyPr anchorCtr="0" anchor="t" bIns="91425" lIns="91425" spcFirstLastPara="1" rIns="91425" wrap="square" tIns="91425">
            <a:spAutoFit/>
          </a:bodyPr>
          <a:lstStyle/>
          <a:p>
            <a:pPr indent="-342900" lvl="0" marL="457200" marR="0" rtl="0" algn="l">
              <a:lnSpc>
                <a:spcPct val="115000"/>
              </a:lnSpc>
              <a:spcBef>
                <a:spcPts val="0"/>
              </a:spcBef>
              <a:spcAft>
                <a:spcPts val="0"/>
              </a:spcAft>
              <a:buClr>
                <a:schemeClr val="dk1"/>
              </a:buClr>
              <a:buSzPts val="1800"/>
              <a:buChar char="●"/>
            </a:pPr>
            <a:r>
              <a:rPr b="1" lang="es-ES" sz="1800">
                <a:solidFill>
                  <a:schemeClr val="dk1"/>
                </a:solidFill>
              </a:rPr>
              <a:t>Soluciones:</a:t>
            </a:r>
            <a:endParaRPr b="1" sz="1800">
              <a:solidFill>
                <a:schemeClr val="dk1"/>
              </a:solidFill>
            </a:endParaRPr>
          </a:p>
          <a:p>
            <a:pPr indent="-342900" lvl="1" marL="914400" marR="0" rtl="0" algn="l">
              <a:lnSpc>
                <a:spcPct val="100000"/>
              </a:lnSpc>
              <a:spcBef>
                <a:spcPts val="1200"/>
              </a:spcBef>
              <a:spcAft>
                <a:spcPts val="0"/>
              </a:spcAft>
              <a:buClr>
                <a:schemeClr val="dk1"/>
              </a:buClr>
              <a:buSzPts val="1800"/>
              <a:buChar char="○"/>
            </a:pPr>
            <a:r>
              <a:rPr lang="es-ES" sz="1800">
                <a:solidFill>
                  <a:schemeClr val="dk1"/>
                </a:solidFill>
              </a:rPr>
              <a:t>Reducir la temperatura de la cama caliente (en pasos pequeños).</a:t>
            </a:r>
            <a:endParaRPr sz="1800">
              <a:solidFill>
                <a:schemeClr val="dk1"/>
              </a:solidFill>
            </a:endParaRPr>
          </a:p>
          <a:p>
            <a:pPr indent="-342900" lvl="1" marL="914400" marR="0" rtl="0" algn="l">
              <a:lnSpc>
                <a:spcPct val="100000"/>
              </a:lnSpc>
              <a:spcBef>
                <a:spcPts val="1200"/>
              </a:spcBef>
              <a:spcAft>
                <a:spcPts val="0"/>
              </a:spcAft>
              <a:buClr>
                <a:schemeClr val="dk1"/>
              </a:buClr>
              <a:buSzPts val="1800"/>
              <a:buChar char="○"/>
            </a:pPr>
            <a:r>
              <a:rPr lang="es-ES" sz="1800">
                <a:solidFill>
                  <a:schemeClr val="dk1"/>
                </a:solidFill>
              </a:rPr>
              <a:t>Asegurar una correcta nivelación y distancia de la boquilla a la cama (ajustar el Z-offset).</a:t>
            </a:r>
            <a:endParaRPr sz="1800">
              <a:solidFill>
                <a:schemeClr val="dk1"/>
              </a:solidFill>
            </a:endParaRPr>
          </a:p>
          <a:p>
            <a:pPr indent="-342900" lvl="1" marL="914400" marR="0" rtl="0" algn="l">
              <a:lnSpc>
                <a:spcPct val="100000"/>
              </a:lnSpc>
              <a:spcBef>
                <a:spcPts val="1200"/>
              </a:spcBef>
              <a:spcAft>
                <a:spcPts val="0"/>
              </a:spcAft>
              <a:buClr>
                <a:schemeClr val="dk1"/>
              </a:buClr>
              <a:buSzPts val="1800"/>
              <a:buChar char="○"/>
            </a:pPr>
            <a:r>
              <a:rPr lang="es-ES" sz="1800">
                <a:solidFill>
                  <a:schemeClr val="dk1"/>
                </a:solidFill>
              </a:rPr>
              <a:t>Usar una base de impresión adecuada y, si es necesario, aplicar un "Elephant Foot Compensation" (compensación de pie de elefante) en el slicer</a:t>
            </a:r>
            <a:endParaRPr sz="1800">
              <a:solidFill>
                <a:schemeClr val="dk1"/>
              </a:solidFill>
            </a:endParaRPr>
          </a:p>
          <a:p>
            <a:pPr indent="0" lvl="0" marL="0" marR="0" rtl="0" algn="just">
              <a:lnSpc>
                <a:spcPct val="115000"/>
              </a:lnSpc>
              <a:spcBef>
                <a:spcPts val="1200"/>
              </a:spcBef>
              <a:spcAft>
                <a:spcPts val="0"/>
              </a:spcAft>
              <a:buNone/>
            </a:pPr>
            <a:r>
              <a:t/>
            </a:r>
            <a:endParaRPr b="0" i="0" sz="1800" u="none" cap="none" strike="noStrike">
              <a:solidFill>
                <a:schemeClr val="dk1"/>
              </a:solidFill>
              <a:latin typeface="Arial"/>
              <a:ea typeface="Arial"/>
              <a:cs typeface="Arial"/>
              <a:sym typeface="Arial"/>
            </a:endParaRPr>
          </a:p>
          <a:p>
            <a:pPr indent="0" lvl="0" marL="0" marR="0" rtl="0" algn="just">
              <a:lnSpc>
                <a:spcPct val="150000"/>
              </a:lnSpc>
              <a:spcBef>
                <a:spcPts val="2000"/>
              </a:spcBef>
              <a:spcAft>
                <a:spcPts val="200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86" name="Google Shape;286;g36929fb8d97_0_205"/>
          <p:cNvSpPr txBox="1"/>
          <p:nvPr>
            <p:ph type="title"/>
          </p:nvPr>
        </p:nvSpPr>
        <p:spPr>
          <a:xfrm>
            <a:off x="1308300" y="150100"/>
            <a:ext cx="8716500" cy="752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2400"/>
              <a:buFont typeface="Arial Black"/>
              <a:buNone/>
            </a:pPr>
            <a:r>
              <a:rPr lang="es-ES"/>
              <a:t>UD5: ERRORES COMUNES EN IMPRESIÓN FDM.</a:t>
            </a:r>
            <a:endParaRPr/>
          </a:p>
        </p:txBody>
      </p:sp>
      <p:sp>
        <p:nvSpPr>
          <p:cNvPr id="287" name="Google Shape;287;g36929fb8d97_0_205"/>
          <p:cNvSpPr txBox="1"/>
          <p:nvPr/>
        </p:nvSpPr>
        <p:spPr>
          <a:xfrm>
            <a:off x="1464825" y="1057950"/>
            <a:ext cx="9157800" cy="382800"/>
          </a:xfrm>
          <a:prstGeom prst="rect">
            <a:avLst/>
          </a:prstGeom>
          <a:noFill/>
          <a:ln>
            <a:noFill/>
          </a:ln>
        </p:spPr>
        <p:txBody>
          <a:bodyPr anchorCtr="0" anchor="ctr" bIns="0" lIns="0" spcFirstLastPara="1" rIns="0" wrap="square" tIns="13325">
            <a:spAutoFit/>
          </a:bodyPr>
          <a:lstStyle/>
          <a:p>
            <a:pPr indent="-342900" lvl="0" marL="355600" marR="0" rtl="0" algn="l">
              <a:lnSpc>
                <a:spcPct val="100000"/>
              </a:lnSpc>
              <a:spcBef>
                <a:spcPts val="105"/>
              </a:spcBef>
              <a:spcAft>
                <a:spcPts val="0"/>
              </a:spcAft>
              <a:buClr>
                <a:srgbClr val="002060"/>
              </a:buClr>
              <a:buSzPts val="2400"/>
              <a:buFont typeface="Noto Sans Symbols"/>
              <a:buChar char="❑"/>
            </a:pPr>
            <a:r>
              <a:rPr b="1" lang="es-ES" sz="2400">
                <a:solidFill>
                  <a:srgbClr val="002060"/>
                </a:solidFill>
                <a:latin typeface="Arial Black"/>
                <a:ea typeface="Arial Black"/>
                <a:cs typeface="Arial Black"/>
                <a:sym typeface="Arial Black"/>
              </a:rPr>
              <a:t>5.9 PIE DE ELEFANTE</a:t>
            </a:r>
            <a:endParaRPr b="1" sz="2400">
              <a:solidFill>
                <a:srgbClr val="002060"/>
              </a:solidFill>
              <a:latin typeface="Arial Black"/>
              <a:ea typeface="Arial Black"/>
              <a:cs typeface="Arial Black"/>
              <a:sym typeface="Arial Black"/>
            </a:endParaRPr>
          </a:p>
        </p:txBody>
      </p:sp>
      <p:pic>
        <p:nvPicPr>
          <p:cNvPr id="288" name="Google Shape;288;g36929fb8d97_0_205"/>
          <p:cNvPicPr preferRelativeResize="0"/>
          <p:nvPr/>
        </p:nvPicPr>
        <p:blipFill>
          <a:blip r:embed="rId4">
            <a:alphaModFix/>
          </a:blip>
          <a:stretch>
            <a:fillRect/>
          </a:stretch>
        </p:blipFill>
        <p:spPr>
          <a:xfrm>
            <a:off x="8782850" y="1593150"/>
            <a:ext cx="3256751" cy="188146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pic>
        <p:nvPicPr>
          <p:cNvPr id="293" name="Google Shape;293;g36929fb8d97_0_219" title="Logo horizontal principal.jpg"/>
          <p:cNvPicPr preferRelativeResize="0"/>
          <p:nvPr/>
        </p:nvPicPr>
        <p:blipFill rotWithShape="1">
          <a:blip r:embed="rId3">
            <a:alphaModFix/>
          </a:blip>
          <a:srcRect b="0" l="0" r="0" t="0"/>
          <a:stretch/>
        </p:blipFill>
        <p:spPr>
          <a:xfrm>
            <a:off x="5456800" y="6044425"/>
            <a:ext cx="1908566" cy="752125"/>
          </a:xfrm>
          <a:prstGeom prst="rect">
            <a:avLst/>
          </a:prstGeom>
          <a:noFill/>
          <a:ln>
            <a:noFill/>
          </a:ln>
        </p:spPr>
      </p:pic>
      <p:sp>
        <p:nvSpPr>
          <p:cNvPr id="294" name="Google Shape;294;g36929fb8d97_0_219"/>
          <p:cNvSpPr/>
          <p:nvPr/>
        </p:nvSpPr>
        <p:spPr>
          <a:xfrm>
            <a:off x="4399002" y="7120890"/>
            <a:ext cx="1440900" cy="180000"/>
          </a:xfrm>
          <a:prstGeom prst="rect">
            <a:avLst/>
          </a:prstGeom>
          <a:noFill/>
          <a:ln>
            <a:noFill/>
          </a:ln>
        </p:spPr>
        <p:txBody>
          <a:bodyPr anchorCtr="0" anchor="t" bIns="0" lIns="0" spcFirstLastPara="1" rIns="0" wrap="square" tIns="0">
            <a:noAutofit/>
          </a:bodyPr>
          <a:lstStyle/>
          <a:p>
            <a:pPr indent="0" lvl="0" marL="0" marR="0" rtl="0" algn="l">
              <a:lnSpc>
                <a:spcPct val="127272"/>
              </a:lnSpc>
              <a:spcBef>
                <a:spcPts val="0"/>
              </a:spcBef>
              <a:spcAft>
                <a:spcPts val="0"/>
              </a:spcAft>
              <a:buClr>
                <a:srgbClr val="3A3630"/>
              </a:buClr>
              <a:buSzPts val="1100"/>
              <a:buFont typeface="Lora"/>
              <a:buNone/>
            </a:pPr>
            <a:r>
              <a:rPr b="0" i="0" lang="es-ES" sz="1100" u="none" cap="none" strike="noStrike">
                <a:solidFill>
                  <a:srgbClr val="3A3630"/>
                </a:solidFill>
                <a:latin typeface="Lora"/>
                <a:ea typeface="Lora"/>
                <a:cs typeface="Lora"/>
                <a:sym typeface="Lora"/>
              </a:rPr>
              <a:t>Ventiladores</a:t>
            </a:r>
            <a:endParaRPr b="0" i="0" sz="1100" u="none" cap="none" strike="noStrike">
              <a:solidFill>
                <a:srgbClr val="000000"/>
              </a:solidFill>
              <a:latin typeface="Arial"/>
              <a:ea typeface="Arial"/>
              <a:cs typeface="Arial"/>
              <a:sym typeface="Arial"/>
            </a:endParaRPr>
          </a:p>
        </p:txBody>
      </p:sp>
      <p:sp>
        <p:nvSpPr>
          <p:cNvPr id="295" name="Google Shape;295;g36929fb8d97_0_219"/>
          <p:cNvSpPr/>
          <p:nvPr/>
        </p:nvSpPr>
        <p:spPr>
          <a:xfrm>
            <a:off x="4399002" y="7374374"/>
            <a:ext cx="3423300" cy="392100"/>
          </a:xfrm>
          <a:prstGeom prst="rect">
            <a:avLst/>
          </a:prstGeom>
          <a:noFill/>
          <a:ln>
            <a:noFill/>
          </a:ln>
        </p:spPr>
        <p:txBody>
          <a:bodyPr anchorCtr="0" anchor="t" bIns="0" lIns="0" spcFirstLastPara="1" rIns="0" wrap="square" tIns="0">
            <a:noAutofit/>
          </a:bodyPr>
          <a:lstStyle/>
          <a:p>
            <a:pPr indent="0" lvl="0" marL="0" marR="0" rtl="0" algn="l">
              <a:lnSpc>
                <a:spcPct val="157894"/>
              </a:lnSpc>
              <a:spcBef>
                <a:spcPts val="0"/>
              </a:spcBef>
              <a:spcAft>
                <a:spcPts val="0"/>
              </a:spcAft>
              <a:buClr>
                <a:srgbClr val="3A3630"/>
              </a:buClr>
              <a:buSzPts val="950"/>
              <a:buFont typeface="Arial"/>
              <a:buNone/>
            </a:pPr>
            <a:r>
              <a:rPr b="0" i="0" lang="es-ES" sz="950" u="none" cap="none" strike="noStrike">
                <a:solidFill>
                  <a:srgbClr val="3A3630"/>
                </a:solidFill>
                <a:latin typeface="Arial"/>
                <a:ea typeface="Arial"/>
                <a:cs typeface="Arial"/>
                <a:sym typeface="Arial"/>
              </a:rPr>
              <a:t>Se utilizan para enfriar el hotend y la pieza impresa, mejorando la calidad de las capas y previniendo el sobrecalentamiento.</a:t>
            </a:r>
            <a:endParaRPr b="0" i="0" sz="950" u="none" cap="none" strike="noStrike">
              <a:solidFill>
                <a:srgbClr val="000000"/>
              </a:solidFill>
              <a:latin typeface="Arial"/>
              <a:ea typeface="Arial"/>
              <a:cs typeface="Arial"/>
              <a:sym typeface="Arial"/>
            </a:endParaRPr>
          </a:p>
        </p:txBody>
      </p:sp>
      <p:sp>
        <p:nvSpPr>
          <p:cNvPr id="296" name="Google Shape;296;g36929fb8d97_0_219"/>
          <p:cNvSpPr txBox="1"/>
          <p:nvPr/>
        </p:nvSpPr>
        <p:spPr>
          <a:xfrm>
            <a:off x="1236950" y="1596500"/>
            <a:ext cx="7393500" cy="4770000"/>
          </a:xfrm>
          <a:prstGeom prst="rect">
            <a:avLst/>
          </a:prstGeom>
          <a:noFill/>
          <a:ln>
            <a:noFill/>
          </a:ln>
        </p:spPr>
        <p:txBody>
          <a:bodyPr anchorCtr="0" anchor="t" bIns="91425" lIns="91425" spcFirstLastPara="1" rIns="91425" wrap="square" tIns="91425">
            <a:spAutoFit/>
          </a:bodyPr>
          <a:lstStyle/>
          <a:p>
            <a:pPr indent="-342900" lvl="0" marL="457200" marR="0" rtl="0" algn="l">
              <a:lnSpc>
                <a:spcPct val="100000"/>
              </a:lnSpc>
              <a:spcBef>
                <a:spcPts val="0"/>
              </a:spcBef>
              <a:spcAft>
                <a:spcPts val="0"/>
              </a:spcAft>
              <a:buClr>
                <a:schemeClr val="dk1"/>
              </a:buClr>
              <a:buSzPts val="1800"/>
              <a:buChar char="●"/>
            </a:pPr>
            <a:r>
              <a:rPr b="1" lang="es-ES" sz="1800">
                <a:solidFill>
                  <a:schemeClr val="dk1"/>
                </a:solidFill>
              </a:rPr>
              <a:t>Descripción</a:t>
            </a:r>
            <a:r>
              <a:rPr lang="es-ES" sz="1800">
                <a:solidFill>
                  <a:schemeClr val="dk1"/>
                </a:solidFill>
              </a:rPr>
              <a:t>: </a:t>
            </a:r>
            <a:r>
              <a:rPr b="1" lang="es-ES" sz="1200">
                <a:solidFill>
                  <a:srgbClr val="1B1C1D"/>
                </a:solidFill>
              </a:rPr>
              <a:t>:</a:t>
            </a:r>
            <a:r>
              <a:rPr lang="es-ES" sz="1800">
                <a:solidFill>
                  <a:schemeClr val="dk1"/>
                </a:solidFill>
              </a:rPr>
              <a:t>  </a:t>
            </a:r>
            <a:r>
              <a:rPr lang="es-ES" sz="1200">
                <a:solidFill>
                  <a:srgbClr val="1B1C1D"/>
                </a:solidFill>
              </a:rPr>
              <a:t> </a:t>
            </a:r>
            <a:r>
              <a:rPr lang="es-ES" sz="1800">
                <a:solidFill>
                  <a:schemeClr val="dk1"/>
                </a:solidFill>
              </a:rPr>
              <a:t>Los desplazamientos de capas ocurren cuando las capas de la impresión no se alinean correctamente con las anteriores, generando un efecto de escalonado o desplazamiento lateral en la pieza, arruinando completamente su geometría.</a:t>
            </a:r>
            <a:endParaRPr sz="1800">
              <a:solidFill>
                <a:schemeClr val="dk1"/>
              </a:solidFill>
            </a:endParaRPr>
          </a:p>
          <a:p>
            <a:pPr indent="-342900" lvl="0" marL="457200" marR="0" rtl="0" algn="l">
              <a:lnSpc>
                <a:spcPct val="100000"/>
              </a:lnSpc>
              <a:spcBef>
                <a:spcPts val="1200"/>
              </a:spcBef>
              <a:spcAft>
                <a:spcPts val="0"/>
              </a:spcAft>
              <a:buClr>
                <a:schemeClr val="dk1"/>
              </a:buClr>
              <a:buSzPts val="1800"/>
              <a:buChar char="●"/>
            </a:pPr>
            <a:r>
              <a:rPr b="1" lang="es-ES" sz="1800">
                <a:solidFill>
                  <a:schemeClr val="dk1"/>
                </a:solidFill>
              </a:rPr>
              <a:t>Causas principales:</a:t>
            </a:r>
            <a:endParaRPr b="1" sz="1800">
              <a:solidFill>
                <a:schemeClr val="dk1"/>
              </a:solidFill>
            </a:endParaRPr>
          </a:p>
          <a:p>
            <a:pPr indent="-298450" lvl="1" marL="914400" rtl="0" algn="l">
              <a:lnSpc>
                <a:spcPct val="115000"/>
              </a:lnSpc>
              <a:spcBef>
                <a:spcPts val="1200"/>
              </a:spcBef>
              <a:spcAft>
                <a:spcPts val="0"/>
              </a:spcAft>
              <a:buClr>
                <a:schemeClr val="dk1"/>
              </a:buClr>
              <a:buSzPts val="1100"/>
              <a:buChar char="○"/>
            </a:pPr>
            <a:r>
              <a:rPr lang="es-ES" sz="1800">
                <a:solidFill>
                  <a:schemeClr val="dk1"/>
                </a:solidFill>
              </a:rPr>
              <a:t>Pérdida de pasos en los motores: Los motores paso a paso pierden la cuenta de su posición debido a alta velocidad, atascos o poca corriente.</a:t>
            </a:r>
            <a:endParaRPr sz="1800">
              <a:solidFill>
                <a:schemeClr val="dk1"/>
              </a:solidFill>
            </a:endParaRPr>
          </a:p>
          <a:p>
            <a:pPr indent="-298450" lvl="1" marL="914400" rtl="0" algn="l">
              <a:lnSpc>
                <a:spcPct val="115000"/>
              </a:lnSpc>
              <a:spcBef>
                <a:spcPts val="0"/>
              </a:spcBef>
              <a:spcAft>
                <a:spcPts val="0"/>
              </a:spcAft>
              <a:buClr>
                <a:schemeClr val="dk1"/>
              </a:buClr>
              <a:buSzPts val="1100"/>
              <a:buChar char="○"/>
            </a:pPr>
            <a:r>
              <a:rPr lang="es-ES" sz="1800">
                <a:solidFill>
                  <a:schemeClr val="dk1"/>
                </a:solidFill>
              </a:rPr>
              <a:t>Correas flojas o desalineadas: Permiten que los ejes se deslicen o salten pasos.</a:t>
            </a:r>
            <a:endParaRPr sz="1800">
              <a:solidFill>
                <a:schemeClr val="dk1"/>
              </a:solidFill>
            </a:endParaRPr>
          </a:p>
          <a:p>
            <a:pPr indent="0" lvl="0" marL="0" rtl="0" algn="l">
              <a:lnSpc>
                <a:spcPct val="115000"/>
              </a:lnSpc>
              <a:spcBef>
                <a:spcPts val="0"/>
              </a:spcBef>
              <a:spcAft>
                <a:spcPts val="0"/>
              </a:spcAft>
              <a:buNone/>
            </a:pPr>
            <a:r>
              <a:t/>
            </a:r>
            <a:endParaRPr sz="1800">
              <a:solidFill>
                <a:schemeClr val="dk1"/>
              </a:solidFill>
            </a:endParaRPr>
          </a:p>
          <a:p>
            <a:pPr indent="0" lvl="0" marL="0" marR="0" rtl="0" algn="just">
              <a:lnSpc>
                <a:spcPct val="115000"/>
              </a:lnSpc>
              <a:spcBef>
                <a:spcPts val="1000"/>
              </a:spcBef>
              <a:spcAft>
                <a:spcPts val="0"/>
              </a:spcAft>
              <a:buNone/>
            </a:pPr>
            <a:r>
              <a:t/>
            </a:r>
            <a:endParaRPr b="0" i="0" sz="1800" u="none" cap="none" strike="noStrike">
              <a:solidFill>
                <a:schemeClr val="dk1"/>
              </a:solidFill>
              <a:latin typeface="Arial"/>
              <a:ea typeface="Arial"/>
              <a:cs typeface="Arial"/>
              <a:sym typeface="Arial"/>
            </a:endParaRPr>
          </a:p>
          <a:p>
            <a:pPr indent="0" lvl="0" marL="0" marR="0" rtl="0" algn="just">
              <a:lnSpc>
                <a:spcPct val="150000"/>
              </a:lnSpc>
              <a:spcBef>
                <a:spcPts val="2000"/>
              </a:spcBef>
              <a:spcAft>
                <a:spcPts val="200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97" name="Google Shape;297;g36929fb8d97_0_219"/>
          <p:cNvSpPr txBox="1"/>
          <p:nvPr>
            <p:ph type="title"/>
          </p:nvPr>
        </p:nvSpPr>
        <p:spPr>
          <a:xfrm>
            <a:off x="1308300" y="150100"/>
            <a:ext cx="8716500" cy="752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2400"/>
              <a:buFont typeface="Arial Black"/>
              <a:buNone/>
            </a:pPr>
            <a:r>
              <a:rPr lang="es-ES"/>
              <a:t>UD5: ERRORES COMUNES EN IMPRESIÓN FDM.</a:t>
            </a:r>
            <a:endParaRPr/>
          </a:p>
        </p:txBody>
      </p:sp>
      <p:sp>
        <p:nvSpPr>
          <p:cNvPr id="298" name="Google Shape;298;g36929fb8d97_0_219"/>
          <p:cNvSpPr txBox="1"/>
          <p:nvPr/>
        </p:nvSpPr>
        <p:spPr>
          <a:xfrm>
            <a:off x="1464825" y="1057950"/>
            <a:ext cx="9157800" cy="382800"/>
          </a:xfrm>
          <a:prstGeom prst="rect">
            <a:avLst/>
          </a:prstGeom>
          <a:noFill/>
          <a:ln>
            <a:noFill/>
          </a:ln>
        </p:spPr>
        <p:txBody>
          <a:bodyPr anchorCtr="0" anchor="ctr" bIns="0" lIns="0" spcFirstLastPara="1" rIns="0" wrap="square" tIns="13325">
            <a:spAutoFit/>
          </a:bodyPr>
          <a:lstStyle/>
          <a:p>
            <a:pPr indent="-342900" lvl="0" marL="355600" marR="0" rtl="0" algn="l">
              <a:lnSpc>
                <a:spcPct val="100000"/>
              </a:lnSpc>
              <a:spcBef>
                <a:spcPts val="105"/>
              </a:spcBef>
              <a:spcAft>
                <a:spcPts val="0"/>
              </a:spcAft>
              <a:buClr>
                <a:srgbClr val="002060"/>
              </a:buClr>
              <a:buSzPts val="2400"/>
              <a:buFont typeface="Noto Sans Symbols"/>
              <a:buChar char="❑"/>
            </a:pPr>
            <a:r>
              <a:rPr b="1" lang="es-ES" sz="2400">
                <a:solidFill>
                  <a:srgbClr val="002060"/>
                </a:solidFill>
                <a:latin typeface="Arial Black"/>
                <a:ea typeface="Arial Black"/>
                <a:cs typeface="Arial Black"/>
                <a:sym typeface="Arial Black"/>
              </a:rPr>
              <a:t>5.10 PESPLAZAMIENTOS DE CAPAS</a:t>
            </a:r>
            <a:endParaRPr b="1" sz="2400">
              <a:solidFill>
                <a:srgbClr val="002060"/>
              </a:solidFill>
              <a:latin typeface="Arial Black"/>
              <a:ea typeface="Arial Black"/>
              <a:cs typeface="Arial Black"/>
              <a:sym typeface="Arial Black"/>
            </a:endParaRPr>
          </a:p>
        </p:txBody>
      </p:sp>
      <p:pic>
        <p:nvPicPr>
          <p:cNvPr id="299" name="Google Shape;299;g36929fb8d97_0_219"/>
          <p:cNvPicPr preferRelativeResize="0"/>
          <p:nvPr/>
        </p:nvPicPr>
        <p:blipFill rotWithShape="1">
          <a:blip r:embed="rId4">
            <a:alphaModFix/>
          </a:blip>
          <a:srcRect b="18773" l="64284" r="9467" t="39065"/>
          <a:stretch/>
        </p:blipFill>
        <p:spPr>
          <a:xfrm>
            <a:off x="8630450" y="1683350"/>
            <a:ext cx="3260925" cy="2946425"/>
          </a:xfrm>
          <a:prstGeom prst="rect">
            <a:avLst/>
          </a:prstGeom>
          <a:noFill/>
          <a:ln>
            <a:noFill/>
          </a:ln>
        </p:spPr>
      </p:pic>
      <p:sp>
        <p:nvSpPr>
          <p:cNvPr id="300" name="Google Shape;300;g36929fb8d97_0_219"/>
          <p:cNvSpPr txBox="1"/>
          <p:nvPr/>
        </p:nvSpPr>
        <p:spPr>
          <a:xfrm>
            <a:off x="1212400" y="4503675"/>
            <a:ext cx="10679100" cy="2870700"/>
          </a:xfrm>
          <a:prstGeom prst="rect">
            <a:avLst/>
          </a:prstGeom>
          <a:noFill/>
          <a:ln>
            <a:noFill/>
          </a:ln>
        </p:spPr>
        <p:txBody>
          <a:bodyPr anchorCtr="0" anchor="t" bIns="91425" lIns="91425" spcFirstLastPara="1" rIns="91425" wrap="square" tIns="91425">
            <a:spAutoFit/>
          </a:bodyPr>
          <a:lstStyle/>
          <a:p>
            <a:pPr indent="0" lvl="0" marL="457200" marR="0" rtl="0" algn="l">
              <a:lnSpc>
                <a:spcPct val="100000"/>
              </a:lnSpc>
              <a:spcBef>
                <a:spcPts val="0"/>
              </a:spcBef>
              <a:spcAft>
                <a:spcPts val="0"/>
              </a:spcAft>
              <a:buNone/>
            </a:pPr>
            <a:r>
              <a:t/>
            </a:r>
            <a:endParaRPr sz="1800">
              <a:solidFill>
                <a:schemeClr val="dk1"/>
              </a:solidFill>
            </a:endParaRPr>
          </a:p>
          <a:p>
            <a:pPr indent="-298450" lvl="1" marL="914400" rtl="0" algn="l">
              <a:lnSpc>
                <a:spcPct val="115000"/>
              </a:lnSpc>
              <a:spcBef>
                <a:spcPts val="1200"/>
              </a:spcBef>
              <a:spcAft>
                <a:spcPts val="0"/>
              </a:spcAft>
              <a:buClr>
                <a:schemeClr val="dk1"/>
              </a:buClr>
              <a:buSzPts val="1100"/>
              <a:buChar char="○"/>
            </a:pPr>
            <a:r>
              <a:rPr lang="es-ES" sz="1800">
                <a:solidFill>
                  <a:schemeClr val="dk1"/>
                </a:solidFill>
              </a:rPr>
              <a:t>Obstáculos en el movimiento de los ejes: Algo está impidiendo el movimiento libre del cabezal o la cama (ej. cables, filamento atascado, clips de la cama).</a:t>
            </a:r>
            <a:endParaRPr sz="1800">
              <a:solidFill>
                <a:schemeClr val="dk1"/>
              </a:solidFill>
            </a:endParaRPr>
          </a:p>
          <a:p>
            <a:pPr indent="-298450" lvl="1" marL="914400" rtl="0" algn="l">
              <a:lnSpc>
                <a:spcPct val="115000"/>
              </a:lnSpc>
              <a:spcBef>
                <a:spcPts val="0"/>
              </a:spcBef>
              <a:spcAft>
                <a:spcPts val="0"/>
              </a:spcAft>
              <a:buClr>
                <a:schemeClr val="dk1"/>
              </a:buClr>
              <a:buSzPts val="1100"/>
              <a:buChar char="○"/>
            </a:pPr>
            <a:r>
              <a:rPr lang="es-ES" sz="1800">
                <a:solidFill>
                  <a:schemeClr val="dk1"/>
                </a:solidFill>
              </a:rPr>
              <a:t>Velocidad de impresión demasiado alta: Supera la capacidad de los motores o la rigidez de la estructura.</a:t>
            </a:r>
            <a:endParaRPr sz="1800">
              <a:solidFill>
                <a:schemeClr val="dk1"/>
              </a:solidFill>
            </a:endParaRPr>
          </a:p>
          <a:p>
            <a:pPr indent="0" lvl="0" marL="0" marR="0" rtl="0" algn="just">
              <a:lnSpc>
                <a:spcPct val="115000"/>
              </a:lnSpc>
              <a:spcBef>
                <a:spcPts val="1000"/>
              </a:spcBef>
              <a:spcAft>
                <a:spcPts val="0"/>
              </a:spcAft>
              <a:buNone/>
            </a:pPr>
            <a:r>
              <a:t/>
            </a:r>
            <a:endParaRPr b="0" i="0" sz="1800" u="none" cap="none" strike="noStrike">
              <a:solidFill>
                <a:schemeClr val="dk1"/>
              </a:solidFill>
              <a:latin typeface="Arial"/>
              <a:ea typeface="Arial"/>
              <a:cs typeface="Arial"/>
              <a:sym typeface="Arial"/>
            </a:endParaRPr>
          </a:p>
          <a:p>
            <a:pPr indent="0" lvl="0" marL="0" marR="0" rtl="0" algn="just">
              <a:lnSpc>
                <a:spcPct val="150000"/>
              </a:lnSpc>
              <a:spcBef>
                <a:spcPts val="2000"/>
              </a:spcBef>
              <a:spcAft>
                <a:spcPts val="200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pic>
        <p:nvPicPr>
          <p:cNvPr id="305" name="Google Shape;305;g36929fb8d97_0_229" title="Logo horizontal principal.jpg"/>
          <p:cNvPicPr preferRelativeResize="0"/>
          <p:nvPr/>
        </p:nvPicPr>
        <p:blipFill rotWithShape="1">
          <a:blip r:embed="rId3">
            <a:alphaModFix/>
          </a:blip>
          <a:srcRect b="0" l="0" r="0" t="0"/>
          <a:stretch/>
        </p:blipFill>
        <p:spPr>
          <a:xfrm>
            <a:off x="5456800" y="6044425"/>
            <a:ext cx="1908566" cy="752125"/>
          </a:xfrm>
          <a:prstGeom prst="rect">
            <a:avLst/>
          </a:prstGeom>
          <a:noFill/>
          <a:ln>
            <a:noFill/>
          </a:ln>
        </p:spPr>
      </p:pic>
      <p:sp>
        <p:nvSpPr>
          <p:cNvPr id="306" name="Google Shape;306;g36929fb8d97_0_229"/>
          <p:cNvSpPr/>
          <p:nvPr/>
        </p:nvSpPr>
        <p:spPr>
          <a:xfrm>
            <a:off x="4399002" y="7120890"/>
            <a:ext cx="1440900" cy="180000"/>
          </a:xfrm>
          <a:prstGeom prst="rect">
            <a:avLst/>
          </a:prstGeom>
          <a:noFill/>
          <a:ln>
            <a:noFill/>
          </a:ln>
        </p:spPr>
        <p:txBody>
          <a:bodyPr anchorCtr="0" anchor="t" bIns="0" lIns="0" spcFirstLastPara="1" rIns="0" wrap="square" tIns="0">
            <a:noAutofit/>
          </a:bodyPr>
          <a:lstStyle/>
          <a:p>
            <a:pPr indent="0" lvl="0" marL="0" marR="0" rtl="0" algn="l">
              <a:lnSpc>
                <a:spcPct val="127272"/>
              </a:lnSpc>
              <a:spcBef>
                <a:spcPts val="0"/>
              </a:spcBef>
              <a:spcAft>
                <a:spcPts val="0"/>
              </a:spcAft>
              <a:buClr>
                <a:srgbClr val="3A3630"/>
              </a:buClr>
              <a:buSzPts val="1100"/>
              <a:buFont typeface="Lora"/>
              <a:buNone/>
            </a:pPr>
            <a:r>
              <a:rPr b="0" i="0" lang="es-ES" sz="1100" u="none" cap="none" strike="noStrike">
                <a:solidFill>
                  <a:srgbClr val="3A3630"/>
                </a:solidFill>
                <a:latin typeface="Lora"/>
                <a:ea typeface="Lora"/>
                <a:cs typeface="Lora"/>
                <a:sym typeface="Lora"/>
              </a:rPr>
              <a:t>Ventiladores</a:t>
            </a:r>
            <a:endParaRPr b="0" i="0" sz="1100" u="none" cap="none" strike="noStrike">
              <a:solidFill>
                <a:srgbClr val="000000"/>
              </a:solidFill>
              <a:latin typeface="Arial"/>
              <a:ea typeface="Arial"/>
              <a:cs typeface="Arial"/>
              <a:sym typeface="Arial"/>
            </a:endParaRPr>
          </a:p>
        </p:txBody>
      </p:sp>
      <p:sp>
        <p:nvSpPr>
          <p:cNvPr id="307" name="Google Shape;307;g36929fb8d97_0_229"/>
          <p:cNvSpPr/>
          <p:nvPr/>
        </p:nvSpPr>
        <p:spPr>
          <a:xfrm>
            <a:off x="4399002" y="7374374"/>
            <a:ext cx="3423300" cy="392100"/>
          </a:xfrm>
          <a:prstGeom prst="rect">
            <a:avLst/>
          </a:prstGeom>
          <a:noFill/>
          <a:ln>
            <a:noFill/>
          </a:ln>
        </p:spPr>
        <p:txBody>
          <a:bodyPr anchorCtr="0" anchor="t" bIns="0" lIns="0" spcFirstLastPara="1" rIns="0" wrap="square" tIns="0">
            <a:noAutofit/>
          </a:bodyPr>
          <a:lstStyle/>
          <a:p>
            <a:pPr indent="0" lvl="0" marL="0" marR="0" rtl="0" algn="l">
              <a:lnSpc>
                <a:spcPct val="157894"/>
              </a:lnSpc>
              <a:spcBef>
                <a:spcPts val="0"/>
              </a:spcBef>
              <a:spcAft>
                <a:spcPts val="0"/>
              </a:spcAft>
              <a:buClr>
                <a:srgbClr val="3A3630"/>
              </a:buClr>
              <a:buSzPts val="950"/>
              <a:buFont typeface="Arial"/>
              <a:buNone/>
            </a:pPr>
            <a:r>
              <a:rPr b="0" i="0" lang="es-ES" sz="950" u="none" cap="none" strike="noStrike">
                <a:solidFill>
                  <a:srgbClr val="3A3630"/>
                </a:solidFill>
                <a:latin typeface="Arial"/>
                <a:ea typeface="Arial"/>
                <a:cs typeface="Arial"/>
                <a:sym typeface="Arial"/>
              </a:rPr>
              <a:t>Se utilizan para enfriar el hotend y la pieza impresa, mejorando la calidad de las capas y previniendo el sobrecalentamiento.</a:t>
            </a:r>
            <a:endParaRPr b="0" i="0" sz="950" u="none" cap="none" strike="noStrike">
              <a:solidFill>
                <a:srgbClr val="000000"/>
              </a:solidFill>
              <a:latin typeface="Arial"/>
              <a:ea typeface="Arial"/>
              <a:cs typeface="Arial"/>
              <a:sym typeface="Arial"/>
            </a:endParaRPr>
          </a:p>
        </p:txBody>
      </p:sp>
      <p:sp>
        <p:nvSpPr>
          <p:cNvPr id="308" name="Google Shape;308;g36929fb8d97_0_229"/>
          <p:cNvSpPr txBox="1"/>
          <p:nvPr/>
        </p:nvSpPr>
        <p:spPr>
          <a:xfrm>
            <a:off x="1236950" y="1596500"/>
            <a:ext cx="7393500" cy="4341600"/>
          </a:xfrm>
          <a:prstGeom prst="rect">
            <a:avLst/>
          </a:prstGeom>
          <a:noFill/>
          <a:ln>
            <a:noFill/>
          </a:ln>
        </p:spPr>
        <p:txBody>
          <a:bodyPr anchorCtr="0" anchor="t" bIns="91425" lIns="91425" spcFirstLastPara="1" rIns="91425" wrap="square" tIns="91425">
            <a:spAutoFit/>
          </a:bodyPr>
          <a:lstStyle/>
          <a:p>
            <a:pPr indent="-342900" lvl="0" marL="457200" marR="0" rtl="0" algn="l">
              <a:lnSpc>
                <a:spcPct val="115000"/>
              </a:lnSpc>
              <a:spcBef>
                <a:spcPts val="0"/>
              </a:spcBef>
              <a:spcAft>
                <a:spcPts val="0"/>
              </a:spcAft>
              <a:buClr>
                <a:schemeClr val="dk1"/>
              </a:buClr>
              <a:buSzPts val="1800"/>
              <a:buChar char="●"/>
            </a:pPr>
            <a:r>
              <a:rPr b="1" lang="es-ES" sz="1800">
                <a:solidFill>
                  <a:schemeClr val="dk1"/>
                </a:solidFill>
              </a:rPr>
              <a:t>Soluciones:</a:t>
            </a:r>
            <a:endParaRPr b="1" sz="1800">
              <a:solidFill>
                <a:schemeClr val="dk1"/>
              </a:solidFill>
            </a:endParaRPr>
          </a:p>
          <a:p>
            <a:pPr indent="-342900" lvl="1" marL="914400" marR="0" rtl="0" algn="l">
              <a:lnSpc>
                <a:spcPct val="100000"/>
              </a:lnSpc>
              <a:spcBef>
                <a:spcPts val="1200"/>
              </a:spcBef>
              <a:spcAft>
                <a:spcPts val="0"/>
              </a:spcAft>
              <a:buClr>
                <a:schemeClr val="dk1"/>
              </a:buClr>
              <a:buSzPts val="1800"/>
              <a:buChar char="○"/>
            </a:pPr>
            <a:r>
              <a:rPr lang="es-ES" sz="1800">
                <a:solidFill>
                  <a:schemeClr val="dk1"/>
                </a:solidFill>
              </a:rPr>
              <a:t>Ajustar la tensión de las correas (ni muy flojas, ni excesivamente tensas).</a:t>
            </a:r>
            <a:endParaRPr sz="1800">
              <a:solidFill>
                <a:schemeClr val="dk1"/>
              </a:solidFill>
            </a:endParaRPr>
          </a:p>
          <a:p>
            <a:pPr indent="-342900" lvl="1" marL="914400" marR="0" rtl="0" algn="l">
              <a:lnSpc>
                <a:spcPct val="100000"/>
              </a:lnSpc>
              <a:spcBef>
                <a:spcPts val="1200"/>
              </a:spcBef>
              <a:spcAft>
                <a:spcPts val="0"/>
              </a:spcAft>
              <a:buClr>
                <a:schemeClr val="dk1"/>
              </a:buClr>
              <a:buSzPts val="1800"/>
              <a:buChar char="○"/>
            </a:pPr>
            <a:r>
              <a:rPr lang="es-ES" sz="1800">
                <a:solidFill>
                  <a:schemeClr val="dk1"/>
                </a:solidFill>
              </a:rPr>
              <a:t>Asegurar que no haya objetos obstruyendo el movimiento de los ejes.</a:t>
            </a:r>
            <a:endParaRPr sz="1800">
              <a:solidFill>
                <a:schemeClr val="dk1"/>
              </a:solidFill>
            </a:endParaRPr>
          </a:p>
          <a:p>
            <a:pPr indent="-342900" lvl="1" marL="914400" marR="0" rtl="0" algn="l">
              <a:lnSpc>
                <a:spcPct val="100000"/>
              </a:lnSpc>
              <a:spcBef>
                <a:spcPts val="1200"/>
              </a:spcBef>
              <a:spcAft>
                <a:spcPts val="0"/>
              </a:spcAft>
              <a:buClr>
                <a:schemeClr val="dk1"/>
              </a:buClr>
              <a:buSzPts val="1800"/>
              <a:buChar char="○"/>
            </a:pPr>
            <a:r>
              <a:rPr lang="es-ES" sz="1800">
                <a:solidFill>
                  <a:schemeClr val="dk1"/>
                </a:solidFill>
              </a:rPr>
              <a:t>Reducir la velocidad de impresión y, si el problema persiste, reducir la aceleración en el firmware.</a:t>
            </a:r>
            <a:endParaRPr sz="1800">
              <a:solidFill>
                <a:schemeClr val="dk1"/>
              </a:solidFill>
            </a:endParaRPr>
          </a:p>
          <a:p>
            <a:pPr indent="-342900" lvl="1" marL="914400" marR="0" rtl="0" algn="l">
              <a:lnSpc>
                <a:spcPct val="100000"/>
              </a:lnSpc>
              <a:spcBef>
                <a:spcPts val="1200"/>
              </a:spcBef>
              <a:spcAft>
                <a:spcPts val="0"/>
              </a:spcAft>
              <a:buClr>
                <a:schemeClr val="dk1"/>
              </a:buClr>
              <a:buSzPts val="1800"/>
              <a:buChar char="○"/>
            </a:pPr>
            <a:r>
              <a:rPr lang="es-ES" sz="1800">
                <a:solidFill>
                  <a:schemeClr val="dk1"/>
                </a:solidFill>
              </a:rPr>
              <a:t>Verificar el estado de los motores y drivers (asegurar que no se sobrecalienten y que la corriente es la adecuada).</a:t>
            </a:r>
            <a:endParaRPr sz="1800">
              <a:solidFill>
                <a:schemeClr val="dk1"/>
              </a:solidFill>
            </a:endParaRPr>
          </a:p>
          <a:p>
            <a:pPr indent="0" lvl="0" marL="0" marR="0" rtl="0" algn="just">
              <a:lnSpc>
                <a:spcPct val="115000"/>
              </a:lnSpc>
              <a:spcBef>
                <a:spcPts val="1200"/>
              </a:spcBef>
              <a:spcAft>
                <a:spcPts val="0"/>
              </a:spcAft>
              <a:buNone/>
            </a:pPr>
            <a:r>
              <a:t/>
            </a:r>
            <a:endParaRPr b="0" i="0" sz="1800" u="none" cap="none" strike="noStrike">
              <a:solidFill>
                <a:schemeClr val="dk1"/>
              </a:solidFill>
              <a:latin typeface="Arial"/>
              <a:ea typeface="Arial"/>
              <a:cs typeface="Arial"/>
              <a:sym typeface="Arial"/>
            </a:endParaRPr>
          </a:p>
          <a:p>
            <a:pPr indent="0" lvl="0" marL="0" marR="0" rtl="0" algn="just">
              <a:lnSpc>
                <a:spcPct val="150000"/>
              </a:lnSpc>
              <a:spcBef>
                <a:spcPts val="2000"/>
              </a:spcBef>
              <a:spcAft>
                <a:spcPts val="200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09" name="Google Shape;309;g36929fb8d97_0_229"/>
          <p:cNvSpPr txBox="1"/>
          <p:nvPr>
            <p:ph type="title"/>
          </p:nvPr>
        </p:nvSpPr>
        <p:spPr>
          <a:xfrm>
            <a:off x="1308300" y="150100"/>
            <a:ext cx="8716500" cy="752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2400"/>
              <a:buFont typeface="Arial Black"/>
              <a:buNone/>
            </a:pPr>
            <a:r>
              <a:rPr lang="es-ES"/>
              <a:t>UD5: ERRORES COMUNES EN IMPRESIÓN FDM.</a:t>
            </a:r>
            <a:endParaRPr/>
          </a:p>
        </p:txBody>
      </p:sp>
      <p:sp>
        <p:nvSpPr>
          <p:cNvPr id="310" name="Google Shape;310;g36929fb8d97_0_229"/>
          <p:cNvSpPr txBox="1"/>
          <p:nvPr/>
        </p:nvSpPr>
        <p:spPr>
          <a:xfrm>
            <a:off x="1464825" y="1057950"/>
            <a:ext cx="9157800" cy="382800"/>
          </a:xfrm>
          <a:prstGeom prst="rect">
            <a:avLst/>
          </a:prstGeom>
          <a:noFill/>
          <a:ln>
            <a:noFill/>
          </a:ln>
        </p:spPr>
        <p:txBody>
          <a:bodyPr anchorCtr="0" anchor="ctr" bIns="0" lIns="0" spcFirstLastPara="1" rIns="0" wrap="square" tIns="13325">
            <a:spAutoFit/>
          </a:bodyPr>
          <a:lstStyle/>
          <a:p>
            <a:pPr indent="-342900" lvl="0" marL="355600" marR="0" rtl="0" algn="l">
              <a:lnSpc>
                <a:spcPct val="100000"/>
              </a:lnSpc>
              <a:spcBef>
                <a:spcPts val="105"/>
              </a:spcBef>
              <a:spcAft>
                <a:spcPts val="0"/>
              </a:spcAft>
              <a:buClr>
                <a:srgbClr val="002060"/>
              </a:buClr>
              <a:buSzPts val="2400"/>
              <a:buFont typeface="Noto Sans Symbols"/>
              <a:buChar char="❑"/>
            </a:pPr>
            <a:r>
              <a:rPr b="1" lang="es-ES" sz="2400">
                <a:solidFill>
                  <a:srgbClr val="002060"/>
                </a:solidFill>
                <a:latin typeface="Arial Black"/>
                <a:ea typeface="Arial Black"/>
                <a:cs typeface="Arial Black"/>
                <a:sym typeface="Arial Black"/>
              </a:rPr>
              <a:t>5.10 DESPLAZAMIENTOS DE CAPAS</a:t>
            </a:r>
            <a:endParaRPr b="1" sz="2400">
              <a:solidFill>
                <a:srgbClr val="002060"/>
              </a:solidFill>
              <a:latin typeface="Arial Black"/>
              <a:ea typeface="Arial Black"/>
              <a:cs typeface="Arial Black"/>
              <a:sym typeface="Arial Black"/>
            </a:endParaRPr>
          </a:p>
        </p:txBody>
      </p:sp>
      <p:pic>
        <p:nvPicPr>
          <p:cNvPr id="311" name="Google Shape;311;g36929fb8d97_0_229"/>
          <p:cNvPicPr preferRelativeResize="0"/>
          <p:nvPr/>
        </p:nvPicPr>
        <p:blipFill>
          <a:blip r:embed="rId4">
            <a:alphaModFix/>
          </a:blip>
          <a:stretch>
            <a:fillRect/>
          </a:stretch>
        </p:blipFill>
        <p:spPr>
          <a:xfrm>
            <a:off x="8782850" y="1593150"/>
            <a:ext cx="3256751" cy="2043838"/>
          </a:xfrm>
          <a:prstGeom prst="rect">
            <a:avLst/>
          </a:prstGeom>
          <a:noFill/>
          <a:ln>
            <a:noFill/>
          </a:ln>
        </p:spPr>
      </p:pic>
      <p:pic>
        <p:nvPicPr>
          <p:cNvPr id="312" name="Google Shape;312;g36929fb8d97_0_229"/>
          <p:cNvPicPr preferRelativeResize="0"/>
          <p:nvPr/>
        </p:nvPicPr>
        <p:blipFill>
          <a:blip r:embed="rId5">
            <a:alphaModFix/>
          </a:blip>
          <a:stretch>
            <a:fillRect/>
          </a:stretch>
        </p:blipFill>
        <p:spPr>
          <a:xfrm>
            <a:off x="8782850" y="3789388"/>
            <a:ext cx="3256749" cy="250702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pic>
        <p:nvPicPr>
          <p:cNvPr id="317" name="Google Shape;317;g36b18963e15_0_27" title="Logo horizontal principal.jpg"/>
          <p:cNvPicPr preferRelativeResize="0"/>
          <p:nvPr/>
        </p:nvPicPr>
        <p:blipFill rotWithShape="1">
          <a:blip r:embed="rId3">
            <a:alphaModFix/>
          </a:blip>
          <a:srcRect b="0" l="0" r="0" t="0"/>
          <a:stretch/>
        </p:blipFill>
        <p:spPr>
          <a:xfrm>
            <a:off x="5456800" y="6044425"/>
            <a:ext cx="1908566" cy="752125"/>
          </a:xfrm>
          <a:prstGeom prst="rect">
            <a:avLst/>
          </a:prstGeom>
          <a:noFill/>
          <a:ln>
            <a:noFill/>
          </a:ln>
        </p:spPr>
      </p:pic>
      <p:sp>
        <p:nvSpPr>
          <p:cNvPr id="318" name="Google Shape;318;g36b18963e15_0_27"/>
          <p:cNvSpPr txBox="1"/>
          <p:nvPr>
            <p:ph type="title"/>
          </p:nvPr>
        </p:nvSpPr>
        <p:spPr>
          <a:xfrm>
            <a:off x="1308300" y="150100"/>
            <a:ext cx="8716500" cy="752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2400"/>
              <a:buFont typeface="Arial Black"/>
              <a:buNone/>
            </a:pPr>
            <a:r>
              <a:rPr lang="es-ES"/>
              <a:t>UD5: ERRORES COMUNES EN IMPRESIÓN FDM.</a:t>
            </a:r>
            <a:endParaRPr/>
          </a:p>
        </p:txBody>
      </p:sp>
      <p:sp>
        <p:nvSpPr>
          <p:cNvPr id="319" name="Google Shape;319;g36b18963e15_0_27"/>
          <p:cNvSpPr txBox="1"/>
          <p:nvPr/>
        </p:nvSpPr>
        <p:spPr>
          <a:xfrm>
            <a:off x="1464825" y="1057950"/>
            <a:ext cx="9157800" cy="382800"/>
          </a:xfrm>
          <a:prstGeom prst="rect">
            <a:avLst/>
          </a:prstGeom>
          <a:noFill/>
          <a:ln>
            <a:noFill/>
          </a:ln>
        </p:spPr>
        <p:txBody>
          <a:bodyPr anchorCtr="0" anchor="ctr" bIns="0" lIns="0" spcFirstLastPara="1" rIns="0" wrap="square" tIns="13325">
            <a:spAutoFit/>
          </a:bodyPr>
          <a:lstStyle/>
          <a:p>
            <a:pPr indent="-342900" lvl="0" marL="355600" marR="0" rtl="0" algn="l">
              <a:lnSpc>
                <a:spcPct val="100000"/>
              </a:lnSpc>
              <a:spcBef>
                <a:spcPts val="105"/>
              </a:spcBef>
              <a:spcAft>
                <a:spcPts val="0"/>
              </a:spcAft>
              <a:buClr>
                <a:srgbClr val="002060"/>
              </a:buClr>
              <a:buSzPts val="2400"/>
              <a:buFont typeface="Noto Sans Symbols"/>
              <a:buChar char="❑"/>
            </a:pPr>
            <a:r>
              <a:rPr b="1" lang="es-ES" sz="2400">
                <a:solidFill>
                  <a:srgbClr val="002060"/>
                </a:solidFill>
                <a:latin typeface="Arial Black"/>
                <a:ea typeface="Arial Black"/>
                <a:cs typeface="Arial Black"/>
                <a:sym typeface="Arial Black"/>
              </a:rPr>
              <a:t>5.11 NIVELADO DE CAMA</a:t>
            </a:r>
            <a:endParaRPr b="1" sz="2400">
              <a:solidFill>
                <a:srgbClr val="002060"/>
              </a:solidFill>
              <a:latin typeface="Arial Black"/>
              <a:ea typeface="Arial Black"/>
              <a:cs typeface="Arial Black"/>
              <a:sym typeface="Arial Black"/>
            </a:endParaRPr>
          </a:p>
        </p:txBody>
      </p:sp>
      <p:sp>
        <p:nvSpPr>
          <p:cNvPr id="320" name="Google Shape;320;g36b18963e15_0_27"/>
          <p:cNvSpPr txBox="1"/>
          <p:nvPr/>
        </p:nvSpPr>
        <p:spPr>
          <a:xfrm>
            <a:off x="1236950" y="1596500"/>
            <a:ext cx="10603200" cy="1169700"/>
          </a:xfrm>
          <a:prstGeom prst="rect">
            <a:avLst/>
          </a:prstGeom>
          <a:noFill/>
          <a:ln>
            <a:noFill/>
          </a:ln>
        </p:spPr>
        <p:txBody>
          <a:bodyPr anchorCtr="0" anchor="t" bIns="91425" lIns="91425" spcFirstLastPara="1" rIns="91425" wrap="square" tIns="91425">
            <a:spAutoFit/>
          </a:bodyPr>
          <a:lstStyle/>
          <a:p>
            <a:pPr indent="-342900" lvl="0" marL="457200" marR="0" rtl="0" algn="l">
              <a:lnSpc>
                <a:spcPct val="100000"/>
              </a:lnSpc>
              <a:spcBef>
                <a:spcPts val="0"/>
              </a:spcBef>
              <a:spcAft>
                <a:spcPts val="0"/>
              </a:spcAft>
              <a:buClr>
                <a:schemeClr val="dk1"/>
              </a:buClr>
              <a:buSzPts val="1800"/>
              <a:buChar char="●"/>
            </a:pPr>
            <a:r>
              <a:rPr b="1" lang="es-ES" sz="1800">
                <a:solidFill>
                  <a:schemeClr val="dk1"/>
                </a:solidFill>
              </a:rPr>
              <a:t>Descripción</a:t>
            </a:r>
            <a:r>
              <a:rPr lang="es-ES" sz="1800">
                <a:solidFill>
                  <a:schemeClr val="dk1"/>
                </a:solidFill>
              </a:rPr>
              <a:t>: </a:t>
            </a:r>
            <a:r>
              <a:rPr b="1" lang="es-ES" sz="1200">
                <a:solidFill>
                  <a:srgbClr val="1B1C1D"/>
                </a:solidFill>
              </a:rPr>
              <a:t>:</a:t>
            </a:r>
            <a:r>
              <a:rPr lang="es-ES" sz="1800">
                <a:solidFill>
                  <a:schemeClr val="dk1"/>
                </a:solidFill>
              </a:rPr>
              <a:t>   Aprender a dejar la cama correctamente nivelada y el extrusor a la altura correcta es uno de los primeros pasos que damos con una impresora 3D nueva.</a:t>
            </a:r>
            <a:endParaRPr sz="1800">
              <a:solidFill>
                <a:schemeClr val="dk1"/>
              </a:solidFill>
            </a:endParaRPr>
          </a:p>
          <a:p>
            <a:pPr indent="-342900" lvl="0" marL="457200" marR="0" rtl="0" algn="l">
              <a:lnSpc>
                <a:spcPct val="100000"/>
              </a:lnSpc>
              <a:spcBef>
                <a:spcPts val="1200"/>
              </a:spcBef>
              <a:spcAft>
                <a:spcPts val="1200"/>
              </a:spcAft>
              <a:buClr>
                <a:schemeClr val="dk1"/>
              </a:buClr>
              <a:buSzPts val="1800"/>
              <a:buChar char="●"/>
            </a:pPr>
            <a:r>
              <a:rPr lang="es-ES" sz="1800">
                <a:solidFill>
                  <a:schemeClr val="dk1"/>
                </a:solidFill>
              </a:rPr>
              <a:t>La altura de la primera capa tiene que ser correcta en toda la superficie de la misma</a:t>
            </a:r>
            <a:endParaRPr b="0" i="0" sz="1800" u="none" cap="none" strike="noStrike">
              <a:solidFill>
                <a:schemeClr val="dk1"/>
              </a:solidFill>
              <a:latin typeface="Arial"/>
              <a:ea typeface="Arial"/>
              <a:cs typeface="Arial"/>
              <a:sym typeface="Arial"/>
            </a:endParaRPr>
          </a:p>
        </p:txBody>
      </p:sp>
      <p:pic>
        <p:nvPicPr>
          <p:cNvPr id="321" name="Google Shape;321;g36b18963e15_0_27"/>
          <p:cNvPicPr preferRelativeResize="0"/>
          <p:nvPr/>
        </p:nvPicPr>
        <p:blipFill rotWithShape="1">
          <a:blip r:embed="rId4">
            <a:alphaModFix/>
          </a:blip>
          <a:srcRect b="0" l="0" r="68069" t="0"/>
          <a:stretch/>
        </p:blipFill>
        <p:spPr>
          <a:xfrm>
            <a:off x="6359300" y="3568990"/>
            <a:ext cx="1832376" cy="2379110"/>
          </a:xfrm>
          <a:prstGeom prst="rect">
            <a:avLst/>
          </a:prstGeom>
          <a:noFill/>
          <a:ln>
            <a:noFill/>
          </a:ln>
        </p:spPr>
      </p:pic>
      <p:sp>
        <p:nvSpPr>
          <p:cNvPr id="322" name="Google Shape;322;g36b18963e15_0_27"/>
          <p:cNvSpPr txBox="1"/>
          <p:nvPr/>
        </p:nvSpPr>
        <p:spPr>
          <a:xfrm>
            <a:off x="4339925" y="3027025"/>
            <a:ext cx="2047800" cy="297600"/>
          </a:xfrm>
          <a:prstGeom prst="rect">
            <a:avLst/>
          </a:prstGeom>
          <a:noFill/>
          <a:ln>
            <a:noFill/>
          </a:ln>
        </p:spPr>
        <p:txBody>
          <a:bodyPr anchorCtr="0" anchor="t" bIns="91425" lIns="91425" spcFirstLastPara="1" rIns="91425" wrap="square" tIns="91425">
            <a:noAutofit/>
          </a:bodyPr>
          <a:lstStyle/>
          <a:p>
            <a:pPr indent="-323850" lvl="0" marL="457200" marR="0" rtl="0" algn="l">
              <a:lnSpc>
                <a:spcPct val="100000"/>
              </a:lnSpc>
              <a:spcBef>
                <a:spcPts val="0"/>
              </a:spcBef>
              <a:spcAft>
                <a:spcPts val="0"/>
              </a:spcAft>
              <a:buClr>
                <a:schemeClr val="dk1"/>
              </a:buClr>
              <a:buSzPts val="1500"/>
              <a:buChar char="●"/>
            </a:pPr>
            <a:r>
              <a:rPr b="1" lang="es-ES" sz="1500">
                <a:solidFill>
                  <a:schemeClr val="dk1"/>
                </a:solidFill>
              </a:rPr>
              <a:t>Primera capa muy pegada</a:t>
            </a:r>
            <a:endParaRPr b="1" sz="1500">
              <a:solidFill>
                <a:schemeClr val="dk1"/>
              </a:solidFill>
            </a:endParaRPr>
          </a:p>
          <a:p>
            <a:pPr indent="0" lvl="0" marL="0" marR="0" rtl="0" algn="l">
              <a:lnSpc>
                <a:spcPct val="100000"/>
              </a:lnSpc>
              <a:spcBef>
                <a:spcPts val="1200"/>
              </a:spcBef>
              <a:spcAft>
                <a:spcPts val="0"/>
              </a:spcAft>
              <a:buNone/>
            </a:pPr>
            <a:r>
              <a:rPr lang="es-ES" sz="1500">
                <a:solidFill>
                  <a:schemeClr val="dk1"/>
                </a:solidFill>
              </a:rPr>
              <a:t>Si tu primera capa está muy pegada a la superficie de impresión podrás ocasionar atascos, ralladuras en la cama, piezas con las dimensiones incorrectas, pie de elefante</a:t>
            </a:r>
            <a:r>
              <a:rPr lang="es-ES" sz="1000">
                <a:solidFill>
                  <a:srgbClr val="3A3A3A"/>
                </a:solidFill>
                <a:highlight>
                  <a:srgbClr val="FFFFFF"/>
                </a:highlight>
              </a:rPr>
              <a:t>…</a:t>
            </a:r>
            <a:endParaRPr sz="1000">
              <a:solidFill>
                <a:srgbClr val="3A3A3A"/>
              </a:solidFill>
              <a:highlight>
                <a:srgbClr val="FFFFFF"/>
              </a:highlight>
            </a:endParaRPr>
          </a:p>
          <a:p>
            <a:pPr indent="0" lvl="0" marL="0" rtl="0" algn="l">
              <a:spcBef>
                <a:spcPts val="1200"/>
              </a:spcBef>
              <a:spcAft>
                <a:spcPts val="0"/>
              </a:spcAft>
              <a:buNone/>
            </a:pPr>
            <a:r>
              <a:t/>
            </a:r>
            <a:endParaRPr/>
          </a:p>
        </p:txBody>
      </p:sp>
      <p:sp>
        <p:nvSpPr>
          <p:cNvPr id="323" name="Google Shape;323;g36b18963e15_0_27"/>
          <p:cNvSpPr txBox="1"/>
          <p:nvPr/>
        </p:nvSpPr>
        <p:spPr>
          <a:xfrm>
            <a:off x="228600" y="3074350"/>
            <a:ext cx="2150700" cy="642000"/>
          </a:xfrm>
          <a:prstGeom prst="rect">
            <a:avLst/>
          </a:prstGeom>
          <a:noFill/>
          <a:ln>
            <a:noFill/>
          </a:ln>
        </p:spPr>
        <p:txBody>
          <a:bodyPr anchorCtr="0" anchor="t" bIns="91425" lIns="91425" spcFirstLastPara="1" rIns="91425" wrap="square" tIns="91425">
            <a:noAutofit/>
          </a:bodyPr>
          <a:lstStyle/>
          <a:p>
            <a:pPr indent="-323850" lvl="0" marL="457200" marR="0" rtl="0" algn="l">
              <a:lnSpc>
                <a:spcPct val="100000"/>
              </a:lnSpc>
              <a:spcBef>
                <a:spcPts val="0"/>
              </a:spcBef>
              <a:spcAft>
                <a:spcPts val="0"/>
              </a:spcAft>
              <a:buClr>
                <a:schemeClr val="dk1"/>
              </a:buClr>
              <a:buSzPts val="1500"/>
              <a:buChar char="●"/>
            </a:pPr>
            <a:r>
              <a:rPr b="1" lang="es-ES" sz="1500">
                <a:solidFill>
                  <a:schemeClr val="dk1"/>
                </a:solidFill>
              </a:rPr>
              <a:t>Primera capa correcta</a:t>
            </a:r>
            <a:endParaRPr b="1" sz="1500">
              <a:solidFill>
                <a:schemeClr val="dk1"/>
              </a:solidFill>
            </a:endParaRPr>
          </a:p>
          <a:p>
            <a:pPr indent="0" lvl="0" marL="0" marR="0" rtl="0" algn="l">
              <a:lnSpc>
                <a:spcPct val="100000"/>
              </a:lnSpc>
              <a:spcBef>
                <a:spcPts val="1200"/>
              </a:spcBef>
              <a:spcAft>
                <a:spcPts val="0"/>
              </a:spcAft>
              <a:buNone/>
            </a:pPr>
            <a:r>
              <a:rPr lang="es-ES" sz="1500">
                <a:solidFill>
                  <a:schemeClr val="dk1"/>
                </a:solidFill>
              </a:rPr>
              <a:t>Cuando la primera capa es correcta los hilos depositados por el extrusor se tocan entre ellos y no están demasiado aplastados contra la cama</a:t>
            </a:r>
            <a:endParaRPr sz="900">
              <a:solidFill>
                <a:srgbClr val="3A3A3A"/>
              </a:solidFill>
              <a:highlight>
                <a:srgbClr val="FFFFFF"/>
              </a:highlight>
            </a:endParaRPr>
          </a:p>
          <a:p>
            <a:pPr indent="0" lvl="0" marL="0" rtl="0" algn="l">
              <a:spcBef>
                <a:spcPts val="1200"/>
              </a:spcBef>
              <a:spcAft>
                <a:spcPts val="0"/>
              </a:spcAft>
              <a:buNone/>
            </a:pPr>
            <a:r>
              <a:t/>
            </a:r>
            <a:endParaRPr/>
          </a:p>
        </p:txBody>
      </p:sp>
      <p:pic>
        <p:nvPicPr>
          <p:cNvPr id="324" name="Google Shape;324;g36b18963e15_0_27"/>
          <p:cNvPicPr preferRelativeResize="0"/>
          <p:nvPr/>
        </p:nvPicPr>
        <p:blipFill rotWithShape="1">
          <a:blip r:embed="rId4">
            <a:alphaModFix/>
          </a:blip>
          <a:srcRect b="0" l="34174" r="31567" t="0"/>
          <a:stretch/>
        </p:blipFill>
        <p:spPr>
          <a:xfrm>
            <a:off x="2292275" y="3541167"/>
            <a:ext cx="1832376" cy="2217533"/>
          </a:xfrm>
          <a:prstGeom prst="rect">
            <a:avLst/>
          </a:prstGeom>
          <a:noFill/>
          <a:ln>
            <a:noFill/>
          </a:ln>
        </p:spPr>
      </p:pic>
      <p:sp>
        <p:nvSpPr>
          <p:cNvPr id="325" name="Google Shape;325;g36b18963e15_0_27"/>
          <p:cNvSpPr/>
          <p:nvPr/>
        </p:nvSpPr>
        <p:spPr>
          <a:xfrm rot="-5400000">
            <a:off x="6514100" y="-2556750"/>
            <a:ext cx="159600" cy="10899600"/>
          </a:xfrm>
          <a:prstGeom prst="rightBrace">
            <a:avLst>
              <a:gd fmla="val 50000" name="adj1"/>
              <a:gd fmla="val 49757" name="adj2"/>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26" name="Google Shape;326;g36b18963e15_0_27"/>
          <p:cNvSpPr txBox="1"/>
          <p:nvPr/>
        </p:nvSpPr>
        <p:spPr>
          <a:xfrm>
            <a:off x="8424550" y="3019900"/>
            <a:ext cx="2047800" cy="1169700"/>
          </a:xfrm>
          <a:prstGeom prst="rect">
            <a:avLst/>
          </a:prstGeom>
          <a:noFill/>
          <a:ln>
            <a:noFill/>
          </a:ln>
        </p:spPr>
        <p:txBody>
          <a:bodyPr anchorCtr="0" anchor="t" bIns="91425" lIns="91425" spcFirstLastPara="1" rIns="91425" wrap="square" tIns="91425">
            <a:noAutofit/>
          </a:bodyPr>
          <a:lstStyle/>
          <a:p>
            <a:pPr indent="-323850" lvl="0" marL="457200" rtl="0" algn="l">
              <a:lnSpc>
                <a:spcPct val="115000"/>
              </a:lnSpc>
              <a:spcBef>
                <a:spcPts val="0"/>
              </a:spcBef>
              <a:spcAft>
                <a:spcPts val="0"/>
              </a:spcAft>
              <a:buClr>
                <a:srgbClr val="3A3A3A"/>
              </a:buClr>
              <a:buSzPts val="1500"/>
              <a:buChar char="●"/>
            </a:pPr>
            <a:r>
              <a:rPr b="1" lang="es-ES" sz="1500">
                <a:solidFill>
                  <a:srgbClr val="3A3A3A"/>
                </a:solidFill>
                <a:highlight>
                  <a:srgbClr val="FFFFFF"/>
                </a:highlight>
              </a:rPr>
              <a:t>Primera capa muy separada</a:t>
            </a:r>
            <a:endParaRPr b="1" sz="1500">
              <a:solidFill>
                <a:srgbClr val="3A3A3A"/>
              </a:solidFill>
              <a:highlight>
                <a:srgbClr val="FFFFFF"/>
              </a:highlight>
            </a:endParaRPr>
          </a:p>
          <a:p>
            <a:pPr indent="0" lvl="0" marL="0" rtl="0" algn="l">
              <a:lnSpc>
                <a:spcPct val="115000"/>
              </a:lnSpc>
              <a:spcBef>
                <a:spcPts val="1500"/>
              </a:spcBef>
              <a:spcAft>
                <a:spcPts val="0"/>
              </a:spcAft>
              <a:buClr>
                <a:schemeClr val="dk1"/>
              </a:buClr>
              <a:buSzPts val="1100"/>
              <a:buFont typeface="Arial"/>
              <a:buNone/>
            </a:pPr>
            <a:r>
              <a:rPr lang="es-ES" sz="1500">
                <a:solidFill>
                  <a:srgbClr val="3A3A3A"/>
                </a:solidFill>
                <a:highlight>
                  <a:srgbClr val="FFFFFF"/>
                </a:highlight>
              </a:rPr>
              <a:t>Una primera capa muy separada se puede notar por los hilos separados.Las piezas que se imprimen así se suelen despegar de la cama o sufrir warping.</a:t>
            </a:r>
            <a:endParaRPr sz="1500">
              <a:solidFill>
                <a:srgbClr val="3A3A3A"/>
              </a:solidFill>
              <a:highlight>
                <a:srgbClr val="FFFFFF"/>
              </a:highlight>
            </a:endParaRPr>
          </a:p>
          <a:p>
            <a:pPr indent="0" lvl="0" marL="0" rtl="0" algn="l">
              <a:spcBef>
                <a:spcPts val="1400"/>
              </a:spcBef>
              <a:spcAft>
                <a:spcPts val="0"/>
              </a:spcAft>
              <a:buNone/>
            </a:pPr>
            <a:r>
              <a:t/>
            </a:r>
            <a:endParaRPr/>
          </a:p>
        </p:txBody>
      </p:sp>
      <p:pic>
        <p:nvPicPr>
          <p:cNvPr id="327" name="Google Shape;327;g36b18963e15_0_27"/>
          <p:cNvPicPr preferRelativeResize="0"/>
          <p:nvPr/>
        </p:nvPicPr>
        <p:blipFill rotWithShape="1">
          <a:blip r:embed="rId4">
            <a:alphaModFix/>
          </a:blip>
          <a:srcRect b="0" l="68069" r="0" t="0"/>
          <a:stretch/>
        </p:blipFill>
        <p:spPr>
          <a:xfrm>
            <a:off x="10378625" y="3476273"/>
            <a:ext cx="1908576" cy="2478052"/>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id="332" name="Google Shape;332;g36b18963e15_0_46"/>
          <p:cNvSpPr txBox="1"/>
          <p:nvPr>
            <p:ph type="title"/>
          </p:nvPr>
        </p:nvSpPr>
        <p:spPr>
          <a:xfrm>
            <a:off x="1308300" y="150100"/>
            <a:ext cx="8716500" cy="752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2400"/>
              <a:buFont typeface="Arial Black"/>
              <a:buNone/>
            </a:pPr>
            <a:r>
              <a:rPr lang="es-ES"/>
              <a:t>UD5: ERRORES COMUNES EN IMPRESIÓN FDM.</a:t>
            </a:r>
            <a:endParaRPr/>
          </a:p>
        </p:txBody>
      </p:sp>
      <p:sp>
        <p:nvSpPr>
          <p:cNvPr id="333" name="Google Shape;333;g36b18963e15_0_46"/>
          <p:cNvSpPr txBox="1"/>
          <p:nvPr/>
        </p:nvSpPr>
        <p:spPr>
          <a:xfrm>
            <a:off x="1464825" y="1057950"/>
            <a:ext cx="9157800" cy="382800"/>
          </a:xfrm>
          <a:prstGeom prst="rect">
            <a:avLst/>
          </a:prstGeom>
          <a:noFill/>
          <a:ln>
            <a:noFill/>
          </a:ln>
        </p:spPr>
        <p:txBody>
          <a:bodyPr anchorCtr="0" anchor="ctr" bIns="0" lIns="0" spcFirstLastPara="1" rIns="0" wrap="square" tIns="13325">
            <a:spAutoFit/>
          </a:bodyPr>
          <a:lstStyle/>
          <a:p>
            <a:pPr indent="-342900" lvl="0" marL="355600" marR="0" rtl="0" algn="l">
              <a:lnSpc>
                <a:spcPct val="100000"/>
              </a:lnSpc>
              <a:spcBef>
                <a:spcPts val="105"/>
              </a:spcBef>
              <a:spcAft>
                <a:spcPts val="0"/>
              </a:spcAft>
              <a:buClr>
                <a:srgbClr val="002060"/>
              </a:buClr>
              <a:buSzPts val="2400"/>
              <a:buFont typeface="Noto Sans Symbols"/>
              <a:buChar char="❑"/>
            </a:pPr>
            <a:r>
              <a:rPr b="1" lang="es-ES" sz="2400">
                <a:solidFill>
                  <a:srgbClr val="002060"/>
                </a:solidFill>
                <a:latin typeface="Arial Black"/>
                <a:ea typeface="Arial Black"/>
                <a:cs typeface="Arial Black"/>
                <a:sym typeface="Arial Black"/>
              </a:rPr>
              <a:t>5.11 NIVELADO DE CAMA</a:t>
            </a:r>
            <a:endParaRPr b="1" sz="2400">
              <a:solidFill>
                <a:srgbClr val="002060"/>
              </a:solidFill>
              <a:latin typeface="Arial Black"/>
              <a:ea typeface="Arial Black"/>
              <a:cs typeface="Arial Black"/>
              <a:sym typeface="Arial Black"/>
            </a:endParaRPr>
          </a:p>
        </p:txBody>
      </p:sp>
      <p:sp>
        <p:nvSpPr>
          <p:cNvPr id="334" name="Google Shape;334;g36b18963e15_0_46"/>
          <p:cNvSpPr txBox="1"/>
          <p:nvPr/>
        </p:nvSpPr>
        <p:spPr>
          <a:xfrm>
            <a:off x="1236950" y="1596500"/>
            <a:ext cx="10603200" cy="892800"/>
          </a:xfrm>
          <a:prstGeom prst="rect">
            <a:avLst/>
          </a:prstGeom>
          <a:noFill/>
          <a:ln>
            <a:noFill/>
          </a:ln>
        </p:spPr>
        <p:txBody>
          <a:bodyPr anchorCtr="0" anchor="t" bIns="91425" lIns="91425" spcFirstLastPara="1" rIns="91425" wrap="square" tIns="91425">
            <a:spAutoFit/>
          </a:bodyPr>
          <a:lstStyle/>
          <a:p>
            <a:pPr indent="-342900" lvl="0" marL="457200" marR="0" rtl="0" algn="l">
              <a:lnSpc>
                <a:spcPct val="100000"/>
              </a:lnSpc>
              <a:spcBef>
                <a:spcPts val="0"/>
              </a:spcBef>
              <a:spcAft>
                <a:spcPts val="0"/>
              </a:spcAft>
              <a:buClr>
                <a:schemeClr val="dk1"/>
              </a:buClr>
              <a:buSzPts val="1800"/>
              <a:buChar char="●"/>
            </a:pPr>
            <a:r>
              <a:rPr b="1" lang="es-ES" sz="1800">
                <a:solidFill>
                  <a:schemeClr val="dk1"/>
                </a:solidFill>
              </a:rPr>
              <a:t>Adjunto enlace para nivelado de cama de ender 3</a:t>
            </a:r>
            <a:endParaRPr sz="1800">
              <a:solidFill>
                <a:schemeClr val="dk1"/>
              </a:solidFill>
            </a:endParaRPr>
          </a:p>
          <a:p>
            <a:pPr indent="0" lvl="0" marL="457200" marR="0" rtl="0" algn="l">
              <a:lnSpc>
                <a:spcPct val="100000"/>
              </a:lnSpc>
              <a:spcBef>
                <a:spcPts val="1200"/>
              </a:spcBef>
              <a:spcAft>
                <a:spcPts val="1200"/>
              </a:spcAft>
              <a:buNone/>
            </a:pPr>
            <a:r>
              <a:rPr lang="es-ES" sz="1800" u="sng">
                <a:solidFill>
                  <a:schemeClr val="hlink"/>
                </a:solidFill>
                <a:hlinkClick r:id="rId3"/>
              </a:rPr>
              <a:t>https://www.youtube.com/watch?v=xvPnUhNl5Mc&amp;t=1s</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pic>
        <p:nvPicPr>
          <p:cNvPr id="339" name="Google Shape;339;g3669362483f_3_0" title="Logo horizontal principal.jpg"/>
          <p:cNvPicPr preferRelativeResize="0"/>
          <p:nvPr/>
        </p:nvPicPr>
        <p:blipFill rotWithShape="1">
          <a:blip r:embed="rId3">
            <a:alphaModFix/>
          </a:blip>
          <a:srcRect b="0" l="0" r="0" t="0"/>
          <a:stretch/>
        </p:blipFill>
        <p:spPr>
          <a:xfrm>
            <a:off x="5456800" y="6044425"/>
            <a:ext cx="1908566" cy="752125"/>
          </a:xfrm>
          <a:prstGeom prst="rect">
            <a:avLst/>
          </a:prstGeom>
          <a:noFill/>
          <a:ln>
            <a:noFill/>
          </a:ln>
        </p:spPr>
      </p:pic>
      <p:sp>
        <p:nvSpPr>
          <p:cNvPr id="340" name="Google Shape;340;g3669362483f_3_0"/>
          <p:cNvSpPr txBox="1"/>
          <p:nvPr/>
        </p:nvSpPr>
        <p:spPr>
          <a:xfrm>
            <a:off x="4724681" y="4041029"/>
            <a:ext cx="9682500" cy="413100"/>
          </a:xfrm>
          <a:prstGeom prst="rect">
            <a:avLst/>
          </a:prstGeom>
          <a:noFill/>
          <a:ln>
            <a:noFill/>
          </a:ln>
        </p:spPr>
        <p:txBody>
          <a:bodyPr anchorCtr="0" anchor="t" bIns="0" lIns="0" spcFirstLastPara="1" rIns="0" wrap="square" tIns="12700">
            <a:spAutoFit/>
          </a:bodyPr>
          <a:lstStyle/>
          <a:p>
            <a:pPr indent="0" lvl="0" marL="12700" marR="5080" rtl="0" algn="l">
              <a:lnSpc>
                <a:spcPct val="115399"/>
              </a:lnSpc>
              <a:spcBef>
                <a:spcPts val="0"/>
              </a:spcBef>
              <a:spcAft>
                <a:spcPts val="0"/>
              </a:spcAft>
              <a:buClr>
                <a:srgbClr val="000000"/>
              </a:buClr>
              <a:buSzPts val="2600"/>
              <a:buFont typeface="Arial"/>
              <a:buNone/>
            </a:pPr>
            <a:r>
              <a:rPr b="0" i="0" lang="es-ES" sz="2600" u="none" cap="none" strike="noStrike">
                <a:solidFill>
                  <a:srgbClr val="012033"/>
                </a:solidFill>
                <a:latin typeface="Arial"/>
                <a:ea typeface="Arial"/>
                <a:cs typeface="Arial"/>
                <a:sym typeface="Arial"/>
              </a:rPr>
              <a:t>.</a:t>
            </a:r>
            <a:endParaRPr b="0" i="0" sz="2600" u="none" cap="none" strike="noStrike">
              <a:solidFill>
                <a:srgbClr val="000000"/>
              </a:solidFill>
              <a:latin typeface="Arial"/>
              <a:ea typeface="Arial"/>
              <a:cs typeface="Arial"/>
              <a:sym typeface="Arial"/>
            </a:endParaRPr>
          </a:p>
        </p:txBody>
      </p:sp>
      <p:sp>
        <p:nvSpPr>
          <p:cNvPr id="341" name="Google Shape;341;g3669362483f_3_0"/>
          <p:cNvSpPr txBox="1"/>
          <p:nvPr/>
        </p:nvSpPr>
        <p:spPr>
          <a:xfrm>
            <a:off x="1464828" y="1083611"/>
            <a:ext cx="7415400" cy="765900"/>
          </a:xfrm>
          <a:prstGeom prst="rect">
            <a:avLst/>
          </a:prstGeom>
          <a:noFill/>
          <a:ln>
            <a:noFill/>
          </a:ln>
        </p:spPr>
        <p:txBody>
          <a:bodyPr anchorCtr="0" anchor="ctr" bIns="0" lIns="0" spcFirstLastPara="1" rIns="0" wrap="square" tIns="13325">
            <a:spAutoFit/>
          </a:bodyPr>
          <a:lstStyle/>
          <a:p>
            <a:pPr indent="-342900" lvl="0" marL="355600" marR="0" rtl="0" algn="l">
              <a:lnSpc>
                <a:spcPct val="100000"/>
              </a:lnSpc>
              <a:spcBef>
                <a:spcPts val="105"/>
              </a:spcBef>
              <a:spcAft>
                <a:spcPts val="0"/>
              </a:spcAft>
              <a:buClr>
                <a:srgbClr val="002060"/>
              </a:buClr>
              <a:buSzPts val="2400"/>
              <a:buFont typeface="Noto Sans Symbols"/>
              <a:buChar char="❑"/>
            </a:pPr>
            <a:r>
              <a:rPr b="1" i="0" lang="es-ES" sz="2400" u="none" cap="none" strike="noStrike">
                <a:solidFill>
                  <a:srgbClr val="002060"/>
                </a:solidFill>
                <a:latin typeface="Arial Black"/>
                <a:ea typeface="Arial Black"/>
                <a:cs typeface="Arial Black"/>
                <a:sym typeface="Arial Black"/>
              </a:rPr>
              <a:t>EJERCICIO PRÁCTICO</a:t>
            </a:r>
            <a:endParaRPr b="1" i="0" sz="2400" u="none" cap="none" strike="noStrike">
              <a:solidFill>
                <a:srgbClr val="002060"/>
              </a:solidFill>
              <a:latin typeface="Arial Black"/>
              <a:ea typeface="Arial Black"/>
              <a:cs typeface="Arial Black"/>
              <a:sym typeface="Arial Black"/>
            </a:endParaRPr>
          </a:p>
          <a:p>
            <a:pPr indent="0" lvl="0" marL="0" marR="0" rtl="0" algn="l">
              <a:lnSpc>
                <a:spcPct val="100000"/>
              </a:lnSpc>
              <a:spcBef>
                <a:spcPts val="105"/>
              </a:spcBef>
              <a:spcAft>
                <a:spcPts val="0"/>
              </a:spcAft>
              <a:buClr>
                <a:srgbClr val="000000"/>
              </a:buClr>
              <a:buSzPts val="2400"/>
              <a:buFont typeface="Arial"/>
              <a:buNone/>
            </a:pPr>
            <a:r>
              <a:t/>
            </a:r>
            <a:endParaRPr b="1" i="0" sz="2400" u="none" cap="none" strike="noStrike">
              <a:solidFill>
                <a:srgbClr val="002060"/>
              </a:solidFill>
              <a:latin typeface="Arial Black"/>
              <a:ea typeface="Arial Black"/>
              <a:cs typeface="Arial Black"/>
              <a:sym typeface="Arial Black"/>
            </a:endParaRPr>
          </a:p>
        </p:txBody>
      </p:sp>
      <p:sp>
        <p:nvSpPr>
          <p:cNvPr id="342" name="Google Shape;342;g3669362483f_3_0"/>
          <p:cNvSpPr txBox="1"/>
          <p:nvPr/>
        </p:nvSpPr>
        <p:spPr>
          <a:xfrm>
            <a:off x="1236950" y="1596500"/>
            <a:ext cx="10164900" cy="5823300"/>
          </a:xfrm>
          <a:prstGeom prst="rect">
            <a:avLst/>
          </a:prstGeom>
          <a:noFill/>
          <a:ln>
            <a:noFill/>
          </a:ln>
        </p:spPr>
        <p:txBody>
          <a:bodyPr anchorCtr="0" anchor="t" bIns="91425" lIns="91425" spcFirstLastPara="1" rIns="91425" wrap="square" tIns="91425">
            <a:spAutoFit/>
          </a:bodyPr>
          <a:lstStyle/>
          <a:p>
            <a:pPr indent="-342900" lvl="0" marL="457200" marR="0" rtl="0" algn="just">
              <a:lnSpc>
                <a:spcPct val="150000"/>
              </a:lnSpc>
              <a:spcBef>
                <a:spcPts val="1000"/>
              </a:spcBef>
              <a:spcAft>
                <a:spcPts val="0"/>
              </a:spcAft>
              <a:buClr>
                <a:schemeClr val="dk1"/>
              </a:buClr>
              <a:buSzPts val="1800"/>
              <a:buFont typeface="Arial"/>
              <a:buChar char="●"/>
            </a:pPr>
            <a:r>
              <a:rPr b="0" i="0" lang="es-ES" sz="1800" u="none" cap="none" strike="noStrike">
                <a:solidFill>
                  <a:schemeClr val="dk1"/>
                </a:solidFill>
                <a:latin typeface="Arial"/>
                <a:ea typeface="Arial"/>
                <a:cs typeface="Arial"/>
                <a:sym typeface="Arial"/>
              </a:rPr>
              <a:t>Los alumnos deben revisar cuales son las </a:t>
            </a:r>
            <a:r>
              <a:rPr lang="es-ES" sz="1800">
                <a:solidFill>
                  <a:schemeClr val="dk1"/>
                </a:solidFill>
              </a:rPr>
              <a:t>piezas</a:t>
            </a:r>
            <a:r>
              <a:rPr b="0" i="0" lang="es-ES" sz="1800" u="none" cap="none" strike="noStrike">
                <a:solidFill>
                  <a:schemeClr val="dk1"/>
                </a:solidFill>
                <a:latin typeface="Arial"/>
                <a:ea typeface="Arial"/>
                <a:cs typeface="Arial"/>
                <a:sym typeface="Arial"/>
              </a:rPr>
              <a:t> de que dispone el departamento y hacer un listado </a:t>
            </a:r>
            <a:r>
              <a:rPr lang="es-ES" sz="1800">
                <a:solidFill>
                  <a:schemeClr val="dk1"/>
                </a:solidFill>
              </a:rPr>
              <a:t>analizando si tienen algún tipo de error y cual es.</a:t>
            </a:r>
            <a:r>
              <a:rPr b="0" i="0" lang="es-ES" sz="1800" u="none" cap="none" strike="noStrike">
                <a:solidFill>
                  <a:schemeClr val="dk1"/>
                </a:solidFill>
                <a:latin typeface="Arial"/>
                <a:ea typeface="Arial"/>
                <a:cs typeface="Arial"/>
                <a:sym typeface="Arial"/>
              </a:rPr>
              <a:t>:</a:t>
            </a:r>
            <a:endParaRPr b="0" i="0" sz="1800" u="none" cap="none" strike="noStrike">
              <a:solidFill>
                <a:schemeClr val="dk1"/>
              </a:solidFill>
              <a:latin typeface="Arial"/>
              <a:ea typeface="Arial"/>
              <a:cs typeface="Arial"/>
              <a:sym typeface="Arial"/>
            </a:endParaRPr>
          </a:p>
          <a:p>
            <a:pPr indent="0" lvl="0" marL="0" marR="0" rtl="0" algn="just">
              <a:lnSpc>
                <a:spcPct val="150000"/>
              </a:lnSpc>
              <a:spcBef>
                <a:spcPts val="0"/>
              </a:spcBef>
              <a:spcAft>
                <a:spcPts val="0"/>
              </a:spcAft>
              <a:buNone/>
            </a:pPr>
            <a:r>
              <a:t/>
            </a:r>
            <a:endParaRPr b="0" i="0" sz="1800" u="none" cap="none" strike="noStrike">
              <a:solidFill>
                <a:schemeClr val="dk1"/>
              </a:solidFill>
              <a:latin typeface="Arial"/>
              <a:ea typeface="Arial"/>
              <a:cs typeface="Arial"/>
              <a:sym typeface="Arial"/>
            </a:endParaRPr>
          </a:p>
          <a:p>
            <a:pPr indent="-342900" lvl="0" marL="457200" marR="0" rtl="0" algn="just">
              <a:lnSpc>
                <a:spcPct val="150000"/>
              </a:lnSpc>
              <a:spcBef>
                <a:spcPts val="0"/>
              </a:spcBef>
              <a:spcAft>
                <a:spcPts val="0"/>
              </a:spcAft>
              <a:buClr>
                <a:schemeClr val="dk1"/>
              </a:buClr>
              <a:buSzPts val="1800"/>
              <a:buFont typeface="Arial"/>
              <a:buChar char="●"/>
            </a:pPr>
            <a:r>
              <a:rPr b="0" i="0" lang="es-ES" sz="1800" u="none" cap="none" strike="noStrike">
                <a:solidFill>
                  <a:schemeClr val="dk1"/>
                </a:solidFill>
                <a:latin typeface="Arial"/>
                <a:ea typeface="Arial"/>
                <a:cs typeface="Arial"/>
                <a:sym typeface="Arial"/>
              </a:rPr>
              <a:t>Además deberá localizar </a:t>
            </a:r>
            <a:r>
              <a:rPr lang="es-ES" sz="1800">
                <a:solidFill>
                  <a:schemeClr val="dk1"/>
                </a:solidFill>
              </a:rPr>
              <a:t>en internet 3 imagenes de 3 </a:t>
            </a:r>
            <a:r>
              <a:rPr lang="es-ES" sz="1800">
                <a:solidFill>
                  <a:schemeClr val="dk1"/>
                </a:solidFill>
              </a:rPr>
              <a:t>errores</a:t>
            </a:r>
            <a:r>
              <a:rPr lang="es-ES" sz="1800">
                <a:solidFill>
                  <a:schemeClr val="dk1"/>
                </a:solidFill>
              </a:rPr>
              <a:t> de impresión y explicar su causa principal </a:t>
            </a:r>
            <a:r>
              <a:rPr lang="es-ES" sz="1800">
                <a:solidFill>
                  <a:schemeClr val="dk1"/>
                </a:solidFill>
              </a:rPr>
              <a:t>así</a:t>
            </a:r>
            <a:r>
              <a:rPr lang="es-ES" sz="1800">
                <a:solidFill>
                  <a:schemeClr val="dk1"/>
                </a:solidFill>
              </a:rPr>
              <a:t> como qué se haria para solucionarlo y por que.</a:t>
            </a:r>
            <a:endParaRPr sz="1800">
              <a:solidFill>
                <a:schemeClr val="dk1"/>
              </a:solidFill>
            </a:endParaRPr>
          </a:p>
          <a:p>
            <a:pPr indent="0" lvl="0" marL="457200" marR="0" rtl="0" algn="just">
              <a:lnSpc>
                <a:spcPct val="150000"/>
              </a:lnSpc>
              <a:spcBef>
                <a:spcPts val="0"/>
              </a:spcBef>
              <a:spcAft>
                <a:spcPts val="0"/>
              </a:spcAft>
              <a:buNone/>
            </a:pPr>
            <a:r>
              <a:t/>
            </a:r>
            <a:endParaRPr sz="1800">
              <a:solidFill>
                <a:schemeClr val="dk1"/>
              </a:solidFill>
            </a:endParaRPr>
          </a:p>
          <a:p>
            <a:pPr indent="-342900" lvl="0" marL="457200" marR="0" rtl="0" algn="just">
              <a:lnSpc>
                <a:spcPct val="150000"/>
              </a:lnSpc>
              <a:spcBef>
                <a:spcPts val="0"/>
              </a:spcBef>
              <a:spcAft>
                <a:spcPts val="0"/>
              </a:spcAft>
              <a:buClr>
                <a:schemeClr val="dk1"/>
              </a:buClr>
              <a:buSzPts val="1800"/>
              <a:buChar char="●"/>
            </a:pPr>
            <a:r>
              <a:rPr lang="es-ES" sz="1800">
                <a:solidFill>
                  <a:schemeClr val="dk1"/>
                </a:solidFill>
              </a:rPr>
              <a:t>Adjunto “Guía visual para resolver problemas impresión 3D”</a:t>
            </a:r>
            <a:endParaRPr b="1" sz="3000">
              <a:solidFill>
                <a:srgbClr val="3A3A3A"/>
              </a:solidFill>
              <a:highlight>
                <a:srgbClr val="FFFFFF"/>
              </a:highlight>
            </a:endParaRPr>
          </a:p>
          <a:p>
            <a:pPr indent="0" lvl="0" marL="0" marR="0" rtl="0" algn="just">
              <a:lnSpc>
                <a:spcPct val="150000"/>
              </a:lnSpc>
              <a:spcBef>
                <a:spcPts val="0"/>
              </a:spcBef>
              <a:spcAft>
                <a:spcPts val="0"/>
              </a:spcAft>
              <a:buNone/>
            </a:pPr>
            <a:r>
              <a:rPr b="1" lang="es-ES" sz="3000">
                <a:solidFill>
                  <a:srgbClr val="3A3A3A"/>
                </a:solidFill>
                <a:highlight>
                  <a:srgbClr val="FFFFFF"/>
                </a:highlight>
              </a:rPr>
              <a:t>      </a:t>
            </a:r>
            <a:r>
              <a:rPr lang="es-ES" sz="1800" u="sng">
                <a:solidFill>
                  <a:schemeClr val="hlink"/>
                </a:solidFill>
                <a:hlinkClick r:id="rId4"/>
              </a:rPr>
              <a:t>https://bitfab.io/es/blog/problemas-impresion-3d/</a:t>
            </a:r>
            <a:endParaRPr sz="1800">
              <a:solidFill>
                <a:schemeClr val="dk1"/>
              </a:solidFill>
            </a:endParaRPr>
          </a:p>
          <a:p>
            <a:pPr indent="0" lvl="0" marL="0" marR="0" rtl="0" algn="just">
              <a:lnSpc>
                <a:spcPct val="150000"/>
              </a:lnSpc>
              <a:spcBef>
                <a:spcPts val="0"/>
              </a:spcBef>
              <a:spcAft>
                <a:spcPts val="0"/>
              </a:spcAft>
              <a:buNone/>
            </a:pPr>
            <a:r>
              <a:t/>
            </a:r>
            <a:endParaRPr sz="1800">
              <a:solidFill>
                <a:schemeClr val="dk1"/>
              </a:solidFill>
            </a:endParaRPr>
          </a:p>
          <a:p>
            <a:pPr indent="0" lvl="0" marL="0" marR="0" rtl="0" algn="just">
              <a:lnSpc>
                <a:spcPct val="150000"/>
              </a:lnSpc>
              <a:spcBef>
                <a:spcPts val="0"/>
              </a:spcBef>
              <a:spcAft>
                <a:spcPts val="0"/>
              </a:spcAft>
              <a:buNone/>
            </a:pPr>
            <a:r>
              <a:t/>
            </a:r>
            <a:endParaRPr sz="1800">
              <a:solidFill>
                <a:schemeClr val="dk1"/>
              </a:solidFill>
            </a:endParaRPr>
          </a:p>
          <a:p>
            <a:pPr indent="0" lvl="0" marL="0" marR="0" rtl="0" algn="just">
              <a:lnSpc>
                <a:spcPct val="150000"/>
              </a:lnSpc>
              <a:spcBef>
                <a:spcPts val="200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just">
              <a:lnSpc>
                <a:spcPct val="150000"/>
              </a:lnSpc>
              <a:spcBef>
                <a:spcPts val="2000"/>
              </a:spcBef>
              <a:spcAft>
                <a:spcPts val="200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43" name="Google Shape;343;g3669362483f_3_0"/>
          <p:cNvSpPr txBox="1"/>
          <p:nvPr>
            <p:ph type="title"/>
          </p:nvPr>
        </p:nvSpPr>
        <p:spPr>
          <a:xfrm>
            <a:off x="1460700" y="302500"/>
            <a:ext cx="8716500" cy="752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2400"/>
              <a:buFont typeface="Arial Black"/>
              <a:buNone/>
            </a:pPr>
            <a:r>
              <a:rPr lang="es-ES"/>
              <a:t>UD5: ERRORES COMUNES EN IMPRESIÓN FDM.</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sp>
        <p:nvSpPr>
          <p:cNvPr id="349" name="Google Shape;349;g3567b1e46ab_0_3"/>
          <p:cNvSpPr txBox="1"/>
          <p:nvPr/>
        </p:nvSpPr>
        <p:spPr>
          <a:xfrm>
            <a:off x="8638990" y="3469978"/>
            <a:ext cx="2115600" cy="923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52BDC3"/>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Arial"/>
              <a:buNone/>
            </a:pPr>
            <a:br>
              <a:rPr b="0" i="0" lang="es-ES" sz="1800" u="none" cap="none" strike="noStrike">
                <a:solidFill>
                  <a:schemeClr val="dk1"/>
                </a:solidFill>
                <a:latin typeface="Arial"/>
                <a:ea typeface="Arial"/>
                <a:cs typeface="Arial"/>
                <a:sym typeface="Arial"/>
              </a:rPr>
            </a:br>
            <a:endParaRPr b="0" i="0" sz="1800" u="none" cap="none" strike="noStrike">
              <a:solidFill>
                <a:schemeClr val="dk1"/>
              </a:solidFill>
              <a:latin typeface="Arial"/>
              <a:ea typeface="Arial"/>
              <a:cs typeface="Arial"/>
              <a:sym typeface="Arial"/>
            </a:endParaRPr>
          </a:p>
        </p:txBody>
      </p:sp>
      <p:sp>
        <p:nvSpPr>
          <p:cNvPr id="350" name="Google Shape;350;g3567b1e46ab_0_3"/>
          <p:cNvSpPr txBox="1"/>
          <p:nvPr>
            <p:ph idx="1" type="body"/>
          </p:nvPr>
        </p:nvSpPr>
        <p:spPr>
          <a:xfrm>
            <a:off x="1693650" y="750500"/>
            <a:ext cx="6695700" cy="923400"/>
          </a:xfrm>
          <a:prstGeom prst="rect">
            <a:avLst/>
          </a:prstGeom>
          <a:noFill/>
          <a:ln>
            <a:noFill/>
          </a:ln>
        </p:spPr>
        <p:txBody>
          <a:bodyPr anchorCtr="0" anchor="t" bIns="45700" lIns="91425" spcFirstLastPara="1" rIns="91425" wrap="square" tIns="45700">
            <a:normAutofit fontScale="70000" lnSpcReduction="20000"/>
          </a:bodyPr>
          <a:lstStyle/>
          <a:p>
            <a:pPr indent="-127000" lvl="0" marL="228600" rtl="0" algn="l">
              <a:lnSpc>
                <a:spcPct val="90000"/>
              </a:lnSpc>
              <a:spcBef>
                <a:spcPts val="0"/>
              </a:spcBef>
              <a:spcAft>
                <a:spcPts val="0"/>
              </a:spcAft>
              <a:buClr>
                <a:schemeClr val="dk1"/>
              </a:buClr>
              <a:buSzPct val="43137"/>
              <a:buNone/>
            </a:pPr>
            <a:r>
              <a:t/>
            </a:r>
            <a:endParaRPr b="1" sz="2550">
              <a:solidFill>
                <a:srgbClr val="52BDC3"/>
              </a:solidFill>
            </a:endParaRPr>
          </a:p>
          <a:p>
            <a:pPr indent="0" lvl="0" marL="0" rtl="0" algn="l">
              <a:lnSpc>
                <a:spcPct val="200000"/>
              </a:lnSpc>
              <a:spcBef>
                <a:spcPts val="0"/>
              </a:spcBef>
              <a:spcAft>
                <a:spcPts val="0"/>
              </a:spcAft>
              <a:buSzPct val="51612"/>
              <a:buNone/>
            </a:pPr>
            <a:r>
              <a:rPr b="1" lang="es-ES" sz="3100">
                <a:solidFill>
                  <a:srgbClr val="52BDC3"/>
                </a:solidFill>
              </a:rPr>
              <a:t>:</a:t>
            </a:r>
            <a:endParaRPr b="1" sz="3580">
              <a:solidFill>
                <a:srgbClr val="52BDC3"/>
              </a:solidFill>
            </a:endParaRPr>
          </a:p>
          <a:p>
            <a:pPr indent="-127000" lvl="0" marL="228600" rtl="0" algn="l">
              <a:lnSpc>
                <a:spcPct val="90000"/>
              </a:lnSpc>
              <a:spcBef>
                <a:spcPts val="0"/>
              </a:spcBef>
              <a:spcAft>
                <a:spcPts val="0"/>
              </a:spcAft>
              <a:buClr>
                <a:schemeClr val="dk1"/>
              </a:buClr>
              <a:buSzPct val="88888"/>
              <a:buNone/>
            </a:pPr>
            <a:r>
              <a:t/>
            </a:r>
            <a:endParaRPr sz="1800"/>
          </a:p>
        </p:txBody>
      </p:sp>
      <p:sp>
        <p:nvSpPr>
          <p:cNvPr id="351" name="Google Shape;351;g3567b1e46ab_0_3"/>
          <p:cNvSpPr txBox="1"/>
          <p:nvPr>
            <p:ph idx="1" type="body"/>
          </p:nvPr>
        </p:nvSpPr>
        <p:spPr>
          <a:xfrm>
            <a:off x="3293817" y="1254125"/>
            <a:ext cx="4978400" cy="3709988"/>
          </a:xfrm>
          <a:prstGeom prst="rect">
            <a:avLst/>
          </a:prstGeom>
          <a:noFill/>
          <a:ln>
            <a:noFill/>
          </a:ln>
        </p:spPr>
        <p:txBody>
          <a:bodyPr anchorCtr="0" anchor="t" bIns="45700" lIns="91425" spcFirstLastPara="1" rIns="91425" wrap="square" tIns="45700">
            <a:normAutofit fontScale="47500" lnSpcReduction="20000"/>
          </a:bodyPr>
          <a:lstStyle/>
          <a:p>
            <a:pPr indent="-127000" lvl="0" marL="228600" marR="0" rtl="0" algn="l">
              <a:lnSpc>
                <a:spcPct val="90000"/>
              </a:lnSpc>
              <a:spcBef>
                <a:spcPts val="0"/>
              </a:spcBef>
              <a:spcAft>
                <a:spcPts val="0"/>
              </a:spcAft>
              <a:buClr>
                <a:schemeClr val="dk1"/>
              </a:buClr>
              <a:buSzPct val="61109"/>
              <a:buFont typeface="Arial"/>
              <a:buNone/>
            </a:pPr>
            <a:r>
              <a:t/>
            </a:r>
            <a:endParaRPr b="1" i="0" sz="1800" u="none" cap="none" strike="noStrike">
              <a:solidFill>
                <a:srgbClr val="52BDC3"/>
              </a:solidFill>
              <a:latin typeface="Arial"/>
              <a:ea typeface="Arial"/>
              <a:cs typeface="Arial"/>
              <a:sym typeface="Arial"/>
            </a:endParaRPr>
          </a:p>
          <a:p>
            <a:pPr indent="0" lvl="0" marL="0" marR="0" rtl="0" algn="r">
              <a:lnSpc>
                <a:spcPct val="150000"/>
              </a:lnSpc>
              <a:spcBef>
                <a:spcPts val="0"/>
              </a:spcBef>
              <a:spcAft>
                <a:spcPts val="0"/>
              </a:spcAft>
              <a:buClr>
                <a:srgbClr val="000000"/>
              </a:buClr>
              <a:buSzPct val="37381"/>
              <a:buFont typeface="Arial"/>
              <a:buNone/>
            </a:pPr>
            <a:r>
              <a:rPr b="1" i="0" lang="es-ES" sz="9011" u="none" cap="none" strike="noStrike">
                <a:solidFill>
                  <a:srgbClr val="2A3768"/>
                </a:solidFill>
                <a:latin typeface="Arial"/>
                <a:ea typeface="Arial"/>
                <a:cs typeface="Arial"/>
                <a:sym typeface="Arial"/>
              </a:rPr>
              <a:t>ESKERRIK ASKO!</a:t>
            </a:r>
            <a:endParaRPr b="1" i="0" sz="9011" u="none" cap="none" strike="noStrike">
              <a:solidFill>
                <a:srgbClr val="2A3768"/>
              </a:solidFill>
              <a:latin typeface="Arial"/>
              <a:ea typeface="Arial"/>
              <a:cs typeface="Arial"/>
              <a:sym typeface="Arial"/>
            </a:endParaRPr>
          </a:p>
          <a:p>
            <a:pPr indent="0" lvl="0" marL="0" marR="0" rtl="0" algn="r">
              <a:lnSpc>
                <a:spcPct val="150000"/>
              </a:lnSpc>
              <a:spcBef>
                <a:spcPts val="0"/>
              </a:spcBef>
              <a:spcAft>
                <a:spcPts val="0"/>
              </a:spcAft>
              <a:buClr>
                <a:srgbClr val="000000"/>
              </a:buClr>
              <a:buSzPct val="71638"/>
              <a:buFont typeface="Arial"/>
              <a:buNone/>
            </a:pPr>
            <a:r>
              <a:rPr b="0" i="0" lang="es-ES" sz="4702" u="sng" cap="none" strike="noStrike">
                <a:solidFill>
                  <a:schemeClr val="hlink"/>
                </a:solidFill>
                <a:latin typeface="Arial Black"/>
                <a:ea typeface="Arial Black"/>
                <a:cs typeface="Arial Black"/>
                <a:sym typeface="Arial Black"/>
                <a:hlinkClick r:id="rId3"/>
              </a:rPr>
              <a:t>www.fpsanturtzilh.eus</a:t>
            </a:r>
            <a:endParaRPr b="0" i="0" sz="4702" u="none" cap="none" strike="noStrike">
              <a:solidFill>
                <a:srgbClr val="222D59"/>
              </a:solidFill>
              <a:latin typeface="Arial Black"/>
              <a:ea typeface="Arial Black"/>
              <a:cs typeface="Arial Black"/>
              <a:sym typeface="Arial Black"/>
            </a:endParaRPr>
          </a:p>
          <a:p>
            <a:pPr indent="0" lvl="0" marL="0" marR="0" rtl="0" algn="r">
              <a:lnSpc>
                <a:spcPct val="100000"/>
              </a:lnSpc>
              <a:spcBef>
                <a:spcPts val="0"/>
              </a:spcBef>
              <a:spcAft>
                <a:spcPts val="0"/>
              </a:spcAft>
              <a:buClr>
                <a:srgbClr val="000000"/>
              </a:buClr>
              <a:buSzPct val="104348"/>
              <a:buFont typeface="Arial"/>
              <a:buNone/>
            </a:pPr>
            <a:r>
              <a:t/>
            </a:r>
            <a:endParaRPr b="0" i="0" sz="3228" u="none" cap="none" strike="noStrike">
              <a:solidFill>
                <a:srgbClr val="222D59"/>
              </a:solidFill>
              <a:latin typeface="Arial Black"/>
              <a:ea typeface="Arial Black"/>
              <a:cs typeface="Arial Black"/>
              <a:sym typeface="Arial Black"/>
            </a:endParaRPr>
          </a:p>
          <a:p>
            <a:pPr indent="0" lvl="0" marL="0" marR="0" rtl="0" algn="r">
              <a:lnSpc>
                <a:spcPct val="90000"/>
              </a:lnSpc>
              <a:spcBef>
                <a:spcPts val="0"/>
              </a:spcBef>
              <a:spcAft>
                <a:spcPts val="0"/>
              </a:spcAft>
              <a:buClr>
                <a:srgbClr val="000000"/>
              </a:buClr>
              <a:buSzPct val="120298"/>
              <a:buFont typeface="Arial"/>
              <a:buNone/>
            </a:pPr>
            <a:r>
              <a:t/>
            </a:r>
            <a:endParaRPr b="0" i="0" sz="2800" u="none" cap="none" strike="noStrike">
              <a:solidFill>
                <a:srgbClr val="222D59"/>
              </a:solidFill>
              <a:latin typeface="Arial Black"/>
              <a:ea typeface="Arial Black"/>
              <a:cs typeface="Arial Black"/>
              <a:sym typeface="Arial Black"/>
            </a:endParaRPr>
          </a:p>
          <a:p>
            <a:pPr indent="0" lvl="0" marL="0" marR="0" rtl="0" algn="r">
              <a:lnSpc>
                <a:spcPct val="90000"/>
              </a:lnSpc>
              <a:spcBef>
                <a:spcPts val="0"/>
              </a:spcBef>
              <a:spcAft>
                <a:spcPts val="0"/>
              </a:spcAft>
              <a:buClr>
                <a:srgbClr val="000000"/>
              </a:buClr>
              <a:buSzPct val="75003"/>
              <a:buFont typeface="Arial"/>
              <a:buNone/>
            </a:pPr>
            <a:r>
              <a:rPr b="0" i="0" lang="es-ES" sz="4491" u="none" cap="none" strike="noStrike">
                <a:solidFill>
                  <a:srgbClr val="222D59"/>
                </a:solidFill>
                <a:latin typeface="Arial Black"/>
                <a:ea typeface="Arial Black"/>
                <a:cs typeface="Arial Black"/>
                <a:sym typeface="Arial Black"/>
              </a:rPr>
              <a:t>Mikel Iturraspe Eguia</a:t>
            </a:r>
            <a:endParaRPr b="0" i="0" sz="4491" u="none" cap="none" strike="noStrike">
              <a:solidFill>
                <a:srgbClr val="222D59"/>
              </a:solidFill>
              <a:latin typeface="Arial Black"/>
              <a:ea typeface="Arial Black"/>
              <a:cs typeface="Arial Black"/>
              <a:sym typeface="Arial Black"/>
            </a:endParaRPr>
          </a:p>
          <a:p>
            <a:pPr indent="0" lvl="0" marL="0" marR="0" rtl="0" algn="r">
              <a:lnSpc>
                <a:spcPct val="90000"/>
              </a:lnSpc>
              <a:spcBef>
                <a:spcPts val="0"/>
              </a:spcBef>
              <a:spcAft>
                <a:spcPts val="0"/>
              </a:spcAft>
              <a:buClr>
                <a:srgbClr val="000000"/>
              </a:buClr>
              <a:buSzPct val="92488"/>
              <a:buFont typeface="Arial"/>
              <a:buNone/>
            </a:pPr>
            <a:r>
              <a:t/>
            </a:r>
            <a:endParaRPr b="0" i="0" sz="3641" u="none" cap="none" strike="noStrike">
              <a:solidFill>
                <a:srgbClr val="222D59"/>
              </a:solidFill>
              <a:latin typeface="Arial Black"/>
              <a:ea typeface="Arial Black"/>
              <a:cs typeface="Arial Black"/>
              <a:sym typeface="Arial Black"/>
            </a:endParaRPr>
          </a:p>
          <a:p>
            <a:pPr indent="0" lvl="0" marL="0" marR="0" rtl="0" algn="r">
              <a:lnSpc>
                <a:spcPct val="100000"/>
              </a:lnSpc>
              <a:spcBef>
                <a:spcPts val="0"/>
              </a:spcBef>
              <a:spcAft>
                <a:spcPts val="0"/>
              </a:spcAft>
              <a:buClr>
                <a:schemeClr val="dk1"/>
              </a:buClr>
              <a:buSzPct val="78353"/>
              <a:buFont typeface="Arial"/>
              <a:buNone/>
            </a:pPr>
            <a:r>
              <a:rPr b="0" i="0" lang="es-ES" sz="4299" u="none" cap="none" strike="noStrike">
                <a:solidFill>
                  <a:srgbClr val="1F5C99"/>
                </a:solidFill>
                <a:latin typeface="Arial"/>
                <a:ea typeface="Arial"/>
                <a:cs typeface="Arial"/>
                <a:sym typeface="Arial"/>
              </a:rPr>
              <a:t>miturraspee@fpsanturtzilh.eu</a:t>
            </a:r>
            <a:r>
              <a:rPr b="0" i="0" lang="es-ES" sz="4156" u="none" cap="none" strike="noStrike">
                <a:solidFill>
                  <a:srgbClr val="1F5C99"/>
                </a:solidFill>
                <a:latin typeface="Arial"/>
                <a:ea typeface="Arial"/>
                <a:cs typeface="Arial"/>
                <a:sym typeface="Arial"/>
              </a:rPr>
              <a:t>s</a:t>
            </a:r>
            <a:r>
              <a:rPr b="0" i="0" lang="es-ES" sz="1810" u="none" cap="none" strike="noStrike">
                <a:solidFill>
                  <a:srgbClr val="1F5C99"/>
                </a:solidFill>
                <a:latin typeface="Arial"/>
                <a:ea typeface="Arial"/>
                <a:cs typeface="Arial"/>
                <a:sym typeface="Arial"/>
              </a:rPr>
              <a:t> </a:t>
            </a:r>
            <a:endParaRPr b="0" i="0" sz="1610" u="none" cap="none" strike="noStrike">
              <a:solidFill>
                <a:srgbClr val="000000"/>
              </a:solidFill>
              <a:latin typeface="Arial"/>
              <a:ea typeface="Arial"/>
              <a:cs typeface="Arial"/>
              <a:sym typeface="Arial"/>
            </a:endParaRPr>
          </a:p>
          <a:p>
            <a:pPr indent="0" lvl="0" marL="0" marR="0" rtl="0" algn="l">
              <a:lnSpc>
                <a:spcPct val="90000"/>
              </a:lnSpc>
              <a:spcBef>
                <a:spcPts val="0"/>
              </a:spcBef>
              <a:spcAft>
                <a:spcPts val="0"/>
              </a:spcAft>
              <a:buClr>
                <a:srgbClr val="000000"/>
              </a:buClr>
              <a:buSzPct val="111906"/>
              <a:buFont typeface="Arial"/>
              <a:buNone/>
            </a:pPr>
            <a:r>
              <a:t/>
            </a:r>
            <a:endParaRPr b="0" i="0" sz="3010" u="none" cap="none" strike="noStrike">
              <a:solidFill>
                <a:srgbClr val="222D59"/>
              </a:solidFill>
              <a:latin typeface="Arial Black"/>
              <a:ea typeface="Arial Black"/>
              <a:cs typeface="Arial Black"/>
              <a:sym typeface="Arial Black"/>
            </a:endParaRPr>
          </a:p>
          <a:p>
            <a:pPr indent="0" lvl="0" marL="0" marR="0" rtl="0" algn="r">
              <a:lnSpc>
                <a:spcPct val="200000"/>
              </a:lnSpc>
              <a:spcBef>
                <a:spcPts val="0"/>
              </a:spcBef>
              <a:spcAft>
                <a:spcPts val="0"/>
              </a:spcAft>
              <a:buClr>
                <a:schemeClr val="dk1"/>
              </a:buClr>
              <a:buSzPct val="39285"/>
              <a:buFont typeface="Arial"/>
              <a:buNone/>
            </a:pPr>
            <a:r>
              <a:t/>
            </a:r>
            <a:endParaRPr b="0" i="0" sz="2800" u="none" cap="none" strike="noStrike">
              <a:solidFill>
                <a:srgbClr val="222D59"/>
              </a:solidFill>
              <a:latin typeface="Arial Black"/>
              <a:ea typeface="Arial Black"/>
              <a:cs typeface="Arial Black"/>
              <a:sym typeface="Arial Black"/>
            </a:endParaRPr>
          </a:p>
          <a:p>
            <a:pPr indent="0" lvl="0" marL="0" marR="0" rtl="0" algn="l">
              <a:lnSpc>
                <a:spcPct val="90000"/>
              </a:lnSpc>
              <a:spcBef>
                <a:spcPts val="0"/>
              </a:spcBef>
              <a:spcAft>
                <a:spcPts val="0"/>
              </a:spcAft>
              <a:buClr>
                <a:srgbClr val="222D59"/>
              </a:buClr>
              <a:buSzPct val="128571"/>
              <a:buFont typeface="Arial Black"/>
              <a:buNone/>
            </a:pPr>
            <a:r>
              <a:t/>
            </a:r>
            <a:endParaRPr b="0" i="0" sz="2800" u="none" cap="none" strike="noStrike">
              <a:solidFill>
                <a:srgbClr val="222D59"/>
              </a:solidFill>
              <a:latin typeface="Arial Black"/>
              <a:ea typeface="Arial Black"/>
              <a:cs typeface="Arial Black"/>
              <a:sym typeface="Arial Black"/>
            </a:endParaRPr>
          </a:p>
          <a:p>
            <a:pPr indent="0" lvl="0" marL="457200" marR="0" rtl="0" algn="l">
              <a:lnSpc>
                <a:spcPct val="200000"/>
              </a:lnSpc>
              <a:spcBef>
                <a:spcPts val="0"/>
              </a:spcBef>
              <a:spcAft>
                <a:spcPts val="0"/>
              </a:spcAft>
              <a:buClr>
                <a:srgbClr val="000000"/>
              </a:buClr>
              <a:buSzPct val="187134"/>
              <a:buFont typeface="Arial"/>
              <a:buNone/>
            </a:pPr>
            <a:r>
              <a:t/>
            </a:r>
            <a:endParaRPr b="1" i="0" sz="1800" u="none" cap="none" strike="noStrike">
              <a:solidFill>
                <a:srgbClr val="2A3768"/>
              </a:solidFill>
              <a:latin typeface="Arial"/>
              <a:ea typeface="Arial"/>
              <a:cs typeface="Arial"/>
              <a:sym typeface="Arial"/>
            </a:endParaRPr>
          </a:p>
          <a:p>
            <a:pPr indent="0" lvl="0" marL="0" marR="0" rtl="0" algn="l">
              <a:lnSpc>
                <a:spcPct val="200000"/>
              </a:lnSpc>
              <a:spcBef>
                <a:spcPts val="0"/>
              </a:spcBef>
              <a:spcAft>
                <a:spcPts val="0"/>
              </a:spcAft>
              <a:buClr>
                <a:srgbClr val="000000"/>
              </a:buClr>
              <a:buSzPct val="198141"/>
              <a:buFont typeface="Arial"/>
              <a:buNone/>
            </a:pPr>
            <a:r>
              <a:t/>
            </a:r>
            <a:endParaRPr b="0" i="0" sz="1700" u="none" cap="none" strike="noStrike">
              <a:solidFill>
                <a:srgbClr val="2A3768"/>
              </a:solidFill>
              <a:latin typeface="Arial"/>
              <a:ea typeface="Arial"/>
              <a:cs typeface="Arial"/>
              <a:sym typeface="Arial"/>
            </a:endParaRPr>
          </a:p>
          <a:p>
            <a:pPr indent="-127000" lvl="0" marL="228600" marR="0" rtl="0" algn="l">
              <a:lnSpc>
                <a:spcPct val="90000"/>
              </a:lnSpc>
              <a:spcBef>
                <a:spcPts val="0"/>
              </a:spcBef>
              <a:spcAft>
                <a:spcPts val="0"/>
              </a:spcAft>
              <a:buClr>
                <a:schemeClr val="dk1"/>
              </a:buClr>
              <a:buSzPct val="100000"/>
              <a:buFont typeface="Arial"/>
              <a:buNone/>
            </a:pPr>
            <a:r>
              <a:t/>
            </a:r>
            <a:endParaRPr b="0" i="0" sz="1400" u="none" cap="none" strike="noStrike">
              <a:solidFill>
                <a:srgbClr val="000000"/>
              </a:solidFill>
              <a:latin typeface="Arial"/>
              <a:ea typeface="Arial"/>
              <a:cs typeface="Arial"/>
              <a:sym typeface="Arial"/>
            </a:endParaRPr>
          </a:p>
        </p:txBody>
      </p:sp>
      <p:pic>
        <p:nvPicPr>
          <p:cNvPr id="352" name="Google Shape;352;g3567b1e46ab_0_3" title="Logo horizontal principal.jpg"/>
          <p:cNvPicPr preferRelativeResize="0"/>
          <p:nvPr/>
        </p:nvPicPr>
        <p:blipFill rotWithShape="1">
          <a:blip r:embed="rId4">
            <a:alphaModFix/>
          </a:blip>
          <a:srcRect b="0" l="0" r="0" t="0"/>
          <a:stretch/>
        </p:blipFill>
        <p:spPr>
          <a:xfrm>
            <a:off x="5456800" y="6044425"/>
            <a:ext cx="1908566" cy="7521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 name="Shape 52"/>
        <p:cNvGrpSpPr/>
        <p:nvPr/>
      </p:nvGrpSpPr>
      <p:grpSpPr>
        <a:xfrm>
          <a:off x="0" y="0"/>
          <a:ext cx="0" cy="0"/>
          <a:chOff x="0" y="0"/>
          <a:chExt cx="0" cy="0"/>
        </a:xfrm>
      </p:grpSpPr>
      <p:sp>
        <p:nvSpPr>
          <p:cNvPr id="53" name="Google Shape;53;g36889601cd3_0_55"/>
          <p:cNvSpPr txBox="1"/>
          <p:nvPr/>
        </p:nvSpPr>
        <p:spPr>
          <a:xfrm>
            <a:off x="1464825" y="1057950"/>
            <a:ext cx="9157800" cy="382800"/>
          </a:xfrm>
          <a:prstGeom prst="rect">
            <a:avLst/>
          </a:prstGeom>
          <a:noFill/>
          <a:ln>
            <a:noFill/>
          </a:ln>
        </p:spPr>
        <p:txBody>
          <a:bodyPr anchorCtr="0" anchor="ctr" bIns="0" lIns="0" spcFirstLastPara="1" rIns="0" wrap="square" tIns="13325">
            <a:spAutoFit/>
          </a:bodyPr>
          <a:lstStyle/>
          <a:p>
            <a:pPr indent="-342900" lvl="0" marL="355600" marR="0" rtl="0" algn="l">
              <a:lnSpc>
                <a:spcPct val="100000"/>
              </a:lnSpc>
              <a:spcBef>
                <a:spcPts val="105"/>
              </a:spcBef>
              <a:spcAft>
                <a:spcPts val="0"/>
              </a:spcAft>
              <a:buClr>
                <a:srgbClr val="002060"/>
              </a:buClr>
              <a:buSzPts val="2400"/>
              <a:buFont typeface="Noto Sans Symbols"/>
              <a:buChar char="❑"/>
            </a:pPr>
            <a:r>
              <a:rPr b="1" lang="es-ES" sz="2400">
                <a:solidFill>
                  <a:srgbClr val="002060"/>
                </a:solidFill>
                <a:latin typeface="Arial Black"/>
                <a:ea typeface="Arial Black"/>
                <a:cs typeface="Arial Black"/>
                <a:sym typeface="Arial Black"/>
              </a:rPr>
              <a:t>5.1 WARPING ( DEFORMACIÓN)</a:t>
            </a:r>
            <a:endParaRPr b="1" i="0" sz="2400" u="none" cap="none" strike="noStrike">
              <a:solidFill>
                <a:srgbClr val="002060"/>
              </a:solidFill>
              <a:latin typeface="Arial Black"/>
              <a:ea typeface="Arial Black"/>
              <a:cs typeface="Arial Black"/>
              <a:sym typeface="Arial Black"/>
            </a:endParaRPr>
          </a:p>
        </p:txBody>
      </p:sp>
      <p:pic>
        <p:nvPicPr>
          <p:cNvPr id="54" name="Google Shape;54;g36889601cd3_0_55" title="Logo horizontal principal.jpg"/>
          <p:cNvPicPr preferRelativeResize="0"/>
          <p:nvPr/>
        </p:nvPicPr>
        <p:blipFill rotWithShape="1">
          <a:blip r:embed="rId3">
            <a:alphaModFix/>
          </a:blip>
          <a:srcRect b="0" l="0" r="0" t="0"/>
          <a:stretch/>
        </p:blipFill>
        <p:spPr>
          <a:xfrm>
            <a:off x="5456800" y="6044425"/>
            <a:ext cx="1908566" cy="752125"/>
          </a:xfrm>
          <a:prstGeom prst="rect">
            <a:avLst/>
          </a:prstGeom>
          <a:noFill/>
          <a:ln>
            <a:noFill/>
          </a:ln>
        </p:spPr>
      </p:pic>
      <p:sp>
        <p:nvSpPr>
          <p:cNvPr id="55" name="Google Shape;55;g36889601cd3_0_55"/>
          <p:cNvSpPr/>
          <p:nvPr/>
        </p:nvSpPr>
        <p:spPr>
          <a:xfrm>
            <a:off x="4399002" y="7120890"/>
            <a:ext cx="1440900" cy="180000"/>
          </a:xfrm>
          <a:prstGeom prst="rect">
            <a:avLst/>
          </a:prstGeom>
          <a:noFill/>
          <a:ln>
            <a:noFill/>
          </a:ln>
        </p:spPr>
        <p:txBody>
          <a:bodyPr anchorCtr="0" anchor="t" bIns="0" lIns="0" spcFirstLastPara="1" rIns="0" wrap="square" tIns="0">
            <a:noAutofit/>
          </a:bodyPr>
          <a:lstStyle/>
          <a:p>
            <a:pPr indent="0" lvl="0" marL="0" marR="0" rtl="0" algn="l">
              <a:lnSpc>
                <a:spcPct val="127272"/>
              </a:lnSpc>
              <a:spcBef>
                <a:spcPts val="0"/>
              </a:spcBef>
              <a:spcAft>
                <a:spcPts val="0"/>
              </a:spcAft>
              <a:buClr>
                <a:srgbClr val="3A3630"/>
              </a:buClr>
              <a:buSzPts val="1100"/>
              <a:buFont typeface="Lora"/>
              <a:buNone/>
            </a:pPr>
            <a:r>
              <a:rPr b="0" i="0" lang="es-ES" sz="1100" u="none" cap="none" strike="noStrike">
                <a:solidFill>
                  <a:srgbClr val="3A3630"/>
                </a:solidFill>
                <a:latin typeface="Lora"/>
                <a:ea typeface="Lora"/>
                <a:cs typeface="Lora"/>
                <a:sym typeface="Lora"/>
              </a:rPr>
              <a:t>Ventiladores</a:t>
            </a:r>
            <a:endParaRPr b="0" i="0" sz="1100" u="none" cap="none" strike="noStrike">
              <a:solidFill>
                <a:srgbClr val="000000"/>
              </a:solidFill>
              <a:latin typeface="Arial"/>
              <a:ea typeface="Arial"/>
              <a:cs typeface="Arial"/>
              <a:sym typeface="Arial"/>
            </a:endParaRPr>
          </a:p>
        </p:txBody>
      </p:sp>
      <p:sp>
        <p:nvSpPr>
          <p:cNvPr id="56" name="Google Shape;56;g36889601cd3_0_55"/>
          <p:cNvSpPr/>
          <p:nvPr/>
        </p:nvSpPr>
        <p:spPr>
          <a:xfrm>
            <a:off x="4399002" y="7374374"/>
            <a:ext cx="3423300" cy="392100"/>
          </a:xfrm>
          <a:prstGeom prst="rect">
            <a:avLst/>
          </a:prstGeom>
          <a:noFill/>
          <a:ln>
            <a:noFill/>
          </a:ln>
        </p:spPr>
        <p:txBody>
          <a:bodyPr anchorCtr="0" anchor="t" bIns="0" lIns="0" spcFirstLastPara="1" rIns="0" wrap="square" tIns="0">
            <a:noAutofit/>
          </a:bodyPr>
          <a:lstStyle/>
          <a:p>
            <a:pPr indent="0" lvl="0" marL="0" marR="0" rtl="0" algn="l">
              <a:lnSpc>
                <a:spcPct val="157894"/>
              </a:lnSpc>
              <a:spcBef>
                <a:spcPts val="0"/>
              </a:spcBef>
              <a:spcAft>
                <a:spcPts val="0"/>
              </a:spcAft>
              <a:buClr>
                <a:srgbClr val="3A3630"/>
              </a:buClr>
              <a:buSzPts val="950"/>
              <a:buFont typeface="Arial"/>
              <a:buNone/>
            </a:pPr>
            <a:r>
              <a:rPr b="0" i="0" lang="es-ES" sz="950" u="none" cap="none" strike="noStrike">
                <a:solidFill>
                  <a:srgbClr val="3A3630"/>
                </a:solidFill>
                <a:latin typeface="Arial"/>
                <a:ea typeface="Arial"/>
                <a:cs typeface="Arial"/>
                <a:sym typeface="Arial"/>
              </a:rPr>
              <a:t>Se utilizan para enfriar el hotend y la pieza impresa, mejorando la calidad de las capas y previniendo el sobrecalentamiento.</a:t>
            </a:r>
            <a:endParaRPr b="0" i="0" sz="950" u="none" cap="none" strike="noStrike">
              <a:solidFill>
                <a:srgbClr val="000000"/>
              </a:solidFill>
              <a:latin typeface="Arial"/>
              <a:ea typeface="Arial"/>
              <a:cs typeface="Arial"/>
              <a:sym typeface="Arial"/>
            </a:endParaRPr>
          </a:p>
        </p:txBody>
      </p:sp>
      <p:sp>
        <p:nvSpPr>
          <p:cNvPr id="57" name="Google Shape;57;g36889601cd3_0_55"/>
          <p:cNvSpPr txBox="1"/>
          <p:nvPr/>
        </p:nvSpPr>
        <p:spPr>
          <a:xfrm>
            <a:off x="1236950" y="1596500"/>
            <a:ext cx="7393500" cy="4674000"/>
          </a:xfrm>
          <a:prstGeom prst="rect">
            <a:avLst/>
          </a:prstGeom>
          <a:noFill/>
          <a:ln>
            <a:noFill/>
          </a:ln>
        </p:spPr>
        <p:txBody>
          <a:bodyPr anchorCtr="0" anchor="t" bIns="91425" lIns="91425" spcFirstLastPara="1" rIns="91425" wrap="square" tIns="91425">
            <a:spAutoFit/>
          </a:bodyPr>
          <a:lstStyle/>
          <a:p>
            <a:pPr indent="-342900" lvl="0" marL="457200" marR="0" rtl="0" algn="l">
              <a:lnSpc>
                <a:spcPct val="115000"/>
              </a:lnSpc>
              <a:spcBef>
                <a:spcPts val="0"/>
              </a:spcBef>
              <a:spcAft>
                <a:spcPts val="0"/>
              </a:spcAft>
              <a:buClr>
                <a:schemeClr val="dk1"/>
              </a:buClr>
              <a:buSzPts val="1800"/>
              <a:buChar char="●"/>
            </a:pPr>
            <a:r>
              <a:rPr b="1" lang="es-ES" sz="1800">
                <a:solidFill>
                  <a:schemeClr val="dk1"/>
                </a:solidFill>
              </a:rPr>
              <a:t>Soluciones:</a:t>
            </a:r>
            <a:endParaRPr b="1" sz="1800">
              <a:solidFill>
                <a:schemeClr val="dk1"/>
              </a:solidFill>
            </a:endParaRPr>
          </a:p>
          <a:p>
            <a:pPr indent="-342900" lvl="1" marL="914400" marR="0" rtl="0" algn="l">
              <a:lnSpc>
                <a:spcPct val="115000"/>
              </a:lnSpc>
              <a:spcBef>
                <a:spcPts val="1200"/>
              </a:spcBef>
              <a:spcAft>
                <a:spcPts val="0"/>
              </a:spcAft>
              <a:buClr>
                <a:schemeClr val="dk1"/>
              </a:buClr>
              <a:buSzPts val="1800"/>
              <a:buChar char="○"/>
            </a:pPr>
            <a:r>
              <a:rPr lang="es-ES" sz="1800">
                <a:solidFill>
                  <a:schemeClr val="dk1"/>
                </a:solidFill>
              </a:rPr>
              <a:t>Asegurar una correcta nivelación de la cama y la distancia adecuada de la boquilla.</a:t>
            </a:r>
            <a:endParaRPr sz="1800">
              <a:solidFill>
                <a:schemeClr val="dk1"/>
              </a:solidFill>
            </a:endParaRPr>
          </a:p>
          <a:p>
            <a:pPr indent="-342900" lvl="1" marL="914400" marR="0" rtl="0" algn="l">
              <a:lnSpc>
                <a:spcPct val="115000"/>
              </a:lnSpc>
              <a:spcBef>
                <a:spcPts val="1200"/>
              </a:spcBef>
              <a:spcAft>
                <a:spcPts val="0"/>
              </a:spcAft>
              <a:buClr>
                <a:schemeClr val="dk1"/>
              </a:buClr>
              <a:buSzPts val="1800"/>
              <a:buChar char="○"/>
            </a:pPr>
            <a:r>
              <a:rPr lang="es-ES" sz="1800">
                <a:solidFill>
                  <a:schemeClr val="dk1"/>
                </a:solidFill>
              </a:rPr>
              <a:t>Usar adhesivos como laca, pegamento en barra o cinta especial (Kapton, Blue Tape) en la superficie de impresión.</a:t>
            </a:r>
            <a:endParaRPr sz="1800">
              <a:solidFill>
                <a:schemeClr val="dk1"/>
              </a:solidFill>
            </a:endParaRPr>
          </a:p>
          <a:p>
            <a:pPr indent="-342900" lvl="1" marL="914400" marR="0" rtl="0" algn="l">
              <a:lnSpc>
                <a:spcPct val="115000"/>
              </a:lnSpc>
              <a:spcBef>
                <a:spcPts val="1200"/>
              </a:spcBef>
              <a:spcAft>
                <a:spcPts val="0"/>
              </a:spcAft>
              <a:buClr>
                <a:schemeClr val="dk1"/>
              </a:buClr>
              <a:buSzPts val="1800"/>
              <a:buChar char="○"/>
            </a:pPr>
            <a:r>
              <a:rPr lang="es-ES" sz="1800">
                <a:solidFill>
                  <a:schemeClr val="dk1"/>
                </a:solidFill>
              </a:rPr>
              <a:t>Aumentar la temperatura de la cama caliente (dentro del rango recomendado para el filamento).</a:t>
            </a:r>
            <a:endParaRPr sz="1800">
              <a:solidFill>
                <a:schemeClr val="dk1"/>
              </a:solidFill>
            </a:endParaRPr>
          </a:p>
          <a:p>
            <a:pPr indent="-342900" lvl="1" marL="914400" marR="0" rtl="0" algn="l">
              <a:lnSpc>
                <a:spcPct val="115000"/>
              </a:lnSpc>
              <a:spcBef>
                <a:spcPts val="1200"/>
              </a:spcBef>
              <a:spcAft>
                <a:spcPts val="0"/>
              </a:spcAft>
              <a:buClr>
                <a:schemeClr val="dk1"/>
              </a:buClr>
              <a:buSzPts val="1800"/>
              <a:buChar char="○"/>
            </a:pPr>
            <a:r>
              <a:rPr lang="es-ES" sz="1800">
                <a:solidFill>
                  <a:schemeClr val="dk1"/>
                </a:solidFill>
              </a:rPr>
              <a:t>Utilizar un borde (brim) o falda (skirt) en el software de laminado para mejorar la adherencia de la primera capa.</a:t>
            </a:r>
            <a:endParaRPr b="1" sz="1800">
              <a:solidFill>
                <a:schemeClr val="dk1"/>
              </a:solidFill>
            </a:endParaRPr>
          </a:p>
          <a:p>
            <a:pPr indent="0" lvl="0" marL="0" marR="0" rtl="0" algn="just">
              <a:lnSpc>
                <a:spcPct val="115000"/>
              </a:lnSpc>
              <a:spcBef>
                <a:spcPts val="1200"/>
              </a:spcBef>
              <a:spcAft>
                <a:spcPts val="0"/>
              </a:spcAft>
              <a:buNone/>
            </a:pPr>
            <a:r>
              <a:t/>
            </a:r>
            <a:endParaRPr b="0" i="0" sz="1800" u="none" cap="none" strike="noStrike">
              <a:solidFill>
                <a:schemeClr val="dk1"/>
              </a:solidFill>
              <a:latin typeface="Arial"/>
              <a:ea typeface="Arial"/>
              <a:cs typeface="Arial"/>
              <a:sym typeface="Arial"/>
            </a:endParaRPr>
          </a:p>
          <a:p>
            <a:pPr indent="0" lvl="0" marL="0" marR="0" rtl="0" algn="just">
              <a:lnSpc>
                <a:spcPct val="150000"/>
              </a:lnSpc>
              <a:spcBef>
                <a:spcPts val="2000"/>
              </a:spcBef>
              <a:spcAft>
                <a:spcPts val="200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8" name="Google Shape;58;g36889601cd3_0_55"/>
          <p:cNvSpPr txBox="1"/>
          <p:nvPr>
            <p:ph type="title"/>
          </p:nvPr>
        </p:nvSpPr>
        <p:spPr>
          <a:xfrm>
            <a:off x="1308300" y="150100"/>
            <a:ext cx="8716500" cy="752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2400"/>
              <a:buFont typeface="Arial Black"/>
              <a:buNone/>
            </a:pPr>
            <a:r>
              <a:rPr lang="es-ES"/>
              <a:t>UD5: ERRORES COMUNES EN IMPRESIÓN FDM.</a:t>
            </a:r>
            <a:endParaRPr/>
          </a:p>
        </p:txBody>
      </p:sp>
      <p:pic>
        <p:nvPicPr>
          <p:cNvPr id="59" name="Google Shape;59;g36889601cd3_0_55"/>
          <p:cNvPicPr preferRelativeResize="0"/>
          <p:nvPr/>
        </p:nvPicPr>
        <p:blipFill rotWithShape="1">
          <a:blip r:embed="rId4">
            <a:alphaModFix/>
          </a:blip>
          <a:srcRect b="27245" l="60296" r="6811" t="36118"/>
          <a:stretch/>
        </p:blipFill>
        <p:spPr>
          <a:xfrm>
            <a:off x="9092850" y="1844825"/>
            <a:ext cx="2935275" cy="1838250"/>
          </a:xfrm>
          <a:prstGeom prst="rect">
            <a:avLst/>
          </a:prstGeom>
          <a:noFill/>
          <a:ln>
            <a:noFill/>
          </a:ln>
        </p:spPr>
      </p:pic>
      <p:pic>
        <p:nvPicPr>
          <p:cNvPr id="60" name="Google Shape;60;g36889601cd3_0_55"/>
          <p:cNvPicPr preferRelativeResize="0"/>
          <p:nvPr/>
        </p:nvPicPr>
        <p:blipFill>
          <a:blip r:embed="rId5">
            <a:alphaModFix/>
          </a:blip>
          <a:stretch>
            <a:fillRect/>
          </a:stretch>
        </p:blipFill>
        <p:spPr>
          <a:xfrm>
            <a:off x="9105949" y="3856975"/>
            <a:ext cx="2922175" cy="205813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sp>
        <p:nvSpPr>
          <p:cNvPr id="65" name="Google Shape;65;g36889601cd3_0_45"/>
          <p:cNvSpPr txBox="1"/>
          <p:nvPr/>
        </p:nvSpPr>
        <p:spPr>
          <a:xfrm>
            <a:off x="1464825" y="1057950"/>
            <a:ext cx="9157800" cy="382800"/>
          </a:xfrm>
          <a:prstGeom prst="rect">
            <a:avLst/>
          </a:prstGeom>
          <a:noFill/>
          <a:ln>
            <a:noFill/>
          </a:ln>
        </p:spPr>
        <p:txBody>
          <a:bodyPr anchorCtr="0" anchor="ctr" bIns="0" lIns="0" spcFirstLastPara="1" rIns="0" wrap="square" tIns="13325">
            <a:spAutoFit/>
          </a:bodyPr>
          <a:lstStyle/>
          <a:p>
            <a:pPr indent="-342900" lvl="0" marL="355600" marR="0" rtl="0" algn="l">
              <a:lnSpc>
                <a:spcPct val="100000"/>
              </a:lnSpc>
              <a:spcBef>
                <a:spcPts val="105"/>
              </a:spcBef>
              <a:spcAft>
                <a:spcPts val="0"/>
              </a:spcAft>
              <a:buClr>
                <a:srgbClr val="002060"/>
              </a:buClr>
              <a:buSzPts val="2400"/>
              <a:buFont typeface="Noto Sans Symbols"/>
              <a:buChar char="❑"/>
            </a:pPr>
            <a:r>
              <a:rPr b="1" lang="es-ES" sz="2400">
                <a:solidFill>
                  <a:srgbClr val="002060"/>
                </a:solidFill>
                <a:latin typeface="Arial Black"/>
                <a:ea typeface="Arial Black"/>
                <a:cs typeface="Arial Black"/>
                <a:sym typeface="Arial Black"/>
              </a:rPr>
              <a:t>5.1 WARPING ( DEFORMACIÓN)</a:t>
            </a:r>
            <a:endParaRPr b="1" i="0" sz="2400" u="none" cap="none" strike="noStrike">
              <a:solidFill>
                <a:srgbClr val="002060"/>
              </a:solidFill>
              <a:latin typeface="Arial Black"/>
              <a:ea typeface="Arial Black"/>
              <a:cs typeface="Arial Black"/>
              <a:sym typeface="Arial Black"/>
            </a:endParaRPr>
          </a:p>
        </p:txBody>
      </p:sp>
      <p:pic>
        <p:nvPicPr>
          <p:cNvPr id="66" name="Google Shape;66;g36889601cd3_0_45" title="Logo horizontal principal.jpg"/>
          <p:cNvPicPr preferRelativeResize="0"/>
          <p:nvPr/>
        </p:nvPicPr>
        <p:blipFill rotWithShape="1">
          <a:blip r:embed="rId3">
            <a:alphaModFix/>
          </a:blip>
          <a:srcRect b="0" l="0" r="0" t="0"/>
          <a:stretch/>
        </p:blipFill>
        <p:spPr>
          <a:xfrm>
            <a:off x="5456800" y="6044425"/>
            <a:ext cx="1908566" cy="752125"/>
          </a:xfrm>
          <a:prstGeom prst="rect">
            <a:avLst/>
          </a:prstGeom>
          <a:noFill/>
          <a:ln>
            <a:noFill/>
          </a:ln>
        </p:spPr>
      </p:pic>
      <p:sp>
        <p:nvSpPr>
          <p:cNvPr id="67" name="Google Shape;67;g36889601cd3_0_45"/>
          <p:cNvSpPr/>
          <p:nvPr/>
        </p:nvSpPr>
        <p:spPr>
          <a:xfrm>
            <a:off x="4399002" y="7120890"/>
            <a:ext cx="1440900" cy="180000"/>
          </a:xfrm>
          <a:prstGeom prst="rect">
            <a:avLst/>
          </a:prstGeom>
          <a:noFill/>
          <a:ln>
            <a:noFill/>
          </a:ln>
        </p:spPr>
        <p:txBody>
          <a:bodyPr anchorCtr="0" anchor="t" bIns="0" lIns="0" spcFirstLastPara="1" rIns="0" wrap="square" tIns="0">
            <a:noAutofit/>
          </a:bodyPr>
          <a:lstStyle/>
          <a:p>
            <a:pPr indent="0" lvl="0" marL="0" marR="0" rtl="0" algn="l">
              <a:lnSpc>
                <a:spcPct val="127272"/>
              </a:lnSpc>
              <a:spcBef>
                <a:spcPts val="0"/>
              </a:spcBef>
              <a:spcAft>
                <a:spcPts val="0"/>
              </a:spcAft>
              <a:buClr>
                <a:srgbClr val="3A3630"/>
              </a:buClr>
              <a:buSzPts val="1100"/>
              <a:buFont typeface="Lora"/>
              <a:buNone/>
            </a:pPr>
            <a:r>
              <a:rPr b="0" i="0" lang="es-ES" sz="1100" u="none" cap="none" strike="noStrike">
                <a:solidFill>
                  <a:srgbClr val="3A3630"/>
                </a:solidFill>
                <a:latin typeface="Lora"/>
                <a:ea typeface="Lora"/>
                <a:cs typeface="Lora"/>
                <a:sym typeface="Lora"/>
              </a:rPr>
              <a:t>Ventiladores</a:t>
            </a:r>
            <a:endParaRPr b="0" i="0" sz="1100" u="none" cap="none" strike="noStrike">
              <a:solidFill>
                <a:srgbClr val="000000"/>
              </a:solidFill>
              <a:latin typeface="Arial"/>
              <a:ea typeface="Arial"/>
              <a:cs typeface="Arial"/>
              <a:sym typeface="Arial"/>
            </a:endParaRPr>
          </a:p>
        </p:txBody>
      </p:sp>
      <p:sp>
        <p:nvSpPr>
          <p:cNvPr id="68" name="Google Shape;68;g36889601cd3_0_45"/>
          <p:cNvSpPr/>
          <p:nvPr/>
        </p:nvSpPr>
        <p:spPr>
          <a:xfrm>
            <a:off x="4399002" y="7374374"/>
            <a:ext cx="3423300" cy="392100"/>
          </a:xfrm>
          <a:prstGeom prst="rect">
            <a:avLst/>
          </a:prstGeom>
          <a:noFill/>
          <a:ln>
            <a:noFill/>
          </a:ln>
        </p:spPr>
        <p:txBody>
          <a:bodyPr anchorCtr="0" anchor="t" bIns="0" lIns="0" spcFirstLastPara="1" rIns="0" wrap="square" tIns="0">
            <a:noAutofit/>
          </a:bodyPr>
          <a:lstStyle/>
          <a:p>
            <a:pPr indent="0" lvl="0" marL="0" marR="0" rtl="0" algn="l">
              <a:lnSpc>
                <a:spcPct val="157894"/>
              </a:lnSpc>
              <a:spcBef>
                <a:spcPts val="0"/>
              </a:spcBef>
              <a:spcAft>
                <a:spcPts val="0"/>
              </a:spcAft>
              <a:buClr>
                <a:srgbClr val="3A3630"/>
              </a:buClr>
              <a:buSzPts val="950"/>
              <a:buFont typeface="Arial"/>
              <a:buNone/>
            </a:pPr>
            <a:r>
              <a:rPr b="0" i="0" lang="es-ES" sz="950" u="none" cap="none" strike="noStrike">
                <a:solidFill>
                  <a:srgbClr val="3A3630"/>
                </a:solidFill>
                <a:latin typeface="Arial"/>
                <a:ea typeface="Arial"/>
                <a:cs typeface="Arial"/>
                <a:sym typeface="Arial"/>
              </a:rPr>
              <a:t>Se utilizan para enfriar el hotend y la pieza impresa, mejorando la calidad de las capas y previniendo el sobrecalentamiento.</a:t>
            </a:r>
            <a:endParaRPr b="0" i="0" sz="950" u="none" cap="none" strike="noStrike">
              <a:solidFill>
                <a:srgbClr val="000000"/>
              </a:solidFill>
              <a:latin typeface="Arial"/>
              <a:ea typeface="Arial"/>
              <a:cs typeface="Arial"/>
              <a:sym typeface="Arial"/>
            </a:endParaRPr>
          </a:p>
        </p:txBody>
      </p:sp>
      <p:sp>
        <p:nvSpPr>
          <p:cNvPr id="69" name="Google Shape;69;g36889601cd3_0_45"/>
          <p:cNvSpPr txBox="1"/>
          <p:nvPr/>
        </p:nvSpPr>
        <p:spPr>
          <a:xfrm>
            <a:off x="1236950" y="1596500"/>
            <a:ext cx="7393500" cy="5948700"/>
          </a:xfrm>
          <a:prstGeom prst="rect">
            <a:avLst/>
          </a:prstGeom>
          <a:noFill/>
          <a:ln>
            <a:noFill/>
          </a:ln>
        </p:spPr>
        <p:txBody>
          <a:bodyPr anchorCtr="0" anchor="t" bIns="91425" lIns="91425" spcFirstLastPara="1" rIns="91425" wrap="square" tIns="91425">
            <a:spAutoFit/>
          </a:bodyPr>
          <a:lstStyle/>
          <a:p>
            <a:pPr indent="-342900" lvl="0" marL="457200" marR="0" rtl="0" algn="l">
              <a:lnSpc>
                <a:spcPct val="115000"/>
              </a:lnSpc>
              <a:spcBef>
                <a:spcPts val="0"/>
              </a:spcBef>
              <a:spcAft>
                <a:spcPts val="0"/>
              </a:spcAft>
              <a:buClr>
                <a:schemeClr val="dk1"/>
              </a:buClr>
              <a:buSzPts val="1800"/>
              <a:buChar char="●"/>
            </a:pPr>
            <a:r>
              <a:rPr b="1" lang="es-ES" sz="1800">
                <a:solidFill>
                  <a:schemeClr val="dk1"/>
                </a:solidFill>
              </a:rPr>
              <a:t>Descripción</a:t>
            </a:r>
            <a:r>
              <a:rPr lang="es-ES" sz="1800">
                <a:solidFill>
                  <a:schemeClr val="dk1"/>
                </a:solidFill>
              </a:rPr>
              <a:t>: El warping es la deformación o levantamiento de las esquinas de la pieza durante la impresión, provocando que no se adhiera correctamente a la base de impresión.</a:t>
            </a:r>
            <a:endParaRPr sz="1800">
              <a:solidFill>
                <a:schemeClr val="dk1"/>
              </a:solidFill>
            </a:endParaRPr>
          </a:p>
          <a:p>
            <a:pPr indent="-342900" lvl="0" marL="457200" marR="0" rtl="0" algn="l">
              <a:lnSpc>
                <a:spcPct val="115000"/>
              </a:lnSpc>
              <a:spcBef>
                <a:spcPts val="1200"/>
              </a:spcBef>
              <a:spcAft>
                <a:spcPts val="0"/>
              </a:spcAft>
              <a:buClr>
                <a:schemeClr val="dk1"/>
              </a:buClr>
              <a:buSzPts val="1800"/>
              <a:buChar char="●"/>
            </a:pPr>
            <a:r>
              <a:rPr b="1" lang="es-ES" sz="1800">
                <a:solidFill>
                  <a:schemeClr val="dk1"/>
                </a:solidFill>
              </a:rPr>
              <a:t>Causas principales:</a:t>
            </a:r>
            <a:endParaRPr b="1" sz="1800">
              <a:solidFill>
                <a:schemeClr val="dk1"/>
              </a:solidFill>
            </a:endParaRPr>
          </a:p>
          <a:p>
            <a:pPr indent="-342900" lvl="1" marL="914400" marR="0" rtl="0" algn="l">
              <a:lnSpc>
                <a:spcPct val="115000"/>
              </a:lnSpc>
              <a:spcBef>
                <a:spcPts val="1200"/>
              </a:spcBef>
              <a:spcAft>
                <a:spcPts val="0"/>
              </a:spcAft>
              <a:buClr>
                <a:schemeClr val="dk1"/>
              </a:buClr>
              <a:buSzPts val="1800"/>
              <a:buChar char="○"/>
            </a:pPr>
            <a:r>
              <a:rPr b="1" lang="es-ES" sz="1800">
                <a:solidFill>
                  <a:schemeClr val="dk1"/>
                </a:solidFill>
              </a:rPr>
              <a:t>Enfriamiento desigual del material</a:t>
            </a:r>
            <a:r>
              <a:rPr lang="es-ES" sz="1800">
                <a:solidFill>
                  <a:schemeClr val="dk1"/>
                </a:solidFill>
              </a:rPr>
              <a:t>: Cuando el material se enfría y contrae de forma inconsistente, especialmente las capas inferiores, se genera tensión que levanta la pieza.</a:t>
            </a:r>
            <a:endParaRPr sz="1800">
              <a:solidFill>
                <a:schemeClr val="dk1"/>
              </a:solidFill>
            </a:endParaRPr>
          </a:p>
          <a:p>
            <a:pPr indent="-342900" lvl="1" marL="914400" marR="0" rtl="0" algn="l">
              <a:lnSpc>
                <a:spcPct val="115000"/>
              </a:lnSpc>
              <a:spcBef>
                <a:spcPts val="1200"/>
              </a:spcBef>
              <a:spcAft>
                <a:spcPts val="0"/>
              </a:spcAft>
              <a:buClr>
                <a:schemeClr val="dk1"/>
              </a:buClr>
              <a:buSzPts val="1800"/>
              <a:buChar char="○"/>
            </a:pPr>
            <a:r>
              <a:rPr b="1" lang="es-ES" sz="1800">
                <a:solidFill>
                  <a:schemeClr val="dk1"/>
                </a:solidFill>
              </a:rPr>
              <a:t>Mala adherencia a la cama de impresión</a:t>
            </a:r>
            <a:r>
              <a:rPr lang="es-ES" sz="1800">
                <a:solidFill>
                  <a:schemeClr val="dk1"/>
                </a:solidFill>
              </a:rPr>
              <a:t>: Si la primera capa no se adhiere bien a la superficie, es más fácil que la pieza se despegue.</a:t>
            </a:r>
            <a:endParaRPr sz="1800">
              <a:solidFill>
                <a:schemeClr val="dk1"/>
              </a:solidFill>
            </a:endParaRPr>
          </a:p>
          <a:p>
            <a:pPr indent="-342900" lvl="1" marL="914400" marR="0" rtl="0" algn="l">
              <a:lnSpc>
                <a:spcPct val="115000"/>
              </a:lnSpc>
              <a:spcBef>
                <a:spcPts val="1200"/>
              </a:spcBef>
              <a:spcAft>
                <a:spcPts val="0"/>
              </a:spcAft>
              <a:buClr>
                <a:schemeClr val="dk1"/>
              </a:buClr>
              <a:buSzPts val="1800"/>
              <a:buChar char="○"/>
            </a:pPr>
            <a:r>
              <a:rPr b="1" lang="es-ES" sz="1800">
                <a:solidFill>
                  <a:schemeClr val="dk1"/>
                </a:solidFill>
              </a:rPr>
              <a:t>Temperatura de la cama demasiado baja:</a:t>
            </a:r>
            <a:r>
              <a:rPr lang="es-ES" sz="1800">
                <a:solidFill>
                  <a:schemeClr val="dk1"/>
                </a:solidFill>
              </a:rPr>
              <a:t> Una cama fría no ayuda a mantener la base de la impresión a una temperatura que reduzca la contracción.</a:t>
            </a:r>
            <a:endParaRPr sz="1800">
              <a:solidFill>
                <a:schemeClr val="dk1"/>
              </a:solidFill>
            </a:endParaRPr>
          </a:p>
          <a:p>
            <a:pPr indent="0" lvl="0" marL="0" marR="0" rtl="0" algn="just">
              <a:lnSpc>
                <a:spcPct val="115000"/>
              </a:lnSpc>
              <a:spcBef>
                <a:spcPts val="1200"/>
              </a:spcBef>
              <a:spcAft>
                <a:spcPts val="0"/>
              </a:spcAft>
              <a:buNone/>
            </a:pPr>
            <a:r>
              <a:t/>
            </a:r>
            <a:endParaRPr b="0" i="0" sz="1800" u="none" cap="none" strike="noStrike">
              <a:solidFill>
                <a:schemeClr val="dk1"/>
              </a:solidFill>
              <a:latin typeface="Arial"/>
              <a:ea typeface="Arial"/>
              <a:cs typeface="Arial"/>
              <a:sym typeface="Arial"/>
            </a:endParaRPr>
          </a:p>
          <a:p>
            <a:pPr indent="0" lvl="0" marL="0" marR="0" rtl="0" algn="just">
              <a:lnSpc>
                <a:spcPct val="150000"/>
              </a:lnSpc>
              <a:spcBef>
                <a:spcPts val="2000"/>
              </a:spcBef>
              <a:spcAft>
                <a:spcPts val="200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70" name="Google Shape;70;g36889601cd3_0_45"/>
          <p:cNvSpPr txBox="1"/>
          <p:nvPr>
            <p:ph type="title"/>
          </p:nvPr>
        </p:nvSpPr>
        <p:spPr>
          <a:xfrm>
            <a:off x="1308300" y="150100"/>
            <a:ext cx="8716500" cy="752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2400"/>
              <a:buFont typeface="Arial Black"/>
              <a:buNone/>
            </a:pPr>
            <a:r>
              <a:rPr lang="es-ES"/>
              <a:t>UD5: ERRORES COMUNES EN IMPRESIÓN FDM.</a:t>
            </a:r>
            <a:endParaRPr/>
          </a:p>
        </p:txBody>
      </p:sp>
      <p:pic>
        <p:nvPicPr>
          <p:cNvPr id="71" name="Google Shape;71;g36889601cd3_0_45"/>
          <p:cNvPicPr preferRelativeResize="0"/>
          <p:nvPr/>
        </p:nvPicPr>
        <p:blipFill>
          <a:blip r:embed="rId4">
            <a:alphaModFix/>
          </a:blip>
          <a:stretch>
            <a:fillRect/>
          </a:stretch>
        </p:blipFill>
        <p:spPr>
          <a:xfrm>
            <a:off x="8782850" y="1593150"/>
            <a:ext cx="3256750" cy="1869937"/>
          </a:xfrm>
          <a:prstGeom prst="rect">
            <a:avLst/>
          </a:prstGeom>
          <a:noFill/>
          <a:ln>
            <a:noFill/>
          </a:ln>
        </p:spPr>
      </p:pic>
      <p:pic>
        <p:nvPicPr>
          <p:cNvPr id="72" name="Google Shape;72;g36889601cd3_0_45"/>
          <p:cNvPicPr preferRelativeResize="0"/>
          <p:nvPr/>
        </p:nvPicPr>
        <p:blipFill>
          <a:blip r:embed="rId5">
            <a:alphaModFix/>
          </a:blip>
          <a:stretch>
            <a:fillRect/>
          </a:stretch>
        </p:blipFill>
        <p:spPr>
          <a:xfrm>
            <a:off x="8782850" y="3615487"/>
            <a:ext cx="3256750" cy="191669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 name="Shape 76"/>
        <p:cNvGrpSpPr/>
        <p:nvPr/>
      </p:nvGrpSpPr>
      <p:grpSpPr>
        <a:xfrm>
          <a:off x="0" y="0"/>
          <a:ext cx="0" cy="0"/>
          <a:chOff x="0" y="0"/>
          <a:chExt cx="0" cy="0"/>
        </a:xfrm>
      </p:grpSpPr>
      <p:sp>
        <p:nvSpPr>
          <p:cNvPr id="77" name="Google Shape;77;g36889601cd3_0_0"/>
          <p:cNvSpPr/>
          <p:nvPr/>
        </p:nvSpPr>
        <p:spPr>
          <a:xfrm>
            <a:off x="1235950" y="3940478"/>
            <a:ext cx="5027453" cy="649211"/>
          </a:xfrm>
          <a:custGeom>
            <a:rect b="b" l="l" r="r" t="t"/>
            <a:pathLst>
              <a:path extrusionOk="0" h="1909445" w="7312659">
                <a:moveTo>
                  <a:pt x="6694411" y="1909426"/>
                </a:moveTo>
                <a:lnTo>
                  <a:pt x="587695" y="1908682"/>
                </a:lnTo>
                <a:lnTo>
                  <a:pt x="527337" y="1902737"/>
                </a:lnTo>
                <a:lnTo>
                  <a:pt x="467853" y="1890905"/>
                </a:lnTo>
                <a:lnTo>
                  <a:pt x="409815" y="1873299"/>
                </a:lnTo>
                <a:lnTo>
                  <a:pt x="353782" y="1850090"/>
                </a:lnTo>
                <a:lnTo>
                  <a:pt x="300294" y="1821500"/>
                </a:lnTo>
                <a:lnTo>
                  <a:pt x="249865" y="1787805"/>
                </a:lnTo>
                <a:lnTo>
                  <a:pt x="202982" y="1749329"/>
                </a:lnTo>
                <a:lnTo>
                  <a:pt x="160097" y="1706443"/>
                </a:lnTo>
                <a:lnTo>
                  <a:pt x="121621" y="1659560"/>
                </a:lnTo>
                <a:lnTo>
                  <a:pt x="87926" y="1609132"/>
                </a:lnTo>
                <a:lnTo>
                  <a:pt x="59336" y="1555643"/>
                </a:lnTo>
                <a:lnTo>
                  <a:pt x="36126" y="1499610"/>
                </a:lnTo>
                <a:lnTo>
                  <a:pt x="18520" y="1441572"/>
                </a:lnTo>
                <a:lnTo>
                  <a:pt x="6688" y="1382088"/>
                </a:lnTo>
                <a:lnTo>
                  <a:pt x="743" y="1321730"/>
                </a:lnTo>
                <a:lnTo>
                  <a:pt x="0" y="1291406"/>
                </a:lnTo>
                <a:lnTo>
                  <a:pt x="743" y="587695"/>
                </a:lnTo>
                <a:lnTo>
                  <a:pt x="6688" y="527337"/>
                </a:lnTo>
                <a:lnTo>
                  <a:pt x="18520" y="467853"/>
                </a:lnTo>
                <a:lnTo>
                  <a:pt x="36126" y="409815"/>
                </a:lnTo>
                <a:lnTo>
                  <a:pt x="59336" y="353782"/>
                </a:lnTo>
                <a:lnTo>
                  <a:pt x="87926" y="300294"/>
                </a:lnTo>
                <a:lnTo>
                  <a:pt x="121621" y="249865"/>
                </a:lnTo>
                <a:lnTo>
                  <a:pt x="160097" y="202982"/>
                </a:lnTo>
                <a:lnTo>
                  <a:pt x="202982" y="160097"/>
                </a:lnTo>
                <a:lnTo>
                  <a:pt x="249865" y="121621"/>
                </a:lnTo>
                <a:lnTo>
                  <a:pt x="300294" y="87926"/>
                </a:lnTo>
                <a:lnTo>
                  <a:pt x="353782" y="59336"/>
                </a:lnTo>
                <a:lnTo>
                  <a:pt x="409815" y="36126"/>
                </a:lnTo>
                <a:lnTo>
                  <a:pt x="467853" y="18520"/>
                </a:lnTo>
                <a:lnTo>
                  <a:pt x="527337" y="6688"/>
                </a:lnTo>
                <a:lnTo>
                  <a:pt x="587695" y="743"/>
                </a:lnTo>
                <a:lnTo>
                  <a:pt x="618020" y="0"/>
                </a:lnTo>
                <a:lnTo>
                  <a:pt x="6724736" y="743"/>
                </a:lnTo>
                <a:lnTo>
                  <a:pt x="6785093" y="6688"/>
                </a:lnTo>
                <a:lnTo>
                  <a:pt x="6844577" y="18520"/>
                </a:lnTo>
                <a:lnTo>
                  <a:pt x="6902615" y="36126"/>
                </a:lnTo>
                <a:lnTo>
                  <a:pt x="6958648" y="59336"/>
                </a:lnTo>
                <a:lnTo>
                  <a:pt x="7012136" y="87926"/>
                </a:lnTo>
                <a:lnTo>
                  <a:pt x="7062565" y="121621"/>
                </a:lnTo>
                <a:lnTo>
                  <a:pt x="7109448" y="160097"/>
                </a:lnTo>
                <a:lnTo>
                  <a:pt x="7152334" y="202982"/>
                </a:lnTo>
                <a:lnTo>
                  <a:pt x="7190809" y="249865"/>
                </a:lnTo>
                <a:lnTo>
                  <a:pt x="7224504" y="300294"/>
                </a:lnTo>
                <a:lnTo>
                  <a:pt x="7253094" y="353782"/>
                </a:lnTo>
                <a:lnTo>
                  <a:pt x="7276304" y="409815"/>
                </a:lnTo>
                <a:lnTo>
                  <a:pt x="7293910" y="467853"/>
                </a:lnTo>
                <a:lnTo>
                  <a:pt x="7305742" y="527337"/>
                </a:lnTo>
                <a:lnTo>
                  <a:pt x="7311687" y="587695"/>
                </a:lnTo>
                <a:lnTo>
                  <a:pt x="7312431" y="618020"/>
                </a:lnTo>
                <a:lnTo>
                  <a:pt x="7311687" y="1321730"/>
                </a:lnTo>
                <a:lnTo>
                  <a:pt x="7305742" y="1382088"/>
                </a:lnTo>
                <a:lnTo>
                  <a:pt x="7293910" y="1441572"/>
                </a:lnTo>
                <a:lnTo>
                  <a:pt x="7276304" y="1499610"/>
                </a:lnTo>
                <a:lnTo>
                  <a:pt x="7253094" y="1555643"/>
                </a:lnTo>
                <a:lnTo>
                  <a:pt x="7224504" y="1609131"/>
                </a:lnTo>
                <a:lnTo>
                  <a:pt x="7190810" y="1659560"/>
                </a:lnTo>
                <a:lnTo>
                  <a:pt x="7152334" y="1706443"/>
                </a:lnTo>
                <a:lnTo>
                  <a:pt x="7109448" y="1749329"/>
                </a:lnTo>
                <a:lnTo>
                  <a:pt x="7062565" y="1787804"/>
                </a:lnTo>
                <a:lnTo>
                  <a:pt x="7012136" y="1821499"/>
                </a:lnTo>
                <a:lnTo>
                  <a:pt x="6958648" y="1850089"/>
                </a:lnTo>
                <a:lnTo>
                  <a:pt x="6902615" y="1873299"/>
                </a:lnTo>
                <a:lnTo>
                  <a:pt x="6844577" y="1890905"/>
                </a:lnTo>
                <a:lnTo>
                  <a:pt x="6785093" y="1902737"/>
                </a:lnTo>
                <a:lnTo>
                  <a:pt x="6724736" y="1908682"/>
                </a:lnTo>
                <a:lnTo>
                  <a:pt x="6694411" y="1909426"/>
                </a:lnTo>
                <a:close/>
              </a:path>
            </a:pathLst>
          </a:custGeom>
          <a:solidFill>
            <a:srgbClr val="568AB9"/>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 name="Google Shape;78;g36889601cd3_0_0"/>
          <p:cNvSpPr/>
          <p:nvPr/>
        </p:nvSpPr>
        <p:spPr>
          <a:xfrm>
            <a:off x="1263850" y="3124299"/>
            <a:ext cx="5064016" cy="649211"/>
          </a:xfrm>
          <a:custGeom>
            <a:rect b="b" l="l" r="r" t="t"/>
            <a:pathLst>
              <a:path extrusionOk="0" h="1909445" w="7312659">
                <a:moveTo>
                  <a:pt x="6694411" y="1909426"/>
                </a:moveTo>
                <a:lnTo>
                  <a:pt x="587695" y="1908682"/>
                </a:lnTo>
                <a:lnTo>
                  <a:pt x="527337" y="1902737"/>
                </a:lnTo>
                <a:lnTo>
                  <a:pt x="467853" y="1890905"/>
                </a:lnTo>
                <a:lnTo>
                  <a:pt x="409815" y="1873299"/>
                </a:lnTo>
                <a:lnTo>
                  <a:pt x="353782" y="1850090"/>
                </a:lnTo>
                <a:lnTo>
                  <a:pt x="300294" y="1821500"/>
                </a:lnTo>
                <a:lnTo>
                  <a:pt x="249865" y="1787805"/>
                </a:lnTo>
                <a:lnTo>
                  <a:pt x="202982" y="1749329"/>
                </a:lnTo>
                <a:lnTo>
                  <a:pt x="160097" y="1706443"/>
                </a:lnTo>
                <a:lnTo>
                  <a:pt x="121621" y="1659560"/>
                </a:lnTo>
                <a:lnTo>
                  <a:pt x="87926" y="1609132"/>
                </a:lnTo>
                <a:lnTo>
                  <a:pt x="59336" y="1555643"/>
                </a:lnTo>
                <a:lnTo>
                  <a:pt x="36126" y="1499610"/>
                </a:lnTo>
                <a:lnTo>
                  <a:pt x="18520" y="1441572"/>
                </a:lnTo>
                <a:lnTo>
                  <a:pt x="6688" y="1382088"/>
                </a:lnTo>
                <a:lnTo>
                  <a:pt x="743" y="1321730"/>
                </a:lnTo>
                <a:lnTo>
                  <a:pt x="0" y="1291406"/>
                </a:lnTo>
                <a:lnTo>
                  <a:pt x="743" y="587695"/>
                </a:lnTo>
                <a:lnTo>
                  <a:pt x="6688" y="527337"/>
                </a:lnTo>
                <a:lnTo>
                  <a:pt x="18520" y="467853"/>
                </a:lnTo>
                <a:lnTo>
                  <a:pt x="36126" y="409815"/>
                </a:lnTo>
                <a:lnTo>
                  <a:pt x="59336" y="353782"/>
                </a:lnTo>
                <a:lnTo>
                  <a:pt x="87926" y="300294"/>
                </a:lnTo>
                <a:lnTo>
                  <a:pt x="121621" y="249865"/>
                </a:lnTo>
                <a:lnTo>
                  <a:pt x="160097" y="202982"/>
                </a:lnTo>
                <a:lnTo>
                  <a:pt x="202982" y="160097"/>
                </a:lnTo>
                <a:lnTo>
                  <a:pt x="249865" y="121621"/>
                </a:lnTo>
                <a:lnTo>
                  <a:pt x="300294" y="87926"/>
                </a:lnTo>
                <a:lnTo>
                  <a:pt x="353782" y="59336"/>
                </a:lnTo>
                <a:lnTo>
                  <a:pt x="409815" y="36126"/>
                </a:lnTo>
                <a:lnTo>
                  <a:pt x="467853" y="18520"/>
                </a:lnTo>
                <a:lnTo>
                  <a:pt x="527337" y="6688"/>
                </a:lnTo>
                <a:lnTo>
                  <a:pt x="587695" y="743"/>
                </a:lnTo>
                <a:lnTo>
                  <a:pt x="618020" y="0"/>
                </a:lnTo>
                <a:lnTo>
                  <a:pt x="6724736" y="743"/>
                </a:lnTo>
                <a:lnTo>
                  <a:pt x="6785093" y="6688"/>
                </a:lnTo>
                <a:lnTo>
                  <a:pt x="6844577" y="18520"/>
                </a:lnTo>
                <a:lnTo>
                  <a:pt x="6902615" y="36126"/>
                </a:lnTo>
                <a:lnTo>
                  <a:pt x="6958648" y="59336"/>
                </a:lnTo>
                <a:lnTo>
                  <a:pt x="7012136" y="87926"/>
                </a:lnTo>
                <a:lnTo>
                  <a:pt x="7062565" y="121621"/>
                </a:lnTo>
                <a:lnTo>
                  <a:pt x="7109448" y="160097"/>
                </a:lnTo>
                <a:lnTo>
                  <a:pt x="7152334" y="202982"/>
                </a:lnTo>
                <a:lnTo>
                  <a:pt x="7190809" y="249865"/>
                </a:lnTo>
                <a:lnTo>
                  <a:pt x="7224504" y="300294"/>
                </a:lnTo>
                <a:lnTo>
                  <a:pt x="7253094" y="353782"/>
                </a:lnTo>
                <a:lnTo>
                  <a:pt x="7276304" y="409815"/>
                </a:lnTo>
                <a:lnTo>
                  <a:pt x="7293910" y="467853"/>
                </a:lnTo>
                <a:lnTo>
                  <a:pt x="7305742" y="527337"/>
                </a:lnTo>
                <a:lnTo>
                  <a:pt x="7311687" y="587695"/>
                </a:lnTo>
                <a:lnTo>
                  <a:pt x="7312431" y="618020"/>
                </a:lnTo>
                <a:lnTo>
                  <a:pt x="7311687" y="1321730"/>
                </a:lnTo>
                <a:lnTo>
                  <a:pt x="7305742" y="1382088"/>
                </a:lnTo>
                <a:lnTo>
                  <a:pt x="7293910" y="1441572"/>
                </a:lnTo>
                <a:lnTo>
                  <a:pt x="7276304" y="1499610"/>
                </a:lnTo>
                <a:lnTo>
                  <a:pt x="7253094" y="1555643"/>
                </a:lnTo>
                <a:lnTo>
                  <a:pt x="7224504" y="1609131"/>
                </a:lnTo>
                <a:lnTo>
                  <a:pt x="7190810" y="1659560"/>
                </a:lnTo>
                <a:lnTo>
                  <a:pt x="7152334" y="1706443"/>
                </a:lnTo>
                <a:lnTo>
                  <a:pt x="7109448" y="1749329"/>
                </a:lnTo>
                <a:lnTo>
                  <a:pt x="7062565" y="1787804"/>
                </a:lnTo>
                <a:lnTo>
                  <a:pt x="7012136" y="1821499"/>
                </a:lnTo>
                <a:lnTo>
                  <a:pt x="6958648" y="1850089"/>
                </a:lnTo>
                <a:lnTo>
                  <a:pt x="6902615" y="1873299"/>
                </a:lnTo>
                <a:lnTo>
                  <a:pt x="6844577" y="1890905"/>
                </a:lnTo>
                <a:lnTo>
                  <a:pt x="6785093" y="1902737"/>
                </a:lnTo>
                <a:lnTo>
                  <a:pt x="6724736" y="1908682"/>
                </a:lnTo>
                <a:lnTo>
                  <a:pt x="6694411" y="1909426"/>
                </a:lnTo>
                <a:close/>
              </a:path>
            </a:pathLst>
          </a:custGeom>
          <a:solidFill>
            <a:srgbClr val="95B4D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 name="Google Shape;79;g36889601cd3_0_0"/>
          <p:cNvSpPr txBox="1"/>
          <p:nvPr>
            <p:ph type="title"/>
          </p:nvPr>
        </p:nvSpPr>
        <p:spPr>
          <a:xfrm>
            <a:off x="1308300" y="150100"/>
            <a:ext cx="8716500" cy="752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2400"/>
              <a:buFont typeface="Arial Black"/>
              <a:buNone/>
            </a:pPr>
            <a:r>
              <a:rPr lang="es-ES"/>
              <a:t>UD5: ERRORES COMUNES EN </a:t>
            </a:r>
            <a:r>
              <a:rPr lang="es-ES"/>
              <a:t>IMPRESIÓN</a:t>
            </a:r>
            <a:r>
              <a:rPr lang="es-ES"/>
              <a:t> FDM.</a:t>
            </a:r>
            <a:endParaRPr/>
          </a:p>
        </p:txBody>
      </p:sp>
      <p:sp>
        <p:nvSpPr>
          <p:cNvPr id="80" name="Google Shape;80;g36889601cd3_0_0"/>
          <p:cNvSpPr txBox="1"/>
          <p:nvPr/>
        </p:nvSpPr>
        <p:spPr>
          <a:xfrm>
            <a:off x="1464828" y="1057961"/>
            <a:ext cx="7415400" cy="382800"/>
          </a:xfrm>
          <a:prstGeom prst="rect">
            <a:avLst/>
          </a:prstGeom>
          <a:noFill/>
          <a:ln>
            <a:noFill/>
          </a:ln>
        </p:spPr>
        <p:txBody>
          <a:bodyPr anchorCtr="0" anchor="ctr" bIns="0" lIns="0" spcFirstLastPara="1" rIns="0" wrap="square" tIns="13325">
            <a:spAutoFit/>
          </a:bodyPr>
          <a:lstStyle/>
          <a:p>
            <a:pPr indent="-342900" lvl="0" marL="355600" marR="0" rtl="0" algn="l">
              <a:lnSpc>
                <a:spcPct val="100000"/>
              </a:lnSpc>
              <a:spcBef>
                <a:spcPts val="105"/>
              </a:spcBef>
              <a:spcAft>
                <a:spcPts val="0"/>
              </a:spcAft>
              <a:buClr>
                <a:srgbClr val="002060"/>
              </a:buClr>
              <a:buSzPts val="2400"/>
              <a:buFont typeface="Noto Sans Symbols"/>
              <a:buChar char="❑"/>
            </a:pPr>
            <a:r>
              <a:rPr b="1" i="0" lang="es-ES" sz="2400" u="none" cap="none" strike="noStrike">
                <a:solidFill>
                  <a:srgbClr val="002060"/>
                </a:solidFill>
                <a:latin typeface="Arial Black"/>
                <a:ea typeface="Arial Black"/>
                <a:cs typeface="Arial Black"/>
                <a:sym typeface="Arial Black"/>
              </a:rPr>
              <a:t>RESUMEN DE CONTENIDOS</a:t>
            </a:r>
            <a:endParaRPr b="1" i="0" sz="2400" u="none" cap="none" strike="noStrike">
              <a:solidFill>
                <a:srgbClr val="002060"/>
              </a:solidFill>
              <a:latin typeface="Arial Black"/>
              <a:ea typeface="Arial Black"/>
              <a:cs typeface="Arial Black"/>
              <a:sym typeface="Arial Black"/>
            </a:endParaRPr>
          </a:p>
        </p:txBody>
      </p:sp>
      <p:sp>
        <p:nvSpPr>
          <p:cNvPr id="81" name="Google Shape;81;g36889601cd3_0_0"/>
          <p:cNvSpPr/>
          <p:nvPr/>
        </p:nvSpPr>
        <p:spPr>
          <a:xfrm>
            <a:off x="1235950" y="1502078"/>
            <a:ext cx="5027453" cy="649211"/>
          </a:xfrm>
          <a:custGeom>
            <a:rect b="b" l="l" r="r" t="t"/>
            <a:pathLst>
              <a:path extrusionOk="0" h="1909445" w="7312659">
                <a:moveTo>
                  <a:pt x="6694411" y="1909426"/>
                </a:moveTo>
                <a:lnTo>
                  <a:pt x="587695" y="1908682"/>
                </a:lnTo>
                <a:lnTo>
                  <a:pt x="527337" y="1902737"/>
                </a:lnTo>
                <a:lnTo>
                  <a:pt x="467853" y="1890905"/>
                </a:lnTo>
                <a:lnTo>
                  <a:pt x="409815" y="1873299"/>
                </a:lnTo>
                <a:lnTo>
                  <a:pt x="353782" y="1850090"/>
                </a:lnTo>
                <a:lnTo>
                  <a:pt x="300294" y="1821500"/>
                </a:lnTo>
                <a:lnTo>
                  <a:pt x="249865" y="1787805"/>
                </a:lnTo>
                <a:lnTo>
                  <a:pt x="202982" y="1749329"/>
                </a:lnTo>
                <a:lnTo>
                  <a:pt x="160097" y="1706443"/>
                </a:lnTo>
                <a:lnTo>
                  <a:pt x="121621" y="1659560"/>
                </a:lnTo>
                <a:lnTo>
                  <a:pt x="87926" y="1609132"/>
                </a:lnTo>
                <a:lnTo>
                  <a:pt x="59336" y="1555643"/>
                </a:lnTo>
                <a:lnTo>
                  <a:pt x="36126" y="1499610"/>
                </a:lnTo>
                <a:lnTo>
                  <a:pt x="18520" y="1441572"/>
                </a:lnTo>
                <a:lnTo>
                  <a:pt x="6688" y="1382088"/>
                </a:lnTo>
                <a:lnTo>
                  <a:pt x="743" y="1321730"/>
                </a:lnTo>
                <a:lnTo>
                  <a:pt x="0" y="1291406"/>
                </a:lnTo>
                <a:lnTo>
                  <a:pt x="743" y="587695"/>
                </a:lnTo>
                <a:lnTo>
                  <a:pt x="6688" y="527337"/>
                </a:lnTo>
                <a:lnTo>
                  <a:pt x="18520" y="467853"/>
                </a:lnTo>
                <a:lnTo>
                  <a:pt x="36126" y="409815"/>
                </a:lnTo>
                <a:lnTo>
                  <a:pt x="59336" y="353782"/>
                </a:lnTo>
                <a:lnTo>
                  <a:pt x="87926" y="300294"/>
                </a:lnTo>
                <a:lnTo>
                  <a:pt x="121621" y="249865"/>
                </a:lnTo>
                <a:lnTo>
                  <a:pt x="160097" y="202982"/>
                </a:lnTo>
                <a:lnTo>
                  <a:pt x="202982" y="160097"/>
                </a:lnTo>
                <a:lnTo>
                  <a:pt x="249865" y="121621"/>
                </a:lnTo>
                <a:lnTo>
                  <a:pt x="300294" y="87926"/>
                </a:lnTo>
                <a:lnTo>
                  <a:pt x="353782" y="59336"/>
                </a:lnTo>
                <a:lnTo>
                  <a:pt x="409815" y="36126"/>
                </a:lnTo>
                <a:lnTo>
                  <a:pt x="467853" y="18520"/>
                </a:lnTo>
                <a:lnTo>
                  <a:pt x="527337" y="6688"/>
                </a:lnTo>
                <a:lnTo>
                  <a:pt x="587695" y="743"/>
                </a:lnTo>
                <a:lnTo>
                  <a:pt x="618020" y="0"/>
                </a:lnTo>
                <a:lnTo>
                  <a:pt x="6724736" y="743"/>
                </a:lnTo>
                <a:lnTo>
                  <a:pt x="6785093" y="6688"/>
                </a:lnTo>
                <a:lnTo>
                  <a:pt x="6844577" y="18520"/>
                </a:lnTo>
                <a:lnTo>
                  <a:pt x="6902615" y="36126"/>
                </a:lnTo>
                <a:lnTo>
                  <a:pt x="6958648" y="59336"/>
                </a:lnTo>
                <a:lnTo>
                  <a:pt x="7012136" y="87926"/>
                </a:lnTo>
                <a:lnTo>
                  <a:pt x="7062565" y="121621"/>
                </a:lnTo>
                <a:lnTo>
                  <a:pt x="7109448" y="160097"/>
                </a:lnTo>
                <a:lnTo>
                  <a:pt x="7152334" y="202982"/>
                </a:lnTo>
                <a:lnTo>
                  <a:pt x="7190809" y="249865"/>
                </a:lnTo>
                <a:lnTo>
                  <a:pt x="7224504" y="300294"/>
                </a:lnTo>
                <a:lnTo>
                  <a:pt x="7253094" y="353782"/>
                </a:lnTo>
                <a:lnTo>
                  <a:pt x="7276304" y="409815"/>
                </a:lnTo>
                <a:lnTo>
                  <a:pt x="7293910" y="467853"/>
                </a:lnTo>
                <a:lnTo>
                  <a:pt x="7305742" y="527337"/>
                </a:lnTo>
                <a:lnTo>
                  <a:pt x="7311687" y="587695"/>
                </a:lnTo>
                <a:lnTo>
                  <a:pt x="7312431" y="618020"/>
                </a:lnTo>
                <a:lnTo>
                  <a:pt x="7311687" y="1321730"/>
                </a:lnTo>
                <a:lnTo>
                  <a:pt x="7305742" y="1382088"/>
                </a:lnTo>
                <a:lnTo>
                  <a:pt x="7293910" y="1441572"/>
                </a:lnTo>
                <a:lnTo>
                  <a:pt x="7276304" y="1499610"/>
                </a:lnTo>
                <a:lnTo>
                  <a:pt x="7253094" y="1555643"/>
                </a:lnTo>
                <a:lnTo>
                  <a:pt x="7224504" y="1609131"/>
                </a:lnTo>
                <a:lnTo>
                  <a:pt x="7190810" y="1659560"/>
                </a:lnTo>
                <a:lnTo>
                  <a:pt x="7152334" y="1706443"/>
                </a:lnTo>
                <a:lnTo>
                  <a:pt x="7109448" y="1749329"/>
                </a:lnTo>
                <a:lnTo>
                  <a:pt x="7062565" y="1787804"/>
                </a:lnTo>
                <a:lnTo>
                  <a:pt x="7012136" y="1821499"/>
                </a:lnTo>
                <a:lnTo>
                  <a:pt x="6958648" y="1850089"/>
                </a:lnTo>
                <a:lnTo>
                  <a:pt x="6902615" y="1873299"/>
                </a:lnTo>
                <a:lnTo>
                  <a:pt x="6844577" y="1890905"/>
                </a:lnTo>
                <a:lnTo>
                  <a:pt x="6785093" y="1902737"/>
                </a:lnTo>
                <a:lnTo>
                  <a:pt x="6724736" y="1908682"/>
                </a:lnTo>
                <a:lnTo>
                  <a:pt x="6694411" y="1909426"/>
                </a:lnTo>
                <a:close/>
              </a:path>
            </a:pathLst>
          </a:custGeom>
          <a:solidFill>
            <a:srgbClr val="568AB9"/>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 name="Google Shape;82;g36889601cd3_0_0"/>
          <p:cNvSpPr/>
          <p:nvPr/>
        </p:nvSpPr>
        <p:spPr>
          <a:xfrm>
            <a:off x="6597850" y="1524099"/>
            <a:ext cx="5064016" cy="649211"/>
          </a:xfrm>
          <a:custGeom>
            <a:rect b="b" l="l" r="r" t="t"/>
            <a:pathLst>
              <a:path extrusionOk="0" h="1909445" w="7312659">
                <a:moveTo>
                  <a:pt x="6694411" y="1909426"/>
                </a:moveTo>
                <a:lnTo>
                  <a:pt x="587695" y="1908682"/>
                </a:lnTo>
                <a:lnTo>
                  <a:pt x="527337" y="1902737"/>
                </a:lnTo>
                <a:lnTo>
                  <a:pt x="467853" y="1890905"/>
                </a:lnTo>
                <a:lnTo>
                  <a:pt x="409815" y="1873299"/>
                </a:lnTo>
                <a:lnTo>
                  <a:pt x="353782" y="1850090"/>
                </a:lnTo>
                <a:lnTo>
                  <a:pt x="300294" y="1821500"/>
                </a:lnTo>
                <a:lnTo>
                  <a:pt x="249865" y="1787805"/>
                </a:lnTo>
                <a:lnTo>
                  <a:pt x="202982" y="1749329"/>
                </a:lnTo>
                <a:lnTo>
                  <a:pt x="160097" y="1706443"/>
                </a:lnTo>
                <a:lnTo>
                  <a:pt x="121621" y="1659560"/>
                </a:lnTo>
                <a:lnTo>
                  <a:pt x="87926" y="1609132"/>
                </a:lnTo>
                <a:lnTo>
                  <a:pt x="59336" y="1555643"/>
                </a:lnTo>
                <a:lnTo>
                  <a:pt x="36126" y="1499610"/>
                </a:lnTo>
                <a:lnTo>
                  <a:pt x="18520" y="1441572"/>
                </a:lnTo>
                <a:lnTo>
                  <a:pt x="6688" y="1382088"/>
                </a:lnTo>
                <a:lnTo>
                  <a:pt x="743" y="1321730"/>
                </a:lnTo>
                <a:lnTo>
                  <a:pt x="0" y="1291406"/>
                </a:lnTo>
                <a:lnTo>
                  <a:pt x="743" y="587695"/>
                </a:lnTo>
                <a:lnTo>
                  <a:pt x="6688" y="527337"/>
                </a:lnTo>
                <a:lnTo>
                  <a:pt x="18520" y="467853"/>
                </a:lnTo>
                <a:lnTo>
                  <a:pt x="36126" y="409815"/>
                </a:lnTo>
                <a:lnTo>
                  <a:pt x="59336" y="353782"/>
                </a:lnTo>
                <a:lnTo>
                  <a:pt x="87926" y="300294"/>
                </a:lnTo>
                <a:lnTo>
                  <a:pt x="121621" y="249865"/>
                </a:lnTo>
                <a:lnTo>
                  <a:pt x="160097" y="202982"/>
                </a:lnTo>
                <a:lnTo>
                  <a:pt x="202982" y="160097"/>
                </a:lnTo>
                <a:lnTo>
                  <a:pt x="249865" y="121621"/>
                </a:lnTo>
                <a:lnTo>
                  <a:pt x="300294" y="87926"/>
                </a:lnTo>
                <a:lnTo>
                  <a:pt x="353782" y="59336"/>
                </a:lnTo>
                <a:lnTo>
                  <a:pt x="409815" y="36126"/>
                </a:lnTo>
                <a:lnTo>
                  <a:pt x="467853" y="18520"/>
                </a:lnTo>
                <a:lnTo>
                  <a:pt x="527337" y="6688"/>
                </a:lnTo>
                <a:lnTo>
                  <a:pt x="587695" y="743"/>
                </a:lnTo>
                <a:lnTo>
                  <a:pt x="618020" y="0"/>
                </a:lnTo>
                <a:lnTo>
                  <a:pt x="6724736" y="743"/>
                </a:lnTo>
                <a:lnTo>
                  <a:pt x="6785093" y="6688"/>
                </a:lnTo>
                <a:lnTo>
                  <a:pt x="6844577" y="18520"/>
                </a:lnTo>
                <a:lnTo>
                  <a:pt x="6902615" y="36126"/>
                </a:lnTo>
                <a:lnTo>
                  <a:pt x="6958648" y="59336"/>
                </a:lnTo>
                <a:lnTo>
                  <a:pt x="7012136" y="87926"/>
                </a:lnTo>
                <a:lnTo>
                  <a:pt x="7062565" y="121621"/>
                </a:lnTo>
                <a:lnTo>
                  <a:pt x="7109448" y="160097"/>
                </a:lnTo>
                <a:lnTo>
                  <a:pt x="7152334" y="202982"/>
                </a:lnTo>
                <a:lnTo>
                  <a:pt x="7190809" y="249865"/>
                </a:lnTo>
                <a:lnTo>
                  <a:pt x="7224504" y="300294"/>
                </a:lnTo>
                <a:lnTo>
                  <a:pt x="7253094" y="353782"/>
                </a:lnTo>
                <a:lnTo>
                  <a:pt x="7276304" y="409815"/>
                </a:lnTo>
                <a:lnTo>
                  <a:pt x="7293910" y="467853"/>
                </a:lnTo>
                <a:lnTo>
                  <a:pt x="7305742" y="527337"/>
                </a:lnTo>
                <a:lnTo>
                  <a:pt x="7311687" y="587695"/>
                </a:lnTo>
                <a:lnTo>
                  <a:pt x="7312431" y="618020"/>
                </a:lnTo>
                <a:lnTo>
                  <a:pt x="7311687" y="1321730"/>
                </a:lnTo>
                <a:lnTo>
                  <a:pt x="7305742" y="1382088"/>
                </a:lnTo>
                <a:lnTo>
                  <a:pt x="7293910" y="1441572"/>
                </a:lnTo>
                <a:lnTo>
                  <a:pt x="7276304" y="1499610"/>
                </a:lnTo>
                <a:lnTo>
                  <a:pt x="7253094" y="1555643"/>
                </a:lnTo>
                <a:lnTo>
                  <a:pt x="7224504" y="1609131"/>
                </a:lnTo>
                <a:lnTo>
                  <a:pt x="7190810" y="1659560"/>
                </a:lnTo>
                <a:lnTo>
                  <a:pt x="7152334" y="1706443"/>
                </a:lnTo>
                <a:lnTo>
                  <a:pt x="7109448" y="1749329"/>
                </a:lnTo>
                <a:lnTo>
                  <a:pt x="7062565" y="1787804"/>
                </a:lnTo>
                <a:lnTo>
                  <a:pt x="7012136" y="1821499"/>
                </a:lnTo>
                <a:lnTo>
                  <a:pt x="6958648" y="1850089"/>
                </a:lnTo>
                <a:lnTo>
                  <a:pt x="6902615" y="1873299"/>
                </a:lnTo>
                <a:lnTo>
                  <a:pt x="6844577" y="1890905"/>
                </a:lnTo>
                <a:lnTo>
                  <a:pt x="6785093" y="1902737"/>
                </a:lnTo>
                <a:lnTo>
                  <a:pt x="6724736" y="1908682"/>
                </a:lnTo>
                <a:lnTo>
                  <a:pt x="6694411" y="1909426"/>
                </a:lnTo>
                <a:close/>
              </a:path>
            </a:pathLst>
          </a:custGeom>
          <a:solidFill>
            <a:srgbClr val="95B4D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 name="Google Shape;83;g36889601cd3_0_0"/>
          <p:cNvSpPr/>
          <p:nvPr/>
        </p:nvSpPr>
        <p:spPr>
          <a:xfrm>
            <a:off x="1249950" y="2317249"/>
            <a:ext cx="5064016" cy="649211"/>
          </a:xfrm>
          <a:custGeom>
            <a:rect b="b" l="l" r="r" t="t"/>
            <a:pathLst>
              <a:path extrusionOk="0" h="1909445" w="7312659">
                <a:moveTo>
                  <a:pt x="6694411" y="1909426"/>
                </a:moveTo>
                <a:lnTo>
                  <a:pt x="587695" y="1908682"/>
                </a:lnTo>
                <a:lnTo>
                  <a:pt x="527337" y="1902737"/>
                </a:lnTo>
                <a:lnTo>
                  <a:pt x="467853" y="1890905"/>
                </a:lnTo>
                <a:lnTo>
                  <a:pt x="409815" y="1873299"/>
                </a:lnTo>
                <a:lnTo>
                  <a:pt x="353782" y="1850090"/>
                </a:lnTo>
                <a:lnTo>
                  <a:pt x="300294" y="1821500"/>
                </a:lnTo>
                <a:lnTo>
                  <a:pt x="249865" y="1787805"/>
                </a:lnTo>
                <a:lnTo>
                  <a:pt x="202982" y="1749329"/>
                </a:lnTo>
                <a:lnTo>
                  <a:pt x="160097" y="1706443"/>
                </a:lnTo>
                <a:lnTo>
                  <a:pt x="121621" y="1659560"/>
                </a:lnTo>
                <a:lnTo>
                  <a:pt x="87926" y="1609132"/>
                </a:lnTo>
                <a:lnTo>
                  <a:pt x="59336" y="1555643"/>
                </a:lnTo>
                <a:lnTo>
                  <a:pt x="36126" y="1499610"/>
                </a:lnTo>
                <a:lnTo>
                  <a:pt x="18520" y="1441572"/>
                </a:lnTo>
                <a:lnTo>
                  <a:pt x="6688" y="1382088"/>
                </a:lnTo>
                <a:lnTo>
                  <a:pt x="743" y="1321730"/>
                </a:lnTo>
                <a:lnTo>
                  <a:pt x="0" y="1291406"/>
                </a:lnTo>
                <a:lnTo>
                  <a:pt x="743" y="587695"/>
                </a:lnTo>
                <a:lnTo>
                  <a:pt x="6688" y="527337"/>
                </a:lnTo>
                <a:lnTo>
                  <a:pt x="18520" y="467853"/>
                </a:lnTo>
                <a:lnTo>
                  <a:pt x="36126" y="409815"/>
                </a:lnTo>
                <a:lnTo>
                  <a:pt x="59336" y="353782"/>
                </a:lnTo>
                <a:lnTo>
                  <a:pt x="87926" y="300294"/>
                </a:lnTo>
                <a:lnTo>
                  <a:pt x="121621" y="249865"/>
                </a:lnTo>
                <a:lnTo>
                  <a:pt x="160097" y="202982"/>
                </a:lnTo>
                <a:lnTo>
                  <a:pt x="202982" y="160097"/>
                </a:lnTo>
                <a:lnTo>
                  <a:pt x="249865" y="121621"/>
                </a:lnTo>
                <a:lnTo>
                  <a:pt x="300294" y="87926"/>
                </a:lnTo>
                <a:lnTo>
                  <a:pt x="353782" y="59336"/>
                </a:lnTo>
                <a:lnTo>
                  <a:pt x="409815" y="36126"/>
                </a:lnTo>
                <a:lnTo>
                  <a:pt x="467853" y="18520"/>
                </a:lnTo>
                <a:lnTo>
                  <a:pt x="527337" y="6688"/>
                </a:lnTo>
                <a:lnTo>
                  <a:pt x="587695" y="743"/>
                </a:lnTo>
                <a:lnTo>
                  <a:pt x="618020" y="0"/>
                </a:lnTo>
                <a:lnTo>
                  <a:pt x="6724736" y="743"/>
                </a:lnTo>
                <a:lnTo>
                  <a:pt x="6785093" y="6688"/>
                </a:lnTo>
                <a:lnTo>
                  <a:pt x="6844577" y="18520"/>
                </a:lnTo>
                <a:lnTo>
                  <a:pt x="6902615" y="36126"/>
                </a:lnTo>
                <a:lnTo>
                  <a:pt x="6958648" y="59336"/>
                </a:lnTo>
                <a:lnTo>
                  <a:pt x="7012136" y="87926"/>
                </a:lnTo>
                <a:lnTo>
                  <a:pt x="7062565" y="121621"/>
                </a:lnTo>
                <a:lnTo>
                  <a:pt x="7109448" y="160097"/>
                </a:lnTo>
                <a:lnTo>
                  <a:pt x="7152334" y="202982"/>
                </a:lnTo>
                <a:lnTo>
                  <a:pt x="7190809" y="249865"/>
                </a:lnTo>
                <a:lnTo>
                  <a:pt x="7224504" y="300294"/>
                </a:lnTo>
                <a:lnTo>
                  <a:pt x="7253094" y="353782"/>
                </a:lnTo>
                <a:lnTo>
                  <a:pt x="7276304" y="409815"/>
                </a:lnTo>
                <a:lnTo>
                  <a:pt x="7293910" y="467853"/>
                </a:lnTo>
                <a:lnTo>
                  <a:pt x="7305742" y="527337"/>
                </a:lnTo>
                <a:lnTo>
                  <a:pt x="7311687" y="587695"/>
                </a:lnTo>
                <a:lnTo>
                  <a:pt x="7312431" y="618020"/>
                </a:lnTo>
                <a:lnTo>
                  <a:pt x="7311687" y="1321730"/>
                </a:lnTo>
                <a:lnTo>
                  <a:pt x="7305742" y="1382088"/>
                </a:lnTo>
                <a:lnTo>
                  <a:pt x="7293910" y="1441572"/>
                </a:lnTo>
                <a:lnTo>
                  <a:pt x="7276304" y="1499610"/>
                </a:lnTo>
                <a:lnTo>
                  <a:pt x="7253094" y="1555643"/>
                </a:lnTo>
                <a:lnTo>
                  <a:pt x="7224504" y="1609131"/>
                </a:lnTo>
                <a:lnTo>
                  <a:pt x="7190810" y="1659560"/>
                </a:lnTo>
                <a:lnTo>
                  <a:pt x="7152334" y="1706443"/>
                </a:lnTo>
                <a:lnTo>
                  <a:pt x="7109448" y="1749329"/>
                </a:lnTo>
                <a:lnTo>
                  <a:pt x="7062565" y="1787804"/>
                </a:lnTo>
                <a:lnTo>
                  <a:pt x="7012136" y="1821499"/>
                </a:lnTo>
                <a:lnTo>
                  <a:pt x="6958648" y="1850089"/>
                </a:lnTo>
                <a:lnTo>
                  <a:pt x="6902615" y="1873299"/>
                </a:lnTo>
                <a:lnTo>
                  <a:pt x="6844577" y="1890905"/>
                </a:lnTo>
                <a:lnTo>
                  <a:pt x="6785093" y="1902737"/>
                </a:lnTo>
                <a:lnTo>
                  <a:pt x="6724736" y="1908682"/>
                </a:lnTo>
                <a:lnTo>
                  <a:pt x="6694411" y="1909426"/>
                </a:lnTo>
                <a:close/>
              </a:path>
            </a:pathLst>
          </a:custGeom>
          <a:solidFill>
            <a:srgbClr val="F2E78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 name="Google Shape;84;g36889601cd3_0_0"/>
          <p:cNvSpPr/>
          <p:nvPr/>
        </p:nvSpPr>
        <p:spPr>
          <a:xfrm>
            <a:off x="6619500" y="2287676"/>
            <a:ext cx="5064016" cy="649211"/>
          </a:xfrm>
          <a:custGeom>
            <a:rect b="b" l="l" r="r" t="t"/>
            <a:pathLst>
              <a:path extrusionOk="0" h="1909445" w="7312659">
                <a:moveTo>
                  <a:pt x="6694411" y="1909426"/>
                </a:moveTo>
                <a:lnTo>
                  <a:pt x="587695" y="1908682"/>
                </a:lnTo>
                <a:lnTo>
                  <a:pt x="527337" y="1902737"/>
                </a:lnTo>
                <a:lnTo>
                  <a:pt x="467853" y="1890905"/>
                </a:lnTo>
                <a:lnTo>
                  <a:pt x="409815" y="1873299"/>
                </a:lnTo>
                <a:lnTo>
                  <a:pt x="353782" y="1850090"/>
                </a:lnTo>
                <a:lnTo>
                  <a:pt x="300294" y="1821500"/>
                </a:lnTo>
                <a:lnTo>
                  <a:pt x="249865" y="1787805"/>
                </a:lnTo>
                <a:lnTo>
                  <a:pt x="202982" y="1749329"/>
                </a:lnTo>
                <a:lnTo>
                  <a:pt x="160097" y="1706443"/>
                </a:lnTo>
                <a:lnTo>
                  <a:pt x="121621" y="1659560"/>
                </a:lnTo>
                <a:lnTo>
                  <a:pt x="87926" y="1609132"/>
                </a:lnTo>
                <a:lnTo>
                  <a:pt x="59336" y="1555643"/>
                </a:lnTo>
                <a:lnTo>
                  <a:pt x="36126" y="1499610"/>
                </a:lnTo>
                <a:lnTo>
                  <a:pt x="18520" y="1441572"/>
                </a:lnTo>
                <a:lnTo>
                  <a:pt x="6688" y="1382088"/>
                </a:lnTo>
                <a:lnTo>
                  <a:pt x="743" y="1321730"/>
                </a:lnTo>
                <a:lnTo>
                  <a:pt x="0" y="1291406"/>
                </a:lnTo>
                <a:lnTo>
                  <a:pt x="743" y="587695"/>
                </a:lnTo>
                <a:lnTo>
                  <a:pt x="6688" y="527337"/>
                </a:lnTo>
                <a:lnTo>
                  <a:pt x="18520" y="467853"/>
                </a:lnTo>
                <a:lnTo>
                  <a:pt x="36126" y="409815"/>
                </a:lnTo>
                <a:lnTo>
                  <a:pt x="59336" y="353782"/>
                </a:lnTo>
                <a:lnTo>
                  <a:pt x="87926" y="300294"/>
                </a:lnTo>
                <a:lnTo>
                  <a:pt x="121621" y="249865"/>
                </a:lnTo>
                <a:lnTo>
                  <a:pt x="160097" y="202982"/>
                </a:lnTo>
                <a:lnTo>
                  <a:pt x="202982" y="160097"/>
                </a:lnTo>
                <a:lnTo>
                  <a:pt x="249865" y="121621"/>
                </a:lnTo>
                <a:lnTo>
                  <a:pt x="300294" y="87926"/>
                </a:lnTo>
                <a:lnTo>
                  <a:pt x="353782" y="59336"/>
                </a:lnTo>
                <a:lnTo>
                  <a:pt x="409815" y="36126"/>
                </a:lnTo>
                <a:lnTo>
                  <a:pt x="467853" y="18520"/>
                </a:lnTo>
                <a:lnTo>
                  <a:pt x="527337" y="6688"/>
                </a:lnTo>
                <a:lnTo>
                  <a:pt x="587695" y="743"/>
                </a:lnTo>
                <a:lnTo>
                  <a:pt x="618020" y="0"/>
                </a:lnTo>
                <a:lnTo>
                  <a:pt x="6724736" y="743"/>
                </a:lnTo>
                <a:lnTo>
                  <a:pt x="6785093" y="6688"/>
                </a:lnTo>
                <a:lnTo>
                  <a:pt x="6844577" y="18520"/>
                </a:lnTo>
                <a:lnTo>
                  <a:pt x="6902615" y="36126"/>
                </a:lnTo>
                <a:lnTo>
                  <a:pt x="6958648" y="59336"/>
                </a:lnTo>
                <a:lnTo>
                  <a:pt x="7012136" y="87926"/>
                </a:lnTo>
                <a:lnTo>
                  <a:pt x="7062565" y="121621"/>
                </a:lnTo>
                <a:lnTo>
                  <a:pt x="7109448" y="160097"/>
                </a:lnTo>
                <a:lnTo>
                  <a:pt x="7152334" y="202982"/>
                </a:lnTo>
                <a:lnTo>
                  <a:pt x="7190809" y="249865"/>
                </a:lnTo>
                <a:lnTo>
                  <a:pt x="7224504" y="300294"/>
                </a:lnTo>
                <a:lnTo>
                  <a:pt x="7253094" y="353782"/>
                </a:lnTo>
                <a:lnTo>
                  <a:pt x="7276304" y="409815"/>
                </a:lnTo>
                <a:lnTo>
                  <a:pt x="7293910" y="467853"/>
                </a:lnTo>
                <a:lnTo>
                  <a:pt x="7305742" y="527337"/>
                </a:lnTo>
                <a:lnTo>
                  <a:pt x="7311687" y="587695"/>
                </a:lnTo>
                <a:lnTo>
                  <a:pt x="7312431" y="618020"/>
                </a:lnTo>
                <a:lnTo>
                  <a:pt x="7311687" y="1321730"/>
                </a:lnTo>
                <a:lnTo>
                  <a:pt x="7305742" y="1382088"/>
                </a:lnTo>
                <a:lnTo>
                  <a:pt x="7293910" y="1441572"/>
                </a:lnTo>
                <a:lnTo>
                  <a:pt x="7276304" y="1499610"/>
                </a:lnTo>
                <a:lnTo>
                  <a:pt x="7253094" y="1555643"/>
                </a:lnTo>
                <a:lnTo>
                  <a:pt x="7224504" y="1609131"/>
                </a:lnTo>
                <a:lnTo>
                  <a:pt x="7190810" y="1659560"/>
                </a:lnTo>
                <a:lnTo>
                  <a:pt x="7152334" y="1706443"/>
                </a:lnTo>
                <a:lnTo>
                  <a:pt x="7109448" y="1749329"/>
                </a:lnTo>
                <a:lnTo>
                  <a:pt x="7062565" y="1787804"/>
                </a:lnTo>
                <a:lnTo>
                  <a:pt x="7012136" y="1821499"/>
                </a:lnTo>
                <a:lnTo>
                  <a:pt x="6958648" y="1850089"/>
                </a:lnTo>
                <a:lnTo>
                  <a:pt x="6902615" y="1873299"/>
                </a:lnTo>
                <a:lnTo>
                  <a:pt x="6844577" y="1890905"/>
                </a:lnTo>
                <a:lnTo>
                  <a:pt x="6785093" y="1902737"/>
                </a:lnTo>
                <a:lnTo>
                  <a:pt x="6724736" y="1908682"/>
                </a:lnTo>
                <a:lnTo>
                  <a:pt x="6694411" y="1909426"/>
                </a:lnTo>
                <a:close/>
              </a:path>
            </a:pathLst>
          </a:custGeom>
          <a:solidFill>
            <a:srgbClr val="BED0E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 name="Google Shape;85;g36889601cd3_0_0"/>
          <p:cNvSpPr txBox="1"/>
          <p:nvPr/>
        </p:nvSpPr>
        <p:spPr>
          <a:xfrm>
            <a:off x="3016469" y="1667950"/>
            <a:ext cx="1908600" cy="324600"/>
          </a:xfrm>
          <a:prstGeom prst="rect">
            <a:avLst/>
          </a:prstGeom>
          <a:noFill/>
          <a:ln>
            <a:noFill/>
          </a:ln>
        </p:spPr>
        <p:txBody>
          <a:bodyPr anchorCtr="0" anchor="t" bIns="0" lIns="0" spcFirstLastPara="1" rIns="0" wrap="square" tIns="16500">
            <a:spAutoFit/>
          </a:bodyPr>
          <a:lstStyle/>
          <a:p>
            <a:pPr indent="0" lvl="0" marL="12700" rtl="0" algn="l">
              <a:spcBef>
                <a:spcPts val="0"/>
              </a:spcBef>
              <a:spcAft>
                <a:spcPts val="0"/>
              </a:spcAft>
              <a:buClr>
                <a:schemeClr val="dk1"/>
              </a:buClr>
              <a:buSzPts val="2000"/>
              <a:buFont typeface="Arial"/>
              <a:buNone/>
            </a:pPr>
            <a:r>
              <a:rPr b="1" lang="es-ES" sz="2000">
                <a:solidFill>
                  <a:srgbClr val="012033"/>
                </a:solidFill>
              </a:rPr>
              <a:t>5.1 WARPING</a:t>
            </a:r>
            <a:endParaRPr b="0" i="0" sz="2000" u="none" cap="none" strike="noStrike">
              <a:solidFill>
                <a:srgbClr val="012033"/>
              </a:solidFill>
              <a:latin typeface="Arial"/>
              <a:ea typeface="Arial"/>
              <a:cs typeface="Arial"/>
              <a:sym typeface="Arial"/>
            </a:endParaRPr>
          </a:p>
        </p:txBody>
      </p:sp>
      <p:sp>
        <p:nvSpPr>
          <p:cNvPr id="86" name="Google Shape;86;g36889601cd3_0_0"/>
          <p:cNvSpPr txBox="1"/>
          <p:nvPr/>
        </p:nvSpPr>
        <p:spPr>
          <a:xfrm>
            <a:off x="1444186" y="4064973"/>
            <a:ext cx="4696500" cy="324600"/>
          </a:xfrm>
          <a:prstGeom prst="rect">
            <a:avLst/>
          </a:prstGeom>
          <a:noFill/>
          <a:ln>
            <a:noFill/>
          </a:ln>
        </p:spPr>
        <p:txBody>
          <a:bodyPr anchorCtr="0" anchor="t" bIns="0" lIns="0" spcFirstLastPara="1" rIns="0" wrap="square" tIns="16500">
            <a:spAutoFit/>
          </a:bodyPr>
          <a:lstStyle/>
          <a:p>
            <a:pPr indent="0" lvl="0" marL="0" marR="0" rtl="0" algn="ctr">
              <a:lnSpc>
                <a:spcPct val="100000"/>
              </a:lnSpc>
              <a:spcBef>
                <a:spcPts val="0"/>
              </a:spcBef>
              <a:spcAft>
                <a:spcPts val="0"/>
              </a:spcAft>
              <a:buClr>
                <a:srgbClr val="000000"/>
              </a:buClr>
              <a:buSzPts val="2000"/>
              <a:buFont typeface="Arial"/>
              <a:buNone/>
            </a:pPr>
            <a:r>
              <a:rPr b="1" lang="es-ES" sz="2000">
                <a:solidFill>
                  <a:srgbClr val="012033"/>
                </a:solidFill>
              </a:rPr>
              <a:t>5.4 UNDER-</a:t>
            </a:r>
            <a:r>
              <a:rPr b="1" lang="es-ES" sz="2000">
                <a:solidFill>
                  <a:srgbClr val="012033"/>
                </a:solidFill>
              </a:rPr>
              <a:t>EXTRUSIÓN</a:t>
            </a:r>
            <a:endParaRPr b="0" i="0" sz="2000" u="none" cap="none" strike="noStrike">
              <a:solidFill>
                <a:srgbClr val="012033"/>
              </a:solidFill>
              <a:latin typeface="Arial"/>
              <a:ea typeface="Arial"/>
              <a:cs typeface="Arial"/>
              <a:sym typeface="Arial"/>
            </a:endParaRPr>
          </a:p>
        </p:txBody>
      </p:sp>
      <p:sp>
        <p:nvSpPr>
          <p:cNvPr id="87" name="Google Shape;87;g36889601cd3_0_0"/>
          <p:cNvSpPr txBox="1"/>
          <p:nvPr/>
        </p:nvSpPr>
        <p:spPr>
          <a:xfrm>
            <a:off x="1143011" y="3291173"/>
            <a:ext cx="4696500" cy="324600"/>
          </a:xfrm>
          <a:prstGeom prst="rect">
            <a:avLst/>
          </a:prstGeom>
          <a:noFill/>
          <a:ln>
            <a:noFill/>
          </a:ln>
        </p:spPr>
        <p:txBody>
          <a:bodyPr anchorCtr="0" anchor="t" bIns="0" lIns="0" spcFirstLastPara="1" rIns="0" wrap="square" tIns="16500">
            <a:spAutoFit/>
          </a:bodyPr>
          <a:lstStyle/>
          <a:p>
            <a:pPr indent="0" lvl="0" marL="0" marR="0" rtl="0" algn="ctr">
              <a:lnSpc>
                <a:spcPct val="100000"/>
              </a:lnSpc>
              <a:spcBef>
                <a:spcPts val="0"/>
              </a:spcBef>
              <a:spcAft>
                <a:spcPts val="0"/>
              </a:spcAft>
              <a:buClr>
                <a:srgbClr val="000000"/>
              </a:buClr>
              <a:buSzPts val="2000"/>
              <a:buFont typeface="Arial"/>
              <a:buNone/>
            </a:pPr>
            <a:r>
              <a:rPr b="1" lang="es-ES" sz="2000">
                <a:solidFill>
                  <a:srgbClr val="012033"/>
                </a:solidFill>
              </a:rPr>
              <a:t>5.3 STRINGING</a:t>
            </a:r>
            <a:endParaRPr b="0" i="0" sz="2000" u="none" cap="none" strike="noStrike">
              <a:solidFill>
                <a:srgbClr val="012033"/>
              </a:solidFill>
              <a:latin typeface="Arial"/>
              <a:ea typeface="Arial"/>
              <a:cs typeface="Arial"/>
              <a:sym typeface="Arial"/>
            </a:endParaRPr>
          </a:p>
        </p:txBody>
      </p:sp>
      <p:sp>
        <p:nvSpPr>
          <p:cNvPr id="88" name="Google Shape;88;g36889601cd3_0_0"/>
          <p:cNvSpPr/>
          <p:nvPr/>
        </p:nvSpPr>
        <p:spPr>
          <a:xfrm>
            <a:off x="1209300" y="4802276"/>
            <a:ext cx="5064016" cy="649211"/>
          </a:xfrm>
          <a:custGeom>
            <a:rect b="b" l="l" r="r" t="t"/>
            <a:pathLst>
              <a:path extrusionOk="0" h="1909445" w="7312659">
                <a:moveTo>
                  <a:pt x="6694411" y="1909426"/>
                </a:moveTo>
                <a:lnTo>
                  <a:pt x="587695" y="1908682"/>
                </a:lnTo>
                <a:lnTo>
                  <a:pt x="527337" y="1902737"/>
                </a:lnTo>
                <a:lnTo>
                  <a:pt x="467853" y="1890905"/>
                </a:lnTo>
                <a:lnTo>
                  <a:pt x="409815" y="1873299"/>
                </a:lnTo>
                <a:lnTo>
                  <a:pt x="353782" y="1850090"/>
                </a:lnTo>
                <a:lnTo>
                  <a:pt x="300294" y="1821500"/>
                </a:lnTo>
                <a:lnTo>
                  <a:pt x="249865" y="1787805"/>
                </a:lnTo>
                <a:lnTo>
                  <a:pt x="202982" y="1749329"/>
                </a:lnTo>
                <a:lnTo>
                  <a:pt x="160097" y="1706443"/>
                </a:lnTo>
                <a:lnTo>
                  <a:pt x="121621" y="1659560"/>
                </a:lnTo>
                <a:lnTo>
                  <a:pt x="87926" y="1609132"/>
                </a:lnTo>
                <a:lnTo>
                  <a:pt x="59336" y="1555643"/>
                </a:lnTo>
                <a:lnTo>
                  <a:pt x="36126" y="1499610"/>
                </a:lnTo>
                <a:lnTo>
                  <a:pt x="18520" y="1441572"/>
                </a:lnTo>
                <a:lnTo>
                  <a:pt x="6688" y="1382088"/>
                </a:lnTo>
                <a:lnTo>
                  <a:pt x="743" y="1321730"/>
                </a:lnTo>
                <a:lnTo>
                  <a:pt x="0" y="1291406"/>
                </a:lnTo>
                <a:lnTo>
                  <a:pt x="743" y="587695"/>
                </a:lnTo>
                <a:lnTo>
                  <a:pt x="6688" y="527337"/>
                </a:lnTo>
                <a:lnTo>
                  <a:pt x="18520" y="467853"/>
                </a:lnTo>
                <a:lnTo>
                  <a:pt x="36126" y="409815"/>
                </a:lnTo>
                <a:lnTo>
                  <a:pt x="59336" y="353782"/>
                </a:lnTo>
                <a:lnTo>
                  <a:pt x="87926" y="300294"/>
                </a:lnTo>
                <a:lnTo>
                  <a:pt x="121621" y="249865"/>
                </a:lnTo>
                <a:lnTo>
                  <a:pt x="160097" y="202982"/>
                </a:lnTo>
                <a:lnTo>
                  <a:pt x="202982" y="160097"/>
                </a:lnTo>
                <a:lnTo>
                  <a:pt x="249865" y="121621"/>
                </a:lnTo>
                <a:lnTo>
                  <a:pt x="300294" y="87926"/>
                </a:lnTo>
                <a:lnTo>
                  <a:pt x="353782" y="59336"/>
                </a:lnTo>
                <a:lnTo>
                  <a:pt x="409815" y="36126"/>
                </a:lnTo>
                <a:lnTo>
                  <a:pt x="467853" y="18520"/>
                </a:lnTo>
                <a:lnTo>
                  <a:pt x="527337" y="6688"/>
                </a:lnTo>
                <a:lnTo>
                  <a:pt x="587695" y="743"/>
                </a:lnTo>
                <a:lnTo>
                  <a:pt x="618020" y="0"/>
                </a:lnTo>
                <a:lnTo>
                  <a:pt x="6724736" y="743"/>
                </a:lnTo>
                <a:lnTo>
                  <a:pt x="6785093" y="6688"/>
                </a:lnTo>
                <a:lnTo>
                  <a:pt x="6844577" y="18520"/>
                </a:lnTo>
                <a:lnTo>
                  <a:pt x="6902615" y="36126"/>
                </a:lnTo>
                <a:lnTo>
                  <a:pt x="6958648" y="59336"/>
                </a:lnTo>
                <a:lnTo>
                  <a:pt x="7012136" y="87926"/>
                </a:lnTo>
                <a:lnTo>
                  <a:pt x="7062565" y="121621"/>
                </a:lnTo>
                <a:lnTo>
                  <a:pt x="7109448" y="160097"/>
                </a:lnTo>
                <a:lnTo>
                  <a:pt x="7152334" y="202982"/>
                </a:lnTo>
                <a:lnTo>
                  <a:pt x="7190809" y="249865"/>
                </a:lnTo>
                <a:lnTo>
                  <a:pt x="7224504" y="300294"/>
                </a:lnTo>
                <a:lnTo>
                  <a:pt x="7253094" y="353782"/>
                </a:lnTo>
                <a:lnTo>
                  <a:pt x="7276304" y="409815"/>
                </a:lnTo>
                <a:lnTo>
                  <a:pt x="7293910" y="467853"/>
                </a:lnTo>
                <a:lnTo>
                  <a:pt x="7305742" y="527337"/>
                </a:lnTo>
                <a:lnTo>
                  <a:pt x="7311687" y="587695"/>
                </a:lnTo>
                <a:lnTo>
                  <a:pt x="7312431" y="618020"/>
                </a:lnTo>
                <a:lnTo>
                  <a:pt x="7311687" y="1321730"/>
                </a:lnTo>
                <a:lnTo>
                  <a:pt x="7305742" y="1382088"/>
                </a:lnTo>
                <a:lnTo>
                  <a:pt x="7293910" y="1441572"/>
                </a:lnTo>
                <a:lnTo>
                  <a:pt x="7276304" y="1499610"/>
                </a:lnTo>
                <a:lnTo>
                  <a:pt x="7253094" y="1555643"/>
                </a:lnTo>
                <a:lnTo>
                  <a:pt x="7224504" y="1609131"/>
                </a:lnTo>
                <a:lnTo>
                  <a:pt x="7190810" y="1659560"/>
                </a:lnTo>
                <a:lnTo>
                  <a:pt x="7152334" y="1706443"/>
                </a:lnTo>
                <a:lnTo>
                  <a:pt x="7109448" y="1749329"/>
                </a:lnTo>
                <a:lnTo>
                  <a:pt x="7062565" y="1787804"/>
                </a:lnTo>
                <a:lnTo>
                  <a:pt x="7012136" y="1821499"/>
                </a:lnTo>
                <a:lnTo>
                  <a:pt x="6958648" y="1850089"/>
                </a:lnTo>
                <a:lnTo>
                  <a:pt x="6902615" y="1873299"/>
                </a:lnTo>
                <a:lnTo>
                  <a:pt x="6844577" y="1890905"/>
                </a:lnTo>
                <a:lnTo>
                  <a:pt x="6785093" y="1902737"/>
                </a:lnTo>
                <a:lnTo>
                  <a:pt x="6724736" y="1908682"/>
                </a:lnTo>
                <a:lnTo>
                  <a:pt x="6694411" y="1909426"/>
                </a:lnTo>
                <a:close/>
              </a:path>
            </a:pathLst>
          </a:custGeom>
          <a:solidFill>
            <a:srgbClr val="BED0E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 name="Google Shape;89;g36889601cd3_0_0"/>
          <p:cNvSpPr txBox="1"/>
          <p:nvPr/>
        </p:nvSpPr>
        <p:spPr>
          <a:xfrm>
            <a:off x="1411361" y="4961760"/>
            <a:ext cx="4696500" cy="324600"/>
          </a:xfrm>
          <a:prstGeom prst="rect">
            <a:avLst/>
          </a:prstGeom>
          <a:noFill/>
          <a:ln>
            <a:noFill/>
          </a:ln>
        </p:spPr>
        <p:txBody>
          <a:bodyPr anchorCtr="0" anchor="t" bIns="0" lIns="0" spcFirstLastPara="1" rIns="0" wrap="square" tIns="16500">
            <a:spAutoFit/>
          </a:bodyPr>
          <a:lstStyle/>
          <a:p>
            <a:pPr indent="0" lvl="0" marL="0" marR="0" rtl="0" algn="ctr">
              <a:lnSpc>
                <a:spcPct val="100000"/>
              </a:lnSpc>
              <a:spcBef>
                <a:spcPts val="0"/>
              </a:spcBef>
              <a:spcAft>
                <a:spcPts val="0"/>
              </a:spcAft>
              <a:buClr>
                <a:srgbClr val="000000"/>
              </a:buClr>
              <a:buSzPts val="2000"/>
              <a:buFont typeface="Arial"/>
              <a:buNone/>
            </a:pPr>
            <a:r>
              <a:rPr b="1" lang="es-ES" sz="2000">
                <a:solidFill>
                  <a:srgbClr val="012033"/>
                </a:solidFill>
              </a:rPr>
              <a:t>5.5 OVER-</a:t>
            </a:r>
            <a:r>
              <a:rPr b="1" lang="es-ES" sz="2000">
                <a:solidFill>
                  <a:srgbClr val="012033"/>
                </a:solidFill>
              </a:rPr>
              <a:t>EXTRUSIÓN</a:t>
            </a:r>
            <a:endParaRPr b="0" i="0" sz="2000" u="none" cap="none" strike="noStrike">
              <a:solidFill>
                <a:srgbClr val="012033"/>
              </a:solidFill>
              <a:latin typeface="Arial"/>
              <a:ea typeface="Arial"/>
              <a:cs typeface="Arial"/>
              <a:sym typeface="Arial"/>
            </a:endParaRPr>
          </a:p>
        </p:txBody>
      </p:sp>
      <p:sp>
        <p:nvSpPr>
          <p:cNvPr id="90" name="Google Shape;90;g36889601cd3_0_0"/>
          <p:cNvSpPr/>
          <p:nvPr/>
        </p:nvSpPr>
        <p:spPr>
          <a:xfrm>
            <a:off x="6583950" y="3079249"/>
            <a:ext cx="5064016" cy="649211"/>
          </a:xfrm>
          <a:custGeom>
            <a:rect b="b" l="l" r="r" t="t"/>
            <a:pathLst>
              <a:path extrusionOk="0" h="1909445" w="7312659">
                <a:moveTo>
                  <a:pt x="6694411" y="1909426"/>
                </a:moveTo>
                <a:lnTo>
                  <a:pt x="587695" y="1908682"/>
                </a:lnTo>
                <a:lnTo>
                  <a:pt x="527337" y="1902737"/>
                </a:lnTo>
                <a:lnTo>
                  <a:pt x="467853" y="1890905"/>
                </a:lnTo>
                <a:lnTo>
                  <a:pt x="409815" y="1873299"/>
                </a:lnTo>
                <a:lnTo>
                  <a:pt x="353782" y="1850090"/>
                </a:lnTo>
                <a:lnTo>
                  <a:pt x="300294" y="1821500"/>
                </a:lnTo>
                <a:lnTo>
                  <a:pt x="249865" y="1787805"/>
                </a:lnTo>
                <a:lnTo>
                  <a:pt x="202982" y="1749329"/>
                </a:lnTo>
                <a:lnTo>
                  <a:pt x="160097" y="1706443"/>
                </a:lnTo>
                <a:lnTo>
                  <a:pt x="121621" y="1659560"/>
                </a:lnTo>
                <a:lnTo>
                  <a:pt x="87926" y="1609132"/>
                </a:lnTo>
                <a:lnTo>
                  <a:pt x="59336" y="1555643"/>
                </a:lnTo>
                <a:lnTo>
                  <a:pt x="36126" y="1499610"/>
                </a:lnTo>
                <a:lnTo>
                  <a:pt x="18520" y="1441572"/>
                </a:lnTo>
                <a:lnTo>
                  <a:pt x="6688" y="1382088"/>
                </a:lnTo>
                <a:lnTo>
                  <a:pt x="743" y="1321730"/>
                </a:lnTo>
                <a:lnTo>
                  <a:pt x="0" y="1291406"/>
                </a:lnTo>
                <a:lnTo>
                  <a:pt x="743" y="587695"/>
                </a:lnTo>
                <a:lnTo>
                  <a:pt x="6688" y="527337"/>
                </a:lnTo>
                <a:lnTo>
                  <a:pt x="18520" y="467853"/>
                </a:lnTo>
                <a:lnTo>
                  <a:pt x="36126" y="409815"/>
                </a:lnTo>
                <a:lnTo>
                  <a:pt x="59336" y="353782"/>
                </a:lnTo>
                <a:lnTo>
                  <a:pt x="87926" y="300294"/>
                </a:lnTo>
                <a:lnTo>
                  <a:pt x="121621" y="249865"/>
                </a:lnTo>
                <a:lnTo>
                  <a:pt x="160097" y="202982"/>
                </a:lnTo>
                <a:lnTo>
                  <a:pt x="202982" y="160097"/>
                </a:lnTo>
                <a:lnTo>
                  <a:pt x="249865" y="121621"/>
                </a:lnTo>
                <a:lnTo>
                  <a:pt x="300294" y="87926"/>
                </a:lnTo>
                <a:lnTo>
                  <a:pt x="353782" y="59336"/>
                </a:lnTo>
                <a:lnTo>
                  <a:pt x="409815" y="36126"/>
                </a:lnTo>
                <a:lnTo>
                  <a:pt x="467853" y="18520"/>
                </a:lnTo>
                <a:lnTo>
                  <a:pt x="527337" y="6688"/>
                </a:lnTo>
                <a:lnTo>
                  <a:pt x="587695" y="743"/>
                </a:lnTo>
                <a:lnTo>
                  <a:pt x="618020" y="0"/>
                </a:lnTo>
                <a:lnTo>
                  <a:pt x="6724736" y="743"/>
                </a:lnTo>
                <a:lnTo>
                  <a:pt x="6785093" y="6688"/>
                </a:lnTo>
                <a:lnTo>
                  <a:pt x="6844577" y="18520"/>
                </a:lnTo>
                <a:lnTo>
                  <a:pt x="6902615" y="36126"/>
                </a:lnTo>
                <a:lnTo>
                  <a:pt x="6958648" y="59336"/>
                </a:lnTo>
                <a:lnTo>
                  <a:pt x="7012136" y="87926"/>
                </a:lnTo>
                <a:lnTo>
                  <a:pt x="7062565" y="121621"/>
                </a:lnTo>
                <a:lnTo>
                  <a:pt x="7109448" y="160097"/>
                </a:lnTo>
                <a:lnTo>
                  <a:pt x="7152334" y="202982"/>
                </a:lnTo>
                <a:lnTo>
                  <a:pt x="7190809" y="249865"/>
                </a:lnTo>
                <a:lnTo>
                  <a:pt x="7224504" y="300294"/>
                </a:lnTo>
                <a:lnTo>
                  <a:pt x="7253094" y="353782"/>
                </a:lnTo>
                <a:lnTo>
                  <a:pt x="7276304" y="409815"/>
                </a:lnTo>
                <a:lnTo>
                  <a:pt x="7293910" y="467853"/>
                </a:lnTo>
                <a:lnTo>
                  <a:pt x="7305742" y="527337"/>
                </a:lnTo>
                <a:lnTo>
                  <a:pt x="7311687" y="587695"/>
                </a:lnTo>
                <a:lnTo>
                  <a:pt x="7312431" y="618020"/>
                </a:lnTo>
                <a:lnTo>
                  <a:pt x="7311687" y="1321730"/>
                </a:lnTo>
                <a:lnTo>
                  <a:pt x="7305742" y="1382088"/>
                </a:lnTo>
                <a:lnTo>
                  <a:pt x="7293910" y="1441572"/>
                </a:lnTo>
                <a:lnTo>
                  <a:pt x="7276304" y="1499610"/>
                </a:lnTo>
                <a:lnTo>
                  <a:pt x="7253094" y="1555643"/>
                </a:lnTo>
                <a:lnTo>
                  <a:pt x="7224504" y="1609131"/>
                </a:lnTo>
                <a:lnTo>
                  <a:pt x="7190810" y="1659560"/>
                </a:lnTo>
                <a:lnTo>
                  <a:pt x="7152334" y="1706443"/>
                </a:lnTo>
                <a:lnTo>
                  <a:pt x="7109448" y="1749329"/>
                </a:lnTo>
                <a:lnTo>
                  <a:pt x="7062565" y="1787804"/>
                </a:lnTo>
                <a:lnTo>
                  <a:pt x="7012136" y="1821499"/>
                </a:lnTo>
                <a:lnTo>
                  <a:pt x="6958648" y="1850089"/>
                </a:lnTo>
                <a:lnTo>
                  <a:pt x="6902615" y="1873299"/>
                </a:lnTo>
                <a:lnTo>
                  <a:pt x="6844577" y="1890905"/>
                </a:lnTo>
                <a:lnTo>
                  <a:pt x="6785093" y="1902737"/>
                </a:lnTo>
                <a:lnTo>
                  <a:pt x="6724736" y="1908682"/>
                </a:lnTo>
                <a:lnTo>
                  <a:pt x="6694411" y="1909426"/>
                </a:lnTo>
                <a:close/>
              </a:path>
            </a:pathLst>
          </a:custGeom>
          <a:solidFill>
            <a:srgbClr val="F2E78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 name="Google Shape;91;g36889601cd3_0_0"/>
          <p:cNvSpPr txBox="1"/>
          <p:nvPr/>
        </p:nvSpPr>
        <p:spPr>
          <a:xfrm>
            <a:off x="6821561" y="1672710"/>
            <a:ext cx="4696500" cy="324600"/>
          </a:xfrm>
          <a:prstGeom prst="rect">
            <a:avLst/>
          </a:prstGeom>
          <a:noFill/>
          <a:ln>
            <a:noFill/>
          </a:ln>
        </p:spPr>
        <p:txBody>
          <a:bodyPr anchorCtr="0" anchor="t" bIns="0" lIns="0" spcFirstLastPara="1" rIns="0" wrap="square" tIns="16500">
            <a:spAutoFit/>
          </a:bodyPr>
          <a:lstStyle/>
          <a:p>
            <a:pPr indent="0" lvl="0" marL="0" marR="0" rtl="0" algn="ctr">
              <a:lnSpc>
                <a:spcPct val="100000"/>
              </a:lnSpc>
              <a:spcBef>
                <a:spcPts val="0"/>
              </a:spcBef>
              <a:spcAft>
                <a:spcPts val="0"/>
              </a:spcAft>
              <a:buClr>
                <a:srgbClr val="000000"/>
              </a:buClr>
              <a:buSzPts val="2000"/>
              <a:buFont typeface="Arial"/>
              <a:buNone/>
            </a:pPr>
            <a:r>
              <a:rPr b="1" lang="es-ES" sz="2000">
                <a:solidFill>
                  <a:srgbClr val="012033"/>
                </a:solidFill>
              </a:rPr>
              <a:t>5.6 CRACKING</a:t>
            </a:r>
            <a:endParaRPr b="0" i="0" sz="2000" u="none" cap="none" strike="noStrike">
              <a:solidFill>
                <a:srgbClr val="012033"/>
              </a:solidFill>
              <a:latin typeface="Arial"/>
              <a:ea typeface="Arial"/>
              <a:cs typeface="Arial"/>
              <a:sym typeface="Arial"/>
            </a:endParaRPr>
          </a:p>
        </p:txBody>
      </p:sp>
      <p:sp>
        <p:nvSpPr>
          <p:cNvPr id="92" name="Google Shape;92;g36889601cd3_0_0"/>
          <p:cNvSpPr/>
          <p:nvPr/>
        </p:nvSpPr>
        <p:spPr>
          <a:xfrm>
            <a:off x="6597850" y="3962499"/>
            <a:ext cx="5064016" cy="649211"/>
          </a:xfrm>
          <a:custGeom>
            <a:rect b="b" l="l" r="r" t="t"/>
            <a:pathLst>
              <a:path extrusionOk="0" h="1909445" w="7312659">
                <a:moveTo>
                  <a:pt x="6694411" y="1909426"/>
                </a:moveTo>
                <a:lnTo>
                  <a:pt x="587695" y="1908682"/>
                </a:lnTo>
                <a:lnTo>
                  <a:pt x="527337" y="1902737"/>
                </a:lnTo>
                <a:lnTo>
                  <a:pt x="467853" y="1890905"/>
                </a:lnTo>
                <a:lnTo>
                  <a:pt x="409815" y="1873299"/>
                </a:lnTo>
                <a:lnTo>
                  <a:pt x="353782" y="1850090"/>
                </a:lnTo>
                <a:lnTo>
                  <a:pt x="300294" y="1821500"/>
                </a:lnTo>
                <a:lnTo>
                  <a:pt x="249865" y="1787805"/>
                </a:lnTo>
                <a:lnTo>
                  <a:pt x="202982" y="1749329"/>
                </a:lnTo>
                <a:lnTo>
                  <a:pt x="160097" y="1706443"/>
                </a:lnTo>
                <a:lnTo>
                  <a:pt x="121621" y="1659560"/>
                </a:lnTo>
                <a:lnTo>
                  <a:pt x="87926" y="1609132"/>
                </a:lnTo>
                <a:lnTo>
                  <a:pt x="59336" y="1555643"/>
                </a:lnTo>
                <a:lnTo>
                  <a:pt x="36126" y="1499610"/>
                </a:lnTo>
                <a:lnTo>
                  <a:pt x="18520" y="1441572"/>
                </a:lnTo>
                <a:lnTo>
                  <a:pt x="6688" y="1382088"/>
                </a:lnTo>
                <a:lnTo>
                  <a:pt x="743" y="1321730"/>
                </a:lnTo>
                <a:lnTo>
                  <a:pt x="0" y="1291406"/>
                </a:lnTo>
                <a:lnTo>
                  <a:pt x="743" y="587695"/>
                </a:lnTo>
                <a:lnTo>
                  <a:pt x="6688" y="527337"/>
                </a:lnTo>
                <a:lnTo>
                  <a:pt x="18520" y="467853"/>
                </a:lnTo>
                <a:lnTo>
                  <a:pt x="36126" y="409815"/>
                </a:lnTo>
                <a:lnTo>
                  <a:pt x="59336" y="353782"/>
                </a:lnTo>
                <a:lnTo>
                  <a:pt x="87926" y="300294"/>
                </a:lnTo>
                <a:lnTo>
                  <a:pt x="121621" y="249865"/>
                </a:lnTo>
                <a:lnTo>
                  <a:pt x="160097" y="202982"/>
                </a:lnTo>
                <a:lnTo>
                  <a:pt x="202982" y="160097"/>
                </a:lnTo>
                <a:lnTo>
                  <a:pt x="249865" y="121621"/>
                </a:lnTo>
                <a:lnTo>
                  <a:pt x="300294" y="87926"/>
                </a:lnTo>
                <a:lnTo>
                  <a:pt x="353782" y="59336"/>
                </a:lnTo>
                <a:lnTo>
                  <a:pt x="409815" y="36126"/>
                </a:lnTo>
                <a:lnTo>
                  <a:pt x="467853" y="18520"/>
                </a:lnTo>
                <a:lnTo>
                  <a:pt x="527337" y="6688"/>
                </a:lnTo>
                <a:lnTo>
                  <a:pt x="587695" y="743"/>
                </a:lnTo>
                <a:lnTo>
                  <a:pt x="618020" y="0"/>
                </a:lnTo>
                <a:lnTo>
                  <a:pt x="6724736" y="743"/>
                </a:lnTo>
                <a:lnTo>
                  <a:pt x="6785093" y="6688"/>
                </a:lnTo>
                <a:lnTo>
                  <a:pt x="6844577" y="18520"/>
                </a:lnTo>
                <a:lnTo>
                  <a:pt x="6902615" y="36126"/>
                </a:lnTo>
                <a:lnTo>
                  <a:pt x="6958648" y="59336"/>
                </a:lnTo>
                <a:lnTo>
                  <a:pt x="7012136" y="87926"/>
                </a:lnTo>
                <a:lnTo>
                  <a:pt x="7062565" y="121621"/>
                </a:lnTo>
                <a:lnTo>
                  <a:pt x="7109448" y="160097"/>
                </a:lnTo>
                <a:lnTo>
                  <a:pt x="7152334" y="202982"/>
                </a:lnTo>
                <a:lnTo>
                  <a:pt x="7190809" y="249865"/>
                </a:lnTo>
                <a:lnTo>
                  <a:pt x="7224504" y="300294"/>
                </a:lnTo>
                <a:lnTo>
                  <a:pt x="7253094" y="353782"/>
                </a:lnTo>
                <a:lnTo>
                  <a:pt x="7276304" y="409815"/>
                </a:lnTo>
                <a:lnTo>
                  <a:pt x="7293910" y="467853"/>
                </a:lnTo>
                <a:lnTo>
                  <a:pt x="7305742" y="527337"/>
                </a:lnTo>
                <a:lnTo>
                  <a:pt x="7311687" y="587695"/>
                </a:lnTo>
                <a:lnTo>
                  <a:pt x="7312431" y="618020"/>
                </a:lnTo>
                <a:lnTo>
                  <a:pt x="7311687" y="1321730"/>
                </a:lnTo>
                <a:lnTo>
                  <a:pt x="7305742" y="1382088"/>
                </a:lnTo>
                <a:lnTo>
                  <a:pt x="7293910" y="1441572"/>
                </a:lnTo>
                <a:lnTo>
                  <a:pt x="7276304" y="1499610"/>
                </a:lnTo>
                <a:lnTo>
                  <a:pt x="7253094" y="1555643"/>
                </a:lnTo>
                <a:lnTo>
                  <a:pt x="7224504" y="1609131"/>
                </a:lnTo>
                <a:lnTo>
                  <a:pt x="7190810" y="1659560"/>
                </a:lnTo>
                <a:lnTo>
                  <a:pt x="7152334" y="1706443"/>
                </a:lnTo>
                <a:lnTo>
                  <a:pt x="7109448" y="1749329"/>
                </a:lnTo>
                <a:lnTo>
                  <a:pt x="7062565" y="1787804"/>
                </a:lnTo>
                <a:lnTo>
                  <a:pt x="7012136" y="1821499"/>
                </a:lnTo>
                <a:lnTo>
                  <a:pt x="6958648" y="1850089"/>
                </a:lnTo>
                <a:lnTo>
                  <a:pt x="6902615" y="1873299"/>
                </a:lnTo>
                <a:lnTo>
                  <a:pt x="6844577" y="1890905"/>
                </a:lnTo>
                <a:lnTo>
                  <a:pt x="6785093" y="1902737"/>
                </a:lnTo>
                <a:lnTo>
                  <a:pt x="6724736" y="1908682"/>
                </a:lnTo>
                <a:lnTo>
                  <a:pt x="6694411" y="1909426"/>
                </a:lnTo>
                <a:close/>
              </a:path>
            </a:pathLst>
          </a:custGeom>
          <a:solidFill>
            <a:srgbClr val="95B4D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 name="Google Shape;93;g36889601cd3_0_0"/>
          <p:cNvSpPr/>
          <p:nvPr/>
        </p:nvSpPr>
        <p:spPr>
          <a:xfrm>
            <a:off x="6619500" y="4726076"/>
            <a:ext cx="5064016" cy="649211"/>
          </a:xfrm>
          <a:custGeom>
            <a:rect b="b" l="l" r="r" t="t"/>
            <a:pathLst>
              <a:path extrusionOk="0" h="1909445" w="7312659">
                <a:moveTo>
                  <a:pt x="6694411" y="1909426"/>
                </a:moveTo>
                <a:lnTo>
                  <a:pt x="587695" y="1908682"/>
                </a:lnTo>
                <a:lnTo>
                  <a:pt x="527337" y="1902737"/>
                </a:lnTo>
                <a:lnTo>
                  <a:pt x="467853" y="1890905"/>
                </a:lnTo>
                <a:lnTo>
                  <a:pt x="409815" y="1873299"/>
                </a:lnTo>
                <a:lnTo>
                  <a:pt x="353782" y="1850090"/>
                </a:lnTo>
                <a:lnTo>
                  <a:pt x="300294" y="1821500"/>
                </a:lnTo>
                <a:lnTo>
                  <a:pt x="249865" y="1787805"/>
                </a:lnTo>
                <a:lnTo>
                  <a:pt x="202982" y="1749329"/>
                </a:lnTo>
                <a:lnTo>
                  <a:pt x="160097" y="1706443"/>
                </a:lnTo>
                <a:lnTo>
                  <a:pt x="121621" y="1659560"/>
                </a:lnTo>
                <a:lnTo>
                  <a:pt x="87926" y="1609132"/>
                </a:lnTo>
                <a:lnTo>
                  <a:pt x="59336" y="1555643"/>
                </a:lnTo>
                <a:lnTo>
                  <a:pt x="36126" y="1499610"/>
                </a:lnTo>
                <a:lnTo>
                  <a:pt x="18520" y="1441572"/>
                </a:lnTo>
                <a:lnTo>
                  <a:pt x="6688" y="1382088"/>
                </a:lnTo>
                <a:lnTo>
                  <a:pt x="743" y="1321730"/>
                </a:lnTo>
                <a:lnTo>
                  <a:pt x="0" y="1291406"/>
                </a:lnTo>
                <a:lnTo>
                  <a:pt x="743" y="587695"/>
                </a:lnTo>
                <a:lnTo>
                  <a:pt x="6688" y="527337"/>
                </a:lnTo>
                <a:lnTo>
                  <a:pt x="18520" y="467853"/>
                </a:lnTo>
                <a:lnTo>
                  <a:pt x="36126" y="409815"/>
                </a:lnTo>
                <a:lnTo>
                  <a:pt x="59336" y="353782"/>
                </a:lnTo>
                <a:lnTo>
                  <a:pt x="87926" y="300294"/>
                </a:lnTo>
                <a:lnTo>
                  <a:pt x="121621" y="249865"/>
                </a:lnTo>
                <a:lnTo>
                  <a:pt x="160097" y="202982"/>
                </a:lnTo>
                <a:lnTo>
                  <a:pt x="202982" y="160097"/>
                </a:lnTo>
                <a:lnTo>
                  <a:pt x="249865" y="121621"/>
                </a:lnTo>
                <a:lnTo>
                  <a:pt x="300294" y="87926"/>
                </a:lnTo>
                <a:lnTo>
                  <a:pt x="353782" y="59336"/>
                </a:lnTo>
                <a:lnTo>
                  <a:pt x="409815" y="36126"/>
                </a:lnTo>
                <a:lnTo>
                  <a:pt x="467853" y="18520"/>
                </a:lnTo>
                <a:lnTo>
                  <a:pt x="527337" y="6688"/>
                </a:lnTo>
                <a:lnTo>
                  <a:pt x="587695" y="743"/>
                </a:lnTo>
                <a:lnTo>
                  <a:pt x="618020" y="0"/>
                </a:lnTo>
                <a:lnTo>
                  <a:pt x="6724736" y="743"/>
                </a:lnTo>
                <a:lnTo>
                  <a:pt x="6785093" y="6688"/>
                </a:lnTo>
                <a:lnTo>
                  <a:pt x="6844577" y="18520"/>
                </a:lnTo>
                <a:lnTo>
                  <a:pt x="6902615" y="36126"/>
                </a:lnTo>
                <a:lnTo>
                  <a:pt x="6958648" y="59336"/>
                </a:lnTo>
                <a:lnTo>
                  <a:pt x="7012136" y="87926"/>
                </a:lnTo>
                <a:lnTo>
                  <a:pt x="7062565" y="121621"/>
                </a:lnTo>
                <a:lnTo>
                  <a:pt x="7109448" y="160097"/>
                </a:lnTo>
                <a:lnTo>
                  <a:pt x="7152334" y="202982"/>
                </a:lnTo>
                <a:lnTo>
                  <a:pt x="7190809" y="249865"/>
                </a:lnTo>
                <a:lnTo>
                  <a:pt x="7224504" y="300294"/>
                </a:lnTo>
                <a:lnTo>
                  <a:pt x="7253094" y="353782"/>
                </a:lnTo>
                <a:lnTo>
                  <a:pt x="7276304" y="409815"/>
                </a:lnTo>
                <a:lnTo>
                  <a:pt x="7293910" y="467853"/>
                </a:lnTo>
                <a:lnTo>
                  <a:pt x="7305742" y="527337"/>
                </a:lnTo>
                <a:lnTo>
                  <a:pt x="7311687" y="587695"/>
                </a:lnTo>
                <a:lnTo>
                  <a:pt x="7312431" y="618020"/>
                </a:lnTo>
                <a:lnTo>
                  <a:pt x="7311687" y="1321730"/>
                </a:lnTo>
                <a:lnTo>
                  <a:pt x="7305742" y="1382088"/>
                </a:lnTo>
                <a:lnTo>
                  <a:pt x="7293910" y="1441572"/>
                </a:lnTo>
                <a:lnTo>
                  <a:pt x="7276304" y="1499610"/>
                </a:lnTo>
                <a:lnTo>
                  <a:pt x="7253094" y="1555643"/>
                </a:lnTo>
                <a:lnTo>
                  <a:pt x="7224504" y="1609131"/>
                </a:lnTo>
                <a:lnTo>
                  <a:pt x="7190810" y="1659560"/>
                </a:lnTo>
                <a:lnTo>
                  <a:pt x="7152334" y="1706443"/>
                </a:lnTo>
                <a:lnTo>
                  <a:pt x="7109448" y="1749329"/>
                </a:lnTo>
                <a:lnTo>
                  <a:pt x="7062565" y="1787804"/>
                </a:lnTo>
                <a:lnTo>
                  <a:pt x="7012136" y="1821499"/>
                </a:lnTo>
                <a:lnTo>
                  <a:pt x="6958648" y="1850089"/>
                </a:lnTo>
                <a:lnTo>
                  <a:pt x="6902615" y="1873299"/>
                </a:lnTo>
                <a:lnTo>
                  <a:pt x="6844577" y="1890905"/>
                </a:lnTo>
                <a:lnTo>
                  <a:pt x="6785093" y="1902737"/>
                </a:lnTo>
                <a:lnTo>
                  <a:pt x="6724736" y="1908682"/>
                </a:lnTo>
                <a:lnTo>
                  <a:pt x="6694411" y="1909426"/>
                </a:lnTo>
                <a:close/>
              </a:path>
            </a:pathLst>
          </a:custGeom>
          <a:solidFill>
            <a:srgbClr val="BED0E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 name="Google Shape;94;g36889601cd3_0_0"/>
          <p:cNvSpPr txBox="1"/>
          <p:nvPr/>
        </p:nvSpPr>
        <p:spPr>
          <a:xfrm>
            <a:off x="6731489" y="4144700"/>
            <a:ext cx="4696500" cy="324600"/>
          </a:xfrm>
          <a:prstGeom prst="rect">
            <a:avLst/>
          </a:prstGeom>
          <a:noFill/>
          <a:ln>
            <a:noFill/>
          </a:ln>
        </p:spPr>
        <p:txBody>
          <a:bodyPr anchorCtr="0" anchor="t" bIns="0" lIns="0" spcFirstLastPara="1" rIns="0" wrap="square" tIns="16500">
            <a:spAutoFit/>
          </a:bodyPr>
          <a:lstStyle/>
          <a:p>
            <a:pPr indent="0" lvl="0" marL="0" marR="0" rtl="0" algn="ctr">
              <a:lnSpc>
                <a:spcPct val="100000"/>
              </a:lnSpc>
              <a:spcBef>
                <a:spcPts val="0"/>
              </a:spcBef>
              <a:spcAft>
                <a:spcPts val="0"/>
              </a:spcAft>
              <a:buClr>
                <a:srgbClr val="000000"/>
              </a:buClr>
              <a:buSzPts val="2000"/>
              <a:buFont typeface="Arial"/>
              <a:buNone/>
            </a:pPr>
            <a:r>
              <a:rPr b="1" lang="es-ES" sz="2000">
                <a:solidFill>
                  <a:srgbClr val="012033"/>
                </a:solidFill>
              </a:rPr>
              <a:t>5.9 PIE DE ELEFANTE</a:t>
            </a:r>
            <a:endParaRPr b="0" i="0" sz="2000" u="none" cap="none" strike="noStrike">
              <a:solidFill>
                <a:srgbClr val="012033"/>
              </a:solidFill>
              <a:latin typeface="Arial"/>
              <a:ea typeface="Arial"/>
              <a:cs typeface="Arial"/>
              <a:sym typeface="Arial"/>
            </a:endParaRPr>
          </a:p>
        </p:txBody>
      </p:sp>
      <p:sp>
        <p:nvSpPr>
          <p:cNvPr id="95" name="Google Shape;95;g36889601cd3_0_0"/>
          <p:cNvSpPr txBox="1"/>
          <p:nvPr/>
        </p:nvSpPr>
        <p:spPr>
          <a:xfrm>
            <a:off x="6727074" y="3211185"/>
            <a:ext cx="4696500" cy="324600"/>
          </a:xfrm>
          <a:prstGeom prst="rect">
            <a:avLst/>
          </a:prstGeom>
          <a:noFill/>
          <a:ln>
            <a:noFill/>
          </a:ln>
        </p:spPr>
        <p:txBody>
          <a:bodyPr anchorCtr="0" anchor="t" bIns="0" lIns="0" spcFirstLastPara="1" rIns="0" wrap="square" tIns="16500">
            <a:spAutoFit/>
          </a:bodyPr>
          <a:lstStyle/>
          <a:p>
            <a:pPr indent="0" lvl="0" marL="0" marR="0" rtl="0" algn="ctr">
              <a:lnSpc>
                <a:spcPct val="100000"/>
              </a:lnSpc>
              <a:spcBef>
                <a:spcPts val="0"/>
              </a:spcBef>
              <a:spcAft>
                <a:spcPts val="0"/>
              </a:spcAft>
              <a:buClr>
                <a:srgbClr val="000000"/>
              </a:buClr>
              <a:buSzPts val="2000"/>
              <a:buFont typeface="Arial"/>
              <a:buNone/>
            </a:pPr>
            <a:r>
              <a:rPr b="1" lang="es-ES" sz="2000">
                <a:solidFill>
                  <a:srgbClr val="012033"/>
                </a:solidFill>
              </a:rPr>
              <a:t>5.8 </a:t>
            </a:r>
            <a:r>
              <a:rPr b="1" lang="es-ES" sz="2000">
                <a:solidFill>
                  <a:srgbClr val="012033"/>
                </a:solidFill>
              </a:rPr>
              <a:t>OVERHEATING</a:t>
            </a:r>
            <a:endParaRPr b="0" i="0" sz="2000" u="none" cap="none" strike="noStrike">
              <a:solidFill>
                <a:srgbClr val="012033"/>
              </a:solidFill>
              <a:latin typeface="Arial"/>
              <a:ea typeface="Arial"/>
              <a:cs typeface="Arial"/>
              <a:sym typeface="Arial"/>
            </a:endParaRPr>
          </a:p>
        </p:txBody>
      </p:sp>
      <p:sp>
        <p:nvSpPr>
          <p:cNvPr id="96" name="Google Shape;96;g36889601cd3_0_0"/>
          <p:cNvSpPr txBox="1"/>
          <p:nvPr/>
        </p:nvSpPr>
        <p:spPr>
          <a:xfrm>
            <a:off x="6821561" y="4885560"/>
            <a:ext cx="4696500" cy="324600"/>
          </a:xfrm>
          <a:prstGeom prst="rect">
            <a:avLst/>
          </a:prstGeom>
          <a:noFill/>
          <a:ln>
            <a:noFill/>
          </a:ln>
        </p:spPr>
        <p:txBody>
          <a:bodyPr anchorCtr="0" anchor="t" bIns="0" lIns="0" spcFirstLastPara="1" rIns="0" wrap="square" tIns="16500">
            <a:spAutoFit/>
          </a:bodyPr>
          <a:lstStyle/>
          <a:p>
            <a:pPr indent="0" lvl="0" marL="0" marR="0" rtl="0" algn="l">
              <a:lnSpc>
                <a:spcPct val="100000"/>
              </a:lnSpc>
              <a:spcBef>
                <a:spcPts val="0"/>
              </a:spcBef>
              <a:spcAft>
                <a:spcPts val="0"/>
              </a:spcAft>
              <a:buClr>
                <a:srgbClr val="000000"/>
              </a:buClr>
              <a:buSzPts val="2000"/>
              <a:buFont typeface="Arial"/>
              <a:buNone/>
            </a:pPr>
            <a:r>
              <a:rPr b="1" lang="es-ES" sz="2000">
                <a:solidFill>
                  <a:srgbClr val="012033"/>
                </a:solidFill>
              </a:rPr>
              <a:t>5.10 DESPLAZAMIENTO DE CAPAS</a:t>
            </a:r>
            <a:endParaRPr b="0" i="0" sz="2000" u="none" cap="none" strike="noStrike">
              <a:solidFill>
                <a:srgbClr val="012033"/>
              </a:solidFill>
              <a:latin typeface="Arial"/>
              <a:ea typeface="Arial"/>
              <a:cs typeface="Arial"/>
              <a:sym typeface="Arial"/>
            </a:endParaRPr>
          </a:p>
        </p:txBody>
      </p:sp>
      <p:sp>
        <p:nvSpPr>
          <p:cNvPr id="97" name="Google Shape;97;g36889601cd3_0_0"/>
          <p:cNvSpPr txBox="1"/>
          <p:nvPr/>
        </p:nvSpPr>
        <p:spPr>
          <a:xfrm>
            <a:off x="6679564" y="2430350"/>
            <a:ext cx="4696500" cy="324600"/>
          </a:xfrm>
          <a:prstGeom prst="rect">
            <a:avLst/>
          </a:prstGeom>
          <a:noFill/>
          <a:ln>
            <a:noFill/>
          </a:ln>
        </p:spPr>
        <p:txBody>
          <a:bodyPr anchorCtr="0" anchor="t" bIns="0" lIns="0" spcFirstLastPara="1" rIns="0" wrap="square" tIns="16500">
            <a:spAutoFit/>
          </a:bodyPr>
          <a:lstStyle/>
          <a:p>
            <a:pPr indent="0" lvl="0" marL="0" marR="0" rtl="0" algn="ctr">
              <a:lnSpc>
                <a:spcPct val="100000"/>
              </a:lnSpc>
              <a:spcBef>
                <a:spcPts val="0"/>
              </a:spcBef>
              <a:spcAft>
                <a:spcPts val="0"/>
              </a:spcAft>
              <a:buClr>
                <a:srgbClr val="000000"/>
              </a:buClr>
              <a:buSzPts val="2000"/>
              <a:buFont typeface="Arial"/>
              <a:buNone/>
            </a:pPr>
            <a:r>
              <a:rPr b="1" lang="es-ES" sz="2000">
                <a:solidFill>
                  <a:srgbClr val="012033"/>
                </a:solidFill>
              </a:rPr>
              <a:t>5.7 WOBBLE</a:t>
            </a:r>
            <a:endParaRPr b="0" i="0" sz="2000" u="none" cap="none" strike="noStrike">
              <a:solidFill>
                <a:srgbClr val="012033"/>
              </a:solidFill>
              <a:latin typeface="Arial"/>
              <a:ea typeface="Arial"/>
              <a:cs typeface="Arial"/>
              <a:sym typeface="Arial"/>
            </a:endParaRPr>
          </a:p>
        </p:txBody>
      </p:sp>
      <p:sp>
        <p:nvSpPr>
          <p:cNvPr id="98" name="Google Shape;98;g36889601cd3_0_0"/>
          <p:cNvSpPr txBox="1"/>
          <p:nvPr/>
        </p:nvSpPr>
        <p:spPr>
          <a:xfrm>
            <a:off x="2467427" y="2476275"/>
            <a:ext cx="2197500" cy="324600"/>
          </a:xfrm>
          <a:prstGeom prst="rect">
            <a:avLst/>
          </a:prstGeom>
          <a:noFill/>
          <a:ln>
            <a:noFill/>
          </a:ln>
        </p:spPr>
        <p:txBody>
          <a:bodyPr anchorCtr="0" anchor="t" bIns="0" lIns="0" spcFirstLastPara="1" rIns="0" wrap="square" tIns="16500">
            <a:spAutoFit/>
          </a:bodyPr>
          <a:lstStyle/>
          <a:p>
            <a:pPr indent="0" lvl="0" marL="12700" rtl="0" algn="l">
              <a:spcBef>
                <a:spcPts val="0"/>
              </a:spcBef>
              <a:spcAft>
                <a:spcPts val="0"/>
              </a:spcAft>
              <a:buClr>
                <a:schemeClr val="dk1"/>
              </a:buClr>
              <a:buSzPts val="2000"/>
              <a:buFont typeface="Arial"/>
              <a:buNone/>
            </a:pPr>
            <a:r>
              <a:rPr b="1" lang="es-ES" sz="2000">
                <a:solidFill>
                  <a:srgbClr val="012033"/>
                </a:solidFill>
              </a:rPr>
              <a:t>5.2 GHOSTING</a:t>
            </a:r>
            <a:endParaRPr b="0" i="0" sz="2000" u="none" cap="none" strike="noStrike">
              <a:solidFill>
                <a:srgbClr val="012033"/>
              </a:solidFill>
              <a:latin typeface="Arial"/>
              <a:ea typeface="Arial"/>
              <a:cs typeface="Arial"/>
              <a:sym typeface="Arial"/>
            </a:endParaRPr>
          </a:p>
        </p:txBody>
      </p:sp>
      <p:pic>
        <p:nvPicPr>
          <p:cNvPr id="99" name="Google Shape;99;g36889601cd3_0_0" title="Logo horizontal principal.jpg"/>
          <p:cNvPicPr preferRelativeResize="0"/>
          <p:nvPr/>
        </p:nvPicPr>
        <p:blipFill rotWithShape="1">
          <a:blip r:embed="rId3">
            <a:alphaModFix/>
          </a:blip>
          <a:srcRect b="0" l="0" r="0" t="0"/>
          <a:stretch/>
        </p:blipFill>
        <p:spPr>
          <a:xfrm>
            <a:off x="5456800" y="6273025"/>
            <a:ext cx="1908566" cy="752125"/>
          </a:xfrm>
          <a:prstGeom prst="rect">
            <a:avLst/>
          </a:prstGeom>
          <a:noFill/>
          <a:ln>
            <a:noFill/>
          </a:ln>
        </p:spPr>
      </p:pic>
      <p:sp>
        <p:nvSpPr>
          <p:cNvPr id="100" name="Google Shape;100;g36889601cd3_0_0"/>
          <p:cNvSpPr/>
          <p:nvPr/>
        </p:nvSpPr>
        <p:spPr>
          <a:xfrm>
            <a:off x="6507750" y="5517649"/>
            <a:ext cx="5064016" cy="649211"/>
          </a:xfrm>
          <a:custGeom>
            <a:rect b="b" l="l" r="r" t="t"/>
            <a:pathLst>
              <a:path extrusionOk="0" h="1909445" w="7312659">
                <a:moveTo>
                  <a:pt x="6694411" y="1909426"/>
                </a:moveTo>
                <a:lnTo>
                  <a:pt x="587695" y="1908682"/>
                </a:lnTo>
                <a:lnTo>
                  <a:pt x="527337" y="1902737"/>
                </a:lnTo>
                <a:lnTo>
                  <a:pt x="467853" y="1890905"/>
                </a:lnTo>
                <a:lnTo>
                  <a:pt x="409815" y="1873299"/>
                </a:lnTo>
                <a:lnTo>
                  <a:pt x="353782" y="1850090"/>
                </a:lnTo>
                <a:lnTo>
                  <a:pt x="300294" y="1821500"/>
                </a:lnTo>
                <a:lnTo>
                  <a:pt x="249865" y="1787805"/>
                </a:lnTo>
                <a:lnTo>
                  <a:pt x="202982" y="1749329"/>
                </a:lnTo>
                <a:lnTo>
                  <a:pt x="160097" y="1706443"/>
                </a:lnTo>
                <a:lnTo>
                  <a:pt x="121621" y="1659560"/>
                </a:lnTo>
                <a:lnTo>
                  <a:pt x="87926" y="1609132"/>
                </a:lnTo>
                <a:lnTo>
                  <a:pt x="59336" y="1555643"/>
                </a:lnTo>
                <a:lnTo>
                  <a:pt x="36126" y="1499610"/>
                </a:lnTo>
                <a:lnTo>
                  <a:pt x="18520" y="1441572"/>
                </a:lnTo>
                <a:lnTo>
                  <a:pt x="6688" y="1382088"/>
                </a:lnTo>
                <a:lnTo>
                  <a:pt x="743" y="1321730"/>
                </a:lnTo>
                <a:lnTo>
                  <a:pt x="0" y="1291406"/>
                </a:lnTo>
                <a:lnTo>
                  <a:pt x="743" y="587695"/>
                </a:lnTo>
                <a:lnTo>
                  <a:pt x="6688" y="527337"/>
                </a:lnTo>
                <a:lnTo>
                  <a:pt x="18520" y="467853"/>
                </a:lnTo>
                <a:lnTo>
                  <a:pt x="36126" y="409815"/>
                </a:lnTo>
                <a:lnTo>
                  <a:pt x="59336" y="353782"/>
                </a:lnTo>
                <a:lnTo>
                  <a:pt x="87926" y="300294"/>
                </a:lnTo>
                <a:lnTo>
                  <a:pt x="121621" y="249865"/>
                </a:lnTo>
                <a:lnTo>
                  <a:pt x="160097" y="202982"/>
                </a:lnTo>
                <a:lnTo>
                  <a:pt x="202982" y="160097"/>
                </a:lnTo>
                <a:lnTo>
                  <a:pt x="249865" y="121621"/>
                </a:lnTo>
                <a:lnTo>
                  <a:pt x="300294" y="87926"/>
                </a:lnTo>
                <a:lnTo>
                  <a:pt x="353782" y="59336"/>
                </a:lnTo>
                <a:lnTo>
                  <a:pt x="409815" y="36126"/>
                </a:lnTo>
                <a:lnTo>
                  <a:pt x="467853" y="18520"/>
                </a:lnTo>
                <a:lnTo>
                  <a:pt x="527337" y="6688"/>
                </a:lnTo>
                <a:lnTo>
                  <a:pt x="587695" y="743"/>
                </a:lnTo>
                <a:lnTo>
                  <a:pt x="618020" y="0"/>
                </a:lnTo>
                <a:lnTo>
                  <a:pt x="6724736" y="743"/>
                </a:lnTo>
                <a:lnTo>
                  <a:pt x="6785093" y="6688"/>
                </a:lnTo>
                <a:lnTo>
                  <a:pt x="6844577" y="18520"/>
                </a:lnTo>
                <a:lnTo>
                  <a:pt x="6902615" y="36126"/>
                </a:lnTo>
                <a:lnTo>
                  <a:pt x="6958648" y="59336"/>
                </a:lnTo>
                <a:lnTo>
                  <a:pt x="7012136" y="87926"/>
                </a:lnTo>
                <a:lnTo>
                  <a:pt x="7062565" y="121621"/>
                </a:lnTo>
                <a:lnTo>
                  <a:pt x="7109448" y="160097"/>
                </a:lnTo>
                <a:lnTo>
                  <a:pt x="7152334" y="202982"/>
                </a:lnTo>
                <a:lnTo>
                  <a:pt x="7190809" y="249865"/>
                </a:lnTo>
                <a:lnTo>
                  <a:pt x="7224504" y="300294"/>
                </a:lnTo>
                <a:lnTo>
                  <a:pt x="7253094" y="353782"/>
                </a:lnTo>
                <a:lnTo>
                  <a:pt x="7276304" y="409815"/>
                </a:lnTo>
                <a:lnTo>
                  <a:pt x="7293910" y="467853"/>
                </a:lnTo>
                <a:lnTo>
                  <a:pt x="7305742" y="527337"/>
                </a:lnTo>
                <a:lnTo>
                  <a:pt x="7311687" y="587695"/>
                </a:lnTo>
                <a:lnTo>
                  <a:pt x="7312431" y="618020"/>
                </a:lnTo>
                <a:lnTo>
                  <a:pt x="7311687" y="1321730"/>
                </a:lnTo>
                <a:lnTo>
                  <a:pt x="7305742" y="1382088"/>
                </a:lnTo>
                <a:lnTo>
                  <a:pt x="7293910" y="1441572"/>
                </a:lnTo>
                <a:lnTo>
                  <a:pt x="7276304" y="1499610"/>
                </a:lnTo>
                <a:lnTo>
                  <a:pt x="7253094" y="1555643"/>
                </a:lnTo>
                <a:lnTo>
                  <a:pt x="7224504" y="1609131"/>
                </a:lnTo>
                <a:lnTo>
                  <a:pt x="7190810" y="1659560"/>
                </a:lnTo>
                <a:lnTo>
                  <a:pt x="7152334" y="1706443"/>
                </a:lnTo>
                <a:lnTo>
                  <a:pt x="7109448" y="1749329"/>
                </a:lnTo>
                <a:lnTo>
                  <a:pt x="7062565" y="1787804"/>
                </a:lnTo>
                <a:lnTo>
                  <a:pt x="7012136" y="1821499"/>
                </a:lnTo>
                <a:lnTo>
                  <a:pt x="6958648" y="1850089"/>
                </a:lnTo>
                <a:lnTo>
                  <a:pt x="6902615" y="1873299"/>
                </a:lnTo>
                <a:lnTo>
                  <a:pt x="6844577" y="1890905"/>
                </a:lnTo>
                <a:lnTo>
                  <a:pt x="6785093" y="1902737"/>
                </a:lnTo>
                <a:lnTo>
                  <a:pt x="6724736" y="1908682"/>
                </a:lnTo>
                <a:lnTo>
                  <a:pt x="6694411" y="1909426"/>
                </a:lnTo>
                <a:close/>
              </a:path>
            </a:pathLst>
          </a:custGeom>
          <a:solidFill>
            <a:srgbClr val="F2E78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 name="Google Shape;101;g36889601cd3_0_0"/>
          <p:cNvSpPr txBox="1"/>
          <p:nvPr/>
        </p:nvSpPr>
        <p:spPr>
          <a:xfrm>
            <a:off x="6674064" y="5630350"/>
            <a:ext cx="4696500" cy="324600"/>
          </a:xfrm>
          <a:prstGeom prst="rect">
            <a:avLst/>
          </a:prstGeom>
          <a:noFill/>
          <a:ln>
            <a:noFill/>
          </a:ln>
        </p:spPr>
        <p:txBody>
          <a:bodyPr anchorCtr="0" anchor="t" bIns="0" lIns="0" spcFirstLastPara="1" rIns="0" wrap="square" tIns="16500">
            <a:spAutoFit/>
          </a:bodyPr>
          <a:lstStyle/>
          <a:p>
            <a:pPr indent="0" lvl="0" marL="0" marR="0" rtl="0" algn="ctr">
              <a:lnSpc>
                <a:spcPct val="100000"/>
              </a:lnSpc>
              <a:spcBef>
                <a:spcPts val="0"/>
              </a:spcBef>
              <a:spcAft>
                <a:spcPts val="0"/>
              </a:spcAft>
              <a:buClr>
                <a:srgbClr val="000000"/>
              </a:buClr>
              <a:buSzPts val="2000"/>
              <a:buFont typeface="Arial"/>
              <a:buNone/>
            </a:pPr>
            <a:r>
              <a:rPr b="1" lang="es-ES" sz="2000">
                <a:solidFill>
                  <a:srgbClr val="012033"/>
                </a:solidFill>
              </a:rPr>
              <a:t>5.11 NIVELADO DE CAMA</a:t>
            </a:r>
            <a:endParaRPr b="0" i="0" sz="2000" u="none" cap="none" strike="noStrike">
              <a:solidFill>
                <a:srgbClr val="012033"/>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g33d0a27a206_0_0"/>
          <p:cNvSpPr txBox="1"/>
          <p:nvPr/>
        </p:nvSpPr>
        <p:spPr>
          <a:xfrm>
            <a:off x="1464825" y="1057950"/>
            <a:ext cx="9157800" cy="382800"/>
          </a:xfrm>
          <a:prstGeom prst="rect">
            <a:avLst/>
          </a:prstGeom>
          <a:noFill/>
          <a:ln>
            <a:noFill/>
          </a:ln>
        </p:spPr>
        <p:txBody>
          <a:bodyPr anchorCtr="0" anchor="ctr" bIns="0" lIns="0" spcFirstLastPara="1" rIns="0" wrap="square" tIns="13325">
            <a:spAutoFit/>
          </a:bodyPr>
          <a:lstStyle/>
          <a:p>
            <a:pPr indent="-342900" lvl="0" marL="355600" marR="0" rtl="0" algn="l">
              <a:lnSpc>
                <a:spcPct val="100000"/>
              </a:lnSpc>
              <a:spcBef>
                <a:spcPts val="105"/>
              </a:spcBef>
              <a:spcAft>
                <a:spcPts val="0"/>
              </a:spcAft>
              <a:buClr>
                <a:srgbClr val="002060"/>
              </a:buClr>
              <a:buSzPts val="2400"/>
              <a:buFont typeface="Noto Sans Symbols"/>
              <a:buChar char="❑"/>
            </a:pPr>
            <a:r>
              <a:rPr b="1" lang="es-ES" sz="2400">
                <a:solidFill>
                  <a:srgbClr val="002060"/>
                </a:solidFill>
                <a:latin typeface="Arial Black"/>
                <a:ea typeface="Arial Black"/>
                <a:cs typeface="Arial Black"/>
                <a:sym typeface="Arial Black"/>
              </a:rPr>
              <a:t>5.2 GHOSTING ( ECOS O VIBRACIONES)</a:t>
            </a:r>
            <a:endParaRPr b="1" i="0" sz="2400" u="none" cap="none" strike="noStrike">
              <a:solidFill>
                <a:srgbClr val="002060"/>
              </a:solidFill>
              <a:latin typeface="Arial Black"/>
              <a:ea typeface="Arial Black"/>
              <a:cs typeface="Arial Black"/>
              <a:sym typeface="Arial Black"/>
            </a:endParaRPr>
          </a:p>
        </p:txBody>
      </p:sp>
      <p:pic>
        <p:nvPicPr>
          <p:cNvPr id="107" name="Google Shape;107;g33d0a27a206_0_0" title="Logo horizontal principal.jpg"/>
          <p:cNvPicPr preferRelativeResize="0"/>
          <p:nvPr/>
        </p:nvPicPr>
        <p:blipFill rotWithShape="1">
          <a:blip r:embed="rId3">
            <a:alphaModFix/>
          </a:blip>
          <a:srcRect b="0" l="0" r="0" t="0"/>
          <a:stretch/>
        </p:blipFill>
        <p:spPr>
          <a:xfrm>
            <a:off x="5456800" y="6044425"/>
            <a:ext cx="1908566" cy="752125"/>
          </a:xfrm>
          <a:prstGeom prst="rect">
            <a:avLst/>
          </a:prstGeom>
          <a:noFill/>
          <a:ln>
            <a:noFill/>
          </a:ln>
        </p:spPr>
      </p:pic>
      <p:sp>
        <p:nvSpPr>
          <p:cNvPr id="108" name="Google Shape;108;g33d0a27a206_0_0"/>
          <p:cNvSpPr/>
          <p:nvPr/>
        </p:nvSpPr>
        <p:spPr>
          <a:xfrm>
            <a:off x="4399002" y="7120890"/>
            <a:ext cx="1440900" cy="180000"/>
          </a:xfrm>
          <a:prstGeom prst="rect">
            <a:avLst/>
          </a:prstGeom>
          <a:noFill/>
          <a:ln>
            <a:noFill/>
          </a:ln>
        </p:spPr>
        <p:txBody>
          <a:bodyPr anchorCtr="0" anchor="t" bIns="0" lIns="0" spcFirstLastPara="1" rIns="0" wrap="square" tIns="0">
            <a:noAutofit/>
          </a:bodyPr>
          <a:lstStyle/>
          <a:p>
            <a:pPr indent="0" lvl="0" marL="0" marR="0" rtl="0" algn="l">
              <a:lnSpc>
                <a:spcPct val="127272"/>
              </a:lnSpc>
              <a:spcBef>
                <a:spcPts val="0"/>
              </a:spcBef>
              <a:spcAft>
                <a:spcPts val="0"/>
              </a:spcAft>
              <a:buClr>
                <a:srgbClr val="3A3630"/>
              </a:buClr>
              <a:buSzPts val="1100"/>
              <a:buFont typeface="Lora"/>
              <a:buNone/>
            </a:pPr>
            <a:r>
              <a:rPr b="0" i="0" lang="es-ES" sz="1100" u="none" cap="none" strike="noStrike">
                <a:solidFill>
                  <a:srgbClr val="3A3630"/>
                </a:solidFill>
                <a:latin typeface="Lora"/>
                <a:ea typeface="Lora"/>
                <a:cs typeface="Lora"/>
                <a:sym typeface="Lora"/>
              </a:rPr>
              <a:t>Ventiladores</a:t>
            </a:r>
            <a:endParaRPr b="0" i="0" sz="1100" u="none" cap="none" strike="noStrike">
              <a:solidFill>
                <a:srgbClr val="000000"/>
              </a:solidFill>
              <a:latin typeface="Arial"/>
              <a:ea typeface="Arial"/>
              <a:cs typeface="Arial"/>
              <a:sym typeface="Arial"/>
            </a:endParaRPr>
          </a:p>
        </p:txBody>
      </p:sp>
      <p:sp>
        <p:nvSpPr>
          <p:cNvPr id="109" name="Google Shape;109;g33d0a27a206_0_0"/>
          <p:cNvSpPr/>
          <p:nvPr/>
        </p:nvSpPr>
        <p:spPr>
          <a:xfrm>
            <a:off x="4399002" y="7374374"/>
            <a:ext cx="3423300" cy="392100"/>
          </a:xfrm>
          <a:prstGeom prst="rect">
            <a:avLst/>
          </a:prstGeom>
          <a:noFill/>
          <a:ln>
            <a:noFill/>
          </a:ln>
        </p:spPr>
        <p:txBody>
          <a:bodyPr anchorCtr="0" anchor="t" bIns="0" lIns="0" spcFirstLastPara="1" rIns="0" wrap="square" tIns="0">
            <a:noAutofit/>
          </a:bodyPr>
          <a:lstStyle/>
          <a:p>
            <a:pPr indent="0" lvl="0" marL="0" marR="0" rtl="0" algn="l">
              <a:lnSpc>
                <a:spcPct val="157894"/>
              </a:lnSpc>
              <a:spcBef>
                <a:spcPts val="0"/>
              </a:spcBef>
              <a:spcAft>
                <a:spcPts val="0"/>
              </a:spcAft>
              <a:buClr>
                <a:srgbClr val="3A3630"/>
              </a:buClr>
              <a:buSzPts val="950"/>
              <a:buFont typeface="Arial"/>
              <a:buNone/>
            </a:pPr>
            <a:r>
              <a:rPr b="0" i="0" lang="es-ES" sz="950" u="none" cap="none" strike="noStrike">
                <a:solidFill>
                  <a:srgbClr val="3A3630"/>
                </a:solidFill>
                <a:latin typeface="Arial"/>
                <a:ea typeface="Arial"/>
                <a:cs typeface="Arial"/>
                <a:sym typeface="Arial"/>
              </a:rPr>
              <a:t>Se utilizan para enfriar el hotend y la pieza impresa, mejorando la calidad de las capas y previniendo el sobrecalentamiento.</a:t>
            </a:r>
            <a:endParaRPr b="0" i="0" sz="950" u="none" cap="none" strike="noStrike">
              <a:solidFill>
                <a:srgbClr val="000000"/>
              </a:solidFill>
              <a:latin typeface="Arial"/>
              <a:ea typeface="Arial"/>
              <a:cs typeface="Arial"/>
              <a:sym typeface="Arial"/>
            </a:endParaRPr>
          </a:p>
        </p:txBody>
      </p:sp>
      <p:sp>
        <p:nvSpPr>
          <p:cNvPr id="110" name="Google Shape;110;g33d0a27a206_0_0"/>
          <p:cNvSpPr txBox="1"/>
          <p:nvPr/>
        </p:nvSpPr>
        <p:spPr>
          <a:xfrm>
            <a:off x="1236950" y="1596500"/>
            <a:ext cx="7393500" cy="5685300"/>
          </a:xfrm>
          <a:prstGeom prst="rect">
            <a:avLst/>
          </a:prstGeom>
          <a:noFill/>
          <a:ln>
            <a:noFill/>
          </a:ln>
        </p:spPr>
        <p:txBody>
          <a:bodyPr anchorCtr="0" anchor="t" bIns="91425" lIns="91425" spcFirstLastPara="1" rIns="91425" wrap="square" tIns="91425">
            <a:spAutoFit/>
          </a:bodyPr>
          <a:lstStyle/>
          <a:p>
            <a:pPr indent="-342900" lvl="0" marL="457200" marR="0" rtl="0" algn="l">
              <a:lnSpc>
                <a:spcPct val="100000"/>
              </a:lnSpc>
              <a:spcBef>
                <a:spcPts val="0"/>
              </a:spcBef>
              <a:spcAft>
                <a:spcPts val="0"/>
              </a:spcAft>
              <a:buClr>
                <a:schemeClr val="dk1"/>
              </a:buClr>
              <a:buSzPts val="1800"/>
              <a:buChar char="●"/>
            </a:pPr>
            <a:r>
              <a:rPr b="1" lang="es-ES" sz="1800">
                <a:solidFill>
                  <a:schemeClr val="dk1"/>
                </a:solidFill>
              </a:rPr>
              <a:t>Descripción</a:t>
            </a:r>
            <a:r>
              <a:rPr lang="es-ES" sz="1800">
                <a:solidFill>
                  <a:schemeClr val="dk1"/>
                </a:solidFill>
              </a:rPr>
              <a:t>: </a:t>
            </a:r>
            <a:r>
              <a:rPr lang="es-ES" sz="1800">
                <a:solidFill>
                  <a:schemeClr val="dk1"/>
                </a:solidFill>
              </a:rPr>
              <a:t>El ghosting, también conocido como ringing, se presenta como ondas, patrones o repeticiones fantasmas en la superficie de la pieza, especialmente cerca de bordes o cambios bruscos de dirección (por ejemplo, después de una esquina afilada o un relieve).</a:t>
            </a:r>
            <a:endParaRPr sz="1800">
              <a:solidFill>
                <a:schemeClr val="dk1"/>
              </a:solidFill>
            </a:endParaRPr>
          </a:p>
          <a:p>
            <a:pPr indent="-342900" lvl="0" marL="457200" marR="0" rtl="0" algn="l">
              <a:lnSpc>
                <a:spcPct val="100000"/>
              </a:lnSpc>
              <a:spcBef>
                <a:spcPts val="1200"/>
              </a:spcBef>
              <a:spcAft>
                <a:spcPts val="0"/>
              </a:spcAft>
              <a:buClr>
                <a:schemeClr val="dk1"/>
              </a:buClr>
              <a:buSzPts val="1800"/>
              <a:buChar char="●"/>
            </a:pPr>
            <a:r>
              <a:rPr b="1" lang="es-ES" sz="1800">
                <a:solidFill>
                  <a:schemeClr val="dk1"/>
                </a:solidFill>
              </a:rPr>
              <a:t>Causas principales:</a:t>
            </a:r>
            <a:endParaRPr b="1" sz="1800">
              <a:solidFill>
                <a:schemeClr val="dk1"/>
              </a:solidFill>
            </a:endParaRPr>
          </a:p>
          <a:p>
            <a:pPr indent="-342900" lvl="1" marL="914400" marR="0" rtl="0" algn="l">
              <a:lnSpc>
                <a:spcPct val="100000"/>
              </a:lnSpc>
              <a:spcBef>
                <a:spcPts val="1200"/>
              </a:spcBef>
              <a:spcAft>
                <a:spcPts val="0"/>
              </a:spcAft>
              <a:buClr>
                <a:schemeClr val="dk1"/>
              </a:buClr>
              <a:buSzPts val="1800"/>
              <a:buChar char="○"/>
            </a:pPr>
            <a:r>
              <a:rPr b="1" lang="es-ES" sz="1800">
                <a:solidFill>
                  <a:schemeClr val="dk1"/>
                </a:solidFill>
              </a:rPr>
              <a:t>Velocidad de impresión demasiado alta:</a:t>
            </a:r>
            <a:r>
              <a:rPr lang="es-ES" sz="1800">
                <a:solidFill>
                  <a:schemeClr val="dk1"/>
                </a:solidFill>
              </a:rPr>
              <a:t> Movimientos rápidos pueden causar vibraciones o inercias en la estructura.</a:t>
            </a:r>
            <a:endParaRPr sz="1800">
              <a:solidFill>
                <a:schemeClr val="dk1"/>
              </a:solidFill>
            </a:endParaRPr>
          </a:p>
          <a:p>
            <a:pPr indent="-342900" lvl="1" marL="914400" marR="0" rtl="0" algn="l">
              <a:lnSpc>
                <a:spcPct val="100000"/>
              </a:lnSpc>
              <a:spcBef>
                <a:spcPts val="1200"/>
              </a:spcBef>
              <a:spcAft>
                <a:spcPts val="0"/>
              </a:spcAft>
              <a:buClr>
                <a:schemeClr val="dk1"/>
              </a:buClr>
              <a:buSzPts val="1800"/>
              <a:buChar char="○"/>
            </a:pPr>
            <a:r>
              <a:rPr b="1" lang="es-ES" sz="1800">
                <a:solidFill>
                  <a:schemeClr val="dk1"/>
                </a:solidFill>
              </a:rPr>
              <a:t>Vibraciones de la estructura de la impresora:</a:t>
            </a:r>
            <a:r>
              <a:rPr lang="es-ES" sz="1800">
                <a:solidFill>
                  <a:schemeClr val="dk1"/>
                </a:solidFill>
              </a:rPr>
              <a:t> Si la impresora no es lo suficientemente rígida o está sobre una superficie inestable, las vibraciones se transmiten a la pieza.</a:t>
            </a:r>
            <a:endParaRPr sz="1800">
              <a:solidFill>
                <a:schemeClr val="dk1"/>
              </a:solidFill>
            </a:endParaRPr>
          </a:p>
          <a:p>
            <a:pPr indent="-342900" lvl="1" marL="914400" marR="0" rtl="0" algn="l">
              <a:lnSpc>
                <a:spcPct val="100000"/>
              </a:lnSpc>
              <a:spcBef>
                <a:spcPts val="1200"/>
              </a:spcBef>
              <a:spcAft>
                <a:spcPts val="0"/>
              </a:spcAft>
              <a:buClr>
                <a:schemeClr val="dk1"/>
              </a:buClr>
              <a:buSzPts val="1800"/>
              <a:buChar char="○"/>
            </a:pPr>
            <a:r>
              <a:rPr b="1" lang="es-ES" sz="1800">
                <a:solidFill>
                  <a:schemeClr val="dk1"/>
                </a:solidFill>
              </a:rPr>
              <a:t>Falta de rigidez en el montaje de la impresora:</a:t>
            </a:r>
            <a:r>
              <a:rPr lang="es-ES" sz="1800">
                <a:solidFill>
                  <a:schemeClr val="dk1"/>
                </a:solidFill>
              </a:rPr>
              <a:t> Componentes sueltos( cabezal de impresión o la cama,) pueden oscilar.</a:t>
            </a:r>
            <a:endParaRPr b="1" sz="1800">
              <a:solidFill>
                <a:schemeClr val="dk1"/>
              </a:solidFill>
            </a:endParaRPr>
          </a:p>
          <a:p>
            <a:pPr indent="0" lvl="0" marL="0" marR="0" rtl="0" algn="just">
              <a:lnSpc>
                <a:spcPct val="115000"/>
              </a:lnSpc>
              <a:spcBef>
                <a:spcPts val="1200"/>
              </a:spcBef>
              <a:spcAft>
                <a:spcPts val="0"/>
              </a:spcAft>
              <a:buNone/>
            </a:pPr>
            <a:r>
              <a:t/>
            </a:r>
            <a:endParaRPr b="0" i="0" sz="1800" u="none" cap="none" strike="noStrike">
              <a:solidFill>
                <a:schemeClr val="dk1"/>
              </a:solidFill>
              <a:latin typeface="Arial"/>
              <a:ea typeface="Arial"/>
              <a:cs typeface="Arial"/>
              <a:sym typeface="Arial"/>
            </a:endParaRPr>
          </a:p>
          <a:p>
            <a:pPr indent="0" lvl="0" marL="0" marR="0" rtl="0" algn="just">
              <a:lnSpc>
                <a:spcPct val="150000"/>
              </a:lnSpc>
              <a:spcBef>
                <a:spcPts val="2000"/>
              </a:spcBef>
              <a:spcAft>
                <a:spcPts val="200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11" name="Google Shape;111;g33d0a27a206_0_0"/>
          <p:cNvSpPr txBox="1"/>
          <p:nvPr>
            <p:ph type="title"/>
          </p:nvPr>
        </p:nvSpPr>
        <p:spPr>
          <a:xfrm>
            <a:off x="1308300" y="150100"/>
            <a:ext cx="8716500" cy="752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2400"/>
              <a:buFont typeface="Arial Black"/>
              <a:buNone/>
            </a:pPr>
            <a:r>
              <a:rPr lang="es-ES"/>
              <a:t>UD5: ERRORES COMUNES EN IMPRESIÓN FDM.</a:t>
            </a:r>
            <a:endParaRPr/>
          </a:p>
        </p:txBody>
      </p:sp>
      <p:pic>
        <p:nvPicPr>
          <p:cNvPr id="112" name="Google Shape;112;g33d0a27a206_0_0"/>
          <p:cNvPicPr preferRelativeResize="0"/>
          <p:nvPr/>
        </p:nvPicPr>
        <p:blipFill>
          <a:blip r:embed="rId4">
            <a:alphaModFix/>
          </a:blip>
          <a:stretch>
            <a:fillRect/>
          </a:stretch>
        </p:blipFill>
        <p:spPr>
          <a:xfrm>
            <a:off x="9629975" y="1806490"/>
            <a:ext cx="1908575" cy="2163940"/>
          </a:xfrm>
          <a:prstGeom prst="rect">
            <a:avLst/>
          </a:prstGeom>
          <a:noFill/>
          <a:ln>
            <a:noFill/>
          </a:ln>
        </p:spPr>
      </p:pic>
      <p:pic>
        <p:nvPicPr>
          <p:cNvPr id="113" name="Google Shape;113;g33d0a27a206_0_0"/>
          <p:cNvPicPr preferRelativeResize="0"/>
          <p:nvPr/>
        </p:nvPicPr>
        <p:blipFill rotWithShape="1">
          <a:blip r:embed="rId5">
            <a:alphaModFix/>
          </a:blip>
          <a:srcRect b="48514" l="70265" r="15446" t="25958"/>
          <a:stretch/>
        </p:blipFill>
        <p:spPr>
          <a:xfrm>
            <a:off x="9561525" y="4336175"/>
            <a:ext cx="1908575" cy="193508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pic>
        <p:nvPicPr>
          <p:cNvPr id="118" name="Google Shape;118;g33d0a27a206_0_11" title="Logo horizontal principal.jpg"/>
          <p:cNvPicPr preferRelativeResize="0"/>
          <p:nvPr/>
        </p:nvPicPr>
        <p:blipFill rotWithShape="1">
          <a:blip r:embed="rId3">
            <a:alphaModFix/>
          </a:blip>
          <a:srcRect b="0" l="0" r="0" t="0"/>
          <a:stretch/>
        </p:blipFill>
        <p:spPr>
          <a:xfrm>
            <a:off x="5456800" y="6044425"/>
            <a:ext cx="1908566" cy="752125"/>
          </a:xfrm>
          <a:prstGeom prst="rect">
            <a:avLst/>
          </a:prstGeom>
          <a:noFill/>
          <a:ln>
            <a:noFill/>
          </a:ln>
        </p:spPr>
      </p:pic>
      <p:sp>
        <p:nvSpPr>
          <p:cNvPr id="119" name="Google Shape;119;g33d0a27a206_0_11"/>
          <p:cNvSpPr/>
          <p:nvPr/>
        </p:nvSpPr>
        <p:spPr>
          <a:xfrm>
            <a:off x="4399002" y="7120890"/>
            <a:ext cx="1440900" cy="180000"/>
          </a:xfrm>
          <a:prstGeom prst="rect">
            <a:avLst/>
          </a:prstGeom>
          <a:noFill/>
          <a:ln>
            <a:noFill/>
          </a:ln>
        </p:spPr>
        <p:txBody>
          <a:bodyPr anchorCtr="0" anchor="t" bIns="0" lIns="0" spcFirstLastPara="1" rIns="0" wrap="square" tIns="0">
            <a:noAutofit/>
          </a:bodyPr>
          <a:lstStyle/>
          <a:p>
            <a:pPr indent="0" lvl="0" marL="0" marR="0" rtl="0" algn="l">
              <a:lnSpc>
                <a:spcPct val="127272"/>
              </a:lnSpc>
              <a:spcBef>
                <a:spcPts val="0"/>
              </a:spcBef>
              <a:spcAft>
                <a:spcPts val="0"/>
              </a:spcAft>
              <a:buClr>
                <a:srgbClr val="3A3630"/>
              </a:buClr>
              <a:buSzPts val="1100"/>
              <a:buFont typeface="Lora"/>
              <a:buNone/>
            </a:pPr>
            <a:r>
              <a:rPr b="0" i="0" lang="es-ES" sz="1100" u="none" cap="none" strike="noStrike">
                <a:solidFill>
                  <a:srgbClr val="3A3630"/>
                </a:solidFill>
                <a:latin typeface="Lora"/>
                <a:ea typeface="Lora"/>
                <a:cs typeface="Lora"/>
                <a:sym typeface="Lora"/>
              </a:rPr>
              <a:t>Ventiladores</a:t>
            </a:r>
            <a:endParaRPr b="0" i="0" sz="1100" u="none" cap="none" strike="noStrike">
              <a:solidFill>
                <a:srgbClr val="000000"/>
              </a:solidFill>
              <a:latin typeface="Arial"/>
              <a:ea typeface="Arial"/>
              <a:cs typeface="Arial"/>
              <a:sym typeface="Arial"/>
            </a:endParaRPr>
          </a:p>
        </p:txBody>
      </p:sp>
      <p:sp>
        <p:nvSpPr>
          <p:cNvPr id="120" name="Google Shape;120;g33d0a27a206_0_11"/>
          <p:cNvSpPr/>
          <p:nvPr/>
        </p:nvSpPr>
        <p:spPr>
          <a:xfrm>
            <a:off x="4399002" y="7374374"/>
            <a:ext cx="3423300" cy="392100"/>
          </a:xfrm>
          <a:prstGeom prst="rect">
            <a:avLst/>
          </a:prstGeom>
          <a:noFill/>
          <a:ln>
            <a:noFill/>
          </a:ln>
        </p:spPr>
        <p:txBody>
          <a:bodyPr anchorCtr="0" anchor="t" bIns="0" lIns="0" spcFirstLastPara="1" rIns="0" wrap="square" tIns="0">
            <a:noAutofit/>
          </a:bodyPr>
          <a:lstStyle/>
          <a:p>
            <a:pPr indent="0" lvl="0" marL="0" marR="0" rtl="0" algn="l">
              <a:lnSpc>
                <a:spcPct val="157894"/>
              </a:lnSpc>
              <a:spcBef>
                <a:spcPts val="0"/>
              </a:spcBef>
              <a:spcAft>
                <a:spcPts val="0"/>
              </a:spcAft>
              <a:buClr>
                <a:srgbClr val="3A3630"/>
              </a:buClr>
              <a:buSzPts val="950"/>
              <a:buFont typeface="Arial"/>
              <a:buNone/>
            </a:pPr>
            <a:r>
              <a:rPr b="0" i="0" lang="es-ES" sz="950" u="none" cap="none" strike="noStrike">
                <a:solidFill>
                  <a:srgbClr val="3A3630"/>
                </a:solidFill>
                <a:latin typeface="Arial"/>
                <a:ea typeface="Arial"/>
                <a:cs typeface="Arial"/>
                <a:sym typeface="Arial"/>
              </a:rPr>
              <a:t>Se utilizan para enfriar el hotend y la pieza impresa, mejorando la calidad de las capas y previniendo el sobrecalentamiento.</a:t>
            </a:r>
            <a:endParaRPr b="0" i="0" sz="950" u="none" cap="none" strike="noStrike">
              <a:solidFill>
                <a:srgbClr val="000000"/>
              </a:solidFill>
              <a:latin typeface="Arial"/>
              <a:ea typeface="Arial"/>
              <a:cs typeface="Arial"/>
              <a:sym typeface="Arial"/>
            </a:endParaRPr>
          </a:p>
        </p:txBody>
      </p:sp>
      <p:sp>
        <p:nvSpPr>
          <p:cNvPr id="121" name="Google Shape;121;g33d0a27a206_0_11"/>
          <p:cNvSpPr txBox="1"/>
          <p:nvPr/>
        </p:nvSpPr>
        <p:spPr>
          <a:xfrm>
            <a:off x="1236950" y="1596500"/>
            <a:ext cx="7393500" cy="3633600"/>
          </a:xfrm>
          <a:prstGeom prst="rect">
            <a:avLst/>
          </a:prstGeom>
          <a:noFill/>
          <a:ln>
            <a:noFill/>
          </a:ln>
        </p:spPr>
        <p:txBody>
          <a:bodyPr anchorCtr="0" anchor="t" bIns="91425" lIns="91425" spcFirstLastPara="1" rIns="91425" wrap="square" tIns="91425">
            <a:spAutoFit/>
          </a:bodyPr>
          <a:lstStyle/>
          <a:p>
            <a:pPr indent="-342900" lvl="0" marL="457200" marR="0" rtl="0" algn="l">
              <a:lnSpc>
                <a:spcPct val="115000"/>
              </a:lnSpc>
              <a:spcBef>
                <a:spcPts val="0"/>
              </a:spcBef>
              <a:spcAft>
                <a:spcPts val="0"/>
              </a:spcAft>
              <a:buClr>
                <a:schemeClr val="dk1"/>
              </a:buClr>
              <a:buSzPts val="1800"/>
              <a:buChar char="●"/>
            </a:pPr>
            <a:r>
              <a:rPr b="1" lang="es-ES" sz="1800">
                <a:solidFill>
                  <a:schemeClr val="dk1"/>
                </a:solidFill>
              </a:rPr>
              <a:t>Soluciones:</a:t>
            </a:r>
            <a:endParaRPr b="1" sz="1800">
              <a:solidFill>
                <a:schemeClr val="dk1"/>
              </a:solidFill>
            </a:endParaRPr>
          </a:p>
          <a:p>
            <a:pPr indent="-342900" lvl="1" marL="914400" marR="0" rtl="0" algn="l">
              <a:lnSpc>
                <a:spcPct val="100000"/>
              </a:lnSpc>
              <a:spcBef>
                <a:spcPts val="1200"/>
              </a:spcBef>
              <a:spcAft>
                <a:spcPts val="0"/>
              </a:spcAft>
              <a:buClr>
                <a:schemeClr val="dk1"/>
              </a:buClr>
              <a:buSzPts val="1800"/>
              <a:buChar char="○"/>
            </a:pPr>
            <a:r>
              <a:rPr lang="es-ES" sz="1800">
                <a:solidFill>
                  <a:schemeClr val="dk1"/>
                </a:solidFill>
              </a:rPr>
              <a:t>Reducir la velocidad de impresión, especialmente en las paredes externas.</a:t>
            </a:r>
            <a:endParaRPr sz="1800">
              <a:solidFill>
                <a:schemeClr val="dk1"/>
              </a:solidFill>
            </a:endParaRPr>
          </a:p>
          <a:p>
            <a:pPr indent="-342900" lvl="1" marL="914400" marR="0" rtl="0" algn="l">
              <a:lnSpc>
                <a:spcPct val="100000"/>
              </a:lnSpc>
              <a:spcBef>
                <a:spcPts val="1200"/>
              </a:spcBef>
              <a:spcAft>
                <a:spcPts val="0"/>
              </a:spcAft>
              <a:buClr>
                <a:schemeClr val="dk1"/>
              </a:buClr>
              <a:buSzPts val="1800"/>
              <a:buChar char="○"/>
            </a:pPr>
            <a:r>
              <a:rPr lang="es-ES" sz="1800">
                <a:solidFill>
                  <a:schemeClr val="dk1"/>
                </a:solidFill>
              </a:rPr>
              <a:t>Asegurar que la impresora esté bien calibrada y fija sobre una superficie estable.</a:t>
            </a:r>
            <a:endParaRPr sz="1800">
              <a:solidFill>
                <a:schemeClr val="dk1"/>
              </a:solidFill>
            </a:endParaRPr>
          </a:p>
          <a:p>
            <a:pPr indent="-342900" lvl="1" marL="914400" marR="0" rtl="0" algn="l">
              <a:lnSpc>
                <a:spcPct val="100000"/>
              </a:lnSpc>
              <a:spcBef>
                <a:spcPts val="1200"/>
              </a:spcBef>
              <a:spcAft>
                <a:spcPts val="0"/>
              </a:spcAft>
              <a:buClr>
                <a:schemeClr val="dk1"/>
              </a:buClr>
              <a:buSzPts val="1800"/>
              <a:buChar char="○"/>
            </a:pPr>
            <a:r>
              <a:rPr lang="es-ES" sz="1800">
                <a:solidFill>
                  <a:schemeClr val="dk1"/>
                </a:solidFill>
              </a:rPr>
              <a:t>Verificar que las correas estén bien tensas (no excesivamente) para evitar holgura</a:t>
            </a:r>
            <a:r>
              <a:rPr lang="es-ES" sz="1200">
                <a:solidFill>
                  <a:srgbClr val="1B1C1D"/>
                </a:solidFill>
              </a:rPr>
              <a:t>s</a:t>
            </a:r>
            <a:r>
              <a:rPr lang="es-ES" sz="1800">
                <a:solidFill>
                  <a:schemeClr val="dk1"/>
                </a:solidFill>
              </a:rPr>
              <a:t>.</a:t>
            </a:r>
            <a:endParaRPr b="1" sz="1800">
              <a:solidFill>
                <a:schemeClr val="dk1"/>
              </a:solidFill>
            </a:endParaRPr>
          </a:p>
          <a:p>
            <a:pPr indent="0" lvl="0" marL="0" marR="0" rtl="0" algn="just">
              <a:lnSpc>
                <a:spcPct val="115000"/>
              </a:lnSpc>
              <a:spcBef>
                <a:spcPts val="1200"/>
              </a:spcBef>
              <a:spcAft>
                <a:spcPts val="0"/>
              </a:spcAft>
              <a:buNone/>
            </a:pPr>
            <a:r>
              <a:t/>
            </a:r>
            <a:endParaRPr b="0" i="0" sz="1800" u="none" cap="none" strike="noStrike">
              <a:solidFill>
                <a:schemeClr val="dk1"/>
              </a:solidFill>
              <a:latin typeface="Arial"/>
              <a:ea typeface="Arial"/>
              <a:cs typeface="Arial"/>
              <a:sym typeface="Arial"/>
            </a:endParaRPr>
          </a:p>
          <a:p>
            <a:pPr indent="0" lvl="0" marL="0" marR="0" rtl="0" algn="just">
              <a:lnSpc>
                <a:spcPct val="150000"/>
              </a:lnSpc>
              <a:spcBef>
                <a:spcPts val="2000"/>
              </a:spcBef>
              <a:spcAft>
                <a:spcPts val="200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22" name="Google Shape;122;g33d0a27a206_0_11"/>
          <p:cNvSpPr txBox="1"/>
          <p:nvPr>
            <p:ph type="title"/>
          </p:nvPr>
        </p:nvSpPr>
        <p:spPr>
          <a:xfrm>
            <a:off x="1308300" y="150100"/>
            <a:ext cx="8716500" cy="752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2400"/>
              <a:buFont typeface="Arial Black"/>
              <a:buNone/>
            </a:pPr>
            <a:r>
              <a:rPr lang="es-ES"/>
              <a:t>UD5: ERRORES COMUNES EN IMPRESIÓN FDM.</a:t>
            </a:r>
            <a:endParaRPr/>
          </a:p>
        </p:txBody>
      </p:sp>
      <p:pic>
        <p:nvPicPr>
          <p:cNvPr id="123" name="Google Shape;123;g33d0a27a206_0_11"/>
          <p:cNvPicPr preferRelativeResize="0"/>
          <p:nvPr/>
        </p:nvPicPr>
        <p:blipFill>
          <a:blip r:embed="rId4">
            <a:alphaModFix/>
          </a:blip>
          <a:stretch>
            <a:fillRect/>
          </a:stretch>
        </p:blipFill>
        <p:spPr>
          <a:xfrm>
            <a:off x="8782850" y="1593150"/>
            <a:ext cx="3256750" cy="3397763"/>
          </a:xfrm>
          <a:prstGeom prst="rect">
            <a:avLst/>
          </a:prstGeom>
          <a:noFill/>
          <a:ln>
            <a:noFill/>
          </a:ln>
        </p:spPr>
      </p:pic>
      <p:sp>
        <p:nvSpPr>
          <p:cNvPr id="124" name="Google Shape;124;g33d0a27a206_0_11"/>
          <p:cNvSpPr txBox="1"/>
          <p:nvPr/>
        </p:nvSpPr>
        <p:spPr>
          <a:xfrm>
            <a:off x="1464825" y="1057950"/>
            <a:ext cx="9157800" cy="382800"/>
          </a:xfrm>
          <a:prstGeom prst="rect">
            <a:avLst/>
          </a:prstGeom>
          <a:noFill/>
          <a:ln>
            <a:noFill/>
          </a:ln>
        </p:spPr>
        <p:txBody>
          <a:bodyPr anchorCtr="0" anchor="ctr" bIns="0" lIns="0" spcFirstLastPara="1" rIns="0" wrap="square" tIns="13325">
            <a:spAutoFit/>
          </a:bodyPr>
          <a:lstStyle/>
          <a:p>
            <a:pPr indent="-342900" lvl="0" marL="355600" marR="0" rtl="0" algn="l">
              <a:lnSpc>
                <a:spcPct val="100000"/>
              </a:lnSpc>
              <a:spcBef>
                <a:spcPts val="105"/>
              </a:spcBef>
              <a:spcAft>
                <a:spcPts val="0"/>
              </a:spcAft>
              <a:buClr>
                <a:srgbClr val="002060"/>
              </a:buClr>
              <a:buSzPts val="2400"/>
              <a:buFont typeface="Noto Sans Symbols"/>
              <a:buChar char="❑"/>
            </a:pPr>
            <a:r>
              <a:rPr b="1" lang="es-ES" sz="2400">
                <a:solidFill>
                  <a:srgbClr val="002060"/>
                </a:solidFill>
                <a:latin typeface="Arial Black"/>
                <a:ea typeface="Arial Black"/>
                <a:cs typeface="Arial Black"/>
                <a:sym typeface="Arial Black"/>
              </a:rPr>
              <a:t>5.2 GHOSTING ( ECOS O VIBRACIONES)</a:t>
            </a:r>
            <a:endParaRPr b="1" i="0" sz="2400" u="none" cap="none" strike="noStrike">
              <a:solidFill>
                <a:srgbClr val="002060"/>
              </a:solidFill>
              <a:latin typeface="Arial Black"/>
              <a:ea typeface="Arial Black"/>
              <a:cs typeface="Arial Black"/>
              <a:sym typeface="Arial Black"/>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g36929fb8d97_0_7"/>
          <p:cNvSpPr txBox="1"/>
          <p:nvPr/>
        </p:nvSpPr>
        <p:spPr>
          <a:xfrm>
            <a:off x="1464825" y="1057950"/>
            <a:ext cx="9157800" cy="382800"/>
          </a:xfrm>
          <a:prstGeom prst="rect">
            <a:avLst/>
          </a:prstGeom>
          <a:noFill/>
          <a:ln>
            <a:noFill/>
          </a:ln>
        </p:spPr>
        <p:txBody>
          <a:bodyPr anchorCtr="0" anchor="ctr" bIns="0" lIns="0" spcFirstLastPara="1" rIns="0" wrap="square" tIns="13325">
            <a:spAutoFit/>
          </a:bodyPr>
          <a:lstStyle/>
          <a:p>
            <a:pPr indent="-342900" lvl="0" marL="355600" marR="0" rtl="0" algn="l">
              <a:lnSpc>
                <a:spcPct val="100000"/>
              </a:lnSpc>
              <a:spcBef>
                <a:spcPts val="105"/>
              </a:spcBef>
              <a:spcAft>
                <a:spcPts val="0"/>
              </a:spcAft>
              <a:buClr>
                <a:srgbClr val="002060"/>
              </a:buClr>
              <a:buSzPts val="2400"/>
              <a:buFont typeface="Noto Sans Symbols"/>
              <a:buChar char="❑"/>
            </a:pPr>
            <a:r>
              <a:rPr b="1" lang="es-ES" sz="2400">
                <a:solidFill>
                  <a:srgbClr val="002060"/>
                </a:solidFill>
                <a:latin typeface="Arial Black"/>
                <a:ea typeface="Arial Black"/>
                <a:cs typeface="Arial Black"/>
                <a:sym typeface="Arial Black"/>
              </a:rPr>
              <a:t>5.3 STRINGING (HILOS o "PELOS")</a:t>
            </a:r>
            <a:endParaRPr b="1" sz="2400">
              <a:solidFill>
                <a:srgbClr val="002060"/>
              </a:solidFill>
              <a:latin typeface="Arial Black"/>
              <a:ea typeface="Arial Black"/>
              <a:cs typeface="Arial Black"/>
              <a:sym typeface="Arial Black"/>
            </a:endParaRPr>
          </a:p>
        </p:txBody>
      </p:sp>
      <p:pic>
        <p:nvPicPr>
          <p:cNvPr id="130" name="Google Shape;130;g36929fb8d97_0_7" title="Logo horizontal principal.jpg"/>
          <p:cNvPicPr preferRelativeResize="0"/>
          <p:nvPr/>
        </p:nvPicPr>
        <p:blipFill rotWithShape="1">
          <a:blip r:embed="rId3">
            <a:alphaModFix/>
          </a:blip>
          <a:srcRect b="0" l="0" r="0" t="0"/>
          <a:stretch/>
        </p:blipFill>
        <p:spPr>
          <a:xfrm>
            <a:off x="5456800" y="6044425"/>
            <a:ext cx="1908566" cy="752125"/>
          </a:xfrm>
          <a:prstGeom prst="rect">
            <a:avLst/>
          </a:prstGeom>
          <a:noFill/>
          <a:ln>
            <a:noFill/>
          </a:ln>
        </p:spPr>
      </p:pic>
      <p:sp>
        <p:nvSpPr>
          <p:cNvPr id="131" name="Google Shape;131;g36929fb8d97_0_7"/>
          <p:cNvSpPr/>
          <p:nvPr/>
        </p:nvSpPr>
        <p:spPr>
          <a:xfrm>
            <a:off x="4399002" y="7120890"/>
            <a:ext cx="1440900" cy="180000"/>
          </a:xfrm>
          <a:prstGeom prst="rect">
            <a:avLst/>
          </a:prstGeom>
          <a:noFill/>
          <a:ln>
            <a:noFill/>
          </a:ln>
        </p:spPr>
        <p:txBody>
          <a:bodyPr anchorCtr="0" anchor="t" bIns="0" lIns="0" spcFirstLastPara="1" rIns="0" wrap="square" tIns="0">
            <a:noAutofit/>
          </a:bodyPr>
          <a:lstStyle/>
          <a:p>
            <a:pPr indent="0" lvl="0" marL="0" marR="0" rtl="0" algn="l">
              <a:lnSpc>
                <a:spcPct val="127272"/>
              </a:lnSpc>
              <a:spcBef>
                <a:spcPts val="0"/>
              </a:spcBef>
              <a:spcAft>
                <a:spcPts val="0"/>
              </a:spcAft>
              <a:buClr>
                <a:srgbClr val="3A3630"/>
              </a:buClr>
              <a:buSzPts val="1100"/>
              <a:buFont typeface="Lora"/>
              <a:buNone/>
            </a:pPr>
            <a:r>
              <a:rPr b="0" i="0" lang="es-ES" sz="1100" u="none" cap="none" strike="noStrike">
                <a:solidFill>
                  <a:srgbClr val="3A3630"/>
                </a:solidFill>
                <a:latin typeface="Lora"/>
                <a:ea typeface="Lora"/>
                <a:cs typeface="Lora"/>
                <a:sym typeface="Lora"/>
              </a:rPr>
              <a:t>Ventiladores</a:t>
            </a:r>
            <a:endParaRPr b="0" i="0" sz="1100" u="none" cap="none" strike="noStrike">
              <a:solidFill>
                <a:srgbClr val="000000"/>
              </a:solidFill>
              <a:latin typeface="Arial"/>
              <a:ea typeface="Arial"/>
              <a:cs typeface="Arial"/>
              <a:sym typeface="Arial"/>
            </a:endParaRPr>
          </a:p>
        </p:txBody>
      </p:sp>
      <p:sp>
        <p:nvSpPr>
          <p:cNvPr id="132" name="Google Shape;132;g36929fb8d97_0_7"/>
          <p:cNvSpPr/>
          <p:nvPr/>
        </p:nvSpPr>
        <p:spPr>
          <a:xfrm>
            <a:off x="4399002" y="7374374"/>
            <a:ext cx="3423300" cy="392100"/>
          </a:xfrm>
          <a:prstGeom prst="rect">
            <a:avLst/>
          </a:prstGeom>
          <a:noFill/>
          <a:ln>
            <a:noFill/>
          </a:ln>
        </p:spPr>
        <p:txBody>
          <a:bodyPr anchorCtr="0" anchor="t" bIns="0" lIns="0" spcFirstLastPara="1" rIns="0" wrap="square" tIns="0">
            <a:noAutofit/>
          </a:bodyPr>
          <a:lstStyle/>
          <a:p>
            <a:pPr indent="0" lvl="0" marL="0" marR="0" rtl="0" algn="l">
              <a:lnSpc>
                <a:spcPct val="157894"/>
              </a:lnSpc>
              <a:spcBef>
                <a:spcPts val="0"/>
              </a:spcBef>
              <a:spcAft>
                <a:spcPts val="0"/>
              </a:spcAft>
              <a:buClr>
                <a:srgbClr val="3A3630"/>
              </a:buClr>
              <a:buSzPts val="950"/>
              <a:buFont typeface="Arial"/>
              <a:buNone/>
            </a:pPr>
            <a:r>
              <a:rPr b="0" i="0" lang="es-ES" sz="950" u="none" cap="none" strike="noStrike">
                <a:solidFill>
                  <a:srgbClr val="3A3630"/>
                </a:solidFill>
                <a:latin typeface="Arial"/>
                <a:ea typeface="Arial"/>
                <a:cs typeface="Arial"/>
                <a:sym typeface="Arial"/>
              </a:rPr>
              <a:t>Se utilizan para enfriar el hotend y la pieza impresa, mejorando la calidad de las capas y previniendo el sobrecalentamiento.</a:t>
            </a:r>
            <a:endParaRPr b="0" i="0" sz="950" u="none" cap="none" strike="noStrike">
              <a:solidFill>
                <a:srgbClr val="000000"/>
              </a:solidFill>
              <a:latin typeface="Arial"/>
              <a:ea typeface="Arial"/>
              <a:cs typeface="Arial"/>
              <a:sym typeface="Arial"/>
            </a:endParaRPr>
          </a:p>
        </p:txBody>
      </p:sp>
      <p:sp>
        <p:nvSpPr>
          <p:cNvPr id="133" name="Google Shape;133;g36929fb8d97_0_7"/>
          <p:cNvSpPr txBox="1"/>
          <p:nvPr/>
        </p:nvSpPr>
        <p:spPr>
          <a:xfrm>
            <a:off x="1236950" y="1596500"/>
            <a:ext cx="7393500" cy="4423200"/>
          </a:xfrm>
          <a:prstGeom prst="rect">
            <a:avLst/>
          </a:prstGeom>
          <a:noFill/>
          <a:ln>
            <a:noFill/>
          </a:ln>
        </p:spPr>
        <p:txBody>
          <a:bodyPr anchorCtr="0" anchor="t" bIns="91425" lIns="91425" spcFirstLastPara="1" rIns="91425" wrap="square" tIns="91425">
            <a:spAutoFit/>
          </a:bodyPr>
          <a:lstStyle/>
          <a:p>
            <a:pPr indent="-342900" lvl="0" marL="457200" marR="0" rtl="0" algn="l">
              <a:lnSpc>
                <a:spcPct val="100000"/>
              </a:lnSpc>
              <a:spcBef>
                <a:spcPts val="0"/>
              </a:spcBef>
              <a:spcAft>
                <a:spcPts val="0"/>
              </a:spcAft>
              <a:buClr>
                <a:schemeClr val="dk1"/>
              </a:buClr>
              <a:buSzPts val="1800"/>
              <a:buChar char="●"/>
            </a:pPr>
            <a:r>
              <a:rPr b="1" lang="es-ES" sz="1800">
                <a:solidFill>
                  <a:schemeClr val="dk1"/>
                </a:solidFill>
              </a:rPr>
              <a:t>Descripción</a:t>
            </a:r>
            <a:r>
              <a:rPr lang="es-ES" sz="1800">
                <a:solidFill>
                  <a:schemeClr val="dk1"/>
                </a:solidFill>
              </a:rPr>
              <a:t>: </a:t>
            </a:r>
            <a:r>
              <a:rPr b="1" lang="es-ES" sz="1200">
                <a:solidFill>
                  <a:srgbClr val="1B1C1D"/>
                </a:solidFill>
              </a:rPr>
              <a:t>:</a:t>
            </a:r>
            <a:r>
              <a:rPr lang="es-ES" sz="1200">
                <a:solidFill>
                  <a:srgbClr val="1B1C1D"/>
                </a:solidFill>
              </a:rPr>
              <a:t> </a:t>
            </a:r>
            <a:r>
              <a:rPr lang="es-ES" sz="1800">
                <a:solidFill>
                  <a:schemeClr val="dk1"/>
                </a:solidFill>
              </a:rPr>
              <a:t>Aparecen hilos finos de material, como "pelos de ángel", entre las diferentes partes de la pieza cuando la boquilla se desplaza de un punto a otro sin impri</a:t>
            </a:r>
            <a:r>
              <a:rPr lang="es-ES" sz="1200">
                <a:solidFill>
                  <a:srgbClr val="1B1C1D"/>
                </a:solidFill>
              </a:rPr>
              <a:t>mir.</a:t>
            </a:r>
            <a:endParaRPr sz="1800">
              <a:solidFill>
                <a:schemeClr val="dk1"/>
              </a:solidFill>
            </a:endParaRPr>
          </a:p>
          <a:p>
            <a:pPr indent="-342900" lvl="0" marL="457200" marR="0" rtl="0" algn="l">
              <a:lnSpc>
                <a:spcPct val="100000"/>
              </a:lnSpc>
              <a:spcBef>
                <a:spcPts val="1200"/>
              </a:spcBef>
              <a:spcAft>
                <a:spcPts val="0"/>
              </a:spcAft>
              <a:buClr>
                <a:schemeClr val="dk1"/>
              </a:buClr>
              <a:buSzPts val="1800"/>
              <a:buChar char="●"/>
            </a:pPr>
            <a:r>
              <a:rPr b="1" lang="es-ES" sz="1800">
                <a:solidFill>
                  <a:schemeClr val="dk1"/>
                </a:solidFill>
              </a:rPr>
              <a:t>Causas principales:</a:t>
            </a:r>
            <a:endParaRPr b="1" sz="1800">
              <a:solidFill>
                <a:schemeClr val="dk1"/>
              </a:solidFill>
            </a:endParaRPr>
          </a:p>
          <a:p>
            <a:pPr indent="-342900" lvl="1" marL="914400" marR="0" rtl="0" algn="l">
              <a:lnSpc>
                <a:spcPct val="100000"/>
              </a:lnSpc>
              <a:spcBef>
                <a:spcPts val="1200"/>
              </a:spcBef>
              <a:spcAft>
                <a:spcPts val="0"/>
              </a:spcAft>
              <a:buClr>
                <a:schemeClr val="dk1"/>
              </a:buClr>
              <a:buSzPts val="1800"/>
              <a:buChar char="○"/>
            </a:pPr>
            <a:r>
              <a:rPr b="1" lang="es-ES" sz="1800">
                <a:solidFill>
                  <a:schemeClr val="dk1"/>
                </a:solidFill>
              </a:rPr>
              <a:t>Temperatura de extrusión demasiado alta</a:t>
            </a:r>
            <a:r>
              <a:rPr lang="es-ES" sz="1800">
                <a:solidFill>
                  <a:schemeClr val="dk1"/>
                </a:solidFill>
              </a:rPr>
              <a:t>: El filamento está excesivamente líquido y gotea de la boquilla.</a:t>
            </a:r>
            <a:endParaRPr sz="1800">
              <a:solidFill>
                <a:schemeClr val="dk1"/>
              </a:solidFill>
            </a:endParaRPr>
          </a:p>
          <a:p>
            <a:pPr indent="-342900" lvl="1" marL="914400" marR="0" rtl="0" algn="l">
              <a:lnSpc>
                <a:spcPct val="100000"/>
              </a:lnSpc>
              <a:spcBef>
                <a:spcPts val="1200"/>
              </a:spcBef>
              <a:spcAft>
                <a:spcPts val="0"/>
              </a:spcAft>
              <a:buClr>
                <a:schemeClr val="dk1"/>
              </a:buClr>
              <a:buSzPts val="1800"/>
              <a:buChar char="○"/>
            </a:pPr>
            <a:r>
              <a:rPr b="1" lang="es-ES" sz="1800">
                <a:solidFill>
                  <a:schemeClr val="dk1"/>
                </a:solidFill>
              </a:rPr>
              <a:t>Retracción mal configurada:</a:t>
            </a:r>
            <a:r>
              <a:rPr lang="es-ES" sz="1800">
                <a:solidFill>
                  <a:schemeClr val="dk1"/>
                </a:solidFill>
              </a:rPr>
              <a:t> La retracción es el proceso de "tirar" un poco de filamento hacia atrás cuando el cabezal se mueve para evitar goteos; si no es suficiente o es incorrecta, el filamento sigue fluyendo.</a:t>
            </a:r>
            <a:endParaRPr sz="1800">
              <a:solidFill>
                <a:schemeClr val="dk1"/>
              </a:solidFill>
            </a:endParaRPr>
          </a:p>
          <a:p>
            <a:pPr indent="0" lvl="0" marL="0" marR="0" rtl="0" algn="just">
              <a:lnSpc>
                <a:spcPct val="115000"/>
              </a:lnSpc>
              <a:spcBef>
                <a:spcPts val="1200"/>
              </a:spcBef>
              <a:spcAft>
                <a:spcPts val="0"/>
              </a:spcAft>
              <a:buNone/>
            </a:pPr>
            <a:r>
              <a:t/>
            </a:r>
            <a:endParaRPr b="0" i="0" sz="1800" u="none" cap="none" strike="noStrike">
              <a:solidFill>
                <a:schemeClr val="dk1"/>
              </a:solidFill>
              <a:latin typeface="Arial"/>
              <a:ea typeface="Arial"/>
              <a:cs typeface="Arial"/>
              <a:sym typeface="Arial"/>
            </a:endParaRPr>
          </a:p>
          <a:p>
            <a:pPr indent="0" lvl="0" marL="0" marR="0" rtl="0" algn="just">
              <a:lnSpc>
                <a:spcPct val="150000"/>
              </a:lnSpc>
              <a:spcBef>
                <a:spcPts val="2000"/>
              </a:spcBef>
              <a:spcAft>
                <a:spcPts val="200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34" name="Google Shape;134;g36929fb8d97_0_7"/>
          <p:cNvSpPr txBox="1"/>
          <p:nvPr>
            <p:ph type="title"/>
          </p:nvPr>
        </p:nvSpPr>
        <p:spPr>
          <a:xfrm>
            <a:off x="1308300" y="150100"/>
            <a:ext cx="8716500" cy="752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2400"/>
              <a:buFont typeface="Arial Black"/>
              <a:buNone/>
            </a:pPr>
            <a:r>
              <a:rPr lang="es-ES"/>
              <a:t>UD5: ERRORES COMUNES EN IMPRESIÓN FDM.</a:t>
            </a:r>
            <a:endParaRPr/>
          </a:p>
        </p:txBody>
      </p:sp>
      <p:pic>
        <p:nvPicPr>
          <p:cNvPr id="135" name="Google Shape;135;g36929fb8d97_0_7"/>
          <p:cNvPicPr preferRelativeResize="0"/>
          <p:nvPr/>
        </p:nvPicPr>
        <p:blipFill>
          <a:blip r:embed="rId4">
            <a:alphaModFix/>
          </a:blip>
          <a:stretch>
            <a:fillRect/>
          </a:stretch>
        </p:blipFill>
        <p:spPr>
          <a:xfrm>
            <a:off x="9454600" y="1440752"/>
            <a:ext cx="2218075" cy="2133800"/>
          </a:xfrm>
          <a:prstGeom prst="rect">
            <a:avLst/>
          </a:prstGeom>
          <a:noFill/>
          <a:ln>
            <a:noFill/>
          </a:ln>
        </p:spPr>
      </p:pic>
      <p:pic>
        <p:nvPicPr>
          <p:cNvPr id="136" name="Google Shape;136;g36929fb8d97_0_7"/>
          <p:cNvPicPr preferRelativeResize="0"/>
          <p:nvPr/>
        </p:nvPicPr>
        <p:blipFill>
          <a:blip r:embed="rId5">
            <a:alphaModFix/>
          </a:blip>
          <a:stretch>
            <a:fillRect/>
          </a:stretch>
        </p:blipFill>
        <p:spPr>
          <a:xfrm>
            <a:off x="9454600" y="3948217"/>
            <a:ext cx="2218075" cy="143998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pic>
        <p:nvPicPr>
          <p:cNvPr id="141" name="Google Shape;141;g36929fb8d97_0_18" title="Logo horizontal principal.jpg"/>
          <p:cNvPicPr preferRelativeResize="0"/>
          <p:nvPr/>
        </p:nvPicPr>
        <p:blipFill rotWithShape="1">
          <a:blip r:embed="rId3">
            <a:alphaModFix/>
          </a:blip>
          <a:srcRect b="0" l="0" r="0" t="0"/>
          <a:stretch/>
        </p:blipFill>
        <p:spPr>
          <a:xfrm>
            <a:off x="5456800" y="6044425"/>
            <a:ext cx="1908566" cy="752125"/>
          </a:xfrm>
          <a:prstGeom prst="rect">
            <a:avLst/>
          </a:prstGeom>
          <a:noFill/>
          <a:ln>
            <a:noFill/>
          </a:ln>
        </p:spPr>
      </p:pic>
      <p:sp>
        <p:nvSpPr>
          <p:cNvPr id="142" name="Google Shape;142;g36929fb8d97_0_18"/>
          <p:cNvSpPr/>
          <p:nvPr/>
        </p:nvSpPr>
        <p:spPr>
          <a:xfrm>
            <a:off x="4399002" y="7120890"/>
            <a:ext cx="1440900" cy="180000"/>
          </a:xfrm>
          <a:prstGeom prst="rect">
            <a:avLst/>
          </a:prstGeom>
          <a:noFill/>
          <a:ln>
            <a:noFill/>
          </a:ln>
        </p:spPr>
        <p:txBody>
          <a:bodyPr anchorCtr="0" anchor="t" bIns="0" lIns="0" spcFirstLastPara="1" rIns="0" wrap="square" tIns="0">
            <a:noAutofit/>
          </a:bodyPr>
          <a:lstStyle/>
          <a:p>
            <a:pPr indent="0" lvl="0" marL="0" marR="0" rtl="0" algn="l">
              <a:lnSpc>
                <a:spcPct val="127272"/>
              </a:lnSpc>
              <a:spcBef>
                <a:spcPts val="0"/>
              </a:spcBef>
              <a:spcAft>
                <a:spcPts val="0"/>
              </a:spcAft>
              <a:buClr>
                <a:srgbClr val="3A3630"/>
              </a:buClr>
              <a:buSzPts val="1100"/>
              <a:buFont typeface="Lora"/>
              <a:buNone/>
            </a:pPr>
            <a:r>
              <a:rPr b="0" i="0" lang="es-ES" sz="1100" u="none" cap="none" strike="noStrike">
                <a:solidFill>
                  <a:srgbClr val="3A3630"/>
                </a:solidFill>
                <a:latin typeface="Lora"/>
                <a:ea typeface="Lora"/>
                <a:cs typeface="Lora"/>
                <a:sym typeface="Lora"/>
              </a:rPr>
              <a:t>Ventiladores</a:t>
            </a:r>
            <a:endParaRPr b="0" i="0" sz="1100" u="none" cap="none" strike="noStrike">
              <a:solidFill>
                <a:srgbClr val="000000"/>
              </a:solidFill>
              <a:latin typeface="Arial"/>
              <a:ea typeface="Arial"/>
              <a:cs typeface="Arial"/>
              <a:sym typeface="Arial"/>
            </a:endParaRPr>
          </a:p>
        </p:txBody>
      </p:sp>
      <p:sp>
        <p:nvSpPr>
          <p:cNvPr id="143" name="Google Shape;143;g36929fb8d97_0_18"/>
          <p:cNvSpPr/>
          <p:nvPr/>
        </p:nvSpPr>
        <p:spPr>
          <a:xfrm>
            <a:off x="4399002" y="7374374"/>
            <a:ext cx="3423300" cy="392100"/>
          </a:xfrm>
          <a:prstGeom prst="rect">
            <a:avLst/>
          </a:prstGeom>
          <a:noFill/>
          <a:ln>
            <a:noFill/>
          </a:ln>
        </p:spPr>
        <p:txBody>
          <a:bodyPr anchorCtr="0" anchor="t" bIns="0" lIns="0" spcFirstLastPara="1" rIns="0" wrap="square" tIns="0">
            <a:noAutofit/>
          </a:bodyPr>
          <a:lstStyle/>
          <a:p>
            <a:pPr indent="0" lvl="0" marL="0" marR="0" rtl="0" algn="l">
              <a:lnSpc>
                <a:spcPct val="157894"/>
              </a:lnSpc>
              <a:spcBef>
                <a:spcPts val="0"/>
              </a:spcBef>
              <a:spcAft>
                <a:spcPts val="0"/>
              </a:spcAft>
              <a:buClr>
                <a:srgbClr val="3A3630"/>
              </a:buClr>
              <a:buSzPts val="950"/>
              <a:buFont typeface="Arial"/>
              <a:buNone/>
            </a:pPr>
            <a:r>
              <a:rPr b="0" i="0" lang="es-ES" sz="950" u="none" cap="none" strike="noStrike">
                <a:solidFill>
                  <a:srgbClr val="3A3630"/>
                </a:solidFill>
                <a:latin typeface="Arial"/>
                <a:ea typeface="Arial"/>
                <a:cs typeface="Arial"/>
                <a:sym typeface="Arial"/>
              </a:rPr>
              <a:t>Se utilizan para enfriar el hotend y la pieza impresa, mejorando la calidad de las capas y previniendo el sobrecalentamiento.</a:t>
            </a:r>
            <a:endParaRPr b="0" i="0" sz="950" u="none" cap="none" strike="noStrike">
              <a:solidFill>
                <a:srgbClr val="000000"/>
              </a:solidFill>
              <a:latin typeface="Arial"/>
              <a:ea typeface="Arial"/>
              <a:cs typeface="Arial"/>
              <a:sym typeface="Arial"/>
            </a:endParaRPr>
          </a:p>
        </p:txBody>
      </p:sp>
      <p:sp>
        <p:nvSpPr>
          <p:cNvPr id="144" name="Google Shape;144;g36929fb8d97_0_18"/>
          <p:cNvSpPr txBox="1"/>
          <p:nvPr/>
        </p:nvSpPr>
        <p:spPr>
          <a:xfrm>
            <a:off x="1236950" y="1596500"/>
            <a:ext cx="7393500" cy="3633600"/>
          </a:xfrm>
          <a:prstGeom prst="rect">
            <a:avLst/>
          </a:prstGeom>
          <a:noFill/>
          <a:ln>
            <a:noFill/>
          </a:ln>
        </p:spPr>
        <p:txBody>
          <a:bodyPr anchorCtr="0" anchor="t" bIns="91425" lIns="91425" spcFirstLastPara="1" rIns="91425" wrap="square" tIns="91425">
            <a:spAutoFit/>
          </a:bodyPr>
          <a:lstStyle/>
          <a:p>
            <a:pPr indent="-342900" lvl="0" marL="457200" marR="0" rtl="0" algn="l">
              <a:lnSpc>
                <a:spcPct val="115000"/>
              </a:lnSpc>
              <a:spcBef>
                <a:spcPts val="0"/>
              </a:spcBef>
              <a:spcAft>
                <a:spcPts val="0"/>
              </a:spcAft>
              <a:buClr>
                <a:schemeClr val="dk1"/>
              </a:buClr>
              <a:buSzPts val="1800"/>
              <a:buChar char="●"/>
            </a:pPr>
            <a:r>
              <a:rPr b="1" lang="es-ES" sz="1800">
                <a:solidFill>
                  <a:schemeClr val="dk1"/>
                </a:solidFill>
              </a:rPr>
              <a:t>Soluciones:</a:t>
            </a:r>
            <a:endParaRPr b="1" sz="1800">
              <a:solidFill>
                <a:schemeClr val="dk1"/>
              </a:solidFill>
            </a:endParaRPr>
          </a:p>
          <a:p>
            <a:pPr indent="-342900" lvl="1" marL="914400" marR="0" rtl="0" algn="l">
              <a:lnSpc>
                <a:spcPct val="100000"/>
              </a:lnSpc>
              <a:spcBef>
                <a:spcPts val="1200"/>
              </a:spcBef>
              <a:spcAft>
                <a:spcPts val="0"/>
              </a:spcAft>
              <a:buClr>
                <a:schemeClr val="dk1"/>
              </a:buClr>
              <a:buSzPts val="1800"/>
              <a:buChar char="○"/>
            </a:pPr>
            <a:r>
              <a:rPr lang="es-ES" sz="1800">
                <a:solidFill>
                  <a:schemeClr val="dk1"/>
                </a:solidFill>
              </a:rPr>
              <a:t>Reducir la temperatura de extrusión </a:t>
            </a:r>
            <a:r>
              <a:rPr lang="es-ES" sz="1800">
                <a:solidFill>
                  <a:schemeClr val="dk1"/>
                </a:solidFill>
              </a:rPr>
              <a:t>(en </a:t>
            </a:r>
            <a:r>
              <a:rPr lang="es-ES" sz="1800">
                <a:solidFill>
                  <a:schemeClr val="dk1"/>
                </a:solidFill>
              </a:rPr>
              <a:t>pasos pequeños de 5°C).</a:t>
            </a:r>
            <a:endParaRPr sz="1800">
              <a:solidFill>
                <a:schemeClr val="dk1"/>
              </a:solidFill>
            </a:endParaRPr>
          </a:p>
          <a:p>
            <a:pPr indent="-342900" lvl="1" marL="914400" marR="0" rtl="0" algn="l">
              <a:lnSpc>
                <a:spcPct val="100000"/>
              </a:lnSpc>
              <a:spcBef>
                <a:spcPts val="1200"/>
              </a:spcBef>
              <a:spcAft>
                <a:spcPts val="0"/>
              </a:spcAft>
              <a:buClr>
                <a:schemeClr val="dk1"/>
              </a:buClr>
              <a:buSzPts val="1800"/>
              <a:buChar char="○"/>
            </a:pPr>
            <a:r>
              <a:rPr lang="es-ES" sz="1800">
                <a:solidFill>
                  <a:schemeClr val="dk1"/>
                </a:solidFill>
              </a:rPr>
              <a:t>Aumentar la distancia de retracción: El filamento se tira más lejos en el hotend.</a:t>
            </a:r>
            <a:endParaRPr sz="1800">
              <a:solidFill>
                <a:schemeClr val="dk1"/>
              </a:solidFill>
            </a:endParaRPr>
          </a:p>
          <a:p>
            <a:pPr indent="-342900" lvl="1" marL="914400" marR="0" rtl="0" algn="l">
              <a:lnSpc>
                <a:spcPct val="100000"/>
              </a:lnSpc>
              <a:spcBef>
                <a:spcPts val="1200"/>
              </a:spcBef>
              <a:spcAft>
                <a:spcPts val="0"/>
              </a:spcAft>
              <a:buClr>
                <a:schemeClr val="dk1"/>
              </a:buClr>
              <a:buSzPts val="1800"/>
              <a:buChar char="○"/>
            </a:pPr>
            <a:r>
              <a:rPr lang="es-ES" sz="1800">
                <a:solidFill>
                  <a:schemeClr val="dk1"/>
                </a:solidFill>
              </a:rPr>
              <a:t>Aumentar la velocidad de retracción: El filamento se retrae más rápidamente.</a:t>
            </a:r>
            <a:endParaRPr sz="1800">
              <a:solidFill>
                <a:schemeClr val="dk1"/>
              </a:solidFill>
            </a:endParaRPr>
          </a:p>
          <a:p>
            <a:pPr indent="0" lvl="0" marL="0" marR="0" rtl="0" algn="just">
              <a:lnSpc>
                <a:spcPct val="115000"/>
              </a:lnSpc>
              <a:spcBef>
                <a:spcPts val="1200"/>
              </a:spcBef>
              <a:spcAft>
                <a:spcPts val="0"/>
              </a:spcAft>
              <a:buNone/>
            </a:pPr>
            <a:r>
              <a:t/>
            </a:r>
            <a:endParaRPr b="0" i="0" sz="1800" u="none" cap="none" strike="noStrike">
              <a:solidFill>
                <a:schemeClr val="dk1"/>
              </a:solidFill>
              <a:latin typeface="Arial"/>
              <a:ea typeface="Arial"/>
              <a:cs typeface="Arial"/>
              <a:sym typeface="Arial"/>
            </a:endParaRPr>
          </a:p>
          <a:p>
            <a:pPr indent="0" lvl="0" marL="0" marR="0" rtl="0" algn="just">
              <a:lnSpc>
                <a:spcPct val="150000"/>
              </a:lnSpc>
              <a:spcBef>
                <a:spcPts val="2000"/>
              </a:spcBef>
              <a:spcAft>
                <a:spcPts val="200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45" name="Google Shape;145;g36929fb8d97_0_18"/>
          <p:cNvSpPr txBox="1"/>
          <p:nvPr>
            <p:ph type="title"/>
          </p:nvPr>
        </p:nvSpPr>
        <p:spPr>
          <a:xfrm>
            <a:off x="1308300" y="150100"/>
            <a:ext cx="8716500" cy="752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2400"/>
              <a:buFont typeface="Arial Black"/>
              <a:buNone/>
            </a:pPr>
            <a:r>
              <a:rPr lang="es-ES"/>
              <a:t>UD5: ERRORES COMUNES EN IMPRESIÓN FDM.</a:t>
            </a:r>
            <a:endParaRPr/>
          </a:p>
        </p:txBody>
      </p:sp>
      <p:pic>
        <p:nvPicPr>
          <p:cNvPr id="146" name="Google Shape;146;g36929fb8d97_0_18"/>
          <p:cNvPicPr preferRelativeResize="0"/>
          <p:nvPr/>
        </p:nvPicPr>
        <p:blipFill rotWithShape="1">
          <a:blip r:embed="rId4">
            <a:alphaModFix/>
          </a:blip>
          <a:srcRect b="29143" l="60631" r="9133" t="22460"/>
          <a:stretch/>
        </p:blipFill>
        <p:spPr>
          <a:xfrm>
            <a:off x="8830675" y="1878150"/>
            <a:ext cx="2412775" cy="2174150"/>
          </a:xfrm>
          <a:prstGeom prst="rect">
            <a:avLst/>
          </a:prstGeom>
          <a:noFill/>
          <a:ln>
            <a:noFill/>
          </a:ln>
        </p:spPr>
      </p:pic>
      <p:sp>
        <p:nvSpPr>
          <p:cNvPr id="147" name="Google Shape;147;g36929fb8d97_0_18"/>
          <p:cNvSpPr txBox="1"/>
          <p:nvPr/>
        </p:nvSpPr>
        <p:spPr>
          <a:xfrm>
            <a:off x="1464825" y="1057950"/>
            <a:ext cx="9157800" cy="382800"/>
          </a:xfrm>
          <a:prstGeom prst="rect">
            <a:avLst/>
          </a:prstGeom>
          <a:noFill/>
          <a:ln>
            <a:noFill/>
          </a:ln>
        </p:spPr>
        <p:txBody>
          <a:bodyPr anchorCtr="0" anchor="ctr" bIns="0" lIns="0" spcFirstLastPara="1" rIns="0" wrap="square" tIns="13325">
            <a:spAutoFit/>
          </a:bodyPr>
          <a:lstStyle/>
          <a:p>
            <a:pPr indent="-342900" lvl="0" marL="355600" marR="0" rtl="0" algn="l">
              <a:lnSpc>
                <a:spcPct val="100000"/>
              </a:lnSpc>
              <a:spcBef>
                <a:spcPts val="105"/>
              </a:spcBef>
              <a:spcAft>
                <a:spcPts val="0"/>
              </a:spcAft>
              <a:buClr>
                <a:srgbClr val="002060"/>
              </a:buClr>
              <a:buSzPts val="2400"/>
              <a:buFont typeface="Noto Sans Symbols"/>
              <a:buChar char="❑"/>
            </a:pPr>
            <a:r>
              <a:rPr b="1" lang="es-ES" sz="2400">
                <a:solidFill>
                  <a:srgbClr val="002060"/>
                </a:solidFill>
                <a:latin typeface="Arial Black"/>
                <a:ea typeface="Arial Black"/>
                <a:cs typeface="Arial Black"/>
                <a:sym typeface="Arial Black"/>
              </a:rPr>
              <a:t>5.3 STRINGING (HILOS o "PELOS")</a:t>
            </a:r>
            <a:endParaRPr b="1" sz="2400">
              <a:solidFill>
                <a:srgbClr val="002060"/>
              </a:solidFill>
              <a:latin typeface="Arial Black"/>
              <a:ea typeface="Arial Black"/>
              <a:cs typeface="Arial Black"/>
              <a:sym typeface="Arial Black"/>
            </a:endParaRPr>
          </a:p>
        </p:txBody>
      </p:sp>
    </p:spTree>
  </p:cSld>
  <p:clrMapOvr>
    <a:masterClrMapping/>
  </p:clrMapOvr>
</p:sld>
</file>

<file path=ppt/theme/theme1.xml><?xml version="1.0" encoding="utf-8"?>
<a:theme xmlns:a="http://schemas.openxmlformats.org/drawingml/2006/main" xmlns:r="http://schemas.openxmlformats.org/officeDocument/2006/relationships" name="COVER">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CONTENT">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B026C5034DEF31469D687DC74110F0C4" ma:contentTypeVersion="18" ma:contentTypeDescription="Crear nuevo documento." ma:contentTypeScope="" ma:versionID="76f5c0324a1dd667b65e6f767c58d39e">
  <xsd:schema xmlns:xsd="http://www.w3.org/2001/XMLSchema" xmlns:xs="http://www.w3.org/2001/XMLSchema" xmlns:p="http://schemas.microsoft.com/office/2006/metadata/properties" xmlns:ns2="fab0e02d-7b70-4413-b572-d44f1292ffc6" xmlns:ns3="328b14d6-6e2c-4870-bd3d-20a4f0e49c9e" targetNamespace="http://schemas.microsoft.com/office/2006/metadata/properties" ma:root="true" ma:fieldsID="3fc5b34351196944d8ebb526917e9c88" ns2:_="" ns3:_="">
    <xsd:import namespace="fab0e02d-7b70-4413-b572-d44f1292ffc6"/>
    <xsd:import namespace="328b14d6-6e2c-4870-bd3d-20a4f0e49c9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MediaServiceLocation" minOccurs="0"/>
                <xsd:element ref="ns3:SharedWithUsers" minOccurs="0"/>
                <xsd:element ref="ns3:SharedWithDetail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ab0e02d-7b70-4413-b572-d44f1292ffc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3" nillable="true" ma:taxonomy="true" ma:internalName="lcf76f155ced4ddcb4097134ff3c332f" ma:taxonomyFieldName="MediaServiceImageTags" ma:displayName="Etiquetas de imagen" ma:readOnly="false" ma:fieldId="{5cf76f15-5ced-4ddc-b409-7134ff3c332f}" ma:taxonomyMulti="true" ma:sspId="18748ed3-a044-4069-afca-14a5a74919a6"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28b14d6-6e2c-4870-bd3d-20a4f0e49c9e"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d484c96b-0302-40db-b824-a3a76ee72efe}" ma:internalName="TaxCatchAll" ma:showField="CatchAllData" ma:web="328b14d6-6e2c-4870-bd3d-20a4f0e49c9e">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Detalles de uso compartido"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ab0e02d-7b70-4413-b572-d44f1292ffc6">
      <Terms xmlns="http://schemas.microsoft.com/office/infopath/2007/PartnerControls"/>
    </lcf76f155ced4ddcb4097134ff3c332f>
    <TaxCatchAll xmlns="328b14d6-6e2c-4870-bd3d-20a4f0e49c9e" xsi:nil="true"/>
  </documentManagement>
</p:properties>
</file>

<file path=customXml/itemProps1.xml><?xml version="1.0" encoding="utf-8"?>
<ds:datastoreItem xmlns:ds="http://schemas.openxmlformats.org/officeDocument/2006/customXml" ds:itemID="{845F3A82-044D-4400-A927-4C82E9E4B336}"/>
</file>

<file path=customXml/itemProps2.xml><?xml version="1.0" encoding="utf-8"?>
<ds:datastoreItem xmlns:ds="http://schemas.openxmlformats.org/officeDocument/2006/customXml" ds:itemID="{4E96979D-E8F0-4363-BF71-510D3B6C9AF3}"/>
</file>

<file path=customXml/itemProps3.xml><?xml version="1.0" encoding="utf-8"?>
<ds:datastoreItem xmlns:ds="http://schemas.openxmlformats.org/officeDocument/2006/customXml" ds:itemID="{27977310-5CEE-4174-A146-CEF16F49F9F6}"/>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Elena Gonzalez Larrañaga</dc:creator>
  <dcterms:created xsi:type="dcterms:W3CDTF">2022-08-31T20:39:04Z</dcterms:creat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0x010100B026C5034DEF31469D687DC74110F0C4</vt:lpwstr>
  </property>
  <property fmtid="{D5CDD505-2E9C-101B-9397-08002B2CF9AE}" pid="3" name="MediaServiceImageTags">
    <vt:lpwstr/>
  </property>
</Properties>
</file>