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6858000" cx="12192000"/>
  <p:notesSz cx="6858000" cy="9144000"/>
  <p:embeddedFontLst>
    <p:embeddedFont>
      <p:font typeface="Lora"/>
      <p:regular r:id="rId42"/>
      <p:bold r:id="rId43"/>
      <p:italic r:id="rId44"/>
      <p:boldItalic r:id="rId45"/>
    </p:embeddedFont>
    <p:embeddedFont>
      <p:font typeface="Arial Black"/>
      <p:regular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hwUPyND8gVKEsfkrUz7sjAl4up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094F834-8315-41A1-80E0-427F5EBBEA02}">
  <a:tblStyle styleId="{8094F834-8315-41A1-80E0-427F5EBBEA0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3" Type="http://schemas.openxmlformats.org/officeDocument/2006/relationships/slide" Target="slides/slide7.xml"/><Relationship Id="rId39" Type="http://schemas.openxmlformats.org/officeDocument/2006/relationships/slide" Target="slides/slide33.xml"/><Relationship Id="rId18" Type="http://schemas.openxmlformats.org/officeDocument/2006/relationships/slide" Target="slides/slide12.xml"/><Relationship Id="rId42" Type="http://schemas.openxmlformats.org/officeDocument/2006/relationships/font" Target="fonts/Lora-regular.fntdata"/><Relationship Id="rId21" Type="http://schemas.openxmlformats.org/officeDocument/2006/relationships/slide" Target="slides/slide15.xml"/><Relationship Id="rId47" Type="http://customschemas.google.com/relationships/presentationmetadata" Target="metadata"/><Relationship Id="rId34" Type="http://schemas.openxmlformats.org/officeDocument/2006/relationships/slide" Target="slides/slide28.xml"/><Relationship Id="rId50" Type="http://schemas.openxmlformats.org/officeDocument/2006/relationships/customXml" Target="../customXml/item3.xml"/><Relationship Id="rId7" Type="http://schemas.openxmlformats.org/officeDocument/2006/relationships/slide" Target="slides/slide1.xml"/><Relationship Id="rId2" Type="http://schemas.openxmlformats.org/officeDocument/2006/relationships/presProps" Target="presProps.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slide" Target="slides/slide34.xml"/><Relationship Id="rId24" Type="http://schemas.openxmlformats.org/officeDocument/2006/relationships/slide" Target="slides/slide18.xml"/><Relationship Id="rId45" Type="http://schemas.openxmlformats.org/officeDocument/2006/relationships/font" Target="fonts/Lora-boldItalic.fntdata"/><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23" Type="http://schemas.openxmlformats.org/officeDocument/2006/relationships/slide" Target="slides/slide17.xml"/><Relationship Id="rId28" Type="http://schemas.openxmlformats.org/officeDocument/2006/relationships/slide" Target="slides/slide22.xml"/><Relationship Id="rId5" Type="http://schemas.openxmlformats.org/officeDocument/2006/relationships/slideMaster" Target="slideMasters/slideMaster2.xml"/><Relationship Id="rId15" Type="http://schemas.openxmlformats.org/officeDocument/2006/relationships/slide" Target="slides/slide9.xml"/><Relationship Id="rId36" Type="http://schemas.openxmlformats.org/officeDocument/2006/relationships/slide" Target="slides/slide30.xml"/><Relationship Id="rId49" Type="http://schemas.openxmlformats.org/officeDocument/2006/relationships/customXml" Target="../customXml/item2.xml"/><Relationship Id="rId44" Type="http://schemas.openxmlformats.org/officeDocument/2006/relationships/font" Target="fonts/Lora-italic.fntdata"/><Relationship Id="rId31" Type="http://schemas.openxmlformats.org/officeDocument/2006/relationships/slide" Target="slides/slide25.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3" Type="http://schemas.openxmlformats.org/officeDocument/2006/relationships/font" Target="fonts/Lora-bold.fntdata"/><Relationship Id="rId4" Type="http://schemas.openxmlformats.org/officeDocument/2006/relationships/slideMaster" Target="slideMasters/slideMaster1.xml"/><Relationship Id="rId9" Type="http://schemas.openxmlformats.org/officeDocument/2006/relationships/slide" Target="slides/slide3.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14" Type="http://schemas.openxmlformats.org/officeDocument/2006/relationships/slide" Target="slides/slide8.xml"/><Relationship Id="rId48" Type="http://schemas.openxmlformats.org/officeDocument/2006/relationships/customXml" Target="../customXml/item1.xml"/><Relationship Id="rId8" Type="http://schemas.openxmlformats.org/officeDocument/2006/relationships/slide" Target="slides/slide2.xml"/><Relationship Id="rId3" Type="http://schemas.openxmlformats.org/officeDocument/2006/relationships/tableStyles" Target="tableStyles.xml"/><Relationship Id="rId46" Type="http://schemas.openxmlformats.org/officeDocument/2006/relationships/font" Target="fonts/ArialBlack-regular.fntdata"/><Relationship Id="rId25" Type="http://schemas.openxmlformats.org/officeDocument/2006/relationships/slide" Target="slides/slide19.xml"/><Relationship Id="rId33" Type="http://schemas.openxmlformats.org/officeDocument/2006/relationships/slide" Target="slides/slide27.xml"/><Relationship Id="rId12" Type="http://schemas.openxmlformats.org/officeDocument/2006/relationships/slide" Target="slides/slide6.xml"/><Relationship Id="rId17" Type="http://schemas.openxmlformats.org/officeDocument/2006/relationships/slide" Target="slides/slide11.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theme" Target="theme/theme3.xml"/><Relationship Id="rId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 name="Google Shape;3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6aee36566a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g36aee36566a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69823a005b_0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g369823a005b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3d43d834ff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33d43d834ff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3d43d834ff_0_1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g33d43d834ff_0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3d43d834ff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g33d43d834ff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3d43d834ff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33d43d834ff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3d43d834ff_0_1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g33d43d834ff_0_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3d43d834ff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g33d43d834ff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6aee36566a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g36aee36566a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3d43d834ff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g33d43d834ff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3426751a0b2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 name="Google Shape;40;g3426751a0b2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6aee36566a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g36aee36566a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3d43d834ff_0_2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g33d43d834ff_0_2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3d43d834ff_0_2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g33d43d834ff_0_2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6b1628aabe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g36b1628aabe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3d43d834ff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g33d43d834ff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6b054b7d82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g36b054b7d82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6b1628aabe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g36b1628aabe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6b054b7d82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g36b054b7d82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6b1628aabe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g36b1628aabe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6b1628aabe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 name="Google Shape;359;g36b1628aabe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69823a005b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g369823a005b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6b054b7d82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g36b054b7d82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6b1628aabe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 name="Google Shape;380;g36b1628aabe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6b1628aabe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g36b1628aabe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69823a005b_0_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2" name="Google Shape;402;g369823a005b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669362483f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1" name="Google Shape;411;g3669362483f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567b1e46ab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g3567b1e46ab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s-ES" sz="1200">
                <a:solidFill>
                  <a:srgbClr val="7F7F7F"/>
                </a:solidFill>
                <a:latin typeface="Arial"/>
                <a:ea typeface="Arial"/>
                <a:cs typeface="Arial"/>
                <a:sym typeface="Arial"/>
              </a:rPr>
              <a:t>The </a:t>
            </a:r>
            <a:r>
              <a:rPr b="1" i="0" lang="es-ES" sz="1200">
                <a:solidFill>
                  <a:srgbClr val="7F7F7F"/>
                </a:solidFill>
                <a:latin typeface="Arial"/>
                <a:ea typeface="Arial"/>
                <a:cs typeface="Arial"/>
                <a:sym typeface="Arial"/>
              </a:rPr>
              <a:t>alliance</a:t>
            </a:r>
            <a:r>
              <a:rPr b="0" i="0" lang="es-ES" sz="1200">
                <a:solidFill>
                  <a:srgbClr val="7F7F7F"/>
                </a:solidFill>
                <a:latin typeface="Arial"/>
                <a:ea typeface="Arial"/>
                <a:cs typeface="Arial"/>
                <a:sym typeface="Arial"/>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a:p>
        </p:txBody>
      </p:sp>
      <p:sp>
        <p:nvSpPr>
          <p:cNvPr id="420" name="Google Shape;420;g3567b1e46ab_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69823a005b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 name="Google Shape;68;g369823a005b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69823a005b_0_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g369823a005b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68533f4156_0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g368533f4156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3d43d834ff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g33d43d834ff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3d43d834f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g33d43d834f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3d43d834ff_0_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g33d43d834ff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9"/>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8" name="Google Shape;28;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9" name="Google Shape;29;p1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ES"/>
              <a:t>‹#›</a:t>
            </a:fld>
            <a:endParaRPr/>
          </a:p>
        </p:txBody>
      </p:sp>
      <p:sp>
        <p:nvSpPr>
          <p:cNvPr id="30" name="Google Shape;30;p11"/>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6"/>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6"/>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6"/>
          <p:cNvGrpSpPr/>
          <p:nvPr/>
        </p:nvGrpSpPr>
        <p:grpSpPr>
          <a:xfrm>
            <a:off x="179295" y="6057247"/>
            <a:ext cx="1955918" cy="548655"/>
            <a:chOff x="754017" y="3871464"/>
            <a:chExt cx="3958319" cy="1110348"/>
          </a:xfrm>
        </p:grpSpPr>
        <p:sp>
          <p:nvSpPr>
            <p:cNvPr id="13" name="Google Shape;13;p6"/>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6"/>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6"/>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900"/>
              <a:buFont typeface="Arial"/>
              <a:buNone/>
            </a:pPr>
            <a:r>
              <a:rPr b="0" i="0" lang="es-ES"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8"/>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Icono&#10;&#10;Descripción generada automáticamente" id="20" name="Google Shape;20;p8"/>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8"/>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8"/>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32.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hyperlink" Target="https://wiki.bambulab.com/en/software/bambu-studio/adaptive-layer-height" TargetMode="External"/><Relationship Id="rId5"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jp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image" Target="../media/image14.png"/><Relationship Id="rId5"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image" Target="../media/image20.png"/><Relationship Id="rId5"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24.png"/><Relationship Id="rId5"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jpg"/><Relationship Id="rId4" Type="http://schemas.openxmlformats.org/officeDocument/2006/relationships/hyperlink" Target="https://wiki.bambulab.com/en/software/bambu-studio/fill-patterns" TargetMode="External"/><Relationship Id="rId5" Type="http://schemas.openxmlformats.org/officeDocument/2006/relationships/image" Target="../media/image19.png"/><Relationship Id="rId6"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jpg"/><Relationship Id="rId4" Type="http://schemas.openxmlformats.org/officeDocument/2006/relationships/image" Target="../media/image17.png"/><Relationship Id="rId5"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jpg"/><Relationship Id="rId4" Type="http://schemas.openxmlformats.org/officeDocument/2006/relationships/hyperlink" Target="https://wiki.bambulab.com/en/software/bambu-studio/support" TargetMode="External"/><Relationship Id="rId5" Type="http://schemas.openxmlformats.org/officeDocument/2006/relationships/image" Target="../media/image18.png"/><Relationship Id="rId6"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jpg"/><Relationship Id="rId4" Type="http://schemas.openxmlformats.org/officeDocument/2006/relationships/image" Target="../media/image27.png"/><Relationship Id="rId5"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jpg"/><Relationship Id="rId4"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jpg"/><Relationship Id="rId4" Type="http://schemas.openxmlformats.org/officeDocument/2006/relationships/hyperlink" Target="https://wiki.bambulab.com/en/general/textured-PEI-plate-not-working-as-expected" TargetMode="External"/><Relationship Id="rId5" Type="http://schemas.openxmlformats.org/officeDocument/2006/relationships/image" Target="../media/image31.png"/><Relationship Id="rId6"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jp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5.jpg"/><Relationship Id="rId4" Type="http://schemas.openxmlformats.org/officeDocument/2006/relationships/image" Target="../media/image43.png"/><Relationship Id="rId5" Type="http://schemas.openxmlformats.org/officeDocument/2006/relationships/hyperlink" Target="https://wiki.bambulab.com/en/software/bambu-studio/high-speed-print-at-qualit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5.jpg"/><Relationship Id="rId4" Type="http://schemas.openxmlformats.org/officeDocument/2006/relationships/hyperlink" Target="https://wiki.bambulab.com/en/software/bambu-studio/parameter/retraction" TargetMode="External"/><Relationship Id="rId5"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5.jpg"/><Relationship Id="rId4" Type="http://schemas.openxmlformats.org/officeDocument/2006/relationships/hyperlink" Target="https://wiki.bambulab.com/en/x1/manual/manual-flow-rate-tuning" TargetMode="External"/><Relationship Id="rId5" Type="http://schemas.openxmlformats.org/officeDocument/2006/relationships/hyperlink" Target="https://wiki.bambulab.com/en/software/bambu-studio/calibration_flow_rate" TargetMode="External"/><Relationship Id="rId6"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jpg"/><Relationship Id="rId4" Type="http://schemas.openxmlformats.org/officeDocument/2006/relationships/image" Target="../media/image38.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5.jpg"/><Relationship Id="rId4" Type="http://schemas.openxmlformats.org/officeDocument/2006/relationships/hyperlink" Target="https://wiki.bambulab.com/en/software/bambu-studio/Seam" TargetMode="External"/><Relationship Id="rId5"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5.jpg"/><Relationship Id="rId4" Type="http://schemas.openxmlformats.org/officeDocument/2006/relationships/image" Target="../media/image44.png"/><Relationship Id="rId5"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5.jpg"/><Relationship Id="rId4" Type="http://schemas.openxmlformats.org/officeDocument/2006/relationships/image" Target="../media/image42.png"/><Relationship Id="rId5" Type="http://schemas.openxmlformats.org/officeDocument/2006/relationships/hyperlink" Target="https://qidi3d.com/es/blogs/guides/how-to-optimize-model-seams-in-qidi-studio"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5.jpg"/><Relationship Id="rId4" Type="http://schemas.openxmlformats.org/officeDocument/2006/relationships/hyperlink" Target="https://bitfab.io/es/blog/problemas-impresion-3d"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www.fpsanturtzi.eus" TargetMode="External"/><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4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3.png"/><Relationship Id="rId4" Type="http://schemas.openxmlformats.org/officeDocument/2006/relationships/image" Target="../media/image45.png"/><Relationship Id="rId5"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1"/>
          <p:cNvSpPr txBox="1"/>
          <p:nvPr>
            <p:ph type="ctrTitle"/>
          </p:nvPr>
        </p:nvSpPr>
        <p:spPr>
          <a:xfrm>
            <a:off x="1014726" y="2964400"/>
            <a:ext cx="6396727" cy="570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22D59"/>
              </a:buClr>
              <a:buSzPts val="3600"/>
              <a:buFont typeface="Arial Black"/>
              <a:buNone/>
            </a:pPr>
            <a:r>
              <a:rPr b="0" i="0" lang="es-ES" sz="3600" u="none" cap="none" strike="noStrike">
                <a:solidFill>
                  <a:srgbClr val="222D59"/>
                </a:solidFill>
                <a:latin typeface="Arial Black"/>
                <a:ea typeface="Arial Black"/>
                <a:cs typeface="Arial Black"/>
                <a:sym typeface="Arial Black"/>
              </a:rPr>
              <a:t>UD</a:t>
            </a:r>
            <a:r>
              <a:rPr lang="es-ES" sz="3600">
                <a:solidFill>
                  <a:srgbClr val="222D59"/>
                </a:solidFill>
                <a:latin typeface="Arial Black"/>
                <a:ea typeface="Arial Black"/>
                <a:cs typeface="Arial Black"/>
                <a:sym typeface="Arial Black"/>
              </a:rPr>
              <a:t>4</a:t>
            </a:r>
            <a:r>
              <a:rPr b="0" i="0" lang="es-ES" sz="3600" u="none" cap="none" strike="noStrike">
                <a:solidFill>
                  <a:srgbClr val="222D59"/>
                </a:solidFill>
                <a:latin typeface="Arial Black"/>
                <a:ea typeface="Arial Black"/>
                <a:cs typeface="Arial Black"/>
                <a:sym typeface="Arial Black"/>
              </a:rPr>
              <a:t>: </a:t>
            </a:r>
            <a:r>
              <a:rPr lang="es-ES" sz="3600">
                <a:solidFill>
                  <a:srgbClr val="222D59"/>
                </a:solidFill>
                <a:latin typeface="Arial Black"/>
                <a:ea typeface="Arial Black"/>
                <a:cs typeface="Arial Black"/>
                <a:sym typeface="Arial Black"/>
              </a:rPr>
              <a:t>PERFILES DE IMPRESIÓN EN FDM</a:t>
            </a:r>
            <a:r>
              <a:rPr b="0" i="0" lang="es-ES" sz="3600" u="none" cap="none" strike="noStrike">
                <a:solidFill>
                  <a:srgbClr val="222D59"/>
                </a:solidFill>
                <a:latin typeface="Arial Black"/>
                <a:ea typeface="Arial Black"/>
                <a:cs typeface="Arial Black"/>
                <a:sym typeface="Arial Black"/>
              </a:rPr>
              <a:t>.</a:t>
            </a:r>
            <a:endParaRPr b="0" i="0" sz="3600" u="none" cap="none" strike="noStrike">
              <a:solidFill>
                <a:srgbClr val="222D59"/>
              </a:solidFill>
              <a:latin typeface="Arial Black"/>
              <a:ea typeface="Arial Black"/>
              <a:cs typeface="Arial Black"/>
              <a:sym typeface="Arial Black"/>
            </a:endParaRPr>
          </a:p>
          <a:p>
            <a:pPr indent="0" lvl="0" marL="0" marR="0" rtl="0" algn="l">
              <a:lnSpc>
                <a:spcPct val="90000"/>
              </a:lnSpc>
              <a:spcBef>
                <a:spcPts val="0"/>
              </a:spcBef>
              <a:spcAft>
                <a:spcPts val="0"/>
              </a:spcAft>
              <a:buClr>
                <a:srgbClr val="222D59"/>
              </a:buClr>
              <a:buSzPts val="3600"/>
              <a:buFont typeface="Arial Black"/>
              <a:buNone/>
            </a:pPr>
            <a:r>
              <a:t/>
            </a:r>
            <a:endParaRPr b="0" i="0" sz="3600" u="none" cap="none" strike="noStrike">
              <a:solidFill>
                <a:srgbClr val="222D59"/>
              </a:solidFill>
              <a:latin typeface="Arial Black"/>
              <a:ea typeface="Arial Black"/>
              <a:cs typeface="Arial Black"/>
              <a:sym typeface="Arial Black"/>
            </a:endParaRPr>
          </a:p>
        </p:txBody>
      </p:sp>
      <p:pic>
        <p:nvPicPr>
          <p:cNvPr id="37" name="Google Shape;37;p1" title="Logo horizontal principal.png"/>
          <p:cNvPicPr preferRelativeResize="0"/>
          <p:nvPr/>
        </p:nvPicPr>
        <p:blipFill rotWithShape="1">
          <a:blip r:embed="rId3">
            <a:alphaModFix/>
          </a:blip>
          <a:srcRect b="0" l="0" r="0" t="0"/>
          <a:stretch/>
        </p:blipFill>
        <p:spPr>
          <a:xfrm>
            <a:off x="4394314" y="192507"/>
            <a:ext cx="4051595" cy="16452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36aee36566a_0_16"/>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pic>
        <p:nvPicPr>
          <p:cNvPr id="149" name="Google Shape;149;g36aee36566a_0_16"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50" name="Google Shape;150;g36aee36566a_0_16"/>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Ventiladores</a:t>
            </a:r>
            <a:endParaRPr b="0" i="0" sz="1100" u="none" cap="none" strike="noStrike">
              <a:solidFill>
                <a:srgbClr val="000000"/>
              </a:solidFill>
              <a:latin typeface="Arial"/>
              <a:ea typeface="Arial"/>
              <a:cs typeface="Arial"/>
              <a:sym typeface="Arial"/>
            </a:endParaRPr>
          </a:p>
        </p:txBody>
      </p:sp>
      <p:sp>
        <p:nvSpPr>
          <p:cNvPr id="151" name="Google Shape;151;g36aee36566a_0_16"/>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b="0" i="0" lang="es-ES" sz="950" u="none" cap="none" strike="noStrike">
                <a:solidFill>
                  <a:srgbClr val="3A3630"/>
                </a:solidFill>
                <a:latin typeface="Arial"/>
                <a:ea typeface="Arial"/>
                <a:cs typeface="Arial"/>
                <a:sym typeface="Arial"/>
              </a:rPr>
              <a:t>Se utilizan para enfriar el hotend y la pieza impresa, mejorando la calidad de las capas y previniendo el sobrecalentamiento.</a:t>
            </a:r>
            <a:endParaRPr b="0" i="0" sz="950" u="none" cap="none" strike="noStrike">
              <a:solidFill>
                <a:srgbClr val="000000"/>
              </a:solidFill>
              <a:latin typeface="Arial"/>
              <a:ea typeface="Arial"/>
              <a:cs typeface="Arial"/>
              <a:sym typeface="Arial"/>
            </a:endParaRPr>
          </a:p>
        </p:txBody>
      </p:sp>
      <p:pic>
        <p:nvPicPr>
          <p:cNvPr id="152" name="Google Shape;152;g36aee36566a_0_16"/>
          <p:cNvPicPr preferRelativeResize="0"/>
          <p:nvPr/>
        </p:nvPicPr>
        <p:blipFill>
          <a:blip r:embed="rId4">
            <a:alphaModFix/>
          </a:blip>
          <a:stretch>
            <a:fillRect/>
          </a:stretch>
        </p:blipFill>
        <p:spPr>
          <a:xfrm>
            <a:off x="8236100" y="4675275"/>
            <a:ext cx="3789326" cy="1252258"/>
          </a:xfrm>
          <a:prstGeom prst="rect">
            <a:avLst/>
          </a:prstGeom>
          <a:noFill/>
          <a:ln>
            <a:noFill/>
          </a:ln>
        </p:spPr>
      </p:pic>
      <p:pic>
        <p:nvPicPr>
          <p:cNvPr id="153" name="Google Shape;153;g36aee36566a_0_16"/>
          <p:cNvPicPr preferRelativeResize="0"/>
          <p:nvPr/>
        </p:nvPicPr>
        <p:blipFill>
          <a:blip r:embed="rId5">
            <a:alphaModFix/>
          </a:blip>
          <a:stretch>
            <a:fillRect/>
          </a:stretch>
        </p:blipFill>
        <p:spPr>
          <a:xfrm>
            <a:off x="8236100" y="2005850"/>
            <a:ext cx="3789327" cy="1714676"/>
          </a:xfrm>
          <a:prstGeom prst="rect">
            <a:avLst/>
          </a:prstGeom>
          <a:noFill/>
          <a:ln>
            <a:noFill/>
          </a:ln>
        </p:spPr>
      </p:pic>
      <p:sp>
        <p:nvSpPr>
          <p:cNvPr id="154" name="Google Shape;154;g36aee36566a_0_16"/>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4.4.2 ALTURA DE CAPA(LAYER HEIGHT)</a:t>
            </a:r>
            <a:endParaRPr b="1" sz="2400">
              <a:solidFill>
                <a:srgbClr val="002060"/>
              </a:solidFill>
              <a:latin typeface="Arial Black"/>
              <a:ea typeface="Arial Black"/>
              <a:cs typeface="Arial Black"/>
              <a:sym typeface="Arial Black"/>
            </a:endParaRPr>
          </a:p>
        </p:txBody>
      </p:sp>
      <p:sp>
        <p:nvSpPr>
          <p:cNvPr id="155" name="Google Shape;155;g36aee36566a_0_16"/>
          <p:cNvSpPr txBox="1"/>
          <p:nvPr/>
        </p:nvSpPr>
        <p:spPr>
          <a:xfrm>
            <a:off x="1236950" y="1901300"/>
            <a:ext cx="6845400" cy="5542800"/>
          </a:xfrm>
          <a:prstGeom prst="rect">
            <a:avLst/>
          </a:prstGeom>
          <a:noFill/>
          <a:ln>
            <a:noFill/>
          </a:ln>
        </p:spPr>
        <p:txBody>
          <a:bodyPr anchorCtr="0" anchor="t" bIns="91425" lIns="91425" spcFirstLastPara="1" rIns="91425" wrap="square" tIns="91425">
            <a:spAutoFit/>
          </a:bodyPr>
          <a:lstStyle/>
          <a:p>
            <a:pPr indent="-342900" lvl="0" marL="457200" marR="0" rtl="0" algn="just">
              <a:lnSpc>
                <a:spcPct val="100000"/>
              </a:lnSpc>
              <a:spcBef>
                <a:spcPts val="1000"/>
              </a:spcBef>
              <a:spcAft>
                <a:spcPts val="0"/>
              </a:spcAft>
              <a:buClr>
                <a:schemeClr val="dk1"/>
              </a:buClr>
              <a:buSzPts val="1800"/>
              <a:buChar char="●"/>
            </a:pPr>
            <a:r>
              <a:rPr b="1" lang="es-ES" sz="1800">
                <a:solidFill>
                  <a:schemeClr val="dk1"/>
                </a:solidFill>
              </a:rPr>
              <a:t>Altura de capa:</a:t>
            </a:r>
            <a:r>
              <a:rPr b="1" lang="es-ES" sz="1800">
                <a:solidFill>
                  <a:schemeClr val="dk1"/>
                </a:solidFill>
              </a:rPr>
              <a:t> </a:t>
            </a:r>
            <a:r>
              <a:rPr lang="es-ES" sz="1800">
                <a:solidFill>
                  <a:schemeClr val="dk1"/>
                </a:solidFill>
              </a:rPr>
              <a:t>En fabricación aditiva, la altura de capa es el grosor de cada capa individual que la impresora deposita durante el proceso de impresión 3D. afecta directamente a:La calidad superficial, El tiempo de impresión y La resolución del modelo.</a:t>
            </a:r>
            <a:endParaRPr sz="1800">
              <a:solidFill>
                <a:schemeClr val="dk1"/>
              </a:solidFill>
            </a:endParaRPr>
          </a:p>
          <a:p>
            <a:pPr indent="-342900" lvl="0" marL="457200" marR="0" rtl="0" algn="just">
              <a:lnSpc>
                <a:spcPct val="100000"/>
              </a:lnSpc>
              <a:spcBef>
                <a:spcPts val="1200"/>
              </a:spcBef>
              <a:spcAft>
                <a:spcPts val="0"/>
              </a:spcAft>
              <a:buClr>
                <a:schemeClr val="dk1"/>
              </a:buClr>
              <a:buSzPts val="1800"/>
              <a:buChar char="●"/>
            </a:pPr>
            <a:r>
              <a:rPr lang="es-ES" sz="1800">
                <a:solidFill>
                  <a:schemeClr val="dk1"/>
                </a:solidFill>
              </a:rPr>
              <a:t>Cuanto menor sea la altura de capa, más detallado será el objeto, pero también tomará más tiempo imprimirlo.</a:t>
            </a:r>
            <a:endParaRPr sz="1800">
              <a:solidFill>
                <a:schemeClr val="dk1"/>
              </a:solidFill>
            </a:endParaRPr>
          </a:p>
          <a:p>
            <a:pPr indent="-342900" lvl="0" marL="457200" rtl="0" algn="just">
              <a:spcBef>
                <a:spcPts val="1200"/>
              </a:spcBef>
              <a:spcAft>
                <a:spcPts val="0"/>
              </a:spcAft>
              <a:buClr>
                <a:schemeClr val="dk1"/>
              </a:buClr>
              <a:buSzPts val="1800"/>
              <a:buChar char="●"/>
            </a:pPr>
            <a:r>
              <a:rPr lang="es-ES" sz="1800">
                <a:solidFill>
                  <a:schemeClr val="dk1"/>
                </a:solidFill>
              </a:rPr>
              <a:t>V</a:t>
            </a:r>
            <a:r>
              <a:rPr lang="es-ES" sz="1800">
                <a:solidFill>
                  <a:schemeClr val="dk1"/>
                </a:solidFill>
              </a:rPr>
              <a:t>alores típicos:</a:t>
            </a:r>
            <a:endParaRPr sz="1800">
              <a:solidFill>
                <a:schemeClr val="dk1"/>
              </a:solidFill>
            </a:endParaRPr>
          </a:p>
          <a:p>
            <a:pPr indent="-342900" lvl="1" marL="914400" rtl="0" algn="just">
              <a:spcBef>
                <a:spcPts val="0"/>
              </a:spcBef>
              <a:spcAft>
                <a:spcPts val="0"/>
              </a:spcAft>
              <a:buClr>
                <a:schemeClr val="dk1"/>
              </a:buClr>
              <a:buSzPts val="1800"/>
              <a:buChar char="○"/>
            </a:pPr>
            <a:r>
              <a:rPr b="1" lang="es-ES" sz="1800">
                <a:solidFill>
                  <a:schemeClr val="dk1"/>
                </a:solidFill>
              </a:rPr>
              <a:t>Stándar 0,2 mm</a:t>
            </a:r>
            <a:endParaRPr b="1" sz="1800">
              <a:solidFill>
                <a:schemeClr val="dk1"/>
              </a:solidFill>
            </a:endParaRPr>
          </a:p>
          <a:p>
            <a:pPr indent="-342900" lvl="1" marL="914400" rtl="0" algn="just">
              <a:spcBef>
                <a:spcPts val="0"/>
              </a:spcBef>
              <a:spcAft>
                <a:spcPts val="0"/>
              </a:spcAft>
              <a:buClr>
                <a:schemeClr val="dk1"/>
              </a:buClr>
              <a:buSzPts val="1800"/>
              <a:buChar char="○"/>
            </a:pPr>
            <a:r>
              <a:rPr b="1" lang="es-ES" sz="1800">
                <a:solidFill>
                  <a:schemeClr val="dk1"/>
                </a:solidFill>
              </a:rPr>
              <a:t>Detalle 0,1 mm</a:t>
            </a:r>
            <a:endParaRPr sz="1800">
              <a:solidFill>
                <a:schemeClr val="dk1"/>
              </a:solidFill>
            </a:endParaRPr>
          </a:p>
          <a:p>
            <a:pPr indent="0" lvl="0" marL="457200" rtl="0" algn="just">
              <a:lnSpc>
                <a:spcPct val="100000"/>
              </a:lnSpc>
              <a:spcBef>
                <a:spcPts val="1000"/>
              </a:spcBef>
              <a:spcAft>
                <a:spcPts val="0"/>
              </a:spcAft>
              <a:buNone/>
            </a:pPr>
            <a:r>
              <a:t/>
            </a:r>
            <a:endParaRPr b="1" sz="1800">
              <a:solidFill>
                <a:schemeClr val="dk1"/>
              </a:solidFill>
            </a:endParaRPr>
          </a:p>
          <a:p>
            <a:pPr indent="0" lvl="0" marL="0" marR="0" rtl="0" algn="just">
              <a:lnSpc>
                <a:spcPct val="115000"/>
              </a:lnSpc>
              <a:spcBef>
                <a:spcPts val="1000"/>
              </a:spcBef>
              <a:spcAft>
                <a:spcPts val="0"/>
              </a:spcAft>
              <a:buNone/>
            </a:pPr>
            <a:r>
              <a:t/>
            </a:r>
            <a:endParaRPr sz="1800">
              <a:solidFill>
                <a:schemeClr val="dk1"/>
              </a:solidFill>
            </a:endParaRPr>
          </a:p>
          <a:p>
            <a:pPr indent="0" lvl="0" marL="0" marR="0" rtl="0" algn="just">
              <a:lnSpc>
                <a:spcPct val="115000"/>
              </a:lnSpc>
              <a:spcBef>
                <a:spcPts val="1000"/>
              </a:spcBef>
              <a:spcAft>
                <a:spcPts val="0"/>
              </a:spcAft>
              <a:buNone/>
            </a:pPr>
            <a:r>
              <a:t/>
            </a:r>
            <a:endParaRPr sz="1800">
              <a:solidFill>
                <a:schemeClr val="dk1"/>
              </a:solidFill>
            </a:endParaRPr>
          </a:p>
          <a:p>
            <a:pPr indent="0" lvl="0" marL="457200" marR="0" rtl="0" algn="just">
              <a:lnSpc>
                <a:spcPct val="115000"/>
              </a:lnSpc>
              <a:spcBef>
                <a:spcPts val="1000"/>
              </a:spcBef>
              <a:spcAft>
                <a:spcPts val="0"/>
              </a:spcAft>
              <a:buNone/>
            </a:pPr>
            <a:r>
              <a:t/>
            </a:r>
            <a:endParaRPr b="1" sz="1800">
              <a:solidFill>
                <a:schemeClr val="dk1"/>
              </a:solidFill>
            </a:endParaRPr>
          </a:p>
          <a:p>
            <a:pPr indent="0" lvl="0" marL="0" marR="0" rtl="0" algn="just">
              <a:lnSpc>
                <a:spcPct val="150000"/>
              </a:lnSpc>
              <a:spcBef>
                <a:spcPts val="2000"/>
              </a:spcBef>
              <a:spcAft>
                <a:spcPts val="200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69823a005b_0_74"/>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pic>
        <p:nvPicPr>
          <p:cNvPr id="161" name="Google Shape;161;g369823a005b_0_74"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62" name="Google Shape;162;g369823a005b_0_74"/>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Ventiladores</a:t>
            </a:r>
            <a:endParaRPr b="0" i="0" sz="1100" u="none" cap="none" strike="noStrike">
              <a:solidFill>
                <a:srgbClr val="000000"/>
              </a:solidFill>
              <a:latin typeface="Arial"/>
              <a:ea typeface="Arial"/>
              <a:cs typeface="Arial"/>
              <a:sym typeface="Arial"/>
            </a:endParaRPr>
          </a:p>
        </p:txBody>
      </p:sp>
      <p:sp>
        <p:nvSpPr>
          <p:cNvPr id="163" name="Google Shape;163;g369823a005b_0_74"/>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b="0" i="0" lang="es-ES" sz="950" u="none" cap="none" strike="noStrike">
                <a:solidFill>
                  <a:srgbClr val="3A3630"/>
                </a:solidFill>
                <a:latin typeface="Arial"/>
                <a:ea typeface="Arial"/>
                <a:cs typeface="Arial"/>
                <a:sym typeface="Arial"/>
              </a:rPr>
              <a:t>Se utilizan para enfriar el hotend y la pieza impresa, mejorando la calidad de las capas y previniendo el sobrecalentamiento.</a:t>
            </a:r>
            <a:endParaRPr b="0" i="0" sz="950" u="none" cap="none" strike="noStrike">
              <a:solidFill>
                <a:srgbClr val="000000"/>
              </a:solidFill>
              <a:latin typeface="Arial"/>
              <a:ea typeface="Arial"/>
              <a:cs typeface="Arial"/>
              <a:sym typeface="Arial"/>
            </a:endParaRPr>
          </a:p>
        </p:txBody>
      </p:sp>
      <p:sp>
        <p:nvSpPr>
          <p:cNvPr id="164" name="Google Shape;164;g369823a005b_0_74"/>
          <p:cNvSpPr txBox="1"/>
          <p:nvPr/>
        </p:nvSpPr>
        <p:spPr>
          <a:xfrm>
            <a:off x="1236950" y="1901300"/>
            <a:ext cx="6845400" cy="5845500"/>
          </a:xfrm>
          <a:prstGeom prst="rect">
            <a:avLst/>
          </a:prstGeom>
          <a:noFill/>
          <a:ln>
            <a:noFill/>
          </a:ln>
        </p:spPr>
        <p:txBody>
          <a:bodyPr anchorCtr="0" anchor="t" bIns="91425" lIns="91425" spcFirstLastPara="1" rIns="91425" wrap="square" tIns="91425">
            <a:spAutoFit/>
          </a:bodyPr>
          <a:lstStyle/>
          <a:p>
            <a:pPr indent="-342900" lvl="0" marL="457200" marR="0" rtl="0" algn="just">
              <a:lnSpc>
                <a:spcPct val="100000"/>
              </a:lnSpc>
              <a:spcBef>
                <a:spcPts val="1000"/>
              </a:spcBef>
              <a:spcAft>
                <a:spcPts val="0"/>
              </a:spcAft>
              <a:buClr>
                <a:schemeClr val="dk1"/>
              </a:buClr>
              <a:buSzPts val="1800"/>
              <a:buChar char="●"/>
            </a:pPr>
            <a:r>
              <a:rPr b="1" lang="es-ES" sz="1800">
                <a:solidFill>
                  <a:schemeClr val="dk1"/>
                </a:solidFill>
              </a:rPr>
              <a:t>Altura de capa en Bambu studio:</a:t>
            </a:r>
            <a:r>
              <a:rPr lang="es-ES" sz="1800">
                <a:solidFill>
                  <a:schemeClr val="dk1"/>
                </a:solidFill>
              </a:rPr>
              <a:t>En la sección de altura de capa variable, que permite ajustar dinámicamente la altura de capa en diferentes zonas del modelo para equilibrar calidad y velocidad. </a:t>
            </a:r>
            <a:endParaRPr sz="1800">
              <a:solidFill>
                <a:schemeClr val="dk1"/>
              </a:solidFill>
            </a:endParaRPr>
          </a:p>
          <a:p>
            <a:pPr indent="-342900" lvl="0" marL="457200" marR="0" rtl="0" algn="just">
              <a:lnSpc>
                <a:spcPct val="100000"/>
              </a:lnSpc>
              <a:spcBef>
                <a:spcPts val="1200"/>
              </a:spcBef>
              <a:spcAft>
                <a:spcPts val="0"/>
              </a:spcAft>
              <a:buClr>
                <a:schemeClr val="dk1"/>
              </a:buClr>
              <a:buSzPts val="1800"/>
              <a:buChar char="●"/>
            </a:pPr>
            <a:r>
              <a:rPr b="1" lang="es-ES" sz="1800">
                <a:solidFill>
                  <a:schemeClr val="dk1"/>
                </a:solidFill>
              </a:rPr>
              <a:t>Altura de capa variable en Bambu Studio:</a:t>
            </a:r>
            <a:r>
              <a:rPr lang="es-ES" sz="1800">
                <a:solidFill>
                  <a:schemeClr val="dk1"/>
                </a:solidFill>
              </a:rPr>
              <a:t> Este artículo explica cómo usar esta función, los rangos recomendados según el diámetro de la boquilla (por ejemplo, 0.08–0.28 mm para una boquilla de 0.4 mm), y cómo optimizar la impresión para superficies curvas o inclinadas.</a:t>
            </a:r>
            <a:endParaRPr sz="1800">
              <a:solidFill>
                <a:schemeClr val="dk1"/>
              </a:solidFill>
            </a:endParaRPr>
          </a:p>
          <a:p>
            <a:pPr indent="-342900" lvl="0" marL="457200" marR="0" rtl="0" algn="just">
              <a:lnSpc>
                <a:spcPct val="100000"/>
              </a:lnSpc>
              <a:spcBef>
                <a:spcPts val="1200"/>
              </a:spcBef>
              <a:spcAft>
                <a:spcPts val="0"/>
              </a:spcAft>
              <a:buClr>
                <a:schemeClr val="dk1"/>
              </a:buClr>
              <a:buSzPts val="1800"/>
              <a:buChar char="●"/>
            </a:pPr>
            <a:r>
              <a:rPr lang="es-ES" sz="1800">
                <a:solidFill>
                  <a:schemeClr val="dk1"/>
                </a:solidFill>
              </a:rPr>
              <a:t>A</a:t>
            </a:r>
            <a:r>
              <a:rPr b="1" lang="es-ES" sz="1800">
                <a:solidFill>
                  <a:schemeClr val="dk1"/>
                </a:solidFill>
              </a:rPr>
              <a:t>djunto enlace al “</a:t>
            </a:r>
            <a:r>
              <a:rPr b="1" lang="es-ES" sz="1800">
                <a:solidFill>
                  <a:schemeClr val="dk1"/>
                </a:solidFill>
              </a:rPr>
              <a:t>Bambú</a:t>
            </a:r>
            <a:r>
              <a:rPr b="1" lang="es-ES" sz="1800">
                <a:solidFill>
                  <a:schemeClr val="dk1"/>
                </a:solidFill>
              </a:rPr>
              <a:t> Wiki”</a:t>
            </a:r>
            <a:r>
              <a:rPr lang="es-ES" sz="1800">
                <a:solidFill>
                  <a:schemeClr val="dk1"/>
                </a:solidFill>
              </a:rPr>
              <a:t>:</a:t>
            </a:r>
            <a:endParaRPr sz="1800">
              <a:solidFill>
                <a:schemeClr val="dk1"/>
              </a:solidFill>
            </a:endParaRPr>
          </a:p>
          <a:p>
            <a:pPr indent="0" lvl="0" marL="457200" rtl="0" algn="just">
              <a:lnSpc>
                <a:spcPct val="100000"/>
              </a:lnSpc>
              <a:spcBef>
                <a:spcPts val="1200"/>
              </a:spcBef>
              <a:spcAft>
                <a:spcPts val="0"/>
              </a:spcAft>
              <a:buNone/>
            </a:pPr>
            <a:r>
              <a:rPr lang="es-ES" sz="1800" u="sng">
                <a:solidFill>
                  <a:schemeClr val="hlink"/>
                </a:solidFill>
                <a:hlinkClick r:id="rId4"/>
              </a:rPr>
              <a:t>https://wiki.bambulab.com/en/software/bambu-studio/adaptive-layer-height</a:t>
            </a:r>
            <a:endParaRPr b="1" sz="1800">
              <a:solidFill>
                <a:schemeClr val="dk1"/>
              </a:solidFill>
            </a:endParaRPr>
          </a:p>
          <a:p>
            <a:pPr indent="0" lvl="0" marL="0" marR="0" rtl="0" algn="just">
              <a:lnSpc>
                <a:spcPct val="115000"/>
              </a:lnSpc>
              <a:spcBef>
                <a:spcPts val="1000"/>
              </a:spcBef>
              <a:spcAft>
                <a:spcPts val="0"/>
              </a:spcAft>
              <a:buNone/>
            </a:pPr>
            <a:r>
              <a:t/>
            </a:r>
            <a:endParaRPr sz="1800">
              <a:solidFill>
                <a:schemeClr val="dk1"/>
              </a:solidFill>
            </a:endParaRPr>
          </a:p>
          <a:p>
            <a:pPr indent="0" lvl="0" marL="0" marR="0" rtl="0" algn="just">
              <a:lnSpc>
                <a:spcPct val="115000"/>
              </a:lnSpc>
              <a:spcBef>
                <a:spcPts val="1000"/>
              </a:spcBef>
              <a:spcAft>
                <a:spcPts val="0"/>
              </a:spcAft>
              <a:buNone/>
            </a:pPr>
            <a:r>
              <a:t/>
            </a:r>
            <a:endParaRPr sz="1800">
              <a:solidFill>
                <a:schemeClr val="dk1"/>
              </a:solidFill>
            </a:endParaRPr>
          </a:p>
          <a:p>
            <a:pPr indent="0" lvl="0" marL="457200" marR="0" rtl="0" algn="just">
              <a:lnSpc>
                <a:spcPct val="115000"/>
              </a:lnSpc>
              <a:spcBef>
                <a:spcPts val="1000"/>
              </a:spcBef>
              <a:spcAft>
                <a:spcPts val="0"/>
              </a:spcAft>
              <a:buNone/>
            </a:pPr>
            <a:r>
              <a:t/>
            </a:r>
            <a:endParaRPr b="1" sz="1800">
              <a:solidFill>
                <a:schemeClr val="dk1"/>
              </a:solidFill>
            </a:endParaRPr>
          </a:p>
          <a:p>
            <a:pPr indent="0" lvl="0" marL="0" marR="0" rtl="0" algn="just">
              <a:lnSpc>
                <a:spcPct val="150000"/>
              </a:lnSpc>
              <a:spcBef>
                <a:spcPts val="2000"/>
              </a:spcBef>
              <a:spcAft>
                <a:spcPts val="200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5" name="Google Shape;165;g369823a005b_0_74"/>
          <p:cNvSpPr/>
          <p:nvPr/>
        </p:nvSpPr>
        <p:spPr>
          <a:xfrm rot="5400000">
            <a:off x="7554050" y="4426163"/>
            <a:ext cx="558300" cy="4983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 name="Google Shape;166;g369823a005b_0_74"/>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4.4.2 ALTURA DE CAPA(LAYER HEIGHT)</a:t>
            </a:r>
            <a:endParaRPr b="1" sz="2400">
              <a:solidFill>
                <a:srgbClr val="002060"/>
              </a:solidFill>
              <a:latin typeface="Arial Black"/>
              <a:ea typeface="Arial Black"/>
              <a:cs typeface="Arial Black"/>
              <a:sym typeface="Arial Black"/>
            </a:endParaRPr>
          </a:p>
        </p:txBody>
      </p:sp>
      <p:pic>
        <p:nvPicPr>
          <p:cNvPr id="167" name="Google Shape;167;g369823a005b_0_74"/>
          <p:cNvPicPr preferRelativeResize="0"/>
          <p:nvPr/>
        </p:nvPicPr>
        <p:blipFill>
          <a:blip r:embed="rId5">
            <a:alphaModFix/>
          </a:blip>
          <a:stretch>
            <a:fillRect/>
          </a:stretch>
        </p:blipFill>
        <p:spPr>
          <a:xfrm>
            <a:off x="8311700" y="2034700"/>
            <a:ext cx="3804100" cy="4130175"/>
          </a:xfrm>
          <a:prstGeom prst="rect">
            <a:avLst/>
          </a:prstGeom>
          <a:noFill/>
          <a:ln cap="flat" cmpd="sng" w="28575">
            <a:solidFill>
              <a:schemeClr val="accent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33d43d834ff_0_49"/>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pic>
        <p:nvPicPr>
          <p:cNvPr id="173" name="Google Shape;173;g33d43d834ff_0_49"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74" name="Google Shape;174;g33d43d834ff_0_49"/>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Ventiladores</a:t>
            </a:r>
            <a:endParaRPr b="0" i="0" sz="1100" u="none" cap="none" strike="noStrike">
              <a:solidFill>
                <a:srgbClr val="000000"/>
              </a:solidFill>
              <a:latin typeface="Arial"/>
              <a:ea typeface="Arial"/>
              <a:cs typeface="Arial"/>
              <a:sym typeface="Arial"/>
            </a:endParaRPr>
          </a:p>
        </p:txBody>
      </p:sp>
      <p:sp>
        <p:nvSpPr>
          <p:cNvPr id="175" name="Google Shape;175;g33d43d834ff_0_49"/>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b="0" i="0" lang="es-ES" sz="950" u="none" cap="none" strike="noStrike">
                <a:solidFill>
                  <a:srgbClr val="3A3630"/>
                </a:solidFill>
                <a:latin typeface="Arial"/>
                <a:ea typeface="Arial"/>
                <a:cs typeface="Arial"/>
                <a:sym typeface="Arial"/>
              </a:rPr>
              <a:t>Se utilizan para enfriar el hotend y la pieza impresa, mejorando la calidad de las capas y previniendo el sobrecalentamiento.</a:t>
            </a:r>
            <a:endParaRPr b="0" i="0" sz="950" u="none" cap="none" strike="noStrike">
              <a:solidFill>
                <a:srgbClr val="000000"/>
              </a:solidFill>
              <a:latin typeface="Arial"/>
              <a:ea typeface="Arial"/>
              <a:cs typeface="Arial"/>
              <a:sym typeface="Arial"/>
            </a:endParaRPr>
          </a:p>
        </p:txBody>
      </p:sp>
      <p:sp>
        <p:nvSpPr>
          <p:cNvPr id="176" name="Google Shape;176;g33d43d834ff_0_49"/>
          <p:cNvSpPr txBox="1"/>
          <p:nvPr/>
        </p:nvSpPr>
        <p:spPr>
          <a:xfrm>
            <a:off x="1236950" y="1901300"/>
            <a:ext cx="6845400" cy="53073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1000"/>
              </a:spcBef>
              <a:spcAft>
                <a:spcPts val="0"/>
              </a:spcAft>
              <a:buClr>
                <a:schemeClr val="dk1"/>
              </a:buClr>
              <a:buSzPts val="1800"/>
              <a:buChar char="●"/>
            </a:pPr>
            <a:r>
              <a:rPr b="1" lang="es-ES" sz="1800">
                <a:solidFill>
                  <a:schemeClr val="dk1"/>
                </a:solidFill>
              </a:rPr>
              <a:t>Nº de capas: I</a:t>
            </a:r>
            <a:r>
              <a:rPr lang="es-ES" sz="1800">
                <a:solidFill>
                  <a:schemeClr val="dk1"/>
                </a:solidFill>
              </a:rPr>
              <a:t>nfluye en la resistencia y el acabado superficial de la pieza.</a:t>
            </a: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lang="es-ES" sz="1800">
                <a:solidFill>
                  <a:schemeClr val="dk1"/>
                </a:solidFill>
              </a:rPr>
              <a:t> Se suelen utilizar de</a:t>
            </a:r>
            <a:r>
              <a:rPr b="1" lang="es-ES" sz="1800">
                <a:solidFill>
                  <a:schemeClr val="dk1"/>
                </a:solidFill>
              </a:rPr>
              <a:t> 2 a 4 capas</a:t>
            </a:r>
            <a:r>
              <a:rPr lang="es-ES" sz="1800">
                <a:solidFill>
                  <a:schemeClr val="dk1"/>
                </a:solidFill>
              </a:rPr>
              <a:t> exteriores, dependiendo del grosor de la capa y la resistencia desea</a:t>
            </a: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lang="es-ES" sz="1800">
                <a:solidFill>
                  <a:schemeClr val="dk1"/>
                </a:solidFill>
              </a:rPr>
              <a:t>Para mayor resistencia&gt; 4 capas</a:t>
            </a:r>
            <a:endParaRPr sz="1800">
              <a:solidFill>
                <a:schemeClr val="dk1"/>
              </a:solidFill>
            </a:endParaRPr>
          </a:p>
          <a:p>
            <a:pPr indent="-342900" lvl="0" marL="457200" marR="0" rtl="0" algn="l">
              <a:lnSpc>
                <a:spcPct val="115000"/>
              </a:lnSpc>
              <a:spcBef>
                <a:spcPts val="1000"/>
              </a:spcBef>
              <a:spcAft>
                <a:spcPts val="0"/>
              </a:spcAft>
              <a:buClr>
                <a:schemeClr val="dk1"/>
              </a:buClr>
              <a:buSzPts val="1800"/>
              <a:buFont typeface="Arial"/>
              <a:buChar char="●"/>
            </a:pPr>
            <a:r>
              <a:rPr b="1" lang="es-ES" sz="1800">
                <a:solidFill>
                  <a:schemeClr val="dk1"/>
                </a:solidFill>
              </a:rPr>
              <a:t>Capas superiores</a:t>
            </a:r>
            <a:r>
              <a:rPr b="1" lang="es-ES" sz="1800">
                <a:solidFill>
                  <a:schemeClr val="dk1"/>
                </a:solidFill>
              </a:rPr>
              <a:t>”Top Layers”</a:t>
            </a:r>
            <a:r>
              <a:rPr b="1" lang="es-ES" sz="1800">
                <a:solidFill>
                  <a:schemeClr val="dk1"/>
                </a:solidFill>
              </a:rPr>
              <a:t>: </a:t>
            </a:r>
            <a:r>
              <a:rPr lang="es-ES" sz="1800">
                <a:solidFill>
                  <a:schemeClr val="dk1"/>
                </a:solidFill>
              </a:rPr>
              <a:t>Influye en la </a:t>
            </a:r>
            <a:r>
              <a:rPr lang="es-ES" sz="1800">
                <a:solidFill>
                  <a:schemeClr val="dk1"/>
                </a:solidFill>
              </a:rPr>
              <a:t>play o</a:t>
            </a:r>
            <a:r>
              <a:rPr lang="es-ES" sz="1800">
                <a:solidFill>
                  <a:schemeClr val="dk1"/>
                </a:solidFill>
              </a:rPr>
              <a:t> rigidez en las capas superiores y evitar pandeos y </a:t>
            </a:r>
            <a:r>
              <a:rPr lang="es-ES" sz="1800">
                <a:solidFill>
                  <a:schemeClr val="dk1"/>
                </a:solidFill>
              </a:rPr>
              <a:t>deformaciones</a:t>
            </a:r>
            <a:r>
              <a:rPr lang="es-ES" sz="1800">
                <a:solidFill>
                  <a:schemeClr val="dk1"/>
                </a:solidFill>
              </a:rPr>
              <a:t> debido a </a:t>
            </a:r>
            <a:r>
              <a:rPr lang="es-ES" sz="1800">
                <a:solidFill>
                  <a:schemeClr val="dk1"/>
                </a:solidFill>
              </a:rPr>
              <a:t>la</a:t>
            </a:r>
            <a:r>
              <a:rPr lang="es-ES" sz="1800">
                <a:solidFill>
                  <a:schemeClr val="dk1"/>
                </a:solidFill>
              </a:rPr>
              <a:t> gravedad en el caso de </a:t>
            </a:r>
            <a:r>
              <a:rPr lang="es-ES" sz="1800">
                <a:solidFill>
                  <a:schemeClr val="dk1"/>
                </a:solidFill>
              </a:rPr>
              <a:t>que</a:t>
            </a:r>
            <a:r>
              <a:rPr lang="es-ES" sz="1800">
                <a:solidFill>
                  <a:schemeClr val="dk1"/>
                </a:solidFill>
              </a:rPr>
              <a:t> no </a:t>
            </a:r>
            <a:r>
              <a:rPr lang="es-ES" sz="1800">
                <a:solidFill>
                  <a:schemeClr val="dk1"/>
                </a:solidFill>
              </a:rPr>
              <a:t>hay</a:t>
            </a:r>
            <a:r>
              <a:rPr lang="es-ES" sz="1800">
                <a:solidFill>
                  <a:schemeClr val="dk1"/>
                </a:solidFill>
              </a:rPr>
              <a:t> suficientes soportes</a:t>
            </a:r>
            <a:endParaRPr sz="1100">
              <a:solidFill>
                <a:schemeClr val="dk1"/>
              </a:solidFill>
            </a:endParaRPr>
          </a:p>
          <a:p>
            <a:pPr indent="-342900" lvl="0" marL="457200" rtl="0" algn="l">
              <a:lnSpc>
                <a:spcPct val="115000"/>
              </a:lnSpc>
              <a:spcBef>
                <a:spcPts val="0"/>
              </a:spcBef>
              <a:spcAft>
                <a:spcPts val="0"/>
              </a:spcAft>
              <a:buClr>
                <a:schemeClr val="dk1"/>
              </a:buClr>
              <a:buSzPts val="1800"/>
              <a:buChar char="●"/>
            </a:pPr>
            <a:r>
              <a:rPr b="1" lang="es-ES" sz="1800">
                <a:solidFill>
                  <a:schemeClr val="dk1"/>
                </a:solidFill>
              </a:rPr>
              <a:t>Capas inferiores</a:t>
            </a:r>
            <a:r>
              <a:rPr b="1" lang="es-ES" sz="1800">
                <a:solidFill>
                  <a:schemeClr val="dk1"/>
                </a:solidFill>
              </a:rPr>
              <a:t>“Bottom Layers”</a:t>
            </a:r>
            <a:r>
              <a:rPr b="1" lang="es-ES" sz="1800">
                <a:solidFill>
                  <a:schemeClr val="dk1"/>
                </a:solidFill>
              </a:rPr>
              <a:t>:</a:t>
            </a:r>
            <a:r>
              <a:rPr lang="es-ES" sz="1800">
                <a:solidFill>
                  <a:schemeClr val="dk1"/>
                </a:solidFill>
              </a:rPr>
              <a:t>.El haber </a:t>
            </a:r>
            <a:r>
              <a:rPr lang="es-ES" sz="1800">
                <a:solidFill>
                  <a:schemeClr val="dk1"/>
                </a:solidFill>
              </a:rPr>
              <a:t>más</a:t>
            </a:r>
            <a:r>
              <a:rPr lang="es-ES" sz="1800">
                <a:solidFill>
                  <a:schemeClr val="dk1"/>
                </a:solidFill>
              </a:rPr>
              <a:t> capas facilita y permite “chafar” las capas de manera que permite una mayor adhesión a </a:t>
            </a:r>
            <a:r>
              <a:rPr lang="es-ES" sz="1800">
                <a:solidFill>
                  <a:schemeClr val="dk1"/>
                </a:solidFill>
              </a:rPr>
              <a:t>la</a:t>
            </a:r>
            <a:r>
              <a:rPr lang="es-ES" sz="1800">
                <a:solidFill>
                  <a:schemeClr val="dk1"/>
                </a:solidFill>
              </a:rPr>
              <a:t> cama</a:t>
            </a:r>
            <a:endParaRPr sz="1800">
              <a:solidFill>
                <a:schemeClr val="dk1"/>
              </a:solidFill>
            </a:endParaRPr>
          </a:p>
          <a:p>
            <a:pPr indent="0" lvl="0" marL="0" rtl="0" algn="just">
              <a:lnSpc>
                <a:spcPct val="115000"/>
              </a:lnSpc>
              <a:spcBef>
                <a:spcPts val="1000"/>
              </a:spcBef>
              <a:spcAft>
                <a:spcPts val="0"/>
              </a:spcAft>
              <a:buNone/>
            </a:pPr>
            <a:r>
              <a:t/>
            </a:r>
            <a:endParaRPr sz="1800">
              <a:solidFill>
                <a:schemeClr val="dk1"/>
              </a:solidFill>
            </a:endParaRPr>
          </a:p>
          <a:p>
            <a:pPr indent="-342900" lvl="0" marL="457200" rtl="0" algn="just">
              <a:lnSpc>
                <a:spcPct val="115000"/>
              </a:lnSpc>
              <a:spcBef>
                <a:spcPts val="1000"/>
              </a:spcBef>
              <a:spcAft>
                <a:spcPts val="0"/>
              </a:spcAft>
              <a:buClr>
                <a:schemeClr val="dk1"/>
              </a:buClr>
              <a:buSzPts val="1800"/>
              <a:buChar char="●"/>
            </a:pPr>
            <a:r>
              <a:t/>
            </a:r>
            <a:endParaRPr b="1" sz="1800">
              <a:solidFill>
                <a:schemeClr val="dk1"/>
              </a:solidFill>
            </a:endParaRPr>
          </a:p>
        </p:txBody>
      </p:sp>
      <p:sp>
        <p:nvSpPr>
          <p:cNvPr id="177" name="Google Shape;177;g33d43d834ff_0_49"/>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4.4.3 Nº DE CAPAS SUPERIORES E INFERIORES</a:t>
            </a:r>
            <a:endParaRPr b="1" sz="2400">
              <a:solidFill>
                <a:srgbClr val="002060"/>
              </a:solidFill>
              <a:latin typeface="Arial Black"/>
              <a:ea typeface="Arial Black"/>
              <a:cs typeface="Arial Black"/>
              <a:sym typeface="Arial Black"/>
            </a:endParaRPr>
          </a:p>
        </p:txBody>
      </p:sp>
      <p:pic>
        <p:nvPicPr>
          <p:cNvPr id="178" name="Google Shape;178;g33d43d834ff_0_49"/>
          <p:cNvPicPr preferRelativeResize="0"/>
          <p:nvPr/>
        </p:nvPicPr>
        <p:blipFill rotWithShape="1">
          <a:blip r:embed="rId4">
            <a:alphaModFix/>
          </a:blip>
          <a:srcRect b="23760" l="47540" r="37187" t="27787"/>
          <a:stretch/>
        </p:blipFill>
        <p:spPr>
          <a:xfrm>
            <a:off x="8791775" y="1853100"/>
            <a:ext cx="2556624" cy="4569975"/>
          </a:xfrm>
          <a:prstGeom prst="rect">
            <a:avLst/>
          </a:prstGeom>
          <a:noFill/>
          <a:ln>
            <a:noFill/>
          </a:ln>
        </p:spPr>
      </p:pic>
      <p:sp>
        <p:nvSpPr>
          <p:cNvPr id="179" name="Google Shape;179;g33d43d834ff_0_49"/>
          <p:cNvSpPr txBox="1"/>
          <p:nvPr/>
        </p:nvSpPr>
        <p:spPr>
          <a:xfrm>
            <a:off x="10980325" y="1605600"/>
            <a:ext cx="1532100" cy="18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t>Capas superiores</a:t>
            </a:r>
            <a:endParaRPr/>
          </a:p>
        </p:txBody>
      </p:sp>
      <p:sp>
        <p:nvSpPr>
          <p:cNvPr id="180" name="Google Shape;180;g33d43d834ff_0_49"/>
          <p:cNvSpPr txBox="1"/>
          <p:nvPr/>
        </p:nvSpPr>
        <p:spPr>
          <a:xfrm>
            <a:off x="8610025" y="5858600"/>
            <a:ext cx="1532100" cy="18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t>Capas Inferiores</a:t>
            </a:r>
            <a:endParaRPr/>
          </a:p>
        </p:txBody>
      </p:sp>
      <p:sp>
        <p:nvSpPr>
          <p:cNvPr id="181" name="Google Shape;181;g33d43d834ff_0_49"/>
          <p:cNvSpPr txBox="1"/>
          <p:nvPr/>
        </p:nvSpPr>
        <p:spPr>
          <a:xfrm>
            <a:off x="7980475" y="3934825"/>
            <a:ext cx="1532100" cy="18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t>Relleno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33d43d834ff_0_171"/>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pic>
        <p:nvPicPr>
          <p:cNvPr id="187" name="Google Shape;187;g33d43d834ff_0_171"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88" name="Google Shape;188;g33d43d834ff_0_171"/>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Ventiladores</a:t>
            </a:r>
            <a:endParaRPr b="0" i="0" sz="1100" u="none" cap="none" strike="noStrike">
              <a:solidFill>
                <a:srgbClr val="000000"/>
              </a:solidFill>
              <a:latin typeface="Arial"/>
              <a:ea typeface="Arial"/>
              <a:cs typeface="Arial"/>
              <a:sym typeface="Arial"/>
            </a:endParaRPr>
          </a:p>
        </p:txBody>
      </p:sp>
      <p:sp>
        <p:nvSpPr>
          <p:cNvPr id="189" name="Google Shape;189;g33d43d834ff_0_171"/>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b="0" i="0" lang="es-ES" sz="950" u="none" cap="none" strike="noStrike">
                <a:solidFill>
                  <a:srgbClr val="3A3630"/>
                </a:solidFill>
                <a:latin typeface="Arial"/>
                <a:ea typeface="Arial"/>
                <a:cs typeface="Arial"/>
                <a:sym typeface="Arial"/>
              </a:rPr>
              <a:t>Se utilizan para enfriar el hotend y la pieza impresa, mejorando la calidad de las capas y previniendo el sobrecalentamiento.</a:t>
            </a:r>
            <a:endParaRPr b="0" i="0" sz="950" u="none" cap="none" strike="noStrike">
              <a:solidFill>
                <a:srgbClr val="000000"/>
              </a:solidFill>
              <a:latin typeface="Arial"/>
              <a:ea typeface="Arial"/>
              <a:cs typeface="Arial"/>
              <a:sym typeface="Arial"/>
            </a:endParaRPr>
          </a:p>
        </p:txBody>
      </p:sp>
      <p:sp>
        <p:nvSpPr>
          <p:cNvPr id="190" name="Google Shape;190;g33d43d834ff_0_171"/>
          <p:cNvSpPr txBox="1"/>
          <p:nvPr/>
        </p:nvSpPr>
        <p:spPr>
          <a:xfrm>
            <a:off x="1236950" y="1901300"/>
            <a:ext cx="6845400" cy="3194400"/>
          </a:xfrm>
          <a:prstGeom prst="rect">
            <a:avLst/>
          </a:prstGeom>
          <a:noFill/>
          <a:ln>
            <a:noFill/>
          </a:ln>
        </p:spPr>
        <p:txBody>
          <a:bodyPr anchorCtr="0" anchor="t" bIns="91425" lIns="91425" spcFirstLastPara="1" rIns="91425" wrap="square" tIns="91425">
            <a:spAutoFit/>
          </a:bodyPr>
          <a:lstStyle/>
          <a:p>
            <a:pPr indent="-342900" lvl="0" marL="457200" rtl="0" algn="just">
              <a:lnSpc>
                <a:spcPct val="115000"/>
              </a:lnSpc>
              <a:spcBef>
                <a:spcPts val="1000"/>
              </a:spcBef>
              <a:spcAft>
                <a:spcPts val="0"/>
              </a:spcAft>
              <a:buClr>
                <a:schemeClr val="dk1"/>
              </a:buClr>
              <a:buSzPts val="1800"/>
              <a:buChar char="●"/>
            </a:pPr>
            <a:r>
              <a:rPr b="1" lang="es-ES" sz="1800">
                <a:solidFill>
                  <a:schemeClr val="dk1"/>
                </a:solidFill>
              </a:rPr>
              <a:t>Nº de capas en </a:t>
            </a:r>
            <a:r>
              <a:rPr b="1" lang="es-ES" sz="1800">
                <a:solidFill>
                  <a:schemeClr val="dk1"/>
                </a:solidFill>
              </a:rPr>
              <a:t>Bambú</a:t>
            </a:r>
            <a:r>
              <a:rPr b="1" lang="es-ES" sz="1800">
                <a:solidFill>
                  <a:schemeClr val="dk1"/>
                </a:solidFill>
              </a:rPr>
              <a:t> Studio:</a:t>
            </a:r>
            <a:endParaRPr b="1" sz="1800">
              <a:solidFill>
                <a:schemeClr val="dk1"/>
              </a:solidFill>
            </a:endParaRPr>
          </a:p>
          <a:p>
            <a:pPr indent="-342900" lvl="1" marL="914400" marR="0" rtl="0" algn="just">
              <a:lnSpc>
                <a:spcPct val="115000"/>
              </a:lnSpc>
              <a:spcBef>
                <a:spcPts val="1000"/>
              </a:spcBef>
              <a:spcAft>
                <a:spcPts val="0"/>
              </a:spcAft>
              <a:buClr>
                <a:schemeClr val="dk1"/>
              </a:buClr>
              <a:buSzPts val="1800"/>
              <a:buFont typeface="Arial"/>
              <a:buChar char="○"/>
            </a:pPr>
            <a:r>
              <a:rPr b="1" lang="es-ES" sz="1800">
                <a:solidFill>
                  <a:schemeClr val="dk1"/>
                </a:solidFill>
              </a:rPr>
              <a:t>Capas superiores”Top shell Layers”:</a:t>
            </a:r>
            <a:endParaRPr b="1" sz="1800">
              <a:solidFill>
                <a:schemeClr val="dk1"/>
              </a:solidFill>
            </a:endParaRPr>
          </a:p>
          <a:p>
            <a:pPr indent="-342900" lvl="1" marL="914400" marR="0" rtl="0" algn="just">
              <a:lnSpc>
                <a:spcPct val="115000"/>
              </a:lnSpc>
              <a:spcBef>
                <a:spcPts val="1000"/>
              </a:spcBef>
              <a:spcAft>
                <a:spcPts val="0"/>
              </a:spcAft>
              <a:buClr>
                <a:schemeClr val="dk1"/>
              </a:buClr>
              <a:buSzPts val="1800"/>
              <a:buFont typeface="Arial"/>
              <a:buChar char="○"/>
            </a:pPr>
            <a:r>
              <a:rPr b="1" lang="es-ES" sz="1800">
                <a:solidFill>
                  <a:schemeClr val="dk1"/>
                </a:solidFill>
              </a:rPr>
              <a:t>Capas inferiores“Bottom shell Layers” :</a:t>
            </a:r>
            <a:endParaRPr b="1" sz="1800">
              <a:solidFill>
                <a:schemeClr val="dk1"/>
              </a:solidFill>
            </a:endParaRPr>
          </a:p>
          <a:p>
            <a:pPr indent="0" lvl="0" marL="0" rtl="0" algn="just">
              <a:lnSpc>
                <a:spcPct val="115000"/>
              </a:lnSpc>
              <a:spcBef>
                <a:spcPts val="1000"/>
              </a:spcBef>
              <a:spcAft>
                <a:spcPts val="0"/>
              </a:spcAft>
              <a:buNone/>
            </a:pPr>
            <a:r>
              <a:t/>
            </a:r>
            <a:endParaRPr b="1" sz="1800">
              <a:solidFill>
                <a:schemeClr val="dk1"/>
              </a:solidFill>
            </a:endParaRPr>
          </a:p>
          <a:p>
            <a:pPr indent="0" lvl="0" marL="457200" rtl="0" algn="l">
              <a:lnSpc>
                <a:spcPct val="115000"/>
              </a:lnSpc>
              <a:spcBef>
                <a:spcPts val="1200"/>
              </a:spcBef>
              <a:spcAft>
                <a:spcPts val="0"/>
              </a:spcAft>
              <a:buNone/>
            </a:pPr>
            <a:r>
              <a:rPr b="1" lang="es-ES" sz="1800">
                <a:solidFill>
                  <a:schemeClr val="dk1"/>
                </a:solidFill>
              </a:rPr>
              <a:t>Adjunto el enlace al “Bambú wiki”</a:t>
            </a:r>
            <a:endParaRPr b="1" sz="1800">
              <a:solidFill>
                <a:schemeClr val="dk1"/>
              </a:solidFill>
            </a:endParaRPr>
          </a:p>
          <a:p>
            <a:pPr indent="0" lvl="0" marL="0" rtl="0" algn="just">
              <a:lnSpc>
                <a:spcPct val="115000"/>
              </a:lnSpc>
              <a:spcBef>
                <a:spcPts val="1200"/>
              </a:spcBef>
              <a:spcAft>
                <a:spcPts val="0"/>
              </a:spcAft>
              <a:buNone/>
            </a:pPr>
            <a:r>
              <a:t/>
            </a:r>
            <a:endParaRPr sz="1800">
              <a:solidFill>
                <a:schemeClr val="dk1"/>
              </a:solidFill>
            </a:endParaRPr>
          </a:p>
          <a:p>
            <a:pPr indent="0" lvl="0" marL="457200" rtl="0" algn="just">
              <a:lnSpc>
                <a:spcPct val="115000"/>
              </a:lnSpc>
              <a:spcBef>
                <a:spcPts val="1000"/>
              </a:spcBef>
              <a:spcAft>
                <a:spcPts val="0"/>
              </a:spcAft>
              <a:buNone/>
            </a:pPr>
            <a:r>
              <a:t/>
            </a:r>
            <a:endParaRPr b="1" sz="1800">
              <a:solidFill>
                <a:schemeClr val="dk1"/>
              </a:solidFill>
            </a:endParaRPr>
          </a:p>
        </p:txBody>
      </p:sp>
      <p:sp>
        <p:nvSpPr>
          <p:cNvPr id="191" name="Google Shape;191;g33d43d834ff_0_171"/>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4.4.3 Nº DE CAPAS SUPERIORES E INFERIORES</a:t>
            </a:r>
            <a:endParaRPr b="1" sz="2400">
              <a:solidFill>
                <a:srgbClr val="002060"/>
              </a:solidFill>
              <a:latin typeface="Arial Black"/>
              <a:ea typeface="Arial Black"/>
              <a:cs typeface="Arial Black"/>
              <a:sym typeface="Arial Black"/>
            </a:endParaRPr>
          </a:p>
        </p:txBody>
      </p:sp>
      <p:pic>
        <p:nvPicPr>
          <p:cNvPr id="192" name="Google Shape;192;g33d43d834ff_0_171"/>
          <p:cNvPicPr preferRelativeResize="0"/>
          <p:nvPr/>
        </p:nvPicPr>
        <p:blipFill rotWithShape="1">
          <a:blip r:embed="rId4">
            <a:alphaModFix/>
          </a:blip>
          <a:srcRect b="0" l="0" r="0" t="8784"/>
          <a:stretch/>
        </p:blipFill>
        <p:spPr>
          <a:xfrm>
            <a:off x="7925850" y="2034425"/>
            <a:ext cx="3530875" cy="4215450"/>
          </a:xfrm>
          <a:prstGeom prst="rect">
            <a:avLst/>
          </a:prstGeom>
          <a:noFill/>
          <a:ln cap="flat" cmpd="sng" w="28575">
            <a:solidFill>
              <a:schemeClr val="accent1"/>
            </a:solidFill>
            <a:prstDash val="solid"/>
            <a:round/>
            <a:headEnd len="sm" w="sm" type="none"/>
            <a:tailEnd len="sm" w="sm" type="none"/>
          </a:ln>
        </p:spPr>
      </p:pic>
      <p:sp>
        <p:nvSpPr>
          <p:cNvPr id="193" name="Google Shape;193;g33d43d834ff_0_171"/>
          <p:cNvSpPr/>
          <p:nvPr/>
        </p:nvSpPr>
        <p:spPr>
          <a:xfrm>
            <a:off x="6677425" y="2472850"/>
            <a:ext cx="992400" cy="579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94" name="Google Shape;194;g33d43d834ff_0_171"/>
          <p:cNvPicPr preferRelativeResize="0"/>
          <p:nvPr/>
        </p:nvPicPr>
        <p:blipFill>
          <a:blip r:embed="rId5">
            <a:alphaModFix/>
          </a:blip>
          <a:stretch>
            <a:fillRect/>
          </a:stretch>
        </p:blipFill>
        <p:spPr>
          <a:xfrm>
            <a:off x="1694619" y="3430800"/>
            <a:ext cx="5616399" cy="2613625"/>
          </a:xfrm>
          <a:prstGeom prst="rect">
            <a:avLst/>
          </a:prstGeom>
          <a:noFill/>
          <a:ln cap="flat" cmpd="sng" w="28575">
            <a:solidFill>
              <a:schemeClr val="accent1"/>
            </a:solidFill>
            <a:prstDash val="solid"/>
            <a:round/>
            <a:headEnd len="sm" w="sm" type="none"/>
            <a:tailEnd len="sm" w="sm" type="none"/>
          </a:ln>
        </p:spPr>
      </p:pic>
      <p:sp>
        <p:nvSpPr>
          <p:cNvPr id="195" name="Google Shape;195;g33d43d834ff_0_171"/>
          <p:cNvSpPr/>
          <p:nvPr/>
        </p:nvSpPr>
        <p:spPr>
          <a:xfrm rot="6320773">
            <a:off x="1131579" y="3137720"/>
            <a:ext cx="579254" cy="344395"/>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33d43d834ff_0_58"/>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pic>
        <p:nvPicPr>
          <p:cNvPr id="201" name="Google Shape;201;g33d43d834ff_0_58"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02" name="Google Shape;202;g33d43d834ff_0_58"/>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Ventiladores</a:t>
            </a:r>
            <a:endParaRPr b="0" i="0" sz="1100" u="none" cap="none" strike="noStrike">
              <a:solidFill>
                <a:srgbClr val="000000"/>
              </a:solidFill>
              <a:latin typeface="Arial"/>
              <a:ea typeface="Arial"/>
              <a:cs typeface="Arial"/>
              <a:sym typeface="Arial"/>
            </a:endParaRPr>
          </a:p>
        </p:txBody>
      </p:sp>
      <p:sp>
        <p:nvSpPr>
          <p:cNvPr id="203" name="Google Shape;203;g33d43d834ff_0_58"/>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b="0" i="0" lang="es-ES" sz="950" u="none" cap="none" strike="noStrike">
                <a:solidFill>
                  <a:srgbClr val="3A3630"/>
                </a:solidFill>
                <a:latin typeface="Arial"/>
                <a:ea typeface="Arial"/>
                <a:cs typeface="Arial"/>
                <a:sym typeface="Arial"/>
              </a:rPr>
              <a:t>Se utilizan para enfriar el hotend y la pieza impresa, mejorando la calidad de las capas y previniendo el sobrecalentamiento.</a:t>
            </a:r>
            <a:endParaRPr b="0" i="0" sz="950" u="none" cap="none" strike="noStrike">
              <a:solidFill>
                <a:srgbClr val="000000"/>
              </a:solidFill>
              <a:latin typeface="Arial"/>
              <a:ea typeface="Arial"/>
              <a:cs typeface="Arial"/>
              <a:sym typeface="Arial"/>
            </a:endParaRPr>
          </a:p>
        </p:txBody>
      </p:sp>
      <p:sp>
        <p:nvSpPr>
          <p:cNvPr id="204" name="Google Shape;204;g33d43d834ff_0_58"/>
          <p:cNvSpPr txBox="1"/>
          <p:nvPr/>
        </p:nvSpPr>
        <p:spPr>
          <a:xfrm>
            <a:off x="1236950" y="1901300"/>
            <a:ext cx="10352700" cy="780300"/>
          </a:xfrm>
          <a:prstGeom prst="rect">
            <a:avLst/>
          </a:prstGeom>
          <a:noFill/>
          <a:ln>
            <a:noFill/>
          </a:ln>
        </p:spPr>
        <p:txBody>
          <a:bodyPr anchorCtr="0" anchor="t" bIns="91425" lIns="91425" spcFirstLastPara="1" rIns="91425" wrap="square" tIns="91425">
            <a:spAutoFit/>
          </a:bodyPr>
          <a:lstStyle/>
          <a:p>
            <a:pPr indent="-342900" lvl="0" marL="457200" marR="0" rtl="0" algn="just">
              <a:lnSpc>
                <a:spcPct val="115000"/>
              </a:lnSpc>
              <a:spcBef>
                <a:spcPts val="1000"/>
              </a:spcBef>
              <a:spcAft>
                <a:spcPts val="0"/>
              </a:spcAft>
              <a:buClr>
                <a:schemeClr val="dk1"/>
              </a:buClr>
              <a:buSzPts val="1800"/>
              <a:buChar char="●"/>
            </a:pPr>
            <a:r>
              <a:rPr lang="es-ES" sz="1800">
                <a:solidFill>
                  <a:schemeClr val="dk1"/>
                </a:solidFill>
              </a:rPr>
              <a:t>Seria el numero de capas  de las paredes de la </a:t>
            </a:r>
            <a:r>
              <a:rPr lang="es-ES" sz="1800">
                <a:solidFill>
                  <a:schemeClr val="dk1"/>
                </a:solidFill>
              </a:rPr>
              <a:t>pieza</a:t>
            </a:r>
            <a:r>
              <a:rPr lang="es-ES" sz="1800">
                <a:solidFill>
                  <a:schemeClr val="dk1"/>
                </a:solidFill>
              </a:rPr>
              <a:t> a imprimir</a:t>
            </a:r>
            <a:endParaRPr sz="1100">
              <a:solidFill>
                <a:schemeClr val="dk1"/>
              </a:solidFill>
            </a:endParaRPr>
          </a:p>
          <a:p>
            <a:pPr indent="-342900" lvl="0" marL="457200" rtl="0" algn="just">
              <a:lnSpc>
                <a:spcPct val="115000"/>
              </a:lnSpc>
              <a:spcBef>
                <a:spcPts val="0"/>
              </a:spcBef>
              <a:spcAft>
                <a:spcPts val="0"/>
              </a:spcAft>
              <a:buClr>
                <a:schemeClr val="dk1"/>
              </a:buClr>
              <a:buSzPts val="1800"/>
              <a:buChar char="●"/>
            </a:pPr>
            <a:r>
              <a:rPr lang="es-ES" sz="1800">
                <a:solidFill>
                  <a:schemeClr val="dk1"/>
                </a:solidFill>
              </a:rPr>
              <a:t>Se encuentra en dis </a:t>
            </a:r>
            <a:r>
              <a:rPr lang="es-ES" sz="1800">
                <a:solidFill>
                  <a:schemeClr val="dk1"/>
                </a:solidFill>
              </a:rPr>
              <a:t>parámetros</a:t>
            </a:r>
            <a:r>
              <a:rPr lang="es-ES" sz="1800">
                <a:solidFill>
                  <a:schemeClr val="dk1"/>
                </a:solidFill>
              </a:rPr>
              <a:t> diferentes del </a:t>
            </a:r>
            <a:r>
              <a:rPr lang="es-ES" sz="1800">
                <a:solidFill>
                  <a:schemeClr val="dk1"/>
                </a:solidFill>
              </a:rPr>
              <a:t>bambú</a:t>
            </a:r>
            <a:r>
              <a:rPr lang="es-ES" sz="1800">
                <a:solidFill>
                  <a:schemeClr val="dk1"/>
                </a:solidFill>
              </a:rPr>
              <a:t> estudio , “ </a:t>
            </a:r>
            <a:r>
              <a:rPr b="1" lang="es-ES" sz="1800">
                <a:solidFill>
                  <a:schemeClr val="dk1"/>
                </a:solidFill>
              </a:rPr>
              <a:t>Outer walls</a:t>
            </a:r>
            <a:r>
              <a:rPr lang="es-ES" sz="1800">
                <a:solidFill>
                  <a:schemeClr val="dk1"/>
                </a:solidFill>
              </a:rPr>
              <a:t>” y “</a:t>
            </a:r>
            <a:r>
              <a:rPr b="1" lang="es-ES" sz="1800">
                <a:solidFill>
                  <a:schemeClr val="dk1"/>
                </a:solidFill>
              </a:rPr>
              <a:t> Wall loops</a:t>
            </a:r>
            <a:r>
              <a:rPr lang="es-ES" sz="1800">
                <a:solidFill>
                  <a:schemeClr val="dk1"/>
                </a:solidFill>
              </a:rPr>
              <a:t>”.</a:t>
            </a:r>
            <a:endParaRPr b="0" i="0" sz="1800" u="none" cap="none" strike="noStrike">
              <a:solidFill>
                <a:schemeClr val="dk1"/>
              </a:solidFill>
              <a:latin typeface="Arial"/>
              <a:ea typeface="Arial"/>
              <a:cs typeface="Arial"/>
              <a:sym typeface="Arial"/>
            </a:endParaRPr>
          </a:p>
        </p:txBody>
      </p:sp>
      <p:sp>
        <p:nvSpPr>
          <p:cNvPr id="205" name="Google Shape;205;g33d43d834ff_0_58"/>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4.4.4 BUCLES (LOOPS) PAREDES LATERALES</a:t>
            </a:r>
            <a:endParaRPr b="1" sz="2400">
              <a:solidFill>
                <a:srgbClr val="002060"/>
              </a:solidFill>
              <a:latin typeface="Arial Black"/>
              <a:ea typeface="Arial Black"/>
              <a:cs typeface="Arial Black"/>
              <a:sym typeface="Arial Black"/>
            </a:endParaRPr>
          </a:p>
        </p:txBody>
      </p:sp>
      <p:pic>
        <p:nvPicPr>
          <p:cNvPr id="206" name="Google Shape;206;g33d43d834ff_0_58"/>
          <p:cNvPicPr preferRelativeResize="0"/>
          <p:nvPr/>
        </p:nvPicPr>
        <p:blipFill>
          <a:blip r:embed="rId4">
            <a:alphaModFix/>
          </a:blip>
          <a:stretch>
            <a:fillRect/>
          </a:stretch>
        </p:blipFill>
        <p:spPr>
          <a:xfrm>
            <a:off x="6878075" y="2989088"/>
            <a:ext cx="4496092" cy="2606825"/>
          </a:xfrm>
          <a:prstGeom prst="rect">
            <a:avLst/>
          </a:prstGeom>
          <a:noFill/>
          <a:ln cap="flat" cmpd="sng" w="28575">
            <a:solidFill>
              <a:schemeClr val="accent1"/>
            </a:solidFill>
            <a:prstDash val="solid"/>
            <a:round/>
            <a:headEnd len="sm" w="sm" type="none"/>
            <a:tailEnd len="sm" w="sm" type="none"/>
          </a:ln>
        </p:spPr>
      </p:pic>
      <p:pic>
        <p:nvPicPr>
          <p:cNvPr id="207" name="Google Shape;207;g33d43d834ff_0_58"/>
          <p:cNvPicPr preferRelativeResize="0"/>
          <p:nvPr/>
        </p:nvPicPr>
        <p:blipFill>
          <a:blip r:embed="rId5">
            <a:alphaModFix/>
          </a:blip>
          <a:stretch>
            <a:fillRect/>
          </a:stretch>
        </p:blipFill>
        <p:spPr>
          <a:xfrm>
            <a:off x="2643300" y="2989112"/>
            <a:ext cx="3042099" cy="2966525"/>
          </a:xfrm>
          <a:prstGeom prst="rect">
            <a:avLst/>
          </a:prstGeom>
          <a:noFill/>
          <a:ln cap="flat" cmpd="sng" w="28575">
            <a:solidFill>
              <a:schemeClr val="accent1"/>
            </a:solidFill>
            <a:prstDash val="solid"/>
            <a:round/>
            <a:headEnd len="sm" w="sm" type="none"/>
            <a:tailEnd len="sm" w="sm" type="none"/>
          </a:ln>
        </p:spPr>
      </p:pic>
      <p:sp>
        <p:nvSpPr>
          <p:cNvPr id="208" name="Google Shape;208;g33d43d834ff_0_58"/>
          <p:cNvSpPr/>
          <p:nvPr/>
        </p:nvSpPr>
        <p:spPr>
          <a:xfrm rot="5400000">
            <a:off x="1928800" y="2789038"/>
            <a:ext cx="558300" cy="4983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9" name="Google Shape;209;g33d43d834ff_0_58"/>
          <p:cNvSpPr/>
          <p:nvPr/>
        </p:nvSpPr>
        <p:spPr>
          <a:xfrm rot="5400000">
            <a:off x="6043600" y="2789038"/>
            <a:ext cx="558300" cy="4983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33d43d834ff_0_67"/>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pic>
        <p:nvPicPr>
          <p:cNvPr id="215" name="Google Shape;215;g33d43d834ff_0_67"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16" name="Google Shape;216;g33d43d834ff_0_67"/>
          <p:cNvSpPr txBox="1"/>
          <p:nvPr/>
        </p:nvSpPr>
        <p:spPr>
          <a:xfrm>
            <a:off x="1236950" y="1901300"/>
            <a:ext cx="7772700" cy="58035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1000"/>
              </a:spcBef>
              <a:spcAft>
                <a:spcPts val="0"/>
              </a:spcAft>
              <a:buClr>
                <a:schemeClr val="dk1"/>
              </a:buClr>
              <a:buSzPts val="1800"/>
              <a:buFont typeface="Arial"/>
              <a:buChar char="●"/>
            </a:pPr>
            <a:r>
              <a:rPr b="1" lang="es-ES" sz="1800">
                <a:solidFill>
                  <a:schemeClr val="dk1"/>
                </a:solidFill>
              </a:rPr>
              <a:t>En fabricación aditiva</a:t>
            </a:r>
            <a:r>
              <a:rPr lang="es-ES" sz="1800">
                <a:solidFill>
                  <a:schemeClr val="dk1"/>
                </a:solidFill>
              </a:rPr>
              <a:t> (como la impresión 3D), el </a:t>
            </a:r>
            <a:r>
              <a:rPr b="1" lang="es-ES" sz="1800">
                <a:solidFill>
                  <a:schemeClr val="dk1"/>
                </a:solidFill>
              </a:rPr>
              <a:t>relleno</a:t>
            </a:r>
            <a:r>
              <a:rPr lang="es-ES" sz="1800">
                <a:solidFill>
                  <a:schemeClr val="dk1"/>
                </a:solidFill>
              </a:rPr>
              <a:t> de material se refiere a la estructura interna que se genera dentro de un objeto impreso.</a:t>
            </a:r>
            <a:endParaRPr sz="1800">
              <a:solidFill>
                <a:schemeClr val="dk1"/>
              </a:solidFill>
            </a:endParaRPr>
          </a:p>
          <a:p>
            <a:pPr indent="-342900" lvl="0" marL="457200" marR="0" rtl="0" algn="l">
              <a:lnSpc>
                <a:spcPct val="115000"/>
              </a:lnSpc>
              <a:spcBef>
                <a:spcPts val="1000"/>
              </a:spcBef>
              <a:spcAft>
                <a:spcPts val="0"/>
              </a:spcAft>
              <a:buClr>
                <a:schemeClr val="dk1"/>
              </a:buClr>
              <a:buSzPts val="1800"/>
              <a:buFont typeface="Arial"/>
              <a:buChar char="●"/>
            </a:pPr>
            <a:r>
              <a:rPr b="1" lang="es-ES" sz="1800">
                <a:solidFill>
                  <a:schemeClr val="dk1"/>
                </a:solidFill>
              </a:rPr>
              <a:t>No es completamente sólido,</a:t>
            </a:r>
            <a:r>
              <a:rPr lang="es-ES" sz="1800">
                <a:solidFill>
                  <a:schemeClr val="dk1"/>
                </a:solidFill>
              </a:rPr>
              <a:t> sino que se forma con patrones geométricos (como rejillas, panal o líneas) para ahorrar material, reducir el tiempo de impresión y mantener una buena resistencia mecánicA.</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b="1" lang="es-ES" sz="1800">
                <a:solidFill>
                  <a:schemeClr val="dk1"/>
                </a:solidFill>
              </a:rPr>
              <a:t>Mayor densidad </a:t>
            </a:r>
            <a:r>
              <a:rPr lang="es-ES" sz="1800">
                <a:solidFill>
                  <a:schemeClr val="dk1"/>
                </a:solidFill>
              </a:rPr>
              <a:t>= más resistencia, pero más peso y tiempo.</a:t>
            </a:r>
            <a:endParaRPr sz="1800">
              <a:solidFill>
                <a:schemeClr val="dk1"/>
              </a:solidFill>
            </a:endParaRPr>
          </a:p>
          <a:p>
            <a:pPr indent="-342900" lvl="0" marL="457200" marR="0" rtl="0" algn="l">
              <a:lnSpc>
                <a:spcPct val="115000"/>
              </a:lnSpc>
              <a:spcBef>
                <a:spcPts val="1000"/>
              </a:spcBef>
              <a:spcAft>
                <a:spcPts val="0"/>
              </a:spcAft>
              <a:buClr>
                <a:schemeClr val="dk1"/>
              </a:buClr>
              <a:buSzPts val="1800"/>
              <a:buChar char="●"/>
            </a:pPr>
            <a:r>
              <a:rPr b="1" lang="es-ES" sz="1800">
                <a:solidFill>
                  <a:schemeClr val="dk1"/>
                </a:solidFill>
              </a:rPr>
              <a:t>Valores </a:t>
            </a:r>
            <a:r>
              <a:rPr b="1" lang="es-ES" sz="1800">
                <a:solidFill>
                  <a:schemeClr val="dk1"/>
                </a:solidFill>
              </a:rPr>
              <a:t>típicos</a:t>
            </a:r>
            <a:endParaRPr b="1" sz="1800">
              <a:solidFill>
                <a:schemeClr val="dk1"/>
              </a:solidFill>
            </a:endParaRPr>
          </a:p>
          <a:p>
            <a:pPr indent="-342900" lvl="1" marL="914400" marR="0" rtl="0" algn="l">
              <a:lnSpc>
                <a:spcPct val="115000"/>
              </a:lnSpc>
              <a:spcBef>
                <a:spcPts val="1000"/>
              </a:spcBef>
              <a:spcAft>
                <a:spcPts val="0"/>
              </a:spcAft>
              <a:buClr>
                <a:schemeClr val="dk1"/>
              </a:buClr>
              <a:buSzPts val="1800"/>
              <a:buChar char="○"/>
            </a:pPr>
            <a:r>
              <a:rPr b="1" lang="es-ES" sz="1800">
                <a:solidFill>
                  <a:schemeClr val="dk1"/>
                </a:solidFill>
              </a:rPr>
              <a:t>Uso normal 15-20 %</a:t>
            </a:r>
            <a:endParaRPr b="1" sz="1800">
              <a:solidFill>
                <a:schemeClr val="dk1"/>
              </a:solidFill>
            </a:endParaRPr>
          </a:p>
          <a:p>
            <a:pPr indent="-342900" lvl="1" marL="914400" marR="0" rtl="0" algn="l">
              <a:lnSpc>
                <a:spcPct val="115000"/>
              </a:lnSpc>
              <a:spcBef>
                <a:spcPts val="1000"/>
              </a:spcBef>
              <a:spcAft>
                <a:spcPts val="0"/>
              </a:spcAft>
              <a:buClr>
                <a:schemeClr val="dk1"/>
              </a:buClr>
              <a:buSzPts val="1800"/>
              <a:buChar char="○"/>
            </a:pPr>
            <a:r>
              <a:rPr b="1" lang="es-ES" sz="1800">
                <a:solidFill>
                  <a:schemeClr val="dk1"/>
                </a:solidFill>
              </a:rPr>
              <a:t>Pieza estructural &gt;30%</a:t>
            </a:r>
            <a:endParaRPr b="1" sz="1800">
              <a:solidFill>
                <a:schemeClr val="dk1"/>
              </a:solidFill>
            </a:endParaRPr>
          </a:p>
          <a:p>
            <a:pPr indent="0" lvl="0" marL="0" rtl="0" algn="l">
              <a:lnSpc>
                <a:spcPct val="115000"/>
              </a:lnSpc>
              <a:spcBef>
                <a:spcPts val="1200"/>
              </a:spcBef>
              <a:spcAft>
                <a:spcPts val="0"/>
              </a:spcAft>
              <a:buNone/>
            </a:pPr>
            <a:r>
              <a:t/>
            </a:r>
            <a:endParaRPr sz="1800">
              <a:solidFill>
                <a:schemeClr val="dk1"/>
              </a:solidFill>
            </a:endParaRPr>
          </a:p>
          <a:p>
            <a:pPr indent="0" lvl="0" marL="0" rtl="0" algn="l">
              <a:lnSpc>
                <a:spcPct val="115000"/>
              </a:lnSpc>
              <a:spcBef>
                <a:spcPts val="1200"/>
              </a:spcBef>
              <a:spcAft>
                <a:spcPts val="0"/>
              </a:spcAft>
              <a:buNone/>
            </a:pPr>
            <a:r>
              <a:t/>
            </a:r>
            <a:endParaRPr sz="1100">
              <a:solidFill>
                <a:schemeClr val="dk1"/>
              </a:solidFill>
            </a:endParaRPr>
          </a:p>
          <a:p>
            <a:pPr indent="0" lvl="0" marL="457200" rtl="0" algn="l">
              <a:lnSpc>
                <a:spcPct val="115000"/>
              </a:lnSpc>
              <a:spcBef>
                <a:spcPts val="1200"/>
              </a:spcBef>
              <a:spcAft>
                <a:spcPts val="0"/>
              </a:spcAft>
              <a:buNone/>
            </a:pPr>
            <a:r>
              <a:t/>
            </a:r>
            <a:endParaRPr sz="1100">
              <a:solidFill>
                <a:schemeClr val="dk1"/>
              </a:solidFill>
            </a:endParaRPr>
          </a:p>
          <a:p>
            <a:pPr indent="0" lvl="0" marL="457200" rtl="0" algn="l">
              <a:lnSpc>
                <a:spcPct val="115000"/>
              </a:lnSpc>
              <a:spcBef>
                <a:spcPts val="1200"/>
              </a:spcBef>
              <a:spcAft>
                <a:spcPts val="1200"/>
              </a:spcAft>
              <a:buNone/>
            </a:pPr>
            <a:r>
              <a:t/>
            </a:r>
            <a:endParaRPr b="0" i="0" sz="1800" u="none" cap="none" strike="noStrike">
              <a:solidFill>
                <a:schemeClr val="dk1"/>
              </a:solidFill>
              <a:latin typeface="Arial"/>
              <a:ea typeface="Arial"/>
              <a:cs typeface="Arial"/>
              <a:sym typeface="Arial"/>
            </a:endParaRPr>
          </a:p>
        </p:txBody>
      </p:sp>
      <p:sp>
        <p:nvSpPr>
          <p:cNvPr id="217" name="Google Shape;217;g33d43d834ff_0_67"/>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4.4.5 RELLENO(INFILL).TIPO Y DENSIDAD.</a:t>
            </a:r>
            <a:endParaRPr b="1" sz="2400">
              <a:solidFill>
                <a:srgbClr val="002060"/>
              </a:solidFill>
              <a:latin typeface="Arial Black"/>
              <a:ea typeface="Arial Black"/>
              <a:cs typeface="Arial Black"/>
              <a:sym typeface="Arial Black"/>
            </a:endParaRPr>
          </a:p>
        </p:txBody>
      </p:sp>
      <p:pic>
        <p:nvPicPr>
          <p:cNvPr id="218" name="Google Shape;218;g33d43d834ff_0_67"/>
          <p:cNvPicPr preferRelativeResize="0"/>
          <p:nvPr/>
        </p:nvPicPr>
        <p:blipFill>
          <a:blip r:embed="rId4">
            <a:alphaModFix/>
          </a:blip>
          <a:stretch>
            <a:fillRect/>
          </a:stretch>
        </p:blipFill>
        <p:spPr>
          <a:xfrm>
            <a:off x="9212974" y="3997550"/>
            <a:ext cx="2136850" cy="2165250"/>
          </a:xfrm>
          <a:prstGeom prst="rect">
            <a:avLst/>
          </a:prstGeom>
          <a:noFill/>
          <a:ln>
            <a:noFill/>
          </a:ln>
        </p:spPr>
      </p:pic>
      <p:sp>
        <p:nvSpPr>
          <p:cNvPr id="219" name="Google Shape;219;g33d43d834ff_0_67"/>
          <p:cNvSpPr txBox="1"/>
          <p:nvPr/>
        </p:nvSpPr>
        <p:spPr>
          <a:xfrm>
            <a:off x="9806200" y="1532225"/>
            <a:ext cx="729000" cy="1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t>CUBO</a:t>
            </a:r>
            <a:endParaRPr/>
          </a:p>
        </p:txBody>
      </p:sp>
      <p:sp>
        <p:nvSpPr>
          <p:cNvPr id="220" name="Google Shape;220;g33d43d834ff_0_67"/>
          <p:cNvSpPr txBox="1"/>
          <p:nvPr/>
        </p:nvSpPr>
        <p:spPr>
          <a:xfrm>
            <a:off x="9753375" y="3829725"/>
            <a:ext cx="1236300" cy="2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t>GIROIDE</a:t>
            </a:r>
            <a:endParaRPr/>
          </a:p>
        </p:txBody>
      </p:sp>
      <p:pic>
        <p:nvPicPr>
          <p:cNvPr id="221" name="Google Shape;221;g33d43d834ff_0_67"/>
          <p:cNvPicPr preferRelativeResize="0"/>
          <p:nvPr/>
        </p:nvPicPr>
        <p:blipFill rotWithShape="1">
          <a:blip r:embed="rId5">
            <a:alphaModFix/>
          </a:blip>
          <a:srcRect b="32032" l="64346" r="13300" t="27785"/>
          <a:stretch/>
        </p:blipFill>
        <p:spPr>
          <a:xfrm>
            <a:off x="9245850" y="1057950"/>
            <a:ext cx="2716318" cy="2750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3d43d834ff_0_189"/>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pic>
        <p:nvPicPr>
          <p:cNvPr id="227" name="Google Shape;227;g33d43d834ff_0_189"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28" name="Google Shape;228;g33d43d834ff_0_189"/>
          <p:cNvSpPr txBox="1"/>
          <p:nvPr/>
        </p:nvSpPr>
        <p:spPr>
          <a:xfrm>
            <a:off x="1236950" y="1901300"/>
            <a:ext cx="10567800" cy="5606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1200"/>
              </a:spcBef>
              <a:spcAft>
                <a:spcPts val="0"/>
              </a:spcAft>
              <a:buClr>
                <a:schemeClr val="dk1"/>
              </a:buClr>
              <a:buSzPts val="1800"/>
              <a:buChar char="●"/>
            </a:pPr>
            <a:r>
              <a:rPr lang="es-ES" sz="1800">
                <a:solidFill>
                  <a:schemeClr val="dk1"/>
                </a:solidFill>
              </a:rPr>
              <a:t>En </a:t>
            </a:r>
            <a:r>
              <a:rPr b="1" lang="es-ES" sz="1800">
                <a:solidFill>
                  <a:schemeClr val="dk1"/>
                </a:solidFill>
              </a:rPr>
              <a:t>Bambú Studio,</a:t>
            </a:r>
            <a:r>
              <a:rPr lang="es-ES" sz="1800">
                <a:solidFill>
                  <a:schemeClr val="dk1"/>
                </a:solidFill>
              </a:rPr>
              <a:t> puedes ajustar el tipo de relleno, su densidad y patrón según las necesidades del modelo.</a:t>
            </a:r>
            <a:endParaRPr sz="1800">
              <a:solidFill>
                <a:schemeClr val="dk1"/>
              </a:solidFill>
            </a:endParaRPr>
          </a:p>
          <a:p>
            <a:pPr indent="0" lvl="0" marL="0" rtl="0" algn="l">
              <a:lnSpc>
                <a:spcPct val="115000"/>
              </a:lnSpc>
              <a:spcBef>
                <a:spcPts val="1200"/>
              </a:spcBef>
              <a:spcAft>
                <a:spcPts val="0"/>
              </a:spcAft>
              <a:buNone/>
            </a:pPr>
            <a:r>
              <a:t/>
            </a:r>
            <a:endParaRPr sz="1800">
              <a:solidFill>
                <a:schemeClr val="dk1"/>
              </a:solidFill>
            </a:endParaRPr>
          </a:p>
          <a:p>
            <a:pPr indent="0" lvl="0" marL="0" rtl="0" algn="l">
              <a:lnSpc>
                <a:spcPct val="115000"/>
              </a:lnSpc>
              <a:spcBef>
                <a:spcPts val="1200"/>
              </a:spcBef>
              <a:spcAft>
                <a:spcPts val="0"/>
              </a:spcAft>
              <a:buNone/>
            </a:pPr>
            <a:r>
              <a:t/>
            </a:r>
            <a:endParaRPr sz="1800">
              <a:solidFill>
                <a:schemeClr val="dk1"/>
              </a:solidFill>
            </a:endParaRPr>
          </a:p>
          <a:p>
            <a:pPr indent="0" lvl="0" marL="0" rtl="0" algn="l">
              <a:lnSpc>
                <a:spcPct val="115000"/>
              </a:lnSpc>
              <a:spcBef>
                <a:spcPts val="1200"/>
              </a:spcBef>
              <a:spcAft>
                <a:spcPts val="0"/>
              </a:spcAft>
              <a:buNone/>
            </a:pPr>
            <a:r>
              <a:t/>
            </a:r>
            <a:endParaRPr sz="1800">
              <a:solidFill>
                <a:schemeClr val="dk1"/>
              </a:solidFill>
            </a:endParaRPr>
          </a:p>
          <a:p>
            <a:pPr indent="0" lvl="0" marL="0" rtl="0" algn="l">
              <a:lnSpc>
                <a:spcPct val="115000"/>
              </a:lnSpc>
              <a:spcBef>
                <a:spcPts val="1200"/>
              </a:spcBef>
              <a:spcAft>
                <a:spcPts val="0"/>
              </a:spcAft>
              <a:buNone/>
            </a:pPr>
            <a:r>
              <a:t/>
            </a:r>
            <a:endParaRPr sz="1800">
              <a:solidFill>
                <a:schemeClr val="dk1"/>
              </a:solidFill>
            </a:endParaRPr>
          </a:p>
          <a:p>
            <a:pPr indent="0" lvl="0" marL="0" rtl="0" algn="l">
              <a:lnSpc>
                <a:spcPct val="115000"/>
              </a:lnSpc>
              <a:spcBef>
                <a:spcPts val="1200"/>
              </a:spcBef>
              <a:spcAft>
                <a:spcPts val="0"/>
              </a:spcAft>
              <a:buNone/>
            </a:pPr>
            <a:r>
              <a:t/>
            </a:r>
            <a:endParaRPr sz="1800">
              <a:solidFill>
                <a:schemeClr val="dk1"/>
              </a:solidFill>
            </a:endParaRPr>
          </a:p>
          <a:p>
            <a:pPr indent="-342900" lvl="0" marL="457200" rtl="0" algn="l">
              <a:lnSpc>
                <a:spcPct val="115000"/>
              </a:lnSpc>
              <a:spcBef>
                <a:spcPts val="1200"/>
              </a:spcBef>
              <a:spcAft>
                <a:spcPts val="0"/>
              </a:spcAft>
              <a:buClr>
                <a:schemeClr val="dk1"/>
              </a:buClr>
              <a:buSzPts val="1800"/>
              <a:buChar char="●"/>
            </a:pPr>
            <a:r>
              <a:rPr b="1" lang="es-ES" sz="1800">
                <a:solidFill>
                  <a:schemeClr val="dk1"/>
                </a:solidFill>
              </a:rPr>
              <a:t>Adjunto el enlace al “Bambu wiki”</a:t>
            </a:r>
            <a:endParaRPr b="1" sz="1800">
              <a:solidFill>
                <a:schemeClr val="dk1"/>
              </a:solidFill>
            </a:endParaRPr>
          </a:p>
          <a:p>
            <a:pPr indent="457200" lvl="0" marL="0" rtl="0" algn="l">
              <a:lnSpc>
                <a:spcPct val="115000"/>
              </a:lnSpc>
              <a:spcBef>
                <a:spcPts val="1200"/>
              </a:spcBef>
              <a:spcAft>
                <a:spcPts val="0"/>
              </a:spcAft>
              <a:buNone/>
            </a:pPr>
            <a:r>
              <a:rPr lang="es-ES" sz="1800" u="sng">
                <a:solidFill>
                  <a:schemeClr val="hlink"/>
                </a:solidFill>
                <a:hlinkClick r:id="rId4"/>
              </a:rPr>
              <a:t>https://wiki.bambulab.com/en/software/bambu-studio/fill-patterns </a:t>
            </a:r>
            <a:endParaRPr sz="1800">
              <a:solidFill>
                <a:schemeClr val="dk1"/>
              </a:solidFill>
            </a:endParaRPr>
          </a:p>
          <a:p>
            <a:pPr indent="0" lvl="0" marL="914400" rtl="0" algn="l">
              <a:lnSpc>
                <a:spcPct val="115000"/>
              </a:lnSpc>
              <a:spcBef>
                <a:spcPts val="1200"/>
              </a:spcBef>
              <a:spcAft>
                <a:spcPts val="0"/>
              </a:spcAft>
              <a:buNone/>
            </a:pPr>
            <a:r>
              <a:t/>
            </a:r>
            <a:endParaRPr sz="1100">
              <a:solidFill>
                <a:schemeClr val="dk1"/>
              </a:solidFill>
            </a:endParaRPr>
          </a:p>
          <a:p>
            <a:pPr indent="0" lvl="0" marL="457200" marR="0" rtl="0" algn="l">
              <a:lnSpc>
                <a:spcPct val="115000"/>
              </a:lnSpc>
              <a:spcBef>
                <a:spcPts val="1200"/>
              </a:spcBef>
              <a:spcAft>
                <a:spcPts val="0"/>
              </a:spcAft>
              <a:buNone/>
            </a:pPr>
            <a:r>
              <a:t/>
            </a:r>
            <a:endParaRPr sz="1100">
              <a:solidFill>
                <a:schemeClr val="dk1"/>
              </a:solidFill>
            </a:endParaRPr>
          </a:p>
          <a:p>
            <a:pPr indent="0" lvl="0" marL="457200" rtl="0" algn="l">
              <a:lnSpc>
                <a:spcPct val="115000"/>
              </a:lnSpc>
              <a:spcBef>
                <a:spcPts val="1200"/>
              </a:spcBef>
              <a:spcAft>
                <a:spcPts val="0"/>
              </a:spcAft>
              <a:buNone/>
            </a:pPr>
            <a:r>
              <a:t/>
            </a:r>
            <a:endParaRPr sz="1100">
              <a:solidFill>
                <a:schemeClr val="dk1"/>
              </a:solidFill>
            </a:endParaRPr>
          </a:p>
          <a:p>
            <a:pPr indent="0" lvl="0" marL="457200" rtl="0" algn="l">
              <a:lnSpc>
                <a:spcPct val="115000"/>
              </a:lnSpc>
              <a:spcBef>
                <a:spcPts val="1200"/>
              </a:spcBef>
              <a:spcAft>
                <a:spcPts val="1200"/>
              </a:spcAft>
              <a:buNone/>
            </a:pPr>
            <a:r>
              <a:t/>
            </a:r>
            <a:endParaRPr b="0" i="0" sz="1800" u="none" cap="none" strike="noStrike">
              <a:solidFill>
                <a:schemeClr val="dk1"/>
              </a:solidFill>
              <a:latin typeface="Arial"/>
              <a:ea typeface="Arial"/>
              <a:cs typeface="Arial"/>
              <a:sym typeface="Arial"/>
            </a:endParaRPr>
          </a:p>
        </p:txBody>
      </p:sp>
      <p:sp>
        <p:nvSpPr>
          <p:cNvPr id="229" name="Google Shape;229;g33d43d834ff_0_189"/>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4.4.5 RELLENO(INFILL).TIPO Y DENSIDAD.</a:t>
            </a:r>
            <a:endParaRPr b="1" sz="2400">
              <a:solidFill>
                <a:srgbClr val="002060"/>
              </a:solidFill>
              <a:latin typeface="Arial Black"/>
              <a:ea typeface="Arial Black"/>
              <a:cs typeface="Arial Black"/>
              <a:sym typeface="Arial Black"/>
            </a:endParaRPr>
          </a:p>
        </p:txBody>
      </p:sp>
      <p:pic>
        <p:nvPicPr>
          <p:cNvPr id="230" name="Google Shape;230;g33d43d834ff_0_189"/>
          <p:cNvPicPr preferRelativeResize="0"/>
          <p:nvPr/>
        </p:nvPicPr>
        <p:blipFill>
          <a:blip r:embed="rId5">
            <a:alphaModFix/>
          </a:blip>
          <a:stretch>
            <a:fillRect/>
          </a:stretch>
        </p:blipFill>
        <p:spPr>
          <a:xfrm>
            <a:off x="5152600" y="2384024"/>
            <a:ext cx="2736500" cy="2584800"/>
          </a:xfrm>
          <a:prstGeom prst="rect">
            <a:avLst/>
          </a:prstGeom>
          <a:noFill/>
          <a:ln cap="flat" cmpd="sng" w="28575">
            <a:solidFill>
              <a:schemeClr val="accent1"/>
            </a:solidFill>
            <a:prstDash val="solid"/>
            <a:round/>
            <a:headEnd len="sm" w="sm" type="none"/>
            <a:tailEnd len="sm" w="sm" type="none"/>
          </a:ln>
        </p:spPr>
      </p:pic>
      <p:pic>
        <p:nvPicPr>
          <p:cNvPr id="231" name="Google Shape;231;g33d43d834ff_0_189"/>
          <p:cNvPicPr preferRelativeResize="0"/>
          <p:nvPr/>
        </p:nvPicPr>
        <p:blipFill rotWithShape="1">
          <a:blip r:embed="rId6">
            <a:alphaModFix/>
          </a:blip>
          <a:srcRect b="-10322" l="11230" r="-11229" t="15274"/>
          <a:stretch/>
        </p:blipFill>
        <p:spPr>
          <a:xfrm>
            <a:off x="8525150" y="2384025"/>
            <a:ext cx="2510751" cy="3026176"/>
          </a:xfrm>
          <a:prstGeom prst="rect">
            <a:avLst/>
          </a:prstGeom>
          <a:noFill/>
          <a:ln cap="flat" cmpd="sng" w="28575">
            <a:solidFill>
              <a:schemeClr val="accent1"/>
            </a:solidFill>
            <a:prstDash val="solid"/>
            <a:round/>
            <a:headEnd len="sm" w="sm" type="none"/>
            <a:tailEnd len="sm" w="sm" type="none"/>
          </a:ln>
        </p:spPr>
      </p:pic>
      <p:sp>
        <p:nvSpPr>
          <p:cNvPr id="232" name="Google Shape;232;g33d43d834ff_0_189"/>
          <p:cNvSpPr/>
          <p:nvPr/>
        </p:nvSpPr>
        <p:spPr>
          <a:xfrm rot="5400000">
            <a:off x="3843200" y="2672513"/>
            <a:ext cx="558300" cy="4983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3" name="Google Shape;233;g33d43d834ff_0_189"/>
          <p:cNvSpPr/>
          <p:nvPr/>
        </p:nvSpPr>
        <p:spPr>
          <a:xfrm>
            <a:off x="7822300" y="3222675"/>
            <a:ext cx="687900" cy="241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33d43d834ff_0_76"/>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pic>
        <p:nvPicPr>
          <p:cNvPr id="239" name="Google Shape;239;g33d43d834ff_0_76"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40" name="Google Shape;240;g33d43d834ff_0_76"/>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Ventiladores</a:t>
            </a:r>
            <a:endParaRPr b="0" i="0" sz="1100" u="none" cap="none" strike="noStrike">
              <a:solidFill>
                <a:srgbClr val="000000"/>
              </a:solidFill>
              <a:latin typeface="Arial"/>
              <a:ea typeface="Arial"/>
              <a:cs typeface="Arial"/>
              <a:sym typeface="Arial"/>
            </a:endParaRPr>
          </a:p>
        </p:txBody>
      </p:sp>
      <p:sp>
        <p:nvSpPr>
          <p:cNvPr id="241" name="Google Shape;241;g33d43d834ff_0_76"/>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b="0" i="0" lang="es-ES" sz="950" u="none" cap="none" strike="noStrike">
                <a:solidFill>
                  <a:srgbClr val="3A3630"/>
                </a:solidFill>
                <a:latin typeface="Arial"/>
                <a:ea typeface="Arial"/>
                <a:cs typeface="Arial"/>
                <a:sym typeface="Arial"/>
              </a:rPr>
              <a:t>Se utilizan para enfriar el hotend y la pieza impresa, mejorando la calidad de las capas y previniendo el sobrecalentamiento.</a:t>
            </a:r>
            <a:endParaRPr b="0" i="0" sz="950" u="none" cap="none" strike="noStrike">
              <a:solidFill>
                <a:srgbClr val="000000"/>
              </a:solidFill>
              <a:latin typeface="Arial"/>
              <a:ea typeface="Arial"/>
              <a:cs typeface="Arial"/>
              <a:sym typeface="Arial"/>
            </a:endParaRPr>
          </a:p>
        </p:txBody>
      </p:sp>
      <p:sp>
        <p:nvSpPr>
          <p:cNvPr id="242" name="Google Shape;242;g33d43d834ff_0_76"/>
          <p:cNvSpPr txBox="1"/>
          <p:nvPr/>
        </p:nvSpPr>
        <p:spPr>
          <a:xfrm>
            <a:off x="779750" y="1901300"/>
            <a:ext cx="7322700" cy="4484100"/>
          </a:xfrm>
          <a:prstGeom prst="rect">
            <a:avLst/>
          </a:prstGeom>
          <a:noFill/>
          <a:ln>
            <a:noFill/>
          </a:ln>
        </p:spPr>
        <p:txBody>
          <a:bodyPr anchorCtr="0" anchor="t" bIns="91425" lIns="91425" spcFirstLastPara="1" rIns="91425" wrap="square" tIns="91425">
            <a:spAutoFit/>
          </a:bodyPr>
          <a:lstStyle/>
          <a:p>
            <a:pPr indent="-342900" lvl="0" marL="914400" rtl="0" algn="l">
              <a:lnSpc>
                <a:spcPct val="115000"/>
              </a:lnSpc>
              <a:spcBef>
                <a:spcPts val="1000"/>
              </a:spcBef>
              <a:spcAft>
                <a:spcPts val="0"/>
              </a:spcAft>
              <a:buClr>
                <a:schemeClr val="dk1"/>
              </a:buClr>
              <a:buSzPts val="1800"/>
              <a:buChar char="●"/>
            </a:pPr>
            <a:r>
              <a:rPr b="1" lang="es-ES" sz="1800">
                <a:solidFill>
                  <a:schemeClr val="dk1"/>
                </a:solidFill>
              </a:rPr>
              <a:t>Definición</a:t>
            </a:r>
            <a:r>
              <a:rPr lang="es-ES" sz="1800">
                <a:solidFill>
                  <a:schemeClr val="dk1"/>
                </a:solidFill>
              </a:rPr>
              <a:t>: </a:t>
            </a:r>
            <a:r>
              <a:rPr lang="es-ES" sz="1800">
                <a:solidFill>
                  <a:schemeClr val="dk1"/>
                </a:solidFill>
              </a:rPr>
              <a:t>En impresión aditiva, </a:t>
            </a:r>
            <a:r>
              <a:rPr b="1" lang="es-ES" sz="1800">
                <a:solidFill>
                  <a:schemeClr val="dk1"/>
                </a:solidFill>
              </a:rPr>
              <a:t>el soporte</a:t>
            </a:r>
            <a:r>
              <a:rPr lang="es-ES" sz="1800">
                <a:solidFill>
                  <a:schemeClr val="dk1"/>
                </a:solidFill>
              </a:rPr>
              <a:t> es una estructura auxiliar que se genera automáticamente para sostener partes del modelo que sobresalen o que tienen ángulos pronunciados.</a:t>
            </a:r>
            <a:endParaRPr sz="1800">
              <a:solidFill>
                <a:schemeClr val="dk1"/>
              </a:solidFill>
            </a:endParaRPr>
          </a:p>
          <a:p>
            <a:pPr indent="-342900" lvl="0" marL="914400" rtl="0" algn="l">
              <a:lnSpc>
                <a:spcPct val="115000"/>
              </a:lnSpc>
              <a:spcBef>
                <a:spcPts val="1000"/>
              </a:spcBef>
              <a:spcAft>
                <a:spcPts val="0"/>
              </a:spcAft>
              <a:buClr>
                <a:schemeClr val="dk1"/>
              </a:buClr>
              <a:buSzPts val="1800"/>
              <a:buChar char="●"/>
            </a:pPr>
            <a:r>
              <a:rPr lang="es-ES" sz="1800">
                <a:solidFill>
                  <a:schemeClr val="dk1"/>
                </a:solidFill>
              </a:rPr>
              <a:t>Su función es evitar </a:t>
            </a:r>
            <a:r>
              <a:rPr b="1" lang="es-ES" sz="1800">
                <a:solidFill>
                  <a:schemeClr val="dk1"/>
                </a:solidFill>
              </a:rPr>
              <a:t>deformaciones</a:t>
            </a:r>
            <a:r>
              <a:rPr lang="es-ES" sz="1800">
                <a:solidFill>
                  <a:schemeClr val="dk1"/>
                </a:solidFill>
              </a:rPr>
              <a:t> durante la impresión, especialmente en </a:t>
            </a:r>
            <a:r>
              <a:rPr b="1" lang="es-ES" sz="1800">
                <a:solidFill>
                  <a:schemeClr val="dk1"/>
                </a:solidFill>
              </a:rPr>
              <a:t>voladizos o puentes,</a:t>
            </a:r>
            <a:r>
              <a:rPr lang="es-ES" sz="1800">
                <a:solidFill>
                  <a:schemeClr val="dk1"/>
                </a:solidFill>
              </a:rPr>
              <a:t> donde el material fundido no tendría una base sobre la que asentarse.</a:t>
            </a:r>
            <a:endParaRPr sz="1800">
              <a:solidFill>
                <a:schemeClr val="dk1"/>
              </a:solidFill>
            </a:endParaRPr>
          </a:p>
          <a:p>
            <a:pPr indent="-342900" lvl="0" marL="914400" rtl="0" algn="l">
              <a:lnSpc>
                <a:spcPct val="115000"/>
              </a:lnSpc>
              <a:spcBef>
                <a:spcPts val="1000"/>
              </a:spcBef>
              <a:spcAft>
                <a:spcPts val="0"/>
              </a:spcAft>
              <a:buClr>
                <a:schemeClr val="dk1"/>
              </a:buClr>
              <a:buSzPts val="1800"/>
              <a:buChar char="●"/>
            </a:pPr>
            <a:r>
              <a:rPr lang="es-ES" sz="1800">
                <a:solidFill>
                  <a:schemeClr val="dk1"/>
                </a:solidFill>
              </a:rPr>
              <a:t>El</a:t>
            </a:r>
            <a:r>
              <a:rPr b="1" lang="es-ES" sz="1800">
                <a:solidFill>
                  <a:schemeClr val="dk1"/>
                </a:solidFill>
              </a:rPr>
              <a:t> tipo y la densidad</a:t>
            </a:r>
            <a:r>
              <a:rPr lang="es-ES" sz="1800">
                <a:solidFill>
                  <a:schemeClr val="dk1"/>
                </a:solidFill>
              </a:rPr>
              <a:t> de los soportes varían dependiendo de la </a:t>
            </a:r>
            <a:r>
              <a:rPr b="1" lang="es-ES" sz="1800">
                <a:solidFill>
                  <a:schemeClr val="dk1"/>
                </a:solidFill>
              </a:rPr>
              <a:t>geometría de la pieza y el material</a:t>
            </a:r>
            <a:r>
              <a:rPr b="1" lang="es-ES" sz="1100">
                <a:solidFill>
                  <a:schemeClr val="dk1"/>
                </a:solidFill>
              </a:rPr>
              <a:t>.</a:t>
            </a:r>
            <a:endParaRPr b="1" sz="1800">
              <a:solidFill>
                <a:schemeClr val="dk1"/>
              </a:solidFill>
            </a:endParaRPr>
          </a:p>
          <a:p>
            <a:pPr indent="0" lvl="0" marL="457200" marR="0" rtl="0" algn="just">
              <a:lnSpc>
                <a:spcPct val="115000"/>
              </a:lnSpc>
              <a:spcBef>
                <a:spcPts val="1000"/>
              </a:spcBef>
              <a:spcAft>
                <a:spcPts val="0"/>
              </a:spcAft>
              <a:buNone/>
            </a:pPr>
            <a:r>
              <a:t/>
            </a:r>
            <a:endParaRPr sz="1800">
              <a:solidFill>
                <a:schemeClr val="dk1"/>
              </a:solidFill>
            </a:endParaRPr>
          </a:p>
          <a:p>
            <a:pPr indent="0" lvl="0" marL="457200" marR="0" rtl="0" algn="just">
              <a:lnSpc>
                <a:spcPct val="115000"/>
              </a:lnSpc>
              <a:spcBef>
                <a:spcPts val="1000"/>
              </a:spcBef>
              <a:spcAft>
                <a:spcPts val="0"/>
              </a:spcAft>
              <a:buNone/>
            </a:pPr>
            <a:r>
              <a:t/>
            </a:r>
            <a:endParaRPr sz="1100">
              <a:solidFill>
                <a:schemeClr val="dk1"/>
              </a:solidFill>
            </a:endParaRPr>
          </a:p>
          <a:p>
            <a:pPr indent="0" lvl="0" marL="457200" rtl="0" algn="just">
              <a:lnSpc>
                <a:spcPct val="115000"/>
              </a:lnSpc>
              <a:spcBef>
                <a:spcPts val="1000"/>
              </a:spcBef>
              <a:spcAft>
                <a:spcPts val="0"/>
              </a:spcAft>
              <a:buNone/>
            </a:pPr>
            <a:r>
              <a:t/>
            </a:r>
            <a:endParaRPr sz="1800">
              <a:solidFill>
                <a:schemeClr val="dk1"/>
              </a:solidFill>
            </a:endParaRPr>
          </a:p>
        </p:txBody>
      </p:sp>
      <p:sp>
        <p:nvSpPr>
          <p:cNvPr id="243" name="Google Shape;243;g33d43d834ff_0_76"/>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4.4.6 SOPORTES(SUPPORT).TIPOS.</a:t>
            </a:r>
            <a:endParaRPr b="1" sz="2400">
              <a:solidFill>
                <a:srgbClr val="002060"/>
              </a:solidFill>
              <a:latin typeface="Arial Black"/>
              <a:ea typeface="Arial Black"/>
              <a:cs typeface="Arial Black"/>
              <a:sym typeface="Arial Black"/>
            </a:endParaRPr>
          </a:p>
        </p:txBody>
      </p:sp>
      <p:pic>
        <p:nvPicPr>
          <p:cNvPr id="244" name="Google Shape;244;g33d43d834ff_0_76"/>
          <p:cNvPicPr preferRelativeResize="0"/>
          <p:nvPr/>
        </p:nvPicPr>
        <p:blipFill>
          <a:blip r:embed="rId4">
            <a:alphaModFix/>
          </a:blip>
          <a:stretch>
            <a:fillRect/>
          </a:stretch>
        </p:blipFill>
        <p:spPr>
          <a:xfrm>
            <a:off x="8572150" y="3941875"/>
            <a:ext cx="2499788" cy="2443525"/>
          </a:xfrm>
          <a:prstGeom prst="rect">
            <a:avLst/>
          </a:prstGeom>
          <a:noFill/>
          <a:ln>
            <a:noFill/>
          </a:ln>
        </p:spPr>
      </p:pic>
      <p:pic>
        <p:nvPicPr>
          <p:cNvPr id="245" name="Google Shape;245;g33d43d834ff_0_76"/>
          <p:cNvPicPr preferRelativeResize="0"/>
          <p:nvPr/>
        </p:nvPicPr>
        <p:blipFill>
          <a:blip r:embed="rId5">
            <a:alphaModFix/>
          </a:blip>
          <a:stretch>
            <a:fillRect/>
          </a:stretch>
        </p:blipFill>
        <p:spPr>
          <a:xfrm>
            <a:off x="8572162" y="1692200"/>
            <a:ext cx="2852199" cy="2075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36aee36566a_0_35"/>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pic>
        <p:nvPicPr>
          <p:cNvPr id="251" name="Google Shape;251;g36aee36566a_0_35"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52" name="Google Shape;252;g36aee36566a_0_35"/>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Ventiladores</a:t>
            </a:r>
            <a:endParaRPr b="0" i="0" sz="1100" u="none" cap="none" strike="noStrike">
              <a:solidFill>
                <a:srgbClr val="000000"/>
              </a:solidFill>
              <a:latin typeface="Arial"/>
              <a:ea typeface="Arial"/>
              <a:cs typeface="Arial"/>
              <a:sym typeface="Arial"/>
            </a:endParaRPr>
          </a:p>
        </p:txBody>
      </p:sp>
      <p:sp>
        <p:nvSpPr>
          <p:cNvPr id="253" name="Google Shape;253;g36aee36566a_0_35"/>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b="0" i="0" lang="es-ES" sz="950" u="none" cap="none" strike="noStrike">
                <a:solidFill>
                  <a:srgbClr val="3A3630"/>
                </a:solidFill>
                <a:latin typeface="Arial"/>
                <a:ea typeface="Arial"/>
                <a:cs typeface="Arial"/>
                <a:sym typeface="Arial"/>
              </a:rPr>
              <a:t>Se utilizan para enfriar el hotend y la pieza impresa, mejorando la calidad de las capas y previniendo el sobrecalentamiento.</a:t>
            </a:r>
            <a:endParaRPr b="0" i="0" sz="950" u="none" cap="none" strike="noStrike">
              <a:solidFill>
                <a:srgbClr val="000000"/>
              </a:solidFill>
              <a:latin typeface="Arial"/>
              <a:ea typeface="Arial"/>
              <a:cs typeface="Arial"/>
              <a:sym typeface="Arial"/>
            </a:endParaRPr>
          </a:p>
        </p:txBody>
      </p:sp>
      <p:sp>
        <p:nvSpPr>
          <p:cNvPr id="254" name="Google Shape;254;g36aee36566a_0_35"/>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4.4.6 SOPORTES(SUPPORT).TIPOS.</a:t>
            </a:r>
            <a:endParaRPr b="1" sz="2400">
              <a:solidFill>
                <a:srgbClr val="002060"/>
              </a:solidFill>
              <a:latin typeface="Arial Black"/>
              <a:ea typeface="Arial Black"/>
              <a:cs typeface="Arial Black"/>
              <a:sym typeface="Arial Black"/>
            </a:endParaRPr>
          </a:p>
        </p:txBody>
      </p:sp>
      <p:sp>
        <p:nvSpPr>
          <p:cNvPr id="255" name="Google Shape;255;g36aee36566a_0_35"/>
          <p:cNvSpPr txBox="1"/>
          <p:nvPr/>
        </p:nvSpPr>
        <p:spPr>
          <a:xfrm>
            <a:off x="1236950" y="1901300"/>
            <a:ext cx="8192100" cy="50334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1000"/>
              </a:spcBef>
              <a:spcAft>
                <a:spcPts val="0"/>
              </a:spcAft>
              <a:buClr>
                <a:schemeClr val="dk1"/>
              </a:buClr>
              <a:buSzPts val="1800"/>
              <a:buChar char="●"/>
            </a:pPr>
            <a:r>
              <a:rPr lang="es-ES" sz="1800">
                <a:solidFill>
                  <a:schemeClr val="dk1"/>
                </a:solidFill>
              </a:rPr>
              <a:t>En el </a:t>
            </a:r>
            <a:r>
              <a:rPr b="1" lang="es-ES" sz="1800">
                <a:solidFill>
                  <a:schemeClr val="dk1"/>
                </a:solidFill>
              </a:rPr>
              <a:t>Bambu Studio, </a:t>
            </a:r>
            <a:r>
              <a:rPr lang="es-ES" sz="1800">
                <a:solidFill>
                  <a:schemeClr val="dk1"/>
                </a:solidFill>
              </a:rPr>
              <a:t>puedes configurar:</a:t>
            </a:r>
            <a:endParaRPr sz="1800">
              <a:solidFill>
                <a:schemeClr val="dk1"/>
              </a:solidFill>
            </a:endParaRPr>
          </a:p>
          <a:p>
            <a:pPr indent="-342900" lvl="1" marL="914400" rtl="0" algn="l">
              <a:lnSpc>
                <a:spcPct val="115000"/>
              </a:lnSpc>
              <a:spcBef>
                <a:spcPts val="1000"/>
              </a:spcBef>
              <a:spcAft>
                <a:spcPts val="0"/>
              </a:spcAft>
              <a:buClr>
                <a:schemeClr val="dk1"/>
              </a:buClr>
              <a:buSzPts val="1800"/>
              <a:buChar char="○"/>
            </a:pPr>
            <a:r>
              <a:rPr b="1" lang="es-ES" sz="1800">
                <a:solidFill>
                  <a:schemeClr val="dk1"/>
                </a:solidFill>
              </a:rPr>
              <a:t>Tipo de soporte (</a:t>
            </a:r>
            <a:r>
              <a:rPr lang="es-ES" sz="1800">
                <a:solidFill>
                  <a:schemeClr val="dk1"/>
                </a:solidFill>
              </a:rPr>
              <a:t>automático, manual, en contacto </a:t>
            </a:r>
            <a:endParaRPr sz="1800">
              <a:solidFill>
                <a:schemeClr val="dk1"/>
              </a:solidFill>
            </a:endParaRPr>
          </a:p>
          <a:p>
            <a:pPr indent="0" lvl="0" marL="914400" rtl="0" algn="l">
              <a:lnSpc>
                <a:spcPct val="115000"/>
              </a:lnSpc>
              <a:spcBef>
                <a:spcPts val="1000"/>
              </a:spcBef>
              <a:spcAft>
                <a:spcPts val="0"/>
              </a:spcAft>
              <a:buNone/>
            </a:pPr>
            <a:r>
              <a:rPr lang="es-ES" sz="1800">
                <a:solidFill>
                  <a:schemeClr val="dk1"/>
                </a:solidFill>
              </a:rPr>
              <a:t>con la base, etc.).</a:t>
            </a:r>
            <a:endParaRPr sz="1800">
              <a:solidFill>
                <a:schemeClr val="dk1"/>
              </a:solidFill>
            </a:endParaRPr>
          </a:p>
          <a:p>
            <a:pPr indent="-342900" lvl="1" marL="914400" rtl="0" algn="l">
              <a:lnSpc>
                <a:spcPct val="115000"/>
              </a:lnSpc>
              <a:spcBef>
                <a:spcPts val="1000"/>
              </a:spcBef>
              <a:spcAft>
                <a:spcPts val="0"/>
              </a:spcAft>
              <a:buClr>
                <a:schemeClr val="dk1"/>
              </a:buClr>
              <a:buSzPts val="1800"/>
              <a:buChar char="○"/>
            </a:pPr>
            <a:r>
              <a:rPr b="1" lang="es-ES" sz="1800">
                <a:solidFill>
                  <a:schemeClr val="dk1"/>
                </a:solidFill>
              </a:rPr>
              <a:t>Ángulo de voladizo</a:t>
            </a:r>
            <a:r>
              <a:rPr lang="es-ES" sz="1800">
                <a:solidFill>
                  <a:schemeClr val="dk1"/>
                </a:solidFill>
              </a:rPr>
              <a:t> a partir del cual se generan los soportes.</a:t>
            </a:r>
            <a:endParaRPr b="1" sz="1800">
              <a:solidFill>
                <a:schemeClr val="dk1"/>
              </a:solidFill>
            </a:endParaRPr>
          </a:p>
          <a:p>
            <a:pPr indent="-342900" lvl="1" marL="914400" rtl="0" algn="l">
              <a:lnSpc>
                <a:spcPct val="115000"/>
              </a:lnSpc>
              <a:spcBef>
                <a:spcPts val="1000"/>
              </a:spcBef>
              <a:spcAft>
                <a:spcPts val="0"/>
              </a:spcAft>
              <a:buClr>
                <a:schemeClr val="dk1"/>
              </a:buClr>
              <a:buSzPts val="1800"/>
              <a:buChar char="○"/>
            </a:pPr>
            <a:r>
              <a:rPr b="1" lang="es-ES" sz="1800">
                <a:solidFill>
                  <a:schemeClr val="dk1"/>
                </a:solidFill>
              </a:rPr>
              <a:t>P</a:t>
            </a:r>
            <a:r>
              <a:rPr b="1" lang="es-ES" sz="1800">
                <a:solidFill>
                  <a:schemeClr val="dk1"/>
                </a:solidFill>
              </a:rPr>
              <a:t>atró</a:t>
            </a:r>
            <a:r>
              <a:rPr lang="es-ES" sz="1800">
                <a:solidFill>
                  <a:schemeClr val="dk1"/>
                </a:solidFill>
              </a:rPr>
              <a:t>n/ Tipo del soporte para facilitar su retirada</a:t>
            </a:r>
            <a:endParaRPr sz="1800">
              <a:solidFill>
                <a:schemeClr val="dk1"/>
              </a:solidFill>
            </a:endParaRPr>
          </a:p>
          <a:p>
            <a:pPr indent="0" lvl="0" marL="914400" rtl="0" algn="l">
              <a:lnSpc>
                <a:spcPct val="115000"/>
              </a:lnSpc>
              <a:spcBef>
                <a:spcPts val="1000"/>
              </a:spcBef>
              <a:spcAft>
                <a:spcPts val="0"/>
              </a:spcAft>
              <a:buNone/>
            </a:pPr>
            <a:r>
              <a:t/>
            </a:r>
            <a:endParaRPr sz="1800">
              <a:solidFill>
                <a:schemeClr val="dk1"/>
              </a:solidFill>
            </a:endParaRPr>
          </a:p>
          <a:p>
            <a:pPr indent="-342900" lvl="0" marL="457200" marR="0" rtl="0" algn="l">
              <a:lnSpc>
                <a:spcPct val="115000"/>
              </a:lnSpc>
              <a:spcBef>
                <a:spcPts val="1000"/>
              </a:spcBef>
              <a:spcAft>
                <a:spcPts val="0"/>
              </a:spcAft>
              <a:buClr>
                <a:schemeClr val="dk1"/>
              </a:buClr>
              <a:buSzPts val="1800"/>
              <a:buChar char="●"/>
            </a:pPr>
            <a:r>
              <a:rPr b="1" lang="es-ES" sz="1800">
                <a:solidFill>
                  <a:schemeClr val="dk1"/>
                </a:solidFill>
              </a:rPr>
              <a:t>Adjunto</a:t>
            </a:r>
            <a:r>
              <a:rPr lang="es-ES" sz="1800">
                <a:solidFill>
                  <a:schemeClr val="dk1"/>
                </a:solidFill>
              </a:rPr>
              <a:t> </a:t>
            </a:r>
            <a:r>
              <a:rPr b="1" lang="es-ES" sz="1800">
                <a:solidFill>
                  <a:schemeClr val="dk1"/>
                </a:solidFill>
              </a:rPr>
              <a:t>el enlace al “Bambu wiki”</a:t>
            </a:r>
            <a:r>
              <a:rPr lang="es-ES" sz="1800">
                <a:solidFill>
                  <a:schemeClr val="dk1"/>
                </a:solidFill>
              </a:rPr>
              <a:t> ( SUPPORT)</a:t>
            </a:r>
            <a:endParaRPr sz="1800">
              <a:solidFill>
                <a:schemeClr val="dk1"/>
              </a:solidFill>
            </a:endParaRPr>
          </a:p>
          <a:p>
            <a:pPr indent="0" lvl="0" marL="457200" rtl="0" algn="l">
              <a:lnSpc>
                <a:spcPct val="115000"/>
              </a:lnSpc>
              <a:spcBef>
                <a:spcPts val="1200"/>
              </a:spcBef>
              <a:spcAft>
                <a:spcPts val="0"/>
              </a:spcAft>
              <a:buNone/>
            </a:pPr>
            <a:r>
              <a:rPr lang="es-ES" sz="1800" u="sng">
                <a:solidFill>
                  <a:schemeClr val="hlink"/>
                </a:solidFill>
                <a:hlinkClick r:id="rId4"/>
              </a:rPr>
              <a:t>https://wiki.bambulab.com/en/software/bambu-studio/support</a:t>
            </a:r>
            <a:endParaRPr sz="1800">
              <a:solidFill>
                <a:schemeClr val="dk1"/>
              </a:solidFill>
            </a:endParaRPr>
          </a:p>
          <a:p>
            <a:pPr indent="0" lvl="0" marL="457200" marR="0" rtl="0" algn="l">
              <a:lnSpc>
                <a:spcPct val="115000"/>
              </a:lnSpc>
              <a:spcBef>
                <a:spcPts val="1200"/>
              </a:spcBef>
              <a:spcAft>
                <a:spcPts val="0"/>
              </a:spcAft>
              <a:buNone/>
            </a:pPr>
            <a:r>
              <a:t/>
            </a:r>
            <a:endParaRPr sz="1800">
              <a:solidFill>
                <a:schemeClr val="dk1"/>
              </a:solidFill>
            </a:endParaRPr>
          </a:p>
          <a:p>
            <a:pPr indent="0" lvl="0" marL="457200" rtl="0" algn="l">
              <a:lnSpc>
                <a:spcPct val="115000"/>
              </a:lnSpc>
              <a:spcBef>
                <a:spcPts val="1200"/>
              </a:spcBef>
              <a:spcAft>
                <a:spcPts val="0"/>
              </a:spcAft>
              <a:buNone/>
            </a:pPr>
            <a:r>
              <a:t/>
            </a:r>
            <a:endParaRPr sz="1800">
              <a:solidFill>
                <a:schemeClr val="dk1"/>
              </a:solidFill>
            </a:endParaRPr>
          </a:p>
          <a:p>
            <a:pPr indent="0" lvl="0" marL="457200" rtl="0" algn="l">
              <a:lnSpc>
                <a:spcPct val="115000"/>
              </a:lnSpc>
              <a:spcBef>
                <a:spcPts val="1200"/>
              </a:spcBef>
              <a:spcAft>
                <a:spcPts val="1200"/>
              </a:spcAft>
              <a:buNone/>
            </a:pPr>
            <a:r>
              <a:t/>
            </a:r>
            <a:endParaRPr sz="1800">
              <a:solidFill>
                <a:schemeClr val="dk1"/>
              </a:solidFill>
            </a:endParaRPr>
          </a:p>
        </p:txBody>
      </p:sp>
      <p:pic>
        <p:nvPicPr>
          <p:cNvPr id="256" name="Google Shape;256;g36aee36566a_0_35"/>
          <p:cNvPicPr preferRelativeResize="0"/>
          <p:nvPr/>
        </p:nvPicPr>
        <p:blipFill>
          <a:blip r:embed="rId5">
            <a:alphaModFix/>
          </a:blip>
          <a:stretch>
            <a:fillRect/>
          </a:stretch>
        </p:blipFill>
        <p:spPr>
          <a:xfrm>
            <a:off x="8510200" y="1901300"/>
            <a:ext cx="3587975" cy="3298864"/>
          </a:xfrm>
          <a:prstGeom prst="rect">
            <a:avLst/>
          </a:prstGeom>
          <a:noFill/>
          <a:ln cap="flat" cmpd="sng" w="28575">
            <a:solidFill>
              <a:schemeClr val="accent1"/>
            </a:solidFill>
            <a:prstDash val="solid"/>
            <a:round/>
            <a:headEnd len="sm" w="sm" type="none"/>
            <a:tailEnd len="sm" w="sm" type="none"/>
          </a:ln>
        </p:spPr>
      </p:pic>
      <p:sp>
        <p:nvSpPr>
          <p:cNvPr id="257" name="Google Shape;257;g36aee36566a_0_35"/>
          <p:cNvSpPr/>
          <p:nvPr/>
        </p:nvSpPr>
        <p:spPr>
          <a:xfrm>
            <a:off x="7822300" y="2613075"/>
            <a:ext cx="687900" cy="392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58" name="Google Shape;258;g36aee36566a_0_35"/>
          <p:cNvPicPr preferRelativeResize="0"/>
          <p:nvPr/>
        </p:nvPicPr>
        <p:blipFill rotWithShape="1">
          <a:blip r:embed="rId6">
            <a:alphaModFix/>
          </a:blip>
          <a:srcRect b="0" l="0" r="0" t="29493"/>
          <a:stretch/>
        </p:blipFill>
        <p:spPr>
          <a:xfrm>
            <a:off x="8802750" y="5074793"/>
            <a:ext cx="3160025" cy="1432336"/>
          </a:xfrm>
          <a:prstGeom prst="rect">
            <a:avLst/>
          </a:prstGeom>
          <a:noFill/>
          <a:ln cap="flat" cmpd="sng" w="28575">
            <a:solidFill>
              <a:schemeClr val="accent1"/>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33d43d834ff_0_85"/>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pic>
        <p:nvPicPr>
          <p:cNvPr id="264" name="Google Shape;264;g33d43d834ff_0_85"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65" name="Google Shape;265;g33d43d834ff_0_85"/>
          <p:cNvSpPr txBox="1"/>
          <p:nvPr/>
        </p:nvSpPr>
        <p:spPr>
          <a:xfrm>
            <a:off x="1236950" y="1901300"/>
            <a:ext cx="6561600" cy="38736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1000"/>
              </a:spcBef>
              <a:spcAft>
                <a:spcPts val="0"/>
              </a:spcAft>
              <a:buClr>
                <a:schemeClr val="dk1"/>
              </a:buClr>
              <a:buSzPts val="1800"/>
              <a:buFont typeface="Arial"/>
              <a:buChar char="●"/>
            </a:pPr>
            <a:r>
              <a:rPr b="1" lang="es-ES" sz="1800">
                <a:solidFill>
                  <a:schemeClr val="dk1"/>
                </a:solidFill>
              </a:rPr>
              <a:t>Definición</a:t>
            </a:r>
            <a:r>
              <a:rPr b="1" lang="es-ES" sz="1800">
                <a:solidFill>
                  <a:schemeClr val="dk1"/>
                </a:solidFill>
              </a:rPr>
              <a:t>: </a:t>
            </a:r>
            <a:r>
              <a:rPr lang="es-ES" sz="1800">
                <a:solidFill>
                  <a:schemeClr val="dk1"/>
                </a:solidFill>
              </a:rPr>
              <a:t>En impresión aditiva, especialmente en tecnologías como FDM (Fused Deposition Modeling), la adhesión a la cama se refiere a qué tan bien se adhiere la primera capa del material al lecho de impresión. </a:t>
            </a:r>
            <a:endParaRPr sz="1800">
              <a:solidFill>
                <a:schemeClr val="dk1"/>
              </a:solidFill>
            </a:endParaRPr>
          </a:p>
          <a:p>
            <a:pPr indent="-342900" lvl="0" marL="457200" marR="0" rtl="0" algn="l">
              <a:lnSpc>
                <a:spcPct val="100000"/>
              </a:lnSpc>
              <a:spcBef>
                <a:spcPts val="1000"/>
              </a:spcBef>
              <a:spcAft>
                <a:spcPts val="0"/>
              </a:spcAft>
              <a:buClr>
                <a:schemeClr val="dk1"/>
              </a:buClr>
              <a:buSzPts val="1800"/>
              <a:buFont typeface="Arial"/>
              <a:buChar char="●"/>
            </a:pPr>
            <a:r>
              <a:rPr b="1" lang="es-ES" sz="1800">
                <a:solidFill>
                  <a:schemeClr val="dk1"/>
                </a:solidFill>
              </a:rPr>
              <a:t>Esta etapa es fundamental</a:t>
            </a:r>
            <a:r>
              <a:rPr lang="es-ES" sz="1800">
                <a:solidFill>
                  <a:schemeClr val="dk1"/>
                </a:solidFill>
              </a:rPr>
              <a:t>: si la base de la pieza no se fija bien desde el principio, todo lo que se imprima encima puede: </a:t>
            </a:r>
            <a:endParaRPr sz="1800">
              <a:solidFill>
                <a:schemeClr val="dk1"/>
              </a:solidFill>
            </a:endParaRPr>
          </a:p>
          <a:p>
            <a:pPr indent="-342900" lvl="1" marL="914400" marR="0" rtl="0" algn="l">
              <a:lnSpc>
                <a:spcPct val="100000"/>
              </a:lnSpc>
              <a:spcBef>
                <a:spcPts val="1000"/>
              </a:spcBef>
              <a:spcAft>
                <a:spcPts val="0"/>
              </a:spcAft>
              <a:buClr>
                <a:schemeClr val="dk1"/>
              </a:buClr>
              <a:buSzPts val="1800"/>
              <a:buFont typeface="Arial"/>
              <a:buChar char="○"/>
            </a:pPr>
            <a:r>
              <a:rPr lang="es-ES" sz="1800">
                <a:solidFill>
                  <a:schemeClr val="dk1"/>
                </a:solidFill>
              </a:rPr>
              <a:t>Desplazarse, </a:t>
            </a:r>
            <a:endParaRPr sz="1800">
              <a:solidFill>
                <a:schemeClr val="dk1"/>
              </a:solidFill>
            </a:endParaRPr>
          </a:p>
          <a:p>
            <a:pPr indent="-342900" lvl="1" marL="914400" marR="0" rtl="0" algn="l">
              <a:lnSpc>
                <a:spcPct val="100000"/>
              </a:lnSpc>
              <a:spcBef>
                <a:spcPts val="1000"/>
              </a:spcBef>
              <a:spcAft>
                <a:spcPts val="0"/>
              </a:spcAft>
              <a:buClr>
                <a:schemeClr val="dk1"/>
              </a:buClr>
              <a:buSzPts val="1800"/>
              <a:buFont typeface="Arial"/>
              <a:buChar char="○"/>
            </a:pPr>
            <a:r>
              <a:rPr lang="es-ES" sz="1800">
                <a:solidFill>
                  <a:schemeClr val="dk1"/>
                </a:solidFill>
              </a:rPr>
              <a:t>Deformarse </a:t>
            </a:r>
            <a:endParaRPr sz="1800">
              <a:solidFill>
                <a:schemeClr val="dk1"/>
              </a:solidFill>
            </a:endParaRPr>
          </a:p>
          <a:p>
            <a:pPr indent="-342900" lvl="1" marL="914400" marR="0" rtl="0" algn="l">
              <a:lnSpc>
                <a:spcPct val="100000"/>
              </a:lnSpc>
              <a:spcBef>
                <a:spcPts val="1000"/>
              </a:spcBef>
              <a:spcAft>
                <a:spcPts val="0"/>
              </a:spcAft>
              <a:buClr>
                <a:schemeClr val="dk1"/>
              </a:buClr>
              <a:buSzPts val="1800"/>
              <a:buFont typeface="Arial"/>
              <a:buChar char="○"/>
            </a:pPr>
            <a:r>
              <a:rPr lang="es-ES" sz="1800">
                <a:solidFill>
                  <a:schemeClr val="dk1"/>
                </a:solidFill>
              </a:rPr>
              <a:t>I</a:t>
            </a:r>
            <a:r>
              <a:rPr lang="es-ES" sz="1800">
                <a:solidFill>
                  <a:schemeClr val="dk1"/>
                </a:solidFill>
              </a:rPr>
              <a:t>ncluso</a:t>
            </a:r>
            <a:r>
              <a:rPr lang="es-ES" sz="1800">
                <a:solidFill>
                  <a:schemeClr val="dk1"/>
                </a:solidFill>
              </a:rPr>
              <a:t>  fallar por completo.</a:t>
            </a:r>
            <a:endParaRPr sz="1800">
              <a:solidFill>
                <a:schemeClr val="dk1"/>
              </a:solidFill>
            </a:endParaRPr>
          </a:p>
          <a:p>
            <a:pPr indent="0" lvl="0" marL="457200" marR="0" rtl="0" algn="just">
              <a:lnSpc>
                <a:spcPct val="100000"/>
              </a:lnSpc>
              <a:spcBef>
                <a:spcPts val="1000"/>
              </a:spcBef>
              <a:spcAft>
                <a:spcPts val="0"/>
              </a:spcAft>
              <a:buNone/>
            </a:pPr>
            <a:r>
              <a:t/>
            </a:r>
            <a:endParaRPr b="1" sz="1800">
              <a:solidFill>
                <a:schemeClr val="dk1"/>
              </a:solidFill>
            </a:endParaRPr>
          </a:p>
        </p:txBody>
      </p:sp>
      <p:sp>
        <p:nvSpPr>
          <p:cNvPr id="266" name="Google Shape;266;g33d43d834ff_0_85"/>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4.4.7 </a:t>
            </a:r>
            <a:r>
              <a:rPr b="1" lang="es-ES" sz="2400">
                <a:solidFill>
                  <a:srgbClr val="002060"/>
                </a:solidFill>
                <a:latin typeface="Arial Black"/>
                <a:ea typeface="Arial Black"/>
                <a:cs typeface="Arial Black"/>
                <a:sym typeface="Arial Black"/>
              </a:rPr>
              <a:t>ADHESIÓN</a:t>
            </a:r>
            <a:r>
              <a:rPr b="1" lang="es-ES" sz="2400">
                <a:solidFill>
                  <a:srgbClr val="002060"/>
                </a:solidFill>
                <a:latin typeface="Arial Black"/>
                <a:ea typeface="Arial Black"/>
                <a:cs typeface="Arial Black"/>
                <a:sym typeface="Arial Black"/>
              </a:rPr>
              <a:t> A LA CAMA</a:t>
            </a:r>
            <a:endParaRPr b="1" sz="2400">
              <a:solidFill>
                <a:srgbClr val="002060"/>
              </a:solidFill>
              <a:latin typeface="Arial Black"/>
              <a:ea typeface="Arial Black"/>
              <a:cs typeface="Arial Black"/>
              <a:sym typeface="Arial Black"/>
            </a:endParaRPr>
          </a:p>
        </p:txBody>
      </p:sp>
      <p:pic>
        <p:nvPicPr>
          <p:cNvPr id="267" name="Google Shape;267;g33d43d834ff_0_85"/>
          <p:cNvPicPr preferRelativeResize="0"/>
          <p:nvPr/>
        </p:nvPicPr>
        <p:blipFill>
          <a:blip r:embed="rId4">
            <a:alphaModFix/>
          </a:blip>
          <a:stretch>
            <a:fillRect/>
          </a:stretch>
        </p:blipFill>
        <p:spPr>
          <a:xfrm>
            <a:off x="8465850" y="1979600"/>
            <a:ext cx="3256750" cy="1869937"/>
          </a:xfrm>
          <a:prstGeom prst="rect">
            <a:avLst/>
          </a:prstGeom>
          <a:noFill/>
          <a:ln>
            <a:noFill/>
          </a:ln>
        </p:spPr>
      </p:pic>
      <p:pic>
        <p:nvPicPr>
          <p:cNvPr id="268" name="Google Shape;268;g33d43d834ff_0_85"/>
          <p:cNvPicPr preferRelativeResize="0"/>
          <p:nvPr/>
        </p:nvPicPr>
        <p:blipFill>
          <a:blip r:embed="rId5">
            <a:alphaModFix/>
          </a:blip>
          <a:stretch>
            <a:fillRect/>
          </a:stretch>
        </p:blipFill>
        <p:spPr>
          <a:xfrm>
            <a:off x="8544251" y="4092875"/>
            <a:ext cx="2275075" cy="2268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g3426751a0b2_0_2"/>
          <p:cNvSpPr txBox="1"/>
          <p:nvPr>
            <p:ph type="title"/>
          </p:nvPr>
        </p:nvSpPr>
        <p:spPr>
          <a:xfrm>
            <a:off x="1308300" y="150100"/>
            <a:ext cx="87165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sp>
        <p:nvSpPr>
          <p:cNvPr id="43" name="Google Shape;43;g3426751a0b2_0_2"/>
          <p:cNvSpPr txBox="1"/>
          <p:nvPr/>
        </p:nvSpPr>
        <p:spPr>
          <a:xfrm>
            <a:off x="1464828" y="1057961"/>
            <a:ext cx="7415462" cy="395621"/>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RESUMEN DE CONTENIDOS</a:t>
            </a:r>
            <a:endParaRPr b="1" i="0" sz="2400" u="none" cap="none" strike="noStrike">
              <a:solidFill>
                <a:srgbClr val="002060"/>
              </a:solidFill>
              <a:latin typeface="Arial Black"/>
              <a:ea typeface="Arial Black"/>
              <a:cs typeface="Arial Black"/>
              <a:sym typeface="Arial Black"/>
            </a:endParaRPr>
          </a:p>
        </p:txBody>
      </p:sp>
      <p:sp>
        <p:nvSpPr>
          <p:cNvPr id="44" name="Google Shape;44;g3426751a0b2_0_2"/>
          <p:cNvSpPr/>
          <p:nvPr/>
        </p:nvSpPr>
        <p:spPr>
          <a:xfrm>
            <a:off x="3192275" y="1883075"/>
            <a:ext cx="5649029"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568AB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g3426751a0b2_0_2"/>
          <p:cNvSpPr/>
          <p:nvPr/>
        </p:nvSpPr>
        <p:spPr>
          <a:xfrm>
            <a:off x="3192275" y="2607825"/>
            <a:ext cx="5685592"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F2E78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g3426751a0b2_0_2"/>
          <p:cNvSpPr/>
          <p:nvPr/>
        </p:nvSpPr>
        <p:spPr>
          <a:xfrm>
            <a:off x="3191000" y="3443550"/>
            <a:ext cx="5740437"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g3426751a0b2_0_2"/>
          <p:cNvSpPr txBox="1"/>
          <p:nvPr/>
        </p:nvSpPr>
        <p:spPr>
          <a:xfrm>
            <a:off x="3778470" y="1972750"/>
            <a:ext cx="2514000" cy="648900"/>
          </a:xfrm>
          <a:prstGeom prst="rect">
            <a:avLst/>
          </a:prstGeom>
          <a:noFill/>
          <a:ln>
            <a:noFill/>
          </a:ln>
        </p:spPr>
        <p:txBody>
          <a:bodyPr anchorCtr="0" anchor="t" bIns="0" lIns="0" spcFirstLastPara="1" rIns="0" wrap="square" tIns="16500">
            <a:spAutoFit/>
          </a:bodyPr>
          <a:lstStyle/>
          <a:p>
            <a:pPr indent="0" lvl="0" marL="0" marR="0" rtl="0" algn="l">
              <a:lnSpc>
                <a:spcPct val="100000"/>
              </a:lnSpc>
              <a:spcBef>
                <a:spcPts val="0"/>
              </a:spcBef>
              <a:spcAft>
                <a:spcPts val="0"/>
              </a:spcAft>
              <a:buClr>
                <a:srgbClr val="000000"/>
              </a:buClr>
              <a:buSzPts val="2000"/>
              <a:buFont typeface="Arial"/>
              <a:buNone/>
            </a:pPr>
            <a:r>
              <a:rPr b="1" lang="es-ES" sz="2000">
                <a:solidFill>
                  <a:srgbClr val="012033"/>
                </a:solidFill>
              </a:rPr>
              <a:t>4.1 FORMATO STL</a:t>
            </a:r>
            <a:endParaRPr b="1" i="0" sz="2000" u="none" cap="none" strike="noStrike">
              <a:solidFill>
                <a:srgbClr val="012033"/>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2000" u="none" cap="none" strike="noStrike">
              <a:solidFill>
                <a:srgbClr val="012033"/>
              </a:solidFill>
              <a:latin typeface="Arial"/>
              <a:ea typeface="Arial"/>
              <a:cs typeface="Arial"/>
              <a:sym typeface="Arial"/>
            </a:endParaRPr>
          </a:p>
        </p:txBody>
      </p:sp>
      <p:sp>
        <p:nvSpPr>
          <p:cNvPr id="48" name="Google Shape;48;g3426751a0b2_0_2"/>
          <p:cNvSpPr txBox="1"/>
          <p:nvPr/>
        </p:nvSpPr>
        <p:spPr>
          <a:xfrm>
            <a:off x="2103257" y="2708141"/>
            <a:ext cx="4696500" cy="324600"/>
          </a:xfrm>
          <a:prstGeom prst="rect">
            <a:avLst/>
          </a:prstGeom>
          <a:noFill/>
          <a:ln>
            <a:noFill/>
          </a:ln>
        </p:spPr>
        <p:txBody>
          <a:bodyPr anchorCtr="0" anchor="t" bIns="0" lIns="0" spcFirstLastPara="1" rIns="0" wrap="square" tIns="16500">
            <a:spAutoFit/>
          </a:bodyPr>
          <a:lstStyle/>
          <a:p>
            <a:pPr indent="0" lvl="0" marL="0" marR="0" rtl="0" algn="ctr">
              <a:lnSpc>
                <a:spcPct val="100000"/>
              </a:lnSpc>
              <a:spcBef>
                <a:spcPts val="0"/>
              </a:spcBef>
              <a:spcAft>
                <a:spcPts val="0"/>
              </a:spcAft>
              <a:buClr>
                <a:srgbClr val="000000"/>
              </a:buClr>
              <a:buSzPts val="2000"/>
              <a:buFont typeface="Arial"/>
              <a:buNone/>
            </a:pPr>
            <a:r>
              <a:rPr b="1" lang="es-ES" sz="2000">
                <a:solidFill>
                  <a:srgbClr val="012033"/>
                </a:solidFill>
              </a:rPr>
              <a:t>4.2 SLICER</a:t>
            </a:r>
            <a:endParaRPr b="0" i="0" sz="2000" u="none" cap="none" strike="noStrike">
              <a:solidFill>
                <a:srgbClr val="012033"/>
              </a:solidFill>
              <a:latin typeface="Arial"/>
              <a:ea typeface="Arial"/>
              <a:cs typeface="Arial"/>
              <a:sym typeface="Arial"/>
            </a:endParaRPr>
          </a:p>
        </p:txBody>
      </p:sp>
      <p:sp>
        <p:nvSpPr>
          <p:cNvPr id="49" name="Google Shape;49;g3426751a0b2_0_2"/>
          <p:cNvSpPr txBox="1"/>
          <p:nvPr/>
        </p:nvSpPr>
        <p:spPr>
          <a:xfrm>
            <a:off x="3488411" y="3558205"/>
            <a:ext cx="4696500" cy="556800"/>
          </a:xfrm>
          <a:prstGeom prst="rect">
            <a:avLst/>
          </a:prstGeom>
          <a:noFill/>
          <a:ln>
            <a:noFill/>
          </a:ln>
        </p:spPr>
        <p:txBody>
          <a:bodyPr anchorCtr="0" anchor="t" bIns="0" lIns="0" spcFirstLastPara="1" rIns="0" wrap="square" tIns="16500">
            <a:spAutoFit/>
          </a:bodyPr>
          <a:lstStyle/>
          <a:p>
            <a:pPr indent="0" lvl="0" marL="0" marR="0" rtl="0" algn="ctr">
              <a:lnSpc>
                <a:spcPct val="100000"/>
              </a:lnSpc>
              <a:spcBef>
                <a:spcPts val="0"/>
              </a:spcBef>
              <a:spcAft>
                <a:spcPts val="0"/>
              </a:spcAft>
              <a:buClr>
                <a:srgbClr val="000000"/>
              </a:buClr>
              <a:buSzPts val="2000"/>
              <a:buFont typeface="Arial"/>
              <a:buNone/>
            </a:pPr>
            <a:r>
              <a:rPr b="1" lang="es-ES" sz="2000">
                <a:solidFill>
                  <a:srgbClr val="012033"/>
                </a:solidFill>
              </a:rPr>
              <a:t>4.3 </a:t>
            </a:r>
            <a:r>
              <a:rPr b="1" lang="es-ES" sz="2000">
                <a:solidFill>
                  <a:srgbClr val="012033"/>
                </a:solidFill>
              </a:rPr>
              <a:t>PROYECTOS</a:t>
            </a:r>
            <a:r>
              <a:rPr b="1" lang="es-ES" sz="2000">
                <a:solidFill>
                  <a:srgbClr val="012033"/>
                </a:solidFill>
              </a:rPr>
              <a:t> DE IMPRESIÓN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g3426751a0b2_0_2"/>
          <p:cNvSpPr/>
          <p:nvPr/>
        </p:nvSpPr>
        <p:spPr>
          <a:xfrm>
            <a:off x="3216725" y="4245275"/>
            <a:ext cx="5740437"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568AB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g3426751a0b2_0_2"/>
          <p:cNvSpPr/>
          <p:nvPr/>
        </p:nvSpPr>
        <p:spPr>
          <a:xfrm>
            <a:off x="3224400" y="4970025"/>
            <a:ext cx="5740437" cy="649211"/>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F2E78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3426751a0b2_0_2"/>
          <p:cNvSpPr txBox="1"/>
          <p:nvPr/>
        </p:nvSpPr>
        <p:spPr>
          <a:xfrm>
            <a:off x="3778474" y="5173150"/>
            <a:ext cx="5066100" cy="324600"/>
          </a:xfrm>
          <a:prstGeom prst="rect">
            <a:avLst/>
          </a:prstGeom>
          <a:noFill/>
          <a:ln>
            <a:noFill/>
          </a:ln>
        </p:spPr>
        <p:txBody>
          <a:bodyPr anchorCtr="0" anchor="t" bIns="0" lIns="0" spcFirstLastPara="1" rIns="0" wrap="square" tIns="16500">
            <a:spAutoFit/>
          </a:bodyPr>
          <a:lstStyle/>
          <a:p>
            <a:pPr indent="0" lvl="0" marL="0" marR="0" rtl="0" algn="l">
              <a:lnSpc>
                <a:spcPct val="100000"/>
              </a:lnSpc>
              <a:spcBef>
                <a:spcPts val="0"/>
              </a:spcBef>
              <a:spcAft>
                <a:spcPts val="0"/>
              </a:spcAft>
              <a:buClr>
                <a:srgbClr val="000000"/>
              </a:buClr>
              <a:buSzPts val="2000"/>
              <a:buFont typeface="Arial"/>
              <a:buNone/>
            </a:pPr>
            <a:r>
              <a:rPr b="1" lang="es-ES" sz="2000">
                <a:solidFill>
                  <a:srgbClr val="012033"/>
                </a:solidFill>
              </a:rPr>
              <a:t>4.5 TABLA COMPARATIVA </a:t>
            </a:r>
            <a:r>
              <a:rPr b="1" lang="es-ES" sz="2000">
                <a:solidFill>
                  <a:srgbClr val="012033"/>
                </a:solidFill>
              </a:rPr>
              <a:t>PARÁMETROS</a:t>
            </a:r>
            <a:endParaRPr b="0" i="0" sz="2000" u="none" cap="none" strike="noStrike">
              <a:solidFill>
                <a:srgbClr val="012033"/>
              </a:solidFill>
              <a:latin typeface="Arial"/>
              <a:ea typeface="Arial"/>
              <a:cs typeface="Arial"/>
              <a:sym typeface="Arial"/>
            </a:endParaRPr>
          </a:p>
        </p:txBody>
      </p:sp>
      <p:sp>
        <p:nvSpPr>
          <p:cNvPr id="53" name="Google Shape;53;g3426751a0b2_0_2"/>
          <p:cNvSpPr txBox="1"/>
          <p:nvPr/>
        </p:nvSpPr>
        <p:spPr>
          <a:xfrm>
            <a:off x="3858205" y="4370264"/>
            <a:ext cx="4696500" cy="324600"/>
          </a:xfrm>
          <a:prstGeom prst="rect">
            <a:avLst/>
          </a:prstGeom>
          <a:noFill/>
          <a:ln>
            <a:noFill/>
          </a:ln>
        </p:spPr>
        <p:txBody>
          <a:bodyPr anchorCtr="0" anchor="t" bIns="0" lIns="0" spcFirstLastPara="1" rIns="0" wrap="square" tIns="16500">
            <a:spAutoFit/>
          </a:bodyPr>
          <a:lstStyle/>
          <a:p>
            <a:pPr indent="0" lvl="0" marL="0" marR="0" rtl="0" algn="l">
              <a:lnSpc>
                <a:spcPct val="100000"/>
              </a:lnSpc>
              <a:spcBef>
                <a:spcPts val="0"/>
              </a:spcBef>
              <a:spcAft>
                <a:spcPts val="0"/>
              </a:spcAft>
              <a:buClr>
                <a:srgbClr val="000000"/>
              </a:buClr>
              <a:buSzPts val="2000"/>
              <a:buFont typeface="Arial"/>
              <a:buNone/>
            </a:pPr>
            <a:r>
              <a:rPr b="1" lang="es-ES" sz="2000">
                <a:solidFill>
                  <a:srgbClr val="012033"/>
                </a:solidFill>
              </a:rPr>
              <a:t>4.4 </a:t>
            </a:r>
            <a:r>
              <a:rPr b="1" lang="es-ES" sz="2000">
                <a:solidFill>
                  <a:srgbClr val="012033"/>
                </a:solidFill>
              </a:rPr>
              <a:t>PARÁMETROS</a:t>
            </a:r>
            <a:r>
              <a:rPr b="1" lang="es-ES" sz="2000">
                <a:solidFill>
                  <a:srgbClr val="012033"/>
                </a:solidFill>
              </a:rPr>
              <a:t> DE </a:t>
            </a:r>
            <a:r>
              <a:rPr b="1" lang="es-ES" sz="2000">
                <a:solidFill>
                  <a:srgbClr val="012033"/>
                </a:solidFill>
              </a:rPr>
              <a:t>IMPRESIÓN</a:t>
            </a:r>
            <a:endParaRPr b="0" i="0" sz="2400" u="none" cap="none" strike="noStrike">
              <a:solidFill>
                <a:srgbClr val="012033"/>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36aee36566a_0_3"/>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pic>
        <p:nvPicPr>
          <p:cNvPr id="274" name="Google Shape;274;g36aee36566a_0_3"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75" name="Google Shape;275;g36aee36566a_0_3"/>
          <p:cNvSpPr txBox="1"/>
          <p:nvPr/>
        </p:nvSpPr>
        <p:spPr>
          <a:xfrm>
            <a:off x="1236950" y="1901300"/>
            <a:ext cx="10493700" cy="4130400"/>
          </a:xfrm>
          <a:prstGeom prst="rect">
            <a:avLst/>
          </a:prstGeom>
          <a:noFill/>
          <a:ln>
            <a:noFill/>
          </a:ln>
        </p:spPr>
        <p:txBody>
          <a:bodyPr anchorCtr="0" anchor="t" bIns="91425" lIns="91425" spcFirstLastPara="1" rIns="91425" wrap="square" tIns="91425">
            <a:spAutoFit/>
          </a:bodyPr>
          <a:lstStyle/>
          <a:p>
            <a:pPr indent="-342900" lvl="0" marL="457200" rtl="0" algn="just">
              <a:spcBef>
                <a:spcPts val="1000"/>
              </a:spcBef>
              <a:spcAft>
                <a:spcPts val="0"/>
              </a:spcAft>
              <a:buClr>
                <a:schemeClr val="dk1"/>
              </a:buClr>
              <a:buSzPts val="1800"/>
              <a:buChar char="●"/>
            </a:pPr>
            <a:r>
              <a:rPr lang="es-ES" sz="1800">
                <a:solidFill>
                  <a:schemeClr val="dk1"/>
                </a:solidFill>
              </a:rPr>
              <a:t>Algunos factores clave que influyen en una buena adhesión:</a:t>
            </a:r>
            <a:endParaRPr sz="1800">
              <a:solidFill>
                <a:schemeClr val="dk1"/>
              </a:solidFill>
            </a:endParaRPr>
          </a:p>
          <a:p>
            <a:pPr indent="-342900" lvl="1" marL="914400" rtl="0" algn="l">
              <a:spcBef>
                <a:spcPts val="1000"/>
              </a:spcBef>
              <a:spcAft>
                <a:spcPts val="0"/>
              </a:spcAft>
              <a:buClr>
                <a:schemeClr val="dk1"/>
              </a:buClr>
              <a:buSzPts val="1800"/>
              <a:buChar char="○"/>
            </a:pPr>
            <a:r>
              <a:rPr b="1" lang="es-ES" sz="1800">
                <a:solidFill>
                  <a:schemeClr val="dk1"/>
                </a:solidFill>
              </a:rPr>
              <a:t>Nivelación del lecho</a:t>
            </a:r>
            <a:r>
              <a:rPr lang="es-ES" sz="1800">
                <a:solidFill>
                  <a:schemeClr val="dk1"/>
                </a:solidFill>
              </a:rPr>
              <a:t>: Que la cama esté nivelada y a la distancia correcta de la boquilla.</a:t>
            </a:r>
            <a:endParaRPr sz="1800">
              <a:solidFill>
                <a:schemeClr val="dk1"/>
              </a:solidFill>
            </a:endParaRPr>
          </a:p>
          <a:p>
            <a:pPr indent="-342900" lvl="1" marL="914400" rtl="0" algn="l">
              <a:spcBef>
                <a:spcPts val="1000"/>
              </a:spcBef>
              <a:spcAft>
                <a:spcPts val="0"/>
              </a:spcAft>
              <a:buClr>
                <a:schemeClr val="dk1"/>
              </a:buClr>
              <a:buSzPts val="1800"/>
              <a:buChar char="○"/>
            </a:pPr>
            <a:r>
              <a:rPr b="1" lang="es-ES" sz="1800">
                <a:solidFill>
                  <a:schemeClr val="dk1"/>
                </a:solidFill>
              </a:rPr>
              <a:t>offset </a:t>
            </a:r>
            <a:r>
              <a:rPr lang="es-ES" sz="1800">
                <a:solidFill>
                  <a:schemeClr val="dk1"/>
                </a:solidFill>
              </a:rPr>
              <a:t>en z de la punta de la </a:t>
            </a:r>
            <a:r>
              <a:rPr lang="es-ES" sz="1800">
                <a:solidFill>
                  <a:schemeClr val="dk1"/>
                </a:solidFill>
              </a:rPr>
              <a:t>boquilla</a:t>
            </a:r>
            <a:r>
              <a:rPr lang="es-ES" sz="1800">
                <a:solidFill>
                  <a:schemeClr val="dk1"/>
                </a:solidFill>
              </a:rPr>
              <a:t> a cama.</a:t>
            </a:r>
            <a:endParaRPr sz="1800">
              <a:solidFill>
                <a:schemeClr val="dk1"/>
              </a:solidFill>
            </a:endParaRPr>
          </a:p>
          <a:p>
            <a:pPr indent="-342900" lvl="1" marL="914400" rtl="0" algn="l">
              <a:spcBef>
                <a:spcPts val="1000"/>
              </a:spcBef>
              <a:spcAft>
                <a:spcPts val="0"/>
              </a:spcAft>
              <a:buClr>
                <a:schemeClr val="dk1"/>
              </a:buClr>
              <a:buSzPts val="1800"/>
              <a:buChar char="○"/>
            </a:pPr>
            <a:r>
              <a:rPr b="1" lang="es-ES" sz="1800">
                <a:solidFill>
                  <a:schemeClr val="dk1"/>
                </a:solidFill>
              </a:rPr>
              <a:t>Temperatura de la cama:</a:t>
            </a:r>
            <a:r>
              <a:rPr lang="es-ES" sz="1800">
                <a:solidFill>
                  <a:schemeClr val="dk1"/>
                </a:solidFill>
              </a:rPr>
              <a:t> Algunos materiales como el ABS o el PETG requieren una cama caliente para mejorar la adherencia.</a:t>
            </a:r>
            <a:endParaRPr sz="1800">
              <a:solidFill>
                <a:schemeClr val="dk1"/>
              </a:solidFill>
            </a:endParaRPr>
          </a:p>
          <a:p>
            <a:pPr indent="-342900" lvl="2" marL="1371600" rtl="0" algn="l">
              <a:spcBef>
                <a:spcPts val="1000"/>
              </a:spcBef>
              <a:spcAft>
                <a:spcPts val="0"/>
              </a:spcAft>
              <a:buClr>
                <a:srgbClr val="FF0000"/>
              </a:buClr>
              <a:buSzPts val="1800"/>
              <a:buChar char="■"/>
            </a:pPr>
            <a:r>
              <a:rPr lang="es-ES" sz="1800">
                <a:solidFill>
                  <a:srgbClr val="FF0000"/>
                </a:solidFill>
              </a:rPr>
              <a:t>Precalentar la cama previa nivelación mejora la adhesión y puede </a:t>
            </a:r>
            <a:r>
              <a:rPr lang="es-ES" sz="1800">
                <a:solidFill>
                  <a:srgbClr val="FF0000"/>
                </a:solidFill>
              </a:rPr>
              <a:t>evitar</a:t>
            </a:r>
            <a:r>
              <a:rPr lang="es-ES" sz="1800">
                <a:solidFill>
                  <a:srgbClr val="FF0000"/>
                </a:solidFill>
              </a:rPr>
              <a:t> las lacas.</a:t>
            </a:r>
            <a:endParaRPr sz="1800">
              <a:solidFill>
                <a:srgbClr val="FF0000"/>
              </a:solidFill>
            </a:endParaRPr>
          </a:p>
          <a:p>
            <a:pPr indent="-342900" lvl="1" marL="914400" rtl="0" algn="l">
              <a:spcBef>
                <a:spcPts val="1000"/>
              </a:spcBef>
              <a:spcAft>
                <a:spcPts val="0"/>
              </a:spcAft>
              <a:buClr>
                <a:schemeClr val="dk1"/>
              </a:buClr>
              <a:buSzPts val="1800"/>
              <a:buChar char="○"/>
            </a:pPr>
            <a:r>
              <a:rPr b="1" lang="es-ES" sz="1800">
                <a:solidFill>
                  <a:schemeClr val="dk1"/>
                </a:solidFill>
              </a:rPr>
              <a:t>Superficie del lecho:</a:t>
            </a:r>
            <a:r>
              <a:rPr lang="es-ES" sz="1800">
                <a:solidFill>
                  <a:schemeClr val="dk1"/>
                </a:solidFill>
              </a:rPr>
              <a:t> Vidrio, PEI, BuildTak o cintas adhesivas modifican la adherencia según el material.</a:t>
            </a:r>
            <a:endParaRPr sz="1800">
              <a:solidFill>
                <a:schemeClr val="dk1"/>
              </a:solidFill>
            </a:endParaRPr>
          </a:p>
          <a:p>
            <a:pPr indent="-342900" lvl="1" marL="914400" rtl="0" algn="l">
              <a:spcBef>
                <a:spcPts val="1000"/>
              </a:spcBef>
              <a:spcAft>
                <a:spcPts val="0"/>
              </a:spcAft>
              <a:buClr>
                <a:schemeClr val="dk1"/>
              </a:buClr>
              <a:buSzPts val="1800"/>
              <a:buChar char="○"/>
            </a:pPr>
            <a:r>
              <a:rPr b="1" lang="es-ES" sz="1800">
                <a:solidFill>
                  <a:schemeClr val="dk1"/>
                </a:solidFill>
              </a:rPr>
              <a:t>Velocidad y altura de la primera capa:</a:t>
            </a:r>
            <a:r>
              <a:rPr lang="es-ES" sz="1800">
                <a:solidFill>
                  <a:schemeClr val="dk1"/>
                </a:solidFill>
              </a:rPr>
              <a:t> Una capa inicial más lenta y con altura ajustada mejora la fijación.</a:t>
            </a:r>
            <a:endParaRPr sz="1800">
              <a:solidFill>
                <a:schemeClr val="dk1"/>
              </a:solidFill>
            </a:endParaRPr>
          </a:p>
          <a:p>
            <a:pPr indent="0" lvl="0" marL="0" marR="0" rtl="0" algn="just">
              <a:lnSpc>
                <a:spcPct val="100000"/>
              </a:lnSpc>
              <a:spcBef>
                <a:spcPts val="1000"/>
              </a:spcBef>
              <a:spcAft>
                <a:spcPts val="0"/>
              </a:spcAft>
              <a:buNone/>
            </a:pPr>
            <a:r>
              <a:t/>
            </a:r>
            <a:endParaRPr b="1" sz="1800">
              <a:solidFill>
                <a:schemeClr val="dk1"/>
              </a:solidFill>
            </a:endParaRPr>
          </a:p>
        </p:txBody>
      </p:sp>
      <p:sp>
        <p:nvSpPr>
          <p:cNvPr id="276" name="Google Shape;276;g36aee36566a_0_3"/>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4.4.7 ADHESIÓN A LA CAMA</a:t>
            </a:r>
            <a:endParaRPr b="1" sz="2400">
              <a:solidFill>
                <a:srgbClr val="002060"/>
              </a:solidFill>
              <a:latin typeface="Arial Black"/>
              <a:ea typeface="Arial Black"/>
              <a:cs typeface="Arial Black"/>
              <a:sym typeface="Arial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33d43d834ff_0_258"/>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pic>
        <p:nvPicPr>
          <p:cNvPr id="282" name="Google Shape;282;g33d43d834ff_0_258"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83" name="Google Shape;283;g33d43d834ff_0_258"/>
          <p:cNvSpPr txBox="1"/>
          <p:nvPr/>
        </p:nvSpPr>
        <p:spPr>
          <a:xfrm>
            <a:off x="1236950" y="1901300"/>
            <a:ext cx="8379900" cy="5214300"/>
          </a:xfrm>
          <a:prstGeom prst="rect">
            <a:avLst/>
          </a:prstGeom>
          <a:noFill/>
          <a:ln>
            <a:noFill/>
          </a:ln>
        </p:spPr>
        <p:txBody>
          <a:bodyPr anchorCtr="0" anchor="t" bIns="91425" lIns="91425" spcFirstLastPara="1" rIns="91425" wrap="square" tIns="91425">
            <a:spAutoFit/>
          </a:bodyPr>
          <a:lstStyle/>
          <a:p>
            <a:pPr indent="-342900" lvl="0" marL="457200" rtl="0" algn="just">
              <a:spcBef>
                <a:spcPts val="1000"/>
              </a:spcBef>
              <a:spcAft>
                <a:spcPts val="0"/>
              </a:spcAft>
              <a:buClr>
                <a:schemeClr val="dk1"/>
              </a:buClr>
              <a:buSzPts val="1800"/>
              <a:buChar char="●"/>
            </a:pPr>
            <a:r>
              <a:rPr lang="es-ES" sz="1800">
                <a:solidFill>
                  <a:schemeClr val="dk1"/>
                </a:solidFill>
              </a:rPr>
              <a:t>Algunos factores clave que influyen en una buena adhesión:</a:t>
            </a:r>
            <a:endParaRPr sz="1800">
              <a:solidFill>
                <a:schemeClr val="dk1"/>
              </a:solidFill>
            </a:endParaRPr>
          </a:p>
          <a:p>
            <a:pPr indent="-342900" lvl="1" marL="914400" rtl="0" algn="l">
              <a:spcBef>
                <a:spcPts val="1000"/>
              </a:spcBef>
              <a:spcAft>
                <a:spcPts val="0"/>
              </a:spcAft>
              <a:buClr>
                <a:schemeClr val="dk1"/>
              </a:buClr>
              <a:buSzPts val="1800"/>
              <a:buChar char="○"/>
            </a:pPr>
            <a:r>
              <a:rPr b="1" lang="es-ES" sz="1800">
                <a:solidFill>
                  <a:schemeClr val="dk1"/>
                </a:solidFill>
              </a:rPr>
              <a:t>Uso de LACAS y Pegamento en barra: </a:t>
            </a:r>
            <a:r>
              <a:rPr lang="es-ES" sz="1800">
                <a:solidFill>
                  <a:schemeClr val="dk1"/>
                </a:solidFill>
              </a:rPr>
              <a:t>Para mejorar la adherencia en impresión 3D con ABS y PLA:</a:t>
            </a:r>
            <a:endParaRPr sz="1800">
              <a:solidFill>
                <a:schemeClr val="dk1"/>
              </a:solidFill>
            </a:endParaRPr>
          </a:p>
          <a:p>
            <a:pPr indent="-342900" lvl="2" marL="1371600" rtl="0" algn="just">
              <a:spcBef>
                <a:spcPts val="1000"/>
              </a:spcBef>
              <a:spcAft>
                <a:spcPts val="0"/>
              </a:spcAft>
              <a:buClr>
                <a:schemeClr val="dk1"/>
              </a:buClr>
              <a:buSzPts val="1800"/>
              <a:buChar char="■"/>
            </a:pPr>
            <a:r>
              <a:rPr b="1" lang="es-ES" sz="1800">
                <a:solidFill>
                  <a:schemeClr val="dk1"/>
                </a:solidFill>
              </a:rPr>
              <a:t>PLA:</a:t>
            </a:r>
            <a:r>
              <a:rPr lang="es-ES" sz="1800">
                <a:solidFill>
                  <a:schemeClr val="dk1"/>
                </a:solidFill>
              </a:rPr>
              <a:t> </a:t>
            </a:r>
            <a:r>
              <a:rPr b="1" lang="es-ES" sz="1800">
                <a:solidFill>
                  <a:schemeClr val="dk1"/>
                </a:solidFill>
              </a:rPr>
              <a:t>Laca Nelly clásica. </a:t>
            </a:r>
            <a:r>
              <a:rPr lang="es-ES" sz="1800">
                <a:solidFill>
                  <a:schemeClr val="dk1"/>
                </a:solidFill>
              </a:rPr>
              <a:t>Una opción casera muy usada. Sin siliconas ni aceites, funciona bien con PLA en camas calientes. Económica y fácil de encontrar</a:t>
            </a:r>
            <a:endParaRPr sz="1800">
              <a:solidFill>
                <a:schemeClr val="dk1"/>
              </a:solidFill>
            </a:endParaRPr>
          </a:p>
          <a:p>
            <a:pPr indent="-342900" lvl="2" marL="1371600" rtl="0" algn="just">
              <a:spcBef>
                <a:spcPts val="1000"/>
              </a:spcBef>
              <a:spcAft>
                <a:spcPts val="0"/>
              </a:spcAft>
              <a:buClr>
                <a:schemeClr val="dk1"/>
              </a:buClr>
              <a:buSzPts val="1800"/>
              <a:buChar char="■"/>
            </a:pPr>
            <a:r>
              <a:rPr lang="es-ES" sz="1800">
                <a:solidFill>
                  <a:schemeClr val="dk1"/>
                </a:solidFill>
              </a:rPr>
              <a:t>ABS: </a:t>
            </a:r>
            <a:r>
              <a:rPr b="1" lang="es-ES" sz="1800">
                <a:solidFill>
                  <a:schemeClr val="dk1"/>
                </a:solidFill>
              </a:rPr>
              <a:t>Dimafix</a:t>
            </a:r>
            <a:r>
              <a:rPr lang="es-ES" sz="1800">
                <a:solidFill>
                  <a:schemeClr val="dk1"/>
                </a:solidFill>
              </a:rPr>
              <a:t>.Excelente para ABS. Su adhesión se activa con el calor (a partir de 65 °C) y se libera al enfriarse. Ideal para piezas grandes y evitar warping..</a:t>
            </a:r>
            <a:endParaRPr sz="1800">
              <a:solidFill>
                <a:schemeClr val="dk1"/>
              </a:solidFill>
            </a:endParaRPr>
          </a:p>
          <a:p>
            <a:pPr indent="-342900" lvl="0" marL="457200" rtl="0" algn="l">
              <a:lnSpc>
                <a:spcPct val="115000"/>
              </a:lnSpc>
              <a:spcBef>
                <a:spcPts val="1000"/>
              </a:spcBef>
              <a:spcAft>
                <a:spcPts val="0"/>
              </a:spcAft>
              <a:buClr>
                <a:schemeClr val="dk1"/>
              </a:buClr>
              <a:buSzPts val="1800"/>
              <a:buChar char="●"/>
            </a:pPr>
            <a:r>
              <a:rPr b="1" lang="es-ES" sz="1800">
                <a:solidFill>
                  <a:schemeClr val="dk1"/>
                </a:solidFill>
              </a:rPr>
              <a:t>Importantes notas mejorar adhesión en el dia a dia:</a:t>
            </a:r>
            <a:endParaRPr b="1" sz="1800">
              <a:solidFill>
                <a:schemeClr val="dk1"/>
              </a:solidFill>
            </a:endParaRPr>
          </a:p>
          <a:p>
            <a:pPr indent="-342900" lvl="1" marL="914400" rtl="0" algn="l">
              <a:lnSpc>
                <a:spcPct val="115000"/>
              </a:lnSpc>
              <a:spcBef>
                <a:spcPts val="1000"/>
              </a:spcBef>
              <a:spcAft>
                <a:spcPts val="0"/>
              </a:spcAft>
              <a:buClr>
                <a:srgbClr val="FF0000"/>
              </a:buClr>
              <a:buSzPts val="1800"/>
              <a:buChar char="○"/>
            </a:pPr>
            <a:r>
              <a:rPr lang="es-ES" sz="1800">
                <a:solidFill>
                  <a:srgbClr val="FF0000"/>
                </a:solidFill>
              </a:rPr>
              <a:t>Limpiar la cama con agua o alcohol isopropílico después de cada uso</a:t>
            </a:r>
            <a:endParaRPr sz="1800">
              <a:solidFill>
                <a:srgbClr val="FF0000"/>
              </a:solidFill>
            </a:endParaRPr>
          </a:p>
          <a:p>
            <a:pPr indent="-342900" lvl="1" marL="914400" rtl="0" algn="l">
              <a:lnSpc>
                <a:spcPct val="115000"/>
              </a:lnSpc>
              <a:spcBef>
                <a:spcPts val="1000"/>
              </a:spcBef>
              <a:spcAft>
                <a:spcPts val="0"/>
              </a:spcAft>
              <a:buClr>
                <a:srgbClr val="FF0000"/>
              </a:buClr>
              <a:buSzPts val="1800"/>
              <a:buChar char="○"/>
            </a:pPr>
            <a:r>
              <a:rPr lang="es-ES" sz="1800">
                <a:solidFill>
                  <a:srgbClr val="FF0000"/>
                </a:solidFill>
              </a:rPr>
              <a:t>No tocar con los dedos la superficie de la cama ( Marcas)</a:t>
            </a:r>
            <a:endParaRPr sz="1800">
              <a:solidFill>
                <a:srgbClr val="FF0000"/>
              </a:solidFill>
            </a:endParaRPr>
          </a:p>
          <a:p>
            <a:pPr indent="0" lvl="0" marL="0" marR="0" rtl="0" algn="just">
              <a:lnSpc>
                <a:spcPct val="100000"/>
              </a:lnSpc>
              <a:spcBef>
                <a:spcPts val="1000"/>
              </a:spcBef>
              <a:spcAft>
                <a:spcPts val="0"/>
              </a:spcAft>
              <a:buNone/>
            </a:pPr>
            <a:r>
              <a:t/>
            </a:r>
            <a:endParaRPr sz="1800">
              <a:solidFill>
                <a:schemeClr val="dk1"/>
              </a:solidFill>
            </a:endParaRPr>
          </a:p>
          <a:p>
            <a:pPr indent="0" lvl="0" marL="0" marR="0" rtl="0" algn="just">
              <a:lnSpc>
                <a:spcPct val="100000"/>
              </a:lnSpc>
              <a:spcBef>
                <a:spcPts val="1000"/>
              </a:spcBef>
              <a:spcAft>
                <a:spcPts val="0"/>
              </a:spcAft>
              <a:buNone/>
            </a:pPr>
            <a:r>
              <a:t/>
            </a:r>
            <a:endParaRPr b="1" sz="1800">
              <a:solidFill>
                <a:schemeClr val="dk1"/>
              </a:solidFill>
            </a:endParaRPr>
          </a:p>
        </p:txBody>
      </p:sp>
      <p:sp>
        <p:nvSpPr>
          <p:cNvPr id="284" name="Google Shape;284;g33d43d834ff_0_258"/>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4.4.7 ADHESIÓN A LA CAMA</a:t>
            </a:r>
            <a:endParaRPr b="1" sz="2400">
              <a:solidFill>
                <a:srgbClr val="002060"/>
              </a:solidFill>
              <a:latin typeface="Arial Black"/>
              <a:ea typeface="Arial Black"/>
              <a:cs typeface="Arial Black"/>
              <a:sym typeface="Arial Black"/>
            </a:endParaRPr>
          </a:p>
        </p:txBody>
      </p:sp>
      <p:pic>
        <p:nvPicPr>
          <p:cNvPr id="285" name="Google Shape;285;g33d43d834ff_0_258"/>
          <p:cNvPicPr preferRelativeResize="0"/>
          <p:nvPr/>
        </p:nvPicPr>
        <p:blipFill rotWithShape="1">
          <a:blip r:embed="rId4">
            <a:alphaModFix/>
          </a:blip>
          <a:srcRect b="0" l="22438" r="0" t="0"/>
          <a:stretch/>
        </p:blipFill>
        <p:spPr>
          <a:xfrm>
            <a:off x="10156575" y="2919922"/>
            <a:ext cx="1908575" cy="2131603"/>
          </a:xfrm>
          <a:prstGeom prst="rect">
            <a:avLst/>
          </a:prstGeom>
          <a:noFill/>
          <a:ln>
            <a:noFill/>
          </a:ln>
        </p:spPr>
      </p:pic>
      <p:pic>
        <p:nvPicPr>
          <p:cNvPr id="286" name="Google Shape;286;g33d43d834ff_0_258"/>
          <p:cNvPicPr preferRelativeResize="0"/>
          <p:nvPr/>
        </p:nvPicPr>
        <p:blipFill rotWithShape="1">
          <a:blip r:embed="rId5">
            <a:alphaModFix/>
          </a:blip>
          <a:srcRect b="0" l="23977" r="0" t="0"/>
          <a:stretch/>
        </p:blipFill>
        <p:spPr>
          <a:xfrm>
            <a:off x="10295437" y="2104347"/>
            <a:ext cx="1515150" cy="1264450"/>
          </a:xfrm>
          <a:prstGeom prst="rect">
            <a:avLst/>
          </a:prstGeom>
          <a:noFill/>
          <a:ln>
            <a:noFill/>
          </a:ln>
        </p:spPr>
      </p:pic>
      <p:pic>
        <p:nvPicPr>
          <p:cNvPr id="287" name="Google Shape;287;g33d43d834ff_0_258"/>
          <p:cNvPicPr preferRelativeResize="0"/>
          <p:nvPr/>
        </p:nvPicPr>
        <p:blipFill>
          <a:blip r:embed="rId6">
            <a:alphaModFix/>
          </a:blip>
          <a:stretch>
            <a:fillRect/>
          </a:stretch>
        </p:blipFill>
        <p:spPr>
          <a:xfrm>
            <a:off x="10040863" y="4989353"/>
            <a:ext cx="2024300" cy="143254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33d43d834ff_0_265"/>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pic>
        <p:nvPicPr>
          <p:cNvPr id="293" name="Google Shape;293;g33d43d834ff_0_265"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94" name="Google Shape;294;g33d43d834ff_0_265"/>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4.4.7 ADHESIÓN A LA CAMA</a:t>
            </a:r>
            <a:endParaRPr b="1" sz="2400">
              <a:solidFill>
                <a:srgbClr val="002060"/>
              </a:solidFill>
              <a:latin typeface="Arial Black"/>
              <a:ea typeface="Arial Black"/>
              <a:cs typeface="Arial Black"/>
              <a:sym typeface="Arial Black"/>
            </a:endParaRPr>
          </a:p>
        </p:txBody>
      </p:sp>
      <p:sp>
        <p:nvSpPr>
          <p:cNvPr id="295" name="Google Shape;295;g33d43d834ff_0_265"/>
          <p:cNvSpPr txBox="1"/>
          <p:nvPr/>
        </p:nvSpPr>
        <p:spPr>
          <a:xfrm>
            <a:off x="1236950" y="1901300"/>
            <a:ext cx="6939300" cy="45309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1000"/>
              </a:spcBef>
              <a:spcAft>
                <a:spcPts val="0"/>
              </a:spcAft>
              <a:buClr>
                <a:schemeClr val="dk1"/>
              </a:buClr>
              <a:buSzPts val="1800"/>
              <a:buChar char="●"/>
            </a:pPr>
            <a:r>
              <a:rPr lang="es-ES" sz="1800">
                <a:solidFill>
                  <a:schemeClr val="dk1"/>
                </a:solidFill>
              </a:rPr>
              <a:t>En el </a:t>
            </a:r>
            <a:r>
              <a:rPr b="1" lang="es-ES" sz="1800">
                <a:solidFill>
                  <a:schemeClr val="dk1"/>
                </a:solidFill>
              </a:rPr>
              <a:t>Bambu Studio, </a:t>
            </a:r>
            <a:r>
              <a:rPr lang="es-ES" sz="1800">
                <a:solidFill>
                  <a:schemeClr val="dk1"/>
                </a:solidFill>
              </a:rPr>
              <a:t>puedes configurar:</a:t>
            </a:r>
            <a:endParaRPr sz="1800">
              <a:solidFill>
                <a:schemeClr val="dk1"/>
              </a:solidFill>
            </a:endParaRPr>
          </a:p>
          <a:p>
            <a:pPr indent="-342900" lvl="1" marL="914400" rtl="0" algn="l">
              <a:lnSpc>
                <a:spcPct val="115000"/>
              </a:lnSpc>
              <a:spcBef>
                <a:spcPts val="1000"/>
              </a:spcBef>
              <a:spcAft>
                <a:spcPts val="0"/>
              </a:spcAft>
              <a:buClr>
                <a:schemeClr val="dk1"/>
              </a:buClr>
              <a:buSzPts val="1800"/>
              <a:buChar char="○"/>
            </a:pPr>
            <a:r>
              <a:rPr b="1" lang="es-ES" sz="1800">
                <a:solidFill>
                  <a:schemeClr val="dk1"/>
                </a:solidFill>
              </a:rPr>
              <a:t>Balsa ( Raft):</a:t>
            </a:r>
            <a:r>
              <a:rPr lang="es-ES" sz="1800">
                <a:solidFill>
                  <a:schemeClr val="dk1"/>
                </a:solidFill>
              </a:rPr>
              <a:t>Base gruesa para mejorar adherencia en piezas pequeñas</a:t>
            </a: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b="1" lang="es-ES" sz="1800">
                <a:solidFill>
                  <a:schemeClr val="dk1"/>
                </a:solidFill>
              </a:rPr>
              <a:t>Falda ( Skirt): </a:t>
            </a:r>
            <a:r>
              <a:rPr lang="es-ES" sz="1800">
                <a:solidFill>
                  <a:schemeClr val="dk1"/>
                </a:solidFill>
              </a:rPr>
              <a:t>Línea alrededor de la pieza para cebar el extrusor</a:t>
            </a:r>
            <a:r>
              <a:rPr b="1" lang="es-ES" sz="1800">
                <a:solidFill>
                  <a:schemeClr val="dk1"/>
                </a:solidFill>
              </a:rPr>
              <a:t>:</a:t>
            </a:r>
            <a:endParaRPr b="1" sz="1800">
              <a:solidFill>
                <a:schemeClr val="dk1"/>
              </a:solidFill>
            </a:endParaRPr>
          </a:p>
          <a:p>
            <a:pPr indent="-342900" lvl="1" marL="914400" rtl="0" algn="l">
              <a:lnSpc>
                <a:spcPct val="115000"/>
              </a:lnSpc>
              <a:spcBef>
                <a:spcPts val="0"/>
              </a:spcBef>
              <a:spcAft>
                <a:spcPts val="0"/>
              </a:spcAft>
              <a:buClr>
                <a:schemeClr val="dk1"/>
              </a:buClr>
              <a:buSzPts val="1800"/>
              <a:buChar char="○"/>
            </a:pPr>
            <a:r>
              <a:rPr b="1" lang="es-ES" sz="1800">
                <a:solidFill>
                  <a:schemeClr val="dk1"/>
                </a:solidFill>
              </a:rPr>
              <a:t>Ala (Brim): </a:t>
            </a:r>
            <a:r>
              <a:rPr lang="es-ES" sz="1800">
                <a:solidFill>
                  <a:schemeClr val="dk1"/>
                </a:solidFill>
              </a:rPr>
              <a:t>Borde adicional que aumenta el área de contacto para evitar el warping</a:t>
            </a:r>
            <a:endParaRPr sz="1800">
              <a:solidFill>
                <a:schemeClr val="dk1"/>
              </a:solidFill>
            </a:endParaRPr>
          </a:p>
          <a:p>
            <a:pPr indent="-342900" lvl="0" marL="457200" marR="0" rtl="0" algn="l">
              <a:lnSpc>
                <a:spcPct val="115000"/>
              </a:lnSpc>
              <a:spcBef>
                <a:spcPts val="1000"/>
              </a:spcBef>
              <a:spcAft>
                <a:spcPts val="0"/>
              </a:spcAft>
              <a:buClr>
                <a:schemeClr val="dk1"/>
              </a:buClr>
              <a:buSzPts val="1800"/>
              <a:buChar char="●"/>
            </a:pPr>
            <a:r>
              <a:rPr b="1" lang="es-ES" sz="1800">
                <a:solidFill>
                  <a:schemeClr val="dk1"/>
                </a:solidFill>
              </a:rPr>
              <a:t>Adjunto</a:t>
            </a:r>
            <a:r>
              <a:rPr lang="es-ES" sz="1800">
                <a:solidFill>
                  <a:schemeClr val="dk1"/>
                </a:solidFill>
              </a:rPr>
              <a:t> </a:t>
            </a:r>
            <a:r>
              <a:rPr b="1" lang="es-ES" sz="1800">
                <a:solidFill>
                  <a:schemeClr val="dk1"/>
                </a:solidFill>
              </a:rPr>
              <a:t>el enlace al “Bambu wiki”</a:t>
            </a:r>
            <a:r>
              <a:rPr lang="es-ES" sz="1800">
                <a:solidFill>
                  <a:schemeClr val="dk1"/>
                </a:solidFill>
              </a:rPr>
              <a:t> ( “Troubleshooting bed adhesión issues”)</a:t>
            </a:r>
            <a:endParaRPr sz="1800">
              <a:solidFill>
                <a:schemeClr val="dk1"/>
              </a:solidFill>
            </a:endParaRPr>
          </a:p>
          <a:p>
            <a:pPr indent="0" lvl="0" marL="457200" rtl="0" algn="l">
              <a:lnSpc>
                <a:spcPct val="115000"/>
              </a:lnSpc>
              <a:spcBef>
                <a:spcPts val="1200"/>
              </a:spcBef>
              <a:spcAft>
                <a:spcPts val="0"/>
              </a:spcAft>
              <a:buNone/>
            </a:pPr>
            <a:r>
              <a:rPr lang="es-ES" sz="1800" u="sng">
                <a:solidFill>
                  <a:schemeClr val="hlink"/>
                </a:solidFill>
                <a:hlinkClick r:id="rId4"/>
              </a:rPr>
              <a:t>https://wiki.bambulab.com/en/general/textured-PEI-plate-not-working-as-expected</a:t>
            </a:r>
            <a:endParaRPr sz="1800">
              <a:solidFill>
                <a:schemeClr val="dk1"/>
              </a:solidFill>
            </a:endParaRPr>
          </a:p>
          <a:p>
            <a:pPr indent="0" lvl="0" marL="457200" rtl="0" algn="l">
              <a:lnSpc>
                <a:spcPct val="115000"/>
              </a:lnSpc>
              <a:spcBef>
                <a:spcPts val="1200"/>
              </a:spcBef>
              <a:spcAft>
                <a:spcPts val="1200"/>
              </a:spcAft>
              <a:buNone/>
            </a:pPr>
            <a:r>
              <a:t/>
            </a:r>
            <a:endParaRPr sz="1800">
              <a:solidFill>
                <a:schemeClr val="dk1"/>
              </a:solidFill>
            </a:endParaRPr>
          </a:p>
        </p:txBody>
      </p:sp>
      <p:pic>
        <p:nvPicPr>
          <p:cNvPr id="296" name="Google Shape;296;g33d43d834ff_0_265"/>
          <p:cNvPicPr preferRelativeResize="0"/>
          <p:nvPr/>
        </p:nvPicPr>
        <p:blipFill rotWithShape="1">
          <a:blip r:embed="rId5">
            <a:alphaModFix/>
          </a:blip>
          <a:srcRect b="0" l="0" r="18910" t="0"/>
          <a:stretch/>
        </p:blipFill>
        <p:spPr>
          <a:xfrm>
            <a:off x="8874700" y="1941674"/>
            <a:ext cx="2782299" cy="1529226"/>
          </a:xfrm>
          <a:prstGeom prst="rect">
            <a:avLst/>
          </a:prstGeom>
          <a:noFill/>
          <a:ln cap="flat" cmpd="sng" w="28575">
            <a:solidFill>
              <a:schemeClr val="accent1"/>
            </a:solidFill>
            <a:prstDash val="solid"/>
            <a:round/>
            <a:headEnd len="sm" w="sm" type="none"/>
            <a:tailEnd len="sm" w="sm" type="none"/>
          </a:ln>
        </p:spPr>
      </p:pic>
      <p:pic>
        <p:nvPicPr>
          <p:cNvPr id="297" name="Google Shape;297;g33d43d834ff_0_265"/>
          <p:cNvPicPr preferRelativeResize="0"/>
          <p:nvPr/>
        </p:nvPicPr>
        <p:blipFill>
          <a:blip r:embed="rId6">
            <a:alphaModFix/>
          </a:blip>
          <a:stretch>
            <a:fillRect/>
          </a:stretch>
        </p:blipFill>
        <p:spPr>
          <a:xfrm>
            <a:off x="8859888" y="3583699"/>
            <a:ext cx="2782318" cy="2861976"/>
          </a:xfrm>
          <a:prstGeom prst="rect">
            <a:avLst/>
          </a:prstGeom>
          <a:noFill/>
          <a:ln cap="flat" cmpd="sng" w="28575">
            <a:solidFill>
              <a:schemeClr val="accent1"/>
            </a:solidFill>
            <a:prstDash val="solid"/>
            <a:round/>
            <a:headEnd len="sm" w="sm" type="none"/>
            <a:tailEnd len="sm" w="sm" type="none"/>
          </a:ln>
        </p:spPr>
      </p:pic>
      <p:sp>
        <p:nvSpPr>
          <p:cNvPr id="298" name="Google Shape;298;g33d43d834ff_0_265"/>
          <p:cNvSpPr/>
          <p:nvPr/>
        </p:nvSpPr>
        <p:spPr>
          <a:xfrm>
            <a:off x="7947575" y="2510238"/>
            <a:ext cx="687900" cy="392100"/>
          </a:xfrm>
          <a:prstGeom prst="rightArrow">
            <a:avLst>
              <a:gd fmla="val 50000" name="adj1"/>
              <a:gd fmla="val 50000" name="adj2"/>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9" name="Google Shape;299;g33d43d834ff_0_265"/>
          <p:cNvSpPr/>
          <p:nvPr/>
        </p:nvSpPr>
        <p:spPr>
          <a:xfrm rot="1061995">
            <a:off x="7904296" y="3335827"/>
            <a:ext cx="687757" cy="392121"/>
          </a:xfrm>
          <a:prstGeom prst="rightArrow">
            <a:avLst>
              <a:gd fmla="val 50000" name="adj1"/>
              <a:gd fmla="val 50000" name="adj2"/>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0" name="Google Shape;300;g33d43d834ff_0_265"/>
          <p:cNvSpPr/>
          <p:nvPr/>
        </p:nvSpPr>
        <p:spPr>
          <a:xfrm>
            <a:off x="7904225" y="3823163"/>
            <a:ext cx="687900" cy="392100"/>
          </a:xfrm>
          <a:prstGeom prst="rightArrow">
            <a:avLst>
              <a:gd fmla="val 50000" name="adj1"/>
              <a:gd fmla="val 50000" name="adj2"/>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36b1628aabe_0_23"/>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pic>
        <p:nvPicPr>
          <p:cNvPr id="306" name="Google Shape;306;g36b1628aabe_0_23"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07" name="Google Shape;307;g36b1628aabe_0_23"/>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4.4.8 VELOCIDAD DE IMPRESIÓN</a:t>
            </a:r>
            <a:endParaRPr b="1" sz="2400">
              <a:solidFill>
                <a:srgbClr val="002060"/>
              </a:solidFill>
              <a:latin typeface="Arial Black"/>
              <a:ea typeface="Arial Black"/>
              <a:cs typeface="Arial Black"/>
              <a:sym typeface="Arial Black"/>
            </a:endParaRPr>
          </a:p>
        </p:txBody>
      </p:sp>
      <p:sp>
        <p:nvSpPr>
          <p:cNvPr id="308" name="Google Shape;308;g36b1628aabe_0_23"/>
          <p:cNvSpPr txBox="1"/>
          <p:nvPr/>
        </p:nvSpPr>
        <p:spPr>
          <a:xfrm>
            <a:off x="779750" y="1901300"/>
            <a:ext cx="6817500" cy="5131200"/>
          </a:xfrm>
          <a:prstGeom prst="rect">
            <a:avLst/>
          </a:prstGeom>
          <a:noFill/>
          <a:ln>
            <a:noFill/>
          </a:ln>
        </p:spPr>
        <p:txBody>
          <a:bodyPr anchorCtr="0" anchor="t" bIns="91425" lIns="91425" spcFirstLastPara="1" rIns="91425" wrap="square" tIns="91425">
            <a:spAutoFit/>
          </a:bodyPr>
          <a:lstStyle/>
          <a:p>
            <a:pPr indent="-342900" lvl="0" marL="914400" rtl="0" algn="l">
              <a:lnSpc>
                <a:spcPct val="100000"/>
              </a:lnSpc>
              <a:spcBef>
                <a:spcPts val="1000"/>
              </a:spcBef>
              <a:spcAft>
                <a:spcPts val="0"/>
              </a:spcAft>
              <a:buClr>
                <a:schemeClr val="dk1"/>
              </a:buClr>
              <a:buSzPts val="1800"/>
              <a:buChar char="●"/>
            </a:pPr>
            <a:r>
              <a:rPr b="1" lang="es-ES" sz="1800">
                <a:solidFill>
                  <a:schemeClr val="dk1"/>
                </a:solidFill>
              </a:rPr>
              <a:t>Definición</a:t>
            </a:r>
            <a:r>
              <a:rPr lang="es-ES" sz="1800">
                <a:solidFill>
                  <a:schemeClr val="dk1"/>
                </a:solidFill>
              </a:rPr>
              <a:t>: Define la velocidad a la que se mueve la impresora mientras deposita el material. Afecta al tiempo de impresión.</a:t>
            </a:r>
            <a:endParaRPr sz="1800">
              <a:solidFill>
                <a:schemeClr val="dk1"/>
              </a:solidFill>
            </a:endParaRPr>
          </a:p>
          <a:p>
            <a:pPr indent="-342900" lvl="0" marL="914400" rtl="0" algn="l">
              <a:lnSpc>
                <a:spcPct val="100000"/>
              </a:lnSpc>
              <a:spcBef>
                <a:spcPts val="1000"/>
              </a:spcBef>
              <a:spcAft>
                <a:spcPts val="0"/>
              </a:spcAft>
              <a:buClr>
                <a:schemeClr val="dk1"/>
              </a:buClr>
              <a:buSzPts val="1800"/>
              <a:buChar char="●"/>
            </a:pPr>
            <a:r>
              <a:rPr lang="es-ES" sz="1800">
                <a:solidFill>
                  <a:schemeClr val="dk1"/>
                </a:solidFill>
              </a:rPr>
              <a:t>Si la velocidad es muy alta, se puede comprometer la calidad de la pieza ( si no se ajustan los parámetros), así como en una peor adhesión de las capas.</a:t>
            </a:r>
            <a:endParaRPr sz="1800">
              <a:solidFill>
                <a:schemeClr val="dk1"/>
              </a:solidFill>
            </a:endParaRPr>
          </a:p>
          <a:p>
            <a:pPr indent="-342900" lvl="0" marL="914400" rtl="0" algn="l">
              <a:lnSpc>
                <a:spcPct val="100000"/>
              </a:lnSpc>
              <a:spcBef>
                <a:spcPts val="1000"/>
              </a:spcBef>
              <a:spcAft>
                <a:spcPts val="0"/>
              </a:spcAft>
              <a:buClr>
                <a:schemeClr val="dk1"/>
              </a:buClr>
              <a:buSzPts val="1800"/>
              <a:buChar char="●"/>
            </a:pPr>
            <a:r>
              <a:rPr lang="es-ES" sz="1800">
                <a:solidFill>
                  <a:schemeClr val="dk1"/>
                </a:solidFill>
              </a:rPr>
              <a:t>Si se reduce, la precisión mejora</a:t>
            </a:r>
            <a:endParaRPr sz="1800">
              <a:solidFill>
                <a:schemeClr val="dk1"/>
              </a:solidFill>
            </a:endParaRPr>
          </a:p>
          <a:p>
            <a:pPr indent="-342900" lvl="0" marL="914400" rtl="0" algn="l">
              <a:lnSpc>
                <a:spcPct val="100000"/>
              </a:lnSpc>
              <a:spcBef>
                <a:spcPts val="1000"/>
              </a:spcBef>
              <a:spcAft>
                <a:spcPts val="0"/>
              </a:spcAft>
              <a:buClr>
                <a:schemeClr val="dk1"/>
              </a:buClr>
              <a:buSzPts val="1800"/>
              <a:buChar char="●"/>
            </a:pPr>
            <a:r>
              <a:rPr b="1" lang="es-ES" sz="1800">
                <a:solidFill>
                  <a:schemeClr val="dk1"/>
                </a:solidFill>
              </a:rPr>
              <a:t>Valores típicos</a:t>
            </a:r>
            <a:endParaRPr b="1" sz="1800">
              <a:solidFill>
                <a:schemeClr val="dk1"/>
              </a:solidFill>
            </a:endParaRPr>
          </a:p>
          <a:p>
            <a:pPr indent="-342900" lvl="1" marL="1371600" rtl="0" algn="l">
              <a:lnSpc>
                <a:spcPct val="100000"/>
              </a:lnSpc>
              <a:spcBef>
                <a:spcPts val="1000"/>
              </a:spcBef>
              <a:spcAft>
                <a:spcPts val="0"/>
              </a:spcAft>
              <a:buClr>
                <a:schemeClr val="dk1"/>
              </a:buClr>
              <a:buSzPts val="1800"/>
              <a:buChar char="○"/>
            </a:pPr>
            <a:r>
              <a:rPr lang="es-ES" sz="1800">
                <a:solidFill>
                  <a:schemeClr val="dk1"/>
                </a:solidFill>
              </a:rPr>
              <a:t>General: 			40-60 mm/s</a:t>
            </a:r>
            <a:endParaRPr sz="1800">
              <a:solidFill>
                <a:schemeClr val="dk1"/>
              </a:solidFill>
            </a:endParaRPr>
          </a:p>
          <a:p>
            <a:pPr indent="-342900" lvl="1" marL="1371600" rtl="0" algn="l">
              <a:lnSpc>
                <a:spcPct val="100000"/>
              </a:lnSpc>
              <a:spcBef>
                <a:spcPts val="1000"/>
              </a:spcBef>
              <a:spcAft>
                <a:spcPts val="0"/>
              </a:spcAft>
              <a:buClr>
                <a:schemeClr val="dk1"/>
              </a:buClr>
              <a:buSzPts val="1800"/>
              <a:buChar char="○"/>
            </a:pPr>
            <a:r>
              <a:rPr lang="es-ES" sz="1800">
                <a:solidFill>
                  <a:schemeClr val="dk1"/>
                </a:solidFill>
              </a:rPr>
              <a:t>Detalles finos:	 	20-30 mm/s</a:t>
            </a:r>
            <a:endParaRPr sz="1800">
              <a:solidFill>
                <a:schemeClr val="dk1"/>
              </a:solidFill>
            </a:endParaRPr>
          </a:p>
          <a:p>
            <a:pPr indent="-342900" lvl="1" marL="1371600" rtl="0" algn="l">
              <a:lnSpc>
                <a:spcPct val="100000"/>
              </a:lnSpc>
              <a:spcBef>
                <a:spcPts val="1000"/>
              </a:spcBef>
              <a:spcAft>
                <a:spcPts val="0"/>
              </a:spcAft>
              <a:buClr>
                <a:schemeClr val="dk1"/>
              </a:buClr>
              <a:buSzPts val="1800"/>
              <a:buChar char="○"/>
            </a:pPr>
            <a:r>
              <a:rPr lang="es-ES" sz="1800">
                <a:solidFill>
                  <a:schemeClr val="dk1"/>
                </a:solidFill>
              </a:rPr>
              <a:t>Movimiento rápido: 	Hasta 150 mm/s</a:t>
            </a:r>
            <a:endParaRPr sz="1800">
              <a:solidFill>
                <a:schemeClr val="dk1"/>
              </a:solidFill>
            </a:endParaRPr>
          </a:p>
          <a:p>
            <a:pPr indent="0" lvl="0" marL="1371600" rtl="0" algn="just">
              <a:lnSpc>
                <a:spcPct val="100000"/>
              </a:lnSpc>
              <a:spcBef>
                <a:spcPts val="1000"/>
              </a:spcBef>
              <a:spcAft>
                <a:spcPts val="0"/>
              </a:spcAft>
              <a:buNone/>
            </a:pPr>
            <a:r>
              <a:t/>
            </a:r>
            <a:endParaRPr sz="1800">
              <a:solidFill>
                <a:schemeClr val="dk1"/>
              </a:solidFill>
            </a:endParaRPr>
          </a:p>
          <a:p>
            <a:pPr indent="0" lvl="0" marL="914400" rtl="0" algn="l">
              <a:lnSpc>
                <a:spcPct val="115000"/>
              </a:lnSpc>
              <a:spcBef>
                <a:spcPts val="1000"/>
              </a:spcBef>
              <a:spcAft>
                <a:spcPts val="0"/>
              </a:spcAft>
              <a:buNone/>
            </a:pPr>
            <a:r>
              <a:t/>
            </a:r>
            <a:endParaRPr sz="1800">
              <a:solidFill>
                <a:schemeClr val="dk1"/>
              </a:solidFill>
            </a:endParaRPr>
          </a:p>
          <a:p>
            <a:pPr indent="0" lvl="0" marL="0" rtl="0" algn="l">
              <a:lnSpc>
                <a:spcPct val="161111"/>
              </a:lnSpc>
              <a:spcBef>
                <a:spcPts val="0"/>
              </a:spcBef>
              <a:spcAft>
                <a:spcPts val="0"/>
              </a:spcAft>
              <a:buNone/>
            </a:pPr>
            <a:r>
              <a:t/>
            </a:r>
            <a:endParaRPr sz="1800">
              <a:solidFill>
                <a:schemeClr val="dk1"/>
              </a:solidFill>
            </a:endParaRPr>
          </a:p>
        </p:txBody>
      </p:sp>
      <p:pic>
        <p:nvPicPr>
          <p:cNvPr id="309" name="Google Shape;309;g36b1628aabe_0_23"/>
          <p:cNvPicPr preferRelativeResize="0"/>
          <p:nvPr/>
        </p:nvPicPr>
        <p:blipFill>
          <a:blip r:embed="rId4">
            <a:alphaModFix/>
          </a:blip>
          <a:stretch>
            <a:fillRect/>
          </a:stretch>
        </p:blipFill>
        <p:spPr>
          <a:xfrm>
            <a:off x="7364250" y="1968000"/>
            <a:ext cx="4691349" cy="33524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33d43d834ff_0_94"/>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pic>
        <p:nvPicPr>
          <p:cNvPr id="315" name="Google Shape;315;g33d43d834ff_0_94"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16" name="Google Shape;316;g33d43d834ff_0_94"/>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4.4.8 </a:t>
            </a:r>
            <a:r>
              <a:rPr b="1" lang="es-ES" sz="2400">
                <a:solidFill>
                  <a:srgbClr val="002060"/>
                </a:solidFill>
                <a:latin typeface="Arial Black"/>
                <a:ea typeface="Arial Black"/>
                <a:cs typeface="Arial Black"/>
                <a:sym typeface="Arial Black"/>
              </a:rPr>
              <a:t>VELOCIDAD</a:t>
            </a:r>
            <a:r>
              <a:rPr b="1" lang="es-ES" sz="2400">
                <a:solidFill>
                  <a:srgbClr val="002060"/>
                </a:solidFill>
                <a:latin typeface="Arial Black"/>
                <a:ea typeface="Arial Black"/>
                <a:cs typeface="Arial Black"/>
                <a:sym typeface="Arial Black"/>
              </a:rPr>
              <a:t> DE IMPRESIÓN</a:t>
            </a:r>
            <a:endParaRPr b="1" sz="2400">
              <a:solidFill>
                <a:srgbClr val="002060"/>
              </a:solidFill>
              <a:latin typeface="Arial Black"/>
              <a:ea typeface="Arial Black"/>
              <a:cs typeface="Arial Black"/>
              <a:sym typeface="Arial Black"/>
            </a:endParaRPr>
          </a:p>
        </p:txBody>
      </p:sp>
      <p:pic>
        <p:nvPicPr>
          <p:cNvPr id="317" name="Google Shape;317;g33d43d834ff_0_94"/>
          <p:cNvPicPr preferRelativeResize="0"/>
          <p:nvPr/>
        </p:nvPicPr>
        <p:blipFill>
          <a:blip r:embed="rId4">
            <a:alphaModFix/>
          </a:blip>
          <a:stretch>
            <a:fillRect/>
          </a:stretch>
        </p:blipFill>
        <p:spPr>
          <a:xfrm>
            <a:off x="8234750" y="1976250"/>
            <a:ext cx="3804850" cy="4281449"/>
          </a:xfrm>
          <a:prstGeom prst="rect">
            <a:avLst/>
          </a:prstGeom>
          <a:noFill/>
          <a:ln cap="flat" cmpd="sng" w="28575">
            <a:solidFill>
              <a:srgbClr val="568AB9"/>
            </a:solidFill>
            <a:prstDash val="solid"/>
            <a:round/>
            <a:headEnd len="sm" w="sm" type="none"/>
            <a:tailEnd len="sm" w="sm" type="none"/>
          </a:ln>
        </p:spPr>
      </p:pic>
      <p:sp>
        <p:nvSpPr>
          <p:cNvPr id="318" name="Google Shape;318;g33d43d834ff_0_94"/>
          <p:cNvSpPr txBox="1"/>
          <p:nvPr/>
        </p:nvSpPr>
        <p:spPr>
          <a:xfrm>
            <a:off x="779750" y="1901300"/>
            <a:ext cx="7146000" cy="5612700"/>
          </a:xfrm>
          <a:prstGeom prst="rect">
            <a:avLst/>
          </a:prstGeom>
          <a:noFill/>
          <a:ln>
            <a:noFill/>
          </a:ln>
        </p:spPr>
        <p:txBody>
          <a:bodyPr anchorCtr="0" anchor="t" bIns="91425" lIns="91425" spcFirstLastPara="1" rIns="91425" wrap="square" tIns="91425">
            <a:spAutoFit/>
          </a:bodyPr>
          <a:lstStyle/>
          <a:p>
            <a:pPr indent="-342900" lvl="0" marL="914400" rtl="0" algn="l">
              <a:spcBef>
                <a:spcPts val="1000"/>
              </a:spcBef>
              <a:spcAft>
                <a:spcPts val="0"/>
              </a:spcAft>
              <a:buClr>
                <a:schemeClr val="dk1"/>
              </a:buClr>
              <a:buSzPts val="1800"/>
              <a:buChar char="●"/>
            </a:pPr>
            <a:r>
              <a:rPr b="1" lang="es-ES" sz="1800">
                <a:solidFill>
                  <a:schemeClr val="dk1"/>
                </a:solidFill>
              </a:rPr>
              <a:t>Consejos de trabajo:</a:t>
            </a:r>
            <a:endParaRPr b="1" sz="1800">
              <a:solidFill>
                <a:schemeClr val="dk1"/>
              </a:solidFill>
            </a:endParaRPr>
          </a:p>
          <a:p>
            <a:pPr indent="-342900" lvl="1" marL="1371600" rtl="0" algn="just">
              <a:spcBef>
                <a:spcPts val="0"/>
              </a:spcBef>
              <a:spcAft>
                <a:spcPts val="0"/>
              </a:spcAft>
              <a:buClr>
                <a:schemeClr val="dk1"/>
              </a:buClr>
              <a:buSzPts val="1800"/>
              <a:buChar char="○"/>
            </a:pPr>
            <a:r>
              <a:rPr lang="es-ES" sz="1800">
                <a:solidFill>
                  <a:schemeClr val="dk1"/>
                </a:solidFill>
              </a:rPr>
              <a:t>Las primeras capas siempre más lentas</a:t>
            </a:r>
            <a:endParaRPr sz="1800">
              <a:solidFill>
                <a:schemeClr val="dk1"/>
              </a:solidFill>
            </a:endParaRPr>
          </a:p>
          <a:p>
            <a:pPr indent="-342900" lvl="1" marL="1371600" rtl="0" algn="just">
              <a:spcBef>
                <a:spcPts val="0"/>
              </a:spcBef>
              <a:spcAft>
                <a:spcPts val="0"/>
              </a:spcAft>
              <a:buClr>
                <a:schemeClr val="dk1"/>
              </a:buClr>
              <a:buSzPts val="1800"/>
              <a:buChar char="○"/>
            </a:pPr>
            <a:r>
              <a:rPr lang="es-ES" sz="1800">
                <a:solidFill>
                  <a:schemeClr val="dk1"/>
                </a:solidFill>
              </a:rPr>
              <a:t>Relleno más rápido </a:t>
            </a:r>
            <a:endParaRPr sz="1800">
              <a:solidFill>
                <a:schemeClr val="dk1"/>
              </a:solidFill>
            </a:endParaRPr>
          </a:p>
          <a:p>
            <a:pPr indent="-342900" lvl="1" marL="1371600" rtl="0" algn="just">
              <a:spcBef>
                <a:spcPts val="0"/>
              </a:spcBef>
              <a:spcAft>
                <a:spcPts val="0"/>
              </a:spcAft>
              <a:buClr>
                <a:schemeClr val="dk1"/>
              </a:buClr>
              <a:buSzPts val="1800"/>
              <a:buChar char="○"/>
            </a:pPr>
            <a:r>
              <a:rPr lang="es-ES" sz="1800">
                <a:solidFill>
                  <a:schemeClr val="dk1"/>
                </a:solidFill>
              </a:rPr>
              <a:t>Paredes más lentas</a:t>
            </a:r>
            <a:endParaRPr b="1" sz="1800">
              <a:solidFill>
                <a:schemeClr val="dk1"/>
              </a:solidFill>
            </a:endParaRPr>
          </a:p>
          <a:p>
            <a:pPr indent="-342900" lvl="0" marL="914400" rtl="0" algn="l">
              <a:lnSpc>
                <a:spcPct val="115000"/>
              </a:lnSpc>
              <a:spcBef>
                <a:spcPts val="1000"/>
              </a:spcBef>
              <a:spcAft>
                <a:spcPts val="0"/>
              </a:spcAft>
              <a:buClr>
                <a:schemeClr val="dk1"/>
              </a:buClr>
              <a:buSzPts val="1800"/>
              <a:buChar char="●"/>
            </a:pPr>
            <a:r>
              <a:rPr lang="es-ES" sz="1800">
                <a:solidFill>
                  <a:schemeClr val="dk1"/>
                </a:solidFill>
              </a:rPr>
              <a:t>En el </a:t>
            </a:r>
            <a:r>
              <a:rPr b="1" lang="es-ES" sz="1800">
                <a:solidFill>
                  <a:schemeClr val="dk1"/>
                </a:solidFill>
              </a:rPr>
              <a:t>Bambu Studio, </a:t>
            </a:r>
            <a:r>
              <a:rPr lang="es-ES" sz="1800">
                <a:solidFill>
                  <a:schemeClr val="dk1"/>
                </a:solidFill>
              </a:rPr>
              <a:t>puedes configurar la velocidad de impresión de las diferentes capas:</a:t>
            </a:r>
            <a:endParaRPr sz="1800">
              <a:solidFill>
                <a:schemeClr val="dk1"/>
              </a:solidFill>
            </a:endParaRPr>
          </a:p>
          <a:p>
            <a:pPr indent="-342900" lvl="1" marL="1371600" rtl="0" algn="l">
              <a:lnSpc>
                <a:spcPct val="115000"/>
              </a:lnSpc>
              <a:spcBef>
                <a:spcPts val="1000"/>
              </a:spcBef>
              <a:spcAft>
                <a:spcPts val="0"/>
              </a:spcAft>
              <a:buClr>
                <a:schemeClr val="dk1"/>
              </a:buClr>
              <a:buSzPts val="1800"/>
              <a:buChar char="○"/>
            </a:pPr>
            <a:r>
              <a:rPr lang="es-ES" sz="1800">
                <a:solidFill>
                  <a:schemeClr val="dk1"/>
                </a:solidFill>
              </a:rPr>
              <a:t>Las iniciales para mejora la adhesión ( Lento)</a:t>
            </a:r>
            <a:endParaRPr sz="1800">
              <a:solidFill>
                <a:schemeClr val="dk1"/>
              </a:solidFill>
            </a:endParaRPr>
          </a:p>
          <a:p>
            <a:pPr indent="-342900" lvl="1" marL="1371600" rtl="0" algn="l">
              <a:lnSpc>
                <a:spcPct val="115000"/>
              </a:lnSpc>
              <a:spcBef>
                <a:spcPts val="1000"/>
              </a:spcBef>
              <a:spcAft>
                <a:spcPts val="0"/>
              </a:spcAft>
              <a:buClr>
                <a:schemeClr val="dk1"/>
              </a:buClr>
              <a:buSzPts val="1800"/>
              <a:buChar char="○"/>
            </a:pPr>
            <a:r>
              <a:rPr lang="es-ES" sz="1800">
                <a:solidFill>
                  <a:schemeClr val="dk1"/>
                </a:solidFill>
              </a:rPr>
              <a:t>El resto</a:t>
            </a:r>
            <a:endParaRPr sz="1800">
              <a:solidFill>
                <a:schemeClr val="dk1"/>
              </a:solidFill>
            </a:endParaRPr>
          </a:p>
          <a:p>
            <a:pPr indent="-342900" lvl="0" marL="914400" rtl="0" algn="l">
              <a:lnSpc>
                <a:spcPct val="115000"/>
              </a:lnSpc>
              <a:spcBef>
                <a:spcPts val="1000"/>
              </a:spcBef>
              <a:spcAft>
                <a:spcPts val="0"/>
              </a:spcAft>
              <a:buClr>
                <a:schemeClr val="dk1"/>
              </a:buClr>
              <a:buSzPts val="1800"/>
              <a:buChar char="●"/>
            </a:pPr>
            <a:r>
              <a:rPr b="1" lang="es-ES" sz="1800">
                <a:solidFill>
                  <a:schemeClr val="dk1"/>
                </a:solidFill>
              </a:rPr>
              <a:t>Adjunto</a:t>
            </a:r>
            <a:r>
              <a:rPr lang="es-ES" sz="1800">
                <a:solidFill>
                  <a:schemeClr val="dk1"/>
                </a:solidFill>
              </a:rPr>
              <a:t> </a:t>
            </a:r>
            <a:r>
              <a:rPr b="1" lang="es-ES" sz="1800">
                <a:solidFill>
                  <a:schemeClr val="dk1"/>
                </a:solidFill>
              </a:rPr>
              <a:t>el enlace al “Bambu wiki”( High-speed and quality)</a:t>
            </a:r>
            <a:endParaRPr b="1" sz="1800">
              <a:solidFill>
                <a:schemeClr val="dk1"/>
              </a:solidFill>
            </a:endParaRPr>
          </a:p>
          <a:p>
            <a:pPr indent="0" lvl="0" marL="914400" rtl="0" algn="l">
              <a:lnSpc>
                <a:spcPct val="115000"/>
              </a:lnSpc>
              <a:spcBef>
                <a:spcPts val="1000"/>
              </a:spcBef>
              <a:spcAft>
                <a:spcPts val="0"/>
              </a:spcAft>
              <a:buNone/>
            </a:pPr>
            <a:r>
              <a:rPr lang="es-ES" sz="1800" u="sng">
                <a:solidFill>
                  <a:schemeClr val="hlink"/>
                </a:solidFill>
                <a:hlinkClick r:id="rId5"/>
              </a:rPr>
              <a:t>https://wiki.bambulab.com/en/software/bambu-studio/high-speed-print-at-quality</a:t>
            </a:r>
            <a:endParaRPr sz="1800">
              <a:solidFill>
                <a:schemeClr val="dk1"/>
              </a:solidFill>
            </a:endParaRPr>
          </a:p>
          <a:p>
            <a:pPr indent="0" lvl="0" marL="1371600" rtl="0" algn="just">
              <a:lnSpc>
                <a:spcPct val="100000"/>
              </a:lnSpc>
              <a:spcBef>
                <a:spcPts val="1000"/>
              </a:spcBef>
              <a:spcAft>
                <a:spcPts val="0"/>
              </a:spcAft>
              <a:buNone/>
            </a:pPr>
            <a:r>
              <a:t/>
            </a:r>
            <a:endParaRPr sz="1800">
              <a:solidFill>
                <a:schemeClr val="dk1"/>
              </a:solidFill>
            </a:endParaRPr>
          </a:p>
          <a:p>
            <a:pPr indent="0" lvl="0" marL="914400" rtl="0" algn="l">
              <a:lnSpc>
                <a:spcPct val="115000"/>
              </a:lnSpc>
              <a:spcBef>
                <a:spcPts val="1000"/>
              </a:spcBef>
              <a:spcAft>
                <a:spcPts val="0"/>
              </a:spcAft>
              <a:buNone/>
            </a:pPr>
            <a:r>
              <a:t/>
            </a:r>
            <a:endParaRPr sz="1800">
              <a:solidFill>
                <a:schemeClr val="dk1"/>
              </a:solidFill>
            </a:endParaRPr>
          </a:p>
          <a:p>
            <a:pPr indent="0" lvl="0" marL="0" rtl="0" algn="l">
              <a:lnSpc>
                <a:spcPct val="161111"/>
              </a:lnSpc>
              <a:spcBef>
                <a:spcPts val="0"/>
              </a:spcBef>
              <a:spcAft>
                <a:spcPts val="0"/>
              </a:spcAft>
              <a:buNone/>
            </a:pPr>
            <a:r>
              <a:t/>
            </a:r>
            <a:endParaRPr sz="1800">
              <a:solidFill>
                <a:schemeClr val="dk1"/>
              </a:solidFill>
            </a:endParaRPr>
          </a:p>
        </p:txBody>
      </p:sp>
      <p:sp>
        <p:nvSpPr>
          <p:cNvPr id="319" name="Google Shape;319;g33d43d834ff_0_94"/>
          <p:cNvSpPr/>
          <p:nvPr/>
        </p:nvSpPr>
        <p:spPr>
          <a:xfrm>
            <a:off x="7482025" y="4050788"/>
            <a:ext cx="687900" cy="392100"/>
          </a:xfrm>
          <a:prstGeom prst="rightArrow">
            <a:avLst>
              <a:gd fmla="val 50000" name="adj1"/>
              <a:gd fmla="val 50000" name="adj2"/>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0" name="Google Shape;320;g33d43d834ff_0_94"/>
          <p:cNvSpPr/>
          <p:nvPr/>
        </p:nvSpPr>
        <p:spPr>
          <a:xfrm rot="-1300568">
            <a:off x="7482063" y="3353417"/>
            <a:ext cx="687947" cy="392245"/>
          </a:xfrm>
          <a:prstGeom prst="rightArrow">
            <a:avLst>
              <a:gd fmla="val 50000" name="adj1"/>
              <a:gd fmla="val 50000" name="adj2"/>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36b054b7d82_0_24"/>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pic>
        <p:nvPicPr>
          <p:cNvPr id="326" name="Google Shape;326;g36b054b7d82_0_24"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27" name="Google Shape;327;g36b054b7d82_0_24"/>
          <p:cNvSpPr txBox="1"/>
          <p:nvPr/>
        </p:nvSpPr>
        <p:spPr>
          <a:xfrm>
            <a:off x="1236950" y="1901300"/>
            <a:ext cx="10713000" cy="4407300"/>
          </a:xfrm>
          <a:prstGeom prst="rect">
            <a:avLst/>
          </a:prstGeom>
          <a:noFill/>
          <a:ln>
            <a:noFill/>
          </a:ln>
        </p:spPr>
        <p:txBody>
          <a:bodyPr anchorCtr="0" anchor="t" bIns="91425" lIns="91425" spcFirstLastPara="1" rIns="91425" wrap="square" tIns="91425">
            <a:spAutoFit/>
          </a:bodyPr>
          <a:lstStyle/>
          <a:p>
            <a:pPr indent="-342900" lvl="0" marL="457200" marR="0" rtl="0" algn="just">
              <a:lnSpc>
                <a:spcPct val="100000"/>
              </a:lnSpc>
              <a:spcBef>
                <a:spcPts val="1000"/>
              </a:spcBef>
              <a:spcAft>
                <a:spcPts val="0"/>
              </a:spcAft>
              <a:buClr>
                <a:schemeClr val="dk1"/>
              </a:buClr>
              <a:buSzPts val="1800"/>
              <a:buChar char="●"/>
            </a:pPr>
            <a:r>
              <a:rPr lang="es-ES" sz="1800">
                <a:solidFill>
                  <a:schemeClr val="dk1"/>
                </a:solidFill>
              </a:rPr>
              <a:t>La retracción es el retroceso del filamento durante los movimientos sin extrusión para evitar hilos no deseados (stringing). En Bambu Studio, puedes ajustar:</a:t>
            </a:r>
            <a:endParaRPr sz="1800">
              <a:solidFill>
                <a:schemeClr val="dk1"/>
              </a:solidFill>
            </a:endParaRPr>
          </a:p>
          <a:p>
            <a:pPr indent="-342900" lvl="1" marL="914400" marR="0" rtl="0" algn="just">
              <a:lnSpc>
                <a:spcPct val="100000"/>
              </a:lnSpc>
              <a:spcBef>
                <a:spcPts val="0"/>
              </a:spcBef>
              <a:spcAft>
                <a:spcPts val="0"/>
              </a:spcAft>
              <a:buClr>
                <a:schemeClr val="dk1"/>
              </a:buClr>
              <a:buSzPts val="1800"/>
              <a:buChar char="○"/>
            </a:pPr>
            <a:r>
              <a:rPr lang="es-ES" sz="1800">
                <a:solidFill>
                  <a:schemeClr val="dk1"/>
                </a:solidFill>
              </a:rPr>
              <a:t>Distancia de retracción: depende del tipo de extrusor.</a:t>
            </a:r>
            <a:endParaRPr sz="1800">
              <a:solidFill>
                <a:schemeClr val="dk1"/>
              </a:solidFill>
            </a:endParaRPr>
          </a:p>
          <a:p>
            <a:pPr indent="-342900" lvl="1" marL="914400" marR="0" rtl="0" algn="just">
              <a:lnSpc>
                <a:spcPct val="100000"/>
              </a:lnSpc>
              <a:spcBef>
                <a:spcPts val="0"/>
              </a:spcBef>
              <a:spcAft>
                <a:spcPts val="0"/>
              </a:spcAft>
              <a:buClr>
                <a:schemeClr val="dk1"/>
              </a:buClr>
              <a:buSzPts val="1800"/>
              <a:buChar char="○"/>
            </a:pPr>
            <a:r>
              <a:rPr lang="es-ES" sz="1800">
                <a:solidFill>
                  <a:schemeClr val="dk1"/>
                </a:solidFill>
              </a:rPr>
              <a:t>Velocidad de retracción: afecta la rapidez con la que se retrae el filamento.</a:t>
            </a:r>
            <a:endParaRPr sz="1800">
              <a:solidFill>
                <a:schemeClr val="dk1"/>
              </a:solidFill>
            </a:endParaRPr>
          </a:p>
          <a:p>
            <a:pPr indent="-342900" lvl="1" marL="914400" marR="0" rtl="0" algn="just">
              <a:lnSpc>
                <a:spcPct val="100000"/>
              </a:lnSpc>
              <a:spcBef>
                <a:spcPts val="0"/>
              </a:spcBef>
              <a:spcAft>
                <a:spcPts val="0"/>
              </a:spcAft>
              <a:buClr>
                <a:schemeClr val="dk1"/>
              </a:buClr>
              <a:buSzPts val="1800"/>
              <a:buChar char="○"/>
            </a:pPr>
            <a:r>
              <a:rPr lang="es-ES" sz="1800">
                <a:solidFill>
                  <a:schemeClr val="dk1"/>
                </a:solidFill>
              </a:rPr>
              <a:t>Retracción al cambiar de capa y solo durante movimientos de via</a:t>
            </a:r>
            <a:r>
              <a:rPr lang="es-ES" sz="1100">
                <a:solidFill>
                  <a:schemeClr val="dk1"/>
                </a:solidFill>
              </a:rPr>
              <a:t>je</a:t>
            </a:r>
            <a:endParaRPr sz="1100">
              <a:solidFill>
                <a:schemeClr val="dk1"/>
              </a:solidFill>
            </a:endParaRPr>
          </a:p>
          <a:p>
            <a:pPr indent="-342900" lvl="0" marL="457200" marR="0" rtl="0" algn="just">
              <a:lnSpc>
                <a:spcPct val="100000"/>
              </a:lnSpc>
              <a:spcBef>
                <a:spcPts val="1000"/>
              </a:spcBef>
              <a:spcAft>
                <a:spcPts val="0"/>
              </a:spcAft>
              <a:buClr>
                <a:schemeClr val="dk1"/>
              </a:buClr>
              <a:buSzPts val="1800"/>
              <a:buChar char="●"/>
            </a:pPr>
            <a:r>
              <a:rPr lang="es-ES" sz="1800">
                <a:solidFill>
                  <a:schemeClr val="dk1"/>
                </a:solidFill>
              </a:rPr>
              <a:t>Este valor depende en gran medida del tipo de extrusor y del material de impresión.</a:t>
            </a:r>
            <a:endParaRPr sz="1800">
              <a:solidFill>
                <a:schemeClr val="dk1"/>
              </a:solidFill>
            </a:endParaRPr>
          </a:p>
          <a:p>
            <a:pPr indent="-342900" lvl="1" marL="914400" marR="0" rtl="0" algn="just">
              <a:lnSpc>
                <a:spcPct val="100000"/>
              </a:lnSpc>
              <a:spcBef>
                <a:spcPts val="1000"/>
              </a:spcBef>
              <a:spcAft>
                <a:spcPts val="0"/>
              </a:spcAft>
              <a:buClr>
                <a:schemeClr val="dk1"/>
              </a:buClr>
              <a:buSzPts val="1800"/>
              <a:buChar char="○"/>
            </a:pPr>
            <a:r>
              <a:rPr lang="es-ES" sz="1800">
                <a:solidFill>
                  <a:schemeClr val="dk1"/>
                </a:solidFill>
              </a:rPr>
              <a:t>Tipo extrusor:</a:t>
            </a:r>
            <a:endParaRPr sz="1800">
              <a:solidFill>
                <a:schemeClr val="dk1"/>
              </a:solidFill>
            </a:endParaRPr>
          </a:p>
          <a:p>
            <a:pPr indent="-342900" lvl="2" marL="1371600" rtl="0" algn="just">
              <a:lnSpc>
                <a:spcPct val="100000"/>
              </a:lnSpc>
              <a:spcBef>
                <a:spcPts val="1000"/>
              </a:spcBef>
              <a:spcAft>
                <a:spcPts val="0"/>
              </a:spcAft>
              <a:buClr>
                <a:schemeClr val="dk1"/>
              </a:buClr>
              <a:buSzPts val="1800"/>
              <a:buChar char="■"/>
            </a:pPr>
            <a:r>
              <a:rPr lang="es-ES" sz="1800">
                <a:solidFill>
                  <a:schemeClr val="dk1"/>
                </a:solidFill>
              </a:rPr>
              <a:t>Bowden ( directo): Precisa </a:t>
            </a:r>
            <a:r>
              <a:rPr lang="es-ES" sz="1800">
                <a:solidFill>
                  <a:schemeClr val="dk1"/>
                </a:solidFill>
              </a:rPr>
              <a:t>más</a:t>
            </a:r>
            <a:r>
              <a:rPr lang="es-ES" sz="1800">
                <a:solidFill>
                  <a:schemeClr val="dk1"/>
                </a:solidFill>
              </a:rPr>
              <a:t> retracción</a:t>
            </a:r>
            <a:endParaRPr sz="1800">
              <a:solidFill>
                <a:schemeClr val="dk1"/>
              </a:solidFill>
            </a:endParaRPr>
          </a:p>
          <a:p>
            <a:pPr indent="-342900" lvl="2" marL="1371600" rtl="0" algn="just">
              <a:lnSpc>
                <a:spcPct val="100000"/>
              </a:lnSpc>
              <a:spcBef>
                <a:spcPts val="1000"/>
              </a:spcBef>
              <a:spcAft>
                <a:spcPts val="0"/>
              </a:spcAft>
              <a:buClr>
                <a:schemeClr val="dk1"/>
              </a:buClr>
              <a:buSzPts val="1800"/>
              <a:buChar char="■"/>
            </a:pPr>
            <a:r>
              <a:rPr lang="es-ES" sz="1800">
                <a:solidFill>
                  <a:schemeClr val="dk1"/>
                </a:solidFill>
              </a:rPr>
              <a:t>Directo: Precisa menos retracción</a:t>
            </a:r>
            <a:endParaRPr sz="1800">
              <a:solidFill>
                <a:schemeClr val="dk1"/>
              </a:solidFill>
            </a:endParaRPr>
          </a:p>
          <a:p>
            <a:pPr indent="-342900" lvl="1" marL="914400" marR="0" rtl="0" algn="just">
              <a:lnSpc>
                <a:spcPct val="100000"/>
              </a:lnSpc>
              <a:spcBef>
                <a:spcPts val="1000"/>
              </a:spcBef>
              <a:spcAft>
                <a:spcPts val="0"/>
              </a:spcAft>
              <a:buClr>
                <a:schemeClr val="dk1"/>
              </a:buClr>
              <a:buSzPts val="1800"/>
              <a:buChar char="○"/>
            </a:pPr>
            <a:r>
              <a:rPr lang="es-ES" sz="1800">
                <a:solidFill>
                  <a:schemeClr val="dk1"/>
                </a:solidFill>
              </a:rPr>
              <a:t>Material</a:t>
            </a:r>
            <a:endParaRPr sz="1800">
              <a:solidFill>
                <a:schemeClr val="dk1"/>
              </a:solidFill>
            </a:endParaRPr>
          </a:p>
          <a:p>
            <a:pPr indent="-342900" lvl="2" marL="1371600" marR="0" rtl="0" algn="just">
              <a:lnSpc>
                <a:spcPct val="100000"/>
              </a:lnSpc>
              <a:spcBef>
                <a:spcPts val="1000"/>
              </a:spcBef>
              <a:spcAft>
                <a:spcPts val="0"/>
              </a:spcAft>
              <a:buClr>
                <a:schemeClr val="dk1"/>
              </a:buClr>
              <a:buSzPts val="1800"/>
              <a:buChar char="■"/>
            </a:pPr>
            <a:r>
              <a:rPr lang="es-ES" sz="1800">
                <a:solidFill>
                  <a:schemeClr val="dk1"/>
                </a:solidFill>
              </a:rPr>
              <a:t>Materiales </a:t>
            </a:r>
            <a:r>
              <a:rPr lang="es-ES" sz="1800">
                <a:solidFill>
                  <a:schemeClr val="dk1"/>
                </a:solidFill>
              </a:rPr>
              <a:t>rígidos</a:t>
            </a:r>
            <a:r>
              <a:rPr lang="es-ES" sz="1800">
                <a:solidFill>
                  <a:schemeClr val="dk1"/>
                </a:solidFill>
              </a:rPr>
              <a:t>: Necesita menos retracción</a:t>
            </a:r>
            <a:endParaRPr sz="1800">
              <a:solidFill>
                <a:schemeClr val="dk1"/>
              </a:solidFill>
            </a:endParaRPr>
          </a:p>
          <a:p>
            <a:pPr indent="-342900" lvl="2" marL="1371600" marR="0" rtl="0" algn="just">
              <a:lnSpc>
                <a:spcPct val="100000"/>
              </a:lnSpc>
              <a:spcBef>
                <a:spcPts val="1000"/>
              </a:spcBef>
              <a:spcAft>
                <a:spcPts val="0"/>
              </a:spcAft>
              <a:buClr>
                <a:schemeClr val="dk1"/>
              </a:buClr>
              <a:buSzPts val="1800"/>
              <a:buChar char="■"/>
            </a:pPr>
            <a:r>
              <a:rPr lang="es-ES" sz="1800">
                <a:solidFill>
                  <a:schemeClr val="dk1"/>
                </a:solidFill>
              </a:rPr>
              <a:t>Materiales </a:t>
            </a:r>
            <a:r>
              <a:rPr lang="es-ES" sz="1800">
                <a:solidFill>
                  <a:schemeClr val="dk1"/>
                </a:solidFill>
              </a:rPr>
              <a:t>elásticos</a:t>
            </a:r>
            <a:r>
              <a:rPr lang="es-ES" sz="1800">
                <a:solidFill>
                  <a:schemeClr val="dk1"/>
                </a:solidFill>
              </a:rPr>
              <a:t>: Necesita ma retracción</a:t>
            </a:r>
            <a:endParaRPr b="1" sz="1800">
              <a:solidFill>
                <a:schemeClr val="dk1"/>
              </a:solidFill>
            </a:endParaRPr>
          </a:p>
        </p:txBody>
      </p:sp>
      <p:sp>
        <p:nvSpPr>
          <p:cNvPr id="328" name="Google Shape;328;g36b054b7d82_0_24"/>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4.4.9 RETRACCIÓN</a:t>
            </a:r>
            <a:endParaRPr b="1" sz="2400">
              <a:solidFill>
                <a:srgbClr val="002060"/>
              </a:solidFill>
              <a:latin typeface="Arial Black"/>
              <a:ea typeface="Arial Black"/>
              <a:cs typeface="Arial Black"/>
              <a:sym typeface="Arial Black"/>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36b1628aabe_0_37"/>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pic>
        <p:nvPicPr>
          <p:cNvPr id="334" name="Google Shape;334;g36b1628aabe_0_37"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35" name="Google Shape;335;g36b1628aabe_0_37"/>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4.4.9 RETRACCIÓN</a:t>
            </a:r>
            <a:endParaRPr b="1" sz="2400">
              <a:solidFill>
                <a:srgbClr val="002060"/>
              </a:solidFill>
              <a:latin typeface="Arial Black"/>
              <a:ea typeface="Arial Black"/>
              <a:cs typeface="Arial Black"/>
              <a:sym typeface="Arial Black"/>
            </a:endParaRPr>
          </a:p>
        </p:txBody>
      </p:sp>
      <p:sp>
        <p:nvSpPr>
          <p:cNvPr id="336" name="Google Shape;336;g36b1628aabe_0_37"/>
          <p:cNvSpPr txBox="1"/>
          <p:nvPr/>
        </p:nvSpPr>
        <p:spPr>
          <a:xfrm>
            <a:off x="779750" y="1901300"/>
            <a:ext cx="6585600" cy="3527400"/>
          </a:xfrm>
          <a:prstGeom prst="rect">
            <a:avLst/>
          </a:prstGeom>
          <a:noFill/>
          <a:ln>
            <a:noFill/>
          </a:ln>
        </p:spPr>
        <p:txBody>
          <a:bodyPr anchorCtr="0" anchor="t" bIns="91425" lIns="91425" spcFirstLastPara="1" rIns="91425" wrap="square" tIns="91425">
            <a:spAutoFit/>
          </a:bodyPr>
          <a:lstStyle/>
          <a:p>
            <a:pPr indent="-342900" lvl="0" marL="914400" rtl="0" algn="l">
              <a:spcBef>
                <a:spcPts val="1000"/>
              </a:spcBef>
              <a:spcAft>
                <a:spcPts val="0"/>
              </a:spcAft>
              <a:buClr>
                <a:schemeClr val="dk1"/>
              </a:buClr>
              <a:buSzPts val="1800"/>
              <a:buChar char="●"/>
            </a:pPr>
            <a:r>
              <a:rPr lang="es-ES" sz="1800">
                <a:solidFill>
                  <a:schemeClr val="dk1"/>
                </a:solidFill>
              </a:rPr>
              <a:t>En el </a:t>
            </a:r>
            <a:r>
              <a:rPr b="1" lang="es-ES" sz="1800">
                <a:solidFill>
                  <a:schemeClr val="dk1"/>
                </a:solidFill>
              </a:rPr>
              <a:t>Bambu Studio, </a:t>
            </a:r>
            <a:r>
              <a:rPr lang="es-ES" sz="1800">
                <a:solidFill>
                  <a:schemeClr val="dk1"/>
                </a:solidFill>
              </a:rPr>
              <a:t>puedes configurar la retracción del extrusión según la imagen adjunta.</a:t>
            </a:r>
            <a:r>
              <a:rPr lang="es-ES" sz="1800">
                <a:solidFill>
                  <a:schemeClr val="dk1"/>
                </a:solidFill>
              </a:rPr>
              <a:t>s</a:t>
            </a:r>
            <a:endParaRPr b="1" sz="1800">
              <a:solidFill>
                <a:schemeClr val="dk1"/>
              </a:solidFill>
            </a:endParaRPr>
          </a:p>
          <a:p>
            <a:pPr indent="0" lvl="0" marL="914400" rtl="0" algn="l">
              <a:lnSpc>
                <a:spcPct val="115000"/>
              </a:lnSpc>
              <a:spcBef>
                <a:spcPts val="1000"/>
              </a:spcBef>
              <a:spcAft>
                <a:spcPts val="0"/>
              </a:spcAft>
              <a:buNone/>
            </a:pPr>
            <a:r>
              <a:rPr lang="es-ES" sz="1800">
                <a:solidFill>
                  <a:schemeClr val="dk1"/>
                </a:solidFill>
              </a:rPr>
              <a:t>.</a:t>
            </a:r>
            <a:endParaRPr sz="1800">
              <a:solidFill>
                <a:schemeClr val="dk1"/>
              </a:solidFill>
            </a:endParaRPr>
          </a:p>
          <a:p>
            <a:pPr indent="-342900" lvl="0" marL="914400" rtl="0" algn="l">
              <a:lnSpc>
                <a:spcPct val="115000"/>
              </a:lnSpc>
              <a:spcBef>
                <a:spcPts val="1000"/>
              </a:spcBef>
              <a:spcAft>
                <a:spcPts val="0"/>
              </a:spcAft>
              <a:buClr>
                <a:schemeClr val="dk1"/>
              </a:buClr>
              <a:buSzPts val="1800"/>
              <a:buChar char="●"/>
            </a:pPr>
            <a:r>
              <a:rPr b="1" lang="es-ES" sz="1800">
                <a:solidFill>
                  <a:schemeClr val="dk1"/>
                </a:solidFill>
              </a:rPr>
              <a:t>Adjunto</a:t>
            </a:r>
            <a:r>
              <a:rPr lang="es-ES" sz="1800">
                <a:solidFill>
                  <a:schemeClr val="dk1"/>
                </a:solidFill>
              </a:rPr>
              <a:t> </a:t>
            </a:r>
            <a:r>
              <a:rPr b="1" lang="es-ES" sz="1800">
                <a:solidFill>
                  <a:schemeClr val="dk1"/>
                </a:solidFill>
              </a:rPr>
              <a:t>el enlace al “Bambu wiki”( Retraction)</a:t>
            </a:r>
            <a:endParaRPr b="1" sz="1800">
              <a:solidFill>
                <a:schemeClr val="dk1"/>
              </a:solidFill>
            </a:endParaRPr>
          </a:p>
          <a:p>
            <a:pPr indent="0" lvl="0" marL="914400" rtl="0" algn="l">
              <a:lnSpc>
                <a:spcPct val="115000"/>
              </a:lnSpc>
              <a:spcBef>
                <a:spcPts val="1000"/>
              </a:spcBef>
              <a:spcAft>
                <a:spcPts val="0"/>
              </a:spcAft>
              <a:buNone/>
            </a:pPr>
            <a:r>
              <a:rPr lang="es-ES" sz="1800" u="sng">
                <a:solidFill>
                  <a:schemeClr val="hlink"/>
                </a:solidFill>
                <a:hlinkClick r:id="rId4"/>
              </a:rPr>
              <a:t>https://wiki.bambulab.com/en/software/bambu-studio/parameter/retraction</a:t>
            </a:r>
            <a:endParaRPr sz="1800">
              <a:solidFill>
                <a:schemeClr val="dk1"/>
              </a:solidFill>
            </a:endParaRPr>
          </a:p>
          <a:p>
            <a:pPr indent="0" lvl="0" marL="1371600" rtl="0" algn="just">
              <a:lnSpc>
                <a:spcPct val="100000"/>
              </a:lnSpc>
              <a:spcBef>
                <a:spcPts val="1000"/>
              </a:spcBef>
              <a:spcAft>
                <a:spcPts val="0"/>
              </a:spcAft>
              <a:buNone/>
            </a:pPr>
            <a:r>
              <a:t/>
            </a:r>
            <a:endParaRPr sz="1800">
              <a:solidFill>
                <a:schemeClr val="dk1"/>
              </a:solidFill>
            </a:endParaRPr>
          </a:p>
          <a:p>
            <a:pPr indent="0" lvl="0" marL="914400" rtl="0" algn="l">
              <a:lnSpc>
                <a:spcPct val="115000"/>
              </a:lnSpc>
              <a:spcBef>
                <a:spcPts val="1000"/>
              </a:spcBef>
              <a:spcAft>
                <a:spcPts val="0"/>
              </a:spcAft>
              <a:buNone/>
            </a:pPr>
            <a:r>
              <a:t/>
            </a:r>
            <a:endParaRPr sz="1800">
              <a:solidFill>
                <a:schemeClr val="dk1"/>
              </a:solidFill>
            </a:endParaRPr>
          </a:p>
          <a:p>
            <a:pPr indent="0" lvl="0" marL="0" rtl="0" algn="l">
              <a:lnSpc>
                <a:spcPct val="161111"/>
              </a:lnSpc>
              <a:spcBef>
                <a:spcPts val="0"/>
              </a:spcBef>
              <a:spcAft>
                <a:spcPts val="0"/>
              </a:spcAft>
              <a:buNone/>
            </a:pPr>
            <a:r>
              <a:t/>
            </a:r>
            <a:endParaRPr sz="1800">
              <a:solidFill>
                <a:schemeClr val="dk1"/>
              </a:solidFill>
            </a:endParaRPr>
          </a:p>
        </p:txBody>
      </p:sp>
      <p:pic>
        <p:nvPicPr>
          <p:cNvPr id="337" name="Google Shape;337;g36b1628aabe_0_37"/>
          <p:cNvPicPr preferRelativeResize="0"/>
          <p:nvPr/>
        </p:nvPicPr>
        <p:blipFill rotWithShape="1">
          <a:blip r:embed="rId5">
            <a:alphaModFix/>
          </a:blip>
          <a:srcRect b="0" l="0" r="-8956" t="0"/>
          <a:stretch/>
        </p:blipFill>
        <p:spPr>
          <a:xfrm>
            <a:off x="7415375" y="1901300"/>
            <a:ext cx="5162850" cy="3410600"/>
          </a:xfrm>
          <a:prstGeom prst="rect">
            <a:avLst/>
          </a:prstGeom>
          <a:noFill/>
          <a:ln>
            <a:noFill/>
          </a:ln>
        </p:spPr>
      </p:pic>
      <p:sp>
        <p:nvSpPr>
          <p:cNvPr id="338" name="Google Shape;338;g36b1628aabe_0_37"/>
          <p:cNvSpPr/>
          <p:nvPr/>
        </p:nvSpPr>
        <p:spPr>
          <a:xfrm rot="5400000">
            <a:off x="6489325" y="2453313"/>
            <a:ext cx="558300" cy="4983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36b054b7d82_0_41"/>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pic>
        <p:nvPicPr>
          <p:cNvPr id="344" name="Google Shape;344;g36b054b7d82_0_41"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45" name="Google Shape;345;g36b054b7d82_0_41"/>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Ventiladores</a:t>
            </a:r>
            <a:endParaRPr b="0" i="0" sz="1100" u="none" cap="none" strike="noStrike">
              <a:solidFill>
                <a:srgbClr val="000000"/>
              </a:solidFill>
              <a:latin typeface="Arial"/>
              <a:ea typeface="Arial"/>
              <a:cs typeface="Arial"/>
              <a:sym typeface="Arial"/>
            </a:endParaRPr>
          </a:p>
        </p:txBody>
      </p:sp>
      <p:sp>
        <p:nvSpPr>
          <p:cNvPr id="346" name="Google Shape;346;g36b054b7d82_0_41"/>
          <p:cNvSpPr txBox="1"/>
          <p:nvPr/>
        </p:nvSpPr>
        <p:spPr>
          <a:xfrm>
            <a:off x="1236950" y="1901300"/>
            <a:ext cx="10290000" cy="43305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50000"/>
              </a:lnSpc>
              <a:spcBef>
                <a:spcPts val="1000"/>
              </a:spcBef>
              <a:spcAft>
                <a:spcPts val="0"/>
              </a:spcAft>
              <a:buClr>
                <a:schemeClr val="dk1"/>
              </a:buClr>
              <a:buSzPts val="1800"/>
              <a:buChar char="●"/>
            </a:pPr>
            <a:r>
              <a:rPr b="1" lang="es-ES" sz="1800">
                <a:solidFill>
                  <a:schemeClr val="dk1"/>
                </a:solidFill>
              </a:rPr>
              <a:t>Definición:</a:t>
            </a:r>
            <a:r>
              <a:rPr lang="es-ES" sz="1800">
                <a:solidFill>
                  <a:schemeClr val="dk1"/>
                </a:solidFill>
              </a:rPr>
              <a:t> </a:t>
            </a:r>
            <a:r>
              <a:rPr lang="es-ES" sz="1800">
                <a:solidFill>
                  <a:schemeClr val="dk1"/>
                </a:solidFill>
              </a:rPr>
              <a:t>Es el  flujo de extrusión del filamento a través del hotend. </a:t>
            </a:r>
            <a:endParaRPr sz="1800">
              <a:solidFill>
                <a:schemeClr val="dk1"/>
              </a:solidFill>
            </a:endParaRPr>
          </a:p>
          <a:p>
            <a:pPr indent="-342900" lvl="0" marL="457200" marR="0" rtl="0" algn="l">
              <a:lnSpc>
                <a:spcPct val="150000"/>
              </a:lnSpc>
              <a:spcBef>
                <a:spcPts val="0"/>
              </a:spcBef>
              <a:spcAft>
                <a:spcPts val="0"/>
              </a:spcAft>
              <a:buClr>
                <a:schemeClr val="dk1"/>
              </a:buClr>
              <a:buSzPts val="1800"/>
              <a:buChar char="●"/>
            </a:pPr>
            <a:r>
              <a:rPr lang="es-ES" sz="1800">
                <a:solidFill>
                  <a:schemeClr val="dk1"/>
                </a:solidFill>
              </a:rPr>
              <a:t>Este parámetro es crucial para obtener piezas con dimensiones precisas y buena calidad de superficie.</a:t>
            </a:r>
            <a:endParaRPr sz="1800">
              <a:solidFill>
                <a:schemeClr val="dk1"/>
              </a:solidFill>
            </a:endParaRPr>
          </a:p>
          <a:p>
            <a:pPr indent="-342900" lvl="0" marL="457200" marR="0" rtl="0" algn="just">
              <a:lnSpc>
                <a:spcPct val="150000"/>
              </a:lnSpc>
              <a:spcBef>
                <a:spcPts val="0"/>
              </a:spcBef>
              <a:spcAft>
                <a:spcPts val="0"/>
              </a:spcAft>
              <a:buClr>
                <a:schemeClr val="dk1"/>
              </a:buClr>
              <a:buSzPts val="1800"/>
              <a:buChar char="●"/>
            </a:pPr>
            <a:r>
              <a:rPr b="1" lang="es-ES" sz="1800">
                <a:solidFill>
                  <a:schemeClr val="dk1"/>
                </a:solidFill>
              </a:rPr>
              <a:t>Flow Rate (o multiplicador de flujo)</a:t>
            </a:r>
            <a:r>
              <a:rPr lang="es-ES" sz="1800">
                <a:solidFill>
                  <a:schemeClr val="dk1"/>
                </a:solidFill>
              </a:rPr>
              <a:t> Es el porcentaje de material que la impresora intenta extruir en relación con lo que el slicer calcula. Por defecto suele estar en 100%, pero se puede ajustar para calibrar.</a:t>
            </a:r>
            <a:endParaRPr sz="1800">
              <a:solidFill>
                <a:schemeClr val="dk1"/>
              </a:solidFill>
            </a:endParaRPr>
          </a:p>
          <a:p>
            <a:pPr indent="-342900" lvl="0" marL="457200" marR="0" rtl="0" algn="just">
              <a:lnSpc>
                <a:spcPct val="150000"/>
              </a:lnSpc>
              <a:spcBef>
                <a:spcPts val="0"/>
              </a:spcBef>
              <a:spcAft>
                <a:spcPts val="0"/>
              </a:spcAft>
              <a:buClr>
                <a:schemeClr val="dk1"/>
              </a:buClr>
              <a:buSzPts val="1800"/>
              <a:buChar char="●"/>
            </a:pPr>
            <a:r>
              <a:rPr b="1" lang="es-ES" sz="1800">
                <a:solidFill>
                  <a:schemeClr val="dk1"/>
                </a:solidFill>
              </a:rPr>
              <a:t>Ancho de extrusión vs. diámetro de boquill</a:t>
            </a:r>
            <a:r>
              <a:rPr lang="es-ES" sz="1800">
                <a:solidFill>
                  <a:schemeClr val="dk1"/>
                </a:solidFill>
              </a:rPr>
              <a:t>a Si el ancho de línea que produce la impresora no corresponde al esperado, puede indicar problemas de flujo: </a:t>
            </a:r>
            <a:r>
              <a:rPr lang="es-ES" sz="1800">
                <a:solidFill>
                  <a:schemeClr val="dk1"/>
                </a:solidFill>
              </a:rPr>
              <a:t>sub extrusión</a:t>
            </a:r>
            <a:r>
              <a:rPr lang="es-ES" sz="1800">
                <a:solidFill>
                  <a:schemeClr val="dk1"/>
                </a:solidFill>
              </a:rPr>
              <a:t> (muy poco) o </a:t>
            </a:r>
            <a:r>
              <a:rPr lang="es-ES" sz="1800">
                <a:solidFill>
                  <a:schemeClr val="dk1"/>
                </a:solidFill>
              </a:rPr>
              <a:t>sobre extrusión</a:t>
            </a:r>
            <a:r>
              <a:rPr lang="es-ES" sz="1800">
                <a:solidFill>
                  <a:schemeClr val="dk1"/>
                </a:solidFill>
              </a:rPr>
              <a:t> (demasiado material).</a:t>
            </a:r>
            <a:endParaRPr sz="1800">
              <a:solidFill>
                <a:schemeClr val="dk1"/>
              </a:solidFill>
            </a:endParaRPr>
          </a:p>
          <a:p>
            <a:pPr indent="0" lvl="0" marL="457200" marR="0" rtl="0" algn="just">
              <a:lnSpc>
                <a:spcPct val="150000"/>
              </a:lnSpc>
              <a:spcBef>
                <a:spcPts val="1000"/>
              </a:spcBef>
              <a:spcAft>
                <a:spcPts val="0"/>
              </a:spcAft>
              <a:buNone/>
            </a:pPr>
            <a:r>
              <a:t/>
            </a:r>
            <a:endParaRPr b="1" sz="1800">
              <a:solidFill>
                <a:schemeClr val="dk1"/>
              </a:solidFill>
            </a:endParaRPr>
          </a:p>
        </p:txBody>
      </p:sp>
      <p:sp>
        <p:nvSpPr>
          <p:cNvPr id="347" name="Google Shape;347;g36b054b7d82_0_41"/>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4.4.10 FLUJO ( FLOW RATE)</a:t>
            </a:r>
            <a:endParaRPr b="1" sz="2400">
              <a:solidFill>
                <a:srgbClr val="002060"/>
              </a:solidFill>
              <a:latin typeface="Arial Black"/>
              <a:ea typeface="Arial Black"/>
              <a:cs typeface="Arial Black"/>
              <a:sym typeface="Arial Black"/>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36b1628aabe_0_49"/>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pic>
        <p:nvPicPr>
          <p:cNvPr id="353" name="Google Shape;353;g36b1628aabe_0_49"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54" name="Google Shape;354;g36b1628aabe_0_49"/>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Ventiladores</a:t>
            </a:r>
            <a:endParaRPr b="0" i="0" sz="1100" u="none" cap="none" strike="noStrike">
              <a:solidFill>
                <a:srgbClr val="000000"/>
              </a:solidFill>
              <a:latin typeface="Arial"/>
              <a:ea typeface="Arial"/>
              <a:cs typeface="Arial"/>
              <a:sym typeface="Arial"/>
            </a:endParaRPr>
          </a:p>
        </p:txBody>
      </p:sp>
      <p:sp>
        <p:nvSpPr>
          <p:cNvPr id="355" name="Google Shape;355;g36b1628aabe_0_49"/>
          <p:cNvSpPr txBox="1"/>
          <p:nvPr/>
        </p:nvSpPr>
        <p:spPr>
          <a:xfrm>
            <a:off x="1236950" y="1901300"/>
            <a:ext cx="10133700" cy="4202100"/>
          </a:xfrm>
          <a:prstGeom prst="rect">
            <a:avLst/>
          </a:prstGeom>
          <a:noFill/>
          <a:ln>
            <a:noFill/>
          </a:ln>
        </p:spPr>
        <p:txBody>
          <a:bodyPr anchorCtr="0" anchor="t" bIns="91425" lIns="91425" spcFirstLastPara="1" rIns="91425" wrap="square" tIns="91425">
            <a:spAutoFit/>
          </a:bodyPr>
          <a:lstStyle/>
          <a:p>
            <a:pPr indent="-342900" lvl="0" marL="457200" rtl="0" algn="just">
              <a:lnSpc>
                <a:spcPct val="150000"/>
              </a:lnSpc>
              <a:spcBef>
                <a:spcPts val="1000"/>
              </a:spcBef>
              <a:spcAft>
                <a:spcPts val="0"/>
              </a:spcAft>
              <a:buClr>
                <a:schemeClr val="dk1"/>
              </a:buClr>
              <a:buSzPts val="1800"/>
              <a:buChar char="●"/>
            </a:pPr>
            <a:r>
              <a:rPr b="1" lang="es-ES" sz="1800">
                <a:solidFill>
                  <a:schemeClr val="dk1"/>
                </a:solidFill>
              </a:rPr>
              <a:t>Factores que afectan el flow:</a:t>
            </a:r>
            <a:endParaRPr b="1" sz="1800">
              <a:solidFill>
                <a:schemeClr val="dk1"/>
              </a:solidFill>
            </a:endParaRPr>
          </a:p>
          <a:p>
            <a:pPr indent="-342900" lvl="1" marL="914400" rtl="0" algn="just">
              <a:lnSpc>
                <a:spcPct val="150000"/>
              </a:lnSpc>
              <a:spcBef>
                <a:spcPts val="0"/>
              </a:spcBef>
              <a:spcAft>
                <a:spcPts val="0"/>
              </a:spcAft>
              <a:buClr>
                <a:schemeClr val="dk1"/>
              </a:buClr>
              <a:buSzPts val="1800"/>
              <a:buChar char="○"/>
            </a:pPr>
            <a:r>
              <a:rPr lang="es-ES" sz="1800">
                <a:solidFill>
                  <a:schemeClr val="dk1"/>
                </a:solidFill>
              </a:rPr>
              <a:t>Temperatura del hotend</a:t>
            </a:r>
            <a:endParaRPr sz="1800">
              <a:solidFill>
                <a:schemeClr val="dk1"/>
              </a:solidFill>
            </a:endParaRPr>
          </a:p>
          <a:p>
            <a:pPr indent="-342900" lvl="1" marL="914400" rtl="0" algn="just">
              <a:lnSpc>
                <a:spcPct val="150000"/>
              </a:lnSpc>
              <a:spcBef>
                <a:spcPts val="0"/>
              </a:spcBef>
              <a:spcAft>
                <a:spcPts val="0"/>
              </a:spcAft>
              <a:buClr>
                <a:schemeClr val="dk1"/>
              </a:buClr>
              <a:buSzPts val="1800"/>
              <a:buChar char="○"/>
            </a:pPr>
            <a:r>
              <a:rPr lang="es-ES" sz="1800">
                <a:solidFill>
                  <a:schemeClr val="dk1"/>
                </a:solidFill>
              </a:rPr>
              <a:t>Velocidad de impresión</a:t>
            </a:r>
            <a:endParaRPr sz="1800">
              <a:solidFill>
                <a:schemeClr val="dk1"/>
              </a:solidFill>
            </a:endParaRPr>
          </a:p>
          <a:p>
            <a:pPr indent="-342900" lvl="1" marL="914400" rtl="0" algn="just">
              <a:lnSpc>
                <a:spcPct val="150000"/>
              </a:lnSpc>
              <a:spcBef>
                <a:spcPts val="0"/>
              </a:spcBef>
              <a:spcAft>
                <a:spcPts val="0"/>
              </a:spcAft>
              <a:buClr>
                <a:schemeClr val="dk1"/>
              </a:buClr>
              <a:buSzPts val="1800"/>
              <a:buChar char="○"/>
            </a:pPr>
            <a:r>
              <a:rPr lang="es-ES" sz="1800">
                <a:solidFill>
                  <a:schemeClr val="dk1"/>
                </a:solidFill>
              </a:rPr>
              <a:t>Tipo y calidad del filamento</a:t>
            </a:r>
            <a:endParaRPr sz="1800">
              <a:solidFill>
                <a:schemeClr val="dk1"/>
              </a:solidFill>
            </a:endParaRPr>
          </a:p>
          <a:p>
            <a:pPr indent="-342900" lvl="1" marL="914400" rtl="0" algn="just">
              <a:lnSpc>
                <a:spcPct val="150000"/>
              </a:lnSpc>
              <a:spcBef>
                <a:spcPts val="0"/>
              </a:spcBef>
              <a:spcAft>
                <a:spcPts val="0"/>
              </a:spcAft>
              <a:buClr>
                <a:schemeClr val="dk1"/>
              </a:buClr>
              <a:buSzPts val="1800"/>
              <a:buChar char="○"/>
            </a:pPr>
            <a:r>
              <a:rPr lang="es-ES" sz="1800">
                <a:solidFill>
                  <a:schemeClr val="dk1"/>
                </a:solidFill>
              </a:rPr>
              <a:t>Alineación y limpieza del extrusor</a:t>
            </a:r>
            <a:endParaRPr sz="1800">
              <a:solidFill>
                <a:schemeClr val="dk1"/>
              </a:solidFill>
            </a:endParaRPr>
          </a:p>
          <a:p>
            <a:pPr indent="-342900" lvl="0" marL="457200" marR="0" rtl="0" algn="just">
              <a:lnSpc>
                <a:spcPct val="150000"/>
              </a:lnSpc>
              <a:spcBef>
                <a:spcPts val="0"/>
              </a:spcBef>
              <a:spcAft>
                <a:spcPts val="0"/>
              </a:spcAft>
              <a:buClr>
                <a:schemeClr val="dk1"/>
              </a:buClr>
              <a:buSzPts val="1800"/>
              <a:buChar char="●"/>
            </a:pPr>
            <a:r>
              <a:rPr b="1" lang="es-ES" sz="1800">
                <a:solidFill>
                  <a:schemeClr val="dk1"/>
                </a:solidFill>
              </a:rPr>
              <a:t>Calibración del fluj</a:t>
            </a:r>
            <a:r>
              <a:rPr lang="es-ES" sz="1800">
                <a:solidFill>
                  <a:schemeClr val="dk1"/>
                </a:solidFill>
              </a:rPr>
              <a:t>o Se suele imprimir un cubo de calibración sin relleno (infill) y sin tapas, para medir el grosor de las paredes con un calibre y así ajustar el flow rate hasta que coincidan con lo esperado.</a:t>
            </a:r>
            <a:endParaRPr sz="1800">
              <a:solidFill>
                <a:schemeClr val="dk1"/>
              </a:solidFill>
            </a:endParaRPr>
          </a:p>
          <a:p>
            <a:pPr indent="-342900" lvl="0" marL="457200" marR="0" rtl="0" algn="just">
              <a:lnSpc>
                <a:spcPct val="150000"/>
              </a:lnSpc>
              <a:spcBef>
                <a:spcPts val="0"/>
              </a:spcBef>
              <a:spcAft>
                <a:spcPts val="0"/>
              </a:spcAft>
              <a:buClr>
                <a:schemeClr val="dk1"/>
              </a:buClr>
              <a:buSzPts val="1800"/>
              <a:buChar char="●"/>
            </a:pPr>
            <a:r>
              <a:rPr b="1" lang="es-ES" sz="1800">
                <a:solidFill>
                  <a:schemeClr val="dk1"/>
                </a:solidFill>
              </a:rPr>
              <a:t>Un flow mal ajustad</a:t>
            </a:r>
            <a:r>
              <a:rPr b="1" lang="es-ES" sz="1800">
                <a:solidFill>
                  <a:schemeClr val="dk1"/>
                </a:solidFill>
              </a:rPr>
              <a:t>o</a:t>
            </a:r>
            <a:r>
              <a:rPr lang="es-ES" sz="1800">
                <a:solidFill>
                  <a:schemeClr val="dk1"/>
                </a:solidFill>
              </a:rPr>
              <a:t> puede causar problemas como capas inconsistentes, mala adhesión entre capas o dimensiones incorrectas</a:t>
            </a:r>
            <a:endParaRPr b="1" sz="1800">
              <a:solidFill>
                <a:schemeClr val="dk1"/>
              </a:solidFill>
            </a:endParaRPr>
          </a:p>
        </p:txBody>
      </p:sp>
      <p:sp>
        <p:nvSpPr>
          <p:cNvPr id="356" name="Google Shape;356;g36b1628aabe_0_49"/>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4.4.10 FLUJO ( FLOW RATE)</a:t>
            </a:r>
            <a:endParaRPr b="1" sz="2400">
              <a:solidFill>
                <a:srgbClr val="002060"/>
              </a:solidFill>
              <a:latin typeface="Arial Black"/>
              <a:ea typeface="Arial Black"/>
              <a:cs typeface="Arial Black"/>
              <a:sym typeface="Arial Black"/>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36b1628aabe_0_57"/>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pic>
        <p:nvPicPr>
          <p:cNvPr id="362" name="Google Shape;362;g36b1628aabe_0_57"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63" name="Google Shape;363;g36b1628aabe_0_57"/>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Ventiladores</a:t>
            </a:r>
            <a:endParaRPr b="0" i="0" sz="1100" u="none" cap="none" strike="noStrike">
              <a:solidFill>
                <a:srgbClr val="000000"/>
              </a:solidFill>
              <a:latin typeface="Arial"/>
              <a:ea typeface="Arial"/>
              <a:cs typeface="Arial"/>
              <a:sym typeface="Arial"/>
            </a:endParaRPr>
          </a:p>
        </p:txBody>
      </p:sp>
      <p:sp>
        <p:nvSpPr>
          <p:cNvPr id="364" name="Google Shape;364;g36b1628aabe_0_57"/>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4.4.10 FLUJO ( FLOW RATE)</a:t>
            </a:r>
            <a:endParaRPr b="1" sz="2400">
              <a:solidFill>
                <a:srgbClr val="002060"/>
              </a:solidFill>
              <a:latin typeface="Arial Black"/>
              <a:ea typeface="Arial Black"/>
              <a:cs typeface="Arial Black"/>
              <a:sym typeface="Arial Black"/>
            </a:endParaRPr>
          </a:p>
        </p:txBody>
      </p:sp>
      <p:sp>
        <p:nvSpPr>
          <p:cNvPr id="365" name="Google Shape;365;g36b1628aabe_0_57"/>
          <p:cNvSpPr txBox="1"/>
          <p:nvPr/>
        </p:nvSpPr>
        <p:spPr>
          <a:xfrm>
            <a:off x="779750" y="1901300"/>
            <a:ext cx="5549100" cy="5654100"/>
          </a:xfrm>
          <a:prstGeom prst="rect">
            <a:avLst/>
          </a:prstGeom>
          <a:noFill/>
          <a:ln>
            <a:noFill/>
          </a:ln>
        </p:spPr>
        <p:txBody>
          <a:bodyPr anchorCtr="0" anchor="t" bIns="91425" lIns="91425" spcFirstLastPara="1" rIns="91425" wrap="square" tIns="91425">
            <a:spAutoFit/>
          </a:bodyPr>
          <a:lstStyle/>
          <a:p>
            <a:pPr indent="-342900" lvl="0" marL="914400" rtl="0" algn="l">
              <a:spcBef>
                <a:spcPts val="1000"/>
              </a:spcBef>
              <a:spcAft>
                <a:spcPts val="0"/>
              </a:spcAft>
              <a:buClr>
                <a:schemeClr val="dk1"/>
              </a:buClr>
              <a:buSzPts val="1800"/>
              <a:buChar char="●"/>
            </a:pPr>
            <a:r>
              <a:rPr lang="es-ES" sz="1800">
                <a:solidFill>
                  <a:schemeClr val="dk1"/>
                </a:solidFill>
              </a:rPr>
              <a:t>En el </a:t>
            </a:r>
            <a:r>
              <a:rPr b="1" lang="es-ES" sz="1800">
                <a:solidFill>
                  <a:schemeClr val="dk1"/>
                </a:solidFill>
              </a:rPr>
              <a:t>Bambu Studio, </a:t>
            </a:r>
            <a:r>
              <a:rPr lang="es-ES" sz="1800">
                <a:solidFill>
                  <a:schemeClr val="dk1"/>
                </a:solidFill>
              </a:rPr>
              <a:t>puedes configurar el flujo manualmente o hacer una calibración del mismo)</a:t>
            </a:r>
            <a:endParaRPr b="1" sz="1800">
              <a:solidFill>
                <a:schemeClr val="dk1"/>
              </a:solidFill>
            </a:endParaRPr>
          </a:p>
          <a:p>
            <a:pPr indent="0" lvl="0" marL="914400" rtl="0" algn="l">
              <a:lnSpc>
                <a:spcPct val="115000"/>
              </a:lnSpc>
              <a:spcBef>
                <a:spcPts val="1000"/>
              </a:spcBef>
              <a:spcAft>
                <a:spcPts val="0"/>
              </a:spcAft>
              <a:buNone/>
            </a:pPr>
            <a:r>
              <a:rPr lang="es-ES" sz="1800">
                <a:solidFill>
                  <a:schemeClr val="dk1"/>
                </a:solidFill>
              </a:rPr>
              <a:t>.</a:t>
            </a:r>
            <a:endParaRPr sz="1800">
              <a:solidFill>
                <a:schemeClr val="dk1"/>
              </a:solidFill>
            </a:endParaRPr>
          </a:p>
          <a:p>
            <a:pPr indent="-342900" lvl="0" marL="914400" rtl="0" algn="l">
              <a:lnSpc>
                <a:spcPct val="115000"/>
              </a:lnSpc>
              <a:spcBef>
                <a:spcPts val="1000"/>
              </a:spcBef>
              <a:spcAft>
                <a:spcPts val="0"/>
              </a:spcAft>
              <a:buClr>
                <a:schemeClr val="dk1"/>
              </a:buClr>
              <a:buSzPts val="1800"/>
              <a:buChar char="●"/>
            </a:pPr>
            <a:r>
              <a:rPr b="1" lang="es-ES" sz="1800">
                <a:solidFill>
                  <a:schemeClr val="dk1"/>
                </a:solidFill>
              </a:rPr>
              <a:t>Adjunto</a:t>
            </a:r>
            <a:r>
              <a:rPr lang="es-ES" sz="1800">
                <a:solidFill>
                  <a:schemeClr val="dk1"/>
                </a:solidFill>
              </a:rPr>
              <a:t> </a:t>
            </a:r>
            <a:r>
              <a:rPr b="1" lang="es-ES" sz="1800">
                <a:solidFill>
                  <a:schemeClr val="dk1"/>
                </a:solidFill>
              </a:rPr>
              <a:t>el enlace al “Bambu wiki”( FLOW RATE tunning)</a:t>
            </a:r>
            <a:endParaRPr b="1" sz="1800">
              <a:solidFill>
                <a:schemeClr val="dk1"/>
              </a:solidFill>
            </a:endParaRPr>
          </a:p>
          <a:p>
            <a:pPr indent="0" lvl="0" marL="914400" rtl="0" algn="l">
              <a:lnSpc>
                <a:spcPct val="115000"/>
              </a:lnSpc>
              <a:spcBef>
                <a:spcPts val="1000"/>
              </a:spcBef>
              <a:spcAft>
                <a:spcPts val="0"/>
              </a:spcAft>
              <a:buNone/>
            </a:pPr>
            <a:r>
              <a:rPr lang="es-ES" sz="1800" u="sng">
                <a:solidFill>
                  <a:schemeClr val="hlink"/>
                </a:solidFill>
                <a:hlinkClick r:id="rId4"/>
              </a:rPr>
              <a:t>https://wiki.bambulab.com/en/x1/manual/manual-flow-rate-tuning</a:t>
            </a:r>
            <a:endParaRPr sz="1800">
              <a:solidFill>
                <a:schemeClr val="dk1"/>
              </a:solidFill>
            </a:endParaRPr>
          </a:p>
          <a:p>
            <a:pPr indent="-342900" lvl="0" marL="914400" rtl="0" algn="l">
              <a:lnSpc>
                <a:spcPct val="115000"/>
              </a:lnSpc>
              <a:spcBef>
                <a:spcPts val="1000"/>
              </a:spcBef>
              <a:spcAft>
                <a:spcPts val="0"/>
              </a:spcAft>
              <a:buClr>
                <a:schemeClr val="dk1"/>
              </a:buClr>
              <a:buSzPts val="1800"/>
              <a:buChar char="●"/>
            </a:pPr>
            <a:r>
              <a:rPr b="1" lang="es-ES" sz="1800">
                <a:solidFill>
                  <a:schemeClr val="dk1"/>
                </a:solidFill>
              </a:rPr>
              <a:t>Adjunto el enlace al “Bambu wiki” ( FLOW RATE calibration)</a:t>
            </a:r>
            <a:endParaRPr b="1" sz="1800">
              <a:solidFill>
                <a:schemeClr val="dk1"/>
              </a:solidFill>
            </a:endParaRPr>
          </a:p>
          <a:p>
            <a:pPr indent="0" lvl="0" marL="914400" rtl="0" algn="l">
              <a:lnSpc>
                <a:spcPct val="115000"/>
              </a:lnSpc>
              <a:spcBef>
                <a:spcPts val="1000"/>
              </a:spcBef>
              <a:spcAft>
                <a:spcPts val="0"/>
              </a:spcAft>
              <a:buNone/>
            </a:pPr>
            <a:r>
              <a:rPr lang="es-ES" sz="1800" u="sng">
                <a:solidFill>
                  <a:schemeClr val="hlink"/>
                </a:solidFill>
                <a:hlinkClick r:id="rId5"/>
              </a:rPr>
              <a:t>https://wiki.bambulab.com/en/software/bambu-studio/calibration_flow_rate</a:t>
            </a:r>
            <a:endParaRPr sz="1800">
              <a:solidFill>
                <a:schemeClr val="dk1"/>
              </a:solidFill>
            </a:endParaRPr>
          </a:p>
          <a:p>
            <a:pPr indent="0" lvl="0" marL="1371600" rtl="0" algn="just">
              <a:lnSpc>
                <a:spcPct val="100000"/>
              </a:lnSpc>
              <a:spcBef>
                <a:spcPts val="1000"/>
              </a:spcBef>
              <a:spcAft>
                <a:spcPts val="0"/>
              </a:spcAft>
              <a:buNone/>
            </a:pPr>
            <a:r>
              <a:t/>
            </a:r>
            <a:endParaRPr sz="1800">
              <a:solidFill>
                <a:schemeClr val="dk1"/>
              </a:solidFill>
            </a:endParaRPr>
          </a:p>
          <a:p>
            <a:pPr indent="0" lvl="0" marL="914400" rtl="0" algn="l">
              <a:lnSpc>
                <a:spcPct val="115000"/>
              </a:lnSpc>
              <a:spcBef>
                <a:spcPts val="1000"/>
              </a:spcBef>
              <a:spcAft>
                <a:spcPts val="0"/>
              </a:spcAft>
              <a:buNone/>
            </a:pPr>
            <a:r>
              <a:t/>
            </a:r>
            <a:endParaRPr sz="1800">
              <a:solidFill>
                <a:schemeClr val="dk1"/>
              </a:solidFill>
            </a:endParaRPr>
          </a:p>
          <a:p>
            <a:pPr indent="0" lvl="0" marL="0" rtl="0" algn="l">
              <a:lnSpc>
                <a:spcPct val="161111"/>
              </a:lnSpc>
              <a:spcBef>
                <a:spcPts val="0"/>
              </a:spcBef>
              <a:spcAft>
                <a:spcPts val="0"/>
              </a:spcAft>
              <a:buNone/>
            </a:pPr>
            <a:r>
              <a:t/>
            </a:r>
            <a:endParaRPr sz="1800">
              <a:solidFill>
                <a:schemeClr val="dk1"/>
              </a:solidFill>
            </a:endParaRPr>
          </a:p>
        </p:txBody>
      </p:sp>
      <p:pic>
        <p:nvPicPr>
          <p:cNvPr id="366" name="Google Shape;366;g36b1628aabe_0_57"/>
          <p:cNvPicPr preferRelativeResize="0"/>
          <p:nvPr/>
        </p:nvPicPr>
        <p:blipFill>
          <a:blip r:embed="rId6">
            <a:alphaModFix/>
          </a:blip>
          <a:stretch>
            <a:fillRect/>
          </a:stretch>
        </p:blipFill>
        <p:spPr>
          <a:xfrm>
            <a:off x="6425607" y="1901300"/>
            <a:ext cx="5766392" cy="3226500"/>
          </a:xfrm>
          <a:prstGeom prst="rect">
            <a:avLst/>
          </a:prstGeom>
          <a:noFill/>
          <a:ln>
            <a:noFill/>
          </a:ln>
        </p:spPr>
      </p:pic>
      <p:sp>
        <p:nvSpPr>
          <p:cNvPr id="367" name="Google Shape;367;g36b1628aabe_0_57"/>
          <p:cNvSpPr/>
          <p:nvPr/>
        </p:nvSpPr>
        <p:spPr>
          <a:xfrm rot="5400000">
            <a:off x="5307375" y="2617188"/>
            <a:ext cx="558300" cy="4983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g369823a005b_0_56"/>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sp>
        <p:nvSpPr>
          <p:cNvPr id="59" name="Google Shape;59;g369823a005b_0_56"/>
          <p:cNvSpPr txBox="1"/>
          <p:nvPr/>
        </p:nvSpPr>
        <p:spPr>
          <a:xfrm>
            <a:off x="1464825" y="1057950"/>
            <a:ext cx="91578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.1 </a:t>
            </a:r>
            <a:r>
              <a:rPr b="1" lang="es-ES" sz="2400">
                <a:solidFill>
                  <a:srgbClr val="002060"/>
                </a:solidFill>
                <a:latin typeface="Arial Black"/>
                <a:ea typeface="Arial Black"/>
                <a:cs typeface="Arial Black"/>
                <a:sym typeface="Arial Black"/>
              </a:rPr>
              <a:t>FORMATO STL</a:t>
            </a:r>
            <a:endParaRPr b="1" i="0" sz="2400" u="none" cap="none" strike="noStrike">
              <a:solidFill>
                <a:srgbClr val="002060"/>
              </a:solidFill>
              <a:latin typeface="Arial Black"/>
              <a:ea typeface="Arial Black"/>
              <a:cs typeface="Arial Black"/>
              <a:sym typeface="Arial Black"/>
            </a:endParaRPr>
          </a:p>
        </p:txBody>
      </p:sp>
      <p:pic>
        <p:nvPicPr>
          <p:cNvPr id="60" name="Google Shape;60;g369823a005b_0_56"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61" name="Google Shape;61;g369823a005b_0_56"/>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Ventiladores</a:t>
            </a:r>
            <a:endParaRPr b="0" i="0" sz="1100" u="none" cap="none" strike="noStrike">
              <a:solidFill>
                <a:srgbClr val="000000"/>
              </a:solidFill>
              <a:latin typeface="Arial"/>
              <a:ea typeface="Arial"/>
              <a:cs typeface="Arial"/>
              <a:sym typeface="Arial"/>
            </a:endParaRPr>
          </a:p>
        </p:txBody>
      </p:sp>
      <p:sp>
        <p:nvSpPr>
          <p:cNvPr id="62" name="Google Shape;62;g369823a005b_0_56"/>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b="0" i="0" lang="es-ES" sz="950" u="none" cap="none" strike="noStrike">
                <a:solidFill>
                  <a:srgbClr val="3A3630"/>
                </a:solidFill>
                <a:latin typeface="Arial"/>
                <a:ea typeface="Arial"/>
                <a:cs typeface="Arial"/>
                <a:sym typeface="Arial"/>
              </a:rPr>
              <a:t>Se utilizan para enfriar el hotend y la pieza impresa, mejorando la calidad de las capas y previniendo el sobrecalentamiento.</a:t>
            </a:r>
            <a:endParaRPr b="0" i="0" sz="950" u="none" cap="none" strike="noStrike">
              <a:solidFill>
                <a:srgbClr val="000000"/>
              </a:solidFill>
              <a:latin typeface="Arial"/>
              <a:ea typeface="Arial"/>
              <a:cs typeface="Arial"/>
              <a:sym typeface="Arial"/>
            </a:endParaRPr>
          </a:p>
        </p:txBody>
      </p:sp>
      <p:sp>
        <p:nvSpPr>
          <p:cNvPr id="63" name="Google Shape;63;g369823a005b_0_56"/>
          <p:cNvSpPr txBox="1"/>
          <p:nvPr/>
        </p:nvSpPr>
        <p:spPr>
          <a:xfrm>
            <a:off x="1236950" y="1596500"/>
            <a:ext cx="6868800" cy="4987200"/>
          </a:xfrm>
          <a:prstGeom prst="rect">
            <a:avLst/>
          </a:prstGeom>
          <a:noFill/>
          <a:ln>
            <a:noFill/>
          </a:ln>
        </p:spPr>
        <p:txBody>
          <a:bodyPr anchorCtr="0" anchor="t" bIns="91425" lIns="91425" spcFirstLastPara="1" rIns="91425" wrap="square" tIns="91425">
            <a:spAutoFit/>
          </a:bodyPr>
          <a:lstStyle/>
          <a:p>
            <a:pPr indent="-342900" lvl="0" marL="457200" rtl="0" algn="just">
              <a:lnSpc>
                <a:spcPct val="100000"/>
              </a:lnSpc>
              <a:spcBef>
                <a:spcPts val="1000"/>
              </a:spcBef>
              <a:spcAft>
                <a:spcPts val="0"/>
              </a:spcAft>
              <a:buClr>
                <a:schemeClr val="dk1"/>
              </a:buClr>
              <a:buSzPts val="1800"/>
              <a:buChar char="●"/>
            </a:pPr>
            <a:r>
              <a:rPr b="1" lang="es-ES" sz="1800">
                <a:solidFill>
                  <a:schemeClr val="dk1"/>
                </a:solidFill>
              </a:rPr>
              <a:t>El formato STL </a:t>
            </a:r>
            <a:r>
              <a:rPr lang="es-ES" sz="1800">
                <a:solidFill>
                  <a:schemeClr val="dk1"/>
                </a:solidFill>
              </a:rPr>
              <a:t>es el estándar más común para archivos de impresión 3D. Representa la geometría del objeto mediante una malla de triángulos, sin información de color, textura o propiedades físicas. </a:t>
            </a:r>
            <a:endParaRPr sz="1800">
              <a:solidFill>
                <a:schemeClr val="dk1"/>
              </a:solidFill>
            </a:endParaRPr>
          </a:p>
          <a:p>
            <a:pPr indent="-342900" lvl="0" marL="457200" rtl="0" algn="just">
              <a:lnSpc>
                <a:spcPct val="100000"/>
              </a:lnSpc>
              <a:spcBef>
                <a:spcPts val="1200"/>
              </a:spcBef>
              <a:spcAft>
                <a:spcPts val="0"/>
              </a:spcAft>
              <a:buClr>
                <a:schemeClr val="dk1"/>
              </a:buClr>
              <a:buSzPts val="1800"/>
              <a:buChar char="●"/>
            </a:pPr>
            <a:r>
              <a:rPr b="1" lang="es-ES" sz="1800">
                <a:solidFill>
                  <a:schemeClr val="dk1"/>
                </a:solidFill>
              </a:rPr>
              <a:t>Características principales</a:t>
            </a:r>
            <a:r>
              <a:rPr lang="es-ES" sz="1800">
                <a:solidFill>
                  <a:schemeClr val="dk1"/>
                </a:solidFill>
              </a:rPr>
              <a:t>:</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b="1" lang="es-ES" sz="1800">
                <a:solidFill>
                  <a:schemeClr val="dk1"/>
                </a:solidFill>
              </a:rPr>
              <a:t>Simplicidad:</a:t>
            </a:r>
            <a:r>
              <a:rPr lang="es-ES" sz="1800">
                <a:solidFill>
                  <a:schemeClr val="dk1"/>
                </a:solidFill>
              </a:rPr>
              <a:t> Sólo contiene información de la superficie del modelo.</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b="1" lang="es-ES" sz="1800">
                <a:solidFill>
                  <a:schemeClr val="dk1"/>
                </a:solidFill>
              </a:rPr>
              <a:t>Precisión:</a:t>
            </a:r>
            <a:r>
              <a:rPr lang="es-ES" sz="1800">
                <a:solidFill>
                  <a:schemeClr val="dk1"/>
                </a:solidFill>
              </a:rPr>
              <a:t> Depende de la cantidad de triángulos en la malla.</a:t>
            </a:r>
            <a:endParaRPr sz="1800">
              <a:solidFill>
                <a:schemeClr val="dk1"/>
              </a:solidFill>
            </a:endParaRPr>
          </a:p>
          <a:p>
            <a:pPr indent="-342900" lvl="1" marL="914400" rtl="0" algn="just">
              <a:lnSpc>
                <a:spcPct val="100000"/>
              </a:lnSpc>
              <a:spcBef>
                <a:spcPts val="1200"/>
              </a:spcBef>
              <a:spcAft>
                <a:spcPts val="0"/>
              </a:spcAft>
              <a:buClr>
                <a:schemeClr val="dk1"/>
              </a:buClr>
              <a:buSzPts val="1800"/>
              <a:buChar char="○"/>
            </a:pPr>
            <a:r>
              <a:rPr b="1" lang="es-ES" sz="1800">
                <a:solidFill>
                  <a:schemeClr val="dk1"/>
                </a:solidFill>
              </a:rPr>
              <a:t>Tamaño del archivo:</a:t>
            </a:r>
            <a:r>
              <a:rPr lang="es-ES" sz="1800">
                <a:solidFill>
                  <a:schemeClr val="dk1"/>
                </a:solidFill>
              </a:rPr>
              <a:t> Cuanto mayor sea el archivo STL, mayor será la cantidad de triángulos que compondrán la superficie del modelo.</a:t>
            </a:r>
            <a:endParaRPr sz="1800">
              <a:solidFill>
                <a:schemeClr val="dk1"/>
              </a:solidFill>
            </a:endParaRPr>
          </a:p>
          <a:p>
            <a:pPr indent="0" lvl="0" marL="457200" rtl="0" algn="just">
              <a:lnSpc>
                <a:spcPct val="100000"/>
              </a:lnSpc>
              <a:spcBef>
                <a:spcPts val="1200"/>
              </a:spcBef>
              <a:spcAft>
                <a:spcPts val="0"/>
              </a:spcAft>
              <a:buNone/>
            </a:pPr>
            <a:r>
              <a:t/>
            </a:r>
            <a:endParaRPr sz="1800">
              <a:solidFill>
                <a:schemeClr val="dk1"/>
              </a:solidFill>
            </a:endParaRPr>
          </a:p>
          <a:p>
            <a:pPr indent="0" lvl="0" marL="457200" rtl="0" algn="just">
              <a:lnSpc>
                <a:spcPct val="150000"/>
              </a:lnSpc>
              <a:spcBef>
                <a:spcPts val="1200"/>
              </a:spcBef>
              <a:spcAft>
                <a:spcPts val="1200"/>
              </a:spcAft>
              <a:buNone/>
            </a:pPr>
            <a:r>
              <a:t/>
            </a:r>
            <a:endParaRPr b="0" i="0" sz="1800" u="none" cap="none" strike="noStrike">
              <a:solidFill>
                <a:schemeClr val="dk1"/>
              </a:solidFill>
              <a:latin typeface="Arial"/>
              <a:ea typeface="Arial"/>
              <a:cs typeface="Arial"/>
              <a:sym typeface="Arial"/>
            </a:endParaRPr>
          </a:p>
        </p:txBody>
      </p:sp>
      <p:pic>
        <p:nvPicPr>
          <p:cNvPr id="64" name="Google Shape;64;g369823a005b_0_56"/>
          <p:cNvPicPr preferRelativeResize="0"/>
          <p:nvPr/>
        </p:nvPicPr>
        <p:blipFill rotWithShape="1">
          <a:blip r:embed="rId4">
            <a:alphaModFix/>
          </a:blip>
          <a:srcRect b="0" l="0" r="31455" t="0"/>
          <a:stretch/>
        </p:blipFill>
        <p:spPr>
          <a:xfrm>
            <a:off x="8672025" y="1146800"/>
            <a:ext cx="3334725" cy="2529500"/>
          </a:xfrm>
          <a:prstGeom prst="rect">
            <a:avLst/>
          </a:prstGeom>
          <a:noFill/>
          <a:ln>
            <a:noFill/>
          </a:ln>
        </p:spPr>
      </p:pic>
      <p:pic>
        <p:nvPicPr>
          <p:cNvPr id="65" name="Google Shape;65;g369823a005b_0_56"/>
          <p:cNvPicPr preferRelativeResize="0"/>
          <p:nvPr/>
        </p:nvPicPr>
        <p:blipFill rotWithShape="1">
          <a:blip r:embed="rId4">
            <a:alphaModFix/>
          </a:blip>
          <a:srcRect b="0" l="67322" r="0" t="3753"/>
          <a:stretch/>
        </p:blipFill>
        <p:spPr>
          <a:xfrm>
            <a:off x="8593125" y="3754075"/>
            <a:ext cx="1798100" cy="27534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36b054b7d82_0_15"/>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pic>
        <p:nvPicPr>
          <p:cNvPr id="373" name="Google Shape;373;g36b054b7d82_0_15"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74" name="Google Shape;374;g36b054b7d82_0_15"/>
          <p:cNvSpPr txBox="1"/>
          <p:nvPr/>
        </p:nvSpPr>
        <p:spPr>
          <a:xfrm>
            <a:off x="1236950" y="1900050"/>
            <a:ext cx="7045800" cy="42996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50000"/>
              </a:lnSpc>
              <a:spcBef>
                <a:spcPts val="1000"/>
              </a:spcBef>
              <a:spcAft>
                <a:spcPts val="0"/>
              </a:spcAft>
              <a:buClr>
                <a:schemeClr val="dk1"/>
              </a:buClr>
              <a:buSzPts val="1800"/>
              <a:buChar char="●"/>
            </a:pPr>
            <a:r>
              <a:rPr b="1" lang="es-ES" sz="1800">
                <a:solidFill>
                  <a:schemeClr val="dk1"/>
                </a:solidFill>
              </a:rPr>
              <a:t>Definición: </a:t>
            </a:r>
            <a:r>
              <a:rPr lang="es-ES" sz="1800">
                <a:solidFill>
                  <a:schemeClr val="dk1"/>
                </a:solidFill>
              </a:rPr>
              <a:t>En impresión 3D FDM, el "Seam Alignment" (alineación de la costura) se refiere a la ubicación donde la impresora inicia y termina cada capa. </a:t>
            </a:r>
            <a:endParaRPr sz="1800">
              <a:solidFill>
                <a:schemeClr val="dk1"/>
              </a:solidFill>
            </a:endParaRPr>
          </a:p>
          <a:p>
            <a:pPr indent="-342900" lvl="0" marL="457200" marR="0" rtl="0" algn="l">
              <a:lnSpc>
                <a:spcPct val="150000"/>
              </a:lnSpc>
              <a:spcBef>
                <a:spcPts val="0"/>
              </a:spcBef>
              <a:spcAft>
                <a:spcPts val="0"/>
              </a:spcAft>
              <a:buClr>
                <a:schemeClr val="dk1"/>
              </a:buClr>
              <a:buSzPts val="1800"/>
              <a:buChar char="●"/>
            </a:pPr>
            <a:r>
              <a:rPr lang="es-ES" sz="1800">
                <a:solidFill>
                  <a:schemeClr val="dk1"/>
                </a:solidFill>
              </a:rPr>
              <a:t>Ese punto de inicio/final genera una pequeña marca vertical visible en la superficie del modelo, conocida como z-seam o costura.</a:t>
            </a:r>
            <a:endParaRPr sz="1800">
              <a:solidFill>
                <a:schemeClr val="dk1"/>
              </a:solidFill>
            </a:endParaRPr>
          </a:p>
          <a:p>
            <a:pPr indent="-342900" lvl="0" marL="457200" rtl="0" algn="l">
              <a:spcBef>
                <a:spcPts val="1000"/>
              </a:spcBef>
              <a:spcAft>
                <a:spcPts val="0"/>
              </a:spcAft>
              <a:buClr>
                <a:schemeClr val="dk1"/>
              </a:buClr>
              <a:buSzPts val="1800"/>
              <a:buChar char="●"/>
            </a:pPr>
            <a:r>
              <a:rPr lang="es-ES" sz="1800">
                <a:solidFill>
                  <a:schemeClr val="dk1"/>
                </a:solidFill>
              </a:rPr>
              <a:t>En el </a:t>
            </a:r>
            <a:r>
              <a:rPr b="1" lang="es-ES" sz="1800">
                <a:solidFill>
                  <a:schemeClr val="dk1"/>
                </a:solidFill>
              </a:rPr>
              <a:t>Bambu Studio, </a:t>
            </a:r>
            <a:r>
              <a:rPr lang="es-ES" sz="1800">
                <a:solidFill>
                  <a:schemeClr val="dk1"/>
                </a:solidFill>
              </a:rPr>
              <a:t>puedes configurar facilente:</a:t>
            </a:r>
            <a:endParaRPr sz="1800">
              <a:solidFill>
                <a:schemeClr val="dk1"/>
              </a:solidFill>
            </a:endParaRPr>
          </a:p>
          <a:p>
            <a:pPr indent="-342900" lvl="0" marL="457200" rtl="0" algn="l">
              <a:spcBef>
                <a:spcPts val="1000"/>
              </a:spcBef>
              <a:spcAft>
                <a:spcPts val="0"/>
              </a:spcAft>
              <a:buClr>
                <a:schemeClr val="dk1"/>
              </a:buClr>
              <a:buSzPts val="1800"/>
              <a:buChar char="●"/>
            </a:pPr>
            <a:r>
              <a:rPr b="1" lang="es-ES" sz="1800">
                <a:solidFill>
                  <a:schemeClr val="dk1"/>
                </a:solidFill>
              </a:rPr>
              <a:t>Adjunto enlace de “Bambu wiki” (seam setting).</a:t>
            </a:r>
            <a:endParaRPr b="1" sz="1800">
              <a:solidFill>
                <a:schemeClr val="dk1"/>
              </a:solidFill>
            </a:endParaRPr>
          </a:p>
          <a:p>
            <a:pPr indent="0" lvl="0" marL="0" rtl="0" algn="l">
              <a:spcBef>
                <a:spcPts val="1000"/>
              </a:spcBef>
              <a:spcAft>
                <a:spcPts val="0"/>
              </a:spcAft>
              <a:buNone/>
            </a:pPr>
            <a:r>
              <a:rPr lang="es-ES" sz="1800" u="sng">
                <a:solidFill>
                  <a:schemeClr val="hlink"/>
                </a:solidFill>
                <a:hlinkClick r:id="rId4"/>
              </a:rPr>
              <a:t>https://wiki.bambulab.com/en/software/bambu-studio/Seam</a:t>
            </a:r>
            <a:endParaRPr sz="1800">
              <a:solidFill>
                <a:schemeClr val="dk1"/>
              </a:solidFill>
            </a:endParaRPr>
          </a:p>
          <a:p>
            <a:pPr indent="0" lvl="0" marL="0" marR="0" rtl="0" algn="l">
              <a:lnSpc>
                <a:spcPct val="150000"/>
              </a:lnSpc>
              <a:spcBef>
                <a:spcPts val="1000"/>
              </a:spcBef>
              <a:spcAft>
                <a:spcPts val="0"/>
              </a:spcAft>
              <a:buNone/>
            </a:pPr>
            <a:r>
              <a:t/>
            </a:r>
            <a:endParaRPr b="1" sz="1800">
              <a:solidFill>
                <a:schemeClr val="dk1"/>
              </a:solidFill>
            </a:endParaRPr>
          </a:p>
        </p:txBody>
      </p:sp>
      <p:sp>
        <p:nvSpPr>
          <p:cNvPr id="375" name="Google Shape;375;g36b054b7d82_0_15"/>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4.4.11 SEAM ALIGNEMENT</a:t>
            </a:r>
            <a:endParaRPr b="1" sz="2400">
              <a:solidFill>
                <a:srgbClr val="002060"/>
              </a:solidFill>
              <a:latin typeface="Arial Black"/>
              <a:ea typeface="Arial Black"/>
              <a:cs typeface="Arial Black"/>
              <a:sym typeface="Arial Black"/>
            </a:endParaRPr>
          </a:p>
        </p:txBody>
      </p:sp>
      <p:pic>
        <p:nvPicPr>
          <p:cNvPr id="376" name="Google Shape;376;g36b054b7d82_0_15"/>
          <p:cNvPicPr preferRelativeResize="0"/>
          <p:nvPr/>
        </p:nvPicPr>
        <p:blipFill>
          <a:blip r:embed="rId5">
            <a:alphaModFix/>
          </a:blip>
          <a:stretch>
            <a:fillRect/>
          </a:stretch>
        </p:blipFill>
        <p:spPr>
          <a:xfrm>
            <a:off x="8376475" y="1900047"/>
            <a:ext cx="3604450" cy="3909277"/>
          </a:xfrm>
          <a:prstGeom prst="rect">
            <a:avLst/>
          </a:prstGeom>
          <a:noFill/>
          <a:ln cap="flat" cmpd="sng" w="28575">
            <a:solidFill>
              <a:schemeClr val="accent5"/>
            </a:solidFill>
            <a:prstDash val="solid"/>
            <a:round/>
            <a:headEnd len="sm" w="sm" type="none"/>
            <a:tailEnd len="sm" w="sm" type="none"/>
          </a:ln>
        </p:spPr>
      </p:pic>
      <p:sp>
        <p:nvSpPr>
          <p:cNvPr id="377" name="Google Shape;377;g36b054b7d82_0_15"/>
          <p:cNvSpPr/>
          <p:nvPr/>
        </p:nvSpPr>
        <p:spPr>
          <a:xfrm>
            <a:off x="7365375" y="4535075"/>
            <a:ext cx="1151700" cy="392100"/>
          </a:xfrm>
          <a:prstGeom prst="rightArrow">
            <a:avLst>
              <a:gd fmla="val 50000" name="adj1"/>
              <a:gd fmla="val 50000" name="adj2"/>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36b1628aabe_0_81"/>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pic>
        <p:nvPicPr>
          <p:cNvPr id="383" name="Google Shape;383;g36b1628aabe_0_81"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84" name="Google Shape;384;g36b1628aabe_0_81"/>
          <p:cNvSpPr txBox="1"/>
          <p:nvPr/>
        </p:nvSpPr>
        <p:spPr>
          <a:xfrm>
            <a:off x="1236950" y="1900050"/>
            <a:ext cx="7045800" cy="46176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1000"/>
              </a:spcBef>
              <a:spcAft>
                <a:spcPts val="0"/>
              </a:spcAft>
              <a:buClr>
                <a:schemeClr val="dk1"/>
              </a:buClr>
              <a:buSzPts val="1800"/>
              <a:buChar char="●"/>
            </a:pPr>
            <a:r>
              <a:rPr lang="es-ES" sz="1800">
                <a:solidFill>
                  <a:schemeClr val="dk1"/>
                </a:solidFill>
              </a:rPr>
              <a:t>Los slicers como Bambu Studio, Cura o PrusaSlicer permiten controlar cómo y dónde se colocan estas costuras. Aquí tienes </a:t>
            </a:r>
            <a:r>
              <a:rPr b="1" lang="es-ES" sz="1800">
                <a:solidFill>
                  <a:schemeClr val="dk1"/>
                </a:solidFill>
              </a:rPr>
              <a:t>las opciones más comunes</a:t>
            </a:r>
            <a:r>
              <a:rPr lang="es-ES" sz="1800">
                <a:solidFill>
                  <a:schemeClr val="dk1"/>
                </a:solidFill>
              </a:rPr>
              <a:t>:</a:t>
            </a:r>
            <a:endParaRPr sz="1800">
              <a:solidFill>
                <a:schemeClr val="dk1"/>
              </a:solidFill>
            </a:endParaRPr>
          </a:p>
          <a:p>
            <a:pPr indent="-342900" lvl="1" marL="914400" rtl="0" algn="l">
              <a:lnSpc>
                <a:spcPct val="150000"/>
              </a:lnSpc>
              <a:spcBef>
                <a:spcPts val="0"/>
              </a:spcBef>
              <a:spcAft>
                <a:spcPts val="0"/>
              </a:spcAft>
              <a:buClr>
                <a:schemeClr val="dk1"/>
              </a:buClr>
              <a:buSzPts val="1800"/>
              <a:buChar char="○"/>
            </a:pPr>
            <a:r>
              <a:rPr b="1" lang="es-ES" sz="1800">
                <a:solidFill>
                  <a:schemeClr val="dk1"/>
                </a:solidFill>
              </a:rPr>
              <a:t>Alineado (Aligned): </a:t>
            </a:r>
            <a:r>
              <a:rPr lang="es-ES" sz="1800">
                <a:solidFill>
                  <a:schemeClr val="dk1"/>
                </a:solidFill>
              </a:rPr>
              <a:t>Todas las capas comienzan en el mismo punto, creando una línea vertical visible. Es útil si quieres que la costura esté en una zona específica, como la parte trasera del modelo.</a:t>
            </a:r>
            <a:endParaRPr sz="1800">
              <a:solidFill>
                <a:schemeClr val="dk1"/>
              </a:solidFill>
            </a:endParaRPr>
          </a:p>
          <a:p>
            <a:pPr indent="-342900" lvl="1" marL="914400" rtl="0" algn="l">
              <a:lnSpc>
                <a:spcPct val="150000"/>
              </a:lnSpc>
              <a:spcBef>
                <a:spcPts val="0"/>
              </a:spcBef>
              <a:spcAft>
                <a:spcPts val="0"/>
              </a:spcAft>
              <a:buClr>
                <a:schemeClr val="dk1"/>
              </a:buClr>
              <a:buSzPts val="1800"/>
              <a:buChar char="○"/>
            </a:pPr>
            <a:r>
              <a:rPr b="1" lang="es-ES" sz="1800">
                <a:solidFill>
                  <a:schemeClr val="dk1"/>
                </a:solidFill>
              </a:rPr>
              <a:t>Aleatorio (Random):</a:t>
            </a:r>
            <a:r>
              <a:rPr lang="es-ES" sz="1800">
                <a:solidFill>
                  <a:schemeClr val="dk1"/>
                </a:solidFill>
              </a:rPr>
              <a:t> El punto de inicio cambia en cada capa, dispersando la costura y haciéndola menos visible, aunque puede generar una textura irregular</a:t>
            </a:r>
            <a:endParaRPr b="1" sz="1800">
              <a:solidFill>
                <a:schemeClr val="dk1"/>
              </a:solidFill>
            </a:endParaRPr>
          </a:p>
          <a:p>
            <a:pPr indent="-342900" lvl="0" marL="457200" marR="0" rtl="0" algn="l">
              <a:lnSpc>
                <a:spcPct val="150000"/>
              </a:lnSpc>
              <a:spcBef>
                <a:spcPts val="0"/>
              </a:spcBef>
              <a:spcAft>
                <a:spcPts val="0"/>
              </a:spcAft>
              <a:buClr>
                <a:schemeClr val="dk1"/>
              </a:buClr>
              <a:buSzPts val="1800"/>
              <a:buChar char="●"/>
            </a:pPr>
            <a:r>
              <a:t/>
            </a:r>
            <a:endParaRPr b="1" sz="1800">
              <a:solidFill>
                <a:schemeClr val="dk1"/>
              </a:solidFill>
            </a:endParaRPr>
          </a:p>
        </p:txBody>
      </p:sp>
      <p:sp>
        <p:nvSpPr>
          <p:cNvPr id="385" name="Google Shape;385;g36b1628aabe_0_81"/>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4.4.11 SEAM ALIGNEMENT</a:t>
            </a:r>
            <a:endParaRPr b="1" sz="2400">
              <a:solidFill>
                <a:srgbClr val="002060"/>
              </a:solidFill>
              <a:latin typeface="Arial Black"/>
              <a:ea typeface="Arial Black"/>
              <a:cs typeface="Arial Black"/>
              <a:sym typeface="Arial Black"/>
            </a:endParaRPr>
          </a:p>
        </p:txBody>
      </p:sp>
      <p:pic>
        <p:nvPicPr>
          <p:cNvPr id="386" name="Google Shape;386;g36b1628aabe_0_81"/>
          <p:cNvPicPr preferRelativeResize="0"/>
          <p:nvPr/>
        </p:nvPicPr>
        <p:blipFill>
          <a:blip r:embed="rId4">
            <a:alphaModFix/>
          </a:blip>
          <a:stretch>
            <a:fillRect/>
          </a:stretch>
        </p:blipFill>
        <p:spPr>
          <a:xfrm>
            <a:off x="9315325" y="2051926"/>
            <a:ext cx="1801950" cy="1895344"/>
          </a:xfrm>
          <a:prstGeom prst="rect">
            <a:avLst/>
          </a:prstGeom>
          <a:noFill/>
          <a:ln>
            <a:noFill/>
          </a:ln>
        </p:spPr>
      </p:pic>
      <p:pic>
        <p:nvPicPr>
          <p:cNvPr id="387" name="Google Shape;387;g36b1628aabe_0_81"/>
          <p:cNvPicPr preferRelativeResize="0"/>
          <p:nvPr/>
        </p:nvPicPr>
        <p:blipFill>
          <a:blip r:embed="rId5">
            <a:alphaModFix/>
          </a:blip>
          <a:stretch>
            <a:fillRect/>
          </a:stretch>
        </p:blipFill>
        <p:spPr>
          <a:xfrm>
            <a:off x="8536424" y="4474099"/>
            <a:ext cx="3560350" cy="16415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36b1628aabe_0_71"/>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pic>
        <p:nvPicPr>
          <p:cNvPr id="393" name="Google Shape;393;g36b1628aabe_0_71"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94" name="Google Shape;394;g36b1628aabe_0_71"/>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Ventiladores</a:t>
            </a:r>
            <a:endParaRPr b="0" i="0" sz="1100" u="none" cap="none" strike="noStrike">
              <a:solidFill>
                <a:srgbClr val="000000"/>
              </a:solidFill>
              <a:latin typeface="Arial"/>
              <a:ea typeface="Arial"/>
              <a:cs typeface="Arial"/>
              <a:sym typeface="Arial"/>
            </a:endParaRPr>
          </a:p>
        </p:txBody>
      </p:sp>
      <p:sp>
        <p:nvSpPr>
          <p:cNvPr id="395" name="Google Shape;395;g36b1628aabe_0_71"/>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b="0" i="0" lang="es-ES" sz="950" u="none" cap="none" strike="noStrike">
                <a:solidFill>
                  <a:srgbClr val="3A3630"/>
                </a:solidFill>
                <a:latin typeface="Arial"/>
                <a:ea typeface="Arial"/>
                <a:cs typeface="Arial"/>
                <a:sym typeface="Arial"/>
              </a:rPr>
              <a:t>Se utilizan para enfriar el hotend y la pieza impresa, mejorando la calidad de las capas y previniendo el sobrecalentamiento.</a:t>
            </a:r>
            <a:endParaRPr b="0" i="0" sz="950" u="none" cap="none" strike="noStrike">
              <a:solidFill>
                <a:srgbClr val="000000"/>
              </a:solidFill>
              <a:latin typeface="Arial"/>
              <a:ea typeface="Arial"/>
              <a:cs typeface="Arial"/>
              <a:sym typeface="Arial"/>
            </a:endParaRPr>
          </a:p>
        </p:txBody>
      </p:sp>
      <p:sp>
        <p:nvSpPr>
          <p:cNvPr id="396" name="Google Shape;396;g36b1628aabe_0_71"/>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4.4.11 SEAM ALIGNEMENT</a:t>
            </a:r>
            <a:endParaRPr b="1" sz="2400">
              <a:solidFill>
                <a:srgbClr val="002060"/>
              </a:solidFill>
              <a:latin typeface="Arial Black"/>
              <a:ea typeface="Arial Black"/>
              <a:cs typeface="Arial Black"/>
              <a:sym typeface="Arial Black"/>
            </a:endParaRPr>
          </a:p>
        </p:txBody>
      </p:sp>
      <p:sp>
        <p:nvSpPr>
          <p:cNvPr id="397" name="Google Shape;397;g36b1628aabe_0_71"/>
          <p:cNvSpPr txBox="1"/>
          <p:nvPr/>
        </p:nvSpPr>
        <p:spPr>
          <a:xfrm>
            <a:off x="1236950" y="1900050"/>
            <a:ext cx="7701900" cy="3786600"/>
          </a:xfrm>
          <a:prstGeom prst="rect">
            <a:avLst/>
          </a:prstGeom>
          <a:noFill/>
          <a:ln>
            <a:noFill/>
          </a:ln>
        </p:spPr>
        <p:txBody>
          <a:bodyPr anchorCtr="0" anchor="t" bIns="91425" lIns="91425" spcFirstLastPara="1" rIns="91425" wrap="square" tIns="91425">
            <a:spAutoFit/>
          </a:bodyPr>
          <a:lstStyle/>
          <a:p>
            <a:pPr indent="-342900" lvl="1" marL="914400" marR="0" rtl="0" algn="l">
              <a:lnSpc>
                <a:spcPct val="150000"/>
              </a:lnSpc>
              <a:spcBef>
                <a:spcPts val="1000"/>
              </a:spcBef>
              <a:spcAft>
                <a:spcPts val="0"/>
              </a:spcAft>
              <a:buClr>
                <a:schemeClr val="dk1"/>
              </a:buClr>
              <a:buSzPts val="1800"/>
              <a:buChar char="○"/>
            </a:pPr>
            <a:r>
              <a:rPr b="1" lang="es-ES" sz="1800">
                <a:solidFill>
                  <a:schemeClr val="dk1"/>
                </a:solidFill>
              </a:rPr>
              <a:t>Más cercano (Nearest):</a:t>
            </a:r>
            <a:r>
              <a:rPr lang="es-ES" sz="1800">
                <a:solidFill>
                  <a:schemeClr val="dk1"/>
                </a:solidFill>
              </a:rPr>
              <a:t> El slicer elige el punto más cercano al anterior para minimizar movimientos innecesarios, lo que puede mejorar la eficiencia pero no siempre la estética.</a:t>
            </a:r>
            <a:endParaRPr sz="1800">
              <a:solidFill>
                <a:schemeClr val="dk1"/>
              </a:solidFill>
            </a:endParaRPr>
          </a:p>
          <a:p>
            <a:pPr indent="-342900" lvl="2" marL="1371600" marR="0" rtl="0" algn="l">
              <a:lnSpc>
                <a:spcPct val="150000"/>
              </a:lnSpc>
              <a:spcBef>
                <a:spcPts val="0"/>
              </a:spcBef>
              <a:spcAft>
                <a:spcPts val="0"/>
              </a:spcAft>
              <a:buClr>
                <a:schemeClr val="dk1"/>
              </a:buClr>
              <a:buSzPts val="1800"/>
              <a:buChar char="■"/>
            </a:pPr>
            <a:r>
              <a:rPr lang="es-ES" sz="1800">
                <a:solidFill>
                  <a:schemeClr val="dk1"/>
                </a:solidFill>
              </a:rPr>
              <a:t>Si tu modelo tiene esquinas afiladas, esto hará que la costura sea efectivamente invisible .</a:t>
            </a:r>
            <a:endParaRPr sz="1800">
              <a:solidFill>
                <a:schemeClr val="dk1"/>
              </a:solidFill>
            </a:endParaRPr>
          </a:p>
          <a:p>
            <a:pPr indent="-342900" lvl="1" marL="914400" marR="0" rtl="0" algn="l">
              <a:lnSpc>
                <a:spcPct val="150000"/>
              </a:lnSpc>
              <a:spcBef>
                <a:spcPts val="0"/>
              </a:spcBef>
              <a:spcAft>
                <a:spcPts val="0"/>
              </a:spcAft>
              <a:buClr>
                <a:schemeClr val="dk1"/>
              </a:buClr>
              <a:buSzPts val="1800"/>
              <a:buChar char="○"/>
            </a:pPr>
            <a:r>
              <a:rPr b="1" lang="es-ES" sz="1800">
                <a:solidFill>
                  <a:schemeClr val="dk1"/>
                </a:solidFill>
              </a:rPr>
              <a:t>Definido por el usuario:</a:t>
            </a:r>
            <a:r>
              <a:rPr lang="es-ES" sz="1800">
                <a:solidFill>
                  <a:schemeClr val="dk1"/>
                </a:solidFill>
              </a:rPr>
              <a:t> Algunos slicers permiten seleccionar manualmente la ubicación de la costura</a:t>
            </a:r>
            <a:endParaRPr sz="1800">
              <a:solidFill>
                <a:schemeClr val="dk1"/>
              </a:solidFill>
            </a:endParaRPr>
          </a:p>
          <a:p>
            <a:pPr indent="-342900" lvl="0" marL="457200" marR="0" rtl="0" algn="l">
              <a:lnSpc>
                <a:spcPct val="150000"/>
              </a:lnSpc>
              <a:spcBef>
                <a:spcPts val="0"/>
              </a:spcBef>
              <a:spcAft>
                <a:spcPts val="0"/>
              </a:spcAft>
              <a:buClr>
                <a:schemeClr val="dk1"/>
              </a:buClr>
              <a:buSzPts val="1800"/>
              <a:buChar char="●"/>
            </a:pPr>
            <a:r>
              <a:rPr lang="es-ES" sz="1800">
                <a:solidFill>
                  <a:schemeClr val="dk1"/>
                </a:solidFill>
              </a:rPr>
              <a:t>Adjunto</a:t>
            </a:r>
            <a:r>
              <a:rPr lang="es-ES" sz="1800">
                <a:solidFill>
                  <a:schemeClr val="dk1"/>
                </a:solidFill>
              </a:rPr>
              <a:t> enlace a la guia QIDI sobre costuras que  explica muy bien el concepto y cómo afecta la apariencia final del modelo</a:t>
            </a:r>
            <a:endParaRPr b="1" sz="1800">
              <a:solidFill>
                <a:schemeClr val="dk1"/>
              </a:solidFill>
            </a:endParaRPr>
          </a:p>
        </p:txBody>
      </p:sp>
      <p:pic>
        <p:nvPicPr>
          <p:cNvPr id="398" name="Google Shape;398;g36b1628aabe_0_71"/>
          <p:cNvPicPr preferRelativeResize="0"/>
          <p:nvPr/>
        </p:nvPicPr>
        <p:blipFill>
          <a:blip r:embed="rId4">
            <a:alphaModFix/>
          </a:blip>
          <a:stretch>
            <a:fillRect/>
          </a:stretch>
        </p:blipFill>
        <p:spPr>
          <a:xfrm>
            <a:off x="9091250" y="1976250"/>
            <a:ext cx="2948350" cy="3096119"/>
          </a:xfrm>
          <a:prstGeom prst="rect">
            <a:avLst/>
          </a:prstGeom>
          <a:noFill/>
          <a:ln>
            <a:noFill/>
          </a:ln>
        </p:spPr>
      </p:pic>
      <p:sp>
        <p:nvSpPr>
          <p:cNvPr id="399" name="Google Shape;399;g36b1628aabe_0_71"/>
          <p:cNvSpPr txBox="1"/>
          <p:nvPr/>
        </p:nvSpPr>
        <p:spPr>
          <a:xfrm>
            <a:off x="1168700" y="5546450"/>
            <a:ext cx="10107300" cy="5154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1000"/>
              </a:spcBef>
              <a:spcAft>
                <a:spcPts val="0"/>
              </a:spcAft>
              <a:buClr>
                <a:schemeClr val="dk1"/>
              </a:buClr>
              <a:buSzPts val="1100"/>
              <a:buFont typeface="Arial"/>
              <a:buNone/>
            </a:pPr>
            <a:r>
              <a:rPr b="1" lang="es-ES" sz="1800" u="sng">
                <a:solidFill>
                  <a:schemeClr val="hlink"/>
                </a:solidFill>
                <a:hlinkClick r:id="rId5"/>
              </a:rPr>
              <a:t>https://qidi3d.com/es/blogs/guides/how-to-optimize-model-seams-in-qidi-studio</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369823a005b_0_83"/>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sp>
        <p:nvSpPr>
          <p:cNvPr id="405" name="Google Shape;405;g369823a005b_0_83"/>
          <p:cNvSpPr txBox="1"/>
          <p:nvPr/>
        </p:nvSpPr>
        <p:spPr>
          <a:xfrm>
            <a:off x="1464825" y="1057950"/>
            <a:ext cx="91578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6</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TABLA RESUMEN DE PARÁMETROS</a:t>
            </a:r>
            <a:endParaRPr b="1" i="0" sz="2400" u="none" cap="none" strike="noStrike">
              <a:solidFill>
                <a:srgbClr val="002060"/>
              </a:solidFill>
              <a:latin typeface="Arial Black"/>
              <a:ea typeface="Arial Black"/>
              <a:cs typeface="Arial Black"/>
              <a:sym typeface="Arial Black"/>
            </a:endParaRPr>
          </a:p>
        </p:txBody>
      </p:sp>
      <p:sp>
        <p:nvSpPr>
          <p:cNvPr id="406" name="Google Shape;406;g369823a005b_0_83"/>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Ventiladores</a:t>
            </a:r>
            <a:endParaRPr b="0" i="0" sz="1100" u="none" cap="none" strike="noStrike">
              <a:solidFill>
                <a:srgbClr val="000000"/>
              </a:solidFill>
              <a:latin typeface="Arial"/>
              <a:ea typeface="Arial"/>
              <a:cs typeface="Arial"/>
              <a:sym typeface="Arial"/>
            </a:endParaRPr>
          </a:p>
        </p:txBody>
      </p:sp>
      <p:sp>
        <p:nvSpPr>
          <p:cNvPr id="407" name="Google Shape;407;g369823a005b_0_83"/>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b="0" i="0" lang="es-ES" sz="950" u="none" cap="none" strike="noStrike">
                <a:solidFill>
                  <a:srgbClr val="3A3630"/>
                </a:solidFill>
                <a:latin typeface="Arial"/>
                <a:ea typeface="Arial"/>
                <a:cs typeface="Arial"/>
                <a:sym typeface="Arial"/>
              </a:rPr>
              <a:t>Se utilizan para enfriar el hotend y la pieza impresa, mejorando la calidad de las capas y previniendo el sobrecalentamiento.</a:t>
            </a:r>
            <a:endParaRPr b="0" i="0" sz="950" u="none" cap="none" strike="noStrike">
              <a:solidFill>
                <a:srgbClr val="000000"/>
              </a:solidFill>
              <a:latin typeface="Arial"/>
              <a:ea typeface="Arial"/>
              <a:cs typeface="Arial"/>
              <a:sym typeface="Arial"/>
            </a:endParaRPr>
          </a:p>
        </p:txBody>
      </p:sp>
      <p:graphicFrame>
        <p:nvGraphicFramePr>
          <p:cNvPr id="408" name="Google Shape;408;g369823a005b_0_83"/>
          <p:cNvGraphicFramePr/>
          <p:nvPr/>
        </p:nvGraphicFramePr>
        <p:xfrm>
          <a:off x="381550" y="1442600"/>
          <a:ext cx="3000000" cy="3000000"/>
        </p:xfrm>
        <a:graphic>
          <a:graphicData uri="http://schemas.openxmlformats.org/drawingml/2006/table">
            <a:tbl>
              <a:tblPr>
                <a:noFill/>
                <a:tableStyleId>{8094F834-8315-41A1-80E0-427F5EBBEA02}</a:tableStyleId>
              </a:tblPr>
              <a:tblGrid>
                <a:gridCol w="5785475"/>
                <a:gridCol w="5675850"/>
              </a:tblGrid>
              <a:tr h="885550">
                <a:tc>
                  <a:txBody>
                    <a:bodyPr/>
                    <a:lstStyle/>
                    <a:p>
                      <a:pPr indent="0" lvl="0" marL="0" rtl="0" algn="l">
                        <a:spcBef>
                          <a:spcPts val="0"/>
                        </a:spcBef>
                        <a:spcAft>
                          <a:spcPts val="0"/>
                        </a:spcAft>
                        <a:buNone/>
                      </a:pPr>
                      <a:r>
                        <a:rPr b="1" lang="es-ES" u="sng"/>
                        <a:t>TEMPERATURA </a:t>
                      </a:r>
                      <a:r>
                        <a:rPr b="1" lang="es-ES"/>
                        <a:t>Crucial para la correcta extrusíon y adhesión del mat a la cama</a:t>
                      </a:r>
                      <a:endParaRPr b="1"/>
                    </a:p>
                    <a:p>
                      <a:pPr indent="-317500" lvl="0" marL="457200" rtl="0" algn="l">
                        <a:spcBef>
                          <a:spcPts val="0"/>
                        </a:spcBef>
                        <a:spcAft>
                          <a:spcPts val="0"/>
                        </a:spcAft>
                        <a:buSzPts val="1400"/>
                        <a:buChar char="●"/>
                      </a:pPr>
                      <a:r>
                        <a:rPr b="1" lang="es-ES"/>
                        <a:t>PLA : Extrusor :190-220 ºc /Cama 60º</a:t>
                      </a:r>
                      <a:endParaRPr b="1"/>
                    </a:p>
                    <a:p>
                      <a:pPr indent="-317500" lvl="0" marL="457200" rtl="0" algn="l">
                        <a:spcBef>
                          <a:spcPts val="0"/>
                        </a:spcBef>
                        <a:spcAft>
                          <a:spcPts val="0"/>
                        </a:spcAft>
                        <a:buSzPts val="1400"/>
                        <a:buChar char="●"/>
                      </a:pPr>
                      <a:r>
                        <a:rPr b="1" lang="es-ES"/>
                        <a:t>ABS :</a:t>
                      </a:r>
                      <a:r>
                        <a:rPr b="1" lang="es-ES">
                          <a:solidFill>
                            <a:schemeClr val="dk1"/>
                          </a:solidFill>
                        </a:rPr>
                        <a:t>Extrusor :230-250 ºc /Cama 100º</a:t>
                      </a:r>
                      <a:endParaRPr b="1"/>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C9DAF8"/>
                    </a:solidFill>
                  </a:tcPr>
                </a:tc>
                <a:tc>
                  <a:txBody>
                    <a:bodyPr/>
                    <a:lstStyle/>
                    <a:p>
                      <a:pPr indent="0" lvl="0" marL="0" rtl="0" algn="l">
                        <a:spcBef>
                          <a:spcPts val="0"/>
                        </a:spcBef>
                        <a:spcAft>
                          <a:spcPts val="0"/>
                        </a:spcAft>
                        <a:buClr>
                          <a:schemeClr val="dk1"/>
                        </a:buClr>
                        <a:buSzPts val="1100"/>
                        <a:buFont typeface="Arial"/>
                        <a:buNone/>
                      </a:pPr>
                      <a:r>
                        <a:rPr b="1" lang="es-ES" u="sng">
                          <a:solidFill>
                            <a:schemeClr val="dk1"/>
                          </a:solidFill>
                        </a:rPr>
                        <a:t>ALTURA DE CAMA.</a:t>
                      </a:r>
                      <a:r>
                        <a:rPr b="1" lang="es-ES">
                          <a:solidFill>
                            <a:schemeClr val="dk1"/>
                          </a:solidFill>
                        </a:rPr>
                        <a:t>Define la resolución vertical de l impresión y el tiempo de impresión.</a:t>
                      </a:r>
                      <a:endParaRPr b="1" u="sng">
                        <a:solidFill>
                          <a:schemeClr val="dk1"/>
                        </a:solidFill>
                      </a:endParaRPr>
                    </a:p>
                    <a:p>
                      <a:pPr indent="-317500" lvl="0" marL="457200" rtl="0" algn="l">
                        <a:spcBef>
                          <a:spcPts val="0"/>
                        </a:spcBef>
                        <a:spcAft>
                          <a:spcPts val="0"/>
                        </a:spcAft>
                        <a:buClr>
                          <a:schemeClr val="dk1"/>
                        </a:buClr>
                        <a:buSzPts val="1400"/>
                        <a:buChar char="●"/>
                      </a:pPr>
                      <a:r>
                        <a:rPr b="1" lang="es-ES">
                          <a:solidFill>
                            <a:schemeClr val="dk1"/>
                          </a:solidFill>
                        </a:rPr>
                        <a:t>valores Estándar 0.2 mm</a:t>
                      </a:r>
                      <a:endParaRPr b="1">
                        <a:solidFill>
                          <a:schemeClr val="dk1"/>
                        </a:solidFill>
                      </a:endParaRPr>
                    </a:p>
                    <a:p>
                      <a:pPr indent="-317500" lvl="0" marL="457200" rtl="0" algn="l">
                        <a:spcBef>
                          <a:spcPts val="0"/>
                        </a:spcBef>
                        <a:spcAft>
                          <a:spcPts val="0"/>
                        </a:spcAft>
                        <a:buClr>
                          <a:schemeClr val="dk1"/>
                        </a:buClr>
                        <a:buSzPts val="1400"/>
                        <a:buChar char="●"/>
                      </a:pPr>
                      <a:r>
                        <a:rPr b="1" lang="es-ES">
                          <a:solidFill>
                            <a:schemeClr val="dk1"/>
                          </a:solidFill>
                        </a:rPr>
                        <a:t>Valores Detalle 0.1 mm</a:t>
                      </a:r>
                      <a:endParaRPr b="1"/>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C9DAF8"/>
                    </a:solidFill>
                  </a:tcPr>
                </a:tc>
              </a:tr>
              <a:tr h="1030425">
                <a:tc>
                  <a:txBody>
                    <a:bodyPr/>
                    <a:lstStyle/>
                    <a:p>
                      <a:pPr indent="0" lvl="0" marL="0" rtl="0" algn="l">
                        <a:spcBef>
                          <a:spcPts val="0"/>
                        </a:spcBef>
                        <a:spcAft>
                          <a:spcPts val="0"/>
                        </a:spcAft>
                        <a:buNone/>
                      </a:pPr>
                      <a:r>
                        <a:rPr b="1" lang="es-ES" u="sng"/>
                        <a:t>Nº DE CAPAS SUP E INF</a:t>
                      </a:r>
                      <a:r>
                        <a:rPr b="1" lang="es-ES"/>
                        <a:t>úmero de capas externas que forman la pared de la pieza, afectando la resistencia y el acabado</a:t>
                      </a:r>
                      <a:endParaRPr b="1"/>
                    </a:p>
                    <a:p>
                      <a:pPr indent="-317500" lvl="0" marL="457200" rtl="0" algn="l">
                        <a:spcBef>
                          <a:spcPts val="0"/>
                        </a:spcBef>
                        <a:spcAft>
                          <a:spcPts val="0"/>
                        </a:spcAft>
                        <a:buSzPts val="1400"/>
                        <a:buChar char="●"/>
                      </a:pPr>
                      <a:r>
                        <a:rPr b="1" lang="es-ES"/>
                        <a:t>Standar : 2-4 paredes</a:t>
                      </a:r>
                      <a:endParaRPr b="1"/>
                    </a:p>
                    <a:p>
                      <a:pPr indent="-317500" lvl="0" marL="457200" rtl="0" algn="l">
                        <a:spcBef>
                          <a:spcPts val="0"/>
                        </a:spcBef>
                        <a:spcAft>
                          <a:spcPts val="0"/>
                        </a:spcAft>
                        <a:buSzPts val="1400"/>
                        <a:buChar char="●"/>
                      </a:pPr>
                      <a:r>
                        <a:rPr b="1" lang="es-ES"/>
                        <a:t>Mayor resistencia &gt;4 paredes</a:t>
                      </a:r>
                      <a:endParaRPr b="1"/>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s-ES" u="sng"/>
                        <a:t>RELLENO </a:t>
                      </a:r>
                      <a:r>
                        <a:rPr b="1" lang="es-ES"/>
                        <a:t>Determina la estructura interna de la pieza, resistencia y tiempo de impr</a:t>
                      </a:r>
                      <a:endParaRPr b="1"/>
                    </a:p>
                    <a:p>
                      <a:pPr indent="-317500" lvl="0" marL="457200" rtl="0" algn="l">
                        <a:spcBef>
                          <a:spcPts val="0"/>
                        </a:spcBef>
                        <a:spcAft>
                          <a:spcPts val="0"/>
                        </a:spcAft>
                        <a:buClr>
                          <a:schemeClr val="dk1"/>
                        </a:buClr>
                        <a:buSzPts val="1400"/>
                        <a:buChar char="●"/>
                      </a:pPr>
                      <a:r>
                        <a:rPr b="1" lang="es-ES">
                          <a:solidFill>
                            <a:schemeClr val="dk1"/>
                          </a:solidFill>
                        </a:rPr>
                        <a:t>Uso normal : 15-20% Uso normal</a:t>
                      </a:r>
                      <a:endParaRPr b="1">
                        <a:solidFill>
                          <a:schemeClr val="dk1"/>
                        </a:solidFill>
                      </a:endParaRPr>
                    </a:p>
                    <a:p>
                      <a:pPr indent="-317500" lvl="0" marL="457200" rtl="0" algn="l">
                        <a:spcBef>
                          <a:spcPts val="0"/>
                        </a:spcBef>
                        <a:spcAft>
                          <a:spcPts val="0"/>
                        </a:spcAft>
                        <a:buClr>
                          <a:schemeClr val="dk1"/>
                        </a:buClr>
                        <a:buSzPts val="1400"/>
                        <a:buChar char="●"/>
                      </a:pPr>
                      <a:r>
                        <a:rPr b="1" lang="es-ES">
                          <a:solidFill>
                            <a:schemeClr val="dk1"/>
                          </a:solidFill>
                        </a:rPr>
                        <a:t>Piezas estructurales &gt; 3’%</a:t>
                      </a:r>
                      <a:endParaRPr b="1"/>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C9DAF8"/>
                    </a:solidFill>
                  </a:tcPr>
                </a:tc>
              </a:tr>
              <a:tr h="381000">
                <a:tc>
                  <a:txBody>
                    <a:bodyPr/>
                    <a:lstStyle/>
                    <a:p>
                      <a:pPr indent="0" lvl="0" marL="0" rtl="0" algn="l">
                        <a:spcBef>
                          <a:spcPts val="0"/>
                        </a:spcBef>
                        <a:spcAft>
                          <a:spcPts val="0"/>
                        </a:spcAft>
                        <a:buNone/>
                      </a:pPr>
                      <a:r>
                        <a:rPr b="1" lang="es-ES" u="sng"/>
                        <a:t>SOPORTES </a:t>
                      </a:r>
                      <a:r>
                        <a:rPr b="1" lang="es-ES"/>
                        <a:t>Estructuras temporales para evitar el colapso de las partes en voladizo o  puentes</a:t>
                      </a:r>
                      <a:endParaRPr b="1"/>
                    </a:p>
                    <a:p>
                      <a:pPr indent="-317500" lvl="0" marL="457200" rtl="0" algn="l">
                        <a:spcBef>
                          <a:spcPts val="0"/>
                        </a:spcBef>
                        <a:spcAft>
                          <a:spcPts val="0"/>
                        </a:spcAft>
                        <a:buSzPts val="1400"/>
                        <a:buChar char="●"/>
                      </a:pPr>
                      <a:r>
                        <a:rPr b="1" lang="es-ES"/>
                        <a:t>Ángulo</a:t>
                      </a:r>
                      <a:r>
                        <a:rPr b="1" lang="es-ES"/>
                        <a:t>  45-60º</a:t>
                      </a:r>
                      <a:endParaRPr b="1"/>
                    </a:p>
                    <a:p>
                      <a:pPr indent="-317500" lvl="0" marL="457200" rtl="0" algn="l">
                        <a:spcBef>
                          <a:spcPts val="0"/>
                        </a:spcBef>
                        <a:spcAft>
                          <a:spcPts val="0"/>
                        </a:spcAft>
                        <a:buSzPts val="1400"/>
                        <a:buChar char="●"/>
                      </a:pPr>
                      <a:r>
                        <a:rPr b="1" lang="es-ES"/>
                        <a:t>Densidad:Determina facilidad de </a:t>
                      </a:r>
                      <a:r>
                        <a:rPr b="1" lang="es-ES"/>
                        <a:t>remoción</a:t>
                      </a:r>
                      <a:endParaRPr b="1"/>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s-ES" u="sng"/>
                        <a:t>ADHESIÓN A LA CAM</a:t>
                      </a:r>
                      <a:r>
                        <a:rPr b="1" lang="es-ES" u="sng"/>
                        <a:t>A</a:t>
                      </a:r>
                      <a:r>
                        <a:rPr b="1" lang="es-ES"/>
                        <a:t>  Asegura que la primera capa se adhiera correctamente a la superficie de impresión para evitar def</a:t>
                      </a:r>
                      <a:r>
                        <a:rPr b="1" lang="es-ES"/>
                        <a:t>o</a:t>
                      </a:r>
                      <a:r>
                        <a:rPr b="1" lang="es-ES"/>
                        <a:t>rmaciones.BALSA(RAFT)/FALDA(SKIRT//ALA (BRIM)</a:t>
                      </a:r>
                      <a:endParaRPr b="1"/>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C9DAF8"/>
                    </a:solidFill>
                  </a:tcPr>
                </a:tc>
              </a:tr>
              <a:tr h="381000">
                <a:tc>
                  <a:txBody>
                    <a:bodyPr/>
                    <a:lstStyle/>
                    <a:p>
                      <a:pPr indent="0" lvl="0" marL="0" marR="0" rtl="0" algn="l">
                        <a:lnSpc>
                          <a:spcPct val="100000"/>
                        </a:lnSpc>
                        <a:spcBef>
                          <a:spcPts val="0"/>
                        </a:spcBef>
                        <a:spcAft>
                          <a:spcPts val="0"/>
                        </a:spcAft>
                        <a:buNone/>
                      </a:pPr>
                      <a:r>
                        <a:rPr b="1" lang="es-ES" u="sng"/>
                        <a:t>VELOCIDAD DE IMPRESIÓN </a:t>
                      </a:r>
                      <a:r>
                        <a:rPr b="1" lang="es-ES"/>
                        <a:t>Afecta al tiempo de impresión y la calidad de la superficie.</a:t>
                      </a:r>
                      <a:endParaRPr b="1"/>
                    </a:p>
                    <a:p>
                      <a:pPr indent="-317500" lvl="0" marL="457200" rtl="0" algn="l">
                        <a:spcBef>
                          <a:spcPts val="0"/>
                        </a:spcBef>
                        <a:spcAft>
                          <a:spcPts val="0"/>
                        </a:spcAft>
                        <a:buSzPts val="1400"/>
                        <a:buChar char="●"/>
                      </a:pPr>
                      <a:r>
                        <a:rPr b="1" lang="es-ES"/>
                        <a:t>General :40-60 mm/s</a:t>
                      </a:r>
                      <a:endParaRPr b="1"/>
                    </a:p>
                    <a:p>
                      <a:pPr indent="-317500" lvl="0" marL="457200" rtl="0" algn="l">
                        <a:spcBef>
                          <a:spcPts val="0"/>
                        </a:spcBef>
                        <a:spcAft>
                          <a:spcPts val="0"/>
                        </a:spcAft>
                        <a:buSzPts val="1400"/>
                        <a:buChar char="●"/>
                      </a:pPr>
                      <a:r>
                        <a:rPr b="1" lang="es-ES"/>
                        <a:t>Finos:20-30 mm/s</a:t>
                      </a:r>
                      <a:endParaRPr b="1"/>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s-ES" u="sng"/>
                        <a:t>RETRACCIÓN </a:t>
                      </a:r>
                      <a:r>
                        <a:rPr b="1" lang="es-ES"/>
                        <a:t> Aleja el filamento de la boquilla para evitar hilos (Stringing) y goteo al moverse el extrusor.</a:t>
                      </a:r>
                      <a:endParaRPr b="1"/>
                    </a:p>
                    <a:p>
                      <a:pPr indent="-317500" lvl="0" marL="457200" rtl="0" algn="l">
                        <a:spcBef>
                          <a:spcPts val="0"/>
                        </a:spcBef>
                        <a:spcAft>
                          <a:spcPts val="0"/>
                        </a:spcAft>
                        <a:buSzPts val="1400"/>
                        <a:buChar char="●"/>
                      </a:pPr>
                      <a:r>
                        <a:rPr b="1" lang="es-ES"/>
                        <a:t>Distancia:1-6 mm</a:t>
                      </a:r>
                      <a:endParaRPr b="1"/>
                    </a:p>
                    <a:p>
                      <a:pPr indent="-317500" lvl="0" marL="457200" rtl="0" algn="l">
                        <a:spcBef>
                          <a:spcPts val="0"/>
                        </a:spcBef>
                        <a:spcAft>
                          <a:spcPts val="0"/>
                        </a:spcAft>
                        <a:buSzPts val="1400"/>
                        <a:buChar char="●"/>
                      </a:pPr>
                      <a:r>
                        <a:rPr b="1" lang="es-ES"/>
                        <a:t>Velocidad: 25-60 mm/s</a:t>
                      </a:r>
                      <a:endParaRPr b="1"/>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C9DAF8"/>
                    </a:solidFill>
                  </a:tcPr>
                </a:tc>
              </a:tr>
              <a:tr h="381000">
                <a:tc>
                  <a:txBody>
                    <a:bodyPr/>
                    <a:lstStyle/>
                    <a:p>
                      <a:pPr indent="0" lvl="0" marL="0" rtl="0" algn="l">
                        <a:spcBef>
                          <a:spcPts val="0"/>
                        </a:spcBef>
                        <a:spcAft>
                          <a:spcPts val="0"/>
                        </a:spcAft>
                        <a:buNone/>
                      </a:pPr>
                      <a:r>
                        <a:rPr b="1" lang="es-ES" u="sng"/>
                        <a:t>FLUJO( FOW RAT</a:t>
                      </a:r>
                      <a:r>
                        <a:rPr b="1" lang="es-ES" u="sng"/>
                        <a:t>E) </a:t>
                      </a:r>
                      <a:r>
                        <a:rPr b="1" lang="es-ES"/>
                        <a:t>Controla la cantidad de material extruido. Un valor incorrecto puede causar subextrusión o sobreextrusión</a:t>
                      </a:r>
                      <a:endParaRPr b="1"/>
                    </a:p>
                    <a:p>
                      <a:pPr indent="-317500" lvl="0" marL="457200" rtl="0" algn="l">
                        <a:lnSpc>
                          <a:spcPct val="161111"/>
                        </a:lnSpc>
                        <a:spcBef>
                          <a:spcPts val="0"/>
                        </a:spcBef>
                        <a:spcAft>
                          <a:spcPts val="0"/>
                        </a:spcAft>
                        <a:buSzPts val="1400"/>
                        <a:buChar char="●"/>
                      </a:pPr>
                      <a:r>
                        <a:rPr b="1" lang="es-ES"/>
                        <a:t>Valor típico: 95-100%</a:t>
                      </a:r>
                      <a:endParaRPr b="1"/>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s-ES" u="sng"/>
                        <a:t>SEAM ALIGNEMENT</a:t>
                      </a:r>
                      <a:r>
                        <a:rPr b="1" lang="es-ES"/>
                        <a:t> </a:t>
                      </a:r>
                      <a:r>
                        <a:rPr b="1" lang="es-ES"/>
                        <a:t>En impresión 3D FDM, el "Seam Alignment" (alineación de la costura) se refiere a la ubicación donde la impresora inicia y termina cada capa</a:t>
                      </a:r>
                      <a:r>
                        <a:rPr lang="es-ES" sz="1800">
                          <a:solidFill>
                            <a:schemeClr val="dk1"/>
                          </a:solidFill>
                        </a:rPr>
                        <a:t>.</a:t>
                      </a:r>
                      <a:endParaRPr b="1"/>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C9DAF8"/>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id="413" name="Google Shape;413;g3669362483f_3_0"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414" name="Google Shape;414;g3669362483f_3_0"/>
          <p:cNvSpPr txBox="1"/>
          <p:nvPr/>
        </p:nvSpPr>
        <p:spPr>
          <a:xfrm>
            <a:off x="1464828" y="1083611"/>
            <a:ext cx="74154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EJERCICIO PRÁCTICO</a:t>
            </a:r>
            <a:endParaRPr b="1" i="0" sz="2400" u="none" cap="none" strike="noStrike">
              <a:solidFill>
                <a:srgbClr val="002060"/>
              </a:solidFill>
              <a:latin typeface="Arial Black"/>
              <a:ea typeface="Arial Black"/>
              <a:cs typeface="Arial Black"/>
              <a:sym typeface="Arial Black"/>
            </a:endParaRPr>
          </a:p>
          <a:p>
            <a:pPr indent="0" lvl="0" marL="0" marR="0" rtl="0" algn="l">
              <a:lnSpc>
                <a:spcPct val="100000"/>
              </a:lnSpc>
              <a:spcBef>
                <a:spcPts val="105"/>
              </a:spcBef>
              <a:spcAft>
                <a:spcPts val="0"/>
              </a:spcAft>
              <a:buClr>
                <a:srgbClr val="000000"/>
              </a:buClr>
              <a:buSzPts val="2400"/>
              <a:buFont typeface="Arial"/>
              <a:buNone/>
            </a:pPr>
            <a:r>
              <a:t/>
            </a:r>
            <a:endParaRPr b="1" i="0" sz="2400" u="none" cap="none" strike="noStrike">
              <a:solidFill>
                <a:srgbClr val="002060"/>
              </a:solidFill>
              <a:latin typeface="Arial Black"/>
              <a:ea typeface="Arial Black"/>
              <a:cs typeface="Arial Black"/>
              <a:sym typeface="Arial Black"/>
            </a:endParaRPr>
          </a:p>
        </p:txBody>
      </p:sp>
      <p:sp>
        <p:nvSpPr>
          <p:cNvPr id="415" name="Google Shape;415;g3669362483f_3_0"/>
          <p:cNvSpPr txBox="1"/>
          <p:nvPr/>
        </p:nvSpPr>
        <p:spPr>
          <a:xfrm>
            <a:off x="1236950" y="1596500"/>
            <a:ext cx="10822500" cy="6076800"/>
          </a:xfrm>
          <a:prstGeom prst="rect">
            <a:avLst/>
          </a:prstGeom>
          <a:noFill/>
          <a:ln>
            <a:noFill/>
          </a:ln>
        </p:spPr>
        <p:txBody>
          <a:bodyPr anchorCtr="0" anchor="t" bIns="91425" lIns="91425" spcFirstLastPara="1" rIns="91425" wrap="square" tIns="91425">
            <a:spAutoFit/>
          </a:bodyPr>
          <a:lstStyle/>
          <a:p>
            <a:pPr indent="-342900" lvl="0" marL="457200" marR="0" rtl="0" algn="just">
              <a:lnSpc>
                <a:spcPct val="115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Los alumnos deben </a:t>
            </a:r>
            <a:r>
              <a:rPr lang="es-ES" sz="1800">
                <a:solidFill>
                  <a:schemeClr val="dk1"/>
                </a:solidFill>
              </a:rPr>
              <a:t>Localizar todos los parámetros anteriores en el cura y  preparar un documento explicativo como el indicado en el” ejemplo del seam alignement”</a:t>
            </a:r>
            <a:endParaRPr b="0" i="0" sz="1800" u="none" cap="none" strike="noStrike">
              <a:solidFill>
                <a:schemeClr val="dk1"/>
              </a:solidFill>
              <a:latin typeface="Arial"/>
              <a:ea typeface="Arial"/>
              <a:cs typeface="Arial"/>
              <a:sym typeface="Arial"/>
            </a:endParaRPr>
          </a:p>
          <a:p>
            <a:pPr indent="-342900" lvl="0" marL="457200" marR="0" rtl="0" algn="just">
              <a:lnSpc>
                <a:spcPct val="115000"/>
              </a:lnSpc>
              <a:spcBef>
                <a:spcPts val="1000"/>
              </a:spcBef>
              <a:spcAft>
                <a:spcPts val="0"/>
              </a:spcAft>
              <a:buClr>
                <a:schemeClr val="dk1"/>
              </a:buClr>
              <a:buSzPts val="1800"/>
              <a:buFont typeface="Arial"/>
              <a:buChar char="●"/>
            </a:pPr>
            <a:r>
              <a:rPr lang="es-ES" sz="1800">
                <a:solidFill>
                  <a:schemeClr val="dk1"/>
                </a:solidFill>
              </a:rPr>
              <a:t>Imprimir los ficheros de la </a:t>
            </a:r>
            <a:r>
              <a:rPr lang="es-ES" sz="1800">
                <a:solidFill>
                  <a:schemeClr val="dk1"/>
                </a:solidFill>
              </a:rPr>
              <a:t>carpeta</a:t>
            </a:r>
            <a:r>
              <a:rPr lang="es-ES" sz="1800">
                <a:solidFill>
                  <a:schemeClr val="dk1"/>
                </a:solidFill>
              </a:rPr>
              <a:t> de ejercicios probando diferentes </a:t>
            </a:r>
            <a:r>
              <a:rPr lang="es-ES" sz="1800">
                <a:solidFill>
                  <a:schemeClr val="dk1"/>
                </a:solidFill>
              </a:rPr>
              <a:t>parámetros y minimizando tiempos de impresión maximizando la calidad</a:t>
            </a:r>
            <a:r>
              <a:rPr lang="es-ES" sz="1800">
                <a:solidFill>
                  <a:schemeClr val="dk1"/>
                </a:solidFill>
              </a:rPr>
              <a:t>.</a:t>
            </a:r>
            <a:r>
              <a:rPr lang="es-ES" sz="1800">
                <a:solidFill>
                  <a:schemeClr val="dk1"/>
                </a:solidFill>
              </a:rPr>
              <a:t>Analizar y razonar los errores de cada pieza y sus posibles soluciones </a:t>
            </a:r>
            <a:r>
              <a:rPr lang="es-ES" sz="1800">
                <a:solidFill>
                  <a:schemeClr val="dk1"/>
                </a:solidFill>
              </a:rPr>
              <a:t>Ejemplo:</a:t>
            </a:r>
            <a:endParaRPr sz="1800">
              <a:solidFill>
                <a:schemeClr val="dk1"/>
              </a:solidFill>
            </a:endParaRPr>
          </a:p>
          <a:p>
            <a:pPr indent="-342900" lvl="1" marL="914400" marR="0" rtl="0" algn="just">
              <a:lnSpc>
                <a:spcPct val="115000"/>
              </a:lnSpc>
              <a:spcBef>
                <a:spcPts val="1000"/>
              </a:spcBef>
              <a:spcAft>
                <a:spcPts val="0"/>
              </a:spcAft>
              <a:buClr>
                <a:schemeClr val="dk1"/>
              </a:buClr>
              <a:buSzPts val="1800"/>
              <a:buChar char="○"/>
            </a:pPr>
            <a:r>
              <a:rPr b="1" lang="es-ES" sz="1800">
                <a:solidFill>
                  <a:schemeClr val="dk1"/>
                </a:solidFill>
              </a:rPr>
              <a:t>Cubo de calibración </a:t>
            </a:r>
            <a:r>
              <a:rPr lang="es-ES" sz="1800">
                <a:solidFill>
                  <a:schemeClr val="dk1"/>
                </a:solidFill>
              </a:rPr>
              <a:t>: nº de capas sup, inf y paredes laterales</a:t>
            </a:r>
            <a:endParaRPr sz="1800">
              <a:solidFill>
                <a:schemeClr val="dk1"/>
              </a:solidFill>
            </a:endParaRPr>
          </a:p>
          <a:p>
            <a:pPr indent="-342900" lvl="1" marL="914400" marR="0" rtl="0" algn="just">
              <a:lnSpc>
                <a:spcPct val="115000"/>
              </a:lnSpc>
              <a:spcBef>
                <a:spcPts val="1000"/>
              </a:spcBef>
              <a:spcAft>
                <a:spcPts val="0"/>
              </a:spcAft>
              <a:buClr>
                <a:schemeClr val="dk1"/>
              </a:buClr>
              <a:buSzPts val="1800"/>
              <a:buChar char="○"/>
            </a:pPr>
            <a:r>
              <a:rPr b="1" lang="es-ES" sz="1800">
                <a:solidFill>
                  <a:schemeClr val="dk1"/>
                </a:solidFill>
              </a:rPr>
              <a:t>Rama </a:t>
            </a:r>
            <a:r>
              <a:rPr lang="es-ES" sz="1800">
                <a:solidFill>
                  <a:schemeClr val="dk1"/>
                </a:solidFill>
              </a:rPr>
              <a:t>:Altura de capa</a:t>
            </a:r>
            <a:endParaRPr sz="1800">
              <a:solidFill>
                <a:schemeClr val="dk1"/>
              </a:solidFill>
            </a:endParaRPr>
          </a:p>
          <a:p>
            <a:pPr indent="-342900" lvl="1" marL="914400" marR="0" rtl="0" algn="just">
              <a:lnSpc>
                <a:spcPct val="115000"/>
              </a:lnSpc>
              <a:spcBef>
                <a:spcPts val="1000"/>
              </a:spcBef>
              <a:spcAft>
                <a:spcPts val="0"/>
              </a:spcAft>
              <a:buClr>
                <a:schemeClr val="dk1"/>
              </a:buClr>
              <a:buSzPts val="1800"/>
              <a:buChar char="○"/>
            </a:pPr>
            <a:r>
              <a:rPr b="1" lang="es-ES" sz="1800">
                <a:solidFill>
                  <a:schemeClr val="dk1"/>
                </a:solidFill>
              </a:rPr>
              <a:t>Pieza mecánica:</a:t>
            </a:r>
            <a:r>
              <a:rPr lang="es-ES" sz="1800">
                <a:solidFill>
                  <a:schemeClr val="dk1"/>
                </a:solidFill>
              </a:rPr>
              <a:t> Tipos de soportes</a:t>
            </a:r>
            <a:endParaRPr sz="1800">
              <a:solidFill>
                <a:schemeClr val="dk1"/>
              </a:solidFill>
            </a:endParaRPr>
          </a:p>
          <a:p>
            <a:pPr indent="-342900" lvl="1" marL="914400" marR="0" rtl="0" algn="just">
              <a:lnSpc>
                <a:spcPct val="115000"/>
              </a:lnSpc>
              <a:spcBef>
                <a:spcPts val="1000"/>
              </a:spcBef>
              <a:spcAft>
                <a:spcPts val="0"/>
              </a:spcAft>
              <a:buClr>
                <a:schemeClr val="dk1"/>
              </a:buClr>
              <a:buSzPts val="1800"/>
              <a:buChar char="○"/>
            </a:pPr>
            <a:r>
              <a:rPr b="1" lang="es-ES" sz="1800">
                <a:solidFill>
                  <a:schemeClr val="dk1"/>
                </a:solidFill>
              </a:rPr>
              <a:t>Dragon</a:t>
            </a:r>
            <a:r>
              <a:rPr lang="es-ES" sz="1800">
                <a:solidFill>
                  <a:schemeClr val="dk1"/>
                </a:solidFill>
              </a:rPr>
              <a:t>: Balsa/Falda/Ala</a:t>
            </a:r>
            <a:endParaRPr sz="1800">
              <a:solidFill>
                <a:schemeClr val="dk1"/>
              </a:solidFill>
            </a:endParaRPr>
          </a:p>
          <a:p>
            <a:pPr indent="-342900" lvl="1" marL="914400" marR="0" rtl="0" algn="just">
              <a:lnSpc>
                <a:spcPct val="115000"/>
              </a:lnSpc>
              <a:spcBef>
                <a:spcPts val="1000"/>
              </a:spcBef>
              <a:spcAft>
                <a:spcPts val="0"/>
              </a:spcAft>
              <a:buClr>
                <a:schemeClr val="dk1"/>
              </a:buClr>
              <a:buSzPts val="1800"/>
              <a:buChar char="○"/>
            </a:pPr>
            <a:r>
              <a:rPr lang="es-ES" sz="1800">
                <a:solidFill>
                  <a:schemeClr val="dk1"/>
                </a:solidFill>
              </a:rPr>
              <a:t>…..</a:t>
            </a:r>
            <a:endParaRPr sz="1800">
              <a:solidFill>
                <a:schemeClr val="dk1"/>
              </a:solidFill>
            </a:endParaRPr>
          </a:p>
          <a:p>
            <a:pPr indent="-342900" lvl="0" marL="457200" marR="0" rtl="0" algn="l">
              <a:lnSpc>
                <a:spcPct val="115000"/>
              </a:lnSpc>
              <a:spcBef>
                <a:spcPts val="0"/>
              </a:spcBef>
              <a:spcAft>
                <a:spcPts val="0"/>
              </a:spcAft>
              <a:buClr>
                <a:schemeClr val="dk1"/>
              </a:buClr>
              <a:buSzPts val="1800"/>
              <a:buChar char="●"/>
            </a:pPr>
            <a:r>
              <a:rPr b="1" lang="es-ES" sz="1800">
                <a:solidFill>
                  <a:schemeClr val="dk1"/>
                </a:solidFill>
              </a:rPr>
              <a:t>Adjunto “Guía visual para resolver problemas impresión 3D” </a:t>
            </a:r>
            <a:r>
              <a:rPr lang="es-ES" sz="1800" u="sng">
                <a:solidFill>
                  <a:schemeClr val="hlink"/>
                </a:solidFill>
                <a:hlinkClick r:id="rId4"/>
              </a:rPr>
              <a:t>https://bitfab.io/es/blog/problemas-impresion-3d</a:t>
            </a:r>
            <a:endParaRPr sz="1800">
              <a:solidFill>
                <a:schemeClr val="dk1"/>
              </a:solidFill>
            </a:endParaRPr>
          </a:p>
          <a:p>
            <a:pPr indent="0" lvl="0" marL="0" marR="0" rtl="0" algn="just">
              <a:lnSpc>
                <a:spcPct val="115000"/>
              </a:lnSpc>
              <a:spcBef>
                <a:spcPts val="1000"/>
              </a:spcBef>
              <a:spcAft>
                <a:spcPts val="0"/>
              </a:spcAft>
              <a:buNone/>
            </a:pPr>
            <a:r>
              <a:t/>
            </a:r>
            <a:endParaRPr sz="1800">
              <a:solidFill>
                <a:schemeClr val="dk1"/>
              </a:solidFill>
            </a:endParaRPr>
          </a:p>
          <a:p>
            <a:pPr indent="0" lvl="0" marL="0" marR="0" rtl="0" algn="just">
              <a:lnSpc>
                <a:spcPct val="115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just">
              <a:lnSpc>
                <a:spcPct val="115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6" name="Google Shape;416;g3669362483f_3_0"/>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3567b1e46ab_0_3"/>
          <p:cNvSpPr txBox="1"/>
          <p:nvPr/>
        </p:nvSpPr>
        <p:spPr>
          <a:xfrm>
            <a:off x="8638990" y="3469978"/>
            <a:ext cx="21156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2BDC3"/>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s-E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423" name="Google Shape;423;g3567b1e46ab_0_3"/>
          <p:cNvSpPr txBox="1"/>
          <p:nvPr>
            <p:ph idx="1" type="body"/>
          </p:nvPr>
        </p:nvSpPr>
        <p:spPr>
          <a:xfrm>
            <a:off x="1693650" y="750500"/>
            <a:ext cx="6695700" cy="923400"/>
          </a:xfrm>
          <a:prstGeom prst="rect">
            <a:avLst/>
          </a:prstGeom>
          <a:noFill/>
          <a:ln>
            <a:noFill/>
          </a:ln>
        </p:spPr>
        <p:txBody>
          <a:bodyPr anchorCtr="0" anchor="t" bIns="45700" lIns="91425" spcFirstLastPara="1" rIns="91425" wrap="square" tIns="45700">
            <a:normAutofit fontScale="70000" lnSpcReduction="20000"/>
          </a:bodyPr>
          <a:lstStyle/>
          <a:p>
            <a:pPr indent="-127000" lvl="0" marL="228600" rtl="0" algn="l">
              <a:lnSpc>
                <a:spcPct val="90000"/>
              </a:lnSpc>
              <a:spcBef>
                <a:spcPts val="0"/>
              </a:spcBef>
              <a:spcAft>
                <a:spcPts val="0"/>
              </a:spcAft>
              <a:buClr>
                <a:schemeClr val="dk1"/>
              </a:buClr>
              <a:buSzPct val="43137"/>
              <a:buNone/>
            </a:pPr>
            <a:r>
              <a:t/>
            </a:r>
            <a:endParaRPr b="1" sz="2550">
              <a:solidFill>
                <a:srgbClr val="52BDC3"/>
              </a:solidFill>
            </a:endParaRPr>
          </a:p>
          <a:p>
            <a:pPr indent="0" lvl="0" marL="0" rtl="0" algn="l">
              <a:lnSpc>
                <a:spcPct val="200000"/>
              </a:lnSpc>
              <a:spcBef>
                <a:spcPts val="0"/>
              </a:spcBef>
              <a:spcAft>
                <a:spcPts val="0"/>
              </a:spcAft>
              <a:buSzPct val="51612"/>
              <a:buNone/>
            </a:pPr>
            <a:r>
              <a:rPr b="1" lang="es-ES" sz="3100">
                <a:solidFill>
                  <a:srgbClr val="52BDC3"/>
                </a:solidFill>
              </a:rPr>
              <a:t>:</a:t>
            </a:r>
            <a:endParaRPr b="1" sz="3580">
              <a:solidFill>
                <a:srgbClr val="52BDC3"/>
              </a:solidFill>
            </a:endParaRPr>
          </a:p>
          <a:p>
            <a:pPr indent="-127000" lvl="0" marL="228600" rtl="0" algn="l">
              <a:lnSpc>
                <a:spcPct val="90000"/>
              </a:lnSpc>
              <a:spcBef>
                <a:spcPts val="0"/>
              </a:spcBef>
              <a:spcAft>
                <a:spcPts val="0"/>
              </a:spcAft>
              <a:buClr>
                <a:schemeClr val="dk1"/>
              </a:buClr>
              <a:buSzPct val="88888"/>
              <a:buNone/>
            </a:pPr>
            <a:r>
              <a:t/>
            </a:r>
            <a:endParaRPr sz="1800"/>
          </a:p>
        </p:txBody>
      </p:sp>
      <p:sp>
        <p:nvSpPr>
          <p:cNvPr id="424" name="Google Shape;424;g3567b1e46ab_0_3"/>
          <p:cNvSpPr txBox="1"/>
          <p:nvPr>
            <p:ph idx="1" type="body"/>
          </p:nvPr>
        </p:nvSpPr>
        <p:spPr>
          <a:xfrm>
            <a:off x="3293817" y="1254125"/>
            <a:ext cx="4978400" cy="3709988"/>
          </a:xfrm>
          <a:prstGeom prst="rect">
            <a:avLst/>
          </a:prstGeom>
          <a:noFill/>
          <a:ln>
            <a:noFill/>
          </a:ln>
        </p:spPr>
        <p:txBody>
          <a:bodyPr anchorCtr="0" anchor="t" bIns="45700" lIns="91425" spcFirstLastPara="1" rIns="91425" wrap="square" tIns="45700">
            <a:normAutofit fontScale="47500" lnSpcReduction="20000"/>
          </a:bodyPr>
          <a:lstStyle/>
          <a:p>
            <a:pPr indent="-127000" lvl="0" marL="228600" marR="0" rtl="0" algn="l">
              <a:lnSpc>
                <a:spcPct val="90000"/>
              </a:lnSpc>
              <a:spcBef>
                <a:spcPts val="0"/>
              </a:spcBef>
              <a:spcAft>
                <a:spcPts val="0"/>
              </a:spcAft>
              <a:buClr>
                <a:schemeClr val="dk1"/>
              </a:buClr>
              <a:buSzPct val="61109"/>
              <a:buFont typeface="Arial"/>
              <a:buNone/>
            </a:pPr>
            <a:r>
              <a:t/>
            </a:r>
            <a:endParaRPr b="1" i="0" sz="1800" u="none" cap="none" strike="noStrike">
              <a:solidFill>
                <a:srgbClr val="52BDC3"/>
              </a:solidFill>
              <a:latin typeface="Arial"/>
              <a:ea typeface="Arial"/>
              <a:cs typeface="Arial"/>
              <a:sym typeface="Arial"/>
            </a:endParaRPr>
          </a:p>
          <a:p>
            <a:pPr indent="0" lvl="0" marL="0" marR="0" rtl="0" algn="r">
              <a:lnSpc>
                <a:spcPct val="150000"/>
              </a:lnSpc>
              <a:spcBef>
                <a:spcPts val="0"/>
              </a:spcBef>
              <a:spcAft>
                <a:spcPts val="0"/>
              </a:spcAft>
              <a:buClr>
                <a:srgbClr val="000000"/>
              </a:buClr>
              <a:buSzPct val="37381"/>
              <a:buFont typeface="Arial"/>
              <a:buNone/>
            </a:pPr>
            <a:r>
              <a:rPr b="1" i="0" lang="es-ES" sz="9011" u="none" cap="none" strike="noStrike">
                <a:solidFill>
                  <a:srgbClr val="2A3768"/>
                </a:solidFill>
                <a:latin typeface="Arial"/>
                <a:ea typeface="Arial"/>
                <a:cs typeface="Arial"/>
                <a:sym typeface="Arial"/>
              </a:rPr>
              <a:t>ESKERRIK ASKO!</a:t>
            </a:r>
            <a:endParaRPr b="1" i="0" sz="9011" u="none" cap="none" strike="noStrike">
              <a:solidFill>
                <a:srgbClr val="2A3768"/>
              </a:solidFill>
              <a:latin typeface="Arial"/>
              <a:ea typeface="Arial"/>
              <a:cs typeface="Arial"/>
              <a:sym typeface="Arial"/>
            </a:endParaRPr>
          </a:p>
          <a:p>
            <a:pPr indent="0" lvl="0" marL="0" marR="0" rtl="0" algn="r">
              <a:lnSpc>
                <a:spcPct val="150000"/>
              </a:lnSpc>
              <a:spcBef>
                <a:spcPts val="0"/>
              </a:spcBef>
              <a:spcAft>
                <a:spcPts val="0"/>
              </a:spcAft>
              <a:buClr>
                <a:srgbClr val="000000"/>
              </a:buClr>
              <a:buSzPct val="71638"/>
              <a:buFont typeface="Arial"/>
              <a:buNone/>
            </a:pPr>
            <a:r>
              <a:rPr b="0" i="0" lang="es-ES" sz="4702" u="sng" cap="none" strike="noStrike">
                <a:solidFill>
                  <a:schemeClr val="hlink"/>
                </a:solidFill>
                <a:latin typeface="Arial Black"/>
                <a:ea typeface="Arial Black"/>
                <a:cs typeface="Arial Black"/>
                <a:sym typeface="Arial Black"/>
                <a:hlinkClick r:id="rId3"/>
              </a:rPr>
              <a:t>www.fpsanturtzilh.eus</a:t>
            </a:r>
            <a:endParaRPr b="0" i="0" sz="4702" u="none" cap="none" strike="noStrike">
              <a:solidFill>
                <a:srgbClr val="222D59"/>
              </a:solidFill>
              <a:latin typeface="Arial Black"/>
              <a:ea typeface="Arial Black"/>
              <a:cs typeface="Arial Black"/>
              <a:sym typeface="Arial Black"/>
            </a:endParaRPr>
          </a:p>
          <a:p>
            <a:pPr indent="0" lvl="0" marL="0" marR="0" rtl="0" algn="r">
              <a:lnSpc>
                <a:spcPct val="100000"/>
              </a:lnSpc>
              <a:spcBef>
                <a:spcPts val="0"/>
              </a:spcBef>
              <a:spcAft>
                <a:spcPts val="0"/>
              </a:spcAft>
              <a:buClr>
                <a:srgbClr val="000000"/>
              </a:buClr>
              <a:buSzPct val="104348"/>
              <a:buFont typeface="Arial"/>
              <a:buNone/>
            </a:pPr>
            <a:r>
              <a:t/>
            </a:r>
            <a:endParaRPr b="0" i="0" sz="3228" u="none" cap="none" strike="noStrike">
              <a:solidFill>
                <a:srgbClr val="222D59"/>
              </a:solidFill>
              <a:latin typeface="Arial Black"/>
              <a:ea typeface="Arial Black"/>
              <a:cs typeface="Arial Black"/>
              <a:sym typeface="Arial Black"/>
            </a:endParaRPr>
          </a:p>
          <a:p>
            <a:pPr indent="0" lvl="0" marL="0" marR="0" rtl="0" algn="r">
              <a:lnSpc>
                <a:spcPct val="90000"/>
              </a:lnSpc>
              <a:spcBef>
                <a:spcPts val="0"/>
              </a:spcBef>
              <a:spcAft>
                <a:spcPts val="0"/>
              </a:spcAft>
              <a:buClr>
                <a:srgbClr val="000000"/>
              </a:buClr>
              <a:buSzPct val="120298"/>
              <a:buFont typeface="Arial"/>
              <a:buNone/>
            </a:pPr>
            <a:r>
              <a:t/>
            </a:r>
            <a:endParaRPr b="0" i="0" sz="2800" u="none" cap="none" strike="noStrike">
              <a:solidFill>
                <a:srgbClr val="222D59"/>
              </a:solidFill>
              <a:latin typeface="Arial Black"/>
              <a:ea typeface="Arial Black"/>
              <a:cs typeface="Arial Black"/>
              <a:sym typeface="Arial Black"/>
            </a:endParaRPr>
          </a:p>
          <a:p>
            <a:pPr indent="0" lvl="0" marL="0" marR="0" rtl="0" algn="r">
              <a:lnSpc>
                <a:spcPct val="90000"/>
              </a:lnSpc>
              <a:spcBef>
                <a:spcPts val="0"/>
              </a:spcBef>
              <a:spcAft>
                <a:spcPts val="0"/>
              </a:spcAft>
              <a:buClr>
                <a:srgbClr val="000000"/>
              </a:buClr>
              <a:buSzPct val="75003"/>
              <a:buFont typeface="Arial"/>
              <a:buNone/>
            </a:pPr>
            <a:r>
              <a:rPr b="0" i="0" lang="es-ES" sz="4491" u="none" cap="none" strike="noStrike">
                <a:solidFill>
                  <a:srgbClr val="222D59"/>
                </a:solidFill>
                <a:latin typeface="Arial Black"/>
                <a:ea typeface="Arial Black"/>
                <a:cs typeface="Arial Black"/>
                <a:sym typeface="Arial Black"/>
              </a:rPr>
              <a:t>Mikel Iturraspe Eguia</a:t>
            </a:r>
            <a:endParaRPr b="0" i="0" sz="4491" u="none" cap="none" strike="noStrike">
              <a:solidFill>
                <a:srgbClr val="222D59"/>
              </a:solidFill>
              <a:latin typeface="Arial Black"/>
              <a:ea typeface="Arial Black"/>
              <a:cs typeface="Arial Black"/>
              <a:sym typeface="Arial Black"/>
            </a:endParaRPr>
          </a:p>
          <a:p>
            <a:pPr indent="0" lvl="0" marL="0" marR="0" rtl="0" algn="r">
              <a:lnSpc>
                <a:spcPct val="90000"/>
              </a:lnSpc>
              <a:spcBef>
                <a:spcPts val="0"/>
              </a:spcBef>
              <a:spcAft>
                <a:spcPts val="0"/>
              </a:spcAft>
              <a:buClr>
                <a:srgbClr val="000000"/>
              </a:buClr>
              <a:buSzPct val="92488"/>
              <a:buFont typeface="Arial"/>
              <a:buNone/>
            </a:pPr>
            <a:r>
              <a:t/>
            </a:r>
            <a:endParaRPr b="0" i="0" sz="3641" u="none" cap="none" strike="noStrike">
              <a:solidFill>
                <a:srgbClr val="222D59"/>
              </a:solidFill>
              <a:latin typeface="Arial Black"/>
              <a:ea typeface="Arial Black"/>
              <a:cs typeface="Arial Black"/>
              <a:sym typeface="Arial Black"/>
            </a:endParaRPr>
          </a:p>
          <a:p>
            <a:pPr indent="0" lvl="0" marL="0" marR="0" rtl="0" algn="r">
              <a:lnSpc>
                <a:spcPct val="100000"/>
              </a:lnSpc>
              <a:spcBef>
                <a:spcPts val="0"/>
              </a:spcBef>
              <a:spcAft>
                <a:spcPts val="0"/>
              </a:spcAft>
              <a:buClr>
                <a:schemeClr val="dk1"/>
              </a:buClr>
              <a:buSzPct val="78353"/>
              <a:buFont typeface="Arial"/>
              <a:buNone/>
            </a:pPr>
            <a:r>
              <a:rPr b="0" i="0" lang="es-ES" sz="4299" u="none" cap="none" strike="noStrike">
                <a:solidFill>
                  <a:srgbClr val="1F5C99"/>
                </a:solidFill>
                <a:latin typeface="Arial"/>
                <a:ea typeface="Arial"/>
                <a:cs typeface="Arial"/>
                <a:sym typeface="Arial"/>
              </a:rPr>
              <a:t>miturraspee@fpsanturtzilh.eu</a:t>
            </a:r>
            <a:r>
              <a:rPr b="0" i="0" lang="es-ES" sz="4156" u="none" cap="none" strike="noStrike">
                <a:solidFill>
                  <a:srgbClr val="1F5C99"/>
                </a:solidFill>
                <a:latin typeface="Arial"/>
                <a:ea typeface="Arial"/>
                <a:cs typeface="Arial"/>
                <a:sym typeface="Arial"/>
              </a:rPr>
              <a:t>s</a:t>
            </a:r>
            <a:r>
              <a:rPr b="0" i="0" lang="es-ES" sz="1810" u="none" cap="none" strike="noStrike">
                <a:solidFill>
                  <a:srgbClr val="1F5C99"/>
                </a:solidFill>
                <a:latin typeface="Arial"/>
                <a:ea typeface="Arial"/>
                <a:cs typeface="Arial"/>
                <a:sym typeface="Arial"/>
              </a:rPr>
              <a:t> </a:t>
            </a:r>
            <a:endParaRPr b="0" i="0" sz="161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ct val="111906"/>
              <a:buFont typeface="Arial"/>
              <a:buNone/>
            </a:pPr>
            <a:r>
              <a:t/>
            </a:r>
            <a:endParaRPr b="0" i="0" sz="3010" u="none" cap="none" strike="noStrike">
              <a:solidFill>
                <a:srgbClr val="222D59"/>
              </a:solidFill>
              <a:latin typeface="Arial Black"/>
              <a:ea typeface="Arial Black"/>
              <a:cs typeface="Arial Black"/>
              <a:sym typeface="Arial Black"/>
            </a:endParaRPr>
          </a:p>
          <a:p>
            <a:pPr indent="0" lvl="0" marL="0" marR="0" rtl="0" algn="r">
              <a:lnSpc>
                <a:spcPct val="200000"/>
              </a:lnSpc>
              <a:spcBef>
                <a:spcPts val="0"/>
              </a:spcBef>
              <a:spcAft>
                <a:spcPts val="0"/>
              </a:spcAft>
              <a:buClr>
                <a:schemeClr val="dk1"/>
              </a:buClr>
              <a:buSzPct val="39285"/>
              <a:buFont typeface="Arial"/>
              <a:buNone/>
            </a:pPr>
            <a:r>
              <a:t/>
            </a:r>
            <a:endParaRPr b="0" i="0" sz="2800" u="none" cap="none" strike="noStrike">
              <a:solidFill>
                <a:srgbClr val="222D59"/>
              </a:solidFill>
              <a:latin typeface="Arial Black"/>
              <a:ea typeface="Arial Black"/>
              <a:cs typeface="Arial Black"/>
              <a:sym typeface="Arial Black"/>
            </a:endParaRPr>
          </a:p>
          <a:p>
            <a:pPr indent="0" lvl="0" marL="0" marR="0" rtl="0" algn="l">
              <a:lnSpc>
                <a:spcPct val="90000"/>
              </a:lnSpc>
              <a:spcBef>
                <a:spcPts val="0"/>
              </a:spcBef>
              <a:spcAft>
                <a:spcPts val="0"/>
              </a:spcAft>
              <a:buClr>
                <a:srgbClr val="222D59"/>
              </a:buClr>
              <a:buSzPct val="128571"/>
              <a:buFont typeface="Arial Black"/>
              <a:buNone/>
            </a:pPr>
            <a:r>
              <a:t/>
            </a:r>
            <a:endParaRPr b="0" i="0" sz="2800" u="none" cap="none" strike="noStrike">
              <a:solidFill>
                <a:srgbClr val="222D59"/>
              </a:solidFill>
              <a:latin typeface="Arial Black"/>
              <a:ea typeface="Arial Black"/>
              <a:cs typeface="Arial Black"/>
              <a:sym typeface="Arial Black"/>
            </a:endParaRPr>
          </a:p>
          <a:p>
            <a:pPr indent="0" lvl="0" marL="457200" marR="0" rtl="0" algn="l">
              <a:lnSpc>
                <a:spcPct val="200000"/>
              </a:lnSpc>
              <a:spcBef>
                <a:spcPts val="0"/>
              </a:spcBef>
              <a:spcAft>
                <a:spcPts val="0"/>
              </a:spcAft>
              <a:buClr>
                <a:srgbClr val="000000"/>
              </a:buClr>
              <a:buSzPct val="187134"/>
              <a:buFont typeface="Arial"/>
              <a:buNone/>
            </a:pPr>
            <a:r>
              <a:t/>
            </a:r>
            <a:endParaRPr b="1" i="0" sz="1800" u="none" cap="none" strike="noStrike">
              <a:solidFill>
                <a:srgbClr val="2A3768"/>
              </a:solidFill>
              <a:latin typeface="Arial"/>
              <a:ea typeface="Arial"/>
              <a:cs typeface="Arial"/>
              <a:sym typeface="Arial"/>
            </a:endParaRPr>
          </a:p>
          <a:p>
            <a:pPr indent="0" lvl="0" marL="0" marR="0" rtl="0" algn="l">
              <a:lnSpc>
                <a:spcPct val="200000"/>
              </a:lnSpc>
              <a:spcBef>
                <a:spcPts val="0"/>
              </a:spcBef>
              <a:spcAft>
                <a:spcPts val="0"/>
              </a:spcAft>
              <a:buClr>
                <a:srgbClr val="000000"/>
              </a:buClr>
              <a:buSzPct val="198141"/>
              <a:buFont typeface="Arial"/>
              <a:buNone/>
            </a:pPr>
            <a:r>
              <a:t/>
            </a:r>
            <a:endParaRPr b="0" i="0" sz="1700" u="none" cap="none" strike="noStrike">
              <a:solidFill>
                <a:srgbClr val="2A3768"/>
              </a:solidFill>
              <a:latin typeface="Arial"/>
              <a:ea typeface="Arial"/>
              <a:cs typeface="Arial"/>
              <a:sym typeface="Arial"/>
            </a:endParaRPr>
          </a:p>
          <a:p>
            <a:pPr indent="-127000" lvl="0" marL="228600" marR="0" rtl="0" algn="l">
              <a:lnSpc>
                <a:spcPct val="90000"/>
              </a:lnSpc>
              <a:spcBef>
                <a:spcPts val="0"/>
              </a:spcBef>
              <a:spcAft>
                <a:spcPts val="0"/>
              </a:spcAft>
              <a:buClr>
                <a:schemeClr val="dk1"/>
              </a:buClr>
              <a:buSzPct val="100000"/>
              <a:buFont typeface="Arial"/>
              <a:buNone/>
            </a:pPr>
            <a:r>
              <a:t/>
            </a:r>
            <a:endParaRPr b="0" i="0" sz="1400" u="none" cap="none" strike="noStrike">
              <a:solidFill>
                <a:srgbClr val="000000"/>
              </a:solidFill>
              <a:latin typeface="Arial"/>
              <a:ea typeface="Arial"/>
              <a:cs typeface="Arial"/>
              <a:sym typeface="Arial"/>
            </a:endParaRPr>
          </a:p>
        </p:txBody>
      </p:sp>
      <p:pic>
        <p:nvPicPr>
          <p:cNvPr id="425" name="Google Shape;425;g3567b1e46ab_0_3" title="Logo horizontal principal.jpg"/>
          <p:cNvPicPr preferRelativeResize="0"/>
          <p:nvPr/>
        </p:nvPicPr>
        <p:blipFill rotWithShape="1">
          <a:blip r:embed="rId4">
            <a:alphaModFix/>
          </a:blip>
          <a:srcRect b="0" l="0" r="0" t="0"/>
          <a:stretch/>
        </p:blipFill>
        <p:spPr>
          <a:xfrm>
            <a:off x="5456800" y="6044425"/>
            <a:ext cx="1908566" cy="752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g369823a005b_0_47"/>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sp>
        <p:nvSpPr>
          <p:cNvPr id="71" name="Google Shape;71;g369823a005b_0_47"/>
          <p:cNvSpPr txBox="1"/>
          <p:nvPr/>
        </p:nvSpPr>
        <p:spPr>
          <a:xfrm>
            <a:off x="1464825" y="1057950"/>
            <a:ext cx="91578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2</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SLICER</a:t>
            </a:r>
            <a:endParaRPr b="1" i="0" sz="2400" u="none" cap="none" strike="noStrike">
              <a:solidFill>
                <a:srgbClr val="002060"/>
              </a:solidFill>
              <a:latin typeface="Arial Black"/>
              <a:ea typeface="Arial Black"/>
              <a:cs typeface="Arial Black"/>
              <a:sym typeface="Arial Black"/>
            </a:endParaRPr>
          </a:p>
        </p:txBody>
      </p:sp>
      <p:pic>
        <p:nvPicPr>
          <p:cNvPr id="72" name="Google Shape;72;g369823a005b_0_47"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73" name="Google Shape;73;g369823a005b_0_47"/>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Ventiladores</a:t>
            </a:r>
            <a:endParaRPr b="0" i="0" sz="1100" u="none" cap="none" strike="noStrike">
              <a:solidFill>
                <a:srgbClr val="000000"/>
              </a:solidFill>
              <a:latin typeface="Arial"/>
              <a:ea typeface="Arial"/>
              <a:cs typeface="Arial"/>
              <a:sym typeface="Arial"/>
            </a:endParaRPr>
          </a:p>
        </p:txBody>
      </p:sp>
      <p:sp>
        <p:nvSpPr>
          <p:cNvPr id="74" name="Google Shape;74;g369823a005b_0_47"/>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b="0" i="0" lang="es-ES" sz="950" u="none" cap="none" strike="noStrike">
                <a:solidFill>
                  <a:srgbClr val="3A3630"/>
                </a:solidFill>
                <a:latin typeface="Arial"/>
                <a:ea typeface="Arial"/>
                <a:cs typeface="Arial"/>
                <a:sym typeface="Arial"/>
              </a:rPr>
              <a:t>Se utilizan para enfriar el hotend y la pieza impresa, mejorando la calidad de las capas y previniendo el sobrecalentamiento.</a:t>
            </a:r>
            <a:endParaRPr b="0" i="0" sz="950" u="none" cap="none" strike="noStrike">
              <a:solidFill>
                <a:srgbClr val="000000"/>
              </a:solidFill>
              <a:latin typeface="Arial"/>
              <a:ea typeface="Arial"/>
              <a:cs typeface="Arial"/>
              <a:sym typeface="Arial"/>
            </a:endParaRPr>
          </a:p>
        </p:txBody>
      </p:sp>
      <p:sp>
        <p:nvSpPr>
          <p:cNvPr id="75" name="Google Shape;75;g369823a005b_0_47"/>
          <p:cNvSpPr txBox="1"/>
          <p:nvPr/>
        </p:nvSpPr>
        <p:spPr>
          <a:xfrm>
            <a:off x="1236950" y="1596500"/>
            <a:ext cx="10235100" cy="5212800"/>
          </a:xfrm>
          <a:prstGeom prst="rect">
            <a:avLst/>
          </a:prstGeom>
          <a:noFill/>
          <a:ln>
            <a:noFill/>
          </a:ln>
        </p:spPr>
        <p:txBody>
          <a:bodyPr anchorCtr="0" anchor="t" bIns="91425" lIns="91425" spcFirstLastPara="1" rIns="91425" wrap="square" tIns="91425">
            <a:spAutoFit/>
          </a:bodyPr>
          <a:lstStyle/>
          <a:p>
            <a:pPr indent="-342900" lvl="0" marL="457200" rtl="0" algn="just">
              <a:lnSpc>
                <a:spcPct val="100000"/>
              </a:lnSpc>
              <a:spcBef>
                <a:spcPts val="1000"/>
              </a:spcBef>
              <a:spcAft>
                <a:spcPts val="0"/>
              </a:spcAft>
              <a:buClr>
                <a:schemeClr val="dk1"/>
              </a:buClr>
              <a:buSzPts val="1800"/>
              <a:buChar char="●"/>
            </a:pPr>
            <a:r>
              <a:rPr b="1" lang="es-ES" sz="1800">
                <a:solidFill>
                  <a:schemeClr val="dk1"/>
                </a:solidFill>
              </a:rPr>
              <a:t>El funcionamiento </a:t>
            </a:r>
            <a:r>
              <a:rPr lang="es-ES" sz="1800">
                <a:solidFill>
                  <a:schemeClr val="dk1"/>
                </a:solidFill>
              </a:rPr>
              <a:t>de un slicer se basa en analizar el modelo 3D y "rebanarlo" en capas horizontales. </a:t>
            </a:r>
            <a:r>
              <a:rPr b="1" lang="es-ES" sz="1800">
                <a:solidFill>
                  <a:schemeClr val="dk1"/>
                </a:solidFill>
              </a:rPr>
              <a:t>Para cada una de estas capas,</a:t>
            </a:r>
            <a:r>
              <a:rPr lang="es-ES" sz="1800">
                <a:solidFill>
                  <a:schemeClr val="dk1"/>
                </a:solidFill>
              </a:rPr>
              <a:t> el programa genera instrucciones detalladas que indican:</a:t>
            </a:r>
            <a:endParaRPr sz="1800">
              <a:solidFill>
                <a:schemeClr val="dk1"/>
              </a:solidFill>
            </a:endParaRPr>
          </a:p>
          <a:p>
            <a:pPr indent="-342900" lvl="1" marL="914400" marR="0" rtl="0" algn="just">
              <a:lnSpc>
                <a:spcPct val="100000"/>
              </a:lnSpc>
              <a:spcBef>
                <a:spcPts val="1200"/>
              </a:spcBef>
              <a:spcAft>
                <a:spcPts val="0"/>
              </a:spcAft>
              <a:buClr>
                <a:schemeClr val="dk1"/>
              </a:buClr>
              <a:buSzPts val="1800"/>
              <a:buChar char="○"/>
            </a:pPr>
            <a:r>
              <a:rPr b="1" lang="es-ES" sz="1800">
                <a:solidFill>
                  <a:schemeClr val="dk1"/>
                </a:solidFill>
              </a:rPr>
              <a:t>Trayectoria de la boquilla:</a:t>
            </a:r>
            <a:r>
              <a:rPr lang="es-ES" sz="1800">
                <a:solidFill>
                  <a:schemeClr val="dk1"/>
                </a:solidFill>
              </a:rPr>
              <a:t> El slicer calcula la ruta precisa que debe seguir la boquilla extrusora para dibujar cada capa del modelo, definiendo contornos exteriores, interiores y patrones de relleno.</a:t>
            </a:r>
            <a:endParaRPr sz="1800">
              <a:solidFill>
                <a:schemeClr val="dk1"/>
              </a:solidFill>
            </a:endParaRPr>
          </a:p>
          <a:p>
            <a:pPr indent="-342900" lvl="1" marL="914400" marR="0" rtl="0" algn="just">
              <a:lnSpc>
                <a:spcPct val="100000"/>
              </a:lnSpc>
              <a:spcBef>
                <a:spcPts val="1200"/>
              </a:spcBef>
              <a:spcAft>
                <a:spcPts val="0"/>
              </a:spcAft>
              <a:buClr>
                <a:schemeClr val="dk1"/>
              </a:buClr>
              <a:buSzPts val="1800"/>
              <a:buChar char="○"/>
            </a:pPr>
            <a:r>
              <a:rPr b="1" lang="es-ES" sz="1800">
                <a:solidFill>
                  <a:schemeClr val="dk1"/>
                </a:solidFill>
              </a:rPr>
              <a:t>Velocidad de desplazamiento:</a:t>
            </a:r>
            <a:r>
              <a:rPr lang="es-ES" sz="1800">
                <a:solidFill>
                  <a:schemeClr val="dk1"/>
                </a:solidFill>
              </a:rPr>
              <a:t> Determina la velocidad a la que se moverá la boquilla, diferenciando entre movimientos de impresión (cuando extruye material) y desplazamientos en vacío (cuando se mueve sin extruir).</a:t>
            </a:r>
            <a:endParaRPr sz="1800">
              <a:solidFill>
                <a:schemeClr val="dk1"/>
              </a:solidFill>
            </a:endParaRPr>
          </a:p>
          <a:p>
            <a:pPr indent="-342900" lvl="1" marL="914400" marR="0" rtl="0" algn="just">
              <a:lnSpc>
                <a:spcPct val="100000"/>
              </a:lnSpc>
              <a:spcBef>
                <a:spcPts val="1200"/>
              </a:spcBef>
              <a:spcAft>
                <a:spcPts val="0"/>
              </a:spcAft>
              <a:buClr>
                <a:schemeClr val="dk1"/>
              </a:buClr>
              <a:buSzPts val="1800"/>
              <a:buChar char="○"/>
            </a:pPr>
            <a:r>
              <a:rPr b="1" lang="es-ES" sz="1800">
                <a:solidFill>
                  <a:schemeClr val="dk1"/>
                </a:solidFill>
              </a:rPr>
              <a:t>Extrusión de material:</a:t>
            </a:r>
            <a:r>
              <a:rPr lang="es-ES" sz="1800">
                <a:solidFill>
                  <a:schemeClr val="dk1"/>
                </a:solidFill>
              </a:rPr>
              <a:t> Define la cantidad exacta de filamento que debe extruirse en cada sección, ajustándose a la velocidad de impresión y el grosor de la capa.</a:t>
            </a:r>
            <a:endParaRPr sz="1800">
              <a:solidFill>
                <a:schemeClr val="dk1"/>
              </a:solidFill>
            </a:endParaRPr>
          </a:p>
          <a:p>
            <a:pPr indent="-342900" lvl="1" marL="914400" marR="0" rtl="0" algn="just">
              <a:lnSpc>
                <a:spcPct val="100000"/>
              </a:lnSpc>
              <a:spcBef>
                <a:spcPts val="1200"/>
              </a:spcBef>
              <a:spcAft>
                <a:spcPts val="0"/>
              </a:spcAft>
              <a:buClr>
                <a:schemeClr val="dk1"/>
              </a:buClr>
              <a:buSzPts val="1800"/>
              <a:buChar char="○"/>
            </a:pPr>
            <a:r>
              <a:rPr b="1" lang="es-ES" sz="1800">
                <a:solidFill>
                  <a:schemeClr val="dk1"/>
                </a:solidFill>
              </a:rPr>
              <a:t>Temperatura de impresión:</a:t>
            </a:r>
            <a:r>
              <a:rPr lang="es-ES" sz="1800">
                <a:solidFill>
                  <a:schemeClr val="dk1"/>
                </a:solidFill>
              </a:rPr>
              <a:t> Establece la temperatura óptima del extrusor según el material utilizado, así como la temperatura de la cama y la cámara caliente para asegurar una correcta adhesión de la primera capa.</a:t>
            </a:r>
            <a:endParaRPr sz="1800">
              <a:solidFill>
                <a:schemeClr val="dk1"/>
              </a:solidFill>
            </a:endParaRPr>
          </a:p>
          <a:p>
            <a:pPr indent="0" lvl="0" marL="0" marR="0" rtl="0" algn="just">
              <a:lnSpc>
                <a:spcPct val="100000"/>
              </a:lnSpc>
              <a:spcBef>
                <a:spcPts val="2000"/>
              </a:spcBef>
              <a:spcAft>
                <a:spcPts val="200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369823a005b_0_65"/>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sp>
        <p:nvSpPr>
          <p:cNvPr id="81" name="Google Shape;81;g369823a005b_0_65"/>
          <p:cNvSpPr txBox="1"/>
          <p:nvPr/>
        </p:nvSpPr>
        <p:spPr>
          <a:xfrm>
            <a:off x="1464825" y="1057950"/>
            <a:ext cx="91578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2</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SLICER</a:t>
            </a:r>
            <a:endParaRPr b="1" i="0" sz="2400" u="none" cap="none" strike="noStrike">
              <a:solidFill>
                <a:srgbClr val="002060"/>
              </a:solidFill>
              <a:latin typeface="Arial Black"/>
              <a:ea typeface="Arial Black"/>
              <a:cs typeface="Arial Black"/>
              <a:sym typeface="Arial Black"/>
            </a:endParaRPr>
          </a:p>
        </p:txBody>
      </p:sp>
      <p:pic>
        <p:nvPicPr>
          <p:cNvPr id="82" name="Google Shape;82;g369823a005b_0_65"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83" name="Google Shape;83;g369823a005b_0_65"/>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Ventiladores</a:t>
            </a:r>
            <a:endParaRPr b="0" i="0" sz="1100" u="none" cap="none" strike="noStrike">
              <a:solidFill>
                <a:srgbClr val="000000"/>
              </a:solidFill>
              <a:latin typeface="Arial"/>
              <a:ea typeface="Arial"/>
              <a:cs typeface="Arial"/>
              <a:sym typeface="Arial"/>
            </a:endParaRPr>
          </a:p>
        </p:txBody>
      </p:sp>
      <p:sp>
        <p:nvSpPr>
          <p:cNvPr id="84" name="Google Shape;84;g369823a005b_0_65"/>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b="0" i="0" lang="es-ES" sz="950" u="none" cap="none" strike="noStrike">
                <a:solidFill>
                  <a:srgbClr val="3A3630"/>
                </a:solidFill>
                <a:latin typeface="Arial"/>
                <a:ea typeface="Arial"/>
                <a:cs typeface="Arial"/>
                <a:sym typeface="Arial"/>
              </a:rPr>
              <a:t>Se utilizan para enfriar el hotend y la pieza impresa, mejorando la calidad de las capas y previniendo el sobrecalentamiento.</a:t>
            </a:r>
            <a:endParaRPr b="0" i="0" sz="950" u="none" cap="none" strike="noStrike">
              <a:solidFill>
                <a:srgbClr val="000000"/>
              </a:solidFill>
              <a:latin typeface="Arial"/>
              <a:ea typeface="Arial"/>
              <a:cs typeface="Arial"/>
              <a:sym typeface="Arial"/>
            </a:endParaRPr>
          </a:p>
        </p:txBody>
      </p:sp>
      <p:sp>
        <p:nvSpPr>
          <p:cNvPr id="85" name="Google Shape;85;g369823a005b_0_65"/>
          <p:cNvSpPr txBox="1"/>
          <p:nvPr/>
        </p:nvSpPr>
        <p:spPr>
          <a:xfrm>
            <a:off x="1236950" y="1596500"/>
            <a:ext cx="6845400" cy="5212800"/>
          </a:xfrm>
          <a:prstGeom prst="rect">
            <a:avLst/>
          </a:prstGeom>
          <a:noFill/>
          <a:ln>
            <a:noFill/>
          </a:ln>
        </p:spPr>
        <p:txBody>
          <a:bodyPr anchorCtr="0" anchor="t" bIns="91425" lIns="91425" spcFirstLastPara="1" rIns="91425" wrap="square" tIns="91425">
            <a:spAutoFit/>
          </a:bodyPr>
          <a:lstStyle/>
          <a:p>
            <a:pPr indent="-342900" lvl="0" marL="457200" marR="0" rtl="0" algn="just">
              <a:lnSpc>
                <a:spcPct val="100000"/>
              </a:lnSpc>
              <a:spcBef>
                <a:spcPts val="1000"/>
              </a:spcBef>
              <a:spcAft>
                <a:spcPts val="0"/>
              </a:spcAft>
              <a:buClr>
                <a:schemeClr val="dk1"/>
              </a:buClr>
              <a:buSzPts val="1800"/>
              <a:buChar char="●"/>
            </a:pPr>
            <a:r>
              <a:rPr lang="es-ES" sz="1800">
                <a:solidFill>
                  <a:schemeClr val="dk1"/>
                </a:solidFill>
              </a:rPr>
              <a:t>Existen diferentes opciones de slicers, tanto gratuitos como de pago:</a:t>
            </a:r>
            <a:endParaRPr sz="1800">
              <a:solidFill>
                <a:schemeClr val="dk1"/>
              </a:solidFill>
            </a:endParaRPr>
          </a:p>
          <a:p>
            <a:pPr indent="-342900" lvl="1" marL="914400" marR="0" rtl="0" algn="l">
              <a:lnSpc>
                <a:spcPct val="100000"/>
              </a:lnSpc>
              <a:spcBef>
                <a:spcPts val="1200"/>
              </a:spcBef>
              <a:spcAft>
                <a:spcPts val="0"/>
              </a:spcAft>
              <a:buClr>
                <a:schemeClr val="dk1"/>
              </a:buClr>
              <a:buSzPts val="1800"/>
              <a:buChar char="○"/>
            </a:pPr>
            <a:r>
              <a:rPr b="1" lang="es-ES" sz="1800">
                <a:solidFill>
                  <a:schemeClr val="dk1"/>
                </a:solidFill>
              </a:rPr>
              <a:t>Software gratuito:</a:t>
            </a:r>
            <a:r>
              <a:rPr lang="es-ES" sz="1800">
                <a:solidFill>
                  <a:schemeClr val="dk1"/>
                </a:solidFill>
              </a:rPr>
              <a:t> Un slicer gratuito es un software accesible sin coste. Estos programas suelen ser compatibles con una amplia variedad de impresoras y materiales.</a:t>
            </a:r>
            <a:endParaRPr sz="1800">
              <a:solidFill>
                <a:schemeClr val="dk1"/>
              </a:solidFill>
            </a:endParaRPr>
          </a:p>
          <a:p>
            <a:pPr indent="-342900" lvl="2" marL="1371600" marR="0" rtl="0" algn="l">
              <a:lnSpc>
                <a:spcPct val="100000"/>
              </a:lnSpc>
              <a:spcBef>
                <a:spcPts val="1200"/>
              </a:spcBef>
              <a:spcAft>
                <a:spcPts val="0"/>
              </a:spcAft>
              <a:buClr>
                <a:schemeClr val="dk1"/>
              </a:buClr>
              <a:buSzPts val="1800"/>
              <a:buChar char="■"/>
            </a:pPr>
            <a:r>
              <a:rPr lang="es-ES" sz="1800">
                <a:solidFill>
                  <a:schemeClr val="dk1"/>
                </a:solidFill>
              </a:rPr>
              <a:t>Ejemplos: Cura, Orca, BambuLab, PrusaSlicer, SuperSlicer…</a:t>
            </a:r>
            <a:endParaRPr sz="1800">
              <a:solidFill>
                <a:schemeClr val="dk1"/>
              </a:solidFill>
            </a:endParaRPr>
          </a:p>
          <a:p>
            <a:pPr indent="-342900" lvl="1" marL="914400" marR="0" rtl="0" algn="just">
              <a:lnSpc>
                <a:spcPct val="100000"/>
              </a:lnSpc>
              <a:spcBef>
                <a:spcPts val="1200"/>
              </a:spcBef>
              <a:spcAft>
                <a:spcPts val="0"/>
              </a:spcAft>
              <a:buClr>
                <a:schemeClr val="dk1"/>
              </a:buClr>
              <a:buSzPts val="1800"/>
              <a:buChar char="○"/>
            </a:pPr>
            <a:r>
              <a:rPr b="1" lang="es-ES" sz="1800">
                <a:solidFill>
                  <a:schemeClr val="dk1"/>
                </a:solidFill>
              </a:rPr>
              <a:t>Software de pago</a:t>
            </a:r>
            <a:r>
              <a:rPr lang="es-ES" sz="1800">
                <a:solidFill>
                  <a:schemeClr val="dk1"/>
                </a:solidFill>
              </a:rPr>
              <a:t>: Suelen incluir opciones de personalización más precisas, mejoras en la eficiencia de impresión y optimización de la calidad final de las piezas. </a:t>
            </a:r>
            <a:endParaRPr sz="1800">
              <a:solidFill>
                <a:schemeClr val="dk1"/>
              </a:solidFill>
            </a:endParaRPr>
          </a:p>
          <a:p>
            <a:pPr indent="-342900" lvl="2" marL="1371600" marR="0" rtl="0" algn="l">
              <a:lnSpc>
                <a:spcPct val="100000"/>
              </a:lnSpc>
              <a:spcBef>
                <a:spcPts val="1200"/>
              </a:spcBef>
              <a:spcAft>
                <a:spcPts val="0"/>
              </a:spcAft>
              <a:buClr>
                <a:schemeClr val="dk1"/>
              </a:buClr>
              <a:buSzPts val="1800"/>
              <a:buChar char="■"/>
            </a:pPr>
            <a:r>
              <a:rPr lang="es-ES" sz="1800">
                <a:solidFill>
                  <a:schemeClr val="dk1"/>
                </a:solidFill>
              </a:rPr>
              <a:t>Ejemplos: Simplify3D, IdeaMaker Pro, Repetier-Host Pro…</a:t>
            </a:r>
            <a:endParaRPr b="1" sz="1800">
              <a:solidFill>
                <a:schemeClr val="dk1"/>
              </a:solidFill>
            </a:endParaRPr>
          </a:p>
          <a:p>
            <a:pPr indent="0" lvl="0" marL="0" marR="0" rtl="0" algn="just">
              <a:lnSpc>
                <a:spcPct val="150000"/>
              </a:lnSpc>
              <a:spcBef>
                <a:spcPts val="2000"/>
              </a:spcBef>
              <a:spcAft>
                <a:spcPts val="200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86" name="Google Shape;86;g369823a005b_0_65"/>
          <p:cNvPicPr preferRelativeResize="0"/>
          <p:nvPr/>
        </p:nvPicPr>
        <p:blipFill rotWithShape="1">
          <a:blip r:embed="rId4">
            <a:alphaModFix/>
          </a:blip>
          <a:srcRect b="17965" l="30729" r="38314" t="21666"/>
          <a:stretch/>
        </p:blipFill>
        <p:spPr>
          <a:xfrm>
            <a:off x="8544200" y="1348794"/>
            <a:ext cx="2196575" cy="2409205"/>
          </a:xfrm>
          <a:prstGeom prst="rect">
            <a:avLst/>
          </a:prstGeom>
          <a:noFill/>
          <a:ln>
            <a:noFill/>
          </a:ln>
        </p:spPr>
      </p:pic>
      <p:pic>
        <p:nvPicPr>
          <p:cNvPr id="87" name="Google Shape;87;g369823a005b_0_65"/>
          <p:cNvPicPr preferRelativeResize="0"/>
          <p:nvPr/>
        </p:nvPicPr>
        <p:blipFill rotWithShape="1">
          <a:blip r:embed="rId4">
            <a:alphaModFix/>
          </a:blip>
          <a:srcRect b="17965" l="61753" r="6622" t="21666"/>
          <a:stretch/>
        </p:blipFill>
        <p:spPr>
          <a:xfrm>
            <a:off x="9098550" y="3836850"/>
            <a:ext cx="2244050" cy="240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368533f4156_0_78"/>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sp>
        <p:nvSpPr>
          <p:cNvPr id="93" name="Google Shape;93;g368533f4156_0_78"/>
          <p:cNvSpPr txBox="1"/>
          <p:nvPr/>
        </p:nvSpPr>
        <p:spPr>
          <a:xfrm>
            <a:off x="1464825" y="1057950"/>
            <a:ext cx="91578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3</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PROYECTO DE IMPRESIÓN</a:t>
            </a:r>
            <a:endParaRPr b="1" i="0" sz="2400" u="none" cap="none" strike="noStrike">
              <a:solidFill>
                <a:srgbClr val="002060"/>
              </a:solidFill>
              <a:latin typeface="Arial Black"/>
              <a:ea typeface="Arial Black"/>
              <a:cs typeface="Arial Black"/>
              <a:sym typeface="Arial Black"/>
            </a:endParaRPr>
          </a:p>
        </p:txBody>
      </p:sp>
      <p:pic>
        <p:nvPicPr>
          <p:cNvPr id="94" name="Google Shape;94;g368533f4156_0_78"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95" name="Google Shape;95;g368533f4156_0_78"/>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Ventiladores</a:t>
            </a:r>
            <a:endParaRPr b="0" i="0" sz="1100" u="none" cap="none" strike="noStrike">
              <a:solidFill>
                <a:srgbClr val="000000"/>
              </a:solidFill>
              <a:latin typeface="Arial"/>
              <a:ea typeface="Arial"/>
              <a:cs typeface="Arial"/>
              <a:sym typeface="Arial"/>
            </a:endParaRPr>
          </a:p>
        </p:txBody>
      </p:sp>
      <p:sp>
        <p:nvSpPr>
          <p:cNvPr id="96" name="Google Shape;96;g368533f4156_0_78"/>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b="0" i="0" lang="es-ES" sz="950" u="none" cap="none" strike="noStrike">
                <a:solidFill>
                  <a:srgbClr val="3A3630"/>
                </a:solidFill>
                <a:latin typeface="Arial"/>
                <a:ea typeface="Arial"/>
                <a:cs typeface="Arial"/>
                <a:sym typeface="Arial"/>
              </a:rPr>
              <a:t>Se utilizan para enfriar el hotend y la pieza impresa, mejorando la calidad de las capas y previniendo el sobrecalentamiento.</a:t>
            </a:r>
            <a:endParaRPr b="0" i="0" sz="950" u="none" cap="none" strike="noStrike">
              <a:solidFill>
                <a:srgbClr val="000000"/>
              </a:solidFill>
              <a:latin typeface="Arial"/>
              <a:ea typeface="Arial"/>
              <a:cs typeface="Arial"/>
              <a:sym typeface="Arial"/>
            </a:endParaRPr>
          </a:p>
        </p:txBody>
      </p:sp>
      <p:sp>
        <p:nvSpPr>
          <p:cNvPr id="97" name="Google Shape;97;g368533f4156_0_78"/>
          <p:cNvSpPr txBox="1"/>
          <p:nvPr/>
        </p:nvSpPr>
        <p:spPr>
          <a:xfrm>
            <a:off x="1236950" y="1596500"/>
            <a:ext cx="10591500" cy="4258500"/>
          </a:xfrm>
          <a:prstGeom prst="rect">
            <a:avLst/>
          </a:prstGeom>
          <a:noFill/>
          <a:ln>
            <a:noFill/>
          </a:ln>
        </p:spPr>
        <p:txBody>
          <a:bodyPr anchorCtr="0" anchor="t" bIns="91425" lIns="91425" spcFirstLastPara="1" rIns="91425" wrap="square" tIns="91425">
            <a:spAutoFit/>
          </a:bodyPr>
          <a:lstStyle/>
          <a:p>
            <a:pPr indent="-342900" lvl="0" marL="457200" rtl="0" algn="l">
              <a:lnSpc>
                <a:spcPct val="100000"/>
              </a:lnSpc>
              <a:spcBef>
                <a:spcPts val="1000"/>
              </a:spcBef>
              <a:spcAft>
                <a:spcPts val="0"/>
              </a:spcAft>
              <a:buClr>
                <a:schemeClr val="dk1"/>
              </a:buClr>
              <a:buSzPts val="1800"/>
              <a:buChar char="●"/>
            </a:pPr>
            <a:r>
              <a:rPr lang="es-ES" sz="1800">
                <a:solidFill>
                  <a:schemeClr val="dk1"/>
                </a:solidFill>
              </a:rPr>
              <a:t>Antes de la realizar una impresión, es fundamental crear un proyecto dentro del slicer que incluya los datos básicos del entorno de fabricación aditiva.</a:t>
            </a:r>
            <a:endParaRPr sz="1800">
              <a:solidFill>
                <a:schemeClr val="dk1"/>
              </a:solidFill>
            </a:endParaRPr>
          </a:p>
          <a:p>
            <a:pPr indent="-342900" lvl="0" marL="457200" rtl="0" algn="l">
              <a:lnSpc>
                <a:spcPct val="100000"/>
              </a:lnSpc>
              <a:spcBef>
                <a:spcPts val="1000"/>
              </a:spcBef>
              <a:spcAft>
                <a:spcPts val="0"/>
              </a:spcAft>
              <a:buClr>
                <a:schemeClr val="dk1"/>
              </a:buClr>
              <a:buSzPts val="1800"/>
              <a:buChar char="●"/>
            </a:pPr>
            <a:r>
              <a:rPr lang="es-ES" sz="1800">
                <a:solidFill>
                  <a:schemeClr val="dk1"/>
                </a:solidFill>
              </a:rPr>
              <a:t>El proyecto aglutina información de:</a:t>
            </a:r>
            <a:endParaRPr sz="1800">
              <a:solidFill>
                <a:schemeClr val="dk1"/>
              </a:solidFill>
            </a:endParaRPr>
          </a:p>
          <a:p>
            <a:pPr indent="-342900" lvl="1" marL="914400" rtl="0" algn="l">
              <a:spcBef>
                <a:spcPts val="1000"/>
              </a:spcBef>
              <a:spcAft>
                <a:spcPts val="0"/>
              </a:spcAft>
              <a:buClr>
                <a:schemeClr val="dk1"/>
              </a:buClr>
              <a:buSzPts val="1800"/>
              <a:buChar char="○"/>
            </a:pPr>
            <a:r>
              <a:rPr lang="es-ES" sz="1800">
                <a:solidFill>
                  <a:schemeClr val="dk1"/>
                </a:solidFill>
              </a:rPr>
              <a:t>Fichero STL</a:t>
            </a:r>
            <a:endParaRPr sz="1800">
              <a:solidFill>
                <a:schemeClr val="dk1"/>
              </a:solidFill>
            </a:endParaRPr>
          </a:p>
          <a:p>
            <a:pPr indent="-342900" lvl="1" marL="914400" rtl="0" algn="l">
              <a:spcBef>
                <a:spcPts val="1000"/>
              </a:spcBef>
              <a:spcAft>
                <a:spcPts val="0"/>
              </a:spcAft>
              <a:buClr>
                <a:schemeClr val="dk1"/>
              </a:buClr>
              <a:buSzPts val="1800"/>
              <a:buChar char="○"/>
            </a:pPr>
            <a:r>
              <a:rPr lang="es-ES" sz="1800">
                <a:solidFill>
                  <a:schemeClr val="dk1"/>
                </a:solidFill>
              </a:rPr>
              <a:t>Parámetros </a:t>
            </a:r>
            <a:r>
              <a:rPr b="1" lang="es-ES" sz="1800">
                <a:solidFill>
                  <a:schemeClr val="dk1"/>
                </a:solidFill>
              </a:rPr>
              <a:t>impresora</a:t>
            </a:r>
            <a:r>
              <a:rPr lang="es-ES" sz="1800">
                <a:solidFill>
                  <a:schemeClr val="dk1"/>
                </a:solidFill>
              </a:rPr>
              <a:t>:Diámetro boquilla, tipo de cama ....</a:t>
            </a:r>
            <a:endParaRPr sz="1800">
              <a:solidFill>
                <a:schemeClr val="dk1"/>
              </a:solidFill>
            </a:endParaRPr>
          </a:p>
          <a:p>
            <a:pPr indent="-342900" lvl="1" marL="914400" rtl="0" algn="l">
              <a:spcBef>
                <a:spcPts val="1000"/>
              </a:spcBef>
              <a:spcAft>
                <a:spcPts val="0"/>
              </a:spcAft>
              <a:buClr>
                <a:schemeClr val="dk1"/>
              </a:buClr>
              <a:buSzPts val="1800"/>
              <a:buChar char="○"/>
            </a:pPr>
            <a:r>
              <a:rPr b="1" lang="es-ES" sz="1800">
                <a:solidFill>
                  <a:schemeClr val="dk1"/>
                </a:solidFill>
              </a:rPr>
              <a:t>Parámetros de impresión del slicer</a:t>
            </a:r>
            <a:endParaRPr b="1" sz="1800">
              <a:solidFill>
                <a:schemeClr val="dk1"/>
              </a:solidFill>
            </a:endParaRPr>
          </a:p>
          <a:p>
            <a:pPr indent="-342900" lvl="1" marL="914400" rtl="0" algn="l">
              <a:lnSpc>
                <a:spcPct val="100000"/>
              </a:lnSpc>
              <a:spcBef>
                <a:spcPts val="1000"/>
              </a:spcBef>
              <a:spcAft>
                <a:spcPts val="0"/>
              </a:spcAft>
              <a:buClr>
                <a:schemeClr val="dk1"/>
              </a:buClr>
              <a:buSzPts val="1800"/>
              <a:buChar char="○"/>
            </a:pPr>
            <a:r>
              <a:rPr lang="es-ES" sz="1800">
                <a:solidFill>
                  <a:schemeClr val="dk1"/>
                </a:solidFill>
              </a:rPr>
              <a:t>Tipo de material</a:t>
            </a:r>
            <a:endParaRPr sz="1800">
              <a:solidFill>
                <a:schemeClr val="dk1"/>
              </a:solidFill>
            </a:endParaRPr>
          </a:p>
          <a:p>
            <a:pPr indent="-342900" lvl="1" marL="914400" rtl="0" algn="l">
              <a:lnSpc>
                <a:spcPct val="100000"/>
              </a:lnSpc>
              <a:spcBef>
                <a:spcPts val="1000"/>
              </a:spcBef>
              <a:spcAft>
                <a:spcPts val="0"/>
              </a:spcAft>
              <a:buClr>
                <a:schemeClr val="dk1"/>
              </a:buClr>
              <a:buSzPts val="1800"/>
              <a:buChar char="○"/>
            </a:pPr>
            <a:r>
              <a:rPr b="1" lang="es-ES" sz="1800">
                <a:solidFill>
                  <a:schemeClr val="dk1"/>
                </a:solidFill>
              </a:rPr>
              <a:t>Perfil de la impresora</a:t>
            </a:r>
            <a:r>
              <a:rPr lang="es-ES" sz="1800">
                <a:solidFill>
                  <a:schemeClr val="dk1"/>
                </a:solidFill>
              </a:rPr>
              <a:t>: Es un archivo </a:t>
            </a:r>
            <a:r>
              <a:rPr lang="es-ES" sz="1800">
                <a:solidFill>
                  <a:schemeClr val="dk1"/>
                </a:solidFill>
              </a:rPr>
              <a:t>que</a:t>
            </a:r>
            <a:r>
              <a:rPr lang="es-ES" sz="1800">
                <a:solidFill>
                  <a:schemeClr val="dk1"/>
                </a:solidFill>
              </a:rPr>
              <a:t> informa al Slicer de las </a:t>
            </a:r>
            <a:r>
              <a:rPr lang="es-ES" sz="1800">
                <a:solidFill>
                  <a:schemeClr val="dk1"/>
                </a:solidFill>
              </a:rPr>
              <a:t>característica</a:t>
            </a:r>
            <a:r>
              <a:rPr lang="es-ES" sz="1800">
                <a:solidFill>
                  <a:schemeClr val="dk1"/>
                </a:solidFill>
              </a:rPr>
              <a:t> </a:t>
            </a:r>
            <a:r>
              <a:rPr lang="es-ES" sz="1800">
                <a:solidFill>
                  <a:schemeClr val="dk1"/>
                </a:solidFill>
              </a:rPr>
              <a:t>inherentes</a:t>
            </a:r>
            <a:r>
              <a:rPr lang="es-ES" sz="1800">
                <a:solidFill>
                  <a:schemeClr val="dk1"/>
                </a:solidFill>
              </a:rPr>
              <a:t> de la impresora, por ejemplo la relación entre pasos motores y desplazamiento de los carros, volumen máximo de impresión…</a:t>
            </a:r>
            <a:endParaRPr sz="1800">
              <a:solidFill>
                <a:schemeClr val="dk1"/>
              </a:solidFill>
            </a:endParaRPr>
          </a:p>
          <a:p>
            <a:pPr indent="0" lvl="0" marL="0" marR="0" rtl="0" algn="just">
              <a:lnSpc>
                <a:spcPct val="150000"/>
              </a:lnSpc>
              <a:spcBef>
                <a:spcPts val="2000"/>
              </a:spcBef>
              <a:spcAft>
                <a:spcPts val="200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33d43d834ff_0_11"/>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sp>
        <p:nvSpPr>
          <p:cNvPr id="103" name="Google Shape;103;g33d43d834ff_0_11"/>
          <p:cNvSpPr txBox="1"/>
          <p:nvPr/>
        </p:nvSpPr>
        <p:spPr>
          <a:xfrm>
            <a:off x="1464825" y="1057950"/>
            <a:ext cx="9157800" cy="3828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a:t>
            </a:r>
            <a:r>
              <a:rPr b="1" lang="es-ES" sz="2400">
                <a:solidFill>
                  <a:srgbClr val="002060"/>
                </a:solidFill>
                <a:latin typeface="Arial Black"/>
                <a:ea typeface="Arial Black"/>
                <a:cs typeface="Arial Black"/>
                <a:sym typeface="Arial Black"/>
              </a:rPr>
              <a:t> DEL SLICER</a:t>
            </a:r>
            <a:endParaRPr b="1" i="0" sz="2400" u="none" cap="none" strike="noStrike">
              <a:solidFill>
                <a:srgbClr val="002060"/>
              </a:solidFill>
              <a:latin typeface="Arial Black"/>
              <a:ea typeface="Arial Black"/>
              <a:cs typeface="Arial Black"/>
              <a:sym typeface="Arial Black"/>
            </a:endParaRPr>
          </a:p>
        </p:txBody>
      </p:sp>
      <p:pic>
        <p:nvPicPr>
          <p:cNvPr id="104" name="Google Shape;104;g33d43d834ff_0_11"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05" name="Google Shape;105;g33d43d834ff_0_11"/>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Ventiladores</a:t>
            </a:r>
            <a:endParaRPr b="0" i="0" sz="1100" u="none" cap="none" strike="noStrike">
              <a:solidFill>
                <a:srgbClr val="000000"/>
              </a:solidFill>
              <a:latin typeface="Arial"/>
              <a:ea typeface="Arial"/>
              <a:cs typeface="Arial"/>
              <a:sym typeface="Arial"/>
            </a:endParaRPr>
          </a:p>
        </p:txBody>
      </p:sp>
      <p:sp>
        <p:nvSpPr>
          <p:cNvPr id="106" name="Google Shape;106;g33d43d834ff_0_11"/>
          <p:cNvSpPr txBox="1"/>
          <p:nvPr/>
        </p:nvSpPr>
        <p:spPr>
          <a:xfrm>
            <a:off x="1308300" y="1596500"/>
            <a:ext cx="6795600" cy="5325600"/>
          </a:xfrm>
          <a:prstGeom prst="rect">
            <a:avLst/>
          </a:prstGeom>
          <a:noFill/>
          <a:ln>
            <a:noFill/>
          </a:ln>
        </p:spPr>
        <p:txBody>
          <a:bodyPr anchorCtr="0" anchor="t" bIns="91425" lIns="91425" spcFirstLastPara="1" rIns="91425" wrap="square" tIns="91425">
            <a:spAutoFit/>
          </a:bodyPr>
          <a:lstStyle/>
          <a:p>
            <a:pPr indent="-342900" lvl="1" marL="914400" marR="0" rtl="0" algn="l">
              <a:lnSpc>
                <a:spcPct val="100000"/>
              </a:lnSpc>
              <a:spcBef>
                <a:spcPts val="1000"/>
              </a:spcBef>
              <a:spcAft>
                <a:spcPts val="0"/>
              </a:spcAft>
              <a:buClr>
                <a:schemeClr val="dk1"/>
              </a:buClr>
              <a:buSzPts val="1800"/>
              <a:buChar char="○"/>
            </a:pPr>
            <a:r>
              <a:rPr b="1" lang="es-ES" sz="1800">
                <a:solidFill>
                  <a:schemeClr val="dk1"/>
                </a:solidFill>
              </a:rPr>
              <a:t>Temperaturas ( </a:t>
            </a:r>
            <a:r>
              <a:rPr b="1" lang="es-ES" sz="1800">
                <a:solidFill>
                  <a:schemeClr val="dk1"/>
                </a:solidFill>
              </a:rPr>
              <a:t>Hotend</a:t>
            </a:r>
            <a:r>
              <a:rPr b="1" lang="es-ES" sz="1800">
                <a:solidFill>
                  <a:schemeClr val="dk1"/>
                </a:solidFill>
              </a:rPr>
              <a:t> y cama)</a:t>
            </a:r>
            <a:endParaRPr b="1" sz="1800">
              <a:solidFill>
                <a:schemeClr val="dk1"/>
              </a:solidFill>
            </a:endParaRPr>
          </a:p>
          <a:p>
            <a:pPr indent="-342900" lvl="1" marL="914400" marR="0" rtl="0" algn="l">
              <a:lnSpc>
                <a:spcPct val="100000"/>
              </a:lnSpc>
              <a:spcBef>
                <a:spcPts val="1000"/>
              </a:spcBef>
              <a:spcAft>
                <a:spcPts val="0"/>
              </a:spcAft>
              <a:buClr>
                <a:schemeClr val="dk1"/>
              </a:buClr>
              <a:buSzPts val="1800"/>
              <a:buChar char="○"/>
            </a:pPr>
            <a:r>
              <a:rPr b="1" lang="es-ES" sz="1800">
                <a:solidFill>
                  <a:schemeClr val="dk1"/>
                </a:solidFill>
              </a:rPr>
              <a:t>Altura de capa</a:t>
            </a:r>
            <a:endParaRPr b="1" sz="1800">
              <a:solidFill>
                <a:schemeClr val="dk1"/>
              </a:solidFill>
            </a:endParaRPr>
          </a:p>
          <a:p>
            <a:pPr indent="-342900" lvl="1" marL="914400" marR="0" rtl="0" algn="l">
              <a:lnSpc>
                <a:spcPct val="100000"/>
              </a:lnSpc>
              <a:spcBef>
                <a:spcPts val="1000"/>
              </a:spcBef>
              <a:spcAft>
                <a:spcPts val="0"/>
              </a:spcAft>
              <a:buClr>
                <a:schemeClr val="dk1"/>
              </a:buClr>
              <a:buSzPts val="1800"/>
              <a:buChar char="○"/>
            </a:pPr>
            <a:r>
              <a:rPr b="1" lang="es-ES" sz="1800">
                <a:solidFill>
                  <a:schemeClr val="dk1"/>
                </a:solidFill>
              </a:rPr>
              <a:t>Nº de capas sup superior e inferior</a:t>
            </a:r>
            <a:endParaRPr b="1" sz="1800">
              <a:solidFill>
                <a:schemeClr val="dk1"/>
              </a:solidFill>
            </a:endParaRPr>
          </a:p>
          <a:p>
            <a:pPr indent="-342900" lvl="1" marL="914400" marR="0" rtl="0" algn="l">
              <a:lnSpc>
                <a:spcPct val="100000"/>
              </a:lnSpc>
              <a:spcBef>
                <a:spcPts val="1000"/>
              </a:spcBef>
              <a:spcAft>
                <a:spcPts val="0"/>
              </a:spcAft>
              <a:buClr>
                <a:schemeClr val="dk1"/>
              </a:buClr>
              <a:buSzPts val="1800"/>
              <a:buChar char="○"/>
            </a:pPr>
            <a:r>
              <a:rPr b="1" lang="es-ES" sz="1800">
                <a:solidFill>
                  <a:schemeClr val="dk1"/>
                </a:solidFill>
              </a:rPr>
              <a:t>Nº bucles paredes laterales</a:t>
            </a:r>
            <a:endParaRPr b="1" sz="1800">
              <a:solidFill>
                <a:schemeClr val="dk1"/>
              </a:solidFill>
            </a:endParaRPr>
          </a:p>
          <a:p>
            <a:pPr indent="-342900" lvl="1" marL="914400" marR="0" rtl="0" algn="l">
              <a:lnSpc>
                <a:spcPct val="100000"/>
              </a:lnSpc>
              <a:spcBef>
                <a:spcPts val="1000"/>
              </a:spcBef>
              <a:spcAft>
                <a:spcPts val="0"/>
              </a:spcAft>
              <a:buClr>
                <a:schemeClr val="dk1"/>
              </a:buClr>
              <a:buSzPts val="1800"/>
              <a:buChar char="○"/>
            </a:pPr>
            <a:r>
              <a:rPr b="1" lang="es-ES" sz="1800">
                <a:solidFill>
                  <a:schemeClr val="dk1"/>
                </a:solidFill>
              </a:rPr>
              <a:t>Relleno:Tipo y densidad</a:t>
            </a:r>
            <a:endParaRPr b="1" sz="1800">
              <a:solidFill>
                <a:schemeClr val="dk1"/>
              </a:solidFill>
            </a:endParaRPr>
          </a:p>
          <a:p>
            <a:pPr indent="-342900" lvl="1" marL="914400" marR="0" rtl="0" algn="l">
              <a:lnSpc>
                <a:spcPct val="100000"/>
              </a:lnSpc>
              <a:spcBef>
                <a:spcPts val="1000"/>
              </a:spcBef>
              <a:spcAft>
                <a:spcPts val="0"/>
              </a:spcAft>
              <a:buClr>
                <a:schemeClr val="dk1"/>
              </a:buClr>
              <a:buSzPts val="1800"/>
              <a:buChar char="○"/>
            </a:pPr>
            <a:r>
              <a:rPr b="1" lang="es-ES" sz="1800">
                <a:solidFill>
                  <a:schemeClr val="dk1"/>
                </a:solidFill>
              </a:rPr>
              <a:t>Soportes</a:t>
            </a:r>
            <a:endParaRPr b="1" sz="1800">
              <a:solidFill>
                <a:schemeClr val="dk1"/>
              </a:solidFill>
            </a:endParaRPr>
          </a:p>
          <a:p>
            <a:pPr indent="-342900" lvl="1" marL="914400" marR="0" rtl="0" algn="l">
              <a:lnSpc>
                <a:spcPct val="100000"/>
              </a:lnSpc>
              <a:spcBef>
                <a:spcPts val="1000"/>
              </a:spcBef>
              <a:spcAft>
                <a:spcPts val="0"/>
              </a:spcAft>
              <a:buClr>
                <a:schemeClr val="dk1"/>
              </a:buClr>
              <a:buSzPts val="1800"/>
              <a:buChar char="○"/>
            </a:pPr>
            <a:r>
              <a:rPr b="1" lang="es-ES" sz="1800">
                <a:solidFill>
                  <a:schemeClr val="dk1"/>
                </a:solidFill>
              </a:rPr>
              <a:t>Adhesión a la cama (Balsa/falda/ala)</a:t>
            </a:r>
            <a:endParaRPr b="1" sz="1800">
              <a:solidFill>
                <a:schemeClr val="dk1"/>
              </a:solidFill>
            </a:endParaRPr>
          </a:p>
          <a:p>
            <a:pPr indent="-342900" lvl="1" marL="914400" marR="0" rtl="0" algn="l">
              <a:lnSpc>
                <a:spcPct val="100000"/>
              </a:lnSpc>
              <a:spcBef>
                <a:spcPts val="1000"/>
              </a:spcBef>
              <a:spcAft>
                <a:spcPts val="0"/>
              </a:spcAft>
              <a:buClr>
                <a:schemeClr val="dk1"/>
              </a:buClr>
              <a:buSzPts val="1800"/>
              <a:buChar char="○"/>
            </a:pPr>
            <a:r>
              <a:rPr b="1" lang="es-ES" sz="1800">
                <a:solidFill>
                  <a:schemeClr val="dk1"/>
                </a:solidFill>
              </a:rPr>
              <a:t>Velocidad de impresión</a:t>
            </a:r>
            <a:endParaRPr b="1" sz="1800">
              <a:solidFill>
                <a:schemeClr val="dk1"/>
              </a:solidFill>
            </a:endParaRPr>
          </a:p>
          <a:p>
            <a:pPr indent="-342900" lvl="1" marL="914400" marR="0" rtl="0" algn="l">
              <a:lnSpc>
                <a:spcPct val="100000"/>
              </a:lnSpc>
              <a:spcBef>
                <a:spcPts val="1000"/>
              </a:spcBef>
              <a:spcAft>
                <a:spcPts val="0"/>
              </a:spcAft>
              <a:buClr>
                <a:schemeClr val="dk1"/>
              </a:buClr>
              <a:buSzPts val="1800"/>
              <a:buChar char="○"/>
            </a:pPr>
            <a:r>
              <a:rPr b="1" lang="es-ES" sz="1800">
                <a:solidFill>
                  <a:schemeClr val="dk1"/>
                </a:solidFill>
              </a:rPr>
              <a:t>Retracción</a:t>
            </a:r>
            <a:endParaRPr b="1" sz="1800">
              <a:solidFill>
                <a:schemeClr val="dk1"/>
              </a:solidFill>
            </a:endParaRPr>
          </a:p>
          <a:p>
            <a:pPr indent="-342900" lvl="1" marL="914400" marR="0" rtl="0" algn="l">
              <a:lnSpc>
                <a:spcPct val="100000"/>
              </a:lnSpc>
              <a:spcBef>
                <a:spcPts val="1000"/>
              </a:spcBef>
              <a:spcAft>
                <a:spcPts val="0"/>
              </a:spcAft>
              <a:buClr>
                <a:schemeClr val="dk1"/>
              </a:buClr>
              <a:buSzPts val="1800"/>
              <a:buChar char="○"/>
            </a:pPr>
            <a:r>
              <a:rPr b="1" lang="es-ES" sz="1800">
                <a:solidFill>
                  <a:schemeClr val="dk1"/>
                </a:solidFill>
              </a:rPr>
              <a:t>Flujo (Flow)</a:t>
            </a:r>
            <a:endParaRPr b="1" sz="1800">
              <a:solidFill>
                <a:schemeClr val="dk1"/>
              </a:solidFill>
            </a:endParaRPr>
          </a:p>
          <a:p>
            <a:pPr indent="-342900" lvl="1" marL="914400" marR="0" rtl="0" algn="l">
              <a:lnSpc>
                <a:spcPct val="100000"/>
              </a:lnSpc>
              <a:spcBef>
                <a:spcPts val="1000"/>
              </a:spcBef>
              <a:spcAft>
                <a:spcPts val="0"/>
              </a:spcAft>
              <a:buClr>
                <a:schemeClr val="dk1"/>
              </a:buClr>
              <a:buSzPts val="1800"/>
              <a:buChar char="○"/>
            </a:pPr>
            <a:r>
              <a:rPr b="1" lang="es-ES" sz="1800">
                <a:solidFill>
                  <a:schemeClr val="dk1"/>
                </a:solidFill>
              </a:rPr>
              <a:t>Seam alignement</a:t>
            </a:r>
            <a:endParaRPr b="1" sz="1800">
              <a:solidFill>
                <a:schemeClr val="dk1"/>
              </a:solidFill>
            </a:endParaRPr>
          </a:p>
          <a:p>
            <a:pPr indent="0" lvl="0" marL="914400" marR="0" rtl="0" algn="l">
              <a:lnSpc>
                <a:spcPct val="100000"/>
              </a:lnSpc>
              <a:spcBef>
                <a:spcPts val="1000"/>
              </a:spcBef>
              <a:spcAft>
                <a:spcPts val="0"/>
              </a:spcAft>
              <a:buNone/>
            </a:pPr>
            <a:r>
              <a:t/>
            </a:r>
            <a:endParaRPr sz="1800">
              <a:solidFill>
                <a:schemeClr val="dk1"/>
              </a:solidFill>
            </a:endParaRPr>
          </a:p>
          <a:p>
            <a:pPr indent="0" lvl="0" marL="914400" marR="0" rtl="0" algn="l">
              <a:lnSpc>
                <a:spcPct val="100000"/>
              </a:lnSpc>
              <a:spcBef>
                <a:spcPts val="1000"/>
              </a:spcBef>
              <a:spcAft>
                <a:spcPts val="0"/>
              </a:spcAft>
              <a:buNone/>
            </a:pPr>
            <a:r>
              <a:t/>
            </a:r>
            <a:endParaRPr sz="1800">
              <a:solidFill>
                <a:schemeClr val="dk1"/>
              </a:solidFill>
            </a:endParaRPr>
          </a:p>
        </p:txBody>
      </p:sp>
      <p:sp>
        <p:nvSpPr>
          <p:cNvPr id="107" name="Google Shape;107;g33d43d834ff_0_11"/>
          <p:cNvSpPr/>
          <p:nvPr/>
        </p:nvSpPr>
        <p:spPr>
          <a:xfrm>
            <a:off x="6201400" y="1735700"/>
            <a:ext cx="424200" cy="40623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 name="Google Shape;108;g33d43d834ff_0_11"/>
          <p:cNvSpPr txBox="1"/>
          <p:nvPr/>
        </p:nvSpPr>
        <p:spPr>
          <a:xfrm>
            <a:off x="6201400" y="3429525"/>
            <a:ext cx="4090800" cy="503400"/>
          </a:xfrm>
          <a:prstGeom prst="rect">
            <a:avLst/>
          </a:prstGeom>
          <a:noFill/>
          <a:ln>
            <a:noFill/>
          </a:ln>
        </p:spPr>
        <p:txBody>
          <a:bodyPr anchorCtr="0" anchor="t" bIns="91425" lIns="91425" spcFirstLastPara="1" rIns="91425" wrap="square" tIns="91425">
            <a:noAutofit/>
          </a:bodyPr>
          <a:lstStyle/>
          <a:p>
            <a:pPr indent="-342900" lvl="1" marL="914400" marR="0" rtl="0" algn="l">
              <a:lnSpc>
                <a:spcPct val="100000"/>
              </a:lnSpc>
              <a:spcBef>
                <a:spcPts val="1000"/>
              </a:spcBef>
              <a:spcAft>
                <a:spcPts val="0"/>
              </a:spcAft>
              <a:buClr>
                <a:schemeClr val="dk1"/>
              </a:buClr>
              <a:buSzPts val="1800"/>
              <a:buChar char="○"/>
            </a:pPr>
            <a:r>
              <a:rPr b="1" lang="es-ES" sz="1800">
                <a:solidFill>
                  <a:schemeClr val="dk1"/>
                </a:solidFill>
              </a:rPr>
              <a:t>Tiempo de impresión</a:t>
            </a:r>
            <a:endParaRPr b="1" sz="1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33d43d834ff_0_0"/>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pic>
        <p:nvPicPr>
          <p:cNvPr id="114" name="Google Shape;114;g33d43d834ff_0_0"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15" name="Google Shape;115;g33d43d834ff_0_0"/>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Ventiladores</a:t>
            </a:r>
            <a:endParaRPr b="0" i="0" sz="1100" u="none" cap="none" strike="noStrike">
              <a:solidFill>
                <a:srgbClr val="000000"/>
              </a:solidFill>
              <a:latin typeface="Arial"/>
              <a:ea typeface="Arial"/>
              <a:cs typeface="Arial"/>
              <a:sym typeface="Arial"/>
            </a:endParaRPr>
          </a:p>
        </p:txBody>
      </p:sp>
      <p:sp>
        <p:nvSpPr>
          <p:cNvPr id="116" name="Google Shape;116;g33d43d834ff_0_0"/>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b="0" i="0" lang="es-ES" sz="950" u="none" cap="none" strike="noStrike">
                <a:solidFill>
                  <a:srgbClr val="3A3630"/>
                </a:solidFill>
                <a:latin typeface="Arial"/>
                <a:ea typeface="Arial"/>
                <a:cs typeface="Arial"/>
                <a:sym typeface="Arial"/>
              </a:rPr>
              <a:t>Se utilizan para enfriar el hotend y la pieza impresa, mejorando la calidad de las capas y previniendo el sobrecalentamiento.</a:t>
            </a:r>
            <a:endParaRPr b="0" i="0" sz="950" u="none" cap="none" strike="noStrike">
              <a:solidFill>
                <a:srgbClr val="000000"/>
              </a:solidFill>
              <a:latin typeface="Arial"/>
              <a:ea typeface="Arial"/>
              <a:cs typeface="Arial"/>
              <a:sym typeface="Arial"/>
            </a:endParaRPr>
          </a:p>
        </p:txBody>
      </p:sp>
      <p:sp>
        <p:nvSpPr>
          <p:cNvPr id="117" name="Google Shape;117;g33d43d834ff_0_0"/>
          <p:cNvSpPr txBox="1"/>
          <p:nvPr/>
        </p:nvSpPr>
        <p:spPr>
          <a:xfrm>
            <a:off x="1236950" y="1901300"/>
            <a:ext cx="6845400" cy="3267300"/>
          </a:xfrm>
          <a:prstGeom prst="rect">
            <a:avLst/>
          </a:prstGeom>
          <a:noFill/>
          <a:ln>
            <a:noFill/>
          </a:ln>
        </p:spPr>
        <p:txBody>
          <a:bodyPr anchorCtr="0" anchor="t" bIns="91425" lIns="91425" spcFirstLastPara="1" rIns="91425" wrap="square" tIns="91425">
            <a:spAutoFit/>
          </a:bodyPr>
          <a:lstStyle/>
          <a:p>
            <a:pPr indent="-342900" lvl="0" marL="457200" marR="0" rtl="0" algn="just">
              <a:lnSpc>
                <a:spcPct val="115000"/>
              </a:lnSpc>
              <a:spcBef>
                <a:spcPts val="1000"/>
              </a:spcBef>
              <a:spcAft>
                <a:spcPts val="0"/>
              </a:spcAft>
              <a:buClr>
                <a:schemeClr val="dk1"/>
              </a:buClr>
              <a:buSzPts val="1800"/>
              <a:buFont typeface="Arial"/>
              <a:buChar char="●"/>
            </a:pPr>
            <a:r>
              <a:rPr b="1" lang="es-ES" sz="1800">
                <a:solidFill>
                  <a:schemeClr val="dk1"/>
                </a:solidFill>
              </a:rPr>
              <a:t>HOTEND</a:t>
            </a:r>
            <a:r>
              <a:rPr b="1" lang="es-ES" sz="1800">
                <a:solidFill>
                  <a:schemeClr val="dk1"/>
                </a:solidFill>
              </a:rPr>
              <a:t>:</a:t>
            </a:r>
            <a:r>
              <a:rPr lang="es-ES" sz="1800">
                <a:solidFill>
                  <a:schemeClr val="dk1"/>
                </a:solidFill>
              </a:rPr>
              <a:t>Especifica a qué temperatura debe calentar la boquilla para fundir el material y depositarlo en la cama. Cada material tiene una temperatura ideal para fundirse</a:t>
            </a:r>
            <a:endParaRPr sz="1800">
              <a:solidFill>
                <a:schemeClr val="dk1"/>
              </a:solidFill>
            </a:endParaRPr>
          </a:p>
          <a:p>
            <a:pPr indent="-342900" lvl="0" marL="457200" marR="0" rtl="0" algn="l">
              <a:lnSpc>
                <a:spcPct val="115000"/>
              </a:lnSpc>
              <a:spcBef>
                <a:spcPts val="1000"/>
              </a:spcBef>
              <a:spcAft>
                <a:spcPts val="0"/>
              </a:spcAft>
              <a:buClr>
                <a:srgbClr val="FF0000"/>
              </a:buClr>
              <a:buSzPts val="1800"/>
              <a:buFont typeface="Arial"/>
              <a:buChar char="●"/>
            </a:pPr>
            <a:r>
              <a:rPr lang="es-ES" sz="1800">
                <a:solidFill>
                  <a:srgbClr val="FF0000"/>
                </a:solidFill>
              </a:rPr>
              <a:t>IMPORTANTE:A la hora de </a:t>
            </a:r>
            <a:r>
              <a:rPr lang="es-ES" sz="1800">
                <a:solidFill>
                  <a:srgbClr val="FF0000"/>
                </a:solidFill>
              </a:rPr>
              <a:t>meter</a:t>
            </a:r>
            <a:r>
              <a:rPr lang="es-ES" sz="1800">
                <a:solidFill>
                  <a:srgbClr val="FF0000"/>
                </a:solidFill>
              </a:rPr>
              <a:t> </a:t>
            </a:r>
            <a:r>
              <a:rPr lang="es-ES" sz="1800">
                <a:solidFill>
                  <a:srgbClr val="FF0000"/>
                </a:solidFill>
              </a:rPr>
              <a:t>un</a:t>
            </a:r>
            <a:r>
              <a:rPr lang="es-ES" sz="1800">
                <a:solidFill>
                  <a:srgbClr val="FF0000"/>
                </a:solidFill>
              </a:rPr>
              <a:t> material nuevo para imprimir en la impresora, hay que comprobar si el material anterior utilizado en la impresión tiene temperaturas de fusión superiores al actual  para evitar problemas de bloqueos en el componente.</a:t>
            </a:r>
            <a:endParaRPr sz="1800">
              <a:solidFill>
                <a:srgbClr val="FF0000"/>
              </a:solidFill>
            </a:endParaRPr>
          </a:p>
          <a:p>
            <a:pPr indent="-342900" lvl="1" marL="914400" marR="0" rtl="0" algn="just">
              <a:lnSpc>
                <a:spcPct val="115000"/>
              </a:lnSpc>
              <a:spcBef>
                <a:spcPts val="1000"/>
              </a:spcBef>
              <a:spcAft>
                <a:spcPts val="0"/>
              </a:spcAft>
              <a:buClr>
                <a:schemeClr val="dk1"/>
              </a:buClr>
              <a:buSzPts val="1800"/>
              <a:buChar char="○"/>
            </a:pPr>
            <a:r>
              <a:rPr lang="es-ES" sz="1800">
                <a:solidFill>
                  <a:schemeClr val="dk1"/>
                </a:solidFill>
              </a:rPr>
              <a:t>Ej: </a:t>
            </a:r>
            <a:endParaRPr sz="1100">
              <a:solidFill>
                <a:schemeClr val="dk1"/>
              </a:solidFill>
            </a:endParaRPr>
          </a:p>
        </p:txBody>
      </p:sp>
      <p:sp>
        <p:nvSpPr>
          <p:cNvPr id="118" name="Google Shape;118;g33d43d834ff_0_0"/>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4.4.1 TEMPERATURAS</a:t>
            </a:r>
            <a:endParaRPr b="1" sz="2400">
              <a:solidFill>
                <a:srgbClr val="002060"/>
              </a:solidFill>
              <a:latin typeface="Arial Black"/>
              <a:ea typeface="Arial Black"/>
              <a:cs typeface="Arial Black"/>
              <a:sym typeface="Arial Black"/>
            </a:endParaRPr>
          </a:p>
        </p:txBody>
      </p:sp>
      <p:sp>
        <p:nvSpPr>
          <p:cNvPr id="119" name="Google Shape;119;g33d43d834ff_0_0"/>
          <p:cNvSpPr/>
          <p:nvPr/>
        </p:nvSpPr>
        <p:spPr>
          <a:xfrm>
            <a:off x="3011650" y="4807775"/>
            <a:ext cx="1908600" cy="954300"/>
          </a:xfrm>
          <a:prstGeom prst="flowChartAlternateProcess">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 name="Google Shape;120;g33d43d834ff_0_0"/>
          <p:cNvSpPr txBox="1"/>
          <p:nvPr/>
        </p:nvSpPr>
        <p:spPr>
          <a:xfrm>
            <a:off x="3062200" y="4785550"/>
            <a:ext cx="1908600" cy="10467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0"/>
              </a:spcAft>
              <a:buNone/>
            </a:pPr>
            <a:r>
              <a:rPr b="1" lang="es-ES" sz="1200">
                <a:solidFill>
                  <a:schemeClr val="dk1"/>
                </a:solidFill>
              </a:rPr>
              <a:t>PLA</a:t>
            </a:r>
            <a:endParaRPr b="1" sz="1200">
              <a:solidFill>
                <a:schemeClr val="dk1"/>
              </a:solidFill>
            </a:endParaRPr>
          </a:p>
          <a:p>
            <a:pPr indent="0" lvl="0" marL="0" rtl="0" algn="just">
              <a:spcBef>
                <a:spcPts val="1200"/>
              </a:spcBef>
              <a:spcAft>
                <a:spcPts val="0"/>
              </a:spcAft>
              <a:buNone/>
            </a:pPr>
            <a:r>
              <a:rPr b="1" lang="es-ES" sz="1200">
                <a:solidFill>
                  <a:schemeClr val="dk1"/>
                </a:solidFill>
              </a:rPr>
              <a:t>Tº Hotend : 120º-220º</a:t>
            </a:r>
            <a:endParaRPr b="1" sz="1200">
              <a:solidFill>
                <a:schemeClr val="dk1"/>
              </a:solidFill>
            </a:endParaRPr>
          </a:p>
          <a:p>
            <a:pPr indent="0" lvl="0" marL="0" rtl="0" algn="just">
              <a:spcBef>
                <a:spcPts val="1200"/>
              </a:spcBef>
              <a:spcAft>
                <a:spcPts val="1200"/>
              </a:spcAft>
              <a:buNone/>
            </a:pPr>
            <a:r>
              <a:rPr b="1" lang="es-ES" sz="1200">
                <a:solidFill>
                  <a:schemeClr val="dk1"/>
                </a:solidFill>
              </a:rPr>
              <a:t>Tº Cama: 0º-55º</a:t>
            </a:r>
            <a:endParaRPr b="1" sz="1200">
              <a:solidFill>
                <a:schemeClr val="dk1"/>
              </a:solidFill>
            </a:endParaRPr>
          </a:p>
        </p:txBody>
      </p:sp>
      <p:sp>
        <p:nvSpPr>
          <p:cNvPr id="121" name="Google Shape;121;g33d43d834ff_0_0"/>
          <p:cNvSpPr/>
          <p:nvPr/>
        </p:nvSpPr>
        <p:spPr>
          <a:xfrm>
            <a:off x="6170525" y="4731550"/>
            <a:ext cx="1908600" cy="954300"/>
          </a:xfrm>
          <a:prstGeom prst="flowChartAlternateProcess">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 name="Google Shape;122;g33d43d834ff_0_0"/>
          <p:cNvSpPr txBox="1"/>
          <p:nvPr/>
        </p:nvSpPr>
        <p:spPr>
          <a:xfrm>
            <a:off x="6262600" y="4709350"/>
            <a:ext cx="1908600" cy="10467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0"/>
              </a:spcAft>
              <a:buNone/>
            </a:pPr>
            <a:r>
              <a:rPr b="1" lang="es-ES" sz="1200">
                <a:solidFill>
                  <a:schemeClr val="dk1"/>
                </a:solidFill>
              </a:rPr>
              <a:t>ABS</a:t>
            </a:r>
            <a:endParaRPr b="1" sz="1200">
              <a:solidFill>
                <a:schemeClr val="dk1"/>
              </a:solidFill>
            </a:endParaRPr>
          </a:p>
          <a:p>
            <a:pPr indent="0" lvl="0" marL="0" rtl="0" algn="just">
              <a:spcBef>
                <a:spcPts val="1200"/>
              </a:spcBef>
              <a:spcAft>
                <a:spcPts val="0"/>
              </a:spcAft>
              <a:buNone/>
            </a:pPr>
            <a:r>
              <a:rPr b="1" lang="es-ES" sz="1200">
                <a:solidFill>
                  <a:schemeClr val="dk1"/>
                </a:solidFill>
              </a:rPr>
              <a:t>Tº Hotend : 230º-260º</a:t>
            </a:r>
            <a:endParaRPr b="1" sz="1200">
              <a:solidFill>
                <a:schemeClr val="dk1"/>
              </a:solidFill>
            </a:endParaRPr>
          </a:p>
          <a:p>
            <a:pPr indent="0" lvl="0" marL="0" rtl="0" algn="just">
              <a:spcBef>
                <a:spcPts val="1200"/>
              </a:spcBef>
              <a:spcAft>
                <a:spcPts val="1200"/>
              </a:spcAft>
              <a:buNone/>
            </a:pPr>
            <a:r>
              <a:rPr b="1" lang="es-ES" sz="1200">
                <a:solidFill>
                  <a:schemeClr val="dk1"/>
                </a:solidFill>
              </a:rPr>
              <a:t>Tº Cama: 60º-100º</a:t>
            </a:r>
            <a:endParaRPr b="1" sz="1200">
              <a:solidFill>
                <a:schemeClr val="dk1"/>
              </a:solidFill>
            </a:endParaRPr>
          </a:p>
        </p:txBody>
      </p:sp>
      <p:pic>
        <p:nvPicPr>
          <p:cNvPr id="123" name="Google Shape;123;g33d43d834ff_0_0"/>
          <p:cNvPicPr preferRelativeResize="0"/>
          <p:nvPr/>
        </p:nvPicPr>
        <p:blipFill rotWithShape="1">
          <a:blip r:embed="rId4">
            <a:alphaModFix/>
          </a:blip>
          <a:srcRect b="0" l="0" r="0" t="0"/>
          <a:stretch/>
        </p:blipFill>
        <p:spPr>
          <a:xfrm>
            <a:off x="7960525" y="5045492"/>
            <a:ext cx="1501474" cy="1306483"/>
          </a:xfrm>
          <a:prstGeom prst="rect">
            <a:avLst/>
          </a:prstGeom>
          <a:noFill/>
          <a:ln>
            <a:noFill/>
          </a:ln>
        </p:spPr>
      </p:pic>
      <p:pic>
        <p:nvPicPr>
          <p:cNvPr id="124" name="Google Shape;124;g33d43d834ff_0_0"/>
          <p:cNvPicPr preferRelativeResize="0"/>
          <p:nvPr/>
        </p:nvPicPr>
        <p:blipFill rotWithShape="1">
          <a:blip r:embed="rId5">
            <a:alphaModFix/>
          </a:blip>
          <a:srcRect b="0" l="0" r="0" t="0"/>
          <a:stretch/>
        </p:blipFill>
        <p:spPr>
          <a:xfrm>
            <a:off x="4882811" y="5168600"/>
            <a:ext cx="1416265" cy="1232350"/>
          </a:xfrm>
          <a:prstGeom prst="rect">
            <a:avLst/>
          </a:prstGeom>
          <a:noFill/>
          <a:ln>
            <a:noFill/>
          </a:ln>
        </p:spPr>
      </p:pic>
      <p:pic>
        <p:nvPicPr>
          <p:cNvPr id="125" name="Google Shape;125;g33d43d834ff_0_0"/>
          <p:cNvPicPr preferRelativeResize="0"/>
          <p:nvPr/>
        </p:nvPicPr>
        <p:blipFill>
          <a:blip r:embed="rId6">
            <a:alphaModFix/>
          </a:blip>
          <a:stretch>
            <a:fillRect/>
          </a:stretch>
        </p:blipFill>
        <p:spPr>
          <a:xfrm>
            <a:off x="8842799" y="1798850"/>
            <a:ext cx="3287627" cy="32083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33d43d834ff_0_137"/>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s-ES"/>
              <a:t>UD4: PERFILES DE IMPRESIÓN EN FDM</a:t>
            </a:r>
            <a:endParaRPr/>
          </a:p>
        </p:txBody>
      </p:sp>
      <p:sp>
        <p:nvSpPr>
          <p:cNvPr id="131" name="Google Shape;131;g33d43d834ff_0_137"/>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Ventiladores</a:t>
            </a:r>
            <a:endParaRPr b="0" i="0" sz="1100" u="none" cap="none" strike="noStrike">
              <a:solidFill>
                <a:srgbClr val="000000"/>
              </a:solidFill>
              <a:latin typeface="Arial"/>
              <a:ea typeface="Arial"/>
              <a:cs typeface="Arial"/>
              <a:sym typeface="Arial"/>
            </a:endParaRPr>
          </a:p>
        </p:txBody>
      </p:sp>
      <p:sp>
        <p:nvSpPr>
          <p:cNvPr id="132" name="Google Shape;132;g33d43d834ff_0_137"/>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b="0" i="0" lang="es-ES" sz="950" u="none" cap="none" strike="noStrike">
                <a:solidFill>
                  <a:srgbClr val="3A3630"/>
                </a:solidFill>
                <a:latin typeface="Arial"/>
                <a:ea typeface="Arial"/>
                <a:cs typeface="Arial"/>
                <a:sym typeface="Arial"/>
              </a:rPr>
              <a:t>Se utilizan para enfriar el hotend y la pieza impresa, mejorando la calidad de las capas y previniendo el sobrecalentamiento.</a:t>
            </a:r>
            <a:endParaRPr b="0" i="0" sz="950" u="none" cap="none" strike="noStrike">
              <a:solidFill>
                <a:srgbClr val="000000"/>
              </a:solidFill>
              <a:latin typeface="Arial"/>
              <a:ea typeface="Arial"/>
              <a:cs typeface="Arial"/>
              <a:sym typeface="Arial"/>
            </a:endParaRPr>
          </a:p>
        </p:txBody>
      </p:sp>
      <p:sp>
        <p:nvSpPr>
          <p:cNvPr id="133" name="Google Shape;133;g33d43d834ff_0_137"/>
          <p:cNvSpPr txBox="1"/>
          <p:nvPr/>
        </p:nvSpPr>
        <p:spPr>
          <a:xfrm>
            <a:off x="1236950" y="1901300"/>
            <a:ext cx="6181200" cy="3648000"/>
          </a:xfrm>
          <a:prstGeom prst="rect">
            <a:avLst/>
          </a:prstGeom>
          <a:noFill/>
          <a:ln>
            <a:noFill/>
          </a:ln>
        </p:spPr>
        <p:txBody>
          <a:bodyPr anchorCtr="0" anchor="t" bIns="91425" lIns="91425" spcFirstLastPara="1" rIns="91425" wrap="square" tIns="91425">
            <a:spAutoFit/>
          </a:bodyPr>
          <a:lstStyle/>
          <a:p>
            <a:pPr indent="-342900" lvl="0" marL="457200" rtl="0" algn="just">
              <a:lnSpc>
                <a:spcPct val="115000"/>
              </a:lnSpc>
              <a:spcBef>
                <a:spcPts val="1000"/>
              </a:spcBef>
              <a:spcAft>
                <a:spcPts val="0"/>
              </a:spcAft>
              <a:buClr>
                <a:schemeClr val="dk1"/>
              </a:buClr>
              <a:buSzPts val="1800"/>
              <a:buChar char="●"/>
            </a:pPr>
            <a:r>
              <a:rPr b="1" lang="es-ES" sz="1800">
                <a:solidFill>
                  <a:schemeClr val="dk1"/>
                </a:solidFill>
              </a:rPr>
              <a:t>CAMA CALEFACTADA:</a:t>
            </a:r>
            <a:r>
              <a:rPr lang="es-ES" sz="1800">
                <a:solidFill>
                  <a:schemeClr val="dk1"/>
                </a:solidFill>
              </a:rPr>
              <a:t>. Es la plataforma sobre la que se deposita el material fundido.</a:t>
            </a:r>
            <a:endParaRPr sz="1800">
              <a:solidFill>
                <a:schemeClr val="dk1"/>
              </a:solidFill>
            </a:endParaRPr>
          </a:p>
          <a:p>
            <a:pPr indent="-342900" lvl="1" marL="914400" rtl="0" algn="just">
              <a:lnSpc>
                <a:spcPct val="115000"/>
              </a:lnSpc>
              <a:spcBef>
                <a:spcPts val="0"/>
              </a:spcBef>
              <a:spcAft>
                <a:spcPts val="0"/>
              </a:spcAft>
              <a:buClr>
                <a:schemeClr val="dk1"/>
              </a:buClr>
              <a:buSzPts val="1800"/>
              <a:buChar char="○"/>
            </a:pPr>
            <a:r>
              <a:rPr lang="es-ES" sz="1800">
                <a:solidFill>
                  <a:schemeClr val="dk1"/>
                </a:solidFill>
              </a:rPr>
              <a:t>Ayuda a mejorar la adherencia del material a la superficie durante la impresión y evitar deformaciones</a:t>
            </a:r>
            <a:endParaRPr b="1" sz="1800">
              <a:solidFill>
                <a:schemeClr val="dk1"/>
              </a:solidFill>
            </a:endParaRPr>
          </a:p>
          <a:p>
            <a:pPr indent="-342900" lvl="1" marL="914400" rtl="0" algn="just">
              <a:lnSpc>
                <a:spcPct val="115000"/>
              </a:lnSpc>
              <a:spcBef>
                <a:spcPts val="0"/>
              </a:spcBef>
              <a:spcAft>
                <a:spcPts val="0"/>
              </a:spcAft>
              <a:buClr>
                <a:schemeClr val="dk1"/>
              </a:buClr>
              <a:buSzPts val="1800"/>
              <a:buChar char="○"/>
            </a:pPr>
            <a:r>
              <a:t/>
            </a:r>
            <a:endParaRPr b="1" sz="1800">
              <a:solidFill>
                <a:schemeClr val="dk1"/>
              </a:solidFill>
            </a:endParaRPr>
          </a:p>
          <a:p>
            <a:pPr indent="-342900" lvl="0" marL="457200" rtl="0" algn="just">
              <a:lnSpc>
                <a:spcPct val="115000"/>
              </a:lnSpc>
              <a:spcBef>
                <a:spcPts val="0"/>
              </a:spcBef>
              <a:spcAft>
                <a:spcPts val="0"/>
              </a:spcAft>
              <a:buClr>
                <a:schemeClr val="dk1"/>
              </a:buClr>
              <a:buSzPts val="1800"/>
              <a:buChar char="●"/>
            </a:pPr>
            <a:r>
              <a:rPr b="1" lang="es-ES" sz="1800">
                <a:solidFill>
                  <a:schemeClr val="dk1"/>
                </a:solidFill>
              </a:rPr>
              <a:t>CÁMARA:</a:t>
            </a:r>
            <a:r>
              <a:rPr lang="es-ES" sz="1800">
                <a:solidFill>
                  <a:schemeClr val="dk1"/>
                </a:solidFill>
              </a:rPr>
              <a:t>Temperatura controlada dentro del espacio de impresión. Es crucial para evitar deformaciones y mejorar la adherencia entre capas. Mantener una temperatura constante en la cámara mejora la estabilidad y calidad de la pieza final</a:t>
            </a:r>
            <a:r>
              <a:rPr lang="es-ES" sz="1100">
                <a:solidFill>
                  <a:schemeClr val="dk1"/>
                </a:solidFill>
              </a:rPr>
              <a:t>.</a:t>
            </a:r>
            <a:endParaRPr sz="1100">
              <a:solidFill>
                <a:schemeClr val="dk1"/>
              </a:solidFill>
            </a:endParaRPr>
          </a:p>
        </p:txBody>
      </p:sp>
      <p:sp>
        <p:nvSpPr>
          <p:cNvPr id="134" name="Google Shape;134;g33d43d834ff_0_137"/>
          <p:cNvSpPr txBox="1"/>
          <p:nvPr/>
        </p:nvSpPr>
        <p:spPr>
          <a:xfrm>
            <a:off x="1464825" y="1057950"/>
            <a:ext cx="9157800" cy="765900"/>
          </a:xfrm>
          <a:prstGeom prst="rect">
            <a:avLst/>
          </a:prstGeom>
          <a:noFill/>
          <a:ln>
            <a:noFill/>
          </a:ln>
        </p:spPr>
        <p:txBody>
          <a:bodyPr anchorCtr="0" anchor="ctr" bIns="0" lIns="0" spcFirstLastPara="1" rIns="0" wrap="square" tIns="13325">
            <a:sp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a:t>
            </a:r>
            <a:r>
              <a:rPr b="1" lang="es-ES" sz="2400">
                <a:solidFill>
                  <a:srgbClr val="002060"/>
                </a:solidFill>
                <a:latin typeface="Arial Black"/>
                <a:ea typeface="Arial Black"/>
                <a:cs typeface="Arial Black"/>
                <a:sym typeface="Arial Black"/>
              </a:rPr>
              <a:t>4</a:t>
            </a:r>
            <a:r>
              <a:rPr b="1" i="0" lang="es-ES" sz="2400" u="none" cap="none" strike="noStrike">
                <a:solidFill>
                  <a:srgbClr val="002060"/>
                </a:solidFill>
                <a:latin typeface="Arial Black"/>
                <a:ea typeface="Arial Black"/>
                <a:cs typeface="Arial Black"/>
                <a:sym typeface="Arial Black"/>
              </a:rPr>
              <a:t> </a:t>
            </a:r>
            <a:r>
              <a:rPr b="1" lang="es-ES" sz="2400">
                <a:solidFill>
                  <a:srgbClr val="002060"/>
                </a:solidFill>
                <a:latin typeface="Arial Black"/>
                <a:ea typeface="Arial Black"/>
                <a:cs typeface="Arial Black"/>
                <a:sym typeface="Arial Black"/>
              </a:rPr>
              <a:t>PARAMETROS DE IMPRESION DEL SLICER</a:t>
            </a:r>
            <a:endParaRPr b="1" sz="2400">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4.4.1 TEMPERATURAS</a:t>
            </a:r>
            <a:endParaRPr b="1" sz="2400">
              <a:solidFill>
                <a:srgbClr val="002060"/>
              </a:solidFill>
              <a:latin typeface="Arial Black"/>
              <a:ea typeface="Arial Black"/>
              <a:cs typeface="Arial Black"/>
              <a:sym typeface="Arial Black"/>
            </a:endParaRPr>
          </a:p>
        </p:txBody>
      </p:sp>
      <p:pic>
        <p:nvPicPr>
          <p:cNvPr id="135" name="Google Shape;135;g33d43d834ff_0_137"/>
          <p:cNvPicPr preferRelativeResize="0"/>
          <p:nvPr/>
        </p:nvPicPr>
        <p:blipFill rotWithShape="1">
          <a:blip r:embed="rId3">
            <a:alphaModFix/>
          </a:blip>
          <a:srcRect b="0" l="0" r="0" t="0"/>
          <a:stretch/>
        </p:blipFill>
        <p:spPr>
          <a:xfrm>
            <a:off x="9130423" y="2457419"/>
            <a:ext cx="3146202" cy="2724476"/>
          </a:xfrm>
          <a:prstGeom prst="rect">
            <a:avLst/>
          </a:prstGeom>
          <a:noFill/>
          <a:ln>
            <a:noFill/>
          </a:ln>
        </p:spPr>
      </p:pic>
      <p:pic>
        <p:nvPicPr>
          <p:cNvPr id="136" name="Google Shape;136;g33d43d834ff_0_137"/>
          <p:cNvPicPr preferRelativeResize="0"/>
          <p:nvPr/>
        </p:nvPicPr>
        <p:blipFill rotWithShape="1">
          <a:blip r:embed="rId4">
            <a:alphaModFix/>
          </a:blip>
          <a:srcRect b="0" l="0" r="0" t="0"/>
          <a:stretch/>
        </p:blipFill>
        <p:spPr>
          <a:xfrm>
            <a:off x="8234761" y="2126522"/>
            <a:ext cx="967139" cy="1231900"/>
          </a:xfrm>
          <a:prstGeom prst="rect">
            <a:avLst/>
          </a:prstGeom>
          <a:noFill/>
          <a:ln>
            <a:noFill/>
          </a:ln>
        </p:spPr>
      </p:pic>
      <p:sp>
        <p:nvSpPr>
          <p:cNvPr id="137" name="Google Shape;137;g33d43d834ff_0_137"/>
          <p:cNvSpPr txBox="1"/>
          <p:nvPr/>
        </p:nvSpPr>
        <p:spPr>
          <a:xfrm>
            <a:off x="9281817" y="2050315"/>
            <a:ext cx="2538600" cy="351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s-ES" sz="1700">
                <a:latin typeface="Trebuchet MS"/>
                <a:ea typeface="Trebuchet MS"/>
                <a:cs typeface="Trebuchet MS"/>
                <a:sym typeface="Trebuchet MS"/>
              </a:rPr>
              <a:t>Resistenci</a:t>
            </a:r>
            <a:r>
              <a:rPr lang="es-ES" sz="1700" u="sng">
                <a:latin typeface="Trebuchet MS"/>
                <a:ea typeface="Trebuchet MS"/>
                <a:cs typeface="Trebuchet MS"/>
                <a:sym typeface="Trebuchet MS"/>
              </a:rPr>
              <a:t>a térmic</a:t>
            </a:r>
            <a:r>
              <a:rPr lang="es-ES" sz="2200" u="sng">
                <a:latin typeface="Trebuchet MS"/>
                <a:ea typeface="Trebuchet MS"/>
                <a:cs typeface="Trebuchet MS"/>
                <a:sym typeface="Trebuchet MS"/>
              </a:rPr>
              <a:t>a</a:t>
            </a:r>
            <a:endParaRPr sz="2200">
              <a:latin typeface="Trebuchet MS"/>
              <a:ea typeface="Trebuchet MS"/>
              <a:cs typeface="Trebuchet MS"/>
              <a:sym typeface="Trebuchet MS"/>
            </a:endParaRPr>
          </a:p>
        </p:txBody>
      </p:sp>
      <p:cxnSp>
        <p:nvCxnSpPr>
          <p:cNvPr id="138" name="Google Shape;138;g33d43d834ff_0_137"/>
          <p:cNvCxnSpPr/>
          <p:nvPr/>
        </p:nvCxnSpPr>
        <p:spPr>
          <a:xfrm>
            <a:off x="11182600" y="2371600"/>
            <a:ext cx="391500" cy="720300"/>
          </a:xfrm>
          <a:prstGeom prst="straightConnector1">
            <a:avLst/>
          </a:prstGeom>
          <a:noFill/>
          <a:ln cap="flat" cmpd="sng" w="28575">
            <a:solidFill>
              <a:srgbClr val="00FF00"/>
            </a:solidFill>
            <a:prstDash val="solid"/>
            <a:round/>
            <a:headEnd len="med" w="med" type="none"/>
            <a:tailEnd len="med" w="med" type="none"/>
          </a:ln>
        </p:spPr>
      </p:cxnSp>
      <p:sp>
        <p:nvSpPr>
          <p:cNvPr id="139" name="Google Shape;139;g33d43d834ff_0_137"/>
          <p:cNvSpPr txBox="1"/>
          <p:nvPr/>
        </p:nvSpPr>
        <p:spPr>
          <a:xfrm>
            <a:off x="7826617" y="3659265"/>
            <a:ext cx="2538600" cy="274500"/>
          </a:xfrm>
          <a:prstGeom prst="rect">
            <a:avLst/>
          </a:prstGeom>
          <a:noFill/>
          <a:ln>
            <a:noFill/>
          </a:ln>
        </p:spPr>
        <p:txBody>
          <a:bodyPr anchorCtr="0" anchor="t" bIns="0" lIns="0" spcFirstLastPara="1" rIns="0" wrap="square" tIns="12700">
            <a:spAutoFit/>
          </a:bodyPr>
          <a:lstStyle/>
          <a:p>
            <a:pPr indent="0" lvl="0" marL="0" rtl="0" algn="l">
              <a:lnSpc>
                <a:spcPct val="100000"/>
              </a:lnSpc>
              <a:spcBef>
                <a:spcPts val="0"/>
              </a:spcBef>
              <a:spcAft>
                <a:spcPts val="0"/>
              </a:spcAft>
              <a:buNone/>
            </a:pPr>
            <a:r>
              <a:rPr lang="es-ES" sz="1700">
                <a:latin typeface="Trebuchet MS"/>
                <a:ea typeface="Trebuchet MS"/>
                <a:cs typeface="Trebuchet MS"/>
                <a:sym typeface="Trebuchet MS"/>
              </a:rPr>
              <a:t>Sensor de Tº</a:t>
            </a:r>
            <a:endParaRPr sz="2200">
              <a:latin typeface="Trebuchet MS"/>
              <a:ea typeface="Trebuchet MS"/>
              <a:cs typeface="Trebuchet MS"/>
              <a:sym typeface="Trebuchet MS"/>
            </a:endParaRPr>
          </a:p>
        </p:txBody>
      </p:sp>
      <p:cxnSp>
        <p:nvCxnSpPr>
          <p:cNvPr id="140" name="Google Shape;140;g33d43d834ff_0_137"/>
          <p:cNvCxnSpPr/>
          <p:nvPr/>
        </p:nvCxnSpPr>
        <p:spPr>
          <a:xfrm>
            <a:off x="9172117" y="3811665"/>
            <a:ext cx="1269300" cy="137400"/>
          </a:xfrm>
          <a:prstGeom prst="straightConnector1">
            <a:avLst/>
          </a:prstGeom>
          <a:noFill/>
          <a:ln cap="flat" cmpd="sng" w="28575">
            <a:solidFill>
              <a:srgbClr val="00FF00"/>
            </a:solidFill>
            <a:prstDash val="solid"/>
            <a:round/>
            <a:headEnd len="med" w="med" type="none"/>
            <a:tailEnd len="med" w="med" type="none"/>
          </a:ln>
        </p:spPr>
      </p:cxnSp>
      <p:sp>
        <p:nvSpPr>
          <p:cNvPr id="141" name="Google Shape;141;g33d43d834ff_0_137"/>
          <p:cNvSpPr/>
          <p:nvPr/>
        </p:nvSpPr>
        <p:spPr>
          <a:xfrm>
            <a:off x="7749425" y="1901875"/>
            <a:ext cx="4321500" cy="3507300"/>
          </a:xfrm>
          <a:prstGeom prst="roundRect">
            <a:avLst>
              <a:gd fmla="val 16667" name="adj"/>
            </a:avLst>
          </a:prstGeom>
          <a:noFill/>
          <a:ln cap="flat" cmpd="sng" w="3810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2" name="Google Shape;142;g33d43d834ff_0_137" title="Logo horizontal principal.jpg"/>
          <p:cNvPicPr preferRelativeResize="0"/>
          <p:nvPr/>
        </p:nvPicPr>
        <p:blipFill rotWithShape="1">
          <a:blip r:embed="rId5">
            <a:alphaModFix/>
          </a:blip>
          <a:srcRect b="0" l="0" r="0" t="0"/>
          <a:stretch/>
        </p:blipFill>
        <p:spPr>
          <a:xfrm>
            <a:off x="5456800" y="6044425"/>
            <a:ext cx="1908566" cy="752125"/>
          </a:xfrm>
          <a:prstGeom prst="rect">
            <a:avLst/>
          </a:prstGeom>
          <a:noFill/>
          <a:ln>
            <a:noFill/>
          </a:ln>
        </p:spPr>
      </p:pic>
      <p:sp>
        <p:nvSpPr>
          <p:cNvPr id="143" name="Google Shape;143;g33d43d834ff_0_137"/>
          <p:cNvSpPr/>
          <p:nvPr/>
        </p:nvSpPr>
        <p:spPr>
          <a:xfrm rot="440466">
            <a:off x="5530745" y="3903169"/>
            <a:ext cx="3315174" cy="376869"/>
          </a:xfrm>
          <a:prstGeom prst="curvedUpArrow">
            <a:avLst>
              <a:gd fmla="val 25000" name="adj1"/>
              <a:gd fmla="val 50000" name="adj2"/>
              <a:gd fmla="val 25000" name="adj3"/>
            </a:avLst>
          </a:prstGeom>
          <a:solidFill>
            <a:srgbClr val="9FC5E8"/>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26C5034DEF31469D687DC74110F0C4" ma:contentTypeVersion="18" ma:contentTypeDescription="Create a new document." ma:contentTypeScope="" ma:versionID="cd9d315d8270f7be5b920ed5fd5d0f0d">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6b63e0ddb06169fe8783dd30dbd1b739"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30356AE3-7129-4BA9-B90F-92CF2792767F}"/>
</file>

<file path=customXml/itemProps2.xml><?xml version="1.0" encoding="utf-8"?>
<ds:datastoreItem xmlns:ds="http://schemas.openxmlformats.org/officeDocument/2006/customXml" ds:itemID="{9775A1CC-B38F-4EC1-B063-279632877D40}"/>
</file>

<file path=customXml/itemProps3.xml><?xml version="1.0" encoding="utf-8"?>
<ds:datastoreItem xmlns:ds="http://schemas.openxmlformats.org/officeDocument/2006/customXml" ds:itemID="{A1BFEE38-C0A6-4E49-B066-FD43671B93E3}"/>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