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docProps/custom.xml" ContentType="application/vnd.openxmlformats-officedocument.custom-propertie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6858000" cx="12192000"/>
  <p:notesSz cx="6858000" cy="9144000"/>
  <p:embeddedFontLst>
    <p:embeddedFont>
      <p:font typeface="Lora"/>
      <p:regular r:id="rId39"/>
      <p:bold r:id="rId40"/>
      <p:italic r:id="rId41"/>
      <p:boldItalic r:id="rId42"/>
    </p:embeddedFont>
    <p:embeddedFont>
      <p:font typeface="Arial Black"/>
      <p:regular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4" roundtripDataSignature="AMtx7mj+33+KG4B8X84kxx9Rf3vEqVv2B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3" Type="http://schemas.openxmlformats.org/officeDocument/2006/relationships/slide" Target="slides/slide8.xml"/><Relationship Id="rId39" Type="http://schemas.openxmlformats.org/officeDocument/2006/relationships/font" Target="fonts/Lora-regular.fntdata"/><Relationship Id="rId18" Type="http://schemas.openxmlformats.org/officeDocument/2006/relationships/slide" Target="slides/slide13.xml"/><Relationship Id="rId42" Type="http://schemas.openxmlformats.org/officeDocument/2006/relationships/font" Target="fonts/Lora-boldItalic.fntdata"/><Relationship Id="rId21" Type="http://schemas.openxmlformats.org/officeDocument/2006/relationships/slide" Target="slides/slide16.xml"/><Relationship Id="rId34" Type="http://schemas.openxmlformats.org/officeDocument/2006/relationships/slide" Target="slides/slide29.xml"/><Relationship Id="rId47" Type="http://schemas.openxmlformats.org/officeDocument/2006/relationships/customXml" Target="../customXml/item3.xml"/><Relationship Id="rId7" Type="http://schemas.openxmlformats.org/officeDocument/2006/relationships/slide" Target="slides/slide2.xml"/><Relationship Id="rId2" Type="http://schemas.openxmlformats.org/officeDocument/2006/relationships/presProps" Target="presProps.xml"/><Relationship Id="rId29" Type="http://schemas.openxmlformats.org/officeDocument/2006/relationships/slide" Target="slides/slide24.xml"/><Relationship Id="rId16" Type="http://schemas.openxmlformats.org/officeDocument/2006/relationships/slide" Target="slides/slide11.xml"/><Relationship Id="rId40" Type="http://schemas.openxmlformats.org/officeDocument/2006/relationships/font" Target="fonts/Lora-bold.fntdata"/><Relationship Id="rId24" Type="http://schemas.openxmlformats.org/officeDocument/2006/relationships/slide" Target="slides/slide19.xml"/><Relationship Id="rId1" Type="http://schemas.openxmlformats.org/officeDocument/2006/relationships/theme" Target="theme/theme1.xml"/><Relationship Id="rId6" Type="http://schemas.openxmlformats.org/officeDocument/2006/relationships/slide" Target="slides/slide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45" Type="http://schemas.openxmlformats.org/officeDocument/2006/relationships/customXml" Target="../customXml/item1.xml"/><Relationship Id="rId23" Type="http://schemas.openxmlformats.org/officeDocument/2006/relationships/slide" Target="slides/slide18.xml"/><Relationship Id="rId28" Type="http://schemas.openxmlformats.org/officeDocument/2006/relationships/slide" Target="slides/slide23.xml"/><Relationship Id="rId5"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slide" Target="slides/slide31.xml"/><Relationship Id="rId44" Type="http://customschemas.google.com/relationships/presentationmetadata" Target="metadata"/><Relationship Id="rId31" Type="http://schemas.openxmlformats.org/officeDocument/2006/relationships/slide" Target="slides/slide26.xml"/><Relationship Id="rId10" Type="http://schemas.openxmlformats.org/officeDocument/2006/relationships/slide" Target="slides/slide5.xml"/><Relationship Id="rId19" Type="http://schemas.openxmlformats.org/officeDocument/2006/relationships/slide" Target="slides/slide14.xml"/><Relationship Id="rId22" Type="http://schemas.openxmlformats.org/officeDocument/2006/relationships/slide" Target="slides/slide17.xml"/><Relationship Id="rId43" Type="http://schemas.openxmlformats.org/officeDocument/2006/relationships/font" Target="fonts/ArialBlack-regular.fntdata"/><Relationship Id="rId4" Type="http://schemas.openxmlformats.org/officeDocument/2006/relationships/slideMaster" Target="slideMasters/slideMaster2.xml"/><Relationship Id="rId9" Type="http://schemas.openxmlformats.org/officeDocument/2006/relationships/slide" Target="slides/slide4.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14" Type="http://schemas.openxmlformats.org/officeDocument/2006/relationships/slide" Target="slides/slide9.xml"/><Relationship Id="rId8" Type="http://schemas.openxmlformats.org/officeDocument/2006/relationships/slide" Target="slides/slide3.xml"/><Relationship Id="rId3" Type="http://schemas.openxmlformats.org/officeDocument/2006/relationships/slideMaster" Target="slideMasters/slideMaster1.xml"/><Relationship Id="rId25" Type="http://schemas.openxmlformats.org/officeDocument/2006/relationships/slide" Target="slides/slide20.xml"/><Relationship Id="rId33" Type="http://schemas.openxmlformats.org/officeDocument/2006/relationships/slide" Target="slides/slide28.xml"/><Relationship Id="rId12" Type="http://schemas.openxmlformats.org/officeDocument/2006/relationships/slide" Target="slides/slide7.xml"/><Relationship Id="rId17" Type="http://schemas.openxmlformats.org/officeDocument/2006/relationships/slide" Target="slides/slide12.xml"/><Relationship Id="rId38" Type="http://schemas.openxmlformats.org/officeDocument/2006/relationships/slide" Target="slides/slide33.xml"/><Relationship Id="rId46" Type="http://schemas.openxmlformats.org/officeDocument/2006/relationships/customXml" Target="../customXml/item2.xml"/><Relationship Id="rId20" Type="http://schemas.openxmlformats.org/officeDocument/2006/relationships/slide" Target="slides/slide15.xml"/><Relationship Id="rId41" Type="http://schemas.openxmlformats.org/officeDocument/2006/relationships/font" Target="fonts/Lora-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 name="Google Shape;3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68533f4156_0_2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6" name="Google Shape;146;g368533f4156_0_2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6946e72fc2_0_2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 name="Google Shape;173;g36946e72fc2_0_2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6946e72fc2_0_2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7" name="Google Shape;187;g36946e72fc2_0_2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68533f4156_0_3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9" name="Google Shape;199;g368533f4156_0_3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6946e72fc2_0_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9" name="Google Shape;209;g36946e72fc2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6946e72fc2_0_1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9" name="Google Shape;229;g36946e72fc2_0_1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36946e72fc2_0_2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4" name="Google Shape;244;g36946e72fc2_0_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36946e72fc2_0_2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3" name="Google Shape;253;g36946e72fc2_0_2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36946e72fc2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9" name="Google Shape;269;g36946e72fc2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6946e72fc2_0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0" name="Google Shape;280;g36946e72fc2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g3426751a0b2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 name="Google Shape;40;g3426751a0b2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68533f4156_0_2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9" name="Google Shape;289;g368533f4156_0_2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697317d6b2_0_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2" name="Google Shape;312;g3697317d6b2_0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697317d6b2_0_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4" name="Google Shape;324;g3697317d6b2_0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3697317d6b2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8" name="Google Shape;338;g3697317d6b2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36946e72fc2_0_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7" name="Google Shape;347;g36946e72fc2_0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7" name="Google Shape;35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697317d6b2_0_1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5" name="Google Shape;375;g3697317d6b2_0_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3697317d6b2_0_1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5" name="Google Shape;385;g3697317d6b2_0_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3697317d6b2_0_1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4" name="Google Shape;394;g3697317d6b2_0_1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697317d6b2_0_1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4" name="Google Shape;404;g3697317d6b2_0_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g368533f4156_0_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 name="Google Shape;55;g368533f4156_0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3697317d6b2_0_1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4" name="Google Shape;414;g3697317d6b2_0_1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3697317d6b2_0_2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3" name="Google Shape;423;g3697317d6b2_0_2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3669362483f_3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2" name="Google Shape;432;g3669362483f_3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3567b1e46ab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g3567b1e46ab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s-ES" sz="1200">
                <a:solidFill>
                  <a:srgbClr val="7F7F7F"/>
                </a:solidFill>
                <a:latin typeface="Arial"/>
                <a:ea typeface="Arial"/>
                <a:cs typeface="Arial"/>
                <a:sym typeface="Arial"/>
              </a:rPr>
              <a:t>The </a:t>
            </a:r>
            <a:r>
              <a:rPr b="1" i="0" lang="es-ES" sz="1200">
                <a:solidFill>
                  <a:srgbClr val="7F7F7F"/>
                </a:solidFill>
                <a:latin typeface="Arial"/>
                <a:ea typeface="Arial"/>
                <a:cs typeface="Arial"/>
                <a:sym typeface="Arial"/>
              </a:rPr>
              <a:t>alliance</a:t>
            </a:r>
            <a:r>
              <a:rPr b="0" i="0" lang="es-ES" sz="1200">
                <a:solidFill>
                  <a:srgbClr val="7F7F7F"/>
                </a:solidFill>
                <a:latin typeface="Arial"/>
                <a:ea typeface="Arial"/>
                <a:cs typeface="Arial"/>
                <a:sym typeface="Arial"/>
              </a:rPr>
              <a:t> will establish an Open Innovation Community to promote applied research and development projects, mainly between Centres of Vocational Excellence and Small and Medium Enterprises. To achieve this cooperation, the role of Vocational Education and Training in Advanced Manufacturing Research and Development activities and its contribution to Regional Smart Specialisation Strategies will be clarified.</a:t>
            </a:r>
            <a:endParaRPr/>
          </a:p>
        </p:txBody>
      </p:sp>
      <p:sp>
        <p:nvSpPr>
          <p:cNvPr id="441" name="Google Shape;441;g3567b1e46ab_0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368533f4156_0_2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 name="Google Shape;67;g368533f4156_0_2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368533f4156_0_2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 name="Google Shape;78;g368533f4156_0_2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368533f4156_0_1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 name="Google Shape;91;g368533f4156_0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368533f4156_0_2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 name="Google Shape;106;g368533f4156_0_2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368533f4156_0_2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 name="Google Shape;119;g368533f4156_0_2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68533f4156_0_1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 name="Google Shape;132;g368533f4156_0_1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p:cSld name="Diapositiva de título">
    <p:spTree>
      <p:nvGrpSpPr>
        <p:cNvPr id="16" name="Shape 1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COVER">
    <p:spTree>
      <p:nvGrpSpPr>
        <p:cNvPr id="17" name="Shape 17"/>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ulua eta edukia" type="obj">
  <p:cSld name="OBJECT">
    <p:spTree>
      <p:nvGrpSpPr>
        <p:cNvPr id="23" name="Shape 23"/>
        <p:cNvGrpSpPr/>
        <p:nvPr/>
      </p:nvGrpSpPr>
      <p:grpSpPr>
        <a:xfrm>
          <a:off x="0" y="0"/>
          <a:ext cx="0" cy="0"/>
          <a:chOff x="0" y="0"/>
          <a:chExt cx="0" cy="0"/>
        </a:xfrm>
      </p:grpSpPr>
      <p:sp>
        <p:nvSpPr>
          <p:cNvPr id="24" name="Google Shape;24;p9"/>
          <p:cNvSpPr txBox="1"/>
          <p:nvPr>
            <p:ph type="title"/>
          </p:nvPr>
        </p:nvSpPr>
        <p:spPr>
          <a:xfrm>
            <a:off x="3534335" y="248584"/>
            <a:ext cx="5814712" cy="75211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2060"/>
              </a:buClr>
              <a:buSzPts val="2400"/>
              <a:buFont typeface="Arial Black"/>
              <a:buNone/>
              <a:defRPr b="1" sz="2400">
                <a:solidFill>
                  <a:srgbClr val="00206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30200" lvl="0" marL="457200" marR="0" rtl="0" algn="l">
              <a:lnSpc>
                <a:spcPct val="90000"/>
              </a:lnSpc>
              <a:spcBef>
                <a:spcPts val="10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1pPr>
            <a:lvl2pPr indent="-317500" lvl="1" marL="9144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04800" lvl="2" marL="13716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298450" lvl="3" marL="1828800" marR="0" rtl="0" algn="l">
              <a:lnSpc>
                <a:spcPct val="90000"/>
              </a:lnSpc>
              <a:spcBef>
                <a:spcPts val="5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4pPr>
            <a:lvl5pPr indent="-298450" lvl="4" marL="2286000" marR="0" rtl="0" algn="l">
              <a:lnSpc>
                <a:spcPct val="90000"/>
              </a:lnSpc>
              <a:spcBef>
                <a:spcPts val="5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26" name="Shape 26"/>
        <p:cNvGrpSpPr/>
        <p:nvPr/>
      </p:nvGrpSpPr>
      <p:grpSpPr>
        <a:xfrm>
          <a:off x="0" y="0"/>
          <a:ext cx="0" cy="0"/>
          <a:chOff x="0" y="0"/>
          <a:chExt cx="0" cy="0"/>
        </a:xfrm>
      </p:grpSpPr>
      <p:sp>
        <p:nvSpPr>
          <p:cNvPr id="27" name="Google Shape;27;p11"/>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8" name="Google Shape;28;p11"/>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9" name="Google Shape;29;p11"/>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ES"/>
              <a:t>‹#›</a:t>
            </a:fld>
            <a:endParaRPr/>
          </a:p>
        </p:txBody>
      </p:sp>
      <p:sp>
        <p:nvSpPr>
          <p:cNvPr id="30" name="Google Shape;30;p11"/>
          <p:cNvSpPr txBox="1"/>
          <p:nvPr>
            <p:ph type="title"/>
          </p:nvPr>
        </p:nvSpPr>
        <p:spPr>
          <a:xfrm>
            <a:off x="1183640" y="15979"/>
            <a:ext cx="8102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22D5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p:cSld name="Diapositiva de título">
    <p:spTree>
      <p:nvGrpSpPr>
        <p:cNvPr id="31" name="Shape 3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7.jpg"/><Relationship Id="rId2" Type="http://schemas.openxmlformats.org/officeDocument/2006/relationships/image" Target="../media/image1.png"/><Relationship Id="rId3" Type="http://schemas.openxmlformats.org/officeDocument/2006/relationships/image" Target="../media/image6.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descr="A picture containing text, clipart&#10;&#10;Description automatically generated" id="10" name="Google Shape;10;p6"/>
          <p:cNvPicPr preferRelativeResize="0"/>
          <p:nvPr/>
        </p:nvPicPr>
        <p:blipFill rotWithShape="1">
          <a:blip r:embed="rId1">
            <a:alphaModFix/>
          </a:blip>
          <a:srcRect b="0" l="0" r="0" t="0"/>
          <a:stretch/>
        </p:blipFill>
        <p:spPr>
          <a:xfrm>
            <a:off x="0" y="0"/>
            <a:ext cx="12192000" cy="6858000"/>
          </a:xfrm>
          <a:prstGeom prst="rect">
            <a:avLst/>
          </a:prstGeom>
          <a:noFill/>
          <a:ln>
            <a:noFill/>
          </a:ln>
        </p:spPr>
      </p:pic>
      <p:pic>
        <p:nvPicPr>
          <p:cNvPr descr="Imagen que contiene Logotipo&#10;&#10;Descripción generada automáticamente" id="11" name="Google Shape;11;p6"/>
          <p:cNvPicPr preferRelativeResize="0"/>
          <p:nvPr/>
        </p:nvPicPr>
        <p:blipFill rotWithShape="1">
          <a:blip r:embed="rId2">
            <a:alphaModFix/>
          </a:blip>
          <a:srcRect b="0" l="0" r="0" t="0"/>
          <a:stretch/>
        </p:blipFill>
        <p:spPr>
          <a:xfrm>
            <a:off x="605741" y="317550"/>
            <a:ext cx="4082006" cy="1530752"/>
          </a:xfrm>
          <a:prstGeom prst="rect">
            <a:avLst/>
          </a:prstGeom>
          <a:noFill/>
          <a:ln>
            <a:noFill/>
          </a:ln>
        </p:spPr>
      </p:pic>
      <p:grpSp>
        <p:nvGrpSpPr>
          <p:cNvPr id="12" name="Google Shape;12;p6"/>
          <p:cNvGrpSpPr/>
          <p:nvPr/>
        </p:nvGrpSpPr>
        <p:grpSpPr>
          <a:xfrm>
            <a:off x="179295" y="6057247"/>
            <a:ext cx="1955918" cy="548655"/>
            <a:chOff x="754017" y="3871464"/>
            <a:chExt cx="3958319" cy="1110348"/>
          </a:xfrm>
        </p:grpSpPr>
        <p:sp>
          <p:nvSpPr>
            <p:cNvPr id="13" name="Google Shape;13;p6"/>
            <p:cNvSpPr/>
            <p:nvPr/>
          </p:nvSpPr>
          <p:spPr>
            <a:xfrm>
              <a:off x="827314" y="3987080"/>
              <a:ext cx="3846107" cy="89842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Graphical user interface, text&#10;&#10;Description automatically generated" id="14" name="Google Shape;14;p6"/>
            <p:cNvPicPr preferRelativeResize="0"/>
            <p:nvPr/>
          </p:nvPicPr>
          <p:blipFill rotWithShape="1">
            <a:blip r:embed="rId3">
              <a:alphaModFix/>
            </a:blip>
            <a:srcRect b="0" l="0" r="0" t="0"/>
            <a:stretch/>
          </p:blipFill>
          <p:spPr>
            <a:xfrm>
              <a:off x="754017" y="3871464"/>
              <a:ext cx="3958319" cy="1110348"/>
            </a:xfrm>
            <a:prstGeom prst="rect">
              <a:avLst/>
            </a:prstGeom>
            <a:noFill/>
            <a:ln>
              <a:noFill/>
            </a:ln>
          </p:spPr>
        </p:pic>
      </p:grpSp>
      <p:sp>
        <p:nvSpPr>
          <p:cNvPr id="15" name="Google Shape;15;p6"/>
          <p:cNvSpPr txBox="1"/>
          <p:nvPr/>
        </p:nvSpPr>
        <p:spPr>
          <a:xfrm>
            <a:off x="2015639" y="5944690"/>
            <a:ext cx="4170007" cy="773767"/>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900"/>
              <a:buFont typeface="Arial"/>
              <a:buNone/>
            </a:pPr>
            <a:r>
              <a:rPr b="0" i="0" lang="es-ES" sz="900" u="none" cap="none" strike="noStrike">
                <a:solidFill>
                  <a:srgbClr val="2A3768"/>
                </a:solidFill>
                <a:latin typeface="Arial"/>
                <a:ea typeface="Arial"/>
                <a:cs typeface="Arial"/>
                <a:sym typeface="Aria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900" u="none" cap="none" strike="noStrike">
              <a:solidFill>
                <a:srgbClr val="2A3768"/>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4"/>
    <p:sldLayoutId id="2147483650"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 name="Shape 18"/>
        <p:cNvGrpSpPr/>
        <p:nvPr/>
      </p:nvGrpSpPr>
      <p:grpSpPr>
        <a:xfrm>
          <a:off x="0" y="0"/>
          <a:ext cx="0" cy="0"/>
          <a:chOff x="0" y="0"/>
          <a:chExt cx="0" cy="0"/>
        </a:xfrm>
      </p:grpSpPr>
      <p:sp>
        <p:nvSpPr>
          <p:cNvPr id="19" name="Google Shape;19;p8"/>
          <p:cNvSpPr txBox="1"/>
          <p:nvPr>
            <p:ph type="title"/>
          </p:nvPr>
        </p:nvSpPr>
        <p:spPr>
          <a:xfrm>
            <a:off x="1183640" y="15979"/>
            <a:ext cx="8102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222D59"/>
              </a:buClr>
              <a:buSzPts val="3000"/>
              <a:buFont typeface="Arial Black"/>
              <a:buNone/>
              <a:defRPr b="0" i="0" sz="3000" u="none" cap="none" strike="noStrike">
                <a:solidFill>
                  <a:srgbClr val="222D59"/>
                </a:solidFill>
                <a:latin typeface="Arial Black"/>
                <a:ea typeface="Arial Black"/>
                <a:cs typeface="Arial Black"/>
                <a:sym typeface="Arial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descr="Icono&#10;&#10;Descripción generada automáticamente" id="20" name="Google Shape;20;p8"/>
          <p:cNvPicPr preferRelativeResize="0"/>
          <p:nvPr/>
        </p:nvPicPr>
        <p:blipFill rotWithShape="1">
          <a:blip r:embed="rId1">
            <a:alphaModFix/>
          </a:blip>
          <a:srcRect b="0" l="0" r="0" t="0"/>
          <a:stretch/>
        </p:blipFill>
        <p:spPr>
          <a:xfrm rot="-5400000">
            <a:off x="13302" y="2677"/>
            <a:ext cx="1080835" cy="1107440"/>
          </a:xfrm>
          <a:prstGeom prst="rect">
            <a:avLst/>
          </a:prstGeom>
          <a:noFill/>
          <a:ln>
            <a:noFill/>
          </a:ln>
        </p:spPr>
      </p:pic>
      <p:pic>
        <p:nvPicPr>
          <p:cNvPr descr="Imagen que contiene Logotipo&#10;&#10;Descripción generada automáticamente" id="21" name="Google Shape;21;p8"/>
          <p:cNvPicPr preferRelativeResize="0"/>
          <p:nvPr/>
        </p:nvPicPr>
        <p:blipFill rotWithShape="1">
          <a:blip r:embed="rId2">
            <a:alphaModFix/>
          </a:blip>
          <a:srcRect b="0" l="0" r="0" t="0"/>
          <a:stretch/>
        </p:blipFill>
        <p:spPr>
          <a:xfrm>
            <a:off x="9539549" y="146812"/>
            <a:ext cx="2332218" cy="874582"/>
          </a:xfrm>
          <a:prstGeom prst="rect">
            <a:avLst/>
          </a:prstGeom>
          <a:noFill/>
          <a:ln>
            <a:noFill/>
          </a:ln>
        </p:spPr>
      </p:pic>
      <p:pic>
        <p:nvPicPr>
          <p:cNvPr id="22" name="Google Shape;22;p8"/>
          <p:cNvPicPr preferRelativeResize="0"/>
          <p:nvPr/>
        </p:nvPicPr>
        <p:blipFill rotWithShape="1">
          <a:blip r:embed="rId3">
            <a:alphaModFix/>
          </a:blip>
          <a:srcRect b="0" l="0" r="0" t="0"/>
          <a:stretch/>
        </p:blipFill>
        <p:spPr>
          <a:xfrm>
            <a:off x="0" y="6395185"/>
            <a:ext cx="12192000" cy="46281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2" r:id="rId4"/>
    <p:sldLayoutId id="2147483653" r:id="rId5"/>
    <p:sldLayoutId id="2147483654"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7.jpg"/><Relationship Id="rId4" Type="http://schemas.openxmlformats.org/officeDocument/2006/relationships/image" Target="../media/image19.png"/><Relationship Id="rId5" Type="http://schemas.openxmlformats.org/officeDocument/2006/relationships/image" Target="../media/image34.jpg"/><Relationship Id="rId6" Type="http://schemas.openxmlformats.org/officeDocument/2006/relationships/image" Target="../media/image26.png"/><Relationship Id="rId7" Type="http://schemas.openxmlformats.org/officeDocument/2006/relationships/image" Target="../media/image24.png"/><Relationship Id="rId8" Type="http://schemas.openxmlformats.org/officeDocument/2006/relationships/image" Target="../media/image3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25.png"/><Relationship Id="rId5" Type="http://schemas.openxmlformats.org/officeDocument/2006/relationships/image" Target="../media/image3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6.jpg"/><Relationship Id="rId4" Type="http://schemas.openxmlformats.org/officeDocument/2006/relationships/image" Target="../media/image27.png"/><Relationship Id="rId5" Type="http://schemas.openxmlformats.org/officeDocument/2006/relationships/image" Target="../media/image29.png"/><Relationship Id="rId6" Type="http://schemas.openxmlformats.org/officeDocument/2006/relationships/image" Target="../media/image31.png"/><Relationship Id="rId7"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image" Target="../media/image36.jpg"/><Relationship Id="rId5"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6.jpg"/><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6.jpg"/><Relationship Id="rId4" Type="http://schemas.openxmlformats.org/officeDocument/2006/relationships/image" Target="../media/image43.png"/><Relationship Id="rId5"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6.jp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9.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6.jpg"/><Relationship Id="rId4" Type="http://schemas.openxmlformats.org/officeDocument/2006/relationships/image" Target="../media/image41.png"/><Relationship Id="rId5" Type="http://schemas.openxmlformats.org/officeDocument/2006/relationships/image" Target="../media/image58.png"/><Relationship Id="rId6"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6.jp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6.jpg"/><Relationship Id="rId4" Type="http://schemas.openxmlformats.org/officeDocument/2006/relationships/image" Target="../media/image56.png"/><Relationship Id="rId5" Type="http://schemas.openxmlformats.org/officeDocument/2006/relationships/image" Target="../media/image49.png"/><Relationship Id="rId6" Type="http://schemas.openxmlformats.org/officeDocument/2006/relationships/image" Target="../media/image5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6.jpg"/><Relationship Id="rId4" Type="http://schemas.openxmlformats.org/officeDocument/2006/relationships/image" Target="../media/image42.png"/><Relationship Id="rId5"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6.jpg"/><Relationship Id="rId4" Type="http://schemas.openxmlformats.org/officeDocument/2006/relationships/image" Target="../media/image53.png"/><Relationship Id="rId5"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6.jp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6.jpg"/><Relationship Id="rId4" Type="http://schemas.openxmlformats.org/officeDocument/2006/relationships/image" Target="../media/image48.png"/><Relationship Id="rId5" Type="http://schemas.openxmlformats.org/officeDocument/2006/relationships/image" Target="../media/image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6.jpg"/><Relationship Id="rId4" Type="http://schemas.openxmlformats.org/officeDocument/2006/relationships/image" Target="../media/image66.png"/><Relationship Id="rId5" Type="http://schemas.openxmlformats.org/officeDocument/2006/relationships/image" Target="../media/image5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6.jp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6.jpg"/><Relationship Id="rId4" Type="http://schemas.openxmlformats.org/officeDocument/2006/relationships/image" Target="../media/image63.png"/><Relationship Id="rId5" Type="http://schemas.openxmlformats.org/officeDocument/2006/relationships/image" Target="../media/image5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6.jpg"/><Relationship Id="rId4" Type="http://schemas.openxmlformats.org/officeDocument/2006/relationships/image" Target="../media/image61.png"/><Relationship Id="rId5" Type="http://schemas.openxmlformats.org/officeDocument/2006/relationships/image" Target="../media/image6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6.jpg"/><Relationship Id="rId4" Type="http://schemas.openxmlformats.org/officeDocument/2006/relationships/image" Target="../media/image9.png"/><Relationship Id="rId5"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6.jp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60.pn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6.jpg"/><Relationship Id="rId4" Type="http://schemas.openxmlformats.org/officeDocument/2006/relationships/hyperlink" Target="https://www.youtube.com/watch?v=z-IxbYYMhuQ"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www.fpsanturtzi.eus" TargetMode="External"/><Relationship Id="rId4" Type="http://schemas.openxmlformats.org/officeDocument/2006/relationships/image" Target="../media/image3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6.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6.jp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21.png"/><Relationship Id="rId7" Type="http://schemas.openxmlformats.org/officeDocument/2006/relationships/image" Target="../media/image16.png"/><Relationship Id="rId8"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6.jpg"/><Relationship Id="rId4" Type="http://schemas.openxmlformats.org/officeDocument/2006/relationships/image" Target="../media/image12.png"/><Relationship Id="rId5" Type="http://schemas.openxmlformats.org/officeDocument/2006/relationships/image" Target="../media/image28.png"/><Relationship Id="rId6"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6.jpg"/><Relationship Id="rId4" Type="http://schemas.openxmlformats.org/officeDocument/2006/relationships/image" Target="../media/image14.png"/><Relationship Id="rId5" Type="http://schemas.openxmlformats.org/officeDocument/2006/relationships/image" Target="../media/image22.png"/><Relationship Id="rId6"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 name="Shape 35"/>
        <p:cNvGrpSpPr/>
        <p:nvPr/>
      </p:nvGrpSpPr>
      <p:grpSpPr>
        <a:xfrm>
          <a:off x="0" y="0"/>
          <a:ext cx="0" cy="0"/>
          <a:chOff x="0" y="0"/>
          <a:chExt cx="0" cy="0"/>
        </a:xfrm>
      </p:grpSpPr>
      <p:sp>
        <p:nvSpPr>
          <p:cNvPr id="36" name="Google Shape;36;p1"/>
          <p:cNvSpPr txBox="1"/>
          <p:nvPr>
            <p:ph type="ctrTitle"/>
          </p:nvPr>
        </p:nvSpPr>
        <p:spPr>
          <a:xfrm>
            <a:off x="1014726" y="2964400"/>
            <a:ext cx="6396727" cy="570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22D59"/>
              </a:buClr>
              <a:buSzPts val="3600"/>
              <a:buFont typeface="Arial Black"/>
              <a:buNone/>
            </a:pPr>
            <a:r>
              <a:rPr b="0" i="0" lang="es-ES" sz="3600" u="none" cap="none" strike="noStrike">
                <a:solidFill>
                  <a:srgbClr val="222D59"/>
                </a:solidFill>
                <a:latin typeface="Arial Black"/>
                <a:ea typeface="Arial Black"/>
                <a:cs typeface="Arial Black"/>
                <a:sym typeface="Arial Black"/>
              </a:rPr>
              <a:t> UD</a:t>
            </a:r>
            <a:r>
              <a:rPr lang="es-ES" sz="3600">
                <a:solidFill>
                  <a:srgbClr val="222D59"/>
                </a:solidFill>
                <a:latin typeface="Arial Black"/>
                <a:ea typeface="Arial Black"/>
                <a:cs typeface="Arial Black"/>
                <a:sym typeface="Arial Black"/>
              </a:rPr>
              <a:t>3</a:t>
            </a:r>
            <a:r>
              <a:rPr b="0" i="0" lang="es-ES" sz="3600" u="none" cap="none" strike="noStrike">
                <a:solidFill>
                  <a:srgbClr val="222D59"/>
                </a:solidFill>
                <a:latin typeface="Arial Black"/>
                <a:ea typeface="Arial Black"/>
                <a:cs typeface="Arial Black"/>
                <a:sym typeface="Arial Black"/>
              </a:rPr>
              <a:t>: C</a:t>
            </a:r>
            <a:r>
              <a:rPr lang="es-ES" sz="3600">
                <a:solidFill>
                  <a:srgbClr val="222D59"/>
                </a:solidFill>
                <a:latin typeface="Arial Black"/>
                <a:ea typeface="Arial Black"/>
                <a:cs typeface="Arial Black"/>
                <a:sym typeface="Arial Black"/>
              </a:rPr>
              <a:t>OMPONENTES DE UNA IMPRESORA 3D FDM.</a:t>
            </a:r>
            <a:endParaRPr b="0" i="0" sz="3600" u="none" cap="none" strike="noStrike">
              <a:solidFill>
                <a:srgbClr val="222D59"/>
              </a:solidFill>
              <a:latin typeface="Arial Black"/>
              <a:ea typeface="Arial Black"/>
              <a:cs typeface="Arial Black"/>
              <a:sym typeface="Arial Black"/>
            </a:endParaRPr>
          </a:p>
          <a:p>
            <a:pPr indent="0" lvl="0" marL="0" marR="0" rtl="0" algn="l">
              <a:lnSpc>
                <a:spcPct val="90000"/>
              </a:lnSpc>
              <a:spcBef>
                <a:spcPts val="0"/>
              </a:spcBef>
              <a:spcAft>
                <a:spcPts val="0"/>
              </a:spcAft>
              <a:buClr>
                <a:srgbClr val="222D59"/>
              </a:buClr>
              <a:buSzPts val="3600"/>
              <a:buFont typeface="Arial Black"/>
              <a:buNone/>
            </a:pPr>
            <a:r>
              <a:t/>
            </a:r>
            <a:endParaRPr b="0" i="0" sz="3600" u="none" cap="none" strike="noStrike">
              <a:solidFill>
                <a:srgbClr val="222D59"/>
              </a:solidFill>
              <a:latin typeface="Arial Black"/>
              <a:ea typeface="Arial Black"/>
              <a:cs typeface="Arial Black"/>
              <a:sym typeface="Arial Black"/>
            </a:endParaRPr>
          </a:p>
        </p:txBody>
      </p:sp>
      <p:pic>
        <p:nvPicPr>
          <p:cNvPr id="37" name="Google Shape;37;p1" title="Logo horizontal principal.png"/>
          <p:cNvPicPr preferRelativeResize="0"/>
          <p:nvPr/>
        </p:nvPicPr>
        <p:blipFill rotWithShape="1">
          <a:blip r:embed="rId3">
            <a:alphaModFix/>
          </a:blip>
          <a:srcRect b="0" l="0" r="0" t="0"/>
          <a:stretch/>
        </p:blipFill>
        <p:spPr>
          <a:xfrm>
            <a:off x="4394314" y="192507"/>
            <a:ext cx="4051595" cy="164529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g368533f4156_0_265"/>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UD3: COMPONENTES DE UNA IMPR 3D FDM.</a:t>
            </a:r>
            <a:endParaRPr/>
          </a:p>
        </p:txBody>
      </p:sp>
      <p:sp>
        <p:nvSpPr>
          <p:cNvPr id="149" name="Google Shape;149;g368533f4156_0_265"/>
          <p:cNvSpPr txBox="1"/>
          <p:nvPr/>
        </p:nvSpPr>
        <p:spPr>
          <a:xfrm>
            <a:off x="1464825" y="1057950"/>
            <a:ext cx="10187400" cy="7659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3.3 PARTES CALEFACTABLES Y SISTEMA DE EXTRUSIÓN</a:t>
            </a:r>
            <a:endParaRPr b="1" sz="2400">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lang="es-ES" sz="2400">
                <a:solidFill>
                  <a:srgbClr val="002060"/>
                </a:solidFill>
                <a:latin typeface="Arial Black"/>
                <a:ea typeface="Arial Black"/>
                <a:cs typeface="Arial Black"/>
                <a:sym typeface="Arial Black"/>
              </a:rPr>
              <a:t>3.3.1 CAMA CALEFACTADA</a:t>
            </a:r>
            <a:endParaRPr b="1" sz="2400">
              <a:solidFill>
                <a:srgbClr val="002060"/>
              </a:solidFill>
              <a:latin typeface="Arial Black"/>
              <a:ea typeface="Arial Black"/>
              <a:cs typeface="Arial Black"/>
              <a:sym typeface="Arial Black"/>
            </a:endParaRPr>
          </a:p>
        </p:txBody>
      </p:sp>
      <p:sp>
        <p:nvSpPr>
          <p:cNvPr id="150" name="Google Shape;150;g368533f4156_0_265"/>
          <p:cNvSpPr txBox="1"/>
          <p:nvPr/>
        </p:nvSpPr>
        <p:spPr>
          <a:xfrm>
            <a:off x="1236950" y="1901300"/>
            <a:ext cx="9779700" cy="26166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1000"/>
              </a:spcBef>
              <a:spcAft>
                <a:spcPts val="0"/>
              </a:spcAft>
              <a:buClr>
                <a:schemeClr val="dk1"/>
              </a:buClr>
              <a:buSzPts val="1800"/>
              <a:buChar char="●"/>
            </a:pPr>
            <a:r>
              <a:rPr lang="es-ES" sz="1800">
                <a:solidFill>
                  <a:schemeClr val="dk1"/>
                </a:solidFill>
              </a:rPr>
              <a:t>Es la plataforma sobre la que se deposita el material fundido.</a:t>
            </a:r>
            <a:r>
              <a:rPr b="1" lang="es-ES" sz="1800">
                <a:solidFill>
                  <a:schemeClr val="dk1"/>
                </a:solidFill>
              </a:rPr>
              <a:t>Entre 30 y 100ºC.</a:t>
            </a:r>
            <a:endParaRPr b="1" sz="1800">
              <a:solidFill>
                <a:schemeClr val="dk1"/>
              </a:solidFill>
            </a:endParaRPr>
          </a:p>
          <a:p>
            <a:pPr indent="-342900" lvl="0" marL="457200" marR="0" rtl="0" algn="l">
              <a:lnSpc>
                <a:spcPct val="100000"/>
              </a:lnSpc>
              <a:spcBef>
                <a:spcPts val="1000"/>
              </a:spcBef>
              <a:spcAft>
                <a:spcPts val="0"/>
              </a:spcAft>
              <a:buClr>
                <a:schemeClr val="dk1"/>
              </a:buClr>
              <a:buSzPts val="1800"/>
              <a:buChar char="●"/>
            </a:pPr>
            <a:r>
              <a:rPr lang="es-ES" sz="1800">
                <a:solidFill>
                  <a:schemeClr val="dk1"/>
                </a:solidFill>
              </a:rPr>
              <a:t>Está</a:t>
            </a:r>
            <a:r>
              <a:rPr lang="es-ES" sz="1800">
                <a:solidFill>
                  <a:schemeClr val="dk1"/>
                </a:solidFill>
              </a:rPr>
              <a:t> compuesto por </a:t>
            </a:r>
            <a:r>
              <a:rPr b="1" lang="es-ES" sz="1800">
                <a:solidFill>
                  <a:schemeClr val="dk1"/>
                </a:solidFill>
              </a:rPr>
              <a:t>3 elementos clave:</a:t>
            </a:r>
            <a:endParaRPr b="1" sz="1800">
              <a:solidFill>
                <a:schemeClr val="dk1"/>
              </a:solidFill>
            </a:endParaRPr>
          </a:p>
          <a:p>
            <a:pPr indent="-342900" lvl="1" marL="914400" marR="0" rtl="0" algn="l">
              <a:lnSpc>
                <a:spcPct val="100000"/>
              </a:lnSpc>
              <a:spcBef>
                <a:spcPts val="1000"/>
              </a:spcBef>
              <a:spcAft>
                <a:spcPts val="0"/>
              </a:spcAft>
              <a:buClr>
                <a:schemeClr val="dk1"/>
              </a:buClr>
              <a:buSzPts val="1800"/>
              <a:buChar char="○"/>
            </a:pPr>
            <a:r>
              <a:rPr lang="es-ES" sz="1800">
                <a:solidFill>
                  <a:schemeClr val="dk1"/>
                </a:solidFill>
              </a:rPr>
              <a:t>superficie de impresión</a:t>
            </a:r>
            <a:endParaRPr sz="1800">
              <a:solidFill>
                <a:schemeClr val="dk1"/>
              </a:solidFill>
            </a:endParaRPr>
          </a:p>
          <a:p>
            <a:pPr indent="-342900" lvl="1" marL="914400" marR="0" rtl="0" algn="l">
              <a:lnSpc>
                <a:spcPct val="100000"/>
              </a:lnSpc>
              <a:spcBef>
                <a:spcPts val="1000"/>
              </a:spcBef>
              <a:spcAft>
                <a:spcPts val="0"/>
              </a:spcAft>
              <a:buClr>
                <a:schemeClr val="dk1"/>
              </a:buClr>
              <a:buSzPts val="1800"/>
              <a:buChar char="○"/>
            </a:pPr>
            <a:r>
              <a:rPr lang="es-ES" sz="1800">
                <a:solidFill>
                  <a:schemeClr val="dk1"/>
                </a:solidFill>
              </a:rPr>
              <a:t>Capa transmisora de calor</a:t>
            </a:r>
            <a:endParaRPr sz="1800">
              <a:solidFill>
                <a:schemeClr val="dk1"/>
              </a:solidFill>
            </a:endParaRPr>
          </a:p>
          <a:p>
            <a:pPr indent="-342900" lvl="1" marL="914400" marR="0" rtl="0" algn="l">
              <a:lnSpc>
                <a:spcPct val="100000"/>
              </a:lnSpc>
              <a:spcBef>
                <a:spcPts val="1000"/>
              </a:spcBef>
              <a:spcAft>
                <a:spcPts val="0"/>
              </a:spcAft>
              <a:buClr>
                <a:schemeClr val="dk1"/>
              </a:buClr>
              <a:buSzPts val="1800"/>
              <a:buChar char="○"/>
            </a:pPr>
            <a:r>
              <a:rPr lang="es-ES" sz="1800">
                <a:solidFill>
                  <a:schemeClr val="dk1"/>
                </a:solidFill>
              </a:rPr>
              <a:t>Capa calefactable</a:t>
            </a:r>
            <a:endParaRPr sz="1800">
              <a:solidFill>
                <a:schemeClr val="dk1"/>
              </a:solidFil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151" name="Google Shape;151;g368533f4156_0_265"/>
          <p:cNvGrpSpPr/>
          <p:nvPr/>
        </p:nvGrpSpPr>
        <p:grpSpPr>
          <a:xfrm>
            <a:off x="2101222" y="4359109"/>
            <a:ext cx="1800496" cy="1951560"/>
            <a:chOff x="1203836" y="4958941"/>
            <a:chExt cx="4337500" cy="3223588"/>
          </a:xfrm>
        </p:grpSpPr>
        <p:pic>
          <p:nvPicPr>
            <p:cNvPr id="152" name="Google Shape;152;g368533f4156_0_265"/>
            <p:cNvPicPr preferRelativeResize="0"/>
            <p:nvPr/>
          </p:nvPicPr>
          <p:blipFill rotWithShape="1">
            <a:blip r:embed="rId3">
              <a:alphaModFix/>
            </a:blip>
            <a:srcRect b="0" l="0" r="0" t="0"/>
            <a:stretch/>
          </p:blipFill>
          <p:spPr>
            <a:xfrm>
              <a:off x="1203836" y="4958941"/>
              <a:ext cx="4128940" cy="1949362"/>
            </a:xfrm>
            <a:prstGeom prst="rect">
              <a:avLst/>
            </a:prstGeom>
            <a:noFill/>
            <a:ln>
              <a:noFill/>
            </a:ln>
          </p:spPr>
        </p:pic>
        <p:pic>
          <p:nvPicPr>
            <p:cNvPr id="153" name="Google Shape;153;g368533f4156_0_265"/>
            <p:cNvPicPr preferRelativeResize="0"/>
            <p:nvPr/>
          </p:nvPicPr>
          <p:blipFill rotWithShape="1">
            <a:blip r:embed="rId4">
              <a:alphaModFix/>
            </a:blip>
            <a:srcRect b="0" l="0" r="0" t="0"/>
            <a:stretch/>
          </p:blipFill>
          <p:spPr>
            <a:xfrm>
              <a:off x="4795301" y="5325100"/>
              <a:ext cx="138500" cy="138500"/>
            </a:xfrm>
            <a:prstGeom prst="rect">
              <a:avLst/>
            </a:prstGeom>
            <a:noFill/>
            <a:ln>
              <a:noFill/>
            </a:ln>
          </p:spPr>
        </p:pic>
        <p:sp>
          <p:nvSpPr>
            <p:cNvPr id="154" name="Google Shape;154;g368533f4156_0_265"/>
            <p:cNvSpPr/>
            <p:nvPr/>
          </p:nvSpPr>
          <p:spPr>
            <a:xfrm>
              <a:off x="4864527" y="5113378"/>
              <a:ext cx="584835" cy="276225"/>
            </a:xfrm>
            <a:custGeom>
              <a:rect b="b" l="l" r="r" t="t"/>
              <a:pathLst>
                <a:path extrusionOk="0" h="276225" w="584835">
                  <a:moveTo>
                    <a:pt x="0" y="275907"/>
                  </a:moveTo>
                  <a:lnTo>
                    <a:pt x="584397" y="0"/>
                  </a:lnTo>
                </a:path>
              </a:pathLst>
            </a:custGeom>
            <a:noFill/>
            <a:ln cap="flat" cmpd="sng" w="38075">
              <a:solidFill>
                <a:srgbClr val="7DD957"/>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55" name="Google Shape;155;g368533f4156_0_265"/>
            <p:cNvSpPr/>
            <p:nvPr/>
          </p:nvSpPr>
          <p:spPr>
            <a:xfrm>
              <a:off x="4872655" y="5765618"/>
              <a:ext cx="556260" cy="258445"/>
            </a:xfrm>
            <a:custGeom>
              <a:rect b="b" l="l" r="r" t="t"/>
              <a:pathLst>
                <a:path extrusionOk="0" h="258445" w="556260">
                  <a:moveTo>
                    <a:pt x="0" y="257843"/>
                  </a:moveTo>
                  <a:lnTo>
                    <a:pt x="555822" y="0"/>
                  </a:lnTo>
                </a:path>
              </a:pathLst>
            </a:custGeom>
            <a:noFill/>
            <a:ln cap="flat" cmpd="sng" w="38075">
              <a:solidFill>
                <a:srgbClr val="7DD957"/>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56" name="Google Shape;156;g368533f4156_0_265"/>
            <p:cNvPicPr preferRelativeResize="0"/>
            <p:nvPr/>
          </p:nvPicPr>
          <p:blipFill rotWithShape="1">
            <a:blip r:embed="rId4">
              <a:alphaModFix/>
            </a:blip>
            <a:srcRect b="0" l="0" r="0" t="0"/>
            <a:stretch/>
          </p:blipFill>
          <p:spPr>
            <a:xfrm>
              <a:off x="4803433" y="5954206"/>
              <a:ext cx="138500" cy="138500"/>
            </a:xfrm>
            <a:prstGeom prst="rect">
              <a:avLst/>
            </a:prstGeom>
            <a:noFill/>
            <a:ln>
              <a:noFill/>
            </a:ln>
          </p:spPr>
        </p:pic>
        <p:pic>
          <p:nvPicPr>
            <p:cNvPr id="157" name="Google Shape;157;g368533f4156_0_265"/>
            <p:cNvPicPr preferRelativeResize="0"/>
            <p:nvPr/>
          </p:nvPicPr>
          <p:blipFill rotWithShape="1">
            <a:blip r:embed="rId5">
              <a:alphaModFix/>
            </a:blip>
            <a:srcRect b="0" l="0" r="0" t="0"/>
            <a:stretch/>
          </p:blipFill>
          <p:spPr>
            <a:xfrm>
              <a:off x="1241649" y="6906040"/>
              <a:ext cx="4010024" cy="1276489"/>
            </a:xfrm>
            <a:prstGeom prst="rect">
              <a:avLst/>
            </a:prstGeom>
            <a:noFill/>
            <a:ln>
              <a:noFill/>
            </a:ln>
          </p:spPr>
        </p:pic>
        <p:pic>
          <p:nvPicPr>
            <p:cNvPr id="158" name="Google Shape;158;g368533f4156_0_265"/>
            <p:cNvPicPr preferRelativeResize="0"/>
            <p:nvPr/>
          </p:nvPicPr>
          <p:blipFill rotWithShape="1">
            <a:blip r:embed="rId4">
              <a:alphaModFix/>
            </a:blip>
            <a:srcRect b="0" l="0" r="0" t="0"/>
            <a:stretch/>
          </p:blipFill>
          <p:spPr>
            <a:xfrm>
              <a:off x="4887274" y="7289964"/>
              <a:ext cx="138500" cy="138500"/>
            </a:xfrm>
            <a:prstGeom prst="rect">
              <a:avLst/>
            </a:prstGeom>
            <a:noFill/>
            <a:ln>
              <a:noFill/>
            </a:ln>
          </p:spPr>
        </p:pic>
        <p:sp>
          <p:nvSpPr>
            <p:cNvPr id="159" name="Google Shape;159;g368533f4156_0_265"/>
            <p:cNvSpPr/>
            <p:nvPr/>
          </p:nvSpPr>
          <p:spPr>
            <a:xfrm>
              <a:off x="4956501" y="7078241"/>
              <a:ext cx="584835" cy="276225"/>
            </a:xfrm>
            <a:custGeom>
              <a:rect b="b" l="l" r="r" t="t"/>
              <a:pathLst>
                <a:path extrusionOk="0" h="276225" w="584835">
                  <a:moveTo>
                    <a:pt x="0" y="275907"/>
                  </a:moveTo>
                  <a:lnTo>
                    <a:pt x="584397" y="0"/>
                  </a:lnTo>
                </a:path>
              </a:pathLst>
            </a:custGeom>
            <a:noFill/>
            <a:ln cap="flat" cmpd="sng" w="38075">
              <a:solidFill>
                <a:srgbClr val="7DD957"/>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160" name="Google Shape;160;g368533f4156_0_265"/>
          <p:cNvSpPr txBox="1"/>
          <p:nvPr/>
        </p:nvSpPr>
        <p:spPr>
          <a:xfrm>
            <a:off x="3901725" y="5516997"/>
            <a:ext cx="2307600" cy="2745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s-ES" sz="1700" u="sng">
                <a:latin typeface="Trebuchet MS"/>
                <a:ea typeface="Trebuchet MS"/>
                <a:cs typeface="Trebuchet MS"/>
                <a:sym typeface="Trebuchet MS"/>
              </a:rPr>
              <a:t>Capa</a:t>
            </a:r>
            <a:r>
              <a:rPr lang="es-ES" sz="1700">
                <a:latin typeface="Trebuchet MS"/>
                <a:ea typeface="Trebuchet MS"/>
                <a:cs typeface="Trebuchet MS"/>
                <a:sym typeface="Trebuchet MS"/>
              </a:rPr>
              <a:t> calefactable</a:t>
            </a:r>
            <a:endParaRPr sz="1700">
              <a:latin typeface="Trebuchet MS"/>
              <a:ea typeface="Trebuchet MS"/>
              <a:cs typeface="Trebuchet MS"/>
              <a:sym typeface="Trebuchet MS"/>
            </a:endParaRPr>
          </a:p>
        </p:txBody>
      </p:sp>
      <p:sp>
        <p:nvSpPr>
          <p:cNvPr id="161" name="Google Shape;161;g368533f4156_0_265"/>
          <p:cNvSpPr txBox="1"/>
          <p:nvPr/>
        </p:nvSpPr>
        <p:spPr>
          <a:xfrm>
            <a:off x="3977929" y="4267384"/>
            <a:ext cx="3315300" cy="5361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s-ES" sz="1700">
                <a:latin typeface="Trebuchet MS"/>
                <a:ea typeface="Trebuchet MS"/>
                <a:cs typeface="Trebuchet MS"/>
                <a:sym typeface="Trebuchet MS"/>
              </a:rPr>
              <a:t>Superficie de </a:t>
            </a:r>
            <a:r>
              <a:rPr lang="es-ES" sz="1700">
                <a:latin typeface="Trebuchet MS"/>
                <a:ea typeface="Trebuchet MS"/>
                <a:cs typeface="Trebuchet MS"/>
                <a:sym typeface="Trebuchet MS"/>
              </a:rPr>
              <a:t>impresión</a:t>
            </a:r>
            <a:endParaRPr sz="1700">
              <a:latin typeface="Trebuchet MS"/>
              <a:ea typeface="Trebuchet MS"/>
              <a:cs typeface="Trebuchet MS"/>
              <a:sym typeface="Trebuchet MS"/>
            </a:endParaRPr>
          </a:p>
          <a:p>
            <a:pPr indent="0" lvl="0" marL="12700" marR="0" rtl="0" algn="l">
              <a:lnSpc>
                <a:spcPct val="100000"/>
              </a:lnSpc>
              <a:spcBef>
                <a:spcPts val="0"/>
              </a:spcBef>
              <a:spcAft>
                <a:spcPts val="0"/>
              </a:spcAft>
              <a:buNone/>
            </a:pPr>
            <a:r>
              <a:rPr lang="es-ES" sz="1700">
                <a:latin typeface="Trebuchet MS"/>
                <a:ea typeface="Trebuchet MS"/>
                <a:cs typeface="Trebuchet MS"/>
                <a:sym typeface="Trebuchet MS"/>
              </a:rPr>
              <a:t>Capa </a:t>
            </a:r>
            <a:r>
              <a:rPr lang="es-ES" sz="1700">
                <a:latin typeface="Trebuchet MS"/>
                <a:ea typeface="Trebuchet MS"/>
                <a:cs typeface="Trebuchet MS"/>
                <a:sym typeface="Trebuchet MS"/>
              </a:rPr>
              <a:t>transmisora</a:t>
            </a:r>
            <a:r>
              <a:rPr lang="es-ES" sz="1700">
                <a:latin typeface="Trebuchet MS"/>
                <a:ea typeface="Trebuchet MS"/>
                <a:cs typeface="Trebuchet MS"/>
                <a:sym typeface="Trebuchet MS"/>
              </a:rPr>
              <a:t> de calor</a:t>
            </a:r>
            <a:endParaRPr sz="1700">
              <a:latin typeface="Trebuchet MS"/>
              <a:ea typeface="Trebuchet MS"/>
              <a:cs typeface="Trebuchet MS"/>
              <a:sym typeface="Trebuchet MS"/>
            </a:endParaRPr>
          </a:p>
        </p:txBody>
      </p:sp>
      <p:pic>
        <p:nvPicPr>
          <p:cNvPr id="162" name="Google Shape;162;g368533f4156_0_265"/>
          <p:cNvPicPr preferRelativeResize="0"/>
          <p:nvPr/>
        </p:nvPicPr>
        <p:blipFill rotWithShape="1">
          <a:blip r:embed="rId6">
            <a:alphaModFix/>
          </a:blip>
          <a:srcRect b="0" l="0" r="0" t="0"/>
          <a:stretch/>
        </p:blipFill>
        <p:spPr>
          <a:xfrm>
            <a:off x="8901823" y="3067019"/>
            <a:ext cx="3146202" cy="2724476"/>
          </a:xfrm>
          <a:prstGeom prst="rect">
            <a:avLst/>
          </a:prstGeom>
          <a:noFill/>
          <a:ln>
            <a:noFill/>
          </a:ln>
        </p:spPr>
      </p:pic>
      <p:pic>
        <p:nvPicPr>
          <p:cNvPr id="163" name="Google Shape;163;g368533f4156_0_265"/>
          <p:cNvPicPr preferRelativeResize="0"/>
          <p:nvPr/>
        </p:nvPicPr>
        <p:blipFill rotWithShape="1">
          <a:blip r:embed="rId7">
            <a:alphaModFix/>
          </a:blip>
          <a:srcRect b="0" l="0" r="0" t="0"/>
          <a:stretch/>
        </p:blipFill>
        <p:spPr>
          <a:xfrm>
            <a:off x="8006161" y="2736122"/>
            <a:ext cx="967139" cy="1231900"/>
          </a:xfrm>
          <a:prstGeom prst="rect">
            <a:avLst/>
          </a:prstGeom>
          <a:noFill/>
          <a:ln>
            <a:noFill/>
          </a:ln>
        </p:spPr>
      </p:pic>
      <p:sp>
        <p:nvSpPr>
          <p:cNvPr id="164" name="Google Shape;164;g368533f4156_0_265"/>
          <p:cNvSpPr txBox="1"/>
          <p:nvPr/>
        </p:nvSpPr>
        <p:spPr>
          <a:xfrm>
            <a:off x="9053217" y="2659915"/>
            <a:ext cx="2538600" cy="3516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s-ES" sz="1700">
                <a:latin typeface="Trebuchet MS"/>
                <a:ea typeface="Trebuchet MS"/>
                <a:cs typeface="Trebuchet MS"/>
                <a:sym typeface="Trebuchet MS"/>
              </a:rPr>
              <a:t>Resistenci</a:t>
            </a:r>
            <a:r>
              <a:rPr lang="es-ES" sz="1700" u="sng">
                <a:latin typeface="Trebuchet MS"/>
                <a:ea typeface="Trebuchet MS"/>
                <a:cs typeface="Trebuchet MS"/>
                <a:sym typeface="Trebuchet MS"/>
              </a:rPr>
              <a:t>a térmic</a:t>
            </a:r>
            <a:r>
              <a:rPr lang="es-ES" sz="2200" u="sng">
                <a:latin typeface="Trebuchet MS"/>
                <a:ea typeface="Trebuchet MS"/>
                <a:cs typeface="Trebuchet MS"/>
                <a:sym typeface="Trebuchet MS"/>
              </a:rPr>
              <a:t>a</a:t>
            </a:r>
            <a:endParaRPr sz="2200">
              <a:latin typeface="Trebuchet MS"/>
              <a:ea typeface="Trebuchet MS"/>
              <a:cs typeface="Trebuchet MS"/>
              <a:sym typeface="Trebuchet MS"/>
            </a:endParaRPr>
          </a:p>
        </p:txBody>
      </p:sp>
      <p:cxnSp>
        <p:nvCxnSpPr>
          <p:cNvPr id="165" name="Google Shape;165;g368533f4156_0_265"/>
          <p:cNvCxnSpPr/>
          <p:nvPr/>
        </p:nvCxnSpPr>
        <p:spPr>
          <a:xfrm>
            <a:off x="10954000" y="2981200"/>
            <a:ext cx="391500" cy="720300"/>
          </a:xfrm>
          <a:prstGeom prst="straightConnector1">
            <a:avLst/>
          </a:prstGeom>
          <a:noFill/>
          <a:ln cap="flat" cmpd="sng" w="28575">
            <a:solidFill>
              <a:srgbClr val="00FF00"/>
            </a:solidFill>
            <a:prstDash val="solid"/>
            <a:round/>
            <a:headEnd len="med" w="med" type="none"/>
            <a:tailEnd len="med" w="med" type="none"/>
          </a:ln>
        </p:spPr>
      </p:cxnSp>
      <p:sp>
        <p:nvSpPr>
          <p:cNvPr id="166" name="Google Shape;166;g368533f4156_0_265"/>
          <p:cNvSpPr txBox="1"/>
          <p:nvPr/>
        </p:nvSpPr>
        <p:spPr>
          <a:xfrm>
            <a:off x="7598017" y="4268865"/>
            <a:ext cx="2538600" cy="274500"/>
          </a:xfrm>
          <a:prstGeom prst="rect">
            <a:avLst/>
          </a:prstGeom>
          <a:noFill/>
          <a:ln>
            <a:noFill/>
          </a:ln>
        </p:spPr>
        <p:txBody>
          <a:bodyPr anchorCtr="0" anchor="t" bIns="0" lIns="0" spcFirstLastPara="1" rIns="0" wrap="square" tIns="12700">
            <a:spAutoFit/>
          </a:bodyPr>
          <a:lstStyle/>
          <a:p>
            <a:pPr indent="0" lvl="0" marL="0" rtl="0" algn="l">
              <a:lnSpc>
                <a:spcPct val="100000"/>
              </a:lnSpc>
              <a:spcBef>
                <a:spcPts val="0"/>
              </a:spcBef>
              <a:spcAft>
                <a:spcPts val="0"/>
              </a:spcAft>
              <a:buNone/>
            </a:pPr>
            <a:r>
              <a:rPr lang="es-ES" sz="1700">
                <a:latin typeface="Trebuchet MS"/>
                <a:ea typeface="Trebuchet MS"/>
                <a:cs typeface="Trebuchet MS"/>
                <a:sym typeface="Trebuchet MS"/>
              </a:rPr>
              <a:t>Sensor de Tº</a:t>
            </a:r>
            <a:endParaRPr sz="2200">
              <a:latin typeface="Trebuchet MS"/>
              <a:ea typeface="Trebuchet MS"/>
              <a:cs typeface="Trebuchet MS"/>
              <a:sym typeface="Trebuchet MS"/>
            </a:endParaRPr>
          </a:p>
        </p:txBody>
      </p:sp>
      <p:cxnSp>
        <p:nvCxnSpPr>
          <p:cNvPr id="167" name="Google Shape;167;g368533f4156_0_265"/>
          <p:cNvCxnSpPr/>
          <p:nvPr/>
        </p:nvCxnSpPr>
        <p:spPr>
          <a:xfrm>
            <a:off x="8943517" y="4421265"/>
            <a:ext cx="1269300" cy="137400"/>
          </a:xfrm>
          <a:prstGeom prst="straightConnector1">
            <a:avLst/>
          </a:prstGeom>
          <a:noFill/>
          <a:ln cap="flat" cmpd="sng" w="28575">
            <a:solidFill>
              <a:srgbClr val="00FF00"/>
            </a:solidFill>
            <a:prstDash val="solid"/>
            <a:round/>
            <a:headEnd len="med" w="med" type="none"/>
            <a:tailEnd len="med" w="med" type="none"/>
          </a:ln>
        </p:spPr>
      </p:cxnSp>
      <p:sp>
        <p:nvSpPr>
          <p:cNvPr id="168" name="Google Shape;168;g368533f4156_0_265"/>
          <p:cNvSpPr/>
          <p:nvPr/>
        </p:nvSpPr>
        <p:spPr>
          <a:xfrm rot="-547026">
            <a:off x="6109616" y="5455043"/>
            <a:ext cx="3315182" cy="845601"/>
          </a:xfrm>
          <a:prstGeom prst="curvedUpArrow">
            <a:avLst>
              <a:gd fmla="val 25000" name="adj1"/>
              <a:gd fmla="val 50000" name="adj2"/>
              <a:gd fmla="val 25000" name="adj3"/>
            </a:avLst>
          </a:prstGeom>
          <a:solidFill>
            <a:srgbClr val="9FC5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9" name="Google Shape;169;g368533f4156_0_265"/>
          <p:cNvSpPr/>
          <p:nvPr/>
        </p:nvSpPr>
        <p:spPr>
          <a:xfrm>
            <a:off x="7520825" y="2511475"/>
            <a:ext cx="4321500" cy="3507300"/>
          </a:xfrm>
          <a:prstGeom prst="roundRect">
            <a:avLst>
              <a:gd fmla="val 16667" name="adj"/>
            </a:avLst>
          </a:prstGeom>
          <a:noFill/>
          <a:ln cap="flat" cmpd="sng" w="3810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70" name="Google Shape;170;g368533f4156_0_265" title="Logo horizontal principal.jpg"/>
          <p:cNvPicPr preferRelativeResize="0"/>
          <p:nvPr/>
        </p:nvPicPr>
        <p:blipFill rotWithShape="1">
          <a:blip r:embed="rId8">
            <a:alphaModFix/>
          </a:blip>
          <a:srcRect b="0" l="0" r="0" t="0"/>
          <a:stretch/>
        </p:blipFill>
        <p:spPr>
          <a:xfrm>
            <a:off x="5456800" y="6044425"/>
            <a:ext cx="1908566" cy="7521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g36946e72fc2_0_271"/>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UD3: COMPONENTES DE UNA IMPR 3D FDM.</a:t>
            </a:r>
            <a:endParaRPr/>
          </a:p>
        </p:txBody>
      </p:sp>
      <p:sp>
        <p:nvSpPr>
          <p:cNvPr id="176" name="Google Shape;176;g36946e72fc2_0_271"/>
          <p:cNvSpPr txBox="1"/>
          <p:nvPr/>
        </p:nvSpPr>
        <p:spPr>
          <a:xfrm>
            <a:off x="1464825" y="1057950"/>
            <a:ext cx="10187400" cy="7659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3.3 PARTES CALEFACTABLES Y SISTEMA DE EXTRUSIÓN</a:t>
            </a:r>
            <a:endParaRPr b="1" sz="2400">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lang="es-ES" sz="2400">
                <a:solidFill>
                  <a:srgbClr val="002060"/>
                </a:solidFill>
                <a:latin typeface="Arial Black"/>
                <a:ea typeface="Arial Black"/>
                <a:cs typeface="Arial Black"/>
                <a:sym typeface="Arial Black"/>
              </a:rPr>
              <a:t>3.3.1.1 SUPERFICIE DE IMPRESIÓN</a:t>
            </a:r>
            <a:endParaRPr b="1" sz="2400">
              <a:solidFill>
                <a:srgbClr val="002060"/>
              </a:solidFill>
              <a:latin typeface="Arial Black"/>
              <a:ea typeface="Arial Black"/>
              <a:cs typeface="Arial Black"/>
              <a:sym typeface="Arial Black"/>
            </a:endParaRPr>
          </a:p>
        </p:txBody>
      </p:sp>
      <p:sp>
        <p:nvSpPr>
          <p:cNvPr id="177" name="Google Shape;177;g36946e72fc2_0_271"/>
          <p:cNvSpPr txBox="1"/>
          <p:nvPr/>
        </p:nvSpPr>
        <p:spPr>
          <a:xfrm>
            <a:off x="1236950" y="1901300"/>
            <a:ext cx="5968800" cy="49470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Char char="●"/>
            </a:pPr>
            <a:r>
              <a:rPr lang="es-ES" sz="1800">
                <a:solidFill>
                  <a:schemeClr val="dk1"/>
                </a:solidFill>
              </a:rPr>
              <a:t>Se coloca sobre la cama caliente y es el medio directo donde el filamento se adhiera.</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b="1" lang="es-ES" sz="1800">
                <a:solidFill>
                  <a:schemeClr val="dk1"/>
                </a:solidFill>
              </a:rPr>
              <a:t>Mejor </a:t>
            </a:r>
            <a:r>
              <a:rPr b="1" lang="es-ES" sz="1800">
                <a:solidFill>
                  <a:schemeClr val="dk1"/>
                </a:solidFill>
              </a:rPr>
              <a:t>adherencia</a:t>
            </a:r>
            <a:r>
              <a:rPr b="1" lang="es-ES" sz="1800">
                <a:solidFill>
                  <a:schemeClr val="dk1"/>
                </a:solidFill>
              </a:rPr>
              <a:t> del </a:t>
            </a:r>
            <a:r>
              <a:rPr b="1" lang="es-ES" sz="1800">
                <a:solidFill>
                  <a:schemeClr val="dk1"/>
                </a:solidFill>
              </a:rPr>
              <a:t>material</a:t>
            </a:r>
            <a:r>
              <a:rPr b="1" lang="es-ES" sz="1800">
                <a:solidFill>
                  <a:schemeClr val="dk1"/>
                </a:solidFill>
              </a:rPr>
              <a:t>:</a:t>
            </a:r>
            <a:r>
              <a:rPr lang="es-ES" sz="1800">
                <a:solidFill>
                  <a:schemeClr val="dk1"/>
                </a:solidFill>
              </a:rPr>
              <a:t>Ayuda a que el material se adhiera mejor durante las primeras capas de la impresión.</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b="1" lang="es-ES" sz="1800">
                <a:solidFill>
                  <a:schemeClr val="dk1"/>
                </a:solidFill>
              </a:rPr>
              <a:t> La elección del material</a:t>
            </a:r>
            <a:r>
              <a:rPr lang="es-ES" sz="1800">
                <a:solidFill>
                  <a:schemeClr val="dk1"/>
                </a:solidFill>
              </a:rPr>
              <a:t> de la superficie es crucial para la adherencia y la facilidad de retirada del modelo una vez terminado.</a:t>
            </a:r>
            <a:endParaRPr sz="1800">
              <a:solidFill>
                <a:schemeClr val="dk1"/>
              </a:solidFill>
            </a:endParaRPr>
          </a:p>
          <a:p>
            <a:pPr indent="-342900" lvl="0" marL="457200" marR="5080" rtl="0" algn="l">
              <a:lnSpc>
                <a:spcPct val="115000"/>
              </a:lnSpc>
              <a:spcBef>
                <a:spcPts val="0"/>
              </a:spcBef>
              <a:spcAft>
                <a:spcPts val="0"/>
              </a:spcAft>
              <a:buClr>
                <a:schemeClr val="dk1"/>
              </a:buClr>
              <a:buSzPts val="1800"/>
              <a:buChar char="●"/>
            </a:pPr>
            <a:r>
              <a:rPr b="1" lang="es-ES" sz="1800">
                <a:solidFill>
                  <a:schemeClr val="dk1"/>
                </a:solidFill>
              </a:rPr>
              <a:t>Reducción de deformaciones</a:t>
            </a:r>
            <a:r>
              <a:rPr lang="es-ES" sz="1800">
                <a:solidFill>
                  <a:schemeClr val="dk1"/>
                </a:solidFill>
              </a:rPr>
              <a:t>: Reduce la posibilidad “warping” (levantamiento de las esquinas)</a:t>
            </a:r>
            <a:endParaRPr sz="1800">
              <a:solidFill>
                <a:schemeClr val="dk1"/>
              </a:solidFill>
            </a:endParaRPr>
          </a:p>
          <a:p>
            <a:pPr indent="0" lvl="0" marL="0" marR="5080" rtl="0" algn="l">
              <a:lnSpc>
                <a:spcPct val="115000"/>
              </a:lnSpc>
              <a:spcBef>
                <a:spcPts val="0"/>
              </a:spcBef>
              <a:spcAft>
                <a:spcPts val="0"/>
              </a:spcAft>
              <a:buNone/>
            </a:pPr>
            <a:r>
              <a:t/>
            </a:r>
            <a:endParaRPr sz="1800">
              <a:solidFill>
                <a:schemeClr val="dk1"/>
              </a:solidFill>
            </a:endParaRPr>
          </a:p>
          <a:p>
            <a:pPr indent="0" lvl="0" marL="914400" marR="0" rtl="0" algn="l">
              <a:lnSpc>
                <a:spcPct val="100000"/>
              </a:lnSpc>
              <a:spcBef>
                <a:spcPts val="1000"/>
              </a:spcBef>
              <a:spcAft>
                <a:spcPts val="0"/>
              </a:spcAft>
              <a:buNone/>
            </a:pPr>
            <a:r>
              <a:t/>
            </a:r>
            <a:endParaRPr sz="1800">
              <a:solidFill>
                <a:schemeClr val="dk1"/>
              </a:solidFil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178" name="Google Shape;178;g36946e72fc2_0_271"/>
          <p:cNvPicPr preferRelativeResize="0"/>
          <p:nvPr/>
        </p:nvPicPr>
        <p:blipFill>
          <a:blip r:embed="rId3">
            <a:alphaModFix/>
          </a:blip>
          <a:stretch>
            <a:fillRect/>
          </a:stretch>
        </p:blipFill>
        <p:spPr>
          <a:xfrm>
            <a:off x="8018450" y="1734674"/>
            <a:ext cx="2809385" cy="1868351"/>
          </a:xfrm>
          <a:prstGeom prst="rect">
            <a:avLst/>
          </a:prstGeom>
          <a:noFill/>
          <a:ln>
            <a:noFill/>
          </a:ln>
        </p:spPr>
      </p:pic>
      <p:pic>
        <p:nvPicPr>
          <p:cNvPr id="179" name="Google Shape;179;g36946e72fc2_0_271"/>
          <p:cNvPicPr preferRelativeResize="0"/>
          <p:nvPr/>
        </p:nvPicPr>
        <p:blipFill>
          <a:blip r:embed="rId4">
            <a:alphaModFix/>
          </a:blip>
          <a:stretch>
            <a:fillRect/>
          </a:stretch>
        </p:blipFill>
        <p:spPr>
          <a:xfrm>
            <a:off x="7953900" y="3603025"/>
            <a:ext cx="2809374" cy="2809376"/>
          </a:xfrm>
          <a:prstGeom prst="rect">
            <a:avLst/>
          </a:prstGeom>
          <a:noFill/>
          <a:ln>
            <a:noFill/>
          </a:ln>
        </p:spPr>
      </p:pic>
      <p:sp>
        <p:nvSpPr>
          <p:cNvPr id="180" name="Google Shape;180;g36946e72fc2_0_271"/>
          <p:cNvSpPr txBox="1"/>
          <p:nvPr/>
        </p:nvSpPr>
        <p:spPr>
          <a:xfrm>
            <a:off x="9615875" y="1619775"/>
            <a:ext cx="912300" cy="16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a:t>vidrio</a:t>
            </a:r>
            <a:endParaRPr/>
          </a:p>
        </p:txBody>
      </p:sp>
      <p:sp>
        <p:nvSpPr>
          <p:cNvPr id="181" name="Google Shape;181;g36946e72fc2_0_271"/>
          <p:cNvSpPr txBox="1"/>
          <p:nvPr/>
        </p:nvSpPr>
        <p:spPr>
          <a:xfrm>
            <a:off x="9850975" y="3533875"/>
            <a:ext cx="1296000" cy="16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a:t>Magnética</a:t>
            </a:r>
            <a:endParaRPr/>
          </a:p>
        </p:txBody>
      </p:sp>
      <p:cxnSp>
        <p:nvCxnSpPr>
          <p:cNvPr id="182" name="Google Shape;182;g36946e72fc2_0_271"/>
          <p:cNvCxnSpPr/>
          <p:nvPr/>
        </p:nvCxnSpPr>
        <p:spPr>
          <a:xfrm flipH="1">
            <a:off x="9164975" y="1856025"/>
            <a:ext cx="450900" cy="440400"/>
          </a:xfrm>
          <a:prstGeom prst="straightConnector1">
            <a:avLst/>
          </a:prstGeom>
          <a:noFill/>
          <a:ln cap="flat" cmpd="sng" w="9525">
            <a:solidFill>
              <a:schemeClr val="accent6"/>
            </a:solidFill>
            <a:prstDash val="solid"/>
            <a:round/>
            <a:headEnd len="med" w="med" type="none"/>
            <a:tailEnd len="med" w="med" type="none"/>
          </a:ln>
        </p:spPr>
      </p:cxnSp>
      <p:cxnSp>
        <p:nvCxnSpPr>
          <p:cNvPr id="183" name="Google Shape;183;g36946e72fc2_0_271"/>
          <p:cNvCxnSpPr/>
          <p:nvPr/>
        </p:nvCxnSpPr>
        <p:spPr>
          <a:xfrm flipH="1" rot="10800000">
            <a:off x="9660475" y="3770125"/>
            <a:ext cx="266700" cy="416700"/>
          </a:xfrm>
          <a:prstGeom prst="straightConnector1">
            <a:avLst/>
          </a:prstGeom>
          <a:noFill/>
          <a:ln cap="flat" cmpd="sng" w="9525">
            <a:solidFill>
              <a:schemeClr val="accent6"/>
            </a:solidFill>
            <a:prstDash val="solid"/>
            <a:round/>
            <a:headEnd len="med" w="med" type="none"/>
            <a:tailEnd len="med" w="med" type="none"/>
          </a:ln>
        </p:spPr>
      </p:cxnSp>
      <p:pic>
        <p:nvPicPr>
          <p:cNvPr id="184" name="Google Shape;184;g36946e72fc2_0_271" title="Logo horizontal principal.jpg"/>
          <p:cNvPicPr preferRelativeResize="0"/>
          <p:nvPr/>
        </p:nvPicPr>
        <p:blipFill rotWithShape="1">
          <a:blip r:embed="rId5">
            <a:alphaModFix/>
          </a:blip>
          <a:srcRect b="0" l="0" r="0" t="0"/>
          <a:stretch/>
        </p:blipFill>
        <p:spPr>
          <a:xfrm>
            <a:off x="5456800" y="6044425"/>
            <a:ext cx="1908566" cy="752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g36946e72fc2_0_239"/>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UD3: COMPONENTES DE UNA IMPR 3D FDM.</a:t>
            </a:r>
            <a:endParaRPr/>
          </a:p>
        </p:txBody>
      </p:sp>
      <p:sp>
        <p:nvSpPr>
          <p:cNvPr id="190" name="Google Shape;190;g36946e72fc2_0_239"/>
          <p:cNvSpPr txBox="1"/>
          <p:nvPr/>
        </p:nvSpPr>
        <p:spPr>
          <a:xfrm>
            <a:off x="1464825" y="1057950"/>
            <a:ext cx="10187400" cy="7659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3.3 PARTES CALEFACTABLES Y SISTEMA DE EXTRUSIÓN</a:t>
            </a:r>
            <a:endParaRPr b="1" sz="2400">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lang="es-ES" sz="2400">
                <a:solidFill>
                  <a:srgbClr val="002060"/>
                </a:solidFill>
                <a:latin typeface="Arial Black"/>
                <a:ea typeface="Arial Black"/>
                <a:cs typeface="Arial Black"/>
                <a:sym typeface="Arial Black"/>
              </a:rPr>
              <a:t>3.3.1.1 SUPERFICIE DE IMPRESIÓN</a:t>
            </a:r>
            <a:endParaRPr b="1" sz="2400">
              <a:solidFill>
                <a:srgbClr val="002060"/>
              </a:solidFill>
              <a:latin typeface="Arial Black"/>
              <a:ea typeface="Arial Black"/>
              <a:cs typeface="Arial Black"/>
              <a:sym typeface="Arial Black"/>
            </a:endParaRPr>
          </a:p>
        </p:txBody>
      </p:sp>
      <p:pic>
        <p:nvPicPr>
          <p:cNvPr id="191" name="Google Shape;191;g36946e72fc2_0_239"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pic>
        <p:nvPicPr>
          <p:cNvPr id="192" name="Google Shape;192;g36946e72fc2_0_239"/>
          <p:cNvPicPr preferRelativeResize="0"/>
          <p:nvPr/>
        </p:nvPicPr>
        <p:blipFill rotWithShape="1">
          <a:blip r:embed="rId4">
            <a:alphaModFix/>
          </a:blip>
          <a:srcRect b="0" l="0" r="0" t="0"/>
          <a:stretch/>
        </p:blipFill>
        <p:spPr>
          <a:xfrm>
            <a:off x="8954374" y="2002795"/>
            <a:ext cx="1732250" cy="1500031"/>
          </a:xfrm>
          <a:prstGeom prst="rect">
            <a:avLst/>
          </a:prstGeom>
          <a:noFill/>
          <a:ln>
            <a:noFill/>
          </a:ln>
        </p:spPr>
      </p:pic>
      <p:pic>
        <p:nvPicPr>
          <p:cNvPr id="193" name="Google Shape;193;g36946e72fc2_0_239"/>
          <p:cNvPicPr preferRelativeResize="0"/>
          <p:nvPr/>
        </p:nvPicPr>
        <p:blipFill rotWithShape="1">
          <a:blip r:embed="rId5">
            <a:alphaModFix/>
          </a:blip>
          <a:srcRect b="0" l="0" r="0" t="0"/>
          <a:stretch/>
        </p:blipFill>
        <p:spPr>
          <a:xfrm>
            <a:off x="10661724" y="3083175"/>
            <a:ext cx="1380225" cy="1195200"/>
          </a:xfrm>
          <a:prstGeom prst="rect">
            <a:avLst/>
          </a:prstGeom>
          <a:noFill/>
          <a:ln>
            <a:noFill/>
          </a:ln>
        </p:spPr>
      </p:pic>
      <p:pic>
        <p:nvPicPr>
          <p:cNvPr id="194" name="Google Shape;194;g36946e72fc2_0_239"/>
          <p:cNvPicPr preferRelativeResize="0"/>
          <p:nvPr/>
        </p:nvPicPr>
        <p:blipFill rotWithShape="1">
          <a:blip r:embed="rId6">
            <a:alphaModFix/>
          </a:blip>
          <a:srcRect b="0" l="0" r="0" t="0"/>
          <a:stretch/>
        </p:blipFill>
        <p:spPr>
          <a:xfrm>
            <a:off x="8767940" y="3970002"/>
            <a:ext cx="1512857" cy="1310050"/>
          </a:xfrm>
          <a:prstGeom prst="rect">
            <a:avLst/>
          </a:prstGeom>
          <a:noFill/>
          <a:ln>
            <a:noFill/>
          </a:ln>
        </p:spPr>
      </p:pic>
      <p:pic>
        <p:nvPicPr>
          <p:cNvPr id="195" name="Google Shape;195;g36946e72fc2_0_239"/>
          <p:cNvPicPr preferRelativeResize="0"/>
          <p:nvPr/>
        </p:nvPicPr>
        <p:blipFill rotWithShape="1">
          <a:blip r:embed="rId7">
            <a:alphaModFix/>
          </a:blip>
          <a:srcRect b="0" l="0" r="0" t="0"/>
          <a:stretch/>
        </p:blipFill>
        <p:spPr>
          <a:xfrm>
            <a:off x="10181424" y="4672076"/>
            <a:ext cx="1732250" cy="1500050"/>
          </a:xfrm>
          <a:prstGeom prst="rect">
            <a:avLst/>
          </a:prstGeom>
          <a:noFill/>
          <a:ln>
            <a:noFill/>
          </a:ln>
        </p:spPr>
      </p:pic>
      <p:sp>
        <p:nvSpPr>
          <p:cNvPr id="196" name="Google Shape;196;g36946e72fc2_0_239"/>
          <p:cNvSpPr txBox="1"/>
          <p:nvPr/>
        </p:nvSpPr>
        <p:spPr>
          <a:xfrm>
            <a:off x="1236950" y="1901300"/>
            <a:ext cx="7844100" cy="5772000"/>
          </a:xfrm>
          <a:prstGeom prst="rect">
            <a:avLst/>
          </a:prstGeom>
          <a:noFill/>
          <a:ln>
            <a:noFill/>
          </a:ln>
        </p:spPr>
        <p:txBody>
          <a:bodyPr anchorCtr="0" anchor="t" bIns="91425" lIns="91425" spcFirstLastPara="1" rIns="91425" wrap="square" tIns="91425">
            <a:spAutoFit/>
          </a:bodyPr>
          <a:lstStyle/>
          <a:p>
            <a:pPr indent="-342900" lvl="0" marL="457200" rtl="0" algn="l">
              <a:spcBef>
                <a:spcPts val="1000"/>
              </a:spcBef>
              <a:spcAft>
                <a:spcPts val="0"/>
              </a:spcAft>
              <a:buClr>
                <a:schemeClr val="dk1"/>
              </a:buClr>
              <a:buSzPts val="1800"/>
              <a:buChar char="●"/>
            </a:pPr>
            <a:r>
              <a:rPr b="1" lang="es-ES" sz="1800">
                <a:solidFill>
                  <a:schemeClr val="dk1"/>
                </a:solidFill>
              </a:rPr>
              <a:t>Materiales</a:t>
            </a:r>
            <a:endParaRPr sz="1800">
              <a:solidFill>
                <a:schemeClr val="dk1"/>
              </a:solidFill>
            </a:endParaRPr>
          </a:p>
          <a:p>
            <a:pPr indent="-342900" lvl="1" marL="914400" rtl="0" algn="l">
              <a:spcBef>
                <a:spcPts val="1000"/>
              </a:spcBef>
              <a:spcAft>
                <a:spcPts val="0"/>
              </a:spcAft>
              <a:buClr>
                <a:schemeClr val="dk1"/>
              </a:buClr>
              <a:buSzPts val="1800"/>
              <a:buChar char="○"/>
            </a:pPr>
            <a:r>
              <a:rPr b="1" lang="es-ES" sz="1800">
                <a:solidFill>
                  <a:schemeClr val="dk1"/>
                </a:solidFill>
              </a:rPr>
              <a:t>Superficie de cristal</a:t>
            </a:r>
            <a:r>
              <a:rPr lang="es-ES" sz="1800">
                <a:solidFill>
                  <a:schemeClr val="dk1"/>
                </a:solidFill>
              </a:rPr>
              <a:t>:fabricada con vidrio templado vidrio normal. Se deforman,(económico y plano)</a:t>
            </a:r>
            <a:endParaRPr sz="1800">
              <a:solidFill>
                <a:schemeClr val="dk1"/>
              </a:solidFill>
            </a:endParaRPr>
          </a:p>
          <a:p>
            <a:pPr indent="-342900" lvl="1" marL="914400" rtl="0" algn="l">
              <a:spcBef>
                <a:spcPts val="1000"/>
              </a:spcBef>
              <a:spcAft>
                <a:spcPts val="0"/>
              </a:spcAft>
              <a:buClr>
                <a:schemeClr val="dk1"/>
              </a:buClr>
              <a:buSzPts val="1800"/>
              <a:buChar char="○"/>
            </a:pPr>
            <a:r>
              <a:rPr b="1" lang="es-ES" sz="1800">
                <a:solidFill>
                  <a:schemeClr val="dk1"/>
                </a:solidFill>
              </a:rPr>
              <a:t>Aluminio;</a:t>
            </a:r>
            <a:r>
              <a:rPr lang="es-ES" sz="1800">
                <a:solidFill>
                  <a:schemeClr val="dk1"/>
                </a:solidFill>
              </a:rPr>
              <a:t>excelente distribución del calor. Gran durabilidad. Resistente a la deformación</a:t>
            </a:r>
            <a:endParaRPr sz="1800">
              <a:solidFill>
                <a:schemeClr val="dk1"/>
              </a:solidFill>
            </a:endParaRPr>
          </a:p>
          <a:p>
            <a:pPr indent="-342900" lvl="1" marL="914400" rtl="0" algn="l">
              <a:spcBef>
                <a:spcPts val="1000"/>
              </a:spcBef>
              <a:spcAft>
                <a:spcPts val="0"/>
              </a:spcAft>
              <a:buClr>
                <a:schemeClr val="dk1"/>
              </a:buClr>
              <a:buSzPts val="1800"/>
              <a:buChar char="○"/>
            </a:pPr>
            <a:r>
              <a:rPr b="1" lang="es-ES" sz="1800">
                <a:solidFill>
                  <a:schemeClr val="dk1"/>
                </a:solidFill>
              </a:rPr>
              <a:t>Superficie flexible</a:t>
            </a:r>
            <a:r>
              <a:rPr lang="es-ES" sz="1800">
                <a:solidFill>
                  <a:schemeClr val="dk1"/>
                </a:solidFill>
              </a:rPr>
              <a:t>:Gran facilidad para retirar las impresiones. Compuestas por una capa de aluminio flexible cubierta con una película de acero inoxidable o una capa de PEI, que ayuda a la adherencia</a:t>
            </a:r>
            <a:endParaRPr sz="1800">
              <a:solidFill>
                <a:schemeClr val="dk1"/>
              </a:solidFill>
            </a:endParaRPr>
          </a:p>
          <a:p>
            <a:pPr indent="-342900" lvl="1" marL="914400" rtl="0" algn="l">
              <a:spcBef>
                <a:spcPts val="1000"/>
              </a:spcBef>
              <a:spcAft>
                <a:spcPts val="0"/>
              </a:spcAft>
              <a:buClr>
                <a:schemeClr val="dk1"/>
              </a:buClr>
              <a:buSzPts val="1800"/>
              <a:buChar char="○"/>
            </a:pPr>
            <a:r>
              <a:rPr b="1" lang="es-ES" sz="1800">
                <a:solidFill>
                  <a:schemeClr val="dk1"/>
                </a:solidFill>
              </a:rPr>
              <a:t>Superficies especiales ( PEI) :</a:t>
            </a:r>
            <a:r>
              <a:rPr lang="es-ES" sz="1800">
                <a:solidFill>
                  <a:schemeClr val="dk1"/>
                </a:solidFill>
              </a:rPr>
              <a:t>Mejor adherencia sin necesidad de adhesivos adicionales. Facil retirada del objeto. Durabilidad</a:t>
            </a:r>
            <a:endParaRPr sz="1800">
              <a:solidFill>
                <a:schemeClr val="dk1"/>
              </a:solidFill>
            </a:endParaRPr>
          </a:p>
          <a:p>
            <a:pPr indent="-342900" lvl="1" marL="914400" rtl="0" algn="l">
              <a:spcBef>
                <a:spcPts val="1000"/>
              </a:spcBef>
              <a:spcAft>
                <a:spcPts val="0"/>
              </a:spcAft>
              <a:buClr>
                <a:schemeClr val="dk1"/>
              </a:buClr>
              <a:buSzPts val="1800"/>
              <a:buChar char="○"/>
            </a:pPr>
            <a:r>
              <a:rPr b="1" lang="es-ES" sz="1800">
                <a:solidFill>
                  <a:schemeClr val="dk1"/>
                </a:solidFill>
              </a:rPr>
              <a:t>Superficies texturizada</a:t>
            </a:r>
            <a:r>
              <a:rPr lang="es-ES" sz="1800">
                <a:solidFill>
                  <a:schemeClr val="dk1"/>
                </a:solidFill>
              </a:rPr>
              <a:t>:que dejan un acabado específico en la base de la impresión</a:t>
            </a:r>
            <a:endParaRPr sz="1800">
              <a:solidFill>
                <a:schemeClr val="dk1"/>
              </a:solidFill>
            </a:endParaRPr>
          </a:p>
          <a:p>
            <a:pPr indent="-342900" lvl="0" marL="457200" marR="0" rtl="0" algn="l">
              <a:lnSpc>
                <a:spcPct val="100000"/>
              </a:lnSpc>
              <a:spcBef>
                <a:spcPts val="1000"/>
              </a:spcBef>
              <a:spcAft>
                <a:spcPts val="0"/>
              </a:spcAft>
              <a:buClr>
                <a:schemeClr val="dk1"/>
              </a:buClr>
              <a:buSzPts val="1800"/>
              <a:buChar char="●"/>
            </a:pPr>
            <a:r>
              <a:t/>
            </a:r>
            <a:endParaRPr sz="1800">
              <a:solidFill>
                <a:schemeClr val="dk1"/>
              </a:solidFill>
            </a:endParaRPr>
          </a:p>
          <a:p>
            <a:pPr indent="0" lvl="0" marL="914400" marR="0" rtl="0" algn="l">
              <a:lnSpc>
                <a:spcPct val="100000"/>
              </a:lnSpc>
              <a:spcBef>
                <a:spcPts val="1000"/>
              </a:spcBef>
              <a:spcAft>
                <a:spcPts val="0"/>
              </a:spcAft>
              <a:buNone/>
            </a:pPr>
            <a:r>
              <a:t/>
            </a:r>
            <a:endParaRPr sz="1800">
              <a:solidFill>
                <a:schemeClr val="dk1"/>
              </a:solidFil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g368533f4156_0_378"/>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UD3: COMPONENTES DE UNA IMPR 3D FDM.</a:t>
            </a:r>
            <a:endParaRPr/>
          </a:p>
        </p:txBody>
      </p:sp>
      <p:sp>
        <p:nvSpPr>
          <p:cNvPr id="202" name="Google Shape;202;g368533f4156_0_378"/>
          <p:cNvSpPr txBox="1"/>
          <p:nvPr/>
        </p:nvSpPr>
        <p:spPr>
          <a:xfrm>
            <a:off x="1464825" y="1057950"/>
            <a:ext cx="10187400" cy="7659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3.3 PARTES CALEFACTABLES Y SISTEMA DE EXTRUSIÓN</a:t>
            </a:r>
            <a:endParaRPr b="1" sz="2400">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lang="es-ES" sz="2400">
                <a:solidFill>
                  <a:srgbClr val="002060"/>
                </a:solidFill>
                <a:latin typeface="Arial Black"/>
                <a:ea typeface="Arial Black"/>
                <a:cs typeface="Arial Black"/>
                <a:sym typeface="Arial Black"/>
              </a:rPr>
              <a:t>3.3.1.2 CAPA CALEFACTABLE</a:t>
            </a:r>
            <a:endParaRPr b="1" sz="2400">
              <a:solidFill>
                <a:srgbClr val="002060"/>
              </a:solidFill>
              <a:latin typeface="Arial Black"/>
              <a:ea typeface="Arial Black"/>
              <a:cs typeface="Arial Black"/>
              <a:sym typeface="Arial Black"/>
            </a:endParaRPr>
          </a:p>
        </p:txBody>
      </p:sp>
      <p:sp>
        <p:nvSpPr>
          <p:cNvPr id="203" name="Google Shape;203;g368533f4156_0_378"/>
          <p:cNvSpPr txBox="1"/>
          <p:nvPr/>
        </p:nvSpPr>
        <p:spPr>
          <a:xfrm>
            <a:off x="1236950" y="1901300"/>
            <a:ext cx="5968800" cy="49614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1000"/>
              </a:spcBef>
              <a:spcAft>
                <a:spcPts val="0"/>
              </a:spcAft>
              <a:buClr>
                <a:schemeClr val="dk1"/>
              </a:buClr>
              <a:buSzPts val="1800"/>
              <a:buChar char="●"/>
            </a:pPr>
            <a:r>
              <a:rPr lang="es-ES" sz="1800">
                <a:solidFill>
                  <a:schemeClr val="dk1"/>
                </a:solidFill>
              </a:rPr>
              <a:t>Es la plataforma sobre la que se deposita el material extruido. </a:t>
            </a:r>
            <a:endParaRPr sz="1800">
              <a:solidFill>
                <a:schemeClr val="dk1"/>
              </a:solidFill>
            </a:endParaRPr>
          </a:p>
          <a:p>
            <a:pPr indent="-342900" lvl="0" marL="457200" marR="0" rtl="0" algn="l">
              <a:lnSpc>
                <a:spcPct val="100000"/>
              </a:lnSpc>
              <a:spcBef>
                <a:spcPts val="1000"/>
              </a:spcBef>
              <a:spcAft>
                <a:spcPts val="0"/>
              </a:spcAft>
              <a:buClr>
                <a:schemeClr val="dk1"/>
              </a:buClr>
              <a:buSzPts val="1800"/>
              <a:buChar char="●"/>
            </a:pPr>
            <a:r>
              <a:rPr lang="es-ES" sz="1800">
                <a:solidFill>
                  <a:schemeClr val="dk1"/>
                </a:solidFill>
              </a:rPr>
              <a:t>En la mayoría de las impresoras FDM, </a:t>
            </a:r>
            <a:endParaRPr sz="1800">
              <a:solidFill>
                <a:schemeClr val="dk1"/>
              </a:solidFill>
            </a:endParaRPr>
          </a:p>
          <a:p>
            <a:pPr indent="-342900" lvl="0" marL="457200" marR="0" rtl="0" algn="l">
              <a:lnSpc>
                <a:spcPct val="100000"/>
              </a:lnSpc>
              <a:spcBef>
                <a:spcPts val="1000"/>
              </a:spcBef>
              <a:spcAft>
                <a:spcPts val="0"/>
              </a:spcAft>
              <a:buClr>
                <a:schemeClr val="dk1"/>
              </a:buClr>
              <a:buSzPts val="1800"/>
              <a:buChar char="●"/>
            </a:pPr>
            <a:r>
              <a:rPr lang="es-ES" sz="1800">
                <a:solidFill>
                  <a:schemeClr val="dk1"/>
                </a:solidFill>
              </a:rPr>
              <a:t>Es calefactada para mejorar drásticamente la adherencia de las primeras capas y evitar el warping (deformación de las esquinas o bordes del modelo impreso debido al enfriamiento diferencial).</a:t>
            </a:r>
            <a:endParaRPr sz="1800">
              <a:solidFill>
                <a:schemeClr val="dk1"/>
              </a:solidFill>
            </a:endParaRPr>
          </a:p>
          <a:p>
            <a:pPr indent="-342900" lvl="0" marL="457200" marR="0" rtl="0" algn="l">
              <a:lnSpc>
                <a:spcPct val="100000"/>
              </a:lnSpc>
              <a:spcBef>
                <a:spcPts val="1000"/>
              </a:spcBef>
              <a:spcAft>
                <a:spcPts val="0"/>
              </a:spcAft>
              <a:buClr>
                <a:schemeClr val="dk1"/>
              </a:buClr>
              <a:buSzPts val="1800"/>
              <a:buChar char="●"/>
            </a:pPr>
            <a:r>
              <a:rPr lang="es-ES" sz="1800">
                <a:solidFill>
                  <a:schemeClr val="dk1"/>
                </a:solidFill>
              </a:rPr>
              <a:t> Al mantener una temperatura constante, se reduce el estrés térmico en la pieza.</a:t>
            </a:r>
            <a:endParaRPr sz="1800">
              <a:solidFill>
                <a:schemeClr val="dk1"/>
              </a:solidFill>
            </a:endParaRPr>
          </a:p>
          <a:p>
            <a:pPr indent="-342900" lvl="0" marL="457200" marR="0" rtl="0" algn="l">
              <a:lnSpc>
                <a:spcPct val="100000"/>
              </a:lnSpc>
              <a:spcBef>
                <a:spcPts val="1000"/>
              </a:spcBef>
              <a:spcAft>
                <a:spcPts val="0"/>
              </a:spcAft>
              <a:buClr>
                <a:schemeClr val="dk1"/>
              </a:buClr>
              <a:buSzPts val="1800"/>
              <a:buChar char="●"/>
            </a:pPr>
            <a:r>
              <a:rPr lang="es-ES" sz="1800">
                <a:solidFill>
                  <a:schemeClr val="dk1"/>
                </a:solidFill>
              </a:rPr>
              <a:t>La temperatura puede ajustarse según el tipo de filamento utilizado; por ejemplo, el PLA requiere menos calor que el ABS o el PETG</a:t>
            </a:r>
            <a:endParaRPr sz="1800">
              <a:solidFill>
                <a:schemeClr val="dk1"/>
              </a:solidFill>
            </a:endParaRPr>
          </a:p>
          <a:p>
            <a:pPr indent="0" lvl="0" marL="914400" marR="0" rtl="0" algn="l">
              <a:lnSpc>
                <a:spcPct val="100000"/>
              </a:lnSpc>
              <a:spcBef>
                <a:spcPts val="1000"/>
              </a:spcBef>
              <a:spcAft>
                <a:spcPts val="0"/>
              </a:spcAft>
              <a:buNone/>
            </a:pPr>
            <a:r>
              <a:t/>
            </a:r>
            <a:endParaRPr sz="1800">
              <a:solidFill>
                <a:schemeClr val="dk1"/>
              </a:solidFil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204" name="Google Shape;204;g368533f4156_0_378"/>
          <p:cNvPicPr preferRelativeResize="0"/>
          <p:nvPr/>
        </p:nvPicPr>
        <p:blipFill>
          <a:blip r:embed="rId3">
            <a:alphaModFix/>
          </a:blip>
          <a:stretch>
            <a:fillRect/>
          </a:stretch>
        </p:blipFill>
        <p:spPr>
          <a:xfrm>
            <a:off x="7358150" y="1976250"/>
            <a:ext cx="4681450" cy="2216658"/>
          </a:xfrm>
          <a:prstGeom prst="rect">
            <a:avLst/>
          </a:prstGeom>
          <a:noFill/>
          <a:ln>
            <a:noFill/>
          </a:ln>
        </p:spPr>
      </p:pic>
      <p:pic>
        <p:nvPicPr>
          <p:cNvPr id="205" name="Google Shape;205;g368533f4156_0_378" title="Logo horizontal principal.jpg"/>
          <p:cNvPicPr preferRelativeResize="0"/>
          <p:nvPr/>
        </p:nvPicPr>
        <p:blipFill rotWithShape="1">
          <a:blip r:embed="rId4">
            <a:alphaModFix/>
          </a:blip>
          <a:srcRect b="0" l="0" r="0" t="0"/>
          <a:stretch/>
        </p:blipFill>
        <p:spPr>
          <a:xfrm>
            <a:off x="5456800" y="6044425"/>
            <a:ext cx="1908566" cy="752125"/>
          </a:xfrm>
          <a:prstGeom prst="rect">
            <a:avLst/>
          </a:prstGeom>
          <a:noFill/>
          <a:ln>
            <a:noFill/>
          </a:ln>
        </p:spPr>
      </p:pic>
      <p:pic>
        <p:nvPicPr>
          <p:cNvPr id="206" name="Google Shape;206;g368533f4156_0_378"/>
          <p:cNvPicPr preferRelativeResize="0"/>
          <p:nvPr/>
        </p:nvPicPr>
        <p:blipFill>
          <a:blip r:embed="rId5">
            <a:alphaModFix/>
          </a:blip>
          <a:stretch>
            <a:fillRect/>
          </a:stretch>
        </p:blipFill>
        <p:spPr>
          <a:xfrm>
            <a:off x="8743975" y="4477621"/>
            <a:ext cx="1691225" cy="16701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g36946e72fc2_0_88"/>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UD3: COMPONENTES DE UNA IMPR 3D FDM.</a:t>
            </a:r>
            <a:endParaRPr/>
          </a:p>
        </p:txBody>
      </p:sp>
      <p:sp>
        <p:nvSpPr>
          <p:cNvPr id="212" name="Google Shape;212;g36946e72fc2_0_88"/>
          <p:cNvSpPr txBox="1"/>
          <p:nvPr/>
        </p:nvSpPr>
        <p:spPr>
          <a:xfrm>
            <a:off x="1464825" y="1057950"/>
            <a:ext cx="10187400" cy="7659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3.3 PARTES CALEFACTABLES Y SISTEMA DE EXTRUSIÓN</a:t>
            </a:r>
            <a:endParaRPr b="1" sz="2400">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lang="es-ES" sz="2400">
                <a:solidFill>
                  <a:srgbClr val="002060"/>
                </a:solidFill>
                <a:latin typeface="Arial Black"/>
                <a:ea typeface="Arial Black"/>
                <a:cs typeface="Arial Black"/>
                <a:sym typeface="Arial Black"/>
              </a:rPr>
              <a:t>3.3.2 HOTTEND</a:t>
            </a:r>
            <a:endParaRPr b="1" sz="2400">
              <a:solidFill>
                <a:srgbClr val="002060"/>
              </a:solidFill>
              <a:latin typeface="Arial Black"/>
              <a:ea typeface="Arial Black"/>
              <a:cs typeface="Arial Black"/>
              <a:sym typeface="Arial Black"/>
            </a:endParaRPr>
          </a:p>
        </p:txBody>
      </p:sp>
      <p:sp>
        <p:nvSpPr>
          <p:cNvPr id="213" name="Google Shape;213;g36946e72fc2_0_88"/>
          <p:cNvSpPr txBox="1"/>
          <p:nvPr/>
        </p:nvSpPr>
        <p:spPr>
          <a:xfrm>
            <a:off x="1236950" y="1901300"/>
            <a:ext cx="5968800" cy="45561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1000"/>
              </a:spcBef>
              <a:spcAft>
                <a:spcPts val="0"/>
              </a:spcAft>
              <a:buClr>
                <a:schemeClr val="dk1"/>
              </a:buClr>
              <a:buSzPts val="1800"/>
              <a:buChar char="●"/>
            </a:pPr>
            <a:r>
              <a:rPr lang="es-ES" sz="1800">
                <a:solidFill>
                  <a:schemeClr val="dk1"/>
                </a:solidFill>
              </a:rPr>
              <a:t>Es El hotend es el corazón de la extrusión, donde el filamento se funde.</a:t>
            </a:r>
            <a:endParaRPr sz="1800">
              <a:solidFill>
                <a:schemeClr val="dk1"/>
              </a:solidFill>
            </a:endParaRPr>
          </a:p>
          <a:p>
            <a:pPr indent="-342900" lvl="0" marL="457200" marR="0" rtl="0" algn="l">
              <a:lnSpc>
                <a:spcPct val="100000"/>
              </a:lnSpc>
              <a:spcBef>
                <a:spcPts val="1000"/>
              </a:spcBef>
              <a:spcAft>
                <a:spcPts val="0"/>
              </a:spcAft>
              <a:buClr>
                <a:schemeClr val="dk1"/>
              </a:buClr>
              <a:buSzPts val="1800"/>
              <a:buChar char="●"/>
            </a:pPr>
            <a:r>
              <a:rPr lang="es-ES" sz="1800">
                <a:solidFill>
                  <a:schemeClr val="dk1"/>
                </a:solidFill>
              </a:rPr>
              <a:t>Componentes Clave:</a:t>
            </a:r>
            <a:endParaRPr sz="1800">
              <a:solidFill>
                <a:schemeClr val="dk1"/>
              </a:solidFill>
            </a:endParaRPr>
          </a:p>
          <a:p>
            <a:pPr indent="-342900" lvl="1" marL="914400" marR="0" rtl="0" algn="l">
              <a:lnSpc>
                <a:spcPct val="100000"/>
              </a:lnSpc>
              <a:spcBef>
                <a:spcPts val="1000"/>
              </a:spcBef>
              <a:spcAft>
                <a:spcPts val="0"/>
              </a:spcAft>
              <a:buClr>
                <a:schemeClr val="dk1"/>
              </a:buClr>
              <a:buSzPts val="1800"/>
              <a:buChar char="○"/>
            </a:pPr>
            <a:r>
              <a:rPr b="1" lang="es-ES" sz="1800">
                <a:solidFill>
                  <a:schemeClr val="dk1"/>
                </a:solidFill>
              </a:rPr>
              <a:t>Barrel (Tubo guía):</a:t>
            </a:r>
            <a:r>
              <a:rPr lang="es-ES" sz="1800">
                <a:solidFill>
                  <a:schemeClr val="dk1"/>
                </a:solidFill>
              </a:rPr>
              <a:t> Conduce el filamento, evita calentamiento prematuro.</a:t>
            </a:r>
            <a:endParaRPr sz="1800">
              <a:solidFill>
                <a:schemeClr val="dk1"/>
              </a:solidFill>
            </a:endParaRPr>
          </a:p>
          <a:p>
            <a:pPr indent="-342900" lvl="1" marL="914400" marR="0" rtl="0" algn="l">
              <a:lnSpc>
                <a:spcPct val="100000"/>
              </a:lnSpc>
              <a:spcBef>
                <a:spcPts val="1000"/>
              </a:spcBef>
              <a:spcAft>
                <a:spcPts val="0"/>
              </a:spcAft>
              <a:buClr>
                <a:schemeClr val="dk1"/>
              </a:buClr>
              <a:buSzPts val="1800"/>
              <a:buChar char="○"/>
            </a:pPr>
            <a:r>
              <a:rPr b="1" lang="es-ES" sz="1800">
                <a:solidFill>
                  <a:schemeClr val="dk1"/>
                </a:solidFill>
              </a:rPr>
              <a:t>Disipador: </a:t>
            </a:r>
            <a:r>
              <a:rPr lang="es-ES" sz="1800">
                <a:solidFill>
                  <a:schemeClr val="dk1"/>
                </a:solidFill>
              </a:rPr>
              <a:t>Evita que el calor suba por el barrel y cause atascos.</a:t>
            </a:r>
            <a:endParaRPr sz="1800">
              <a:solidFill>
                <a:schemeClr val="dk1"/>
              </a:solidFill>
            </a:endParaRPr>
          </a:p>
          <a:p>
            <a:pPr indent="-342900" lvl="1" marL="914400" marR="0" rtl="0" algn="l">
              <a:lnSpc>
                <a:spcPct val="100000"/>
              </a:lnSpc>
              <a:spcBef>
                <a:spcPts val="1000"/>
              </a:spcBef>
              <a:spcAft>
                <a:spcPts val="0"/>
              </a:spcAft>
              <a:buClr>
                <a:schemeClr val="dk1"/>
              </a:buClr>
              <a:buSzPts val="1800"/>
              <a:buChar char="○"/>
            </a:pPr>
            <a:r>
              <a:rPr b="1" lang="es-ES" sz="1800">
                <a:solidFill>
                  <a:schemeClr val="dk1"/>
                </a:solidFill>
              </a:rPr>
              <a:t>Bloque Calefactor:</a:t>
            </a:r>
            <a:r>
              <a:rPr lang="es-ES" sz="1800">
                <a:solidFill>
                  <a:schemeClr val="dk1"/>
                </a:solidFill>
              </a:rPr>
              <a:t> Calienta el filamento al punto de fusión.</a:t>
            </a:r>
            <a:endParaRPr sz="1800">
              <a:solidFill>
                <a:schemeClr val="dk1"/>
              </a:solidFill>
            </a:endParaRPr>
          </a:p>
          <a:p>
            <a:pPr indent="-342900" lvl="1" marL="914400" marR="0" rtl="0" algn="l">
              <a:lnSpc>
                <a:spcPct val="100000"/>
              </a:lnSpc>
              <a:spcBef>
                <a:spcPts val="1000"/>
              </a:spcBef>
              <a:spcAft>
                <a:spcPts val="0"/>
              </a:spcAft>
              <a:buClr>
                <a:schemeClr val="dk1"/>
              </a:buClr>
              <a:buSzPts val="1800"/>
              <a:buChar char="○"/>
            </a:pPr>
            <a:r>
              <a:rPr b="1" lang="es-ES" sz="1800">
                <a:solidFill>
                  <a:schemeClr val="dk1"/>
                </a:solidFill>
              </a:rPr>
              <a:t>Termistor</a:t>
            </a:r>
            <a:r>
              <a:rPr lang="es-ES" sz="1800">
                <a:solidFill>
                  <a:schemeClr val="dk1"/>
                </a:solidFill>
              </a:rPr>
              <a:t>: Sensor de temperatura para control preciso</a:t>
            </a:r>
            <a:r>
              <a:rPr lang="es-ES" sz="1200">
                <a:solidFill>
                  <a:srgbClr val="1B1C1D"/>
                </a:solidFill>
              </a:rPr>
              <a:t>.</a:t>
            </a:r>
            <a:endParaRPr sz="1200">
              <a:solidFill>
                <a:srgbClr val="1B1C1D"/>
              </a:solidFill>
            </a:endParaRPr>
          </a:p>
          <a:p>
            <a:pPr indent="-304800" lvl="1" marL="914400" marR="0" rtl="0" algn="l">
              <a:lnSpc>
                <a:spcPct val="100000"/>
              </a:lnSpc>
              <a:spcBef>
                <a:spcPts val="1000"/>
              </a:spcBef>
              <a:spcAft>
                <a:spcPts val="0"/>
              </a:spcAft>
              <a:buClr>
                <a:srgbClr val="1B1C1D"/>
              </a:buClr>
              <a:buSzPts val="1200"/>
              <a:buChar char="○"/>
            </a:pPr>
            <a:r>
              <a:rPr b="1" lang="es-ES" sz="1800">
                <a:solidFill>
                  <a:schemeClr val="dk1"/>
                </a:solidFill>
              </a:rPr>
              <a:t>Nozzle:</a:t>
            </a:r>
            <a:r>
              <a:rPr lang="es-ES" sz="1800">
                <a:solidFill>
                  <a:schemeClr val="dk1"/>
                </a:solidFill>
              </a:rPr>
              <a:t>Es la pieza final del hotend por donde se extruye el filamento fundido.</a:t>
            </a:r>
            <a:endParaRPr b="0" i="0" sz="1800" u="none" cap="none" strike="noStrike">
              <a:solidFill>
                <a:schemeClr val="dk1"/>
              </a:solidFill>
              <a:latin typeface="Arial"/>
              <a:ea typeface="Arial"/>
              <a:cs typeface="Arial"/>
              <a:sym typeface="Arial"/>
            </a:endParaRPr>
          </a:p>
        </p:txBody>
      </p:sp>
      <p:pic>
        <p:nvPicPr>
          <p:cNvPr id="214" name="Google Shape;214;g36946e72fc2_0_88"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pic>
        <p:nvPicPr>
          <p:cNvPr id="215" name="Google Shape;215;g36946e72fc2_0_88"/>
          <p:cNvPicPr preferRelativeResize="0"/>
          <p:nvPr/>
        </p:nvPicPr>
        <p:blipFill rotWithShape="1">
          <a:blip r:embed="rId4">
            <a:alphaModFix/>
          </a:blip>
          <a:srcRect b="0" l="0" r="0" t="0"/>
          <a:stretch/>
        </p:blipFill>
        <p:spPr>
          <a:xfrm>
            <a:off x="8358749" y="1730250"/>
            <a:ext cx="2465800" cy="3174850"/>
          </a:xfrm>
          <a:prstGeom prst="rect">
            <a:avLst/>
          </a:prstGeom>
          <a:noFill/>
          <a:ln>
            <a:noFill/>
          </a:ln>
        </p:spPr>
      </p:pic>
      <p:sp>
        <p:nvSpPr>
          <p:cNvPr id="216" name="Google Shape;216;g36946e72fc2_0_88"/>
          <p:cNvSpPr txBox="1"/>
          <p:nvPr/>
        </p:nvSpPr>
        <p:spPr>
          <a:xfrm>
            <a:off x="10632071" y="1901291"/>
            <a:ext cx="1971000" cy="274500"/>
          </a:xfrm>
          <a:prstGeom prst="rect">
            <a:avLst/>
          </a:prstGeom>
          <a:noFill/>
          <a:ln>
            <a:noFill/>
          </a:ln>
        </p:spPr>
        <p:txBody>
          <a:bodyPr anchorCtr="0" anchor="t" bIns="0" lIns="0" spcFirstLastPara="1" rIns="0" wrap="square" tIns="12700">
            <a:spAutoFit/>
          </a:bodyPr>
          <a:lstStyle/>
          <a:p>
            <a:pPr indent="0" lvl="0" marL="12700" rtl="0" algn="l">
              <a:spcBef>
                <a:spcPts val="0"/>
              </a:spcBef>
              <a:spcAft>
                <a:spcPts val="0"/>
              </a:spcAft>
              <a:buNone/>
            </a:pPr>
            <a:r>
              <a:rPr lang="es-ES" sz="1700">
                <a:solidFill>
                  <a:srgbClr val="000000"/>
                </a:solidFill>
                <a:latin typeface="Trebuchet MS"/>
                <a:ea typeface="Trebuchet MS"/>
                <a:cs typeface="Trebuchet MS"/>
                <a:sym typeface="Trebuchet MS"/>
              </a:rPr>
              <a:t>Disipador</a:t>
            </a:r>
            <a:endParaRPr sz="1700">
              <a:solidFill>
                <a:srgbClr val="000000"/>
              </a:solidFill>
              <a:latin typeface="Trebuchet MS"/>
              <a:ea typeface="Trebuchet MS"/>
              <a:cs typeface="Trebuchet MS"/>
              <a:sym typeface="Trebuchet MS"/>
            </a:endParaRPr>
          </a:p>
        </p:txBody>
      </p:sp>
      <p:cxnSp>
        <p:nvCxnSpPr>
          <p:cNvPr id="217" name="Google Shape;217;g36946e72fc2_0_88"/>
          <p:cNvCxnSpPr/>
          <p:nvPr/>
        </p:nvCxnSpPr>
        <p:spPr>
          <a:xfrm flipH="1">
            <a:off x="9972500" y="2233575"/>
            <a:ext cx="618600" cy="1248000"/>
          </a:xfrm>
          <a:prstGeom prst="straightConnector1">
            <a:avLst/>
          </a:prstGeom>
          <a:noFill/>
          <a:ln cap="flat" cmpd="sng" w="9525">
            <a:solidFill>
              <a:srgbClr val="0000FF"/>
            </a:solidFill>
            <a:prstDash val="solid"/>
            <a:round/>
            <a:headEnd len="med" w="med" type="none"/>
            <a:tailEnd len="med" w="med" type="triangle"/>
          </a:ln>
        </p:spPr>
      </p:cxnSp>
      <p:sp>
        <p:nvSpPr>
          <p:cNvPr id="218" name="Google Shape;218;g36946e72fc2_0_88"/>
          <p:cNvSpPr txBox="1"/>
          <p:nvPr/>
        </p:nvSpPr>
        <p:spPr>
          <a:xfrm>
            <a:off x="10879831" y="4113384"/>
            <a:ext cx="1989600" cy="2745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s-ES" sz="1700">
                <a:latin typeface="Trebuchet MS"/>
                <a:ea typeface="Trebuchet MS"/>
                <a:cs typeface="Trebuchet MS"/>
                <a:sym typeface="Trebuchet MS"/>
              </a:rPr>
              <a:t>Termistor</a:t>
            </a:r>
            <a:endParaRPr sz="1700">
              <a:latin typeface="Trebuchet MS"/>
              <a:ea typeface="Trebuchet MS"/>
              <a:cs typeface="Trebuchet MS"/>
              <a:sym typeface="Trebuchet MS"/>
            </a:endParaRPr>
          </a:p>
        </p:txBody>
      </p:sp>
      <p:cxnSp>
        <p:nvCxnSpPr>
          <p:cNvPr id="219" name="Google Shape;219;g36946e72fc2_0_88"/>
          <p:cNvCxnSpPr/>
          <p:nvPr/>
        </p:nvCxnSpPr>
        <p:spPr>
          <a:xfrm rot="10800000">
            <a:off x="8525175" y="3995400"/>
            <a:ext cx="1027800" cy="125700"/>
          </a:xfrm>
          <a:prstGeom prst="straightConnector1">
            <a:avLst/>
          </a:prstGeom>
          <a:noFill/>
          <a:ln cap="flat" cmpd="sng" w="9525">
            <a:solidFill>
              <a:srgbClr val="0000FF"/>
            </a:solidFill>
            <a:prstDash val="solid"/>
            <a:round/>
            <a:headEnd len="med" w="med" type="triangle"/>
            <a:tailEnd len="med" w="med" type="none"/>
          </a:ln>
        </p:spPr>
      </p:cxnSp>
      <p:sp>
        <p:nvSpPr>
          <p:cNvPr id="220" name="Google Shape;220;g36946e72fc2_0_88"/>
          <p:cNvSpPr txBox="1"/>
          <p:nvPr/>
        </p:nvSpPr>
        <p:spPr>
          <a:xfrm>
            <a:off x="9972505" y="5219743"/>
            <a:ext cx="1367100" cy="2898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s-ES" sz="1800">
                <a:latin typeface="Trebuchet MS"/>
                <a:ea typeface="Trebuchet MS"/>
                <a:cs typeface="Trebuchet MS"/>
                <a:sym typeface="Trebuchet MS"/>
              </a:rPr>
              <a:t>Nozzle</a:t>
            </a:r>
            <a:endParaRPr sz="1800">
              <a:latin typeface="Trebuchet MS"/>
              <a:ea typeface="Trebuchet MS"/>
              <a:cs typeface="Trebuchet MS"/>
              <a:sym typeface="Trebuchet MS"/>
            </a:endParaRPr>
          </a:p>
        </p:txBody>
      </p:sp>
      <p:cxnSp>
        <p:nvCxnSpPr>
          <p:cNvPr id="221" name="Google Shape;221;g36946e72fc2_0_88"/>
          <p:cNvCxnSpPr/>
          <p:nvPr/>
        </p:nvCxnSpPr>
        <p:spPr>
          <a:xfrm rot="10800000">
            <a:off x="9838925" y="4781850"/>
            <a:ext cx="209700" cy="366900"/>
          </a:xfrm>
          <a:prstGeom prst="straightConnector1">
            <a:avLst/>
          </a:prstGeom>
          <a:noFill/>
          <a:ln cap="flat" cmpd="sng" w="19050">
            <a:solidFill>
              <a:srgbClr val="0000FF"/>
            </a:solidFill>
            <a:prstDash val="solid"/>
            <a:round/>
            <a:headEnd len="med" w="med" type="none"/>
            <a:tailEnd len="med" w="med" type="none"/>
          </a:ln>
        </p:spPr>
      </p:cxnSp>
      <p:sp>
        <p:nvSpPr>
          <p:cNvPr id="222" name="Google Shape;222;g36946e72fc2_0_88"/>
          <p:cNvSpPr txBox="1"/>
          <p:nvPr/>
        </p:nvSpPr>
        <p:spPr>
          <a:xfrm>
            <a:off x="8336774" y="4828050"/>
            <a:ext cx="1367100" cy="5361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s-ES" sz="1700">
                <a:latin typeface="Trebuchet MS"/>
                <a:ea typeface="Trebuchet MS"/>
                <a:cs typeface="Trebuchet MS"/>
                <a:sym typeface="Trebuchet MS"/>
              </a:rPr>
              <a:t>Bloque calefactor</a:t>
            </a:r>
            <a:endParaRPr sz="1700">
              <a:latin typeface="Trebuchet MS"/>
              <a:ea typeface="Trebuchet MS"/>
              <a:cs typeface="Trebuchet MS"/>
              <a:sym typeface="Trebuchet MS"/>
            </a:endParaRPr>
          </a:p>
        </p:txBody>
      </p:sp>
      <p:cxnSp>
        <p:nvCxnSpPr>
          <p:cNvPr id="223" name="Google Shape;223;g36946e72fc2_0_88"/>
          <p:cNvCxnSpPr/>
          <p:nvPr/>
        </p:nvCxnSpPr>
        <p:spPr>
          <a:xfrm flipH="1" rot="10800000">
            <a:off x="9115264" y="4469845"/>
            <a:ext cx="524400" cy="556500"/>
          </a:xfrm>
          <a:prstGeom prst="straightConnector1">
            <a:avLst/>
          </a:prstGeom>
          <a:noFill/>
          <a:ln cap="flat" cmpd="sng" w="19050">
            <a:solidFill>
              <a:srgbClr val="4A86E8"/>
            </a:solidFill>
            <a:prstDash val="solid"/>
            <a:round/>
            <a:headEnd len="med" w="med" type="none"/>
            <a:tailEnd len="med" w="med" type="triangle"/>
          </a:ln>
        </p:spPr>
      </p:cxnSp>
      <p:cxnSp>
        <p:nvCxnSpPr>
          <p:cNvPr id="224" name="Google Shape;224;g36946e72fc2_0_88"/>
          <p:cNvCxnSpPr/>
          <p:nvPr/>
        </p:nvCxnSpPr>
        <p:spPr>
          <a:xfrm flipH="1">
            <a:off x="9944431" y="4250634"/>
            <a:ext cx="1011600" cy="219300"/>
          </a:xfrm>
          <a:prstGeom prst="straightConnector1">
            <a:avLst/>
          </a:prstGeom>
          <a:noFill/>
          <a:ln cap="flat" cmpd="sng" w="19050">
            <a:solidFill>
              <a:srgbClr val="4A86E8"/>
            </a:solidFill>
            <a:prstDash val="solid"/>
            <a:round/>
            <a:headEnd len="med" w="med" type="none"/>
            <a:tailEnd len="med" w="med" type="triangle"/>
          </a:ln>
        </p:spPr>
      </p:cxnSp>
      <p:sp>
        <p:nvSpPr>
          <p:cNvPr id="225" name="Google Shape;225;g36946e72fc2_0_88"/>
          <p:cNvSpPr txBox="1"/>
          <p:nvPr/>
        </p:nvSpPr>
        <p:spPr>
          <a:xfrm>
            <a:off x="7668671" y="3797091"/>
            <a:ext cx="1971000" cy="274500"/>
          </a:xfrm>
          <a:prstGeom prst="rect">
            <a:avLst/>
          </a:prstGeom>
          <a:noFill/>
          <a:ln>
            <a:noFill/>
          </a:ln>
        </p:spPr>
        <p:txBody>
          <a:bodyPr anchorCtr="0" anchor="t" bIns="0" lIns="0" spcFirstLastPara="1" rIns="0" wrap="square" tIns="12700">
            <a:spAutoFit/>
          </a:bodyPr>
          <a:lstStyle/>
          <a:p>
            <a:pPr indent="0" lvl="0" marL="0" rtl="0" algn="l">
              <a:spcBef>
                <a:spcPts val="0"/>
              </a:spcBef>
              <a:spcAft>
                <a:spcPts val="0"/>
              </a:spcAft>
              <a:buNone/>
            </a:pPr>
            <a:r>
              <a:rPr lang="es-ES" sz="1700">
                <a:latin typeface="Trebuchet MS"/>
                <a:ea typeface="Trebuchet MS"/>
                <a:cs typeface="Trebuchet MS"/>
                <a:sym typeface="Trebuchet MS"/>
              </a:rPr>
              <a:t>Barrell</a:t>
            </a:r>
            <a:endParaRPr sz="1700">
              <a:solidFill>
                <a:srgbClr val="000000"/>
              </a:solidFill>
              <a:latin typeface="Trebuchet MS"/>
              <a:ea typeface="Trebuchet MS"/>
              <a:cs typeface="Trebuchet MS"/>
              <a:sym typeface="Trebuchet MS"/>
            </a:endParaRPr>
          </a:p>
        </p:txBody>
      </p:sp>
      <p:sp>
        <p:nvSpPr>
          <p:cNvPr id="226" name="Google Shape;226;g36946e72fc2_0_88"/>
          <p:cNvSpPr/>
          <p:nvPr/>
        </p:nvSpPr>
        <p:spPr>
          <a:xfrm>
            <a:off x="7500450" y="1746300"/>
            <a:ext cx="4551000" cy="43413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g36946e72fc2_0_181"/>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UD3: COMPONENTES DE UNA IMPR 3D FDM.</a:t>
            </a:r>
            <a:endParaRPr/>
          </a:p>
        </p:txBody>
      </p:sp>
      <p:sp>
        <p:nvSpPr>
          <p:cNvPr id="232" name="Google Shape;232;g36946e72fc2_0_181"/>
          <p:cNvSpPr txBox="1"/>
          <p:nvPr/>
        </p:nvSpPr>
        <p:spPr>
          <a:xfrm>
            <a:off x="1464825" y="1057950"/>
            <a:ext cx="10187400" cy="7659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3.3 PARTES CALEFACTABLES Y SISTEMA DE EXTRUSIÓN</a:t>
            </a:r>
            <a:endParaRPr b="1" sz="2400">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lang="es-ES" sz="2400">
                <a:solidFill>
                  <a:srgbClr val="002060"/>
                </a:solidFill>
                <a:latin typeface="Arial Black"/>
                <a:ea typeface="Arial Black"/>
                <a:cs typeface="Arial Black"/>
                <a:sym typeface="Arial Black"/>
              </a:rPr>
              <a:t>3.3.2.1 BARRELL</a:t>
            </a:r>
            <a:endParaRPr b="1" sz="2400">
              <a:solidFill>
                <a:srgbClr val="002060"/>
              </a:solidFill>
              <a:latin typeface="Arial Black"/>
              <a:ea typeface="Arial Black"/>
              <a:cs typeface="Arial Black"/>
              <a:sym typeface="Arial Black"/>
            </a:endParaRPr>
          </a:p>
        </p:txBody>
      </p:sp>
      <p:sp>
        <p:nvSpPr>
          <p:cNvPr id="233" name="Google Shape;233;g36946e72fc2_0_181"/>
          <p:cNvSpPr txBox="1"/>
          <p:nvPr/>
        </p:nvSpPr>
        <p:spPr>
          <a:xfrm>
            <a:off x="1236950" y="1901300"/>
            <a:ext cx="5968800" cy="20550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Char char="●"/>
            </a:pPr>
            <a:r>
              <a:rPr lang="es-ES" sz="1200">
                <a:solidFill>
                  <a:srgbClr val="1B1C1D"/>
                </a:solidFill>
              </a:rPr>
              <a:t> </a:t>
            </a:r>
            <a:r>
              <a:rPr lang="es-ES" sz="1800">
                <a:solidFill>
                  <a:schemeClr val="dk1"/>
                </a:solidFill>
              </a:rPr>
              <a:t>Un tubo metálico que conduce el filamento desde el extrusor hasta la boquilla. </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s-ES" sz="1800">
                <a:solidFill>
                  <a:schemeClr val="dk1"/>
                </a:solidFill>
              </a:rPr>
              <a:t>Su función principal es asegurar que el material no se caliente antes de tiempo y se mantenga frío en la parte superior para evitar atascos</a:t>
            </a:r>
            <a:r>
              <a:rPr lang="es-ES" sz="1200">
                <a:solidFill>
                  <a:srgbClr val="1B1C1D"/>
                </a:solidFill>
              </a:rPr>
              <a:t>.</a:t>
            </a:r>
            <a:r>
              <a:rPr lang="es-ES" sz="1800">
                <a:solidFill>
                  <a:schemeClr val="dk1"/>
                </a:solidFill>
              </a:rPr>
              <a:t>se extruye el filamento fundido.</a:t>
            </a:r>
            <a:endParaRPr b="0" i="0" sz="1800" u="none" cap="none" strike="noStrike">
              <a:solidFill>
                <a:schemeClr val="dk1"/>
              </a:solidFill>
              <a:latin typeface="Arial"/>
              <a:ea typeface="Arial"/>
              <a:cs typeface="Arial"/>
              <a:sym typeface="Arial"/>
            </a:endParaRPr>
          </a:p>
        </p:txBody>
      </p:sp>
      <p:pic>
        <p:nvPicPr>
          <p:cNvPr id="234" name="Google Shape;234;g36946e72fc2_0_181"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pic>
        <p:nvPicPr>
          <p:cNvPr id="235" name="Google Shape;235;g36946e72fc2_0_181"/>
          <p:cNvPicPr preferRelativeResize="0"/>
          <p:nvPr/>
        </p:nvPicPr>
        <p:blipFill rotWithShape="1">
          <a:blip r:embed="rId4">
            <a:alphaModFix/>
          </a:blip>
          <a:srcRect b="0" l="0" r="5482" t="0"/>
          <a:stretch/>
        </p:blipFill>
        <p:spPr>
          <a:xfrm>
            <a:off x="8348275" y="2044800"/>
            <a:ext cx="1655600" cy="2139499"/>
          </a:xfrm>
          <a:prstGeom prst="rect">
            <a:avLst/>
          </a:prstGeom>
          <a:noFill/>
          <a:ln>
            <a:noFill/>
          </a:ln>
        </p:spPr>
      </p:pic>
      <p:pic>
        <p:nvPicPr>
          <p:cNvPr id="236" name="Google Shape;236;g36946e72fc2_0_181" title="1111.png"/>
          <p:cNvPicPr preferRelativeResize="0"/>
          <p:nvPr/>
        </p:nvPicPr>
        <p:blipFill>
          <a:blip r:embed="rId5">
            <a:alphaModFix/>
          </a:blip>
          <a:stretch>
            <a:fillRect/>
          </a:stretch>
        </p:blipFill>
        <p:spPr>
          <a:xfrm>
            <a:off x="8348270" y="4405250"/>
            <a:ext cx="3533905" cy="1700275"/>
          </a:xfrm>
          <a:prstGeom prst="rect">
            <a:avLst/>
          </a:prstGeom>
          <a:noFill/>
          <a:ln>
            <a:noFill/>
          </a:ln>
        </p:spPr>
      </p:pic>
      <p:sp>
        <p:nvSpPr>
          <p:cNvPr id="237" name="Google Shape;237;g36946e72fc2_0_181"/>
          <p:cNvSpPr/>
          <p:nvPr/>
        </p:nvSpPr>
        <p:spPr>
          <a:xfrm>
            <a:off x="8391100" y="2485250"/>
            <a:ext cx="891300" cy="377700"/>
          </a:xfrm>
          <a:prstGeom prst="ellipse">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8" name="Google Shape;238;g36946e72fc2_0_181"/>
          <p:cNvSpPr/>
          <p:nvPr/>
        </p:nvSpPr>
        <p:spPr>
          <a:xfrm>
            <a:off x="8797950" y="3552050"/>
            <a:ext cx="408900" cy="684300"/>
          </a:xfrm>
          <a:prstGeom prst="ellipse">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9" name="Google Shape;239;g36946e72fc2_0_181"/>
          <p:cNvSpPr txBox="1"/>
          <p:nvPr/>
        </p:nvSpPr>
        <p:spPr>
          <a:xfrm>
            <a:off x="9918575" y="2364300"/>
            <a:ext cx="2338500" cy="50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a:t>Principalmente</a:t>
            </a:r>
            <a:endParaRPr/>
          </a:p>
        </p:txBody>
      </p:sp>
      <p:cxnSp>
        <p:nvCxnSpPr>
          <p:cNvPr id="240" name="Google Shape;240;g36946e72fc2_0_181"/>
          <p:cNvCxnSpPr/>
          <p:nvPr/>
        </p:nvCxnSpPr>
        <p:spPr>
          <a:xfrm flipH="1">
            <a:off x="9316625" y="2556550"/>
            <a:ext cx="492900" cy="84000"/>
          </a:xfrm>
          <a:prstGeom prst="straightConnector1">
            <a:avLst/>
          </a:prstGeom>
          <a:noFill/>
          <a:ln cap="flat" cmpd="sng" w="9525">
            <a:solidFill>
              <a:schemeClr val="dk2"/>
            </a:solidFill>
            <a:prstDash val="solid"/>
            <a:round/>
            <a:headEnd len="med" w="med" type="none"/>
            <a:tailEnd len="med" w="med" type="triangle"/>
          </a:ln>
        </p:spPr>
      </p:cxnSp>
      <p:cxnSp>
        <p:nvCxnSpPr>
          <p:cNvPr id="241" name="Google Shape;241;g36946e72fc2_0_181"/>
          <p:cNvCxnSpPr/>
          <p:nvPr/>
        </p:nvCxnSpPr>
        <p:spPr>
          <a:xfrm flipH="1">
            <a:off x="9154775" y="2616000"/>
            <a:ext cx="763800" cy="9360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g36946e72fc2_0_200"/>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UD3: COMPONENTES DE UNA IMPR 3D FDM.</a:t>
            </a:r>
            <a:endParaRPr/>
          </a:p>
        </p:txBody>
      </p:sp>
      <p:sp>
        <p:nvSpPr>
          <p:cNvPr id="247" name="Google Shape;247;g36946e72fc2_0_200"/>
          <p:cNvSpPr txBox="1"/>
          <p:nvPr/>
        </p:nvSpPr>
        <p:spPr>
          <a:xfrm>
            <a:off x="1464825" y="1057950"/>
            <a:ext cx="10187400" cy="7659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3.3 PARTES CALEFACTABLES Y SISTEMA DE EXTRUSIÓN</a:t>
            </a:r>
            <a:endParaRPr b="1" sz="2400">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lang="es-ES" sz="2400">
                <a:solidFill>
                  <a:srgbClr val="002060"/>
                </a:solidFill>
                <a:latin typeface="Arial Black"/>
                <a:ea typeface="Arial Black"/>
                <a:cs typeface="Arial Black"/>
                <a:sym typeface="Arial Black"/>
              </a:rPr>
              <a:t>3.3.2.2 DISIPADOR </a:t>
            </a:r>
            <a:r>
              <a:rPr b="1" lang="es-ES" sz="2400">
                <a:solidFill>
                  <a:srgbClr val="002060"/>
                </a:solidFill>
                <a:latin typeface="Arial Black"/>
                <a:ea typeface="Arial Black"/>
                <a:cs typeface="Arial Black"/>
                <a:sym typeface="Arial Black"/>
              </a:rPr>
              <a:t>(HEAT SINK)</a:t>
            </a:r>
            <a:endParaRPr b="1" sz="2400">
              <a:solidFill>
                <a:srgbClr val="002060"/>
              </a:solidFill>
              <a:latin typeface="Arial Black"/>
              <a:ea typeface="Arial Black"/>
              <a:cs typeface="Arial Black"/>
              <a:sym typeface="Arial Black"/>
            </a:endParaRPr>
          </a:p>
        </p:txBody>
      </p:sp>
      <p:sp>
        <p:nvSpPr>
          <p:cNvPr id="248" name="Google Shape;248;g36946e72fc2_0_200"/>
          <p:cNvSpPr txBox="1"/>
          <p:nvPr/>
        </p:nvSpPr>
        <p:spPr>
          <a:xfrm>
            <a:off x="1236950" y="1901300"/>
            <a:ext cx="5968800" cy="21036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1000"/>
              </a:spcBef>
              <a:spcAft>
                <a:spcPts val="0"/>
              </a:spcAft>
              <a:buClr>
                <a:schemeClr val="dk1"/>
              </a:buClr>
              <a:buSzPts val="1800"/>
              <a:buChar char="●"/>
            </a:pPr>
            <a:r>
              <a:rPr lang="es-ES" sz="1800">
                <a:solidFill>
                  <a:schemeClr val="dk1"/>
                </a:solidFill>
              </a:rPr>
              <a:t>Una pieza con aletas de metal (generalmente aluminio) que se encarga de disipar el calor generado en el bloque calefactor.</a:t>
            </a:r>
            <a:endParaRPr sz="1800">
              <a:solidFill>
                <a:schemeClr val="dk1"/>
              </a:solidFill>
            </a:endParaRPr>
          </a:p>
          <a:p>
            <a:pPr indent="-342900" lvl="0" marL="457200" marR="0" rtl="0" algn="l">
              <a:lnSpc>
                <a:spcPct val="100000"/>
              </a:lnSpc>
              <a:spcBef>
                <a:spcPts val="1000"/>
              </a:spcBef>
              <a:spcAft>
                <a:spcPts val="0"/>
              </a:spcAft>
              <a:buClr>
                <a:schemeClr val="dk1"/>
              </a:buClr>
              <a:buSzPts val="1800"/>
              <a:buChar char="●"/>
            </a:pPr>
            <a:r>
              <a:rPr lang="es-ES" sz="1800">
                <a:solidFill>
                  <a:schemeClr val="dk1"/>
                </a:solidFill>
              </a:rPr>
              <a:t>evita que este calor suba por el barrel y provoque atascos prematuros del filamento. </a:t>
            </a:r>
            <a:endParaRPr sz="1800">
              <a:solidFill>
                <a:schemeClr val="dk1"/>
              </a:solidFill>
            </a:endParaRPr>
          </a:p>
          <a:p>
            <a:pPr indent="-342900" lvl="0" marL="457200" marR="0" rtl="0" algn="l">
              <a:lnSpc>
                <a:spcPct val="100000"/>
              </a:lnSpc>
              <a:spcBef>
                <a:spcPts val="1000"/>
              </a:spcBef>
              <a:spcAft>
                <a:spcPts val="0"/>
              </a:spcAft>
              <a:buClr>
                <a:schemeClr val="dk1"/>
              </a:buClr>
              <a:buSzPts val="1800"/>
              <a:buChar char="●"/>
            </a:pPr>
            <a:r>
              <a:rPr lang="es-ES" sz="1800">
                <a:solidFill>
                  <a:schemeClr val="dk1"/>
                </a:solidFill>
              </a:rPr>
              <a:t>Un buen disipador es vital para una extrusión fluida..</a:t>
            </a:r>
            <a:endParaRPr b="0" i="0" sz="1800" u="none" cap="none" strike="noStrike">
              <a:solidFill>
                <a:schemeClr val="dk1"/>
              </a:solidFill>
              <a:latin typeface="Arial"/>
              <a:ea typeface="Arial"/>
              <a:cs typeface="Arial"/>
              <a:sym typeface="Arial"/>
            </a:endParaRPr>
          </a:p>
        </p:txBody>
      </p:sp>
      <p:pic>
        <p:nvPicPr>
          <p:cNvPr id="249" name="Google Shape;249;g36946e72fc2_0_200"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pic>
        <p:nvPicPr>
          <p:cNvPr id="250" name="Google Shape;250;g36946e72fc2_0_200"/>
          <p:cNvPicPr preferRelativeResize="0"/>
          <p:nvPr/>
        </p:nvPicPr>
        <p:blipFill>
          <a:blip r:embed="rId4">
            <a:alphaModFix/>
          </a:blip>
          <a:stretch>
            <a:fillRect/>
          </a:stretch>
        </p:blipFill>
        <p:spPr>
          <a:xfrm>
            <a:off x="8179175" y="2114628"/>
            <a:ext cx="2958599" cy="245257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g36946e72fc2_0_207"/>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UD3: COMPONENTES DE UNA IMPR 3D FDM.</a:t>
            </a:r>
            <a:endParaRPr/>
          </a:p>
        </p:txBody>
      </p:sp>
      <p:sp>
        <p:nvSpPr>
          <p:cNvPr id="256" name="Google Shape;256;g36946e72fc2_0_207"/>
          <p:cNvSpPr txBox="1"/>
          <p:nvPr/>
        </p:nvSpPr>
        <p:spPr>
          <a:xfrm>
            <a:off x="1464825" y="1057950"/>
            <a:ext cx="10187400" cy="7659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3.3 PARTES CALEFACTABLES Y SISTEMA DE EXTRUSIÓN</a:t>
            </a:r>
            <a:endParaRPr b="1" sz="2400">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lang="es-ES" sz="2400">
                <a:solidFill>
                  <a:srgbClr val="002060"/>
                </a:solidFill>
                <a:latin typeface="Arial Black"/>
                <a:ea typeface="Arial Black"/>
                <a:cs typeface="Arial Black"/>
                <a:sym typeface="Arial Black"/>
              </a:rPr>
              <a:t>3.3.2.3/4 BLOQUE CALEFACTOR</a:t>
            </a:r>
            <a:endParaRPr b="1" sz="2400">
              <a:solidFill>
                <a:srgbClr val="002060"/>
              </a:solidFill>
              <a:latin typeface="Arial Black"/>
              <a:ea typeface="Arial Black"/>
              <a:cs typeface="Arial Black"/>
              <a:sym typeface="Arial Black"/>
            </a:endParaRPr>
          </a:p>
        </p:txBody>
      </p:sp>
      <p:sp>
        <p:nvSpPr>
          <p:cNvPr id="257" name="Google Shape;257;g36946e72fc2_0_207"/>
          <p:cNvSpPr txBox="1"/>
          <p:nvPr/>
        </p:nvSpPr>
        <p:spPr>
          <a:xfrm>
            <a:off x="1236950" y="1901300"/>
            <a:ext cx="6417900" cy="45279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1000"/>
              </a:spcBef>
              <a:spcAft>
                <a:spcPts val="0"/>
              </a:spcAft>
              <a:buClr>
                <a:schemeClr val="dk1"/>
              </a:buClr>
              <a:buSzPts val="1800"/>
              <a:buChar char="●"/>
            </a:pPr>
            <a:r>
              <a:rPr b="1" lang="es-ES" sz="1800">
                <a:solidFill>
                  <a:schemeClr val="dk1"/>
                </a:solidFill>
              </a:rPr>
              <a:t>Bloque calefactor:</a:t>
            </a:r>
            <a:r>
              <a:rPr lang="es-ES" sz="1800">
                <a:solidFill>
                  <a:schemeClr val="dk1"/>
                </a:solidFill>
              </a:rPr>
              <a:t> Es un bloque metálico (normalmente de aluminio) donde se inserta el cartucho calefactor y el termistor. </a:t>
            </a:r>
            <a:endParaRPr sz="1800">
              <a:solidFill>
                <a:schemeClr val="dk1"/>
              </a:solidFill>
            </a:endParaRPr>
          </a:p>
          <a:p>
            <a:pPr indent="-342900" lvl="1" marL="914400" marR="0" rtl="0" algn="l">
              <a:lnSpc>
                <a:spcPct val="100000"/>
              </a:lnSpc>
              <a:spcBef>
                <a:spcPts val="1000"/>
              </a:spcBef>
              <a:spcAft>
                <a:spcPts val="0"/>
              </a:spcAft>
              <a:buClr>
                <a:schemeClr val="dk1"/>
              </a:buClr>
              <a:buSzPts val="1800"/>
              <a:buChar char="○"/>
            </a:pPr>
            <a:r>
              <a:rPr lang="es-ES" sz="1800">
                <a:solidFill>
                  <a:schemeClr val="dk1"/>
                </a:solidFill>
              </a:rPr>
              <a:t>Su función es calentar el filamento hasta su punto de fusión de manera uniforme, permitiendo que se deposite de forma fluida y controlada en la superficie de impresión.</a:t>
            </a:r>
            <a:endParaRPr sz="1800">
              <a:solidFill>
                <a:schemeClr val="dk1"/>
              </a:solidFill>
            </a:endParaRPr>
          </a:p>
          <a:p>
            <a:pPr indent="-342900" lvl="1" marL="914400" marR="0" rtl="0" algn="l">
              <a:lnSpc>
                <a:spcPct val="100000"/>
              </a:lnSpc>
              <a:spcBef>
                <a:spcPts val="1000"/>
              </a:spcBef>
              <a:spcAft>
                <a:spcPts val="0"/>
              </a:spcAft>
              <a:buClr>
                <a:schemeClr val="dk1"/>
              </a:buClr>
              <a:buSzPts val="1800"/>
              <a:buChar char="○"/>
            </a:pPr>
            <a:r>
              <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b="1" lang="es-ES" sz="1800">
                <a:solidFill>
                  <a:schemeClr val="dk1"/>
                </a:solidFill>
              </a:rPr>
              <a:t>Termistor:</a:t>
            </a:r>
            <a:r>
              <a:rPr lang="es-ES" sz="1800">
                <a:solidFill>
                  <a:schemeClr val="dk1"/>
                </a:solidFill>
              </a:rPr>
              <a:t> Un pequeño sensor de temperatura que se inserta en el bloque calefactor. </a:t>
            </a:r>
            <a:endParaRPr sz="1800">
              <a:solidFill>
                <a:schemeClr val="dk1"/>
              </a:solidFill>
            </a:endParaRPr>
          </a:p>
          <a:p>
            <a:pPr indent="-342900" lvl="1" marL="914400" rtl="0" algn="l">
              <a:lnSpc>
                <a:spcPct val="115000"/>
              </a:lnSpc>
              <a:spcBef>
                <a:spcPts val="0"/>
              </a:spcBef>
              <a:spcAft>
                <a:spcPts val="0"/>
              </a:spcAft>
              <a:buClr>
                <a:schemeClr val="dk1"/>
              </a:buClr>
              <a:buSzPts val="1800"/>
              <a:buChar char="○"/>
            </a:pPr>
            <a:r>
              <a:rPr lang="es-ES" sz="1800">
                <a:solidFill>
                  <a:schemeClr val="dk1"/>
                </a:solidFill>
              </a:rPr>
              <a:t>Mide con precisión el calor en el bloque y permite a la impresora ajustar y mantener la temperatura deseada de forma constante, lo cual es fundamental para una extrusión uniforme.</a:t>
            </a:r>
            <a:endParaRPr sz="1800">
              <a:solidFill>
                <a:schemeClr val="dk1"/>
              </a:solidFill>
            </a:endParaRPr>
          </a:p>
        </p:txBody>
      </p:sp>
      <p:pic>
        <p:nvPicPr>
          <p:cNvPr id="258" name="Google Shape;258;g36946e72fc2_0_207"/>
          <p:cNvPicPr preferRelativeResize="0"/>
          <p:nvPr/>
        </p:nvPicPr>
        <p:blipFill>
          <a:blip r:embed="rId3">
            <a:alphaModFix/>
          </a:blip>
          <a:stretch>
            <a:fillRect/>
          </a:stretch>
        </p:blipFill>
        <p:spPr>
          <a:xfrm>
            <a:off x="8284150" y="1729325"/>
            <a:ext cx="2689225" cy="2149200"/>
          </a:xfrm>
          <a:prstGeom prst="rect">
            <a:avLst/>
          </a:prstGeom>
          <a:noFill/>
          <a:ln>
            <a:noFill/>
          </a:ln>
        </p:spPr>
      </p:pic>
      <p:sp>
        <p:nvSpPr>
          <p:cNvPr id="259" name="Google Shape;259;g36946e72fc2_0_207"/>
          <p:cNvSpPr txBox="1"/>
          <p:nvPr/>
        </p:nvSpPr>
        <p:spPr>
          <a:xfrm>
            <a:off x="10761675" y="3922550"/>
            <a:ext cx="1553400" cy="31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a:t>Cartucho de resistencia</a:t>
            </a:r>
            <a:endParaRPr/>
          </a:p>
        </p:txBody>
      </p:sp>
      <p:cxnSp>
        <p:nvCxnSpPr>
          <p:cNvPr id="260" name="Google Shape;260;g36946e72fc2_0_207"/>
          <p:cNvCxnSpPr/>
          <p:nvPr/>
        </p:nvCxnSpPr>
        <p:spPr>
          <a:xfrm rot="10800000">
            <a:off x="9636900" y="3112200"/>
            <a:ext cx="1111500" cy="998400"/>
          </a:xfrm>
          <a:prstGeom prst="straightConnector1">
            <a:avLst/>
          </a:prstGeom>
          <a:noFill/>
          <a:ln cap="flat" cmpd="sng" w="19050">
            <a:solidFill>
              <a:schemeClr val="accent1"/>
            </a:solidFill>
            <a:prstDash val="solid"/>
            <a:round/>
            <a:headEnd len="med" w="med" type="none"/>
            <a:tailEnd len="med" w="med" type="triangle"/>
          </a:ln>
        </p:spPr>
      </p:cxnSp>
      <p:sp>
        <p:nvSpPr>
          <p:cNvPr id="261" name="Google Shape;261;g36946e72fc2_0_207"/>
          <p:cNvSpPr txBox="1"/>
          <p:nvPr/>
        </p:nvSpPr>
        <p:spPr>
          <a:xfrm>
            <a:off x="7789875" y="1560350"/>
            <a:ext cx="1185000" cy="31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a:t>Barrel</a:t>
            </a:r>
            <a:endParaRPr/>
          </a:p>
        </p:txBody>
      </p:sp>
      <p:cxnSp>
        <p:nvCxnSpPr>
          <p:cNvPr id="262" name="Google Shape;262;g36946e72fc2_0_207"/>
          <p:cNvCxnSpPr/>
          <p:nvPr/>
        </p:nvCxnSpPr>
        <p:spPr>
          <a:xfrm>
            <a:off x="8389000" y="1772175"/>
            <a:ext cx="933300" cy="620100"/>
          </a:xfrm>
          <a:prstGeom prst="straightConnector1">
            <a:avLst/>
          </a:prstGeom>
          <a:noFill/>
          <a:ln cap="flat" cmpd="sng" w="19050">
            <a:solidFill>
              <a:schemeClr val="accent1"/>
            </a:solidFill>
            <a:prstDash val="solid"/>
            <a:round/>
            <a:headEnd len="med" w="med" type="none"/>
            <a:tailEnd len="med" w="med" type="triangle"/>
          </a:ln>
        </p:spPr>
      </p:cxnSp>
      <p:sp>
        <p:nvSpPr>
          <p:cNvPr id="263" name="Google Shape;263;g36946e72fc2_0_207"/>
          <p:cNvSpPr txBox="1"/>
          <p:nvPr/>
        </p:nvSpPr>
        <p:spPr>
          <a:xfrm>
            <a:off x="7561275" y="3617750"/>
            <a:ext cx="1185000" cy="31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a:t>Sonda de temperatura</a:t>
            </a:r>
            <a:endParaRPr/>
          </a:p>
          <a:p>
            <a:pPr indent="0" lvl="0" marL="0" rtl="0" algn="l">
              <a:spcBef>
                <a:spcPts val="0"/>
              </a:spcBef>
              <a:spcAft>
                <a:spcPts val="0"/>
              </a:spcAft>
              <a:buNone/>
            </a:pPr>
            <a:r>
              <a:rPr lang="es-ES"/>
              <a:t>(Termistor)</a:t>
            </a:r>
            <a:endParaRPr/>
          </a:p>
        </p:txBody>
      </p:sp>
      <p:cxnSp>
        <p:nvCxnSpPr>
          <p:cNvPr id="264" name="Google Shape;264;g36946e72fc2_0_207"/>
          <p:cNvCxnSpPr/>
          <p:nvPr/>
        </p:nvCxnSpPr>
        <p:spPr>
          <a:xfrm flipH="1" rot="10800000">
            <a:off x="8350525" y="3023575"/>
            <a:ext cx="414000" cy="571800"/>
          </a:xfrm>
          <a:prstGeom prst="straightConnector1">
            <a:avLst/>
          </a:prstGeom>
          <a:noFill/>
          <a:ln cap="flat" cmpd="sng" w="19050">
            <a:solidFill>
              <a:schemeClr val="accent1"/>
            </a:solidFill>
            <a:prstDash val="solid"/>
            <a:round/>
            <a:headEnd len="med" w="med" type="none"/>
            <a:tailEnd len="med" w="med" type="triangle"/>
          </a:ln>
        </p:spPr>
      </p:cxnSp>
      <p:pic>
        <p:nvPicPr>
          <p:cNvPr id="265" name="Google Shape;265;g36946e72fc2_0_207"/>
          <p:cNvPicPr preferRelativeResize="0"/>
          <p:nvPr/>
        </p:nvPicPr>
        <p:blipFill rotWithShape="1">
          <a:blip r:embed="rId4">
            <a:alphaModFix/>
          </a:blip>
          <a:srcRect b="5311" l="0" r="0" t="0"/>
          <a:stretch/>
        </p:blipFill>
        <p:spPr>
          <a:xfrm>
            <a:off x="8646150" y="4632200"/>
            <a:ext cx="2689224" cy="1575338"/>
          </a:xfrm>
          <a:prstGeom prst="rect">
            <a:avLst/>
          </a:prstGeom>
          <a:noFill/>
          <a:ln>
            <a:noFill/>
          </a:ln>
        </p:spPr>
      </p:pic>
      <p:cxnSp>
        <p:nvCxnSpPr>
          <p:cNvPr id="266" name="Google Shape;266;g36946e72fc2_0_207"/>
          <p:cNvCxnSpPr/>
          <p:nvPr/>
        </p:nvCxnSpPr>
        <p:spPr>
          <a:xfrm>
            <a:off x="8619700" y="4047700"/>
            <a:ext cx="1530900" cy="870300"/>
          </a:xfrm>
          <a:prstGeom prst="straightConnector1">
            <a:avLst/>
          </a:prstGeom>
          <a:noFill/>
          <a:ln cap="flat" cmpd="sng" w="19050">
            <a:solidFill>
              <a:schemeClr val="accent1"/>
            </a:solidFill>
            <a:prstDash val="solid"/>
            <a:round/>
            <a:headEnd len="med" w="med" type="none"/>
            <a:tailEnd len="med" w="med" type="triangl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g36946e72fc2_0_8"/>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UD3: COMPONENTES DE UNA IMPR 3D FDM.</a:t>
            </a:r>
            <a:endParaRPr/>
          </a:p>
        </p:txBody>
      </p:sp>
      <p:sp>
        <p:nvSpPr>
          <p:cNvPr id="272" name="Google Shape;272;g36946e72fc2_0_8"/>
          <p:cNvSpPr txBox="1"/>
          <p:nvPr/>
        </p:nvSpPr>
        <p:spPr>
          <a:xfrm>
            <a:off x="1236950" y="1901300"/>
            <a:ext cx="7414200" cy="4587000"/>
          </a:xfrm>
          <a:prstGeom prst="rect">
            <a:avLst/>
          </a:prstGeom>
          <a:noFill/>
          <a:ln>
            <a:noFill/>
          </a:ln>
        </p:spPr>
        <p:txBody>
          <a:bodyPr anchorCtr="0" anchor="t" bIns="91425" lIns="91425" spcFirstLastPara="1" rIns="91425" wrap="square" tIns="91425">
            <a:spAutoFit/>
          </a:bodyPr>
          <a:lstStyle/>
          <a:p>
            <a:pPr indent="-342900" lvl="0" marL="457200" rtl="0" algn="just">
              <a:lnSpc>
                <a:spcPct val="150000"/>
              </a:lnSpc>
              <a:spcBef>
                <a:spcPts val="1000"/>
              </a:spcBef>
              <a:spcAft>
                <a:spcPts val="0"/>
              </a:spcAft>
              <a:buClr>
                <a:schemeClr val="dk1"/>
              </a:buClr>
              <a:buSzPts val="1800"/>
              <a:buChar char="●"/>
            </a:pPr>
            <a:r>
              <a:rPr lang="es-ES" sz="1800">
                <a:solidFill>
                  <a:schemeClr val="dk1"/>
                </a:solidFill>
              </a:rPr>
              <a:t>Es la pieza final del hotend por donde se extruye el filamento fundido. </a:t>
            </a:r>
            <a:endParaRPr sz="1800">
              <a:solidFill>
                <a:schemeClr val="dk1"/>
              </a:solidFill>
            </a:endParaRPr>
          </a:p>
          <a:p>
            <a:pPr indent="-342900" lvl="0" marL="457200" rtl="0" algn="l">
              <a:lnSpc>
                <a:spcPct val="150000"/>
              </a:lnSpc>
              <a:spcBef>
                <a:spcPts val="1000"/>
              </a:spcBef>
              <a:spcAft>
                <a:spcPts val="0"/>
              </a:spcAft>
              <a:buClr>
                <a:schemeClr val="dk1"/>
              </a:buClr>
              <a:buSzPts val="1800"/>
              <a:buChar char="●"/>
            </a:pPr>
            <a:r>
              <a:rPr b="1" lang="es-ES" sz="1800">
                <a:solidFill>
                  <a:schemeClr val="dk1"/>
                </a:solidFill>
              </a:rPr>
              <a:t>Materiales:</a:t>
            </a:r>
            <a:endParaRPr sz="1800">
              <a:solidFill>
                <a:schemeClr val="dk1"/>
              </a:solidFill>
            </a:endParaRPr>
          </a:p>
          <a:p>
            <a:pPr indent="-342900" lvl="1" marL="914400" marR="0" rtl="0" algn="l">
              <a:lnSpc>
                <a:spcPct val="150000"/>
              </a:lnSpc>
              <a:spcBef>
                <a:spcPts val="0"/>
              </a:spcBef>
              <a:spcAft>
                <a:spcPts val="0"/>
              </a:spcAft>
              <a:buClr>
                <a:schemeClr val="dk1"/>
              </a:buClr>
              <a:buSzPts val="1800"/>
              <a:buChar char="○"/>
            </a:pPr>
            <a:r>
              <a:rPr b="1" lang="es-ES" sz="1800">
                <a:solidFill>
                  <a:schemeClr val="dk1"/>
                </a:solidFill>
              </a:rPr>
              <a:t>Latón</a:t>
            </a:r>
            <a:r>
              <a:rPr b="1" lang="es-ES" sz="1800">
                <a:solidFill>
                  <a:schemeClr val="dk1"/>
                </a:solidFill>
              </a:rPr>
              <a:t>: </a:t>
            </a:r>
            <a:r>
              <a:rPr lang="es-ES" sz="1800">
                <a:solidFill>
                  <a:schemeClr val="dk1"/>
                </a:solidFill>
              </a:rPr>
              <a:t>Común para PLA, ABS, PETG. Buen conductor, económico, se desgasta con filamentos abrasivos.</a:t>
            </a:r>
            <a:endParaRPr sz="1800">
              <a:solidFill>
                <a:schemeClr val="dk1"/>
              </a:solidFill>
            </a:endParaRPr>
          </a:p>
          <a:p>
            <a:pPr indent="-342900" lvl="1" marL="914400" marR="0" rtl="0" algn="l">
              <a:lnSpc>
                <a:spcPct val="150000"/>
              </a:lnSpc>
              <a:spcBef>
                <a:spcPts val="0"/>
              </a:spcBef>
              <a:spcAft>
                <a:spcPts val="0"/>
              </a:spcAft>
              <a:buClr>
                <a:schemeClr val="dk1"/>
              </a:buClr>
              <a:buSzPts val="1800"/>
              <a:buChar char="○"/>
            </a:pPr>
            <a:r>
              <a:rPr lang="es-ES" sz="1800">
                <a:solidFill>
                  <a:schemeClr val="dk1"/>
                </a:solidFill>
              </a:rPr>
              <a:t>Acero </a:t>
            </a:r>
            <a:r>
              <a:rPr b="1" lang="es-ES" sz="1800">
                <a:solidFill>
                  <a:schemeClr val="dk1"/>
                </a:solidFill>
              </a:rPr>
              <a:t>endurecido</a:t>
            </a:r>
            <a:r>
              <a:rPr lang="es-ES" sz="1800">
                <a:solidFill>
                  <a:schemeClr val="dk1"/>
                </a:solidFill>
              </a:rPr>
              <a:t>:Para filamentos abrasivos (fibra de carbono, metálicos). Alta resistencia al desgaste</a:t>
            </a:r>
            <a:endParaRPr sz="1800">
              <a:solidFill>
                <a:schemeClr val="dk1"/>
              </a:solidFill>
            </a:endParaRPr>
          </a:p>
          <a:p>
            <a:pPr indent="-317500" lvl="1" marL="914400" marR="0" rtl="0" algn="l">
              <a:lnSpc>
                <a:spcPct val="150000"/>
              </a:lnSpc>
              <a:spcBef>
                <a:spcPts val="0"/>
              </a:spcBef>
              <a:spcAft>
                <a:spcPts val="0"/>
              </a:spcAft>
              <a:buSzPts val="1400"/>
              <a:buChar char="○"/>
            </a:pPr>
            <a:r>
              <a:rPr b="1" lang="es-ES" sz="1800">
                <a:solidFill>
                  <a:schemeClr val="dk1"/>
                </a:solidFill>
              </a:rPr>
              <a:t>Rubí/Punta de diamante</a:t>
            </a:r>
            <a:r>
              <a:rPr lang="es-ES" sz="1800">
                <a:solidFill>
                  <a:schemeClr val="dk1"/>
                </a:solidFill>
              </a:rPr>
              <a:t>: </a:t>
            </a:r>
            <a:endParaRPr sz="1800">
              <a:solidFill>
                <a:schemeClr val="dk1"/>
              </a:solidFill>
            </a:endParaRPr>
          </a:p>
          <a:p>
            <a:pPr indent="-317500" lvl="1" marL="914400" marR="0" rtl="0" algn="l">
              <a:lnSpc>
                <a:spcPct val="150000"/>
              </a:lnSpc>
              <a:spcBef>
                <a:spcPts val="0"/>
              </a:spcBef>
              <a:spcAft>
                <a:spcPts val="0"/>
              </a:spcAft>
              <a:buSzPts val="1400"/>
              <a:buChar char="○"/>
            </a:pPr>
            <a:r>
              <a:rPr lang="es-ES" sz="1800">
                <a:solidFill>
                  <a:schemeClr val="dk1"/>
                </a:solidFill>
              </a:rPr>
              <a:t>Durabilidad extrema,calidad superior, más caras</a:t>
            </a:r>
            <a:r>
              <a:rPr lang="es-ES" sz="1200">
                <a:solidFill>
                  <a:srgbClr val="1B1C1D"/>
                </a:solidFill>
              </a:rPr>
              <a:t>.</a:t>
            </a:r>
            <a:endParaRPr b="1" sz="1800">
              <a:solidFill>
                <a:schemeClr val="dk1"/>
              </a:solidFil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273" name="Google Shape;273;g36946e72fc2_0_8"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274" name="Google Shape;274;g36946e72fc2_0_8"/>
          <p:cNvSpPr txBox="1"/>
          <p:nvPr/>
        </p:nvSpPr>
        <p:spPr>
          <a:xfrm>
            <a:off x="1464825" y="1057950"/>
            <a:ext cx="10187400" cy="7659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3.3 PARTES CALEFACTABLES Y SISTEMA DE EXTRUSIÓN</a:t>
            </a:r>
            <a:endParaRPr b="1" sz="2400">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lang="es-ES" sz="2400">
                <a:solidFill>
                  <a:srgbClr val="002060"/>
                </a:solidFill>
                <a:latin typeface="Arial Black"/>
                <a:ea typeface="Arial Black"/>
                <a:cs typeface="Arial Black"/>
                <a:sym typeface="Arial Black"/>
              </a:rPr>
              <a:t>3.3.2.5 NOZZLE (BOQUILLAS</a:t>
            </a:r>
            <a:r>
              <a:rPr b="1" lang="es-ES" sz="2400">
                <a:solidFill>
                  <a:srgbClr val="002060"/>
                </a:solidFill>
                <a:latin typeface="Arial Black"/>
                <a:ea typeface="Arial Black"/>
                <a:cs typeface="Arial Black"/>
                <a:sym typeface="Arial Black"/>
              </a:rPr>
              <a:t>)</a:t>
            </a:r>
            <a:endParaRPr b="1" sz="2400">
              <a:solidFill>
                <a:srgbClr val="002060"/>
              </a:solidFill>
              <a:latin typeface="Arial Black"/>
              <a:ea typeface="Arial Black"/>
              <a:cs typeface="Arial Black"/>
              <a:sym typeface="Arial Black"/>
            </a:endParaRPr>
          </a:p>
        </p:txBody>
      </p:sp>
      <p:pic>
        <p:nvPicPr>
          <p:cNvPr id="275" name="Google Shape;275;g36946e72fc2_0_8"/>
          <p:cNvPicPr preferRelativeResize="0"/>
          <p:nvPr/>
        </p:nvPicPr>
        <p:blipFill rotWithShape="1">
          <a:blip r:embed="rId4">
            <a:alphaModFix/>
          </a:blip>
          <a:srcRect b="4580" l="6015" r="0" t="0"/>
          <a:stretch/>
        </p:blipFill>
        <p:spPr>
          <a:xfrm>
            <a:off x="8965725" y="2795600"/>
            <a:ext cx="761075" cy="1063325"/>
          </a:xfrm>
          <a:prstGeom prst="rect">
            <a:avLst/>
          </a:prstGeom>
          <a:noFill/>
          <a:ln>
            <a:noFill/>
          </a:ln>
        </p:spPr>
      </p:pic>
      <p:pic>
        <p:nvPicPr>
          <p:cNvPr id="276" name="Google Shape;276;g36946e72fc2_0_8"/>
          <p:cNvPicPr preferRelativeResize="0"/>
          <p:nvPr/>
        </p:nvPicPr>
        <p:blipFill>
          <a:blip r:embed="rId5">
            <a:alphaModFix/>
          </a:blip>
          <a:stretch>
            <a:fillRect/>
          </a:stretch>
        </p:blipFill>
        <p:spPr>
          <a:xfrm>
            <a:off x="9847725" y="4002000"/>
            <a:ext cx="857250" cy="1114425"/>
          </a:xfrm>
          <a:prstGeom prst="rect">
            <a:avLst/>
          </a:prstGeom>
          <a:noFill/>
          <a:ln>
            <a:noFill/>
          </a:ln>
        </p:spPr>
      </p:pic>
      <p:pic>
        <p:nvPicPr>
          <p:cNvPr id="277" name="Google Shape;277;g36946e72fc2_0_8"/>
          <p:cNvPicPr preferRelativeResize="0"/>
          <p:nvPr/>
        </p:nvPicPr>
        <p:blipFill rotWithShape="1">
          <a:blip r:embed="rId6">
            <a:alphaModFix/>
          </a:blip>
          <a:srcRect b="0" l="8037" r="0" t="6261"/>
          <a:stretch/>
        </p:blipFill>
        <p:spPr>
          <a:xfrm>
            <a:off x="10827850" y="5242251"/>
            <a:ext cx="761075" cy="9279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g36946e72fc2_0_15"/>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UD3: COMPONENTES DE UNA IMPR 3D FDM.</a:t>
            </a:r>
            <a:endParaRPr/>
          </a:p>
        </p:txBody>
      </p:sp>
      <p:sp>
        <p:nvSpPr>
          <p:cNvPr id="283" name="Google Shape;283;g36946e72fc2_0_15"/>
          <p:cNvSpPr txBox="1"/>
          <p:nvPr/>
        </p:nvSpPr>
        <p:spPr>
          <a:xfrm>
            <a:off x="1236950" y="1901300"/>
            <a:ext cx="10056600" cy="5131200"/>
          </a:xfrm>
          <a:prstGeom prst="rect">
            <a:avLst/>
          </a:prstGeom>
          <a:noFill/>
          <a:ln>
            <a:noFill/>
          </a:ln>
        </p:spPr>
        <p:txBody>
          <a:bodyPr anchorCtr="0" anchor="t" bIns="91425" lIns="91425" spcFirstLastPara="1" rIns="91425" wrap="square" tIns="91425">
            <a:spAutoFit/>
          </a:bodyPr>
          <a:lstStyle/>
          <a:p>
            <a:pPr indent="-342900" lvl="0" marL="457200" marR="0" rtl="0" algn="just">
              <a:lnSpc>
                <a:spcPct val="150000"/>
              </a:lnSpc>
              <a:spcBef>
                <a:spcPts val="1000"/>
              </a:spcBef>
              <a:spcAft>
                <a:spcPts val="0"/>
              </a:spcAft>
              <a:buClr>
                <a:schemeClr val="dk1"/>
              </a:buClr>
              <a:buSzPts val="1800"/>
              <a:buChar char="●"/>
            </a:pPr>
            <a:r>
              <a:rPr lang="es-ES" sz="1800">
                <a:solidFill>
                  <a:schemeClr val="dk1"/>
                </a:solidFill>
              </a:rPr>
              <a:t>Además, las boquillas vienen en distintos </a:t>
            </a:r>
            <a:r>
              <a:rPr b="1" lang="es-ES" sz="1800">
                <a:solidFill>
                  <a:schemeClr val="dk1"/>
                </a:solidFill>
              </a:rPr>
              <a:t>diámetros estándar:</a:t>
            </a:r>
            <a:endParaRPr b="1" sz="1800">
              <a:solidFill>
                <a:schemeClr val="dk1"/>
              </a:solidFill>
            </a:endParaRPr>
          </a:p>
          <a:p>
            <a:pPr indent="-342900" lvl="1" marL="914400" marR="0" rtl="0" algn="just">
              <a:lnSpc>
                <a:spcPct val="150000"/>
              </a:lnSpc>
              <a:spcBef>
                <a:spcPts val="1000"/>
              </a:spcBef>
              <a:spcAft>
                <a:spcPts val="0"/>
              </a:spcAft>
              <a:buClr>
                <a:schemeClr val="dk1"/>
              </a:buClr>
              <a:buSzPts val="1800"/>
              <a:buChar char="○"/>
            </a:pPr>
            <a:r>
              <a:rPr b="1" lang="es-ES" sz="1800">
                <a:solidFill>
                  <a:schemeClr val="dk1"/>
                </a:solidFill>
              </a:rPr>
              <a:t>0.2 mm: </a:t>
            </a:r>
            <a:r>
              <a:rPr lang="es-ES" sz="1800">
                <a:solidFill>
                  <a:schemeClr val="dk1"/>
                </a:solidFill>
              </a:rPr>
              <a:t>Para impresiones de alta</a:t>
            </a:r>
            <a:endParaRPr sz="1800">
              <a:solidFill>
                <a:schemeClr val="dk1"/>
              </a:solidFill>
            </a:endParaRPr>
          </a:p>
          <a:p>
            <a:pPr indent="0" lvl="0" marL="914400" marR="0" rtl="0" algn="just">
              <a:lnSpc>
                <a:spcPct val="150000"/>
              </a:lnSpc>
              <a:spcBef>
                <a:spcPts val="1000"/>
              </a:spcBef>
              <a:spcAft>
                <a:spcPts val="0"/>
              </a:spcAft>
              <a:buNone/>
            </a:pPr>
            <a:r>
              <a:rPr lang="es-ES" sz="1800">
                <a:solidFill>
                  <a:schemeClr val="dk1"/>
                </a:solidFill>
              </a:rPr>
              <a:t>precisión y detalles finos, aunque con </a:t>
            </a:r>
            <a:endParaRPr sz="1800">
              <a:solidFill>
                <a:schemeClr val="dk1"/>
              </a:solidFill>
            </a:endParaRPr>
          </a:p>
          <a:p>
            <a:pPr indent="0" lvl="0" marL="914400" marR="0" rtl="0" algn="just">
              <a:lnSpc>
                <a:spcPct val="150000"/>
              </a:lnSpc>
              <a:spcBef>
                <a:spcPts val="1000"/>
              </a:spcBef>
              <a:spcAft>
                <a:spcPts val="0"/>
              </a:spcAft>
              <a:buNone/>
            </a:pPr>
            <a:r>
              <a:rPr lang="es-ES" sz="1800">
                <a:solidFill>
                  <a:schemeClr val="dk1"/>
                </a:solidFill>
              </a:rPr>
              <a:t>una velocidad de impresión más lenta.</a:t>
            </a:r>
            <a:endParaRPr sz="1800">
              <a:solidFill>
                <a:schemeClr val="dk1"/>
              </a:solidFill>
            </a:endParaRPr>
          </a:p>
          <a:p>
            <a:pPr indent="-342900" lvl="1" marL="914400" marR="0" rtl="0" algn="just">
              <a:lnSpc>
                <a:spcPct val="150000"/>
              </a:lnSpc>
              <a:spcBef>
                <a:spcPts val="1000"/>
              </a:spcBef>
              <a:spcAft>
                <a:spcPts val="0"/>
              </a:spcAft>
              <a:buClr>
                <a:schemeClr val="dk1"/>
              </a:buClr>
              <a:buSzPts val="1800"/>
              <a:buChar char="○"/>
            </a:pPr>
            <a:r>
              <a:rPr b="1" lang="es-ES" sz="1800">
                <a:solidFill>
                  <a:schemeClr val="dk1"/>
                </a:solidFill>
              </a:rPr>
              <a:t>0.4 mm:</a:t>
            </a:r>
            <a:r>
              <a:rPr lang="es-ES" sz="1800">
                <a:solidFill>
                  <a:schemeClr val="dk1"/>
                </a:solidFill>
              </a:rPr>
              <a:t> El tamaño más común, ofrece un </a:t>
            </a:r>
            <a:endParaRPr sz="1800">
              <a:solidFill>
                <a:schemeClr val="dk1"/>
              </a:solidFill>
            </a:endParaRPr>
          </a:p>
          <a:p>
            <a:pPr indent="0" lvl="0" marL="914400" marR="0" rtl="0" algn="just">
              <a:lnSpc>
                <a:spcPct val="150000"/>
              </a:lnSpc>
              <a:spcBef>
                <a:spcPts val="1000"/>
              </a:spcBef>
              <a:spcAft>
                <a:spcPts val="0"/>
              </a:spcAft>
              <a:buNone/>
            </a:pPr>
            <a:r>
              <a:rPr lang="es-ES" sz="1800">
                <a:solidFill>
                  <a:schemeClr val="dk1"/>
                </a:solidFill>
              </a:rPr>
              <a:t>equilibrio entre velocidad y detalle.</a:t>
            </a:r>
            <a:endParaRPr sz="1800">
              <a:solidFill>
                <a:schemeClr val="dk1"/>
              </a:solidFill>
            </a:endParaRPr>
          </a:p>
          <a:p>
            <a:pPr indent="-342900" lvl="1" marL="914400" marR="0" rtl="0" algn="just">
              <a:lnSpc>
                <a:spcPct val="150000"/>
              </a:lnSpc>
              <a:spcBef>
                <a:spcPts val="1000"/>
              </a:spcBef>
              <a:spcAft>
                <a:spcPts val="0"/>
              </a:spcAft>
              <a:buClr>
                <a:schemeClr val="dk1"/>
              </a:buClr>
              <a:buSzPts val="1800"/>
              <a:buChar char="○"/>
            </a:pPr>
            <a:r>
              <a:rPr b="1" lang="es-ES" sz="1800">
                <a:solidFill>
                  <a:schemeClr val="dk1"/>
                </a:solidFill>
              </a:rPr>
              <a:t>0.6 mm y 0.8 mm:</a:t>
            </a:r>
            <a:r>
              <a:rPr lang="es-ES" sz="1800">
                <a:solidFill>
                  <a:schemeClr val="dk1"/>
                </a:solidFill>
              </a:rPr>
              <a:t> Usadas para impresiones rápidas y piezas más grandes, sacrificando algo de resolución.</a:t>
            </a:r>
            <a:endParaRPr sz="1800">
              <a:solidFill>
                <a:schemeClr val="dk1"/>
              </a:solidFill>
            </a:endParaRPr>
          </a:p>
          <a:p>
            <a:pPr indent="-298450" lvl="0" marL="457200" rtl="0" algn="l">
              <a:lnSpc>
                <a:spcPct val="115000"/>
              </a:lnSpc>
              <a:spcBef>
                <a:spcPts val="0"/>
              </a:spcBef>
              <a:spcAft>
                <a:spcPts val="0"/>
              </a:spcAft>
              <a:buClr>
                <a:schemeClr val="dk1"/>
              </a:buClr>
              <a:buSzPts val="1100"/>
              <a:buChar char="●"/>
            </a:pPr>
            <a:r>
              <a:t/>
            </a:r>
            <a:endParaRPr b="1" sz="1800">
              <a:solidFill>
                <a:schemeClr val="dk1"/>
              </a:solidFil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284" name="Google Shape;284;g36946e72fc2_0_15"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285" name="Google Shape;285;g36946e72fc2_0_15"/>
          <p:cNvSpPr txBox="1"/>
          <p:nvPr/>
        </p:nvSpPr>
        <p:spPr>
          <a:xfrm>
            <a:off x="1464825" y="1057950"/>
            <a:ext cx="10187400" cy="7659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3.3 PARTES CALEFACTABLES Y SISTEMA DE EXTRUSIÓN</a:t>
            </a:r>
            <a:endParaRPr b="1" sz="2400">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lang="es-ES" sz="2400">
                <a:solidFill>
                  <a:srgbClr val="002060"/>
                </a:solidFill>
                <a:latin typeface="Arial Black"/>
                <a:ea typeface="Arial Black"/>
                <a:cs typeface="Arial Black"/>
                <a:sym typeface="Arial Black"/>
              </a:rPr>
              <a:t>3.3.2.6 NOZZLE (BOQUILLAS)</a:t>
            </a:r>
            <a:endParaRPr b="1" sz="2400">
              <a:solidFill>
                <a:srgbClr val="002060"/>
              </a:solidFill>
              <a:latin typeface="Arial Black"/>
              <a:ea typeface="Arial Black"/>
              <a:cs typeface="Arial Black"/>
              <a:sym typeface="Arial Black"/>
            </a:endParaRPr>
          </a:p>
        </p:txBody>
      </p:sp>
      <p:pic>
        <p:nvPicPr>
          <p:cNvPr id="286" name="Google Shape;286;g36946e72fc2_0_15"/>
          <p:cNvPicPr preferRelativeResize="0"/>
          <p:nvPr/>
        </p:nvPicPr>
        <p:blipFill rotWithShape="1">
          <a:blip r:embed="rId4">
            <a:alphaModFix/>
          </a:blip>
          <a:srcRect b="0" l="-1740" r="1740" t="4489"/>
          <a:stretch/>
        </p:blipFill>
        <p:spPr>
          <a:xfrm>
            <a:off x="6842275" y="2621550"/>
            <a:ext cx="4590600" cy="18770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 name="Shape 41"/>
        <p:cNvGrpSpPr/>
        <p:nvPr/>
      </p:nvGrpSpPr>
      <p:grpSpPr>
        <a:xfrm>
          <a:off x="0" y="0"/>
          <a:ext cx="0" cy="0"/>
          <a:chOff x="0" y="0"/>
          <a:chExt cx="0" cy="0"/>
        </a:xfrm>
      </p:grpSpPr>
      <p:sp>
        <p:nvSpPr>
          <p:cNvPr id="42" name="Google Shape;42;g3426751a0b2_0_2"/>
          <p:cNvSpPr txBox="1"/>
          <p:nvPr>
            <p:ph type="title"/>
          </p:nvPr>
        </p:nvSpPr>
        <p:spPr>
          <a:xfrm>
            <a:off x="1308300" y="150100"/>
            <a:ext cx="87165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UD3: COMPONENTES DE UNA IMPR 3D FDM.</a:t>
            </a:r>
            <a:endParaRPr/>
          </a:p>
        </p:txBody>
      </p:sp>
      <p:pic>
        <p:nvPicPr>
          <p:cNvPr id="43" name="Google Shape;43;g3426751a0b2_0_2"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44" name="Google Shape;44;g3426751a0b2_0_2"/>
          <p:cNvSpPr/>
          <p:nvPr/>
        </p:nvSpPr>
        <p:spPr>
          <a:xfrm>
            <a:off x="2531325" y="2660050"/>
            <a:ext cx="7720654" cy="631865"/>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95B4D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g3426751a0b2_0_2"/>
          <p:cNvSpPr txBox="1"/>
          <p:nvPr/>
        </p:nvSpPr>
        <p:spPr>
          <a:xfrm>
            <a:off x="3129882" y="2824084"/>
            <a:ext cx="7407900" cy="63240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Clr>
                <a:srgbClr val="000000"/>
              </a:buClr>
              <a:buSzPts val="2000"/>
              <a:buFont typeface="Arial"/>
              <a:buNone/>
            </a:pPr>
            <a:r>
              <a:rPr b="1" lang="es-ES" sz="2000">
                <a:solidFill>
                  <a:srgbClr val="012033"/>
                </a:solidFill>
              </a:rPr>
              <a:t>3</a:t>
            </a:r>
            <a:r>
              <a:rPr b="1" i="0" lang="es-ES" sz="2000" u="none" cap="none" strike="noStrike">
                <a:solidFill>
                  <a:srgbClr val="012033"/>
                </a:solidFill>
                <a:latin typeface="Arial"/>
                <a:ea typeface="Arial"/>
                <a:cs typeface="Arial"/>
                <a:sym typeface="Arial"/>
              </a:rPr>
              <a:t>.</a:t>
            </a:r>
            <a:r>
              <a:rPr b="1" lang="es-ES" sz="2000">
                <a:solidFill>
                  <a:srgbClr val="012033"/>
                </a:solidFill>
              </a:rPr>
              <a:t>2</a:t>
            </a:r>
            <a:r>
              <a:rPr b="1" i="0" lang="es-ES" sz="2000" u="none" cap="none" strike="noStrike">
                <a:solidFill>
                  <a:srgbClr val="012033"/>
                </a:solidFill>
                <a:latin typeface="Arial"/>
                <a:ea typeface="Arial"/>
                <a:cs typeface="Arial"/>
                <a:sym typeface="Arial"/>
              </a:rPr>
              <a:t> </a:t>
            </a:r>
            <a:r>
              <a:rPr b="1" lang="es-ES" sz="2000">
                <a:solidFill>
                  <a:srgbClr val="012033"/>
                </a:solidFill>
              </a:rPr>
              <a:t>PARTES MECÁNICAS DE UNA IMPRESORA 3D FDM.</a:t>
            </a:r>
            <a:endParaRPr b="1" sz="2000">
              <a:solidFill>
                <a:srgbClr val="012033"/>
              </a:solidFill>
            </a:endParaRPr>
          </a:p>
          <a:p>
            <a:pPr indent="0" lvl="0" marL="12700" marR="0" rtl="0" algn="l">
              <a:lnSpc>
                <a:spcPct val="100000"/>
              </a:lnSpc>
              <a:spcBef>
                <a:spcPts val="0"/>
              </a:spcBef>
              <a:spcAft>
                <a:spcPts val="0"/>
              </a:spcAft>
              <a:buClr>
                <a:srgbClr val="000000"/>
              </a:buClr>
              <a:buSzPts val="2000"/>
              <a:buFont typeface="Arial"/>
              <a:buNone/>
            </a:pPr>
            <a:r>
              <a:t/>
            </a:r>
            <a:endParaRPr b="1" sz="2000">
              <a:solidFill>
                <a:srgbClr val="012033"/>
              </a:solidFill>
            </a:endParaRPr>
          </a:p>
        </p:txBody>
      </p:sp>
      <p:sp>
        <p:nvSpPr>
          <p:cNvPr id="46" name="Google Shape;46;g3426751a0b2_0_2"/>
          <p:cNvSpPr txBox="1"/>
          <p:nvPr/>
        </p:nvSpPr>
        <p:spPr>
          <a:xfrm>
            <a:off x="1464828" y="1057961"/>
            <a:ext cx="7415462" cy="395621"/>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i="0" lang="es-ES" sz="2400" u="none" cap="none" strike="noStrike">
                <a:solidFill>
                  <a:srgbClr val="002060"/>
                </a:solidFill>
                <a:latin typeface="Arial Black"/>
                <a:ea typeface="Arial Black"/>
                <a:cs typeface="Arial Black"/>
                <a:sym typeface="Arial Black"/>
              </a:rPr>
              <a:t>RESUMEN DE CONTENIDOS</a:t>
            </a:r>
            <a:endParaRPr b="1" i="0" sz="2400" u="none" cap="none" strike="noStrike">
              <a:solidFill>
                <a:srgbClr val="002060"/>
              </a:solidFill>
              <a:latin typeface="Arial Black"/>
              <a:ea typeface="Arial Black"/>
              <a:cs typeface="Arial Black"/>
              <a:sym typeface="Arial Black"/>
            </a:endParaRPr>
          </a:p>
        </p:txBody>
      </p:sp>
      <p:sp>
        <p:nvSpPr>
          <p:cNvPr id="47" name="Google Shape;47;g3426751a0b2_0_2"/>
          <p:cNvSpPr/>
          <p:nvPr/>
        </p:nvSpPr>
        <p:spPr>
          <a:xfrm>
            <a:off x="2513325" y="3417775"/>
            <a:ext cx="7774394" cy="631865"/>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g3426751a0b2_0_2"/>
          <p:cNvSpPr txBox="1"/>
          <p:nvPr/>
        </p:nvSpPr>
        <p:spPr>
          <a:xfrm>
            <a:off x="3028425" y="3553500"/>
            <a:ext cx="7266900" cy="32460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Clr>
                <a:srgbClr val="000000"/>
              </a:buClr>
              <a:buSzPts val="2000"/>
              <a:buFont typeface="Arial"/>
              <a:buNone/>
            </a:pPr>
            <a:r>
              <a:rPr b="1" lang="es-ES" sz="2000">
                <a:solidFill>
                  <a:srgbClr val="012033"/>
                </a:solidFill>
              </a:rPr>
              <a:t>3</a:t>
            </a:r>
            <a:r>
              <a:rPr b="1" i="0" lang="es-ES" sz="2000" u="none" cap="none" strike="noStrike">
                <a:solidFill>
                  <a:srgbClr val="012033"/>
                </a:solidFill>
                <a:latin typeface="Arial"/>
                <a:ea typeface="Arial"/>
                <a:cs typeface="Arial"/>
                <a:sym typeface="Arial"/>
              </a:rPr>
              <a:t>.</a:t>
            </a:r>
            <a:r>
              <a:rPr b="1" lang="es-ES" sz="2000">
                <a:solidFill>
                  <a:srgbClr val="012033"/>
                </a:solidFill>
              </a:rPr>
              <a:t>3</a:t>
            </a:r>
            <a:r>
              <a:rPr b="1" i="0" lang="es-ES" sz="2000" u="none" cap="none" strike="noStrike">
                <a:solidFill>
                  <a:srgbClr val="012033"/>
                </a:solidFill>
                <a:latin typeface="Arial"/>
                <a:ea typeface="Arial"/>
                <a:cs typeface="Arial"/>
                <a:sym typeface="Arial"/>
              </a:rPr>
              <a:t> </a:t>
            </a:r>
            <a:r>
              <a:rPr b="1" lang="es-ES" sz="2000">
                <a:solidFill>
                  <a:srgbClr val="012033"/>
                </a:solidFill>
              </a:rPr>
              <a:t>PARTES CALEFACTABLES Y SISTEMA DE EXTRUSIÓN</a:t>
            </a:r>
            <a:endParaRPr b="1" i="0" sz="2000" u="none" cap="none" strike="noStrike">
              <a:solidFill>
                <a:srgbClr val="000000"/>
              </a:solidFill>
              <a:latin typeface="Arial"/>
              <a:ea typeface="Arial"/>
              <a:cs typeface="Arial"/>
              <a:sym typeface="Arial"/>
            </a:endParaRPr>
          </a:p>
        </p:txBody>
      </p:sp>
      <p:sp>
        <p:nvSpPr>
          <p:cNvPr id="49" name="Google Shape;49;g3426751a0b2_0_2"/>
          <p:cNvSpPr/>
          <p:nvPr/>
        </p:nvSpPr>
        <p:spPr>
          <a:xfrm>
            <a:off x="2560525" y="4217450"/>
            <a:ext cx="7720654" cy="631865"/>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BED0E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g3426751a0b2_0_2"/>
          <p:cNvSpPr txBox="1"/>
          <p:nvPr/>
        </p:nvSpPr>
        <p:spPr>
          <a:xfrm>
            <a:off x="3020723" y="4353150"/>
            <a:ext cx="5923500" cy="32460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Clr>
                <a:srgbClr val="000000"/>
              </a:buClr>
              <a:buSzPts val="2000"/>
              <a:buFont typeface="Arial"/>
              <a:buNone/>
            </a:pPr>
            <a:r>
              <a:rPr b="1" lang="es-ES" sz="2000">
                <a:solidFill>
                  <a:srgbClr val="012033"/>
                </a:solidFill>
              </a:rPr>
              <a:t>3</a:t>
            </a:r>
            <a:r>
              <a:rPr b="1" i="0" lang="es-ES" sz="2000" u="none" cap="none" strike="noStrike">
                <a:solidFill>
                  <a:srgbClr val="012033"/>
                </a:solidFill>
                <a:latin typeface="Arial"/>
                <a:ea typeface="Arial"/>
                <a:cs typeface="Arial"/>
                <a:sym typeface="Arial"/>
              </a:rPr>
              <a:t>.</a:t>
            </a:r>
            <a:r>
              <a:rPr b="1" lang="es-ES" sz="2000">
                <a:solidFill>
                  <a:srgbClr val="012033"/>
                </a:solidFill>
              </a:rPr>
              <a:t>4</a:t>
            </a:r>
            <a:r>
              <a:rPr b="1" i="0" lang="es-ES" sz="2000" u="none" cap="none" strike="noStrike">
                <a:solidFill>
                  <a:srgbClr val="012033"/>
                </a:solidFill>
                <a:latin typeface="Arial"/>
                <a:ea typeface="Arial"/>
                <a:cs typeface="Arial"/>
                <a:sym typeface="Arial"/>
              </a:rPr>
              <a:t> </a:t>
            </a:r>
            <a:r>
              <a:rPr b="1" lang="es-ES" sz="2000">
                <a:solidFill>
                  <a:srgbClr val="012033"/>
                </a:solidFill>
              </a:rPr>
              <a:t>ELECTRÓNICA</a:t>
            </a:r>
            <a:r>
              <a:rPr b="1" lang="es-ES" sz="2000">
                <a:solidFill>
                  <a:srgbClr val="012033"/>
                </a:solidFill>
              </a:rPr>
              <a:t> BÁSICA DE IMPRESORAS 3D</a:t>
            </a:r>
            <a:endParaRPr b="1" i="0" sz="2000" u="none" cap="none" strike="noStrike">
              <a:solidFill>
                <a:srgbClr val="000000"/>
              </a:solidFill>
              <a:latin typeface="Arial"/>
              <a:ea typeface="Arial"/>
              <a:cs typeface="Arial"/>
              <a:sym typeface="Arial"/>
            </a:endParaRPr>
          </a:p>
        </p:txBody>
      </p:sp>
      <p:sp>
        <p:nvSpPr>
          <p:cNvPr id="51" name="Google Shape;51;g3426751a0b2_0_2"/>
          <p:cNvSpPr/>
          <p:nvPr/>
        </p:nvSpPr>
        <p:spPr>
          <a:xfrm>
            <a:off x="2513325" y="1893775"/>
            <a:ext cx="7774394" cy="631865"/>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g3426751a0b2_0_2"/>
          <p:cNvSpPr txBox="1"/>
          <p:nvPr/>
        </p:nvSpPr>
        <p:spPr>
          <a:xfrm>
            <a:off x="3180825" y="2029500"/>
            <a:ext cx="6981600" cy="32460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Clr>
                <a:srgbClr val="000000"/>
              </a:buClr>
              <a:buSzPts val="2000"/>
              <a:buFont typeface="Arial"/>
              <a:buNone/>
            </a:pPr>
            <a:r>
              <a:rPr b="1" lang="es-ES" sz="2000">
                <a:solidFill>
                  <a:srgbClr val="012033"/>
                </a:solidFill>
              </a:rPr>
              <a:t>3</a:t>
            </a:r>
            <a:r>
              <a:rPr b="1" i="0" lang="es-ES" sz="2000" u="none" cap="none" strike="noStrike">
                <a:solidFill>
                  <a:srgbClr val="012033"/>
                </a:solidFill>
                <a:latin typeface="Arial"/>
                <a:ea typeface="Arial"/>
                <a:cs typeface="Arial"/>
                <a:sym typeface="Arial"/>
              </a:rPr>
              <a:t>.</a:t>
            </a:r>
            <a:r>
              <a:rPr b="1" lang="es-ES" sz="2000">
                <a:solidFill>
                  <a:srgbClr val="012033"/>
                </a:solidFill>
              </a:rPr>
              <a:t>1</a:t>
            </a:r>
            <a:r>
              <a:rPr b="1" i="0" lang="es-ES" sz="2000" u="none" cap="none" strike="noStrike">
                <a:solidFill>
                  <a:srgbClr val="012033"/>
                </a:solidFill>
                <a:latin typeface="Arial"/>
                <a:ea typeface="Arial"/>
                <a:cs typeface="Arial"/>
                <a:sym typeface="Arial"/>
              </a:rPr>
              <a:t> </a:t>
            </a:r>
            <a:r>
              <a:rPr b="1" lang="es-ES" sz="2000">
                <a:solidFill>
                  <a:srgbClr val="012033"/>
                </a:solidFill>
              </a:rPr>
              <a:t>PARTES DE UNA IMPRESORA 3D.GENERAL</a:t>
            </a:r>
            <a:endParaRPr b="1" i="0" sz="20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g368533f4156_0_285"/>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UD3: COMPONENTES DE UNA IMPR 3D FDM.</a:t>
            </a:r>
            <a:endParaRPr/>
          </a:p>
        </p:txBody>
      </p:sp>
      <p:sp>
        <p:nvSpPr>
          <p:cNvPr id="292" name="Google Shape;292;g368533f4156_0_285"/>
          <p:cNvSpPr txBox="1"/>
          <p:nvPr/>
        </p:nvSpPr>
        <p:spPr>
          <a:xfrm>
            <a:off x="1464825" y="1057950"/>
            <a:ext cx="10187400" cy="7659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3.3 PARTES CALEFACTABLES Y SISTEMA DE EXTRUSIÓN</a:t>
            </a:r>
            <a:endParaRPr b="1" sz="2400">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lang="es-ES" sz="2400">
                <a:solidFill>
                  <a:srgbClr val="002060"/>
                </a:solidFill>
                <a:latin typeface="Arial Black"/>
                <a:ea typeface="Arial Black"/>
                <a:cs typeface="Arial Black"/>
                <a:sym typeface="Arial Black"/>
              </a:rPr>
              <a:t>3.3.3 SISTEMA DE </a:t>
            </a:r>
            <a:r>
              <a:rPr b="1" lang="es-ES" sz="2400">
                <a:solidFill>
                  <a:srgbClr val="002060"/>
                </a:solidFill>
                <a:latin typeface="Arial Black"/>
                <a:ea typeface="Arial Black"/>
                <a:cs typeface="Arial Black"/>
                <a:sym typeface="Arial Black"/>
              </a:rPr>
              <a:t>EXTRUSIÓN</a:t>
            </a:r>
            <a:endParaRPr b="1" sz="2400">
              <a:solidFill>
                <a:srgbClr val="002060"/>
              </a:solidFill>
              <a:latin typeface="Arial Black"/>
              <a:ea typeface="Arial Black"/>
              <a:cs typeface="Arial Black"/>
              <a:sym typeface="Arial Black"/>
            </a:endParaRPr>
          </a:p>
        </p:txBody>
      </p:sp>
      <p:pic>
        <p:nvPicPr>
          <p:cNvPr id="293" name="Google Shape;293;g368533f4156_0_285"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294" name="Google Shape;294;g368533f4156_0_285"/>
          <p:cNvSpPr txBox="1"/>
          <p:nvPr/>
        </p:nvSpPr>
        <p:spPr>
          <a:xfrm>
            <a:off x="1236950" y="1901300"/>
            <a:ext cx="7435200" cy="46053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1000"/>
              </a:spcBef>
              <a:spcAft>
                <a:spcPts val="0"/>
              </a:spcAft>
              <a:buClr>
                <a:schemeClr val="dk1"/>
              </a:buClr>
              <a:buSzPts val="1800"/>
              <a:buChar char="●"/>
            </a:pPr>
            <a:r>
              <a:rPr b="1" lang="es-ES" sz="1800">
                <a:solidFill>
                  <a:schemeClr val="dk1"/>
                </a:solidFill>
              </a:rPr>
              <a:t>Extrusor:</a:t>
            </a:r>
            <a:r>
              <a:rPr lang="es-ES" sz="1800">
                <a:solidFill>
                  <a:schemeClr val="dk1"/>
                </a:solidFill>
              </a:rPr>
              <a:t> Es un motor responsable directo de empujar el filamento de plástico hacia el hotend, donde se fundirá.</a:t>
            </a:r>
            <a:endParaRPr sz="1800">
              <a:solidFill>
                <a:schemeClr val="dk1"/>
              </a:solidFill>
            </a:endParaRPr>
          </a:p>
          <a:p>
            <a:pPr indent="-342900" lvl="1" marL="914400" marR="0" rtl="0" algn="l">
              <a:lnSpc>
                <a:spcPct val="100000"/>
              </a:lnSpc>
              <a:spcBef>
                <a:spcPts val="1000"/>
              </a:spcBef>
              <a:spcAft>
                <a:spcPts val="0"/>
              </a:spcAft>
              <a:buClr>
                <a:schemeClr val="dk1"/>
              </a:buClr>
              <a:buSzPts val="1800"/>
              <a:buChar char="○"/>
            </a:pPr>
            <a:r>
              <a:rPr lang="es-ES" sz="1800">
                <a:solidFill>
                  <a:schemeClr val="dk1"/>
                </a:solidFill>
              </a:rPr>
              <a:t>Usualmente es un motor </a:t>
            </a:r>
            <a:r>
              <a:rPr b="1" lang="es-ES" sz="1800">
                <a:solidFill>
                  <a:schemeClr val="dk1"/>
                </a:solidFill>
              </a:rPr>
              <a:t>paso a paso,</a:t>
            </a:r>
            <a:r>
              <a:rPr lang="es-ES" sz="1800">
                <a:solidFill>
                  <a:schemeClr val="dk1"/>
                </a:solidFill>
              </a:rPr>
              <a:t> al igual que los de los ejes, pero con un sistema de reducción (engranajes) que le permite aplicar la fuerza necesaria para desplazar el filamento de forma constante y controla</a:t>
            </a:r>
            <a:r>
              <a:rPr lang="es-ES" sz="1200">
                <a:solidFill>
                  <a:srgbClr val="1B1C1D"/>
                </a:solidFill>
              </a:rPr>
              <a:t>da</a:t>
            </a:r>
            <a:endParaRPr sz="1200">
              <a:solidFill>
                <a:srgbClr val="1B1C1D"/>
              </a:solidFill>
            </a:endParaRPr>
          </a:p>
          <a:p>
            <a:pPr indent="-304800" lvl="1" marL="914400" marR="0" rtl="0" algn="l">
              <a:lnSpc>
                <a:spcPct val="100000"/>
              </a:lnSpc>
              <a:spcBef>
                <a:spcPts val="1000"/>
              </a:spcBef>
              <a:spcAft>
                <a:spcPts val="0"/>
              </a:spcAft>
              <a:buClr>
                <a:srgbClr val="1B1C1D"/>
              </a:buClr>
              <a:buSzPts val="1200"/>
              <a:buChar char="○"/>
            </a:pPr>
            <a:r>
              <a:t/>
            </a:r>
            <a:endParaRPr sz="1200">
              <a:solidFill>
                <a:srgbClr val="1B1C1D"/>
              </a:solidFill>
            </a:endParaRPr>
          </a:p>
          <a:p>
            <a:pPr indent="-342900" lvl="0" marL="457200" rtl="0" algn="l">
              <a:lnSpc>
                <a:spcPct val="115000"/>
              </a:lnSpc>
              <a:spcBef>
                <a:spcPts val="0"/>
              </a:spcBef>
              <a:spcAft>
                <a:spcPts val="0"/>
              </a:spcAft>
              <a:buClr>
                <a:schemeClr val="dk1"/>
              </a:buClr>
              <a:buSzPts val="1800"/>
              <a:buChar char="●"/>
            </a:pPr>
            <a:r>
              <a:rPr b="1" lang="es-ES" sz="1800">
                <a:solidFill>
                  <a:schemeClr val="dk1"/>
                </a:solidFill>
              </a:rPr>
              <a:t>Polea Dentada (o Engranaje Impulsor):</a:t>
            </a:r>
            <a:r>
              <a:rPr lang="es-ES" sz="1800">
                <a:solidFill>
                  <a:schemeClr val="dk1"/>
                </a:solidFill>
              </a:rPr>
              <a:t> Es una pequeña rueda con dientes que engrana firmemente con el filamento y lo impulsa de manera continua hacia el hotend. </a:t>
            </a:r>
            <a:endParaRPr sz="1800">
              <a:solidFill>
                <a:schemeClr val="dk1"/>
              </a:solidFill>
            </a:endParaRPr>
          </a:p>
          <a:p>
            <a:pPr indent="-342900" lvl="1" marL="914400" rtl="0" algn="l">
              <a:lnSpc>
                <a:spcPct val="115000"/>
              </a:lnSpc>
              <a:spcBef>
                <a:spcPts val="0"/>
              </a:spcBef>
              <a:spcAft>
                <a:spcPts val="0"/>
              </a:spcAft>
              <a:buClr>
                <a:schemeClr val="dk1"/>
              </a:buClr>
              <a:buSzPts val="1800"/>
              <a:buChar char="○"/>
            </a:pPr>
            <a:r>
              <a:rPr lang="es-ES" sz="1800">
                <a:solidFill>
                  <a:schemeClr val="dk1"/>
                </a:solidFill>
              </a:rPr>
              <a:t>Su diseño asegura un agarre firme y un movimiento constante del material, evitando que resbale y cause problemas de </a:t>
            </a:r>
            <a:r>
              <a:rPr lang="es-ES" sz="1800">
                <a:solidFill>
                  <a:schemeClr val="dk1"/>
                </a:solidFill>
              </a:rPr>
              <a:t>sub extrusión</a:t>
            </a:r>
            <a:endParaRPr sz="1800">
              <a:solidFill>
                <a:schemeClr val="dk1"/>
              </a:solidFill>
            </a:endParaRPr>
          </a:p>
          <a:p>
            <a:pPr indent="0" lvl="0" marL="457200" marR="0" rtl="0" algn="l">
              <a:lnSpc>
                <a:spcPct val="100000"/>
              </a:lnSpc>
              <a:spcBef>
                <a:spcPts val="1000"/>
              </a:spcBef>
              <a:spcAft>
                <a:spcPts val="0"/>
              </a:spcAft>
              <a:buNone/>
            </a:pPr>
            <a:r>
              <a:t/>
            </a:r>
            <a:endParaRPr b="0" i="0" sz="1800" u="none" cap="none" strike="noStrike">
              <a:solidFill>
                <a:schemeClr val="dk1"/>
              </a:solidFill>
              <a:latin typeface="Arial"/>
              <a:ea typeface="Arial"/>
              <a:cs typeface="Arial"/>
              <a:sym typeface="Arial"/>
            </a:endParaRPr>
          </a:p>
        </p:txBody>
      </p:sp>
      <p:pic>
        <p:nvPicPr>
          <p:cNvPr id="295" name="Google Shape;295;g368533f4156_0_285"/>
          <p:cNvPicPr preferRelativeResize="0"/>
          <p:nvPr/>
        </p:nvPicPr>
        <p:blipFill>
          <a:blip r:embed="rId4">
            <a:alphaModFix/>
          </a:blip>
          <a:stretch>
            <a:fillRect/>
          </a:stretch>
        </p:blipFill>
        <p:spPr>
          <a:xfrm>
            <a:off x="9699635" y="1686550"/>
            <a:ext cx="1480715" cy="1178124"/>
          </a:xfrm>
          <a:prstGeom prst="rect">
            <a:avLst/>
          </a:prstGeom>
          <a:noFill/>
          <a:ln>
            <a:noFill/>
          </a:ln>
        </p:spPr>
      </p:pic>
      <p:pic>
        <p:nvPicPr>
          <p:cNvPr id="296" name="Google Shape;296;g368533f4156_0_285"/>
          <p:cNvPicPr preferRelativeResize="0"/>
          <p:nvPr/>
        </p:nvPicPr>
        <p:blipFill rotWithShape="1">
          <a:blip r:embed="rId5">
            <a:alphaModFix/>
          </a:blip>
          <a:srcRect b="-9670" l="-25460" r="25460" t="9670"/>
          <a:stretch/>
        </p:blipFill>
        <p:spPr>
          <a:xfrm>
            <a:off x="9453550" y="3067599"/>
            <a:ext cx="1435450" cy="1243050"/>
          </a:xfrm>
          <a:prstGeom prst="rect">
            <a:avLst/>
          </a:prstGeom>
          <a:noFill/>
          <a:ln>
            <a:noFill/>
          </a:ln>
        </p:spPr>
      </p:pic>
      <p:pic>
        <p:nvPicPr>
          <p:cNvPr id="297" name="Google Shape;297;g368533f4156_0_285"/>
          <p:cNvPicPr preferRelativeResize="0"/>
          <p:nvPr/>
        </p:nvPicPr>
        <p:blipFill rotWithShape="1">
          <a:blip r:embed="rId6">
            <a:alphaModFix/>
          </a:blip>
          <a:srcRect b="0" l="0" r="5132" t="7433"/>
          <a:stretch/>
        </p:blipFill>
        <p:spPr>
          <a:xfrm>
            <a:off x="9377350" y="4589775"/>
            <a:ext cx="2362501" cy="1996126"/>
          </a:xfrm>
          <a:prstGeom prst="rect">
            <a:avLst/>
          </a:prstGeom>
          <a:noFill/>
          <a:ln>
            <a:noFill/>
          </a:ln>
        </p:spPr>
      </p:pic>
      <p:sp>
        <p:nvSpPr>
          <p:cNvPr id="298" name="Google Shape;298;g368533f4156_0_285"/>
          <p:cNvSpPr txBox="1"/>
          <p:nvPr/>
        </p:nvSpPr>
        <p:spPr>
          <a:xfrm>
            <a:off x="8900750" y="1510400"/>
            <a:ext cx="1185000" cy="31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a:t>Extrusor</a:t>
            </a:r>
            <a:endParaRPr/>
          </a:p>
        </p:txBody>
      </p:sp>
      <p:cxnSp>
        <p:nvCxnSpPr>
          <p:cNvPr id="299" name="Google Shape;299;g368533f4156_0_285"/>
          <p:cNvCxnSpPr/>
          <p:nvPr/>
        </p:nvCxnSpPr>
        <p:spPr>
          <a:xfrm>
            <a:off x="9569450" y="1825100"/>
            <a:ext cx="584100" cy="227400"/>
          </a:xfrm>
          <a:prstGeom prst="straightConnector1">
            <a:avLst/>
          </a:prstGeom>
          <a:noFill/>
          <a:ln cap="flat" cmpd="sng" w="19050">
            <a:solidFill>
              <a:schemeClr val="accent1"/>
            </a:solidFill>
            <a:prstDash val="solid"/>
            <a:round/>
            <a:headEnd len="med" w="med" type="none"/>
            <a:tailEnd len="med" w="med" type="triangle"/>
          </a:ln>
        </p:spPr>
      </p:cxnSp>
      <p:sp>
        <p:nvSpPr>
          <p:cNvPr id="300" name="Google Shape;300;g368533f4156_0_285"/>
          <p:cNvSpPr txBox="1"/>
          <p:nvPr/>
        </p:nvSpPr>
        <p:spPr>
          <a:xfrm>
            <a:off x="9053150" y="2729600"/>
            <a:ext cx="1185000" cy="31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a:t>Motor paso a paso</a:t>
            </a:r>
            <a:endParaRPr/>
          </a:p>
        </p:txBody>
      </p:sp>
      <p:cxnSp>
        <p:nvCxnSpPr>
          <p:cNvPr id="301" name="Google Shape;301;g368533f4156_0_285"/>
          <p:cNvCxnSpPr/>
          <p:nvPr/>
        </p:nvCxnSpPr>
        <p:spPr>
          <a:xfrm>
            <a:off x="9493250" y="3272900"/>
            <a:ext cx="584100" cy="227400"/>
          </a:xfrm>
          <a:prstGeom prst="straightConnector1">
            <a:avLst/>
          </a:prstGeom>
          <a:noFill/>
          <a:ln cap="flat" cmpd="sng" w="19050">
            <a:solidFill>
              <a:schemeClr val="accent1"/>
            </a:solidFill>
            <a:prstDash val="solid"/>
            <a:round/>
            <a:headEnd len="med" w="med" type="none"/>
            <a:tailEnd len="med" w="med" type="triangle"/>
          </a:ln>
        </p:spPr>
      </p:cxnSp>
      <p:sp>
        <p:nvSpPr>
          <p:cNvPr id="302" name="Google Shape;302;g368533f4156_0_285"/>
          <p:cNvSpPr txBox="1"/>
          <p:nvPr/>
        </p:nvSpPr>
        <p:spPr>
          <a:xfrm>
            <a:off x="8727650" y="4728975"/>
            <a:ext cx="1316100" cy="31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a:t>Entrada filamento</a:t>
            </a:r>
            <a:endParaRPr/>
          </a:p>
        </p:txBody>
      </p:sp>
      <p:sp>
        <p:nvSpPr>
          <p:cNvPr id="303" name="Google Shape;303;g368533f4156_0_285"/>
          <p:cNvSpPr txBox="1"/>
          <p:nvPr/>
        </p:nvSpPr>
        <p:spPr>
          <a:xfrm>
            <a:off x="11186750" y="4253600"/>
            <a:ext cx="1185000" cy="31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a:t>Carcasa</a:t>
            </a:r>
            <a:endParaRPr/>
          </a:p>
        </p:txBody>
      </p:sp>
      <p:sp>
        <p:nvSpPr>
          <p:cNvPr id="304" name="Google Shape;304;g368533f4156_0_285"/>
          <p:cNvSpPr txBox="1"/>
          <p:nvPr/>
        </p:nvSpPr>
        <p:spPr>
          <a:xfrm>
            <a:off x="8291150" y="6006200"/>
            <a:ext cx="1185000" cy="31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a:t>Mecanismo de presión</a:t>
            </a:r>
            <a:endParaRPr/>
          </a:p>
        </p:txBody>
      </p:sp>
      <p:sp>
        <p:nvSpPr>
          <p:cNvPr id="305" name="Google Shape;305;g368533f4156_0_285"/>
          <p:cNvSpPr txBox="1"/>
          <p:nvPr/>
        </p:nvSpPr>
        <p:spPr>
          <a:xfrm>
            <a:off x="9130750" y="4136625"/>
            <a:ext cx="1185000" cy="31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a:t>Engranaje de arrastre</a:t>
            </a:r>
            <a:endParaRPr/>
          </a:p>
        </p:txBody>
      </p:sp>
      <p:cxnSp>
        <p:nvCxnSpPr>
          <p:cNvPr id="306" name="Google Shape;306;g368533f4156_0_285"/>
          <p:cNvCxnSpPr/>
          <p:nvPr/>
        </p:nvCxnSpPr>
        <p:spPr>
          <a:xfrm flipH="1">
            <a:off x="11021000" y="4589775"/>
            <a:ext cx="466200" cy="475200"/>
          </a:xfrm>
          <a:prstGeom prst="straightConnector1">
            <a:avLst/>
          </a:prstGeom>
          <a:noFill/>
          <a:ln cap="flat" cmpd="sng" w="19050">
            <a:solidFill>
              <a:schemeClr val="accent1"/>
            </a:solidFill>
            <a:prstDash val="solid"/>
            <a:round/>
            <a:headEnd len="med" w="med" type="none"/>
            <a:tailEnd len="med" w="med" type="triangle"/>
          </a:ln>
        </p:spPr>
      </p:cxnSp>
      <p:cxnSp>
        <p:nvCxnSpPr>
          <p:cNvPr id="307" name="Google Shape;307;g368533f4156_0_285"/>
          <p:cNvCxnSpPr/>
          <p:nvPr/>
        </p:nvCxnSpPr>
        <p:spPr>
          <a:xfrm>
            <a:off x="9196425" y="5347975"/>
            <a:ext cx="267000" cy="254400"/>
          </a:xfrm>
          <a:prstGeom prst="straightConnector1">
            <a:avLst/>
          </a:prstGeom>
          <a:noFill/>
          <a:ln cap="flat" cmpd="sng" w="19050">
            <a:solidFill>
              <a:schemeClr val="accent1"/>
            </a:solidFill>
            <a:prstDash val="solid"/>
            <a:round/>
            <a:headEnd len="med" w="med" type="none"/>
            <a:tailEnd len="med" w="med" type="triangle"/>
          </a:ln>
        </p:spPr>
      </p:cxnSp>
      <p:cxnSp>
        <p:nvCxnSpPr>
          <p:cNvPr id="308" name="Google Shape;308;g368533f4156_0_285"/>
          <p:cNvCxnSpPr/>
          <p:nvPr/>
        </p:nvCxnSpPr>
        <p:spPr>
          <a:xfrm>
            <a:off x="10003875" y="4697825"/>
            <a:ext cx="566400" cy="534900"/>
          </a:xfrm>
          <a:prstGeom prst="straightConnector1">
            <a:avLst/>
          </a:prstGeom>
          <a:noFill/>
          <a:ln cap="flat" cmpd="sng" w="19050">
            <a:solidFill>
              <a:schemeClr val="accent1"/>
            </a:solidFill>
            <a:prstDash val="solid"/>
            <a:round/>
            <a:headEnd len="med" w="med" type="none"/>
            <a:tailEnd len="med" w="med" type="triangle"/>
          </a:ln>
        </p:spPr>
      </p:cxnSp>
      <p:cxnSp>
        <p:nvCxnSpPr>
          <p:cNvPr id="309" name="Google Shape;309;g368533f4156_0_285"/>
          <p:cNvCxnSpPr/>
          <p:nvPr/>
        </p:nvCxnSpPr>
        <p:spPr>
          <a:xfrm flipH="1" rot="10800000">
            <a:off x="9364250" y="5909425"/>
            <a:ext cx="1551900" cy="333300"/>
          </a:xfrm>
          <a:prstGeom prst="straightConnector1">
            <a:avLst/>
          </a:prstGeom>
          <a:noFill/>
          <a:ln cap="flat" cmpd="sng" w="19050">
            <a:solidFill>
              <a:schemeClr val="accent1"/>
            </a:solidFill>
            <a:prstDash val="solid"/>
            <a:round/>
            <a:headEnd len="med" w="med" type="none"/>
            <a:tailEnd len="med" w="med" type="triangl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g3697317d6b2_0_33"/>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UD3: COMPONENTES DE UNA IMPR 3D FDM.</a:t>
            </a:r>
            <a:endParaRPr/>
          </a:p>
        </p:txBody>
      </p:sp>
      <p:sp>
        <p:nvSpPr>
          <p:cNvPr id="315" name="Google Shape;315;g3697317d6b2_0_33"/>
          <p:cNvSpPr txBox="1"/>
          <p:nvPr/>
        </p:nvSpPr>
        <p:spPr>
          <a:xfrm>
            <a:off x="1464825" y="1057950"/>
            <a:ext cx="10187400" cy="7659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3.3 PARTES CALEFACTABLES Y SISTEMA DE EXTRUSIÓN</a:t>
            </a:r>
            <a:endParaRPr b="1" sz="2400">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lang="es-ES" sz="2400">
                <a:solidFill>
                  <a:srgbClr val="002060"/>
                </a:solidFill>
                <a:latin typeface="Arial Black"/>
                <a:ea typeface="Arial Black"/>
                <a:cs typeface="Arial Black"/>
                <a:sym typeface="Arial Black"/>
              </a:rPr>
              <a:t>3.3.3 SISTEMA DE </a:t>
            </a:r>
            <a:r>
              <a:rPr b="1" lang="es-ES" sz="2400">
                <a:solidFill>
                  <a:srgbClr val="002060"/>
                </a:solidFill>
                <a:latin typeface="Arial Black"/>
                <a:ea typeface="Arial Black"/>
                <a:cs typeface="Arial Black"/>
                <a:sym typeface="Arial Black"/>
              </a:rPr>
              <a:t>EXTRUSIÓN</a:t>
            </a:r>
            <a:endParaRPr b="1" sz="2400">
              <a:solidFill>
                <a:srgbClr val="002060"/>
              </a:solidFill>
              <a:latin typeface="Arial Black"/>
              <a:ea typeface="Arial Black"/>
              <a:cs typeface="Arial Black"/>
              <a:sym typeface="Arial Black"/>
            </a:endParaRPr>
          </a:p>
        </p:txBody>
      </p:sp>
      <p:pic>
        <p:nvPicPr>
          <p:cNvPr id="316" name="Google Shape;316;g3697317d6b2_0_33"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317" name="Google Shape;317;g3697317d6b2_0_33"/>
          <p:cNvSpPr txBox="1"/>
          <p:nvPr/>
        </p:nvSpPr>
        <p:spPr>
          <a:xfrm>
            <a:off x="1236950" y="1901300"/>
            <a:ext cx="7435200" cy="35526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1000"/>
              </a:spcBef>
              <a:spcAft>
                <a:spcPts val="0"/>
              </a:spcAft>
              <a:buClr>
                <a:schemeClr val="dk1"/>
              </a:buClr>
              <a:buSzPts val="1800"/>
              <a:buChar char="●"/>
            </a:pPr>
            <a:r>
              <a:rPr b="1" lang="es-ES" sz="1800">
                <a:solidFill>
                  <a:schemeClr val="dk1"/>
                </a:solidFill>
              </a:rPr>
              <a:t>Sistema Directo: </a:t>
            </a:r>
            <a:r>
              <a:rPr lang="es-ES" sz="1800">
                <a:solidFill>
                  <a:schemeClr val="dk1"/>
                </a:solidFill>
              </a:rPr>
              <a:t>El motor está montado directamente sobre el hotend. </a:t>
            </a:r>
            <a:endParaRPr sz="1800">
              <a:solidFill>
                <a:schemeClr val="dk1"/>
              </a:solidFill>
            </a:endParaRPr>
          </a:p>
          <a:p>
            <a:pPr indent="-342900" lvl="1" marL="914400" marR="0" rtl="0" algn="l">
              <a:lnSpc>
                <a:spcPct val="100000"/>
              </a:lnSpc>
              <a:spcBef>
                <a:spcPts val="1000"/>
              </a:spcBef>
              <a:spcAft>
                <a:spcPts val="0"/>
              </a:spcAft>
              <a:buClr>
                <a:schemeClr val="dk1"/>
              </a:buClr>
              <a:buSzPts val="1800"/>
              <a:buChar char="○"/>
            </a:pPr>
            <a:r>
              <a:rPr b="1" lang="es-ES" sz="1800">
                <a:solidFill>
                  <a:schemeClr val="dk1"/>
                </a:solidFill>
              </a:rPr>
              <a:t>Ventajas: </a:t>
            </a:r>
            <a:r>
              <a:rPr lang="es-ES" sz="1800">
                <a:solidFill>
                  <a:schemeClr val="dk1"/>
                </a:solidFill>
              </a:rPr>
              <a:t>ofrece mayor precisión en la retracción y extrusión del filamento, </a:t>
            </a:r>
            <a:endParaRPr sz="1800">
              <a:solidFill>
                <a:schemeClr val="dk1"/>
              </a:solidFill>
            </a:endParaRPr>
          </a:p>
          <a:p>
            <a:pPr indent="-342900" lvl="2" marL="1371600" marR="0" rtl="0" algn="l">
              <a:lnSpc>
                <a:spcPct val="100000"/>
              </a:lnSpc>
              <a:spcBef>
                <a:spcPts val="1000"/>
              </a:spcBef>
              <a:spcAft>
                <a:spcPts val="0"/>
              </a:spcAft>
              <a:buClr>
                <a:schemeClr val="dk1"/>
              </a:buClr>
              <a:buSzPts val="1800"/>
              <a:buChar char="■"/>
            </a:pPr>
            <a:r>
              <a:rPr lang="es-ES" sz="1800">
                <a:solidFill>
                  <a:schemeClr val="dk1"/>
                </a:solidFill>
              </a:rPr>
              <a:t>Ideal para filamentos flexibles como el TPU, ya que el camino del filamento es muy corto y directo. </a:t>
            </a:r>
            <a:endParaRPr sz="1800">
              <a:solidFill>
                <a:schemeClr val="dk1"/>
              </a:solidFill>
            </a:endParaRPr>
          </a:p>
          <a:p>
            <a:pPr indent="-342900" lvl="1" marL="914400" marR="0" rtl="0" algn="l">
              <a:lnSpc>
                <a:spcPct val="100000"/>
              </a:lnSpc>
              <a:spcBef>
                <a:spcPts val="1000"/>
              </a:spcBef>
              <a:spcAft>
                <a:spcPts val="0"/>
              </a:spcAft>
              <a:buClr>
                <a:schemeClr val="dk1"/>
              </a:buClr>
              <a:buSzPts val="1800"/>
              <a:buChar char="○"/>
            </a:pPr>
            <a:r>
              <a:rPr b="1" lang="es-ES" sz="1800">
                <a:solidFill>
                  <a:schemeClr val="dk1"/>
                </a:solidFill>
              </a:rPr>
              <a:t>Desventajas:</a:t>
            </a:r>
            <a:r>
              <a:rPr lang="es-ES" sz="1800">
                <a:solidFill>
                  <a:schemeClr val="dk1"/>
                </a:solidFill>
              </a:rPr>
              <a:t> el mayor peso en el cabezal puede limitar la velocidad de impresión y aumentar el "ghosting" si no se gestiona bien.</a:t>
            </a:r>
            <a:endParaRPr sz="1800">
              <a:solidFill>
                <a:schemeClr val="dk1"/>
              </a:solidFill>
            </a:endParaRPr>
          </a:p>
          <a:p>
            <a:pPr indent="0" lvl="0" marL="457200" rtl="0" algn="l">
              <a:lnSpc>
                <a:spcPct val="115000"/>
              </a:lnSpc>
              <a:spcBef>
                <a:spcPts val="0"/>
              </a:spcBef>
              <a:spcAft>
                <a:spcPts val="0"/>
              </a:spcAft>
              <a:buNone/>
            </a:pPr>
            <a:r>
              <a:t/>
            </a:r>
            <a:endParaRPr sz="1200">
              <a:solidFill>
                <a:srgbClr val="1B1C1D"/>
              </a:solidFill>
            </a:endParaRPr>
          </a:p>
          <a:p>
            <a:pPr indent="0" lvl="0" marL="0" rtl="0" algn="l">
              <a:lnSpc>
                <a:spcPct val="115000"/>
              </a:lnSpc>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id="318" name="Google Shape;318;g3697317d6b2_0_33"/>
          <p:cNvPicPr preferRelativeResize="0"/>
          <p:nvPr/>
        </p:nvPicPr>
        <p:blipFill>
          <a:blip r:embed="rId4">
            <a:alphaModFix/>
          </a:blip>
          <a:stretch>
            <a:fillRect/>
          </a:stretch>
        </p:blipFill>
        <p:spPr>
          <a:xfrm>
            <a:off x="8887450" y="4413950"/>
            <a:ext cx="3215051" cy="1920358"/>
          </a:xfrm>
          <a:prstGeom prst="rect">
            <a:avLst/>
          </a:prstGeom>
          <a:noFill/>
          <a:ln>
            <a:noFill/>
          </a:ln>
        </p:spPr>
      </p:pic>
      <p:pic>
        <p:nvPicPr>
          <p:cNvPr id="319" name="Google Shape;319;g3697317d6b2_0_33"/>
          <p:cNvPicPr preferRelativeResize="0"/>
          <p:nvPr/>
        </p:nvPicPr>
        <p:blipFill>
          <a:blip r:embed="rId5">
            <a:alphaModFix/>
          </a:blip>
          <a:stretch>
            <a:fillRect/>
          </a:stretch>
        </p:blipFill>
        <p:spPr>
          <a:xfrm>
            <a:off x="9053150" y="1595250"/>
            <a:ext cx="2827675" cy="2580254"/>
          </a:xfrm>
          <a:prstGeom prst="rect">
            <a:avLst/>
          </a:prstGeom>
          <a:noFill/>
          <a:ln>
            <a:noFill/>
          </a:ln>
        </p:spPr>
      </p:pic>
      <p:sp>
        <p:nvSpPr>
          <p:cNvPr id="320" name="Google Shape;320;g3697317d6b2_0_33"/>
          <p:cNvSpPr txBox="1"/>
          <p:nvPr/>
        </p:nvSpPr>
        <p:spPr>
          <a:xfrm>
            <a:off x="10321275" y="2278325"/>
            <a:ext cx="1454700" cy="5445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s-ES">
                <a:solidFill>
                  <a:srgbClr val="76A5AF"/>
                </a:solidFill>
              </a:rPr>
              <a:t>Alimentación de filamento</a:t>
            </a:r>
            <a:endParaRPr>
              <a:solidFill>
                <a:srgbClr val="76A5AF"/>
              </a:solidFill>
            </a:endParaRPr>
          </a:p>
        </p:txBody>
      </p:sp>
      <p:sp>
        <p:nvSpPr>
          <p:cNvPr id="321" name="Google Shape;321;g3697317d6b2_0_33"/>
          <p:cNvSpPr txBox="1"/>
          <p:nvPr/>
        </p:nvSpPr>
        <p:spPr>
          <a:xfrm>
            <a:off x="10482050" y="3697450"/>
            <a:ext cx="843000" cy="4026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s-ES">
                <a:solidFill>
                  <a:srgbClr val="76A5AF"/>
                </a:solidFill>
              </a:rPr>
              <a:t>Hot-end</a:t>
            </a:r>
            <a:endParaRPr>
              <a:solidFill>
                <a:srgbClr val="76A5A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g3697317d6b2_0_41"/>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UD3: COMPONENTES DE UNA IMPR 3D FDM.</a:t>
            </a:r>
            <a:endParaRPr/>
          </a:p>
        </p:txBody>
      </p:sp>
      <p:sp>
        <p:nvSpPr>
          <p:cNvPr id="327" name="Google Shape;327;g3697317d6b2_0_41"/>
          <p:cNvSpPr txBox="1"/>
          <p:nvPr/>
        </p:nvSpPr>
        <p:spPr>
          <a:xfrm>
            <a:off x="1464825" y="1057950"/>
            <a:ext cx="10187400" cy="7659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3.3 PARTES CALEFACTABLES Y SISTEMA DE EXTRUSIÓN</a:t>
            </a:r>
            <a:endParaRPr b="1" sz="2400">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lang="es-ES" sz="2400">
                <a:solidFill>
                  <a:srgbClr val="002060"/>
                </a:solidFill>
                <a:latin typeface="Arial Black"/>
                <a:ea typeface="Arial Black"/>
                <a:cs typeface="Arial Black"/>
                <a:sym typeface="Arial Black"/>
              </a:rPr>
              <a:t>3.3.3 SISTEMA DE </a:t>
            </a:r>
            <a:r>
              <a:rPr b="1" lang="es-ES" sz="2400">
                <a:solidFill>
                  <a:srgbClr val="002060"/>
                </a:solidFill>
                <a:latin typeface="Arial Black"/>
                <a:ea typeface="Arial Black"/>
                <a:cs typeface="Arial Black"/>
                <a:sym typeface="Arial Black"/>
              </a:rPr>
              <a:t>EXTRUSIÓN</a:t>
            </a:r>
            <a:endParaRPr b="1" sz="2400">
              <a:solidFill>
                <a:srgbClr val="002060"/>
              </a:solidFill>
              <a:latin typeface="Arial Black"/>
              <a:ea typeface="Arial Black"/>
              <a:cs typeface="Arial Black"/>
              <a:sym typeface="Arial Black"/>
            </a:endParaRPr>
          </a:p>
        </p:txBody>
      </p:sp>
      <p:pic>
        <p:nvPicPr>
          <p:cNvPr id="328" name="Google Shape;328;g3697317d6b2_0_41"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329" name="Google Shape;329;g3697317d6b2_0_41"/>
          <p:cNvSpPr txBox="1"/>
          <p:nvPr/>
        </p:nvSpPr>
        <p:spPr>
          <a:xfrm>
            <a:off x="1236950" y="1901300"/>
            <a:ext cx="7435200" cy="43074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0"/>
              </a:spcBef>
              <a:spcAft>
                <a:spcPts val="0"/>
              </a:spcAft>
              <a:buClr>
                <a:schemeClr val="dk1"/>
              </a:buClr>
              <a:buSzPts val="1100"/>
              <a:buChar char="●"/>
            </a:pPr>
            <a:r>
              <a:rPr b="1" lang="es-ES" sz="1800">
                <a:solidFill>
                  <a:schemeClr val="dk1"/>
                </a:solidFill>
              </a:rPr>
              <a:t>Sistema Bowden o Directo:</a:t>
            </a:r>
            <a:r>
              <a:rPr lang="es-ES" sz="1800">
                <a:solidFill>
                  <a:schemeClr val="dk1"/>
                </a:solidFill>
              </a:rPr>
              <a:t> Estos dos sistemas describen la configuración del extrusor y el hotend, impactando el </a:t>
            </a:r>
            <a:r>
              <a:rPr b="1" lang="es-ES" sz="1800">
                <a:solidFill>
                  <a:schemeClr val="dk1"/>
                </a:solidFill>
              </a:rPr>
              <a:t>rendimiento</a:t>
            </a:r>
            <a:r>
              <a:rPr lang="es-ES" sz="1800">
                <a:solidFill>
                  <a:schemeClr val="dk1"/>
                </a:solidFill>
              </a:rPr>
              <a:t> de la impresora</a:t>
            </a:r>
            <a:r>
              <a:rPr lang="es-ES" sz="1200">
                <a:solidFill>
                  <a:srgbClr val="1B1C1D"/>
                </a:solidFill>
              </a:rPr>
              <a:t>.</a:t>
            </a:r>
            <a:endParaRPr sz="1200">
              <a:solidFill>
                <a:srgbClr val="1B1C1D"/>
              </a:solidFill>
            </a:endParaRPr>
          </a:p>
          <a:p>
            <a:pPr indent="0" lvl="0" marL="457200" rtl="0" algn="l">
              <a:lnSpc>
                <a:spcPct val="115000"/>
              </a:lnSpc>
              <a:spcBef>
                <a:spcPts val="0"/>
              </a:spcBef>
              <a:spcAft>
                <a:spcPts val="0"/>
              </a:spcAft>
              <a:buNone/>
            </a:pPr>
            <a:r>
              <a:t/>
            </a:r>
            <a:endParaRPr sz="1200">
              <a:solidFill>
                <a:srgbClr val="1B1C1D"/>
              </a:solidFill>
            </a:endParaRPr>
          </a:p>
          <a:p>
            <a:pPr indent="-298450" lvl="0" marL="457200" rtl="0" algn="l">
              <a:lnSpc>
                <a:spcPct val="115000"/>
              </a:lnSpc>
              <a:spcBef>
                <a:spcPts val="0"/>
              </a:spcBef>
              <a:spcAft>
                <a:spcPts val="0"/>
              </a:spcAft>
              <a:buClr>
                <a:schemeClr val="dk1"/>
              </a:buClr>
              <a:buSzPts val="1100"/>
              <a:buChar char="●"/>
            </a:pPr>
            <a:r>
              <a:rPr b="1" lang="es-ES" sz="1800">
                <a:solidFill>
                  <a:schemeClr val="dk1"/>
                </a:solidFill>
              </a:rPr>
              <a:t>Sistema Bowden:</a:t>
            </a:r>
            <a:r>
              <a:rPr lang="es-ES" sz="1800">
                <a:solidFill>
                  <a:schemeClr val="dk1"/>
                </a:solidFill>
              </a:rPr>
              <a:t> El motor de extrusión está separado del hotend, y el filamento viaja a través de un tubo de PTFE (Teflon) flexible. </a:t>
            </a:r>
            <a:endParaRPr sz="1800">
              <a:solidFill>
                <a:schemeClr val="dk1"/>
              </a:solidFill>
            </a:endParaRPr>
          </a:p>
          <a:p>
            <a:pPr indent="-298450" lvl="1" marL="914400" rtl="0" algn="l">
              <a:lnSpc>
                <a:spcPct val="115000"/>
              </a:lnSpc>
              <a:spcBef>
                <a:spcPts val="0"/>
              </a:spcBef>
              <a:spcAft>
                <a:spcPts val="0"/>
              </a:spcAft>
              <a:buClr>
                <a:schemeClr val="dk1"/>
              </a:buClr>
              <a:buSzPts val="1100"/>
              <a:buChar char="○"/>
            </a:pPr>
            <a:r>
              <a:rPr b="1" lang="es-ES" sz="1800">
                <a:solidFill>
                  <a:schemeClr val="dk1"/>
                </a:solidFill>
              </a:rPr>
              <a:t>Ventajas:</a:t>
            </a:r>
            <a:r>
              <a:rPr lang="es-ES" sz="1800">
                <a:solidFill>
                  <a:schemeClr val="dk1"/>
                </a:solidFill>
              </a:rPr>
              <a:t> reduce significativamente el peso en el cabezal de impresión, permitiendo movimientos más rápidos, reduciendo las inercias y reduciendo tb el ghosting.</a:t>
            </a:r>
            <a:endParaRPr sz="1800">
              <a:solidFill>
                <a:schemeClr val="dk1"/>
              </a:solidFill>
            </a:endParaRPr>
          </a:p>
          <a:p>
            <a:pPr indent="-298450" lvl="1" marL="914400" rtl="0" algn="l">
              <a:lnSpc>
                <a:spcPct val="115000"/>
              </a:lnSpc>
              <a:spcBef>
                <a:spcPts val="0"/>
              </a:spcBef>
              <a:spcAft>
                <a:spcPts val="0"/>
              </a:spcAft>
              <a:buClr>
                <a:schemeClr val="dk1"/>
              </a:buClr>
              <a:buSzPts val="1100"/>
              <a:buChar char="○"/>
            </a:pPr>
            <a:r>
              <a:rPr b="1" lang="es-ES" sz="1800">
                <a:solidFill>
                  <a:schemeClr val="dk1"/>
                </a:solidFill>
              </a:rPr>
              <a:t>Desventajas:</a:t>
            </a:r>
            <a:r>
              <a:rPr lang="es-ES" sz="1800">
                <a:solidFill>
                  <a:schemeClr val="dk1"/>
                </a:solidFill>
              </a:rPr>
              <a:t> puede tener más retardo en la retracción y es menos ideal para filamentos muy flexibles.</a:t>
            </a:r>
            <a:endParaRPr b="1" sz="1800">
              <a:solidFill>
                <a:schemeClr val="dk1"/>
              </a:solidFill>
            </a:endParaRPr>
          </a:p>
          <a:p>
            <a:pPr indent="0" lvl="0" marL="457200" marR="0" rtl="0" algn="l">
              <a:lnSpc>
                <a:spcPct val="100000"/>
              </a:lnSpc>
              <a:spcBef>
                <a:spcPts val="1000"/>
              </a:spcBef>
              <a:spcAft>
                <a:spcPts val="0"/>
              </a:spcAft>
              <a:buNone/>
            </a:pPr>
            <a:r>
              <a:t/>
            </a:r>
            <a:endParaRPr b="0" i="0" sz="1800" u="none" cap="none" strike="noStrike">
              <a:solidFill>
                <a:schemeClr val="dk1"/>
              </a:solidFill>
              <a:latin typeface="Arial"/>
              <a:ea typeface="Arial"/>
              <a:cs typeface="Arial"/>
              <a:sym typeface="Arial"/>
            </a:endParaRPr>
          </a:p>
        </p:txBody>
      </p:sp>
      <p:pic>
        <p:nvPicPr>
          <p:cNvPr id="330" name="Google Shape;330;g3697317d6b2_0_41"/>
          <p:cNvPicPr preferRelativeResize="0"/>
          <p:nvPr/>
        </p:nvPicPr>
        <p:blipFill>
          <a:blip r:embed="rId4">
            <a:alphaModFix/>
          </a:blip>
          <a:stretch>
            <a:fillRect/>
          </a:stretch>
        </p:blipFill>
        <p:spPr>
          <a:xfrm>
            <a:off x="9282425" y="4419799"/>
            <a:ext cx="2643924" cy="1959150"/>
          </a:xfrm>
          <a:prstGeom prst="rect">
            <a:avLst/>
          </a:prstGeom>
          <a:noFill/>
          <a:ln>
            <a:noFill/>
          </a:ln>
        </p:spPr>
      </p:pic>
      <p:pic>
        <p:nvPicPr>
          <p:cNvPr id="331" name="Google Shape;331;g3697317d6b2_0_41"/>
          <p:cNvPicPr preferRelativeResize="0"/>
          <p:nvPr/>
        </p:nvPicPr>
        <p:blipFill>
          <a:blip r:embed="rId5">
            <a:alphaModFix/>
          </a:blip>
          <a:stretch>
            <a:fillRect/>
          </a:stretch>
        </p:blipFill>
        <p:spPr>
          <a:xfrm>
            <a:off x="9129350" y="1557575"/>
            <a:ext cx="2762750" cy="2709825"/>
          </a:xfrm>
          <a:prstGeom prst="rect">
            <a:avLst/>
          </a:prstGeom>
          <a:noFill/>
          <a:ln>
            <a:noFill/>
          </a:ln>
        </p:spPr>
      </p:pic>
      <p:sp>
        <p:nvSpPr>
          <p:cNvPr id="332" name="Google Shape;332;g3697317d6b2_0_41"/>
          <p:cNvSpPr txBox="1"/>
          <p:nvPr/>
        </p:nvSpPr>
        <p:spPr>
          <a:xfrm>
            <a:off x="10482050" y="1640050"/>
            <a:ext cx="1170300" cy="3363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a:solidFill>
                  <a:srgbClr val="76A5AF"/>
                </a:solidFill>
              </a:rPr>
              <a:t>Tubo PTFE</a:t>
            </a:r>
            <a:endParaRPr>
              <a:solidFill>
                <a:srgbClr val="76A5AF"/>
              </a:solidFill>
            </a:endParaRPr>
          </a:p>
        </p:txBody>
      </p:sp>
      <p:sp>
        <p:nvSpPr>
          <p:cNvPr id="333" name="Google Shape;333;g3697317d6b2_0_41"/>
          <p:cNvSpPr txBox="1"/>
          <p:nvPr/>
        </p:nvSpPr>
        <p:spPr>
          <a:xfrm>
            <a:off x="10863050" y="3316450"/>
            <a:ext cx="1063200" cy="3852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s-ES" sz="1300">
                <a:solidFill>
                  <a:srgbClr val="76A5AF"/>
                </a:solidFill>
              </a:rPr>
              <a:t>Hot-end</a:t>
            </a:r>
            <a:endParaRPr sz="1300">
              <a:solidFill>
                <a:srgbClr val="76A5AF"/>
              </a:solidFill>
            </a:endParaRPr>
          </a:p>
        </p:txBody>
      </p:sp>
      <p:sp>
        <p:nvSpPr>
          <p:cNvPr id="334" name="Google Shape;334;g3697317d6b2_0_41"/>
          <p:cNvSpPr txBox="1"/>
          <p:nvPr/>
        </p:nvSpPr>
        <p:spPr>
          <a:xfrm>
            <a:off x="10558250" y="1716250"/>
            <a:ext cx="1170300" cy="3363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s-ES" sz="1200">
                <a:solidFill>
                  <a:srgbClr val="76A5AF"/>
                </a:solidFill>
              </a:rPr>
              <a:t>Tubo PTFE</a:t>
            </a:r>
            <a:endParaRPr sz="1200">
              <a:solidFill>
                <a:srgbClr val="76A5AF"/>
              </a:solidFill>
            </a:endParaRPr>
          </a:p>
        </p:txBody>
      </p:sp>
      <p:sp>
        <p:nvSpPr>
          <p:cNvPr id="335" name="Google Shape;335;g3697317d6b2_0_41"/>
          <p:cNvSpPr txBox="1"/>
          <p:nvPr/>
        </p:nvSpPr>
        <p:spPr>
          <a:xfrm>
            <a:off x="10101050" y="2249650"/>
            <a:ext cx="1170300" cy="4872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s-ES" sz="1200">
                <a:solidFill>
                  <a:srgbClr val="76A5AF"/>
                </a:solidFill>
              </a:rPr>
              <a:t>Alimentación de Filamento</a:t>
            </a:r>
            <a:endParaRPr sz="1200">
              <a:solidFill>
                <a:srgbClr val="76A5A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g3697317d6b2_0_16"/>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UD3: COMPONENTES DE UNA IMPR 3D FDM.</a:t>
            </a:r>
            <a:endParaRPr/>
          </a:p>
        </p:txBody>
      </p:sp>
      <p:sp>
        <p:nvSpPr>
          <p:cNvPr id="341" name="Google Shape;341;g3697317d6b2_0_16"/>
          <p:cNvSpPr txBox="1"/>
          <p:nvPr/>
        </p:nvSpPr>
        <p:spPr>
          <a:xfrm>
            <a:off x="1464825" y="1057950"/>
            <a:ext cx="10187400" cy="7659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3.3 PARTES CALEFACTABLES Y SISTEMA DE EXTRUSIÓN</a:t>
            </a:r>
            <a:endParaRPr b="1" sz="2400">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lang="es-ES" sz="2400">
                <a:solidFill>
                  <a:srgbClr val="002060"/>
                </a:solidFill>
                <a:latin typeface="Arial Black"/>
                <a:ea typeface="Arial Black"/>
                <a:cs typeface="Arial Black"/>
                <a:sym typeface="Arial Black"/>
              </a:rPr>
              <a:t>3.3.4 VENTILADOR DE CAPA</a:t>
            </a:r>
            <a:endParaRPr b="1" sz="2400">
              <a:solidFill>
                <a:srgbClr val="002060"/>
              </a:solidFill>
              <a:latin typeface="Arial Black"/>
              <a:ea typeface="Arial Black"/>
              <a:cs typeface="Arial Black"/>
              <a:sym typeface="Arial Black"/>
            </a:endParaRPr>
          </a:p>
        </p:txBody>
      </p:sp>
      <p:pic>
        <p:nvPicPr>
          <p:cNvPr id="342" name="Google Shape;342;g3697317d6b2_0_16"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343" name="Google Shape;343;g3697317d6b2_0_16"/>
          <p:cNvSpPr txBox="1"/>
          <p:nvPr/>
        </p:nvSpPr>
        <p:spPr>
          <a:xfrm>
            <a:off x="1236950" y="1901300"/>
            <a:ext cx="7435200" cy="47049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1000"/>
              </a:spcBef>
              <a:spcAft>
                <a:spcPts val="0"/>
              </a:spcAft>
              <a:buClr>
                <a:schemeClr val="dk1"/>
              </a:buClr>
              <a:buSzPts val="1800"/>
              <a:buChar char="●"/>
            </a:pPr>
            <a:r>
              <a:rPr b="1" lang="es-ES" sz="1800">
                <a:solidFill>
                  <a:schemeClr val="dk1"/>
                </a:solidFill>
              </a:rPr>
              <a:t>Función principal</a:t>
            </a:r>
            <a:r>
              <a:rPr lang="es-ES" sz="1800">
                <a:solidFill>
                  <a:schemeClr val="dk1"/>
                </a:solidFill>
              </a:rPr>
              <a:t>: El ventilador de capa enfría rápidamente el filamento recién extruido, ayudando a que se solidifique de inmediato. Esto mejora la calidad de impresión al evitar deformaciones, hilos no deseados y problemas de adherencia entre capas.</a:t>
            </a:r>
            <a:endParaRPr sz="1800">
              <a:solidFill>
                <a:schemeClr val="dk1"/>
              </a:solidFill>
            </a:endParaRPr>
          </a:p>
          <a:p>
            <a:pPr indent="-342900" lvl="0" marL="457200" marR="0" rtl="0" algn="l">
              <a:lnSpc>
                <a:spcPct val="100000"/>
              </a:lnSpc>
              <a:spcBef>
                <a:spcPts val="1000"/>
              </a:spcBef>
              <a:spcAft>
                <a:spcPts val="0"/>
              </a:spcAft>
              <a:buClr>
                <a:schemeClr val="dk1"/>
              </a:buClr>
              <a:buSzPts val="1800"/>
              <a:buChar char="●"/>
            </a:pPr>
            <a:r>
              <a:rPr b="1" lang="es-ES" sz="1800">
                <a:solidFill>
                  <a:schemeClr val="dk1"/>
                </a:solidFill>
              </a:rPr>
              <a:t>Ubicación: </a:t>
            </a:r>
            <a:r>
              <a:rPr lang="es-ES" sz="1800">
                <a:solidFill>
                  <a:schemeClr val="dk1"/>
                </a:solidFill>
              </a:rPr>
              <a:t>Normalmente está montado cerca del hotend, dirigiendo el flujo de aire directamente sobre la boquilla o la zona de deposición del material.</a:t>
            </a:r>
            <a:endParaRPr sz="1800">
              <a:solidFill>
                <a:schemeClr val="dk1"/>
              </a:solidFill>
            </a:endParaRPr>
          </a:p>
          <a:p>
            <a:pPr indent="-342900" lvl="0" marL="457200" marR="0" rtl="0" algn="l">
              <a:lnSpc>
                <a:spcPct val="100000"/>
              </a:lnSpc>
              <a:spcBef>
                <a:spcPts val="1000"/>
              </a:spcBef>
              <a:spcAft>
                <a:spcPts val="0"/>
              </a:spcAft>
              <a:buClr>
                <a:schemeClr val="dk1"/>
              </a:buClr>
              <a:buSzPts val="1800"/>
              <a:buChar char="●"/>
            </a:pPr>
            <a:r>
              <a:rPr b="1" lang="es-ES" sz="1800">
                <a:solidFill>
                  <a:schemeClr val="dk1"/>
                </a:solidFill>
              </a:rPr>
              <a:t>Velocidad ajustable:</a:t>
            </a:r>
            <a:r>
              <a:rPr lang="es-ES" sz="1800">
                <a:solidFill>
                  <a:schemeClr val="dk1"/>
                </a:solidFill>
              </a:rPr>
              <a:t> La velocidad del ventilador puede controlarse desde el software de impresión. Materiales como PLA requieren una mayor ventilación, mientras que otros como ABS o PETG necesitan menos para evitar contracciones bruscas.</a:t>
            </a:r>
            <a:endParaRPr sz="1800">
              <a:solidFill>
                <a:schemeClr val="dk1"/>
              </a:solidFill>
            </a:endParaRPr>
          </a:p>
          <a:p>
            <a:pPr indent="0" lvl="0" marL="457200" marR="0" rtl="0" algn="l">
              <a:lnSpc>
                <a:spcPct val="100000"/>
              </a:lnSpc>
              <a:spcBef>
                <a:spcPts val="1000"/>
              </a:spcBef>
              <a:spcAft>
                <a:spcPts val="0"/>
              </a:spcAft>
              <a:buNone/>
            </a:pPr>
            <a:r>
              <a:t/>
            </a:r>
            <a:endParaRPr b="1" sz="1800">
              <a:solidFill>
                <a:schemeClr val="dk1"/>
              </a:solidFil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344" name="Google Shape;344;g3697317d6b2_0_16"/>
          <p:cNvPicPr preferRelativeResize="0"/>
          <p:nvPr/>
        </p:nvPicPr>
        <p:blipFill>
          <a:blip r:embed="rId4">
            <a:alphaModFix/>
          </a:blip>
          <a:stretch>
            <a:fillRect/>
          </a:stretch>
        </p:blipFill>
        <p:spPr>
          <a:xfrm>
            <a:off x="8824550" y="1976250"/>
            <a:ext cx="3215050" cy="29368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g36946e72fc2_0_74"/>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UD3: COMPONENTES DE UNA IMPR 3D FDM.</a:t>
            </a:r>
            <a:endParaRPr/>
          </a:p>
        </p:txBody>
      </p:sp>
      <p:sp>
        <p:nvSpPr>
          <p:cNvPr id="350" name="Google Shape;350;g36946e72fc2_0_74"/>
          <p:cNvSpPr txBox="1"/>
          <p:nvPr/>
        </p:nvSpPr>
        <p:spPr>
          <a:xfrm>
            <a:off x="1464825" y="1057950"/>
            <a:ext cx="10187400" cy="7659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3.3 PARTES CALEFACTABLES Y SISTEMA DE EXTRUSIÓN</a:t>
            </a:r>
            <a:endParaRPr b="1" sz="2400">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lang="es-ES" sz="2400">
                <a:solidFill>
                  <a:srgbClr val="002060"/>
                </a:solidFill>
                <a:latin typeface="Arial Black"/>
                <a:ea typeface="Arial Black"/>
                <a:cs typeface="Arial Black"/>
                <a:sym typeface="Arial Black"/>
              </a:rPr>
              <a:t>3.3.4 VENTILADOR DE CAPA</a:t>
            </a:r>
            <a:endParaRPr b="1" sz="2400">
              <a:solidFill>
                <a:srgbClr val="002060"/>
              </a:solidFill>
              <a:latin typeface="Arial Black"/>
              <a:ea typeface="Arial Black"/>
              <a:cs typeface="Arial Black"/>
              <a:sym typeface="Arial Black"/>
            </a:endParaRPr>
          </a:p>
        </p:txBody>
      </p:sp>
      <p:pic>
        <p:nvPicPr>
          <p:cNvPr id="351" name="Google Shape;351;g36946e72fc2_0_74"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352" name="Google Shape;352;g36946e72fc2_0_74"/>
          <p:cNvSpPr txBox="1"/>
          <p:nvPr/>
        </p:nvSpPr>
        <p:spPr>
          <a:xfrm>
            <a:off x="1236950" y="1901300"/>
            <a:ext cx="6753600" cy="4192200"/>
          </a:xfrm>
          <a:prstGeom prst="rect">
            <a:avLst/>
          </a:prstGeom>
          <a:noFill/>
          <a:ln>
            <a:noFill/>
          </a:ln>
        </p:spPr>
        <p:txBody>
          <a:bodyPr anchorCtr="0" anchor="t" bIns="91425" lIns="91425" spcFirstLastPara="1" rIns="91425" wrap="square" tIns="91425">
            <a:spAutoFit/>
          </a:bodyPr>
          <a:lstStyle/>
          <a:p>
            <a:pPr indent="-342900" lvl="0" marL="457200" rtl="0" algn="l">
              <a:spcBef>
                <a:spcPts val="1000"/>
              </a:spcBef>
              <a:spcAft>
                <a:spcPts val="0"/>
              </a:spcAft>
              <a:buClr>
                <a:schemeClr val="dk1"/>
              </a:buClr>
              <a:buSzPts val="1800"/>
              <a:buChar char="●"/>
            </a:pPr>
            <a:r>
              <a:rPr b="1" lang="es-ES" sz="1800">
                <a:solidFill>
                  <a:schemeClr val="dk1"/>
                </a:solidFill>
              </a:rPr>
              <a:t>Tipos de ventiladores:</a:t>
            </a:r>
            <a:endParaRPr b="1" sz="1800">
              <a:solidFill>
                <a:schemeClr val="dk1"/>
              </a:solidFill>
            </a:endParaRPr>
          </a:p>
          <a:p>
            <a:pPr indent="-342900" lvl="1" marL="914400" rtl="0" algn="l">
              <a:spcBef>
                <a:spcPts val="1000"/>
              </a:spcBef>
              <a:spcAft>
                <a:spcPts val="0"/>
              </a:spcAft>
              <a:buClr>
                <a:schemeClr val="dk1"/>
              </a:buClr>
              <a:buSzPts val="1800"/>
              <a:buChar char="○"/>
            </a:pPr>
            <a:r>
              <a:rPr lang="es-ES" sz="1800">
                <a:solidFill>
                  <a:schemeClr val="dk1"/>
                </a:solidFill>
              </a:rPr>
              <a:t>Radiales (sopladores): Suelen ser más eficientes para dirigir el aire con precisión en un flujo concentrado.</a:t>
            </a:r>
            <a:endParaRPr sz="1800">
              <a:solidFill>
                <a:schemeClr val="dk1"/>
              </a:solidFill>
            </a:endParaRPr>
          </a:p>
          <a:p>
            <a:pPr indent="-342900" lvl="1" marL="914400" rtl="0" algn="l">
              <a:spcBef>
                <a:spcPts val="1000"/>
              </a:spcBef>
              <a:spcAft>
                <a:spcPts val="0"/>
              </a:spcAft>
              <a:buClr>
                <a:schemeClr val="dk1"/>
              </a:buClr>
              <a:buSzPts val="1800"/>
              <a:buChar char="○"/>
            </a:pPr>
            <a:r>
              <a:rPr lang="es-ES" sz="1800">
                <a:solidFill>
                  <a:schemeClr val="dk1"/>
                </a:solidFill>
              </a:rPr>
              <a:t>Axiales: Similares a los ventiladores de ordenador, mueven un gran volumen de aire pero con menos presión direccional.</a:t>
            </a:r>
            <a:endParaRPr sz="1800">
              <a:solidFill>
                <a:schemeClr val="dk1"/>
              </a:solidFill>
            </a:endParaRPr>
          </a:p>
          <a:p>
            <a:pPr indent="-342900" lvl="0" marL="457200" marR="0" rtl="0" algn="l">
              <a:lnSpc>
                <a:spcPct val="100000"/>
              </a:lnSpc>
              <a:spcBef>
                <a:spcPts val="1000"/>
              </a:spcBef>
              <a:spcAft>
                <a:spcPts val="0"/>
              </a:spcAft>
              <a:buClr>
                <a:schemeClr val="dk1"/>
              </a:buClr>
              <a:buSzPts val="1800"/>
              <a:buChar char="●"/>
            </a:pPr>
            <a:r>
              <a:rPr b="1" lang="es-ES" sz="1800">
                <a:solidFill>
                  <a:schemeClr val="dk1"/>
                </a:solidFill>
              </a:rPr>
              <a:t>Importancia en detalles finos</a:t>
            </a:r>
            <a:r>
              <a:rPr lang="es-ES" sz="1800">
                <a:solidFill>
                  <a:schemeClr val="dk1"/>
                </a:solidFill>
              </a:rPr>
              <a:t>: Es crucial cuando se imprimen piezas pequeñas, estructuras delgadas o puentes, ya que un enfriamiento rápido ayuda a mantener la forma y la estabilidad de estas estructuras.</a:t>
            </a:r>
            <a:endParaRPr sz="1800">
              <a:solidFill>
                <a:schemeClr val="dk1"/>
              </a:solidFill>
            </a:endParaRPr>
          </a:p>
          <a:p>
            <a:pPr indent="0" lvl="0" marL="457200" rtl="0" algn="l">
              <a:lnSpc>
                <a:spcPct val="115000"/>
              </a:lnSpc>
              <a:spcBef>
                <a:spcPts val="0"/>
              </a:spcBef>
              <a:spcAft>
                <a:spcPts val="0"/>
              </a:spcAft>
              <a:buNone/>
            </a:pPr>
            <a:r>
              <a:t/>
            </a:r>
            <a:endParaRPr b="1" sz="1800">
              <a:solidFill>
                <a:schemeClr val="dk1"/>
              </a:solidFil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353" name="Google Shape;353;g36946e72fc2_0_74"/>
          <p:cNvPicPr preferRelativeResize="0"/>
          <p:nvPr/>
        </p:nvPicPr>
        <p:blipFill>
          <a:blip r:embed="rId4">
            <a:alphaModFix/>
          </a:blip>
          <a:stretch>
            <a:fillRect/>
          </a:stretch>
        </p:blipFill>
        <p:spPr>
          <a:xfrm>
            <a:off x="8740650" y="1823850"/>
            <a:ext cx="2746635" cy="2253000"/>
          </a:xfrm>
          <a:prstGeom prst="rect">
            <a:avLst/>
          </a:prstGeom>
          <a:noFill/>
          <a:ln>
            <a:noFill/>
          </a:ln>
        </p:spPr>
      </p:pic>
      <p:pic>
        <p:nvPicPr>
          <p:cNvPr id="354" name="Google Shape;354;g36946e72fc2_0_74"/>
          <p:cNvPicPr preferRelativeResize="0"/>
          <p:nvPr/>
        </p:nvPicPr>
        <p:blipFill>
          <a:blip r:embed="rId5">
            <a:alphaModFix/>
          </a:blip>
          <a:stretch>
            <a:fillRect/>
          </a:stretch>
        </p:blipFill>
        <p:spPr>
          <a:xfrm>
            <a:off x="9464225" y="4622475"/>
            <a:ext cx="1756050" cy="15208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3"/>
          <p:cNvSpPr/>
          <p:nvPr/>
        </p:nvSpPr>
        <p:spPr>
          <a:xfrm>
            <a:off x="3447525" y="1686950"/>
            <a:ext cx="5886690" cy="649211"/>
          </a:xfrm>
          <a:custGeom>
            <a:rect b="b" l="l" r="r" t="t"/>
            <a:pathLst>
              <a:path extrusionOk="0" h="1909445" w="7312659">
                <a:moveTo>
                  <a:pt x="6694411" y="1909426"/>
                </a:moveTo>
                <a:lnTo>
                  <a:pt x="587695" y="1908682"/>
                </a:lnTo>
                <a:lnTo>
                  <a:pt x="527337" y="1902737"/>
                </a:lnTo>
                <a:lnTo>
                  <a:pt x="467853" y="1890905"/>
                </a:lnTo>
                <a:lnTo>
                  <a:pt x="409815" y="1873299"/>
                </a:lnTo>
                <a:lnTo>
                  <a:pt x="353782" y="1850090"/>
                </a:lnTo>
                <a:lnTo>
                  <a:pt x="300294" y="1821500"/>
                </a:lnTo>
                <a:lnTo>
                  <a:pt x="249865" y="1787805"/>
                </a:lnTo>
                <a:lnTo>
                  <a:pt x="202982" y="1749329"/>
                </a:lnTo>
                <a:lnTo>
                  <a:pt x="160097" y="1706443"/>
                </a:lnTo>
                <a:lnTo>
                  <a:pt x="121621" y="1659560"/>
                </a:lnTo>
                <a:lnTo>
                  <a:pt x="87926" y="1609132"/>
                </a:lnTo>
                <a:lnTo>
                  <a:pt x="59336" y="1555643"/>
                </a:lnTo>
                <a:lnTo>
                  <a:pt x="36126" y="1499610"/>
                </a:lnTo>
                <a:lnTo>
                  <a:pt x="18520" y="1441572"/>
                </a:lnTo>
                <a:lnTo>
                  <a:pt x="6688" y="1382088"/>
                </a:lnTo>
                <a:lnTo>
                  <a:pt x="743" y="1321730"/>
                </a:lnTo>
                <a:lnTo>
                  <a:pt x="0" y="1291406"/>
                </a:lnTo>
                <a:lnTo>
                  <a:pt x="743" y="587695"/>
                </a:lnTo>
                <a:lnTo>
                  <a:pt x="6688" y="527337"/>
                </a:lnTo>
                <a:lnTo>
                  <a:pt x="18520" y="467853"/>
                </a:lnTo>
                <a:lnTo>
                  <a:pt x="36126" y="409815"/>
                </a:lnTo>
                <a:lnTo>
                  <a:pt x="59336" y="353782"/>
                </a:lnTo>
                <a:lnTo>
                  <a:pt x="87926" y="300294"/>
                </a:lnTo>
                <a:lnTo>
                  <a:pt x="121621" y="249865"/>
                </a:lnTo>
                <a:lnTo>
                  <a:pt x="160097" y="202982"/>
                </a:lnTo>
                <a:lnTo>
                  <a:pt x="202982" y="160097"/>
                </a:lnTo>
                <a:lnTo>
                  <a:pt x="249865" y="121621"/>
                </a:lnTo>
                <a:lnTo>
                  <a:pt x="300294" y="87926"/>
                </a:lnTo>
                <a:lnTo>
                  <a:pt x="353782" y="59336"/>
                </a:lnTo>
                <a:lnTo>
                  <a:pt x="409815" y="36126"/>
                </a:lnTo>
                <a:lnTo>
                  <a:pt x="467853" y="18520"/>
                </a:lnTo>
                <a:lnTo>
                  <a:pt x="527337" y="6688"/>
                </a:lnTo>
                <a:lnTo>
                  <a:pt x="587695" y="743"/>
                </a:lnTo>
                <a:lnTo>
                  <a:pt x="618020" y="0"/>
                </a:lnTo>
                <a:lnTo>
                  <a:pt x="6724736" y="743"/>
                </a:lnTo>
                <a:lnTo>
                  <a:pt x="6785093" y="6688"/>
                </a:lnTo>
                <a:lnTo>
                  <a:pt x="6844577" y="18520"/>
                </a:lnTo>
                <a:lnTo>
                  <a:pt x="6902615" y="36126"/>
                </a:lnTo>
                <a:lnTo>
                  <a:pt x="6958648" y="59336"/>
                </a:lnTo>
                <a:lnTo>
                  <a:pt x="7012136" y="87926"/>
                </a:lnTo>
                <a:lnTo>
                  <a:pt x="7062565" y="121621"/>
                </a:lnTo>
                <a:lnTo>
                  <a:pt x="7109448" y="160097"/>
                </a:lnTo>
                <a:lnTo>
                  <a:pt x="7152334" y="202982"/>
                </a:lnTo>
                <a:lnTo>
                  <a:pt x="7190809" y="249865"/>
                </a:lnTo>
                <a:lnTo>
                  <a:pt x="7224504" y="300294"/>
                </a:lnTo>
                <a:lnTo>
                  <a:pt x="7253094" y="353782"/>
                </a:lnTo>
                <a:lnTo>
                  <a:pt x="7276304" y="409815"/>
                </a:lnTo>
                <a:lnTo>
                  <a:pt x="7293910" y="467853"/>
                </a:lnTo>
                <a:lnTo>
                  <a:pt x="7305742" y="527337"/>
                </a:lnTo>
                <a:lnTo>
                  <a:pt x="7311687" y="587695"/>
                </a:lnTo>
                <a:lnTo>
                  <a:pt x="7312431" y="618020"/>
                </a:lnTo>
                <a:lnTo>
                  <a:pt x="7311687" y="1321730"/>
                </a:lnTo>
                <a:lnTo>
                  <a:pt x="7305742" y="1382088"/>
                </a:lnTo>
                <a:lnTo>
                  <a:pt x="7293910" y="1441572"/>
                </a:lnTo>
                <a:lnTo>
                  <a:pt x="7276304" y="1499610"/>
                </a:lnTo>
                <a:lnTo>
                  <a:pt x="7253094" y="1555643"/>
                </a:lnTo>
                <a:lnTo>
                  <a:pt x="7224504" y="1609131"/>
                </a:lnTo>
                <a:lnTo>
                  <a:pt x="7190810" y="1659560"/>
                </a:lnTo>
                <a:lnTo>
                  <a:pt x="7152334" y="1706443"/>
                </a:lnTo>
                <a:lnTo>
                  <a:pt x="7109448" y="1749329"/>
                </a:lnTo>
                <a:lnTo>
                  <a:pt x="7062565" y="1787804"/>
                </a:lnTo>
                <a:lnTo>
                  <a:pt x="7012136" y="1821499"/>
                </a:lnTo>
                <a:lnTo>
                  <a:pt x="6958648" y="1850089"/>
                </a:lnTo>
                <a:lnTo>
                  <a:pt x="6902615" y="1873299"/>
                </a:lnTo>
                <a:lnTo>
                  <a:pt x="6844577" y="1890905"/>
                </a:lnTo>
                <a:lnTo>
                  <a:pt x="6785093" y="1902737"/>
                </a:lnTo>
                <a:lnTo>
                  <a:pt x="6724736" y="1908682"/>
                </a:lnTo>
                <a:lnTo>
                  <a:pt x="6694411" y="1909426"/>
                </a:lnTo>
                <a:close/>
              </a:path>
            </a:pathLst>
          </a:custGeom>
          <a:solidFill>
            <a:srgbClr val="568AB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3"/>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UD3: COMPONENTES DE UNA IMPR 3D FDM.</a:t>
            </a:r>
            <a:endParaRPr/>
          </a:p>
        </p:txBody>
      </p:sp>
      <p:sp>
        <p:nvSpPr>
          <p:cNvPr id="361" name="Google Shape;361;p3"/>
          <p:cNvSpPr/>
          <p:nvPr/>
        </p:nvSpPr>
        <p:spPr>
          <a:xfrm>
            <a:off x="3397475" y="2455425"/>
            <a:ext cx="5941535" cy="649211"/>
          </a:xfrm>
          <a:custGeom>
            <a:rect b="b" l="l" r="r" t="t"/>
            <a:pathLst>
              <a:path extrusionOk="0" h="1909445" w="7312659">
                <a:moveTo>
                  <a:pt x="6694411" y="1909426"/>
                </a:moveTo>
                <a:lnTo>
                  <a:pt x="587695" y="1908682"/>
                </a:lnTo>
                <a:lnTo>
                  <a:pt x="527337" y="1902737"/>
                </a:lnTo>
                <a:lnTo>
                  <a:pt x="467853" y="1890905"/>
                </a:lnTo>
                <a:lnTo>
                  <a:pt x="409815" y="1873299"/>
                </a:lnTo>
                <a:lnTo>
                  <a:pt x="353782" y="1850090"/>
                </a:lnTo>
                <a:lnTo>
                  <a:pt x="300294" y="1821500"/>
                </a:lnTo>
                <a:lnTo>
                  <a:pt x="249865" y="1787805"/>
                </a:lnTo>
                <a:lnTo>
                  <a:pt x="202982" y="1749329"/>
                </a:lnTo>
                <a:lnTo>
                  <a:pt x="160097" y="1706443"/>
                </a:lnTo>
                <a:lnTo>
                  <a:pt x="121621" y="1659560"/>
                </a:lnTo>
                <a:lnTo>
                  <a:pt x="87926" y="1609132"/>
                </a:lnTo>
                <a:lnTo>
                  <a:pt x="59336" y="1555643"/>
                </a:lnTo>
                <a:lnTo>
                  <a:pt x="36126" y="1499610"/>
                </a:lnTo>
                <a:lnTo>
                  <a:pt x="18520" y="1441572"/>
                </a:lnTo>
                <a:lnTo>
                  <a:pt x="6688" y="1382088"/>
                </a:lnTo>
                <a:lnTo>
                  <a:pt x="743" y="1321730"/>
                </a:lnTo>
                <a:lnTo>
                  <a:pt x="0" y="1291406"/>
                </a:lnTo>
                <a:lnTo>
                  <a:pt x="743" y="587695"/>
                </a:lnTo>
                <a:lnTo>
                  <a:pt x="6688" y="527337"/>
                </a:lnTo>
                <a:lnTo>
                  <a:pt x="18520" y="467853"/>
                </a:lnTo>
                <a:lnTo>
                  <a:pt x="36126" y="409815"/>
                </a:lnTo>
                <a:lnTo>
                  <a:pt x="59336" y="353782"/>
                </a:lnTo>
                <a:lnTo>
                  <a:pt x="87926" y="300294"/>
                </a:lnTo>
                <a:lnTo>
                  <a:pt x="121621" y="249865"/>
                </a:lnTo>
                <a:lnTo>
                  <a:pt x="160097" y="202982"/>
                </a:lnTo>
                <a:lnTo>
                  <a:pt x="202982" y="160097"/>
                </a:lnTo>
                <a:lnTo>
                  <a:pt x="249865" y="121621"/>
                </a:lnTo>
                <a:lnTo>
                  <a:pt x="300294" y="87926"/>
                </a:lnTo>
                <a:lnTo>
                  <a:pt x="353782" y="59336"/>
                </a:lnTo>
                <a:lnTo>
                  <a:pt x="409815" y="36126"/>
                </a:lnTo>
                <a:lnTo>
                  <a:pt x="467853" y="18520"/>
                </a:lnTo>
                <a:lnTo>
                  <a:pt x="527337" y="6688"/>
                </a:lnTo>
                <a:lnTo>
                  <a:pt x="587695" y="743"/>
                </a:lnTo>
                <a:lnTo>
                  <a:pt x="618020" y="0"/>
                </a:lnTo>
                <a:lnTo>
                  <a:pt x="6724736" y="743"/>
                </a:lnTo>
                <a:lnTo>
                  <a:pt x="6785093" y="6688"/>
                </a:lnTo>
                <a:lnTo>
                  <a:pt x="6844577" y="18520"/>
                </a:lnTo>
                <a:lnTo>
                  <a:pt x="6902615" y="36126"/>
                </a:lnTo>
                <a:lnTo>
                  <a:pt x="6958648" y="59336"/>
                </a:lnTo>
                <a:lnTo>
                  <a:pt x="7012136" y="87926"/>
                </a:lnTo>
                <a:lnTo>
                  <a:pt x="7062565" y="121621"/>
                </a:lnTo>
                <a:lnTo>
                  <a:pt x="7109448" y="160097"/>
                </a:lnTo>
                <a:lnTo>
                  <a:pt x="7152334" y="202982"/>
                </a:lnTo>
                <a:lnTo>
                  <a:pt x="7190809" y="249865"/>
                </a:lnTo>
                <a:lnTo>
                  <a:pt x="7224504" y="300294"/>
                </a:lnTo>
                <a:lnTo>
                  <a:pt x="7253094" y="353782"/>
                </a:lnTo>
                <a:lnTo>
                  <a:pt x="7276304" y="409815"/>
                </a:lnTo>
                <a:lnTo>
                  <a:pt x="7293910" y="467853"/>
                </a:lnTo>
                <a:lnTo>
                  <a:pt x="7305742" y="527337"/>
                </a:lnTo>
                <a:lnTo>
                  <a:pt x="7311687" y="587695"/>
                </a:lnTo>
                <a:lnTo>
                  <a:pt x="7312431" y="618020"/>
                </a:lnTo>
                <a:lnTo>
                  <a:pt x="7311687" y="1321730"/>
                </a:lnTo>
                <a:lnTo>
                  <a:pt x="7305742" y="1382088"/>
                </a:lnTo>
                <a:lnTo>
                  <a:pt x="7293910" y="1441572"/>
                </a:lnTo>
                <a:lnTo>
                  <a:pt x="7276304" y="1499610"/>
                </a:lnTo>
                <a:lnTo>
                  <a:pt x="7253094" y="1555643"/>
                </a:lnTo>
                <a:lnTo>
                  <a:pt x="7224504" y="1609131"/>
                </a:lnTo>
                <a:lnTo>
                  <a:pt x="7190810" y="1659560"/>
                </a:lnTo>
                <a:lnTo>
                  <a:pt x="7152334" y="1706443"/>
                </a:lnTo>
                <a:lnTo>
                  <a:pt x="7109448" y="1749329"/>
                </a:lnTo>
                <a:lnTo>
                  <a:pt x="7062565" y="1787804"/>
                </a:lnTo>
                <a:lnTo>
                  <a:pt x="7012136" y="1821499"/>
                </a:lnTo>
                <a:lnTo>
                  <a:pt x="6958648" y="1850089"/>
                </a:lnTo>
                <a:lnTo>
                  <a:pt x="6902615" y="1873299"/>
                </a:lnTo>
                <a:lnTo>
                  <a:pt x="6844577" y="1890905"/>
                </a:lnTo>
                <a:lnTo>
                  <a:pt x="6785093" y="1902737"/>
                </a:lnTo>
                <a:lnTo>
                  <a:pt x="6724736" y="1908682"/>
                </a:lnTo>
                <a:lnTo>
                  <a:pt x="6694411" y="1909426"/>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3"/>
          <p:cNvSpPr/>
          <p:nvPr/>
        </p:nvSpPr>
        <p:spPr>
          <a:xfrm>
            <a:off x="3397475" y="3180150"/>
            <a:ext cx="5941535" cy="673079"/>
          </a:xfrm>
          <a:custGeom>
            <a:rect b="b" l="l" r="r" t="t"/>
            <a:pathLst>
              <a:path extrusionOk="0" h="1909445" w="7312659">
                <a:moveTo>
                  <a:pt x="6694411" y="1909426"/>
                </a:moveTo>
                <a:lnTo>
                  <a:pt x="587695" y="1908682"/>
                </a:lnTo>
                <a:lnTo>
                  <a:pt x="527337" y="1902737"/>
                </a:lnTo>
                <a:lnTo>
                  <a:pt x="467853" y="1890905"/>
                </a:lnTo>
                <a:lnTo>
                  <a:pt x="409815" y="1873299"/>
                </a:lnTo>
                <a:lnTo>
                  <a:pt x="353782" y="1850090"/>
                </a:lnTo>
                <a:lnTo>
                  <a:pt x="300294" y="1821500"/>
                </a:lnTo>
                <a:lnTo>
                  <a:pt x="249865" y="1787805"/>
                </a:lnTo>
                <a:lnTo>
                  <a:pt x="202982" y="1749329"/>
                </a:lnTo>
                <a:lnTo>
                  <a:pt x="160097" y="1706443"/>
                </a:lnTo>
                <a:lnTo>
                  <a:pt x="121621" y="1659560"/>
                </a:lnTo>
                <a:lnTo>
                  <a:pt x="87926" y="1609132"/>
                </a:lnTo>
                <a:lnTo>
                  <a:pt x="59336" y="1555643"/>
                </a:lnTo>
                <a:lnTo>
                  <a:pt x="36126" y="1499610"/>
                </a:lnTo>
                <a:lnTo>
                  <a:pt x="18520" y="1441572"/>
                </a:lnTo>
                <a:lnTo>
                  <a:pt x="6688" y="1382088"/>
                </a:lnTo>
                <a:lnTo>
                  <a:pt x="743" y="1321730"/>
                </a:lnTo>
                <a:lnTo>
                  <a:pt x="0" y="1291406"/>
                </a:lnTo>
                <a:lnTo>
                  <a:pt x="743" y="587695"/>
                </a:lnTo>
                <a:lnTo>
                  <a:pt x="6688" y="527337"/>
                </a:lnTo>
                <a:lnTo>
                  <a:pt x="18520" y="467853"/>
                </a:lnTo>
                <a:lnTo>
                  <a:pt x="36126" y="409815"/>
                </a:lnTo>
                <a:lnTo>
                  <a:pt x="59336" y="353782"/>
                </a:lnTo>
                <a:lnTo>
                  <a:pt x="87926" y="300294"/>
                </a:lnTo>
                <a:lnTo>
                  <a:pt x="121621" y="249865"/>
                </a:lnTo>
                <a:lnTo>
                  <a:pt x="160097" y="202982"/>
                </a:lnTo>
                <a:lnTo>
                  <a:pt x="202982" y="160097"/>
                </a:lnTo>
                <a:lnTo>
                  <a:pt x="249865" y="121621"/>
                </a:lnTo>
                <a:lnTo>
                  <a:pt x="300294" y="87926"/>
                </a:lnTo>
                <a:lnTo>
                  <a:pt x="353782" y="59336"/>
                </a:lnTo>
                <a:lnTo>
                  <a:pt x="409815" y="36126"/>
                </a:lnTo>
                <a:lnTo>
                  <a:pt x="467853" y="18520"/>
                </a:lnTo>
                <a:lnTo>
                  <a:pt x="527337" y="6688"/>
                </a:lnTo>
                <a:lnTo>
                  <a:pt x="587695" y="743"/>
                </a:lnTo>
                <a:lnTo>
                  <a:pt x="618020" y="0"/>
                </a:lnTo>
                <a:lnTo>
                  <a:pt x="6724736" y="743"/>
                </a:lnTo>
                <a:lnTo>
                  <a:pt x="6785093" y="6688"/>
                </a:lnTo>
                <a:lnTo>
                  <a:pt x="6844577" y="18520"/>
                </a:lnTo>
                <a:lnTo>
                  <a:pt x="6902615" y="36126"/>
                </a:lnTo>
                <a:lnTo>
                  <a:pt x="6958648" y="59336"/>
                </a:lnTo>
                <a:lnTo>
                  <a:pt x="7012136" y="87926"/>
                </a:lnTo>
                <a:lnTo>
                  <a:pt x="7062565" y="121621"/>
                </a:lnTo>
                <a:lnTo>
                  <a:pt x="7109448" y="160097"/>
                </a:lnTo>
                <a:lnTo>
                  <a:pt x="7152334" y="202982"/>
                </a:lnTo>
                <a:lnTo>
                  <a:pt x="7190809" y="249865"/>
                </a:lnTo>
                <a:lnTo>
                  <a:pt x="7224504" y="300294"/>
                </a:lnTo>
                <a:lnTo>
                  <a:pt x="7253094" y="353782"/>
                </a:lnTo>
                <a:lnTo>
                  <a:pt x="7276304" y="409815"/>
                </a:lnTo>
                <a:lnTo>
                  <a:pt x="7293910" y="467853"/>
                </a:lnTo>
                <a:lnTo>
                  <a:pt x="7305742" y="527337"/>
                </a:lnTo>
                <a:lnTo>
                  <a:pt x="7311687" y="587695"/>
                </a:lnTo>
                <a:lnTo>
                  <a:pt x="7312431" y="618020"/>
                </a:lnTo>
                <a:lnTo>
                  <a:pt x="7311687" y="1321730"/>
                </a:lnTo>
                <a:lnTo>
                  <a:pt x="7305742" y="1382088"/>
                </a:lnTo>
                <a:lnTo>
                  <a:pt x="7293910" y="1441572"/>
                </a:lnTo>
                <a:lnTo>
                  <a:pt x="7276304" y="1499610"/>
                </a:lnTo>
                <a:lnTo>
                  <a:pt x="7253094" y="1555643"/>
                </a:lnTo>
                <a:lnTo>
                  <a:pt x="7224504" y="1609131"/>
                </a:lnTo>
                <a:lnTo>
                  <a:pt x="7190810" y="1659560"/>
                </a:lnTo>
                <a:lnTo>
                  <a:pt x="7152334" y="1706443"/>
                </a:lnTo>
                <a:lnTo>
                  <a:pt x="7109448" y="1749329"/>
                </a:lnTo>
                <a:lnTo>
                  <a:pt x="7062565" y="1787804"/>
                </a:lnTo>
                <a:lnTo>
                  <a:pt x="7012136" y="1821499"/>
                </a:lnTo>
                <a:lnTo>
                  <a:pt x="6958648" y="1850089"/>
                </a:lnTo>
                <a:lnTo>
                  <a:pt x="6902615" y="1873299"/>
                </a:lnTo>
                <a:lnTo>
                  <a:pt x="6844577" y="1890905"/>
                </a:lnTo>
                <a:lnTo>
                  <a:pt x="6785093" y="1902737"/>
                </a:lnTo>
                <a:lnTo>
                  <a:pt x="6724736" y="1908682"/>
                </a:lnTo>
                <a:lnTo>
                  <a:pt x="6694411" y="1909426"/>
                </a:lnTo>
                <a:close/>
              </a:path>
            </a:pathLst>
          </a:custGeom>
          <a:solidFill>
            <a:srgbClr val="BED0E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3"/>
          <p:cNvSpPr txBox="1"/>
          <p:nvPr/>
        </p:nvSpPr>
        <p:spPr>
          <a:xfrm>
            <a:off x="2940264" y="1820350"/>
            <a:ext cx="4696500" cy="3246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000">
                <a:solidFill>
                  <a:srgbClr val="012033"/>
                </a:solidFill>
              </a:rPr>
              <a:t>3.4.1 PLACA BASE </a:t>
            </a:r>
            <a:endParaRPr b="0" i="0" sz="2000" u="none" cap="none" strike="noStrike">
              <a:solidFill>
                <a:srgbClr val="012033"/>
              </a:solidFill>
              <a:latin typeface="Arial"/>
              <a:ea typeface="Arial"/>
              <a:cs typeface="Arial"/>
              <a:sym typeface="Arial"/>
            </a:endParaRPr>
          </a:p>
        </p:txBody>
      </p:sp>
      <p:sp>
        <p:nvSpPr>
          <p:cNvPr id="364" name="Google Shape;364;p3"/>
          <p:cNvSpPr txBox="1"/>
          <p:nvPr/>
        </p:nvSpPr>
        <p:spPr>
          <a:xfrm>
            <a:off x="3549864" y="2582350"/>
            <a:ext cx="4696500" cy="6489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000">
                <a:solidFill>
                  <a:srgbClr val="012033"/>
                </a:solidFill>
              </a:rPr>
              <a:t>3.4.2 DRIVERS DE MOTORES </a:t>
            </a:r>
            <a:endParaRPr b="1" i="0" sz="2000" u="none" cap="none" strike="noStrike">
              <a:solidFill>
                <a:srgbClr val="012033"/>
              </a:solidFill>
              <a:latin typeface="Arial"/>
              <a:ea typeface="Arial"/>
              <a:cs typeface="Arial"/>
              <a:sym typeface="Arial"/>
            </a:endParaRPr>
          </a:p>
          <a:p>
            <a:pPr indent="0" lvl="0" marL="0" marR="0" rtl="0" algn="ctr">
              <a:lnSpc>
                <a:spcPct val="100000"/>
              </a:lnSpc>
              <a:spcBef>
                <a:spcPts val="130"/>
              </a:spcBef>
              <a:spcAft>
                <a:spcPts val="0"/>
              </a:spcAft>
              <a:buClr>
                <a:srgbClr val="000000"/>
              </a:buClr>
              <a:buSzPts val="2000"/>
              <a:buFont typeface="Arial"/>
              <a:buNone/>
            </a:pPr>
            <a:r>
              <a:t/>
            </a:r>
            <a:endParaRPr b="0" i="0" sz="2000" u="none" cap="none" strike="noStrike">
              <a:solidFill>
                <a:srgbClr val="012033"/>
              </a:solidFill>
              <a:latin typeface="Arial"/>
              <a:ea typeface="Arial"/>
              <a:cs typeface="Arial"/>
              <a:sym typeface="Arial"/>
            </a:endParaRPr>
          </a:p>
        </p:txBody>
      </p:sp>
      <p:sp>
        <p:nvSpPr>
          <p:cNvPr id="365" name="Google Shape;365;p3"/>
          <p:cNvSpPr txBox="1"/>
          <p:nvPr/>
        </p:nvSpPr>
        <p:spPr>
          <a:xfrm>
            <a:off x="2864081" y="3344350"/>
            <a:ext cx="7286700" cy="3246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000">
                <a:solidFill>
                  <a:srgbClr val="012033"/>
                </a:solidFill>
              </a:rPr>
              <a:t>3.4.3 TERMISTORES Y CALENTADORES </a:t>
            </a:r>
            <a:endParaRPr b="0" i="0" sz="2000" u="none" cap="none" strike="noStrike">
              <a:solidFill>
                <a:srgbClr val="012033"/>
              </a:solidFill>
              <a:latin typeface="Arial"/>
              <a:ea typeface="Arial"/>
              <a:cs typeface="Arial"/>
              <a:sym typeface="Arial"/>
            </a:endParaRPr>
          </a:p>
        </p:txBody>
      </p:sp>
      <p:sp>
        <p:nvSpPr>
          <p:cNvPr id="366" name="Google Shape;366;p3"/>
          <p:cNvSpPr/>
          <p:nvPr/>
        </p:nvSpPr>
        <p:spPr>
          <a:xfrm>
            <a:off x="3447525" y="3993250"/>
            <a:ext cx="5941535" cy="649211"/>
          </a:xfrm>
          <a:custGeom>
            <a:rect b="b" l="l" r="r" t="t"/>
            <a:pathLst>
              <a:path extrusionOk="0" h="1909445" w="7312659">
                <a:moveTo>
                  <a:pt x="6694411" y="1909426"/>
                </a:moveTo>
                <a:lnTo>
                  <a:pt x="587695" y="1908682"/>
                </a:lnTo>
                <a:lnTo>
                  <a:pt x="527337" y="1902737"/>
                </a:lnTo>
                <a:lnTo>
                  <a:pt x="467853" y="1890905"/>
                </a:lnTo>
                <a:lnTo>
                  <a:pt x="409815" y="1873299"/>
                </a:lnTo>
                <a:lnTo>
                  <a:pt x="353782" y="1850090"/>
                </a:lnTo>
                <a:lnTo>
                  <a:pt x="300294" y="1821500"/>
                </a:lnTo>
                <a:lnTo>
                  <a:pt x="249865" y="1787805"/>
                </a:lnTo>
                <a:lnTo>
                  <a:pt x="202982" y="1749329"/>
                </a:lnTo>
                <a:lnTo>
                  <a:pt x="160097" y="1706443"/>
                </a:lnTo>
                <a:lnTo>
                  <a:pt x="121621" y="1659560"/>
                </a:lnTo>
                <a:lnTo>
                  <a:pt x="87926" y="1609132"/>
                </a:lnTo>
                <a:lnTo>
                  <a:pt x="59336" y="1555643"/>
                </a:lnTo>
                <a:lnTo>
                  <a:pt x="36126" y="1499610"/>
                </a:lnTo>
                <a:lnTo>
                  <a:pt x="18520" y="1441572"/>
                </a:lnTo>
                <a:lnTo>
                  <a:pt x="6688" y="1382088"/>
                </a:lnTo>
                <a:lnTo>
                  <a:pt x="743" y="1321730"/>
                </a:lnTo>
                <a:lnTo>
                  <a:pt x="0" y="1291406"/>
                </a:lnTo>
                <a:lnTo>
                  <a:pt x="743" y="587695"/>
                </a:lnTo>
                <a:lnTo>
                  <a:pt x="6688" y="527337"/>
                </a:lnTo>
                <a:lnTo>
                  <a:pt x="18520" y="467853"/>
                </a:lnTo>
                <a:lnTo>
                  <a:pt x="36126" y="409815"/>
                </a:lnTo>
                <a:lnTo>
                  <a:pt x="59336" y="353782"/>
                </a:lnTo>
                <a:lnTo>
                  <a:pt x="87926" y="300294"/>
                </a:lnTo>
                <a:lnTo>
                  <a:pt x="121621" y="249865"/>
                </a:lnTo>
                <a:lnTo>
                  <a:pt x="160097" y="202982"/>
                </a:lnTo>
                <a:lnTo>
                  <a:pt x="202982" y="160097"/>
                </a:lnTo>
                <a:lnTo>
                  <a:pt x="249865" y="121621"/>
                </a:lnTo>
                <a:lnTo>
                  <a:pt x="300294" y="87926"/>
                </a:lnTo>
                <a:lnTo>
                  <a:pt x="353782" y="59336"/>
                </a:lnTo>
                <a:lnTo>
                  <a:pt x="409815" y="36126"/>
                </a:lnTo>
                <a:lnTo>
                  <a:pt x="467853" y="18520"/>
                </a:lnTo>
                <a:lnTo>
                  <a:pt x="527337" y="6688"/>
                </a:lnTo>
                <a:lnTo>
                  <a:pt x="587695" y="743"/>
                </a:lnTo>
                <a:lnTo>
                  <a:pt x="618020" y="0"/>
                </a:lnTo>
                <a:lnTo>
                  <a:pt x="6724736" y="743"/>
                </a:lnTo>
                <a:lnTo>
                  <a:pt x="6785093" y="6688"/>
                </a:lnTo>
                <a:lnTo>
                  <a:pt x="6844577" y="18520"/>
                </a:lnTo>
                <a:lnTo>
                  <a:pt x="6902615" y="36126"/>
                </a:lnTo>
                <a:lnTo>
                  <a:pt x="6958648" y="59336"/>
                </a:lnTo>
                <a:lnTo>
                  <a:pt x="7012136" y="87926"/>
                </a:lnTo>
                <a:lnTo>
                  <a:pt x="7062565" y="121621"/>
                </a:lnTo>
                <a:lnTo>
                  <a:pt x="7109448" y="160097"/>
                </a:lnTo>
                <a:lnTo>
                  <a:pt x="7152334" y="202982"/>
                </a:lnTo>
                <a:lnTo>
                  <a:pt x="7190809" y="249865"/>
                </a:lnTo>
                <a:lnTo>
                  <a:pt x="7224504" y="300294"/>
                </a:lnTo>
                <a:lnTo>
                  <a:pt x="7253094" y="353782"/>
                </a:lnTo>
                <a:lnTo>
                  <a:pt x="7276304" y="409815"/>
                </a:lnTo>
                <a:lnTo>
                  <a:pt x="7293910" y="467853"/>
                </a:lnTo>
                <a:lnTo>
                  <a:pt x="7305742" y="527337"/>
                </a:lnTo>
                <a:lnTo>
                  <a:pt x="7311687" y="587695"/>
                </a:lnTo>
                <a:lnTo>
                  <a:pt x="7312431" y="618020"/>
                </a:lnTo>
                <a:lnTo>
                  <a:pt x="7311687" y="1321730"/>
                </a:lnTo>
                <a:lnTo>
                  <a:pt x="7305742" y="1382088"/>
                </a:lnTo>
                <a:lnTo>
                  <a:pt x="7293910" y="1441572"/>
                </a:lnTo>
                <a:lnTo>
                  <a:pt x="7276304" y="1499610"/>
                </a:lnTo>
                <a:lnTo>
                  <a:pt x="7253094" y="1555643"/>
                </a:lnTo>
                <a:lnTo>
                  <a:pt x="7224504" y="1609131"/>
                </a:lnTo>
                <a:lnTo>
                  <a:pt x="7190810" y="1659560"/>
                </a:lnTo>
                <a:lnTo>
                  <a:pt x="7152334" y="1706443"/>
                </a:lnTo>
                <a:lnTo>
                  <a:pt x="7109448" y="1749329"/>
                </a:lnTo>
                <a:lnTo>
                  <a:pt x="7062565" y="1787804"/>
                </a:lnTo>
                <a:lnTo>
                  <a:pt x="7012136" y="1821499"/>
                </a:lnTo>
                <a:lnTo>
                  <a:pt x="6958648" y="1850089"/>
                </a:lnTo>
                <a:lnTo>
                  <a:pt x="6902615" y="1873299"/>
                </a:lnTo>
                <a:lnTo>
                  <a:pt x="6844577" y="1890905"/>
                </a:lnTo>
                <a:lnTo>
                  <a:pt x="6785093" y="1902737"/>
                </a:lnTo>
                <a:lnTo>
                  <a:pt x="6724736" y="1908682"/>
                </a:lnTo>
                <a:lnTo>
                  <a:pt x="6694411" y="1909426"/>
                </a:lnTo>
                <a:close/>
              </a:path>
            </a:pathLst>
          </a:custGeom>
          <a:solidFill>
            <a:srgbClr val="568AB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3"/>
          <p:cNvSpPr txBox="1"/>
          <p:nvPr/>
        </p:nvSpPr>
        <p:spPr>
          <a:xfrm>
            <a:off x="4057114" y="4126700"/>
            <a:ext cx="4696500" cy="3246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000">
                <a:solidFill>
                  <a:srgbClr val="012033"/>
                </a:solidFill>
              </a:rPr>
              <a:t>3.4.4 PANTALLAS Y LECTORES DE SD</a:t>
            </a:r>
            <a:endParaRPr b="0" i="0" sz="2000" u="none" cap="none" strike="noStrike">
              <a:solidFill>
                <a:srgbClr val="012033"/>
              </a:solidFill>
              <a:latin typeface="Arial"/>
              <a:ea typeface="Arial"/>
              <a:cs typeface="Arial"/>
              <a:sym typeface="Arial"/>
            </a:endParaRPr>
          </a:p>
        </p:txBody>
      </p:sp>
      <p:sp>
        <p:nvSpPr>
          <p:cNvPr id="368" name="Google Shape;368;p3"/>
          <p:cNvSpPr/>
          <p:nvPr/>
        </p:nvSpPr>
        <p:spPr>
          <a:xfrm>
            <a:off x="3397475" y="4780350"/>
            <a:ext cx="6032944" cy="673079"/>
          </a:xfrm>
          <a:custGeom>
            <a:rect b="b" l="l" r="r" t="t"/>
            <a:pathLst>
              <a:path extrusionOk="0" h="1909445" w="7312659">
                <a:moveTo>
                  <a:pt x="6694411" y="1909426"/>
                </a:moveTo>
                <a:lnTo>
                  <a:pt x="587695" y="1908682"/>
                </a:lnTo>
                <a:lnTo>
                  <a:pt x="527337" y="1902737"/>
                </a:lnTo>
                <a:lnTo>
                  <a:pt x="467853" y="1890905"/>
                </a:lnTo>
                <a:lnTo>
                  <a:pt x="409815" y="1873299"/>
                </a:lnTo>
                <a:lnTo>
                  <a:pt x="353782" y="1850090"/>
                </a:lnTo>
                <a:lnTo>
                  <a:pt x="300294" y="1821500"/>
                </a:lnTo>
                <a:lnTo>
                  <a:pt x="249865" y="1787805"/>
                </a:lnTo>
                <a:lnTo>
                  <a:pt x="202982" y="1749329"/>
                </a:lnTo>
                <a:lnTo>
                  <a:pt x="160097" y="1706443"/>
                </a:lnTo>
                <a:lnTo>
                  <a:pt x="121621" y="1659560"/>
                </a:lnTo>
                <a:lnTo>
                  <a:pt x="87926" y="1609132"/>
                </a:lnTo>
                <a:lnTo>
                  <a:pt x="59336" y="1555643"/>
                </a:lnTo>
                <a:lnTo>
                  <a:pt x="36126" y="1499610"/>
                </a:lnTo>
                <a:lnTo>
                  <a:pt x="18520" y="1441572"/>
                </a:lnTo>
                <a:lnTo>
                  <a:pt x="6688" y="1382088"/>
                </a:lnTo>
                <a:lnTo>
                  <a:pt x="743" y="1321730"/>
                </a:lnTo>
                <a:lnTo>
                  <a:pt x="0" y="1291406"/>
                </a:lnTo>
                <a:lnTo>
                  <a:pt x="743" y="587695"/>
                </a:lnTo>
                <a:lnTo>
                  <a:pt x="6688" y="527337"/>
                </a:lnTo>
                <a:lnTo>
                  <a:pt x="18520" y="467853"/>
                </a:lnTo>
                <a:lnTo>
                  <a:pt x="36126" y="409815"/>
                </a:lnTo>
                <a:lnTo>
                  <a:pt x="59336" y="353782"/>
                </a:lnTo>
                <a:lnTo>
                  <a:pt x="87926" y="300294"/>
                </a:lnTo>
                <a:lnTo>
                  <a:pt x="121621" y="249865"/>
                </a:lnTo>
                <a:lnTo>
                  <a:pt x="160097" y="202982"/>
                </a:lnTo>
                <a:lnTo>
                  <a:pt x="202982" y="160097"/>
                </a:lnTo>
                <a:lnTo>
                  <a:pt x="249865" y="121621"/>
                </a:lnTo>
                <a:lnTo>
                  <a:pt x="300294" y="87926"/>
                </a:lnTo>
                <a:lnTo>
                  <a:pt x="353782" y="59336"/>
                </a:lnTo>
                <a:lnTo>
                  <a:pt x="409815" y="36126"/>
                </a:lnTo>
                <a:lnTo>
                  <a:pt x="467853" y="18520"/>
                </a:lnTo>
                <a:lnTo>
                  <a:pt x="527337" y="6688"/>
                </a:lnTo>
                <a:lnTo>
                  <a:pt x="587695" y="743"/>
                </a:lnTo>
                <a:lnTo>
                  <a:pt x="618020" y="0"/>
                </a:lnTo>
                <a:lnTo>
                  <a:pt x="6724736" y="743"/>
                </a:lnTo>
                <a:lnTo>
                  <a:pt x="6785093" y="6688"/>
                </a:lnTo>
                <a:lnTo>
                  <a:pt x="6844577" y="18520"/>
                </a:lnTo>
                <a:lnTo>
                  <a:pt x="6902615" y="36126"/>
                </a:lnTo>
                <a:lnTo>
                  <a:pt x="6958648" y="59336"/>
                </a:lnTo>
                <a:lnTo>
                  <a:pt x="7012136" y="87926"/>
                </a:lnTo>
                <a:lnTo>
                  <a:pt x="7062565" y="121621"/>
                </a:lnTo>
                <a:lnTo>
                  <a:pt x="7109448" y="160097"/>
                </a:lnTo>
                <a:lnTo>
                  <a:pt x="7152334" y="202982"/>
                </a:lnTo>
                <a:lnTo>
                  <a:pt x="7190809" y="249865"/>
                </a:lnTo>
                <a:lnTo>
                  <a:pt x="7224504" y="300294"/>
                </a:lnTo>
                <a:lnTo>
                  <a:pt x="7253094" y="353782"/>
                </a:lnTo>
                <a:lnTo>
                  <a:pt x="7276304" y="409815"/>
                </a:lnTo>
                <a:lnTo>
                  <a:pt x="7293910" y="467853"/>
                </a:lnTo>
                <a:lnTo>
                  <a:pt x="7305742" y="527337"/>
                </a:lnTo>
                <a:lnTo>
                  <a:pt x="7311687" y="587695"/>
                </a:lnTo>
                <a:lnTo>
                  <a:pt x="7312431" y="618020"/>
                </a:lnTo>
                <a:lnTo>
                  <a:pt x="7311687" y="1321730"/>
                </a:lnTo>
                <a:lnTo>
                  <a:pt x="7305742" y="1382088"/>
                </a:lnTo>
                <a:lnTo>
                  <a:pt x="7293910" y="1441572"/>
                </a:lnTo>
                <a:lnTo>
                  <a:pt x="7276304" y="1499610"/>
                </a:lnTo>
                <a:lnTo>
                  <a:pt x="7253094" y="1555643"/>
                </a:lnTo>
                <a:lnTo>
                  <a:pt x="7224504" y="1609131"/>
                </a:lnTo>
                <a:lnTo>
                  <a:pt x="7190810" y="1659560"/>
                </a:lnTo>
                <a:lnTo>
                  <a:pt x="7152334" y="1706443"/>
                </a:lnTo>
                <a:lnTo>
                  <a:pt x="7109448" y="1749329"/>
                </a:lnTo>
                <a:lnTo>
                  <a:pt x="7062565" y="1787804"/>
                </a:lnTo>
                <a:lnTo>
                  <a:pt x="7012136" y="1821499"/>
                </a:lnTo>
                <a:lnTo>
                  <a:pt x="6958648" y="1850089"/>
                </a:lnTo>
                <a:lnTo>
                  <a:pt x="6902615" y="1873299"/>
                </a:lnTo>
                <a:lnTo>
                  <a:pt x="6844577" y="1890905"/>
                </a:lnTo>
                <a:lnTo>
                  <a:pt x="6785093" y="1902737"/>
                </a:lnTo>
                <a:lnTo>
                  <a:pt x="6724736" y="1908682"/>
                </a:lnTo>
                <a:lnTo>
                  <a:pt x="6694411" y="1909426"/>
                </a:lnTo>
                <a:close/>
              </a:path>
            </a:pathLst>
          </a:custGeom>
          <a:solidFill>
            <a:srgbClr val="BED0E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3"/>
          <p:cNvSpPr txBox="1"/>
          <p:nvPr/>
        </p:nvSpPr>
        <p:spPr>
          <a:xfrm>
            <a:off x="3778464" y="4944550"/>
            <a:ext cx="4696500" cy="3246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000">
                <a:solidFill>
                  <a:srgbClr val="012033"/>
                </a:solidFill>
              </a:rPr>
              <a:t>3.4.5 FUENTES DE ALIMENTACIÓN </a:t>
            </a:r>
            <a:endParaRPr b="0" i="0" sz="2000" u="none" cap="none" strike="noStrike">
              <a:solidFill>
                <a:srgbClr val="012033"/>
              </a:solidFill>
              <a:latin typeface="Arial"/>
              <a:ea typeface="Arial"/>
              <a:cs typeface="Arial"/>
              <a:sym typeface="Arial"/>
            </a:endParaRPr>
          </a:p>
        </p:txBody>
      </p:sp>
      <p:sp>
        <p:nvSpPr>
          <p:cNvPr id="370" name="Google Shape;370;p3"/>
          <p:cNvSpPr txBox="1"/>
          <p:nvPr/>
        </p:nvSpPr>
        <p:spPr>
          <a:xfrm>
            <a:off x="1464825" y="1057950"/>
            <a:ext cx="10187400" cy="7659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3.4 </a:t>
            </a:r>
            <a:r>
              <a:rPr b="1" lang="es-ES" sz="2400">
                <a:solidFill>
                  <a:srgbClr val="002060"/>
                </a:solidFill>
                <a:latin typeface="Arial Black"/>
                <a:ea typeface="Arial Black"/>
                <a:cs typeface="Arial Black"/>
                <a:sym typeface="Arial Black"/>
              </a:rPr>
              <a:t>ELECTRÓNICA BÁSICA</a:t>
            </a:r>
            <a:r>
              <a:rPr b="1" lang="es-ES" sz="2400">
                <a:solidFill>
                  <a:srgbClr val="002060"/>
                </a:solidFill>
                <a:latin typeface="Arial Black"/>
                <a:ea typeface="Arial Black"/>
                <a:cs typeface="Arial Black"/>
                <a:sym typeface="Arial Black"/>
              </a:rPr>
              <a:t> DE UNA IMPRESORA 3D</a:t>
            </a:r>
            <a:endParaRPr b="1" sz="2400">
              <a:solidFill>
                <a:srgbClr val="002060"/>
              </a:solidFill>
              <a:latin typeface="Arial Black"/>
              <a:ea typeface="Arial Black"/>
              <a:cs typeface="Arial Black"/>
              <a:sym typeface="Arial Black"/>
            </a:endParaRPr>
          </a:p>
          <a:p>
            <a:pPr indent="0" lvl="0" marL="0" marR="0" rtl="0" algn="l">
              <a:lnSpc>
                <a:spcPct val="100000"/>
              </a:lnSpc>
              <a:spcBef>
                <a:spcPts val="105"/>
              </a:spcBef>
              <a:spcAft>
                <a:spcPts val="0"/>
              </a:spcAft>
              <a:buNone/>
            </a:pPr>
            <a:r>
              <a:t/>
            </a:r>
            <a:endParaRPr b="1" sz="2400">
              <a:solidFill>
                <a:srgbClr val="002060"/>
              </a:solidFill>
              <a:latin typeface="Arial Black"/>
              <a:ea typeface="Arial Black"/>
              <a:cs typeface="Arial Black"/>
              <a:sym typeface="Arial Black"/>
            </a:endParaRPr>
          </a:p>
        </p:txBody>
      </p:sp>
      <p:sp>
        <p:nvSpPr>
          <p:cNvPr id="371" name="Google Shape;371;p3"/>
          <p:cNvSpPr/>
          <p:nvPr/>
        </p:nvSpPr>
        <p:spPr>
          <a:xfrm>
            <a:off x="3397475" y="5579625"/>
            <a:ext cx="5941535" cy="649211"/>
          </a:xfrm>
          <a:custGeom>
            <a:rect b="b" l="l" r="r" t="t"/>
            <a:pathLst>
              <a:path extrusionOk="0" h="1909445" w="7312659">
                <a:moveTo>
                  <a:pt x="6694411" y="1909426"/>
                </a:moveTo>
                <a:lnTo>
                  <a:pt x="587695" y="1908682"/>
                </a:lnTo>
                <a:lnTo>
                  <a:pt x="527337" y="1902737"/>
                </a:lnTo>
                <a:lnTo>
                  <a:pt x="467853" y="1890905"/>
                </a:lnTo>
                <a:lnTo>
                  <a:pt x="409815" y="1873299"/>
                </a:lnTo>
                <a:lnTo>
                  <a:pt x="353782" y="1850090"/>
                </a:lnTo>
                <a:lnTo>
                  <a:pt x="300294" y="1821500"/>
                </a:lnTo>
                <a:lnTo>
                  <a:pt x="249865" y="1787805"/>
                </a:lnTo>
                <a:lnTo>
                  <a:pt x="202982" y="1749329"/>
                </a:lnTo>
                <a:lnTo>
                  <a:pt x="160097" y="1706443"/>
                </a:lnTo>
                <a:lnTo>
                  <a:pt x="121621" y="1659560"/>
                </a:lnTo>
                <a:lnTo>
                  <a:pt x="87926" y="1609132"/>
                </a:lnTo>
                <a:lnTo>
                  <a:pt x="59336" y="1555643"/>
                </a:lnTo>
                <a:lnTo>
                  <a:pt x="36126" y="1499610"/>
                </a:lnTo>
                <a:lnTo>
                  <a:pt x="18520" y="1441572"/>
                </a:lnTo>
                <a:lnTo>
                  <a:pt x="6688" y="1382088"/>
                </a:lnTo>
                <a:lnTo>
                  <a:pt x="743" y="1321730"/>
                </a:lnTo>
                <a:lnTo>
                  <a:pt x="0" y="1291406"/>
                </a:lnTo>
                <a:lnTo>
                  <a:pt x="743" y="587695"/>
                </a:lnTo>
                <a:lnTo>
                  <a:pt x="6688" y="527337"/>
                </a:lnTo>
                <a:lnTo>
                  <a:pt x="18520" y="467853"/>
                </a:lnTo>
                <a:lnTo>
                  <a:pt x="36126" y="409815"/>
                </a:lnTo>
                <a:lnTo>
                  <a:pt x="59336" y="353782"/>
                </a:lnTo>
                <a:lnTo>
                  <a:pt x="87926" y="300294"/>
                </a:lnTo>
                <a:lnTo>
                  <a:pt x="121621" y="249865"/>
                </a:lnTo>
                <a:lnTo>
                  <a:pt x="160097" y="202982"/>
                </a:lnTo>
                <a:lnTo>
                  <a:pt x="202982" y="160097"/>
                </a:lnTo>
                <a:lnTo>
                  <a:pt x="249865" y="121621"/>
                </a:lnTo>
                <a:lnTo>
                  <a:pt x="300294" y="87926"/>
                </a:lnTo>
                <a:lnTo>
                  <a:pt x="353782" y="59336"/>
                </a:lnTo>
                <a:lnTo>
                  <a:pt x="409815" y="36126"/>
                </a:lnTo>
                <a:lnTo>
                  <a:pt x="467853" y="18520"/>
                </a:lnTo>
                <a:lnTo>
                  <a:pt x="527337" y="6688"/>
                </a:lnTo>
                <a:lnTo>
                  <a:pt x="587695" y="743"/>
                </a:lnTo>
                <a:lnTo>
                  <a:pt x="618020" y="0"/>
                </a:lnTo>
                <a:lnTo>
                  <a:pt x="6724736" y="743"/>
                </a:lnTo>
                <a:lnTo>
                  <a:pt x="6785093" y="6688"/>
                </a:lnTo>
                <a:lnTo>
                  <a:pt x="6844577" y="18520"/>
                </a:lnTo>
                <a:lnTo>
                  <a:pt x="6902615" y="36126"/>
                </a:lnTo>
                <a:lnTo>
                  <a:pt x="6958648" y="59336"/>
                </a:lnTo>
                <a:lnTo>
                  <a:pt x="7012136" y="87926"/>
                </a:lnTo>
                <a:lnTo>
                  <a:pt x="7062565" y="121621"/>
                </a:lnTo>
                <a:lnTo>
                  <a:pt x="7109448" y="160097"/>
                </a:lnTo>
                <a:lnTo>
                  <a:pt x="7152334" y="202982"/>
                </a:lnTo>
                <a:lnTo>
                  <a:pt x="7190809" y="249865"/>
                </a:lnTo>
                <a:lnTo>
                  <a:pt x="7224504" y="300294"/>
                </a:lnTo>
                <a:lnTo>
                  <a:pt x="7253094" y="353782"/>
                </a:lnTo>
                <a:lnTo>
                  <a:pt x="7276304" y="409815"/>
                </a:lnTo>
                <a:lnTo>
                  <a:pt x="7293910" y="467853"/>
                </a:lnTo>
                <a:lnTo>
                  <a:pt x="7305742" y="527337"/>
                </a:lnTo>
                <a:lnTo>
                  <a:pt x="7311687" y="587695"/>
                </a:lnTo>
                <a:lnTo>
                  <a:pt x="7312431" y="618020"/>
                </a:lnTo>
                <a:lnTo>
                  <a:pt x="7311687" y="1321730"/>
                </a:lnTo>
                <a:lnTo>
                  <a:pt x="7305742" y="1382088"/>
                </a:lnTo>
                <a:lnTo>
                  <a:pt x="7293910" y="1441572"/>
                </a:lnTo>
                <a:lnTo>
                  <a:pt x="7276304" y="1499610"/>
                </a:lnTo>
                <a:lnTo>
                  <a:pt x="7253094" y="1555643"/>
                </a:lnTo>
                <a:lnTo>
                  <a:pt x="7224504" y="1609131"/>
                </a:lnTo>
                <a:lnTo>
                  <a:pt x="7190810" y="1659560"/>
                </a:lnTo>
                <a:lnTo>
                  <a:pt x="7152334" y="1706443"/>
                </a:lnTo>
                <a:lnTo>
                  <a:pt x="7109448" y="1749329"/>
                </a:lnTo>
                <a:lnTo>
                  <a:pt x="7062565" y="1787804"/>
                </a:lnTo>
                <a:lnTo>
                  <a:pt x="7012136" y="1821499"/>
                </a:lnTo>
                <a:lnTo>
                  <a:pt x="6958648" y="1850089"/>
                </a:lnTo>
                <a:lnTo>
                  <a:pt x="6902615" y="1873299"/>
                </a:lnTo>
                <a:lnTo>
                  <a:pt x="6844577" y="1890905"/>
                </a:lnTo>
                <a:lnTo>
                  <a:pt x="6785093" y="1902737"/>
                </a:lnTo>
                <a:lnTo>
                  <a:pt x="6724736" y="1908682"/>
                </a:lnTo>
                <a:lnTo>
                  <a:pt x="6694411" y="1909426"/>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3"/>
          <p:cNvSpPr txBox="1"/>
          <p:nvPr/>
        </p:nvSpPr>
        <p:spPr>
          <a:xfrm>
            <a:off x="3397478" y="5706550"/>
            <a:ext cx="6033000" cy="3246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000">
                <a:solidFill>
                  <a:srgbClr val="012033"/>
                </a:solidFill>
              </a:rPr>
              <a:t>3.4.6 FIRMWARE:MARLING VS CLIPPER </a:t>
            </a:r>
            <a:endParaRPr b="0" i="0" sz="2000" u="none" cap="none" strike="noStrike">
              <a:solidFill>
                <a:srgbClr val="012033"/>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g3697317d6b2_0_112"/>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UD3: COMPONENTES DE UNA IMPR 3D FDM.</a:t>
            </a:r>
            <a:endParaRPr/>
          </a:p>
        </p:txBody>
      </p:sp>
      <p:sp>
        <p:nvSpPr>
          <p:cNvPr id="378" name="Google Shape;378;g3697317d6b2_0_112"/>
          <p:cNvSpPr txBox="1"/>
          <p:nvPr/>
        </p:nvSpPr>
        <p:spPr>
          <a:xfrm>
            <a:off x="1464825" y="1057950"/>
            <a:ext cx="10187400" cy="7659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3.5 </a:t>
            </a:r>
            <a:r>
              <a:rPr b="1" lang="es-ES" sz="2400">
                <a:solidFill>
                  <a:srgbClr val="002060"/>
                </a:solidFill>
                <a:latin typeface="Arial Black"/>
                <a:ea typeface="Arial Black"/>
                <a:cs typeface="Arial Black"/>
                <a:sym typeface="Arial Black"/>
              </a:rPr>
              <a:t>ELECTRÓNICA</a:t>
            </a:r>
            <a:r>
              <a:rPr b="1" lang="es-ES" sz="2400">
                <a:solidFill>
                  <a:srgbClr val="002060"/>
                </a:solidFill>
                <a:latin typeface="Arial Black"/>
                <a:ea typeface="Arial Black"/>
                <a:cs typeface="Arial Black"/>
                <a:sym typeface="Arial Black"/>
              </a:rPr>
              <a:t> DE UNA IMPRESORA 3D</a:t>
            </a:r>
            <a:endParaRPr b="1" sz="2400">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lang="es-ES" sz="2400">
                <a:solidFill>
                  <a:srgbClr val="002060"/>
                </a:solidFill>
                <a:latin typeface="Arial Black"/>
                <a:ea typeface="Arial Black"/>
                <a:cs typeface="Arial Black"/>
                <a:sym typeface="Arial Black"/>
              </a:rPr>
              <a:t>3.5.1 PLACA BASE</a:t>
            </a:r>
            <a:endParaRPr b="1" sz="2400">
              <a:solidFill>
                <a:srgbClr val="002060"/>
              </a:solidFill>
              <a:latin typeface="Arial Black"/>
              <a:ea typeface="Arial Black"/>
              <a:cs typeface="Arial Black"/>
              <a:sym typeface="Arial Black"/>
            </a:endParaRPr>
          </a:p>
        </p:txBody>
      </p:sp>
      <p:pic>
        <p:nvPicPr>
          <p:cNvPr id="379" name="Google Shape;379;g3697317d6b2_0_112"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380" name="Google Shape;380;g3697317d6b2_0_112"/>
          <p:cNvSpPr txBox="1"/>
          <p:nvPr/>
        </p:nvSpPr>
        <p:spPr>
          <a:xfrm>
            <a:off x="1236950" y="1901300"/>
            <a:ext cx="10415400" cy="55842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Char char="●"/>
            </a:pPr>
            <a:r>
              <a:rPr lang="es-ES" sz="1800">
                <a:solidFill>
                  <a:schemeClr val="dk1"/>
                </a:solidFill>
              </a:rPr>
              <a:t>Las impresoras 3D funcionan gracias a una compleja interacción entre hardware electrónico y firmware. Básicamente, una impresora 3D FDM tiene una serie de componentes electrónicos que permiten su funcionamiento.</a:t>
            </a:r>
            <a:endParaRPr sz="1800">
              <a:solidFill>
                <a:schemeClr val="dk1"/>
              </a:solidFill>
            </a:endParaRPr>
          </a:p>
          <a:p>
            <a:pPr indent="0" lvl="0" marL="457200" rtl="0" algn="l">
              <a:lnSpc>
                <a:spcPct val="115000"/>
              </a:lnSpc>
              <a:spcBef>
                <a:spcPts val="0"/>
              </a:spcBef>
              <a:spcAft>
                <a:spcPts val="0"/>
              </a:spcAft>
              <a:buNone/>
            </a:pPr>
            <a:r>
              <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b="1" lang="es-ES" sz="1800">
                <a:solidFill>
                  <a:schemeClr val="dk1"/>
                </a:solidFill>
              </a:rPr>
              <a:t>Lo principal es la placa base</a:t>
            </a:r>
            <a:r>
              <a:rPr lang="es-ES" sz="1800">
                <a:solidFill>
                  <a:schemeClr val="dk1"/>
                </a:solidFill>
              </a:rPr>
              <a:t>, que es como el "cerebro" </a:t>
            </a:r>
            <a:endParaRPr sz="1800">
              <a:solidFill>
                <a:schemeClr val="dk1"/>
              </a:solidFill>
            </a:endParaRPr>
          </a:p>
          <a:p>
            <a:pPr indent="0" lvl="0" marL="457200" rtl="0" algn="l">
              <a:lnSpc>
                <a:spcPct val="115000"/>
              </a:lnSpc>
              <a:spcBef>
                <a:spcPts val="0"/>
              </a:spcBef>
              <a:spcAft>
                <a:spcPts val="0"/>
              </a:spcAft>
              <a:buNone/>
            </a:pPr>
            <a:r>
              <a:rPr lang="es-ES" sz="1800">
                <a:solidFill>
                  <a:schemeClr val="dk1"/>
                </a:solidFill>
              </a:rPr>
              <a:t>de la máquina, encargada de interpretar las órdenes </a:t>
            </a:r>
            <a:endParaRPr sz="1800">
              <a:solidFill>
                <a:schemeClr val="dk1"/>
              </a:solidFill>
            </a:endParaRPr>
          </a:p>
          <a:p>
            <a:pPr indent="0" lvl="0" marL="457200" rtl="0" algn="l">
              <a:lnSpc>
                <a:spcPct val="115000"/>
              </a:lnSpc>
              <a:spcBef>
                <a:spcPts val="0"/>
              </a:spcBef>
              <a:spcAft>
                <a:spcPts val="0"/>
              </a:spcAft>
              <a:buNone/>
            </a:pPr>
            <a:r>
              <a:rPr lang="es-ES" sz="1800">
                <a:solidFill>
                  <a:schemeClr val="dk1"/>
                </a:solidFill>
              </a:rPr>
              <a:t>del firmware y controlar todos los demás componentes.</a:t>
            </a:r>
            <a:endParaRPr sz="1800">
              <a:solidFill>
                <a:schemeClr val="dk1"/>
              </a:solidFill>
            </a:endParaRPr>
          </a:p>
          <a:p>
            <a:pPr indent="0" lvl="0" marL="457200" rtl="0" algn="l">
              <a:lnSpc>
                <a:spcPct val="115000"/>
              </a:lnSpc>
              <a:spcBef>
                <a:spcPts val="0"/>
              </a:spcBef>
              <a:spcAft>
                <a:spcPts val="0"/>
              </a:spcAft>
              <a:buNone/>
            </a:pPr>
            <a:r>
              <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b="1" lang="es-ES" sz="1800">
                <a:solidFill>
                  <a:schemeClr val="dk1"/>
                </a:solidFill>
              </a:rPr>
              <a:t>Es el núcleo de control de la impresora</a:t>
            </a:r>
            <a:r>
              <a:rPr lang="es-ES" sz="1800">
                <a:solidFill>
                  <a:schemeClr val="dk1"/>
                </a:solidFill>
              </a:rPr>
              <a:t>. </a:t>
            </a:r>
            <a:endParaRPr sz="1800">
              <a:solidFill>
                <a:schemeClr val="dk1"/>
              </a:solidFill>
            </a:endParaRPr>
          </a:p>
          <a:p>
            <a:pPr indent="0" lvl="0" marL="457200" rtl="0" algn="l">
              <a:lnSpc>
                <a:spcPct val="115000"/>
              </a:lnSpc>
              <a:spcBef>
                <a:spcPts val="0"/>
              </a:spcBef>
              <a:spcAft>
                <a:spcPts val="0"/>
              </a:spcAft>
              <a:buNone/>
            </a:pPr>
            <a:r>
              <a:rPr lang="es-ES" sz="1800">
                <a:solidFill>
                  <a:schemeClr val="dk1"/>
                </a:solidFill>
              </a:rPr>
              <a:t>Recibe las instrucciones del G-code y las traduce en movimientos</a:t>
            </a:r>
            <a:endParaRPr sz="1800">
              <a:solidFill>
                <a:schemeClr val="dk1"/>
              </a:solidFill>
            </a:endParaRPr>
          </a:p>
          <a:p>
            <a:pPr indent="0" lvl="0" marL="457200" rtl="0" algn="l">
              <a:lnSpc>
                <a:spcPct val="115000"/>
              </a:lnSpc>
              <a:spcBef>
                <a:spcPts val="0"/>
              </a:spcBef>
              <a:spcAft>
                <a:spcPts val="0"/>
              </a:spcAft>
              <a:buNone/>
            </a:pPr>
            <a:r>
              <a:rPr lang="es-ES" sz="1800">
                <a:solidFill>
                  <a:schemeClr val="dk1"/>
                </a:solidFill>
              </a:rPr>
              <a:t> para los motores, señales para los calentadores y lecturas de los sensores. Algunas populares son las placas de 8 bits como la RAMPS 1.4 (que se monta sobre un Arduino Mega) y otras más modernas y potentes de 32 bits como las series SKR de BigTreeTech.</a:t>
            </a:r>
            <a:endParaRPr sz="1800">
              <a:solidFill>
                <a:schemeClr val="dk1"/>
              </a:solidFill>
            </a:endParaRPr>
          </a:p>
          <a:p>
            <a:pPr indent="0" lvl="0" marL="457200" marR="0" rtl="0" algn="l">
              <a:lnSpc>
                <a:spcPct val="100000"/>
              </a:lnSpc>
              <a:spcBef>
                <a:spcPts val="1000"/>
              </a:spcBef>
              <a:spcAft>
                <a:spcPts val="0"/>
              </a:spcAft>
              <a:buNone/>
            </a:pPr>
            <a:r>
              <a:t/>
            </a:r>
            <a:endParaRPr sz="1800">
              <a:solidFill>
                <a:schemeClr val="dk1"/>
              </a:solidFill>
            </a:endParaRPr>
          </a:p>
          <a:p>
            <a:pPr indent="0" lvl="0" marL="457200" rtl="0" algn="l">
              <a:lnSpc>
                <a:spcPct val="115000"/>
              </a:lnSpc>
              <a:spcBef>
                <a:spcPts val="0"/>
              </a:spcBef>
              <a:spcAft>
                <a:spcPts val="0"/>
              </a:spcAft>
              <a:buNone/>
            </a:pPr>
            <a:r>
              <a:t/>
            </a:r>
            <a:endParaRPr b="1" sz="1800">
              <a:solidFill>
                <a:schemeClr val="dk1"/>
              </a:solidFil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381" name="Google Shape;381;g3697317d6b2_0_112"/>
          <p:cNvPicPr preferRelativeResize="0"/>
          <p:nvPr/>
        </p:nvPicPr>
        <p:blipFill>
          <a:blip r:embed="rId4">
            <a:alphaModFix/>
          </a:blip>
          <a:stretch>
            <a:fillRect/>
          </a:stretch>
        </p:blipFill>
        <p:spPr>
          <a:xfrm>
            <a:off x="10012900" y="3275030"/>
            <a:ext cx="1908576" cy="1719220"/>
          </a:xfrm>
          <a:prstGeom prst="rect">
            <a:avLst/>
          </a:prstGeom>
          <a:noFill/>
          <a:ln>
            <a:noFill/>
          </a:ln>
        </p:spPr>
      </p:pic>
      <p:pic>
        <p:nvPicPr>
          <p:cNvPr id="382" name="Google Shape;382;g3697317d6b2_0_112"/>
          <p:cNvPicPr preferRelativeResize="0"/>
          <p:nvPr/>
        </p:nvPicPr>
        <p:blipFill>
          <a:blip r:embed="rId5">
            <a:alphaModFix/>
          </a:blip>
          <a:stretch>
            <a:fillRect/>
          </a:stretch>
        </p:blipFill>
        <p:spPr>
          <a:xfrm>
            <a:off x="7972700" y="2804100"/>
            <a:ext cx="1978749" cy="10560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g3697317d6b2_0_124"/>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UD3: COMPONENTES DE UNA IMPR 3D FDM.</a:t>
            </a:r>
            <a:endParaRPr/>
          </a:p>
        </p:txBody>
      </p:sp>
      <p:sp>
        <p:nvSpPr>
          <p:cNvPr id="388" name="Google Shape;388;g3697317d6b2_0_124"/>
          <p:cNvSpPr txBox="1"/>
          <p:nvPr/>
        </p:nvSpPr>
        <p:spPr>
          <a:xfrm>
            <a:off x="1464825" y="1057950"/>
            <a:ext cx="10187400" cy="7659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3.5 ELECTRÓNICA DE UNA IMPRESORA 3D</a:t>
            </a:r>
            <a:endParaRPr b="1" sz="2400">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lang="es-ES" sz="2400">
                <a:solidFill>
                  <a:srgbClr val="002060"/>
                </a:solidFill>
                <a:latin typeface="Arial Black"/>
                <a:ea typeface="Arial Black"/>
                <a:cs typeface="Arial Black"/>
                <a:sym typeface="Arial Black"/>
              </a:rPr>
              <a:t>3.5.2 DRIVERS DE MOTORES PASO A PASO</a:t>
            </a:r>
            <a:endParaRPr b="1" sz="2400">
              <a:solidFill>
                <a:srgbClr val="002060"/>
              </a:solidFill>
              <a:latin typeface="Arial Black"/>
              <a:ea typeface="Arial Black"/>
              <a:cs typeface="Arial Black"/>
              <a:sym typeface="Arial Black"/>
            </a:endParaRPr>
          </a:p>
        </p:txBody>
      </p:sp>
      <p:pic>
        <p:nvPicPr>
          <p:cNvPr id="389" name="Google Shape;389;g3697317d6b2_0_124"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390" name="Google Shape;390;g3697317d6b2_0_124"/>
          <p:cNvSpPr txBox="1"/>
          <p:nvPr/>
        </p:nvSpPr>
        <p:spPr>
          <a:xfrm>
            <a:off x="1236950" y="1901300"/>
            <a:ext cx="6753600" cy="23736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15000"/>
              </a:lnSpc>
              <a:spcBef>
                <a:spcPts val="0"/>
              </a:spcBef>
              <a:spcAft>
                <a:spcPts val="0"/>
              </a:spcAft>
              <a:buClr>
                <a:schemeClr val="dk1"/>
              </a:buClr>
              <a:buSzPts val="1800"/>
              <a:buChar char="●"/>
            </a:pPr>
            <a:r>
              <a:rPr lang="es-ES" sz="1200">
                <a:solidFill>
                  <a:srgbClr val="1B1C1D"/>
                </a:solidFill>
              </a:rPr>
              <a:t> </a:t>
            </a:r>
            <a:r>
              <a:rPr lang="es-ES" sz="1800">
                <a:solidFill>
                  <a:schemeClr val="dk1"/>
                </a:solidFill>
              </a:rPr>
              <a:t>Pequeños módulos electrónicos que se conectan a la placa base y son los encargados de controlar la corriente y los micropasos de los motores de cada eje (X, Y, Z y extrusor). </a:t>
            </a:r>
            <a:endParaRPr sz="1800">
              <a:solidFill>
                <a:schemeClr val="dk1"/>
              </a:solidFill>
            </a:endParaRPr>
          </a:p>
          <a:p>
            <a:pPr indent="0" lvl="0" marL="457200" marR="0" rtl="0" algn="l">
              <a:lnSpc>
                <a:spcPct val="115000"/>
              </a:lnSpc>
              <a:spcBef>
                <a:spcPts val="0"/>
              </a:spcBef>
              <a:spcAft>
                <a:spcPts val="0"/>
              </a:spcAft>
              <a:buNone/>
            </a:pPr>
            <a:r>
              <a:t/>
            </a:r>
            <a:endParaRPr sz="1800">
              <a:solidFill>
                <a:schemeClr val="dk1"/>
              </a:solidFill>
            </a:endParaRPr>
          </a:p>
          <a:p>
            <a:pPr indent="-342900" lvl="0" marL="457200" marR="0" rtl="0" algn="l">
              <a:lnSpc>
                <a:spcPct val="115000"/>
              </a:lnSpc>
              <a:spcBef>
                <a:spcPts val="0"/>
              </a:spcBef>
              <a:spcAft>
                <a:spcPts val="0"/>
              </a:spcAft>
              <a:buClr>
                <a:schemeClr val="dk1"/>
              </a:buClr>
              <a:buSzPts val="1800"/>
              <a:buChar char="●"/>
            </a:pPr>
            <a:r>
              <a:rPr lang="es-ES" sz="1800">
                <a:solidFill>
                  <a:schemeClr val="dk1"/>
                </a:solidFill>
              </a:rPr>
              <a:t>Algunos conocidos son los A4988 (básicos), DRV8825 (más potentes) o los silenciosos TMC2209/TMC2225 (que reducen drásticamente el ruido de los motores.</a:t>
            </a:r>
            <a:endParaRPr b="0" i="0" sz="1800" u="none" cap="none" strike="noStrike">
              <a:solidFill>
                <a:schemeClr val="dk1"/>
              </a:solidFill>
              <a:latin typeface="Arial"/>
              <a:ea typeface="Arial"/>
              <a:cs typeface="Arial"/>
              <a:sym typeface="Arial"/>
            </a:endParaRPr>
          </a:p>
        </p:txBody>
      </p:sp>
      <p:pic>
        <p:nvPicPr>
          <p:cNvPr id="391" name="Google Shape;391;g3697317d6b2_0_124"/>
          <p:cNvPicPr preferRelativeResize="0"/>
          <p:nvPr/>
        </p:nvPicPr>
        <p:blipFill rotWithShape="1">
          <a:blip r:embed="rId4">
            <a:alphaModFix/>
          </a:blip>
          <a:srcRect b="0" l="2429" r="0" t="0"/>
          <a:stretch/>
        </p:blipFill>
        <p:spPr>
          <a:xfrm>
            <a:off x="7990550" y="3500925"/>
            <a:ext cx="3893950" cy="234132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g3697317d6b2_0_136"/>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UD3: COMPONENTES DE UNA IMPR 3D FDM.</a:t>
            </a:r>
            <a:endParaRPr/>
          </a:p>
        </p:txBody>
      </p:sp>
      <p:sp>
        <p:nvSpPr>
          <p:cNvPr id="397" name="Google Shape;397;g3697317d6b2_0_136"/>
          <p:cNvSpPr txBox="1"/>
          <p:nvPr/>
        </p:nvSpPr>
        <p:spPr>
          <a:xfrm>
            <a:off x="1464825" y="1057950"/>
            <a:ext cx="10187400" cy="7659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3.5 ELECTRÓNICA DE UNA IMPRESORA 3D</a:t>
            </a:r>
            <a:endParaRPr b="1" sz="2400">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lang="es-ES" sz="2400">
                <a:solidFill>
                  <a:srgbClr val="002060"/>
                </a:solidFill>
                <a:latin typeface="Arial Black"/>
                <a:ea typeface="Arial Black"/>
                <a:cs typeface="Arial Black"/>
                <a:sym typeface="Arial Black"/>
              </a:rPr>
              <a:t>3.5.3 TERMISTORES Y CALENTADORES</a:t>
            </a:r>
            <a:endParaRPr b="1" sz="2400">
              <a:solidFill>
                <a:srgbClr val="002060"/>
              </a:solidFill>
              <a:latin typeface="Arial Black"/>
              <a:ea typeface="Arial Black"/>
              <a:cs typeface="Arial Black"/>
              <a:sym typeface="Arial Black"/>
            </a:endParaRPr>
          </a:p>
        </p:txBody>
      </p:sp>
      <p:pic>
        <p:nvPicPr>
          <p:cNvPr id="398" name="Google Shape;398;g3697317d6b2_0_136"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399" name="Google Shape;399;g3697317d6b2_0_136"/>
          <p:cNvSpPr txBox="1"/>
          <p:nvPr/>
        </p:nvSpPr>
        <p:spPr>
          <a:xfrm>
            <a:off x="1236950" y="1901300"/>
            <a:ext cx="6753600" cy="26922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15000"/>
              </a:lnSpc>
              <a:spcBef>
                <a:spcPts val="0"/>
              </a:spcBef>
              <a:spcAft>
                <a:spcPts val="0"/>
              </a:spcAft>
              <a:buClr>
                <a:schemeClr val="dk1"/>
              </a:buClr>
              <a:buSzPts val="1800"/>
              <a:buChar char="●"/>
            </a:pPr>
            <a:r>
              <a:rPr b="1" lang="es-ES" sz="1800">
                <a:solidFill>
                  <a:schemeClr val="dk1"/>
                </a:solidFill>
              </a:rPr>
              <a:t> Son sensores</a:t>
            </a:r>
            <a:r>
              <a:rPr lang="es-ES" sz="1800">
                <a:solidFill>
                  <a:schemeClr val="dk1"/>
                </a:solidFill>
              </a:rPr>
              <a:t> que miden la temperatura del hotend y la cama caliente, enviando esa información a la placa base.</a:t>
            </a:r>
            <a:endParaRPr sz="1800">
              <a:solidFill>
                <a:schemeClr val="dk1"/>
              </a:solidFill>
            </a:endParaRPr>
          </a:p>
          <a:p>
            <a:pPr indent="0" lvl="0" marL="457200" marR="0" rtl="0" algn="l">
              <a:lnSpc>
                <a:spcPct val="115000"/>
              </a:lnSpc>
              <a:spcBef>
                <a:spcPts val="0"/>
              </a:spcBef>
              <a:spcAft>
                <a:spcPts val="0"/>
              </a:spcAft>
              <a:buNone/>
            </a:pPr>
            <a:r>
              <a:t/>
            </a:r>
            <a:endParaRPr sz="1800">
              <a:solidFill>
                <a:schemeClr val="dk1"/>
              </a:solidFill>
            </a:endParaRPr>
          </a:p>
          <a:p>
            <a:pPr indent="0" lvl="0" marL="457200" marR="0" rtl="0" algn="l">
              <a:lnSpc>
                <a:spcPct val="115000"/>
              </a:lnSpc>
              <a:spcBef>
                <a:spcPts val="0"/>
              </a:spcBef>
              <a:spcAft>
                <a:spcPts val="0"/>
              </a:spcAft>
              <a:buNone/>
            </a:pPr>
            <a:r>
              <a:t/>
            </a:r>
            <a:endParaRPr sz="1800">
              <a:solidFill>
                <a:schemeClr val="dk1"/>
              </a:solidFill>
            </a:endParaRPr>
          </a:p>
          <a:p>
            <a:pPr indent="-342900" lvl="0" marL="457200" marR="0" rtl="0" algn="l">
              <a:lnSpc>
                <a:spcPct val="115000"/>
              </a:lnSpc>
              <a:spcBef>
                <a:spcPts val="0"/>
              </a:spcBef>
              <a:spcAft>
                <a:spcPts val="0"/>
              </a:spcAft>
              <a:buClr>
                <a:schemeClr val="dk1"/>
              </a:buClr>
              <a:buSzPts val="1800"/>
              <a:buChar char="●"/>
            </a:pPr>
            <a:r>
              <a:rPr b="1" lang="es-ES" sz="1800">
                <a:solidFill>
                  <a:schemeClr val="dk1"/>
                </a:solidFill>
              </a:rPr>
              <a:t> Los cartuchos calefactores</a:t>
            </a:r>
            <a:r>
              <a:rPr lang="es-ES" sz="1800">
                <a:solidFill>
                  <a:schemeClr val="dk1"/>
                </a:solidFill>
              </a:rPr>
              <a:t> (resistencias) son los encargados de generar el calor necesario para fundir el filamento y mantener la cama caliente a la temperatura deseada.</a:t>
            </a:r>
            <a:endParaRPr b="0" i="0" sz="1800" u="none" cap="none" strike="noStrike">
              <a:solidFill>
                <a:schemeClr val="dk1"/>
              </a:solidFill>
              <a:latin typeface="Arial"/>
              <a:ea typeface="Arial"/>
              <a:cs typeface="Arial"/>
              <a:sym typeface="Arial"/>
            </a:endParaRPr>
          </a:p>
        </p:txBody>
      </p:sp>
      <p:pic>
        <p:nvPicPr>
          <p:cNvPr id="400" name="Google Shape;400;g3697317d6b2_0_136"/>
          <p:cNvPicPr preferRelativeResize="0"/>
          <p:nvPr/>
        </p:nvPicPr>
        <p:blipFill>
          <a:blip r:embed="rId4">
            <a:alphaModFix/>
          </a:blip>
          <a:stretch>
            <a:fillRect/>
          </a:stretch>
        </p:blipFill>
        <p:spPr>
          <a:xfrm>
            <a:off x="7990550" y="1979588"/>
            <a:ext cx="1832864" cy="1796012"/>
          </a:xfrm>
          <a:prstGeom prst="rect">
            <a:avLst/>
          </a:prstGeom>
          <a:noFill/>
          <a:ln>
            <a:noFill/>
          </a:ln>
        </p:spPr>
      </p:pic>
      <p:pic>
        <p:nvPicPr>
          <p:cNvPr id="401" name="Google Shape;401;g3697317d6b2_0_136"/>
          <p:cNvPicPr preferRelativeResize="0"/>
          <p:nvPr/>
        </p:nvPicPr>
        <p:blipFill>
          <a:blip r:embed="rId5">
            <a:alphaModFix/>
          </a:blip>
          <a:stretch>
            <a:fillRect/>
          </a:stretch>
        </p:blipFill>
        <p:spPr>
          <a:xfrm>
            <a:off x="4179025" y="4232223"/>
            <a:ext cx="2363275" cy="210305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g3697317d6b2_0_177"/>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UD3: COMPONENTES DE UNA IMPR 3D FDM.</a:t>
            </a:r>
            <a:endParaRPr/>
          </a:p>
        </p:txBody>
      </p:sp>
      <p:sp>
        <p:nvSpPr>
          <p:cNvPr id="407" name="Google Shape;407;g3697317d6b2_0_177"/>
          <p:cNvSpPr txBox="1"/>
          <p:nvPr/>
        </p:nvSpPr>
        <p:spPr>
          <a:xfrm>
            <a:off x="1464825" y="1057950"/>
            <a:ext cx="10187400" cy="7659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3.5 ELECTRÓNICA DE UNA IMPRESORA 3D</a:t>
            </a:r>
            <a:endParaRPr b="1" sz="2400">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lang="es-ES" sz="2400">
                <a:solidFill>
                  <a:srgbClr val="002060"/>
                </a:solidFill>
                <a:latin typeface="Arial Black"/>
                <a:ea typeface="Arial Black"/>
                <a:cs typeface="Arial Black"/>
                <a:sym typeface="Arial Black"/>
              </a:rPr>
              <a:t>3.5.4 PANTALLAS Y LECTORES DE SD</a:t>
            </a:r>
            <a:endParaRPr b="1" sz="2400">
              <a:solidFill>
                <a:srgbClr val="002060"/>
              </a:solidFill>
              <a:latin typeface="Arial Black"/>
              <a:ea typeface="Arial Black"/>
              <a:cs typeface="Arial Black"/>
              <a:sym typeface="Arial Black"/>
            </a:endParaRPr>
          </a:p>
        </p:txBody>
      </p:sp>
      <p:pic>
        <p:nvPicPr>
          <p:cNvPr id="408" name="Google Shape;408;g3697317d6b2_0_177"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409" name="Google Shape;409;g3697317d6b2_0_177"/>
          <p:cNvSpPr txBox="1"/>
          <p:nvPr/>
        </p:nvSpPr>
        <p:spPr>
          <a:xfrm>
            <a:off x="1236950" y="1901300"/>
            <a:ext cx="6753600" cy="30108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Char char="●"/>
            </a:pPr>
            <a:r>
              <a:rPr lang="es-ES" sz="1800">
                <a:solidFill>
                  <a:schemeClr val="dk1"/>
                </a:solidFill>
              </a:rPr>
              <a:t>Permiten interactuar con la impresora sin necesidad de un ordenador conectado en todo momento. </a:t>
            </a:r>
            <a:endParaRPr sz="1800">
              <a:solidFill>
                <a:schemeClr val="dk1"/>
              </a:solidFill>
            </a:endParaRPr>
          </a:p>
          <a:p>
            <a:pPr indent="0" lvl="0" marL="457200" rtl="0" algn="l">
              <a:lnSpc>
                <a:spcPct val="115000"/>
              </a:lnSpc>
              <a:spcBef>
                <a:spcPts val="0"/>
              </a:spcBef>
              <a:spcAft>
                <a:spcPts val="0"/>
              </a:spcAft>
              <a:buNone/>
            </a:pPr>
            <a:r>
              <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s-ES" sz="1800">
                <a:solidFill>
                  <a:schemeClr val="dk1"/>
                </a:solidFill>
              </a:rPr>
              <a:t>A través de la pantalla (LCD o táctil) se pueden iniciar impresiones, ajustar parámetros y monitorear el progreso.</a:t>
            </a:r>
            <a:endParaRPr sz="1800">
              <a:solidFill>
                <a:schemeClr val="dk1"/>
              </a:solidFill>
            </a:endParaRPr>
          </a:p>
          <a:p>
            <a:pPr indent="0" lvl="0" marL="0" rtl="0" algn="l">
              <a:lnSpc>
                <a:spcPct val="115000"/>
              </a:lnSpc>
              <a:spcBef>
                <a:spcPts val="0"/>
              </a:spcBef>
              <a:spcAft>
                <a:spcPts val="0"/>
              </a:spcAft>
              <a:buNone/>
            </a:pPr>
            <a:r>
              <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s-ES" sz="1800">
                <a:solidFill>
                  <a:schemeClr val="dk1"/>
                </a:solidFill>
              </a:rPr>
              <a:t> El lector de tarjetas SD permite cargar los archivos G-code.</a:t>
            </a:r>
            <a:endParaRPr sz="1800">
              <a:solidFill>
                <a:schemeClr val="dk1"/>
              </a:solidFill>
            </a:endParaRPr>
          </a:p>
          <a:p>
            <a:pPr indent="0" lvl="0" marL="0" marR="0" rtl="0" algn="l">
              <a:lnSpc>
                <a:spcPct val="115000"/>
              </a:lnSpc>
              <a:spcBef>
                <a:spcPts val="0"/>
              </a:spcBef>
              <a:spcAft>
                <a:spcPts val="0"/>
              </a:spcAft>
              <a:buNone/>
            </a:pPr>
            <a:r>
              <a:t/>
            </a:r>
            <a:endParaRPr sz="1800">
              <a:solidFill>
                <a:schemeClr val="dk1"/>
              </a:solidFill>
            </a:endParaRPr>
          </a:p>
          <a:p>
            <a:pPr indent="0" lvl="0" marL="457200" marR="0" rtl="0" algn="l">
              <a:lnSpc>
                <a:spcPct val="115000"/>
              </a:lnSpc>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id="410" name="Google Shape;410;g3697317d6b2_0_177"/>
          <p:cNvPicPr preferRelativeResize="0"/>
          <p:nvPr/>
        </p:nvPicPr>
        <p:blipFill rotWithShape="1">
          <a:blip r:embed="rId4">
            <a:alphaModFix/>
          </a:blip>
          <a:srcRect b="0" l="3783" r="1868" t="0"/>
          <a:stretch/>
        </p:blipFill>
        <p:spPr>
          <a:xfrm>
            <a:off x="8892250" y="1901300"/>
            <a:ext cx="2366586" cy="1959049"/>
          </a:xfrm>
          <a:prstGeom prst="rect">
            <a:avLst/>
          </a:prstGeom>
          <a:noFill/>
          <a:ln>
            <a:noFill/>
          </a:ln>
        </p:spPr>
      </p:pic>
      <p:pic>
        <p:nvPicPr>
          <p:cNvPr id="411" name="Google Shape;411;g3697317d6b2_0_177"/>
          <p:cNvPicPr preferRelativeResize="0"/>
          <p:nvPr/>
        </p:nvPicPr>
        <p:blipFill>
          <a:blip r:embed="rId5">
            <a:alphaModFix/>
          </a:blip>
          <a:stretch>
            <a:fillRect/>
          </a:stretch>
        </p:blipFill>
        <p:spPr>
          <a:xfrm>
            <a:off x="9081006" y="4112025"/>
            <a:ext cx="1684068" cy="18167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sp>
        <p:nvSpPr>
          <p:cNvPr id="57" name="Google Shape;57;g368533f4156_0_78"/>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UD3: COMPONENTES DE UNA IMPR 3D FDM.</a:t>
            </a:r>
            <a:endParaRPr/>
          </a:p>
        </p:txBody>
      </p:sp>
      <p:sp>
        <p:nvSpPr>
          <p:cNvPr id="58" name="Google Shape;58;g368533f4156_0_78"/>
          <p:cNvSpPr txBox="1"/>
          <p:nvPr/>
        </p:nvSpPr>
        <p:spPr>
          <a:xfrm>
            <a:off x="1464825" y="1057950"/>
            <a:ext cx="91578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3.1 PARTES UNA IMPRESORA 3D FDM.GENERAL</a:t>
            </a:r>
            <a:endParaRPr b="1" i="0" sz="2400" u="none" cap="none" strike="noStrike">
              <a:solidFill>
                <a:srgbClr val="002060"/>
              </a:solidFill>
              <a:latin typeface="Arial Black"/>
              <a:ea typeface="Arial Black"/>
              <a:cs typeface="Arial Black"/>
              <a:sym typeface="Arial Black"/>
            </a:endParaRPr>
          </a:p>
        </p:txBody>
      </p:sp>
      <p:pic>
        <p:nvPicPr>
          <p:cNvPr id="59" name="Google Shape;59;g368533f4156_0_78"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pic>
        <p:nvPicPr>
          <p:cNvPr descr="preencoded.png" id="60" name="Google Shape;60;g368533f4156_0_78"/>
          <p:cNvPicPr preferRelativeResize="0"/>
          <p:nvPr/>
        </p:nvPicPr>
        <p:blipFill rotWithShape="1">
          <a:blip r:embed="rId4">
            <a:alphaModFix/>
          </a:blip>
          <a:srcRect b="21730" l="-4957" r="-4957" t="29062"/>
          <a:stretch/>
        </p:blipFill>
        <p:spPr>
          <a:xfrm>
            <a:off x="8865300" y="1706625"/>
            <a:ext cx="3085350" cy="3867425"/>
          </a:xfrm>
          <a:prstGeom prst="rect">
            <a:avLst/>
          </a:prstGeom>
          <a:noFill/>
          <a:ln>
            <a:noFill/>
          </a:ln>
        </p:spPr>
      </p:pic>
      <p:sp>
        <p:nvSpPr>
          <p:cNvPr id="61" name="Google Shape;61;g368533f4156_0_78"/>
          <p:cNvSpPr/>
          <p:nvPr/>
        </p:nvSpPr>
        <p:spPr>
          <a:xfrm>
            <a:off x="4399002" y="7120890"/>
            <a:ext cx="1440900" cy="180000"/>
          </a:xfrm>
          <a:prstGeom prst="rect">
            <a:avLst/>
          </a:prstGeom>
          <a:noFill/>
          <a:ln>
            <a:noFill/>
          </a:ln>
        </p:spPr>
        <p:txBody>
          <a:bodyPr anchorCtr="0" anchor="t" bIns="0" lIns="0" spcFirstLastPara="1" rIns="0" wrap="square" tIns="0">
            <a:noAutofit/>
          </a:bodyPr>
          <a:lstStyle/>
          <a:p>
            <a:pPr indent="0" lvl="0" marL="0" marR="0" rtl="0" algn="l">
              <a:lnSpc>
                <a:spcPct val="127272"/>
              </a:lnSpc>
              <a:spcBef>
                <a:spcPts val="0"/>
              </a:spcBef>
              <a:spcAft>
                <a:spcPts val="0"/>
              </a:spcAft>
              <a:buClr>
                <a:srgbClr val="3A3630"/>
              </a:buClr>
              <a:buSzPts val="1100"/>
              <a:buFont typeface="Lora"/>
              <a:buNone/>
            </a:pPr>
            <a:r>
              <a:rPr b="0" i="0" lang="es-ES" sz="1100" u="none" cap="none" strike="noStrike">
                <a:solidFill>
                  <a:srgbClr val="3A3630"/>
                </a:solidFill>
                <a:latin typeface="Lora"/>
                <a:ea typeface="Lora"/>
                <a:cs typeface="Lora"/>
                <a:sym typeface="Lora"/>
              </a:rPr>
              <a:t>Ventiladores</a:t>
            </a:r>
            <a:endParaRPr b="0" i="0" sz="1100" u="none" cap="none" strike="noStrike"/>
          </a:p>
        </p:txBody>
      </p:sp>
      <p:sp>
        <p:nvSpPr>
          <p:cNvPr id="62" name="Google Shape;62;g368533f4156_0_78"/>
          <p:cNvSpPr/>
          <p:nvPr/>
        </p:nvSpPr>
        <p:spPr>
          <a:xfrm>
            <a:off x="4399002" y="7374374"/>
            <a:ext cx="3423300" cy="392100"/>
          </a:xfrm>
          <a:prstGeom prst="rect">
            <a:avLst/>
          </a:prstGeom>
          <a:noFill/>
          <a:ln>
            <a:noFill/>
          </a:ln>
        </p:spPr>
        <p:txBody>
          <a:bodyPr anchorCtr="0" anchor="t" bIns="0" lIns="0" spcFirstLastPara="1" rIns="0" wrap="square" tIns="0">
            <a:noAutofit/>
          </a:bodyPr>
          <a:lstStyle/>
          <a:p>
            <a:pPr indent="0" lvl="0" marL="0" marR="0" rtl="0" algn="l">
              <a:lnSpc>
                <a:spcPct val="157894"/>
              </a:lnSpc>
              <a:spcBef>
                <a:spcPts val="0"/>
              </a:spcBef>
              <a:spcAft>
                <a:spcPts val="0"/>
              </a:spcAft>
              <a:buClr>
                <a:srgbClr val="3A3630"/>
              </a:buClr>
              <a:buSzPts val="950"/>
              <a:buFont typeface="Arial"/>
              <a:buNone/>
            </a:pPr>
            <a:r>
              <a:rPr b="0" i="0" lang="es-ES" sz="950" u="none" cap="none" strike="noStrike">
                <a:solidFill>
                  <a:srgbClr val="3A3630"/>
                </a:solidFill>
                <a:latin typeface="Arial"/>
                <a:ea typeface="Arial"/>
                <a:cs typeface="Arial"/>
                <a:sym typeface="Arial"/>
              </a:rPr>
              <a:t>Se utilizan para enfriar el hotend y la pieza impresa, mejorando la calidad de las capas y previniendo el sobrecalentamiento.</a:t>
            </a:r>
            <a:endParaRPr b="0" i="0" sz="950" u="none" cap="none" strike="noStrike"/>
          </a:p>
        </p:txBody>
      </p:sp>
      <p:pic>
        <p:nvPicPr>
          <p:cNvPr descr="preencoded.png" id="63" name="Google Shape;63;g368533f4156_0_78"/>
          <p:cNvPicPr preferRelativeResize="0"/>
          <p:nvPr/>
        </p:nvPicPr>
        <p:blipFill rotWithShape="1">
          <a:blip r:embed="rId5">
            <a:alphaModFix/>
          </a:blip>
          <a:srcRect b="14360" l="0" r="0" t="12853"/>
          <a:stretch/>
        </p:blipFill>
        <p:spPr>
          <a:xfrm>
            <a:off x="8323175" y="1706624"/>
            <a:ext cx="3627475" cy="3960095"/>
          </a:xfrm>
          <a:prstGeom prst="rect">
            <a:avLst/>
          </a:prstGeom>
          <a:noFill/>
          <a:ln>
            <a:noFill/>
          </a:ln>
        </p:spPr>
      </p:pic>
      <p:sp>
        <p:nvSpPr>
          <p:cNvPr id="64" name="Google Shape;64;g368533f4156_0_78"/>
          <p:cNvSpPr txBox="1"/>
          <p:nvPr/>
        </p:nvSpPr>
        <p:spPr>
          <a:xfrm>
            <a:off x="1236950" y="1596500"/>
            <a:ext cx="6845400" cy="4608000"/>
          </a:xfrm>
          <a:prstGeom prst="rect">
            <a:avLst/>
          </a:prstGeom>
          <a:noFill/>
          <a:ln>
            <a:noFill/>
          </a:ln>
        </p:spPr>
        <p:txBody>
          <a:bodyPr anchorCtr="0" anchor="t" bIns="91425" lIns="91425" spcFirstLastPara="1" rIns="91425" wrap="square" tIns="91425">
            <a:spAutoFit/>
          </a:bodyPr>
          <a:lstStyle/>
          <a:p>
            <a:pPr indent="-342900" lvl="0" marL="457200" marR="0" rtl="0" algn="just">
              <a:lnSpc>
                <a:spcPct val="115000"/>
              </a:lnSpc>
              <a:spcBef>
                <a:spcPts val="1000"/>
              </a:spcBef>
              <a:spcAft>
                <a:spcPts val="0"/>
              </a:spcAft>
              <a:buClr>
                <a:schemeClr val="dk1"/>
              </a:buClr>
              <a:buSzPts val="1800"/>
              <a:buChar char="●"/>
            </a:pPr>
            <a:r>
              <a:rPr b="1" lang="es-ES" sz="1800">
                <a:solidFill>
                  <a:schemeClr val="dk1"/>
                </a:solidFill>
              </a:rPr>
              <a:t>Marco y estructura: </a:t>
            </a:r>
            <a:r>
              <a:rPr lang="es-ES" sz="1800">
                <a:solidFill>
                  <a:schemeClr val="dk1"/>
                </a:solidFill>
              </a:rPr>
              <a:t>Proporciona la estabilidad y rigidez necesarias para movimientos precisos y una impresión consistente</a:t>
            </a:r>
            <a:endParaRPr sz="1800">
              <a:solidFill>
                <a:schemeClr val="dk1"/>
              </a:solidFill>
            </a:endParaRPr>
          </a:p>
          <a:p>
            <a:pPr indent="-342900" lvl="0" marL="457200" marR="0" rtl="0" algn="just">
              <a:lnSpc>
                <a:spcPct val="115000"/>
              </a:lnSpc>
              <a:spcBef>
                <a:spcPts val="1000"/>
              </a:spcBef>
              <a:spcAft>
                <a:spcPts val="0"/>
              </a:spcAft>
              <a:buClr>
                <a:schemeClr val="dk1"/>
              </a:buClr>
              <a:buSzPts val="1800"/>
              <a:buChar char="●"/>
            </a:pPr>
            <a:r>
              <a:rPr b="1" lang="es-ES" sz="1800">
                <a:solidFill>
                  <a:schemeClr val="dk1"/>
                </a:solidFill>
              </a:rPr>
              <a:t>Sistema de movimiento:</a:t>
            </a:r>
            <a:r>
              <a:rPr lang="es-ES" sz="1800">
                <a:solidFill>
                  <a:schemeClr val="dk1"/>
                </a:solidFill>
              </a:rPr>
              <a:t> Motores paso a paso, correas y ejes que permiten el desplazamiento preciso en X, Y y Z.</a:t>
            </a:r>
            <a:endParaRPr sz="1800">
              <a:solidFill>
                <a:schemeClr val="dk1"/>
              </a:solidFill>
            </a:endParaRPr>
          </a:p>
          <a:p>
            <a:pPr indent="-342900" lvl="0" marL="457200" marR="0" rtl="0" algn="just">
              <a:lnSpc>
                <a:spcPct val="115000"/>
              </a:lnSpc>
              <a:spcBef>
                <a:spcPts val="1000"/>
              </a:spcBef>
              <a:spcAft>
                <a:spcPts val="0"/>
              </a:spcAft>
              <a:buClr>
                <a:schemeClr val="dk1"/>
              </a:buClr>
              <a:buSzPts val="1800"/>
              <a:buChar char="●"/>
            </a:pPr>
            <a:r>
              <a:rPr b="1" lang="es-ES" sz="1800">
                <a:solidFill>
                  <a:schemeClr val="dk1"/>
                </a:solidFill>
              </a:rPr>
              <a:t>Sistema de extrusión: </a:t>
            </a:r>
            <a:r>
              <a:rPr lang="es-ES" sz="1800">
                <a:solidFill>
                  <a:schemeClr val="dk1"/>
                </a:solidFill>
              </a:rPr>
              <a:t>Compuesto por el motor de alimentación, hotend y boquilla. Funde y deposita el filamento con precisión.</a:t>
            </a:r>
            <a:endParaRPr sz="1800">
              <a:solidFill>
                <a:schemeClr val="dk1"/>
              </a:solidFill>
            </a:endParaRPr>
          </a:p>
          <a:p>
            <a:pPr indent="-342900" lvl="0" marL="457200" marR="0" rtl="0" algn="just">
              <a:lnSpc>
                <a:spcPct val="115000"/>
              </a:lnSpc>
              <a:spcBef>
                <a:spcPts val="1000"/>
              </a:spcBef>
              <a:spcAft>
                <a:spcPts val="0"/>
              </a:spcAft>
              <a:buClr>
                <a:schemeClr val="dk1"/>
              </a:buClr>
              <a:buSzPts val="1800"/>
              <a:buChar char="●"/>
            </a:pPr>
            <a:r>
              <a:rPr b="1" lang="es-ES" sz="1800">
                <a:solidFill>
                  <a:schemeClr val="dk1"/>
                </a:solidFill>
              </a:rPr>
              <a:t>Cama caliente:</a:t>
            </a:r>
            <a:r>
              <a:rPr lang="es-ES" sz="1800">
                <a:solidFill>
                  <a:schemeClr val="dk1"/>
                </a:solidFill>
              </a:rPr>
              <a:t>Superficie donde se construye la pieza. Mantiene la adherencia inicial y previene deformaciones durante la impresión</a:t>
            </a:r>
            <a:r>
              <a:rPr lang="es-ES" sz="950">
                <a:solidFill>
                  <a:srgbClr val="3A3630"/>
                </a:solidFill>
              </a:rPr>
              <a:t>.</a:t>
            </a:r>
            <a:endParaRPr sz="1800">
              <a:solidFill>
                <a:schemeClr val="dk1"/>
              </a:solidFil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g3697317d6b2_0_169"/>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UD3: COMPONENTES DE UNA IMPR 3D FDM.</a:t>
            </a:r>
            <a:endParaRPr/>
          </a:p>
        </p:txBody>
      </p:sp>
      <p:sp>
        <p:nvSpPr>
          <p:cNvPr id="417" name="Google Shape;417;g3697317d6b2_0_169"/>
          <p:cNvSpPr txBox="1"/>
          <p:nvPr/>
        </p:nvSpPr>
        <p:spPr>
          <a:xfrm>
            <a:off x="1464825" y="1057950"/>
            <a:ext cx="10187400" cy="7659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3.5 ELECTRÓNICA DE UNA IMPRESORA 3D</a:t>
            </a:r>
            <a:endParaRPr b="1" sz="2400">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lang="es-ES" sz="2400">
                <a:solidFill>
                  <a:srgbClr val="002060"/>
                </a:solidFill>
                <a:latin typeface="Arial Black"/>
                <a:ea typeface="Arial Black"/>
                <a:cs typeface="Arial Black"/>
                <a:sym typeface="Arial Black"/>
              </a:rPr>
              <a:t>3.5.5 FUENTE DE ALIMENTACIÓN</a:t>
            </a:r>
            <a:endParaRPr b="1" sz="2400">
              <a:solidFill>
                <a:srgbClr val="002060"/>
              </a:solidFill>
              <a:latin typeface="Arial Black"/>
              <a:ea typeface="Arial Black"/>
              <a:cs typeface="Arial Black"/>
              <a:sym typeface="Arial Black"/>
            </a:endParaRPr>
          </a:p>
        </p:txBody>
      </p:sp>
      <p:pic>
        <p:nvPicPr>
          <p:cNvPr id="418" name="Google Shape;418;g3697317d6b2_0_169"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419" name="Google Shape;419;g3697317d6b2_0_169"/>
          <p:cNvSpPr txBox="1"/>
          <p:nvPr/>
        </p:nvSpPr>
        <p:spPr>
          <a:xfrm>
            <a:off x="1236950" y="1901300"/>
            <a:ext cx="6753600" cy="23736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15000"/>
              </a:lnSpc>
              <a:spcBef>
                <a:spcPts val="0"/>
              </a:spcBef>
              <a:spcAft>
                <a:spcPts val="0"/>
              </a:spcAft>
              <a:buClr>
                <a:schemeClr val="dk1"/>
              </a:buClr>
              <a:buSzPts val="1800"/>
              <a:buChar char="●"/>
            </a:pPr>
            <a:r>
              <a:rPr lang="es-ES" sz="1800">
                <a:solidFill>
                  <a:schemeClr val="dk1"/>
                </a:solidFill>
              </a:rPr>
              <a:t>Suministran la energía eléctrica necesaria para que funcione toda la impresora. </a:t>
            </a:r>
            <a:endParaRPr sz="1800">
              <a:solidFill>
                <a:schemeClr val="dk1"/>
              </a:solidFill>
            </a:endParaRPr>
          </a:p>
          <a:p>
            <a:pPr indent="0" lvl="0" marL="457200" marR="0" rtl="0" algn="l">
              <a:lnSpc>
                <a:spcPct val="115000"/>
              </a:lnSpc>
              <a:spcBef>
                <a:spcPts val="0"/>
              </a:spcBef>
              <a:spcAft>
                <a:spcPts val="0"/>
              </a:spcAft>
              <a:buNone/>
            </a:pPr>
            <a:r>
              <a:t/>
            </a:r>
            <a:endParaRPr sz="1800">
              <a:solidFill>
                <a:schemeClr val="dk1"/>
              </a:solidFill>
            </a:endParaRPr>
          </a:p>
          <a:p>
            <a:pPr indent="-342900" lvl="0" marL="457200" marR="0" rtl="0" algn="l">
              <a:lnSpc>
                <a:spcPct val="115000"/>
              </a:lnSpc>
              <a:spcBef>
                <a:spcPts val="0"/>
              </a:spcBef>
              <a:spcAft>
                <a:spcPts val="0"/>
              </a:spcAft>
              <a:buClr>
                <a:schemeClr val="dk1"/>
              </a:buClr>
              <a:buSzPts val="1800"/>
              <a:buChar char="●"/>
            </a:pPr>
            <a:r>
              <a:rPr lang="es-ES" sz="1800">
                <a:solidFill>
                  <a:schemeClr val="dk1"/>
                </a:solidFill>
              </a:rPr>
              <a:t>Normalmente son de 12V o 24V, dependiendo del modelo de impresora y sus componentes.</a:t>
            </a:r>
            <a:endParaRPr sz="1800">
              <a:solidFill>
                <a:schemeClr val="dk1"/>
              </a:solidFill>
            </a:endParaRPr>
          </a:p>
          <a:p>
            <a:pPr indent="0" lvl="0" marL="0" marR="0" rtl="0" algn="l">
              <a:lnSpc>
                <a:spcPct val="115000"/>
              </a:lnSpc>
              <a:spcBef>
                <a:spcPts val="0"/>
              </a:spcBef>
              <a:spcAft>
                <a:spcPts val="0"/>
              </a:spcAft>
              <a:buNone/>
            </a:pPr>
            <a:r>
              <a:t/>
            </a:r>
            <a:endParaRPr sz="1800">
              <a:solidFill>
                <a:schemeClr val="dk1"/>
              </a:solidFill>
            </a:endParaRPr>
          </a:p>
          <a:p>
            <a:pPr indent="0" lvl="0" marL="457200" marR="0" rtl="0" algn="l">
              <a:lnSpc>
                <a:spcPct val="115000"/>
              </a:lnSpc>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id="420" name="Google Shape;420;g3697317d6b2_0_169"/>
          <p:cNvPicPr preferRelativeResize="0"/>
          <p:nvPr/>
        </p:nvPicPr>
        <p:blipFill>
          <a:blip r:embed="rId4">
            <a:alphaModFix/>
          </a:blip>
          <a:stretch>
            <a:fillRect/>
          </a:stretch>
        </p:blipFill>
        <p:spPr>
          <a:xfrm>
            <a:off x="8056200" y="1979601"/>
            <a:ext cx="2392725" cy="20442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g3697317d6b2_0_216"/>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UD3: COMPONENTES DE UNA IMPR 3D FDM.</a:t>
            </a:r>
            <a:endParaRPr/>
          </a:p>
        </p:txBody>
      </p:sp>
      <p:sp>
        <p:nvSpPr>
          <p:cNvPr id="426" name="Google Shape;426;g3697317d6b2_0_216"/>
          <p:cNvSpPr txBox="1"/>
          <p:nvPr/>
        </p:nvSpPr>
        <p:spPr>
          <a:xfrm>
            <a:off x="1464825" y="1057950"/>
            <a:ext cx="10187400" cy="7659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3.5 ELECTRÓNICA DE UNA IMPRESORA 3D</a:t>
            </a:r>
            <a:endParaRPr b="1" sz="2400">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lang="es-ES" sz="2400">
                <a:solidFill>
                  <a:srgbClr val="002060"/>
                </a:solidFill>
                <a:latin typeface="Arial Black"/>
                <a:ea typeface="Arial Black"/>
                <a:cs typeface="Arial Black"/>
                <a:sym typeface="Arial Black"/>
              </a:rPr>
              <a:t>3.5.6 FIRMWARE: MARLING VS CLIPPER</a:t>
            </a:r>
            <a:endParaRPr b="1" sz="2400">
              <a:solidFill>
                <a:srgbClr val="002060"/>
              </a:solidFill>
              <a:latin typeface="Arial Black"/>
              <a:ea typeface="Arial Black"/>
              <a:cs typeface="Arial Black"/>
              <a:sym typeface="Arial Black"/>
            </a:endParaRPr>
          </a:p>
        </p:txBody>
      </p:sp>
      <p:sp>
        <p:nvSpPr>
          <p:cNvPr id="427" name="Google Shape;427;g3697317d6b2_0_216"/>
          <p:cNvSpPr txBox="1"/>
          <p:nvPr/>
        </p:nvSpPr>
        <p:spPr>
          <a:xfrm>
            <a:off x="1236950" y="1901300"/>
            <a:ext cx="10654500" cy="46038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15000"/>
              </a:lnSpc>
              <a:spcBef>
                <a:spcPts val="0"/>
              </a:spcBef>
              <a:spcAft>
                <a:spcPts val="0"/>
              </a:spcAft>
              <a:buClr>
                <a:schemeClr val="dk1"/>
              </a:buClr>
              <a:buSzPts val="1800"/>
              <a:buChar char="●"/>
            </a:pPr>
            <a:r>
              <a:rPr b="1" lang="es-ES" sz="1800">
                <a:solidFill>
                  <a:schemeClr val="dk1"/>
                </a:solidFill>
              </a:rPr>
              <a:t>Definición firmware</a:t>
            </a:r>
            <a:r>
              <a:rPr lang="es-ES" sz="1800">
                <a:solidFill>
                  <a:schemeClr val="dk1"/>
                </a:solidFill>
              </a:rPr>
              <a:t>:Es el software de bajo nivel que se ejecuta en la placa base de la impresora. Es la "mente" de la máquina, lo que interpreta los archivos G-code (instrucciones generadas por el slicer) y hace que los componentes funcionen de la manera correcta para construir el objeto</a:t>
            </a:r>
            <a:r>
              <a:rPr lang="es-ES" sz="1200">
                <a:solidFill>
                  <a:srgbClr val="1B1C1D"/>
                </a:solidFill>
              </a:rPr>
              <a:t>.</a:t>
            </a:r>
            <a:endParaRPr sz="1800">
              <a:solidFill>
                <a:schemeClr val="dk1"/>
              </a:solidFill>
            </a:endParaRPr>
          </a:p>
          <a:p>
            <a:pPr indent="-342900" lvl="0" marL="457200" marR="0" rtl="0" algn="l">
              <a:lnSpc>
                <a:spcPct val="115000"/>
              </a:lnSpc>
              <a:spcBef>
                <a:spcPts val="0"/>
              </a:spcBef>
              <a:spcAft>
                <a:spcPts val="0"/>
              </a:spcAft>
              <a:buClr>
                <a:schemeClr val="dk1"/>
              </a:buClr>
              <a:buSzPts val="1800"/>
              <a:buChar char="●"/>
            </a:pPr>
            <a:r>
              <a:rPr b="1" lang="es-ES" sz="1800">
                <a:solidFill>
                  <a:schemeClr val="dk1"/>
                </a:solidFill>
              </a:rPr>
              <a:t>Marlin:</a:t>
            </a:r>
            <a:endParaRPr b="1" sz="1800">
              <a:solidFill>
                <a:schemeClr val="dk1"/>
              </a:solidFill>
            </a:endParaRPr>
          </a:p>
          <a:p>
            <a:pPr indent="-342900" lvl="1" marL="914400" marR="0" rtl="0" algn="l">
              <a:lnSpc>
                <a:spcPct val="115000"/>
              </a:lnSpc>
              <a:spcBef>
                <a:spcPts val="0"/>
              </a:spcBef>
              <a:spcAft>
                <a:spcPts val="0"/>
              </a:spcAft>
              <a:buClr>
                <a:schemeClr val="dk1"/>
              </a:buClr>
              <a:buSzPts val="1800"/>
              <a:buChar char="○"/>
            </a:pPr>
            <a:r>
              <a:rPr lang="es-ES" sz="1800">
                <a:solidFill>
                  <a:schemeClr val="dk1"/>
                </a:solidFill>
              </a:rPr>
              <a:t>Más usado, completo, configurable, compatible con muchas placas.</a:t>
            </a:r>
            <a:endParaRPr sz="1800">
              <a:solidFill>
                <a:schemeClr val="dk1"/>
              </a:solidFill>
            </a:endParaRPr>
          </a:p>
          <a:p>
            <a:pPr indent="-342900" lvl="1" marL="914400" marR="0" rtl="0" algn="l">
              <a:lnSpc>
                <a:spcPct val="115000"/>
              </a:lnSpc>
              <a:spcBef>
                <a:spcPts val="0"/>
              </a:spcBef>
              <a:spcAft>
                <a:spcPts val="0"/>
              </a:spcAft>
              <a:buClr>
                <a:schemeClr val="dk1"/>
              </a:buClr>
              <a:buSzPts val="1800"/>
              <a:buChar char="○"/>
            </a:pPr>
            <a:r>
              <a:rPr lang="es-ES" sz="1800">
                <a:solidFill>
                  <a:schemeClr val="dk1"/>
                </a:solidFill>
              </a:rPr>
              <a:t>Se modifica en Arduino IDE, requiere compilación.</a:t>
            </a:r>
            <a:endParaRPr sz="1800">
              <a:solidFill>
                <a:schemeClr val="dk1"/>
              </a:solidFill>
            </a:endParaRPr>
          </a:p>
          <a:p>
            <a:pPr indent="-342900" lvl="1" marL="914400" marR="0" rtl="0" algn="l">
              <a:lnSpc>
                <a:spcPct val="115000"/>
              </a:lnSpc>
              <a:spcBef>
                <a:spcPts val="0"/>
              </a:spcBef>
              <a:spcAft>
                <a:spcPts val="0"/>
              </a:spcAft>
              <a:buClr>
                <a:schemeClr val="dk1"/>
              </a:buClr>
              <a:buSzPts val="1800"/>
              <a:buChar char="○"/>
            </a:pPr>
            <a:r>
              <a:rPr lang="es-ES" sz="1800">
                <a:solidFill>
                  <a:schemeClr val="dk1"/>
                </a:solidFill>
              </a:rPr>
              <a:t>Funciones: nivelación automática, control de aceleración.</a:t>
            </a:r>
            <a:endParaRPr sz="1800">
              <a:solidFill>
                <a:schemeClr val="dk1"/>
              </a:solidFill>
            </a:endParaRPr>
          </a:p>
          <a:p>
            <a:pPr indent="-342900" lvl="0" marL="457200" marR="0" rtl="0" algn="l">
              <a:lnSpc>
                <a:spcPct val="115000"/>
              </a:lnSpc>
              <a:spcBef>
                <a:spcPts val="0"/>
              </a:spcBef>
              <a:spcAft>
                <a:spcPts val="0"/>
              </a:spcAft>
              <a:buClr>
                <a:schemeClr val="dk1"/>
              </a:buClr>
              <a:buSzPts val="1800"/>
              <a:buChar char="●"/>
            </a:pPr>
            <a:r>
              <a:rPr b="1" lang="es-ES" sz="1800">
                <a:solidFill>
                  <a:schemeClr val="dk1"/>
                </a:solidFill>
              </a:rPr>
              <a:t>Klipper</a:t>
            </a:r>
            <a:endParaRPr b="1" sz="1800">
              <a:solidFill>
                <a:schemeClr val="dk1"/>
              </a:solidFill>
            </a:endParaRPr>
          </a:p>
          <a:p>
            <a:pPr indent="-342900" lvl="1" marL="914400" marR="0" rtl="0" algn="l">
              <a:lnSpc>
                <a:spcPct val="115000"/>
              </a:lnSpc>
              <a:spcBef>
                <a:spcPts val="0"/>
              </a:spcBef>
              <a:spcAft>
                <a:spcPts val="0"/>
              </a:spcAft>
              <a:buClr>
                <a:schemeClr val="dk1"/>
              </a:buClr>
              <a:buSzPts val="1800"/>
              <a:buChar char="○"/>
            </a:pPr>
            <a:r>
              <a:rPr lang="es-ES" sz="1800">
                <a:solidFill>
                  <a:schemeClr val="dk1"/>
                </a:solidFill>
              </a:rPr>
              <a:t>Alternativa avanzada, usa Raspberry Pi para cálculos.</a:t>
            </a:r>
            <a:endParaRPr sz="1800">
              <a:solidFill>
                <a:schemeClr val="dk1"/>
              </a:solidFill>
            </a:endParaRPr>
          </a:p>
          <a:p>
            <a:pPr indent="-342900" lvl="1" marL="914400" marR="0" rtl="0" algn="l">
              <a:lnSpc>
                <a:spcPct val="115000"/>
              </a:lnSpc>
              <a:spcBef>
                <a:spcPts val="0"/>
              </a:spcBef>
              <a:spcAft>
                <a:spcPts val="0"/>
              </a:spcAft>
              <a:buClr>
                <a:schemeClr val="dk1"/>
              </a:buClr>
              <a:buSzPts val="1800"/>
              <a:buChar char="○"/>
            </a:pPr>
            <a:r>
              <a:rPr lang="es-ES" sz="1800">
                <a:solidFill>
                  <a:schemeClr val="dk1"/>
                </a:solidFill>
              </a:rPr>
              <a:t>Mejora velocidad y precisión, permite imprimir más rápido sin perder calidad.</a:t>
            </a:r>
            <a:endParaRPr sz="1800">
              <a:solidFill>
                <a:schemeClr val="dk1"/>
              </a:solidFill>
            </a:endParaRPr>
          </a:p>
          <a:p>
            <a:pPr indent="-342900" lvl="1" marL="914400" marR="0" rtl="0" algn="l">
              <a:lnSpc>
                <a:spcPct val="115000"/>
              </a:lnSpc>
              <a:spcBef>
                <a:spcPts val="0"/>
              </a:spcBef>
              <a:spcAft>
                <a:spcPts val="0"/>
              </a:spcAft>
              <a:buClr>
                <a:schemeClr val="dk1"/>
              </a:buClr>
              <a:buSzPts val="1800"/>
              <a:buChar char="○"/>
            </a:pPr>
            <a:r>
              <a:rPr lang="es-ES" sz="1800">
                <a:solidFill>
                  <a:schemeClr val="dk1"/>
                </a:solidFill>
              </a:rPr>
              <a:t>Características avanzadas: Input Shaping (reduce vibraciones).</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b="1" lang="es-ES" sz="1800">
                <a:solidFill>
                  <a:schemeClr val="dk1"/>
                </a:solidFill>
              </a:rPr>
              <a:t>En resumen:</a:t>
            </a:r>
            <a:endParaRPr sz="1100">
              <a:solidFill>
                <a:schemeClr val="dk1"/>
              </a:solidFill>
            </a:endParaRPr>
          </a:p>
          <a:p>
            <a:pPr indent="-342900" lvl="1" marL="914400" rtl="0" algn="l">
              <a:lnSpc>
                <a:spcPct val="115000"/>
              </a:lnSpc>
              <a:spcBef>
                <a:spcPts val="0"/>
              </a:spcBef>
              <a:spcAft>
                <a:spcPts val="0"/>
              </a:spcAft>
              <a:buClr>
                <a:schemeClr val="dk1"/>
              </a:buClr>
              <a:buSzPts val="1800"/>
              <a:buChar char="○"/>
            </a:pPr>
            <a:r>
              <a:rPr lang="es-ES" sz="1800">
                <a:solidFill>
                  <a:schemeClr val="dk1"/>
                </a:solidFill>
              </a:rPr>
              <a:t>Marlin: Fácil de configurar, amplia compatibilidad.</a:t>
            </a:r>
            <a:endParaRPr sz="1800">
              <a:solidFill>
                <a:schemeClr val="dk1"/>
              </a:solidFill>
            </a:endParaRPr>
          </a:p>
          <a:p>
            <a:pPr indent="-342900" lvl="1" marL="914400" rtl="0" algn="l">
              <a:lnSpc>
                <a:spcPct val="115000"/>
              </a:lnSpc>
              <a:spcBef>
                <a:spcPts val="0"/>
              </a:spcBef>
              <a:spcAft>
                <a:spcPts val="0"/>
              </a:spcAft>
              <a:buClr>
                <a:schemeClr val="dk1"/>
              </a:buClr>
              <a:buSzPts val="1800"/>
              <a:buChar char="○"/>
            </a:pPr>
            <a:r>
              <a:rPr lang="es-ES" sz="1800">
                <a:solidFill>
                  <a:schemeClr val="dk1"/>
                </a:solidFill>
              </a:rPr>
              <a:t>Klipper: Mejor rendimiento, requiere más instalación.</a:t>
            </a:r>
            <a:endParaRPr b="0" i="0" sz="1800" u="none" cap="none" strike="noStrike">
              <a:solidFill>
                <a:schemeClr val="dk1"/>
              </a:solidFill>
              <a:latin typeface="Arial"/>
              <a:ea typeface="Arial"/>
              <a:cs typeface="Arial"/>
              <a:sym typeface="Arial"/>
            </a:endParaRPr>
          </a:p>
        </p:txBody>
      </p:sp>
      <p:pic>
        <p:nvPicPr>
          <p:cNvPr id="428" name="Google Shape;428;g3697317d6b2_0_216"/>
          <p:cNvPicPr preferRelativeResize="0"/>
          <p:nvPr/>
        </p:nvPicPr>
        <p:blipFill>
          <a:blip r:embed="rId3">
            <a:alphaModFix/>
          </a:blip>
          <a:stretch>
            <a:fillRect/>
          </a:stretch>
        </p:blipFill>
        <p:spPr>
          <a:xfrm>
            <a:off x="9845850" y="3371850"/>
            <a:ext cx="1546126" cy="658750"/>
          </a:xfrm>
          <a:prstGeom prst="rect">
            <a:avLst/>
          </a:prstGeom>
          <a:noFill/>
          <a:ln>
            <a:noFill/>
          </a:ln>
        </p:spPr>
      </p:pic>
      <p:pic>
        <p:nvPicPr>
          <p:cNvPr id="429" name="Google Shape;429;g3697317d6b2_0_216"/>
          <p:cNvPicPr preferRelativeResize="0"/>
          <p:nvPr/>
        </p:nvPicPr>
        <p:blipFill>
          <a:blip r:embed="rId4">
            <a:alphaModFix/>
          </a:blip>
          <a:stretch>
            <a:fillRect/>
          </a:stretch>
        </p:blipFill>
        <p:spPr>
          <a:xfrm>
            <a:off x="10320775" y="4691875"/>
            <a:ext cx="1004450" cy="8286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pic>
        <p:nvPicPr>
          <p:cNvPr id="434" name="Google Shape;434;g3669362483f_3_0"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435" name="Google Shape;435;g3669362483f_3_0"/>
          <p:cNvSpPr txBox="1"/>
          <p:nvPr/>
        </p:nvSpPr>
        <p:spPr>
          <a:xfrm>
            <a:off x="1464828" y="1083611"/>
            <a:ext cx="7415400" cy="7659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i="0" lang="es-ES" sz="2400" u="none" cap="none" strike="noStrike">
                <a:solidFill>
                  <a:srgbClr val="002060"/>
                </a:solidFill>
                <a:latin typeface="Arial Black"/>
                <a:ea typeface="Arial Black"/>
                <a:cs typeface="Arial Black"/>
                <a:sym typeface="Arial Black"/>
              </a:rPr>
              <a:t>EJERCICIO PRÁCTICO</a:t>
            </a:r>
            <a:endParaRPr b="1" i="0" sz="2400" u="none" cap="none" strike="noStrike">
              <a:solidFill>
                <a:srgbClr val="002060"/>
              </a:solidFill>
              <a:latin typeface="Arial Black"/>
              <a:ea typeface="Arial Black"/>
              <a:cs typeface="Arial Black"/>
              <a:sym typeface="Arial Black"/>
            </a:endParaRPr>
          </a:p>
          <a:p>
            <a:pPr indent="0" lvl="0" marL="0" marR="0" rtl="0" algn="l">
              <a:lnSpc>
                <a:spcPct val="100000"/>
              </a:lnSpc>
              <a:spcBef>
                <a:spcPts val="105"/>
              </a:spcBef>
              <a:spcAft>
                <a:spcPts val="0"/>
              </a:spcAft>
              <a:buClr>
                <a:srgbClr val="000000"/>
              </a:buClr>
              <a:buSzPts val="2400"/>
              <a:buFont typeface="Arial"/>
              <a:buNone/>
            </a:pPr>
            <a:r>
              <a:t/>
            </a:r>
            <a:endParaRPr b="1" i="0" sz="2400" u="none" cap="none" strike="noStrike">
              <a:solidFill>
                <a:srgbClr val="002060"/>
              </a:solidFill>
              <a:latin typeface="Arial Black"/>
              <a:ea typeface="Arial Black"/>
              <a:cs typeface="Arial Black"/>
              <a:sym typeface="Arial Black"/>
            </a:endParaRPr>
          </a:p>
        </p:txBody>
      </p:sp>
      <p:sp>
        <p:nvSpPr>
          <p:cNvPr id="436" name="Google Shape;436;g3669362483f_3_0"/>
          <p:cNvSpPr txBox="1"/>
          <p:nvPr/>
        </p:nvSpPr>
        <p:spPr>
          <a:xfrm>
            <a:off x="1236950" y="1596500"/>
            <a:ext cx="9269100" cy="3333600"/>
          </a:xfrm>
          <a:prstGeom prst="rect">
            <a:avLst/>
          </a:prstGeom>
          <a:noFill/>
          <a:ln>
            <a:noFill/>
          </a:ln>
        </p:spPr>
        <p:txBody>
          <a:bodyPr anchorCtr="0" anchor="t" bIns="91425" lIns="91425" spcFirstLastPara="1" rIns="91425" wrap="square" tIns="91425">
            <a:spAutoFit/>
          </a:bodyPr>
          <a:lstStyle/>
          <a:p>
            <a:pPr indent="-342900" lvl="0" marL="457200" marR="0" rtl="0" algn="just">
              <a:lnSpc>
                <a:spcPct val="115000"/>
              </a:lnSpc>
              <a:spcBef>
                <a:spcPts val="1000"/>
              </a:spcBef>
              <a:spcAft>
                <a:spcPts val="0"/>
              </a:spcAft>
              <a:buClr>
                <a:schemeClr val="dk1"/>
              </a:buClr>
              <a:buSzPts val="1800"/>
              <a:buFont typeface="Arial"/>
              <a:buChar char="●"/>
            </a:pPr>
            <a:r>
              <a:rPr lang="es-ES" sz="1800">
                <a:solidFill>
                  <a:schemeClr val="dk1"/>
                </a:solidFill>
              </a:rPr>
              <a:t>Los alumnos deben mirar el video del montaje del ender 3 e identificar las diferente </a:t>
            </a:r>
            <a:r>
              <a:rPr lang="es-ES" sz="1800">
                <a:solidFill>
                  <a:schemeClr val="dk1"/>
                </a:solidFill>
              </a:rPr>
              <a:t>piezas</a:t>
            </a:r>
            <a:r>
              <a:rPr lang="es-ES" sz="1800">
                <a:solidFill>
                  <a:schemeClr val="dk1"/>
                </a:solidFill>
              </a:rPr>
              <a:t> que aparecen así como indicar </a:t>
            </a:r>
            <a:r>
              <a:rPr lang="es-ES" sz="1800">
                <a:solidFill>
                  <a:schemeClr val="dk1"/>
                </a:solidFill>
              </a:rPr>
              <a:t>cuáles</a:t>
            </a:r>
            <a:r>
              <a:rPr lang="es-ES" sz="1800">
                <a:solidFill>
                  <a:schemeClr val="dk1"/>
                </a:solidFill>
              </a:rPr>
              <a:t> de los componente </a:t>
            </a:r>
            <a:r>
              <a:rPr lang="es-ES" sz="1800">
                <a:solidFill>
                  <a:schemeClr val="dk1"/>
                </a:solidFill>
              </a:rPr>
              <a:t>no</a:t>
            </a:r>
            <a:r>
              <a:rPr lang="es-ES" sz="1800">
                <a:solidFill>
                  <a:schemeClr val="dk1"/>
                </a:solidFill>
              </a:rPr>
              <a:t> se han detectado en la visualización del mismo</a:t>
            </a:r>
            <a:endParaRPr sz="1800">
              <a:solidFill>
                <a:schemeClr val="dk1"/>
              </a:solidFill>
            </a:endParaRPr>
          </a:p>
          <a:p>
            <a:pPr indent="0" lvl="0" marL="0" marR="0" rtl="0" algn="just">
              <a:lnSpc>
                <a:spcPct val="115000"/>
              </a:lnSpc>
              <a:spcBef>
                <a:spcPts val="1000"/>
              </a:spcBef>
              <a:spcAft>
                <a:spcPts val="0"/>
              </a:spcAft>
              <a:buNone/>
            </a:pPr>
            <a:r>
              <a:rPr lang="es-ES" sz="1800" u="sng">
                <a:solidFill>
                  <a:schemeClr val="hlink"/>
                </a:solidFill>
                <a:hlinkClick r:id="rId4"/>
              </a:rPr>
              <a:t>https://www.youtube.com/watch?v=z-IxbYYMhuQ</a:t>
            </a:r>
            <a:endParaRPr sz="1800">
              <a:solidFill>
                <a:schemeClr val="dk1"/>
              </a:solidFill>
            </a:endParaRPr>
          </a:p>
          <a:p>
            <a:pPr indent="0" lvl="0" marL="457200" marR="0" rtl="0" algn="just">
              <a:lnSpc>
                <a:spcPct val="115000"/>
              </a:lnSpc>
              <a:spcBef>
                <a:spcPts val="1000"/>
              </a:spcBef>
              <a:spcAft>
                <a:spcPts val="0"/>
              </a:spcAft>
              <a:buNone/>
            </a:pPr>
            <a:r>
              <a:t/>
            </a:r>
            <a:endParaRPr sz="1800">
              <a:solidFill>
                <a:schemeClr val="dk1"/>
              </a:solidFill>
            </a:endParaRPr>
          </a:p>
          <a:p>
            <a:pPr indent="-342900" lvl="0" marL="457200" marR="0" rtl="0" algn="just">
              <a:lnSpc>
                <a:spcPct val="115000"/>
              </a:lnSpc>
              <a:spcBef>
                <a:spcPts val="1000"/>
              </a:spcBef>
              <a:spcAft>
                <a:spcPts val="0"/>
              </a:spcAft>
              <a:buClr>
                <a:schemeClr val="dk1"/>
              </a:buClr>
              <a:buSzPts val="1800"/>
              <a:buChar char="●"/>
            </a:pPr>
            <a:r>
              <a:rPr lang="es-ES" sz="1800">
                <a:solidFill>
                  <a:schemeClr val="dk1"/>
                </a:solidFill>
              </a:rPr>
              <a:t>Realizar la actividad Marlin adjunta en las carpetas adjuntas</a:t>
            </a:r>
            <a:endParaRPr sz="1800">
              <a:solidFill>
                <a:schemeClr val="dk1"/>
              </a:solidFill>
            </a:endParaRPr>
          </a:p>
          <a:p>
            <a:pPr indent="0" lvl="0" marL="0" marR="0" rtl="0" algn="just">
              <a:lnSpc>
                <a:spcPct val="115000"/>
              </a:lnSpc>
              <a:spcBef>
                <a:spcPts val="1000"/>
              </a:spcBef>
              <a:spcAft>
                <a:spcPts val="0"/>
              </a:spcAft>
              <a:buNone/>
            </a:pPr>
            <a:r>
              <a:t/>
            </a:r>
            <a:endParaRPr sz="1800">
              <a:solidFill>
                <a:schemeClr val="dk1"/>
              </a:solidFill>
            </a:endParaRPr>
          </a:p>
          <a:p>
            <a:pPr indent="0" lvl="0" marL="0" marR="0" rtl="0" algn="just">
              <a:lnSpc>
                <a:spcPct val="115000"/>
              </a:lnSpc>
              <a:spcBef>
                <a:spcPts val="1000"/>
              </a:spcBef>
              <a:spcAft>
                <a:spcPts val="0"/>
              </a:spcAft>
              <a:buNone/>
            </a:pPr>
            <a:r>
              <a:t/>
            </a:r>
            <a:endParaRPr sz="1800">
              <a:solidFill>
                <a:schemeClr val="dk1"/>
              </a:solidFill>
            </a:endParaRPr>
          </a:p>
        </p:txBody>
      </p:sp>
      <p:sp>
        <p:nvSpPr>
          <p:cNvPr id="437" name="Google Shape;437;g3669362483f_3_0"/>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UD3: COMPONENTES DE UNA IMPR 3D FDM.</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g3567b1e46ab_0_3"/>
          <p:cNvSpPr txBox="1"/>
          <p:nvPr/>
        </p:nvSpPr>
        <p:spPr>
          <a:xfrm>
            <a:off x="8638990" y="3469978"/>
            <a:ext cx="2115600" cy="9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52BDC3"/>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br>
              <a:rPr b="0" i="0" lang="es-E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
        <p:nvSpPr>
          <p:cNvPr id="444" name="Google Shape;444;g3567b1e46ab_0_3"/>
          <p:cNvSpPr txBox="1"/>
          <p:nvPr>
            <p:ph idx="1" type="body"/>
          </p:nvPr>
        </p:nvSpPr>
        <p:spPr>
          <a:xfrm>
            <a:off x="1693650" y="750500"/>
            <a:ext cx="6695700" cy="923400"/>
          </a:xfrm>
          <a:prstGeom prst="rect">
            <a:avLst/>
          </a:prstGeom>
          <a:noFill/>
          <a:ln>
            <a:noFill/>
          </a:ln>
        </p:spPr>
        <p:txBody>
          <a:bodyPr anchorCtr="0" anchor="t" bIns="45700" lIns="91425" spcFirstLastPara="1" rIns="91425" wrap="square" tIns="45700">
            <a:normAutofit fontScale="70000" lnSpcReduction="20000"/>
          </a:bodyPr>
          <a:lstStyle/>
          <a:p>
            <a:pPr indent="-127000" lvl="0" marL="228600" rtl="0" algn="l">
              <a:lnSpc>
                <a:spcPct val="90000"/>
              </a:lnSpc>
              <a:spcBef>
                <a:spcPts val="0"/>
              </a:spcBef>
              <a:spcAft>
                <a:spcPts val="0"/>
              </a:spcAft>
              <a:buClr>
                <a:schemeClr val="dk1"/>
              </a:buClr>
              <a:buSzPct val="43137"/>
              <a:buNone/>
            </a:pPr>
            <a:r>
              <a:t/>
            </a:r>
            <a:endParaRPr b="1" sz="2550">
              <a:solidFill>
                <a:srgbClr val="52BDC3"/>
              </a:solidFill>
            </a:endParaRPr>
          </a:p>
          <a:p>
            <a:pPr indent="0" lvl="0" marL="0" rtl="0" algn="l">
              <a:lnSpc>
                <a:spcPct val="200000"/>
              </a:lnSpc>
              <a:spcBef>
                <a:spcPts val="0"/>
              </a:spcBef>
              <a:spcAft>
                <a:spcPts val="0"/>
              </a:spcAft>
              <a:buSzPct val="51612"/>
              <a:buNone/>
            </a:pPr>
            <a:r>
              <a:rPr b="1" lang="es-ES" sz="3100">
                <a:solidFill>
                  <a:srgbClr val="52BDC3"/>
                </a:solidFill>
              </a:rPr>
              <a:t>:</a:t>
            </a:r>
            <a:endParaRPr b="1" sz="3580">
              <a:solidFill>
                <a:srgbClr val="52BDC3"/>
              </a:solidFill>
            </a:endParaRPr>
          </a:p>
          <a:p>
            <a:pPr indent="-127000" lvl="0" marL="228600" rtl="0" algn="l">
              <a:lnSpc>
                <a:spcPct val="90000"/>
              </a:lnSpc>
              <a:spcBef>
                <a:spcPts val="0"/>
              </a:spcBef>
              <a:spcAft>
                <a:spcPts val="0"/>
              </a:spcAft>
              <a:buClr>
                <a:schemeClr val="dk1"/>
              </a:buClr>
              <a:buSzPct val="88888"/>
              <a:buNone/>
            </a:pPr>
            <a:r>
              <a:t/>
            </a:r>
            <a:endParaRPr sz="1800"/>
          </a:p>
        </p:txBody>
      </p:sp>
      <p:sp>
        <p:nvSpPr>
          <p:cNvPr id="445" name="Google Shape;445;g3567b1e46ab_0_3"/>
          <p:cNvSpPr txBox="1"/>
          <p:nvPr>
            <p:ph idx="1" type="body"/>
          </p:nvPr>
        </p:nvSpPr>
        <p:spPr>
          <a:xfrm>
            <a:off x="3293817" y="1254125"/>
            <a:ext cx="4978400" cy="3709988"/>
          </a:xfrm>
          <a:prstGeom prst="rect">
            <a:avLst/>
          </a:prstGeom>
          <a:noFill/>
          <a:ln>
            <a:noFill/>
          </a:ln>
        </p:spPr>
        <p:txBody>
          <a:bodyPr anchorCtr="0" anchor="t" bIns="45700" lIns="91425" spcFirstLastPara="1" rIns="91425" wrap="square" tIns="45700">
            <a:normAutofit fontScale="47500" lnSpcReduction="20000"/>
          </a:bodyPr>
          <a:lstStyle/>
          <a:p>
            <a:pPr indent="-127000" lvl="0" marL="228600" marR="0" rtl="0" algn="l">
              <a:lnSpc>
                <a:spcPct val="90000"/>
              </a:lnSpc>
              <a:spcBef>
                <a:spcPts val="0"/>
              </a:spcBef>
              <a:spcAft>
                <a:spcPts val="0"/>
              </a:spcAft>
              <a:buClr>
                <a:schemeClr val="dk1"/>
              </a:buClr>
              <a:buSzPct val="61109"/>
              <a:buFont typeface="Arial"/>
              <a:buNone/>
            </a:pPr>
            <a:r>
              <a:t/>
            </a:r>
            <a:endParaRPr b="1" i="0" sz="1800" u="none" cap="none" strike="noStrike">
              <a:solidFill>
                <a:srgbClr val="52BDC3"/>
              </a:solidFill>
              <a:latin typeface="Arial"/>
              <a:ea typeface="Arial"/>
              <a:cs typeface="Arial"/>
              <a:sym typeface="Arial"/>
            </a:endParaRPr>
          </a:p>
          <a:p>
            <a:pPr indent="0" lvl="0" marL="0" marR="0" rtl="0" algn="r">
              <a:lnSpc>
                <a:spcPct val="150000"/>
              </a:lnSpc>
              <a:spcBef>
                <a:spcPts val="0"/>
              </a:spcBef>
              <a:spcAft>
                <a:spcPts val="0"/>
              </a:spcAft>
              <a:buClr>
                <a:srgbClr val="000000"/>
              </a:buClr>
              <a:buSzPct val="37381"/>
              <a:buFont typeface="Arial"/>
              <a:buNone/>
            </a:pPr>
            <a:r>
              <a:rPr b="1" i="0" lang="es-ES" sz="9011" u="none" cap="none" strike="noStrike">
                <a:solidFill>
                  <a:srgbClr val="2A3768"/>
                </a:solidFill>
                <a:latin typeface="Arial"/>
                <a:ea typeface="Arial"/>
                <a:cs typeface="Arial"/>
                <a:sym typeface="Arial"/>
              </a:rPr>
              <a:t>ESKERRIK ASKO!</a:t>
            </a:r>
            <a:endParaRPr b="1" i="0" sz="9011" u="none" cap="none" strike="noStrike">
              <a:solidFill>
                <a:srgbClr val="2A3768"/>
              </a:solidFill>
              <a:latin typeface="Arial"/>
              <a:ea typeface="Arial"/>
              <a:cs typeface="Arial"/>
              <a:sym typeface="Arial"/>
            </a:endParaRPr>
          </a:p>
          <a:p>
            <a:pPr indent="0" lvl="0" marL="0" marR="0" rtl="0" algn="r">
              <a:lnSpc>
                <a:spcPct val="150000"/>
              </a:lnSpc>
              <a:spcBef>
                <a:spcPts val="0"/>
              </a:spcBef>
              <a:spcAft>
                <a:spcPts val="0"/>
              </a:spcAft>
              <a:buClr>
                <a:srgbClr val="000000"/>
              </a:buClr>
              <a:buSzPct val="71638"/>
              <a:buFont typeface="Arial"/>
              <a:buNone/>
            </a:pPr>
            <a:r>
              <a:rPr b="0" i="0" lang="es-ES" sz="4702" u="sng" cap="none" strike="noStrike">
                <a:solidFill>
                  <a:schemeClr val="hlink"/>
                </a:solidFill>
                <a:latin typeface="Arial Black"/>
                <a:ea typeface="Arial Black"/>
                <a:cs typeface="Arial Black"/>
                <a:sym typeface="Arial Black"/>
                <a:hlinkClick r:id="rId3"/>
              </a:rPr>
              <a:t>www.fpsanturtzilh.eus</a:t>
            </a:r>
            <a:endParaRPr b="0" i="0" sz="4702" u="none" cap="none" strike="noStrike">
              <a:solidFill>
                <a:srgbClr val="222D59"/>
              </a:solidFill>
              <a:latin typeface="Arial Black"/>
              <a:ea typeface="Arial Black"/>
              <a:cs typeface="Arial Black"/>
              <a:sym typeface="Arial Black"/>
            </a:endParaRPr>
          </a:p>
          <a:p>
            <a:pPr indent="0" lvl="0" marL="0" marR="0" rtl="0" algn="r">
              <a:lnSpc>
                <a:spcPct val="100000"/>
              </a:lnSpc>
              <a:spcBef>
                <a:spcPts val="0"/>
              </a:spcBef>
              <a:spcAft>
                <a:spcPts val="0"/>
              </a:spcAft>
              <a:buClr>
                <a:srgbClr val="000000"/>
              </a:buClr>
              <a:buSzPct val="104348"/>
              <a:buFont typeface="Arial"/>
              <a:buNone/>
            </a:pPr>
            <a:r>
              <a:t/>
            </a:r>
            <a:endParaRPr b="0" i="0" sz="3228" u="none" cap="none" strike="noStrike">
              <a:solidFill>
                <a:srgbClr val="222D59"/>
              </a:solidFill>
              <a:latin typeface="Arial Black"/>
              <a:ea typeface="Arial Black"/>
              <a:cs typeface="Arial Black"/>
              <a:sym typeface="Arial Black"/>
            </a:endParaRPr>
          </a:p>
          <a:p>
            <a:pPr indent="0" lvl="0" marL="0" marR="0" rtl="0" algn="r">
              <a:lnSpc>
                <a:spcPct val="90000"/>
              </a:lnSpc>
              <a:spcBef>
                <a:spcPts val="0"/>
              </a:spcBef>
              <a:spcAft>
                <a:spcPts val="0"/>
              </a:spcAft>
              <a:buClr>
                <a:srgbClr val="000000"/>
              </a:buClr>
              <a:buSzPct val="120298"/>
              <a:buFont typeface="Arial"/>
              <a:buNone/>
            </a:pPr>
            <a:r>
              <a:t/>
            </a:r>
            <a:endParaRPr b="0" i="0" sz="2800" u="none" cap="none" strike="noStrike">
              <a:solidFill>
                <a:srgbClr val="222D59"/>
              </a:solidFill>
              <a:latin typeface="Arial Black"/>
              <a:ea typeface="Arial Black"/>
              <a:cs typeface="Arial Black"/>
              <a:sym typeface="Arial Black"/>
            </a:endParaRPr>
          </a:p>
          <a:p>
            <a:pPr indent="0" lvl="0" marL="0" marR="0" rtl="0" algn="r">
              <a:lnSpc>
                <a:spcPct val="90000"/>
              </a:lnSpc>
              <a:spcBef>
                <a:spcPts val="0"/>
              </a:spcBef>
              <a:spcAft>
                <a:spcPts val="0"/>
              </a:spcAft>
              <a:buClr>
                <a:srgbClr val="000000"/>
              </a:buClr>
              <a:buSzPct val="75003"/>
              <a:buFont typeface="Arial"/>
              <a:buNone/>
            </a:pPr>
            <a:r>
              <a:rPr b="0" i="0" lang="es-ES" sz="4491" u="none" cap="none" strike="noStrike">
                <a:solidFill>
                  <a:srgbClr val="222D59"/>
                </a:solidFill>
                <a:latin typeface="Arial Black"/>
                <a:ea typeface="Arial Black"/>
                <a:cs typeface="Arial Black"/>
                <a:sym typeface="Arial Black"/>
              </a:rPr>
              <a:t>Mikel Iturraspe Eguia</a:t>
            </a:r>
            <a:endParaRPr b="0" i="0" sz="4491" u="none" cap="none" strike="noStrike">
              <a:solidFill>
                <a:srgbClr val="222D59"/>
              </a:solidFill>
              <a:latin typeface="Arial Black"/>
              <a:ea typeface="Arial Black"/>
              <a:cs typeface="Arial Black"/>
              <a:sym typeface="Arial Black"/>
            </a:endParaRPr>
          </a:p>
          <a:p>
            <a:pPr indent="0" lvl="0" marL="0" marR="0" rtl="0" algn="r">
              <a:lnSpc>
                <a:spcPct val="90000"/>
              </a:lnSpc>
              <a:spcBef>
                <a:spcPts val="0"/>
              </a:spcBef>
              <a:spcAft>
                <a:spcPts val="0"/>
              </a:spcAft>
              <a:buClr>
                <a:srgbClr val="000000"/>
              </a:buClr>
              <a:buSzPct val="92488"/>
              <a:buFont typeface="Arial"/>
              <a:buNone/>
            </a:pPr>
            <a:r>
              <a:t/>
            </a:r>
            <a:endParaRPr b="0" i="0" sz="3641" u="none" cap="none" strike="noStrike">
              <a:solidFill>
                <a:srgbClr val="222D59"/>
              </a:solidFill>
              <a:latin typeface="Arial Black"/>
              <a:ea typeface="Arial Black"/>
              <a:cs typeface="Arial Black"/>
              <a:sym typeface="Arial Black"/>
            </a:endParaRPr>
          </a:p>
          <a:p>
            <a:pPr indent="0" lvl="0" marL="0" marR="0" rtl="0" algn="r">
              <a:lnSpc>
                <a:spcPct val="100000"/>
              </a:lnSpc>
              <a:spcBef>
                <a:spcPts val="0"/>
              </a:spcBef>
              <a:spcAft>
                <a:spcPts val="0"/>
              </a:spcAft>
              <a:buClr>
                <a:schemeClr val="dk1"/>
              </a:buClr>
              <a:buSzPct val="78353"/>
              <a:buFont typeface="Arial"/>
              <a:buNone/>
            </a:pPr>
            <a:r>
              <a:rPr b="0" i="0" lang="es-ES" sz="4299" u="none" cap="none" strike="noStrike">
                <a:solidFill>
                  <a:srgbClr val="1F5C99"/>
                </a:solidFill>
                <a:latin typeface="Arial"/>
                <a:ea typeface="Arial"/>
                <a:cs typeface="Arial"/>
                <a:sym typeface="Arial"/>
              </a:rPr>
              <a:t>miturraspee@fpsanturtzilh.eu</a:t>
            </a:r>
            <a:r>
              <a:rPr b="0" i="0" lang="es-ES" sz="4156" u="none" cap="none" strike="noStrike">
                <a:solidFill>
                  <a:srgbClr val="1F5C99"/>
                </a:solidFill>
                <a:latin typeface="Arial"/>
                <a:ea typeface="Arial"/>
                <a:cs typeface="Arial"/>
                <a:sym typeface="Arial"/>
              </a:rPr>
              <a:t>s</a:t>
            </a:r>
            <a:r>
              <a:rPr b="0" i="0" lang="es-ES" sz="1810" u="none" cap="none" strike="noStrike">
                <a:solidFill>
                  <a:srgbClr val="1F5C99"/>
                </a:solidFill>
                <a:latin typeface="Arial"/>
                <a:ea typeface="Arial"/>
                <a:cs typeface="Arial"/>
                <a:sym typeface="Arial"/>
              </a:rPr>
              <a:t> </a:t>
            </a:r>
            <a:endParaRPr b="0" i="0" sz="161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ct val="111906"/>
              <a:buFont typeface="Arial"/>
              <a:buNone/>
            </a:pPr>
            <a:r>
              <a:t/>
            </a:r>
            <a:endParaRPr b="0" i="0" sz="3010" u="none" cap="none" strike="noStrike">
              <a:solidFill>
                <a:srgbClr val="222D59"/>
              </a:solidFill>
              <a:latin typeface="Arial Black"/>
              <a:ea typeface="Arial Black"/>
              <a:cs typeface="Arial Black"/>
              <a:sym typeface="Arial Black"/>
            </a:endParaRPr>
          </a:p>
          <a:p>
            <a:pPr indent="0" lvl="0" marL="0" marR="0" rtl="0" algn="r">
              <a:lnSpc>
                <a:spcPct val="200000"/>
              </a:lnSpc>
              <a:spcBef>
                <a:spcPts val="0"/>
              </a:spcBef>
              <a:spcAft>
                <a:spcPts val="0"/>
              </a:spcAft>
              <a:buClr>
                <a:schemeClr val="dk1"/>
              </a:buClr>
              <a:buSzPct val="39285"/>
              <a:buFont typeface="Arial"/>
              <a:buNone/>
            </a:pPr>
            <a:r>
              <a:t/>
            </a:r>
            <a:endParaRPr b="0" i="0" sz="2800" u="none" cap="none" strike="noStrike">
              <a:solidFill>
                <a:srgbClr val="222D59"/>
              </a:solidFill>
              <a:latin typeface="Arial Black"/>
              <a:ea typeface="Arial Black"/>
              <a:cs typeface="Arial Black"/>
              <a:sym typeface="Arial Black"/>
            </a:endParaRPr>
          </a:p>
          <a:p>
            <a:pPr indent="0" lvl="0" marL="0" marR="0" rtl="0" algn="l">
              <a:lnSpc>
                <a:spcPct val="90000"/>
              </a:lnSpc>
              <a:spcBef>
                <a:spcPts val="0"/>
              </a:spcBef>
              <a:spcAft>
                <a:spcPts val="0"/>
              </a:spcAft>
              <a:buClr>
                <a:srgbClr val="222D59"/>
              </a:buClr>
              <a:buSzPct val="128571"/>
              <a:buFont typeface="Arial Black"/>
              <a:buNone/>
            </a:pPr>
            <a:r>
              <a:t/>
            </a:r>
            <a:endParaRPr b="0" i="0" sz="2800" u="none" cap="none" strike="noStrike">
              <a:solidFill>
                <a:srgbClr val="222D59"/>
              </a:solidFill>
              <a:latin typeface="Arial Black"/>
              <a:ea typeface="Arial Black"/>
              <a:cs typeface="Arial Black"/>
              <a:sym typeface="Arial Black"/>
            </a:endParaRPr>
          </a:p>
          <a:p>
            <a:pPr indent="0" lvl="0" marL="457200" marR="0" rtl="0" algn="l">
              <a:lnSpc>
                <a:spcPct val="200000"/>
              </a:lnSpc>
              <a:spcBef>
                <a:spcPts val="0"/>
              </a:spcBef>
              <a:spcAft>
                <a:spcPts val="0"/>
              </a:spcAft>
              <a:buClr>
                <a:srgbClr val="000000"/>
              </a:buClr>
              <a:buSzPct val="187134"/>
              <a:buFont typeface="Arial"/>
              <a:buNone/>
            </a:pPr>
            <a:r>
              <a:t/>
            </a:r>
            <a:endParaRPr b="1" i="0" sz="1800" u="none" cap="none" strike="noStrike">
              <a:solidFill>
                <a:srgbClr val="2A3768"/>
              </a:solidFill>
              <a:latin typeface="Arial"/>
              <a:ea typeface="Arial"/>
              <a:cs typeface="Arial"/>
              <a:sym typeface="Arial"/>
            </a:endParaRPr>
          </a:p>
          <a:p>
            <a:pPr indent="0" lvl="0" marL="0" marR="0" rtl="0" algn="l">
              <a:lnSpc>
                <a:spcPct val="200000"/>
              </a:lnSpc>
              <a:spcBef>
                <a:spcPts val="0"/>
              </a:spcBef>
              <a:spcAft>
                <a:spcPts val="0"/>
              </a:spcAft>
              <a:buClr>
                <a:srgbClr val="000000"/>
              </a:buClr>
              <a:buSzPct val="198141"/>
              <a:buFont typeface="Arial"/>
              <a:buNone/>
            </a:pPr>
            <a:r>
              <a:t/>
            </a:r>
            <a:endParaRPr b="0" i="0" sz="1700" u="none" cap="none" strike="noStrike">
              <a:solidFill>
                <a:srgbClr val="2A3768"/>
              </a:solidFill>
              <a:latin typeface="Arial"/>
              <a:ea typeface="Arial"/>
              <a:cs typeface="Arial"/>
              <a:sym typeface="Arial"/>
            </a:endParaRPr>
          </a:p>
          <a:p>
            <a:pPr indent="-127000" lvl="0" marL="228600" marR="0" rtl="0" algn="l">
              <a:lnSpc>
                <a:spcPct val="90000"/>
              </a:lnSpc>
              <a:spcBef>
                <a:spcPts val="0"/>
              </a:spcBef>
              <a:spcAft>
                <a:spcPts val="0"/>
              </a:spcAft>
              <a:buClr>
                <a:schemeClr val="dk1"/>
              </a:buClr>
              <a:buSzPct val="100000"/>
              <a:buFont typeface="Arial"/>
              <a:buNone/>
            </a:pPr>
            <a:r>
              <a:t/>
            </a:r>
            <a:endParaRPr b="0" i="0" sz="1400" u="none" cap="none" strike="noStrike">
              <a:solidFill>
                <a:srgbClr val="000000"/>
              </a:solidFill>
              <a:latin typeface="Arial"/>
              <a:ea typeface="Arial"/>
              <a:cs typeface="Arial"/>
              <a:sym typeface="Arial"/>
            </a:endParaRPr>
          </a:p>
        </p:txBody>
      </p:sp>
      <p:pic>
        <p:nvPicPr>
          <p:cNvPr id="446" name="Google Shape;446;g3567b1e46ab_0_3" title="Logo horizontal principal.jpg"/>
          <p:cNvPicPr preferRelativeResize="0"/>
          <p:nvPr/>
        </p:nvPicPr>
        <p:blipFill rotWithShape="1">
          <a:blip r:embed="rId4">
            <a:alphaModFix/>
          </a:blip>
          <a:srcRect b="0" l="0" r="0" t="0"/>
          <a:stretch/>
        </p:blipFill>
        <p:spPr>
          <a:xfrm>
            <a:off x="5456800" y="6044425"/>
            <a:ext cx="1908566" cy="752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g368533f4156_0_299"/>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UD3: COMPONENTES DE UNA IMPR 3D FDM.</a:t>
            </a:r>
            <a:endParaRPr/>
          </a:p>
        </p:txBody>
      </p:sp>
      <p:sp>
        <p:nvSpPr>
          <p:cNvPr id="70" name="Google Shape;70;g368533f4156_0_299"/>
          <p:cNvSpPr txBox="1"/>
          <p:nvPr/>
        </p:nvSpPr>
        <p:spPr>
          <a:xfrm>
            <a:off x="1464825" y="1057950"/>
            <a:ext cx="91578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3.1 PARTES UNA IMPRESORA 3D FDM.GENERAL</a:t>
            </a:r>
            <a:endParaRPr b="1" i="0" sz="2400" u="none" cap="none" strike="noStrike">
              <a:solidFill>
                <a:srgbClr val="002060"/>
              </a:solidFill>
              <a:latin typeface="Arial Black"/>
              <a:ea typeface="Arial Black"/>
              <a:cs typeface="Arial Black"/>
              <a:sym typeface="Arial Black"/>
            </a:endParaRPr>
          </a:p>
        </p:txBody>
      </p:sp>
      <p:pic>
        <p:nvPicPr>
          <p:cNvPr id="71" name="Google Shape;71;g368533f4156_0_299"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pic>
        <p:nvPicPr>
          <p:cNvPr descr="preencoded.png" id="72" name="Google Shape;72;g368533f4156_0_299"/>
          <p:cNvPicPr preferRelativeResize="0"/>
          <p:nvPr/>
        </p:nvPicPr>
        <p:blipFill rotWithShape="1">
          <a:blip r:embed="rId4">
            <a:alphaModFix/>
          </a:blip>
          <a:srcRect b="21730" l="-4957" r="-4957" t="29062"/>
          <a:stretch/>
        </p:blipFill>
        <p:spPr>
          <a:xfrm>
            <a:off x="8865300" y="1706625"/>
            <a:ext cx="3085350" cy="3867425"/>
          </a:xfrm>
          <a:prstGeom prst="rect">
            <a:avLst/>
          </a:prstGeom>
          <a:noFill/>
          <a:ln>
            <a:noFill/>
          </a:ln>
        </p:spPr>
      </p:pic>
      <p:sp>
        <p:nvSpPr>
          <p:cNvPr id="73" name="Google Shape;73;g368533f4156_0_299"/>
          <p:cNvSpPr/>
          <p:nvPr/>
        </p:nvSpPr>
        <p:spPr>
          <a:xfrm>
            <a:off x="4399002" y="7120890"/>
            <a:ext cx="1440900" cy="180000"/>
          </a:xfrm>
          <a:prstGeom prst="rect">
            <a:avLst/>
          </a:prstGeom>
          <a:noFill/>
          <a:ln>
            <a:noFill/>
          </a:ln>
        </p:spPr>
        <p:txBody>
          <a:bodyPr anchorCtr="0" anchor="t" bIns="0" lIns="0" spcFirstLastPara="1" rIns="0" wrap="square" tIns="0">
            <a:noAutofit/>
          </a:bodyPr>
          <a:lstStyle/>
          <a:p>
            <a:pPr indent="0" lvl="0" marL="0" marR="0" rtl="0" algn="l">
              <a:lnSpc>
                <a:spcPct val="127272"/>
              </a:lnSpc>
              <a:spcBef>
                <a:spcPts val="0"/>
              </a:spcBef>
              <a:spcAft>
                <a:spcPts val="0"/>
              </a:spcAft>
              <a:buClr>
                <a:srgbClr val="3A3630"/>
              </a:buClr>
              <a:buSzPts val="1100"/>
              <a:buFont typeface="Lora"/>
              <a:buNone/>
            </a:pPr>
            <a:r>
              <a:rPr b="0" i="0" lang="es-ES" sz="1100" u="none" cap="none" strike="noStrike">
                <a:solidFill>
                  <a:srgbClr val="3A3630"/>
                </a:solidFill>
                <a:latin typeface="Lora"/>
                <a:ea typeface="Lora"/>
                <a:cs typeface="Lora"/>
                <a:sym typeface="Lora"/>
              </a:rPr>
              <a:t>Ventiladores</a:t>
            </a:r>
            <a:endParaRPr b="0" i="0" sz="1100" u="none" cap="none" strike="noStrike"/>
          </a:p>
        </p:txBody>
      </p:sp>
      <p:sp>
        <p:nvSpPr>
          <p:cNvPr id="74" name="Google Shape;74;g368533f4156_0_299"/>
          <p:cNvSpPr/>
          <p:nvPr/>
        </p:nvSpPr>
        <p:spPr>
          <a:xfrm>
            <a:off x="4399002" y="7374374"/>
            <a:ext cx="3423300" cy="392100"/>
          </a:xfrm>
          <a:prstGeom prst="rect">
            <a:avLst/>
          </a:prstGeom>
          <a:noFill/>
          <a:ln>
            <a:noFill/>
          </a:ln>
        </p:spPr>
        <p:txBody>
          <a:bodyPr anchorCtr="0" anchor="t" bIns="0" lIns="0" spcFirstLastPara="1" rIns="0" wrap="square" tIns="0">
            <a:noAutofit/>
          </a:bodyPr>
          <a:lstStyle/>
          <a:p>
            <a:pPr indent="0" lvl="0" marL="0" marR="0" rtl="0" algn="l">
              <a:lnSpc>
                <a:spcPct val="157894"/>
              </a:lnSpc>
              <a:spcBef>
                <a:spcPts val="0"/>
              </a:spcBef>
              <a:spcAft>
                <a:spcPts val="0"/>
              </a:spcAft>
              <a:buClr>
                <a:srgbClr val="3A3630"/>
              </a:buClr>
              <a:buSzPts val="950"/>
              <a:buFont typeface="Arial"/>
              <a:buNone/>
            </a:pPr>
            <a:r>
              <a:rPr b="0" i="0" lang="es-ES" sz="950" u="none" cap="none" strike="noStrike">
                <a:solidFill>
                  <a:srgbClr val="3A3630"/>
                </a:solidFill>
                <a:latin typeface="Arial"/>
                <a:ea typeface="Arial"/>
                <a:cs typeface="Arial"/>
                <a:sym typeface="Arial"/>
              </a:rPr>
              <a:t>Se utilizan para enfriar el hotend y la pieza impresa, mejorando la calidad de las capas y previniendo el sobrecalentamiento.</a:t>
            </a:r>
            <a:endParaRPr b="0" i="0" sz="950" u="none" cap="none" strike="noStrike"/>
          </a:p>
        </p:txBody>
      </p:sp>
      <p:sp>
        <p:nvSpPr>
          <p:cNvPr id="75" name="Google Shape;75;g368533f4156_0_299"/>
          <p:cNvSpPr txBox="1"/>
          <p:nvPr/>
        </p:nvSpPr>
        <p:spPr>
          <a:xfrm>
            <a:off x="1236950" y="1596500"/>
            <a:ext cx="6845400" cy="2758200"/>
          </a:xfrm>
          <a:prstGeom prst="rect">
            <a:avLst/>
          </a:prstGeom>
          <a:noFill/>
          <a:ln>
            <a:noFill/>
          </a:ln>
        </p:spPr>
        <p:txBody>
          <a:bodyPr anchorCtr="0" anchor="t" bIns="91425" lIns="91425" spcFirstLastPara="1" rIns="91425" wrap="square" tIns="91425">
            <a:spAutoFit/>
          </a:bodyPr>
          <a:lstStyle/>
          <a:p>
            <a:pPr indent="-342900" lvl="0" marL="457200" marR="0" rtl="0" algn="just">
              <a:lnSpc>
                <a:spcPct val="115000"/>
              </a:lnSpc>
              <a:spcBef>
                <a:spcPts val="1000"/>
              </a:spcBef>
              <a:spcAft>
                <a:spcPts val="0"/>
              </a:spcAft>
              <a:buClr>
                <a:schemeClr val="dk1"/>
              </a:buClr>
              <a:buSzPts val="1800"/>
              <a:buChar char="●"/>
            </a:pPr>
            <a:r>
              <a:rPr b="1" lang="es-ES" sz="1800">
                <a:solidFill>
                  <a:schemeClr val="dk1"/>
                </a:solidFill>
              </a:rPr>
              <a:t>Electrónica</a:t>
            </a:r>
            <a:r>
              <a:rPr b="1" lang="es-ES" sz="1800">
                <a:solidFill>
                  <a:schemeClr val="dk1"/>
                </a:solidFill>
              </a:rPr>
              <a:t> y firmware:</a:t>
            </a:r>
            <a:r>
              <a:rPr lang="es-ES" sz="1800">
                <a:solidFill>
                  <a:schemeClr val="dk1"/>
                </a:solidFill>
              </a:rPr>
              <a:t> Placa controladora, pantalla, sensores y software que gestionan y coordinan todo el proceso de impresió</a:t>
            </a:r>
            <a:r>
              <a:rPr lang="es-ES" sz="950">
                <a:solidFill>
                  <a:srgbClr val="3A3630"/>
                </a:solidFill>
              </a:rPr>
              <a:t>n</a:t>
            </a:r>
            <a:endParaRPr sz="1800">
              <a:solidFill>
                <a:schemeClr val="dk1"/>
              </a:solidFill>
            </a:endParaRPr>
          </a:p>
          <a:p>
            <a:pPr indent="-342900" lvl="0" marL="457200" marR="0" rtl="0" algn="just">
              <a:lnSpc>
                <a:spcPct val="115000"/>
              </a:lnSpc>
              <a:spcBef>
                <a:spcPts val="1000"/>
              </a:spcBef>
              <a:spcAft>
                <a:spcPts val="0"/>
              </a:spcAft>
              <a:buClr>
                <a:schemeClr val="dk1"/>
              </a:buClr>
              <a:buSzPts val="1800"/>
              <a:buChar char="●"/>
            </a:pPr>
            <a:r>
              <a:rPr b="1" lang="es-ES" sz="1800">
                <a:solidFill>
                  <a:schemeClr val="dk1"/>
                </a:solidFill>
              </a:rPr>
              <a:t>Ventiladores de capa:</a:t>
            </a:r>
            <a:r>
              <a:rPr lang="es-ES" sz="1800">
                <a:solidFill>
                  <a:schemeClr val="dk1"/>
                </a:solidFill>
              </a:rPr>
              <a:t>Se utilizan para enfriar el hotend y la pieza impresa, mejorando la calidad de las capas y previniendo el sobrecalentamient</a:t>
            </a:r>
            <a:r>
              <a:rPr lang="es-ES" sz="950">
                <a:solidFill>
                  <a:srgbClr val="3A3630"/>
                </a:solidFill>
              </a:rPr>
              <a:t>o</a:t>
            </a:r>
            <a:endParaRPr sz="1800">
              <a:solidFill>
                <a:schemeClr val="dk1"/>
              </a:solidFil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g368533f4156_0_201"/>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UD3: COMPONENTES DE UNA IMPR 3D FDM.</a:t>
            </a:r>
            <a:endParaRPr/>
          </a:p>
        </p:txBody>
      </p:sp>
      <p:sp>
        <p:nvSpPr>
          <p:cNvPr id="81" name="Google Shape;81;g368533f4156_0_201"/>
          <p:cNvSpPr txBox="1"/>
          <p:nvPr/>
        </p:nvSpPr>
        <p:spPr>
          <a:xfrm>
            <a:off x="1464825" y="1057950"/>
            <a:ext cx="99684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3.2 PARTES MECÁNICAS DE UNA IMPRESORA 3D FDM.</a:t>
            </a:r>
            <a:endParaRPr b="1" i="0" sz="2400" u="none" cap="none" strike="noStrike">
              <a:solidFill>
                <a:srgbClr val="002060"/>
              </a:solidFill>
              <a:latin typeface="Arial Black"/>
              <a:ea typeface="Arial Black"/>
              <a:cs typeface="Arial Black"/>
              <a:sym typeface="Arial Black"/>
            </a:endParaRPr>
          </a:p>
        </p:txBody>
      </p:sp>
      <p:pic>
        <p:nvPicPr>
          <p:cNvPr id="82" name="Google Shape;82;g368533f4156_0_201"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83" name="Google Shape;83;g368533f4156_0_201"/>
          <p:cNvSpPr/>
          <p:nvPr/>
        </p:nvSpPr>
        <p:spPr>
          <a:xfrm>
            <a:off x="3445747" y="1730686"/>
            <a:ext cx="5027453" cy="954722"/>
          </a:xfrm>
          <a:custGeom>
            <a:rect b="b" l="l" r="r" t="t"/>
            <a:pathLst>
              <a:path extrusionOk="0" h="1909445" w="7312659">
                <a:moveTo>
                  <a:pt x="6694411" y="1909426"/>
                </a:moveTo>
                <a:lnTo>
                  <a:pt x="587695" y="1908682"/>
                </a:lnTo>
                <a:lnTo>
                  <a:pt x="527337" y="1902737"/>
                </a:lnTo>
                <a:lnTo>
                  <a:pt x="467853" y="1890905"/>
                </a:lnTo>
                <a:lnTo>
                  <a:pt x="409815" y="1873299"/>
                </a:lnTo>
                <a:lnTo>
                  <a:pt x="353782" y="1850090"/>
                </a:lnTo>
                <a:lnTo>
                  <a:pt x="300294" y="1821500"/>
                </a:lnTo>
                <a:lnTo>
                  <a:pt x="249865" y="1787805"/>
                </a:lnTo>
                <a:lnTo>
                  <a:pt x="202982" y="1749329"/>
                </a:lnTo>
                <a:lnTo>
                  <a:pt x="160097" y="1706443"/>
                </a:lnTo>
                <a:lnTo>
                  <a:pt x="121621" y="1659560"/>
                </a:lnTo>
                <a:lnTo>
                  <a:pt x="87926" y="1609132"/>
                </a:lnTo>
                <a:lnTo>
                  <a:pt x="59336" y="1555643"/>
                </a:lnTo>
                <a:lnTo>
                  <a:pt x="36126" y="1499610"/>
                </a:lnTo>
                <a:lnTo>
                  <a:pt x="18520" y="1441572"/>
                </a:lnTo>
                <a:lnTo>
                  <a:pt x="6688" y="1382088"/>
                </a:lnTo>
                <a:lnTo>
                  <a:pt x="743" y="1321730"/>
                </a:lnTo>
                <a:lnTo>
                  <a:pt x="0" y="1291406"/>
                </a:lnTo>
                <a:lnTo>
                  <a:pt x="743" y="587695"/>
                </a:lnTo>
                <a:lnTo>
                  <a:pt x="6688" y="527337"/>
                </a:lnTo>
                <a:lnTo>
                  <a:pt x="18520" y="467853"/>
                </a:lnTo>
                <a:lnTo>
                  <a:pt x="36126" y="409815"/>
                </a:lnTo>
                <a:lnTo>
                  <a:pt x="59336" y="353782"/>
                </a:lnTo>
                <a:lnTo>
                  <a:pt x="87926" y="300294"/>
                </a:lnTo>
                <a:lnTo>
                  <a:pt x="121621" y="249865"/>
                </a:lnTo>
                <a:lnTo>
                  <a:pt x="160097" y="202982"/>
                </a:lnTo>
                <a:lnTo>
                  <a:pt x="202982" y="160097"/>
                </a:lnTo>
                <a:lnTo>
                  <a:pt x="249865" y="121621"/>
                </a:lnTo>
                <a:lnTo>
                  <a:pt x="300294" y="87926"/>
                </a:lnTo>
                <a:lnTo>
                  <a:pt x="353782" y="59336"/>
                </a:lnTo>
                <a:lnTo>
                  <a:pt x="409815" y="36126"/>
                </a:lnTo>
                <a:lnTo>
                  <a:pt x="467853" y="18520"/>
                </a:lnTo>
                <a:lnTo>
                  <a:pt x="527337" y="6688"/>
                </a:lnTo>
                <a:lnTo>
                  <a:pt x="587695" y="743"/>
                </a:lnTo>
                <a:lnTo>
                  <a:pt x="618020" y="0"/>
                </a:lnTo>
                <a:lnTo>
                  <a:pt x="6724736" y="743"/>
                </a:lnTo>
                <a:lnTo>
                  <a:pt x="6785093" y="6688"/>
                </a:lnTo>
                <a:lnTo>
                  <a:pt x="6844577" y="18520"/>
                </a:lnTo>
                <a:lnTo>
                  <a:pt x="6902615" y="36126"/>
                </a:lnTo>
                <a:lnTo>
                  <a:pt x="6958648" y="59336"/>
                </a:lnTo>
                <a:lnTo>
                  <a:pt x="7012136" y="87926"/>
                </a:lnTo>
                <a:lnTo>
                  <a:pt x="7062565" y="121621"/>
                </a:lnTo>
                <a:lnTo>
                  <a:pt x="7109448" y="160097"/>
                </a:lnTo>
                <a:lnTo>
                  <a:pt x="7152334" y="202982"/>
                </a:lnTo>
                <a:lnTo>
                  <a:pt x="7190809" y="249865"/>
                </a:lnTo>
                <a:lnTo>
                  <a:pt x="7224504" y="300294"/>
                </a:lnTo>
                <a:lnTo>
                  <a:pt x="7253094" y="353782"/>
                </a:lnTo>
                <a:lnTo>
                  <a:pt x="7276304" y="409815"/>
                </a:lnTo>
                <a:lnTo>
                  <a:pt x="7293910" y="467853"/>
                </a:lnTo>
                <a:lnTo>
                  <a:pt x="7305742" y="527337"/>
                </a:lnTo>
                <a:lnTo>
                  <a:pt x="7311687" y="587695"/>
                </a:lnTo>
                <a:lnTo>
                  <a:pt x="7312431" y="618020"/>
                </a:lnTo>
                <a:lnTo>
                  <a:pt x="7311687" y="1321730"/>
                </a:lnTo>
                <a:lnTo>
                  <a:pt x="7305742" y="1382088"/>
                </a:lnTo>
                <a:lnTo>
                  <a:pt x="7293910" y="1441572"/>
                </a:lnTo>
                <a:lnTo>
                  <a:pt x="7276304" y="1499610"/>
                </a:lnTo>
                <a:lnTo>
                  <a:pt x="7253094" y="1555643"/>
                </a:lnTo>
                <a:lnTo>
                  <a:pt x="7224504" y="1609131"/>
                </a:lnTo>
                <a:lnTo>
                  <a:pt x="7190810" y="1659560"/>
                </a:lnTo>
                <a:lnTo>
                  <a:pt x="7152334" y="1706443"/>
                </a:lnTo>
                <a:lnTo>
                  <a:pt x="7109448" y="1749329"/>
                </a:lnTo>
                <a:lnTo>
                  <a:pt x="7062565" y="1787804"/>
                </a:lnTo>
                <a:lnTo>
                  <a:pt x="7012136" y="1821499"/>
                </a:lnTo>
                <a:lnTo>
                  <a:pt x="6958648" y="1850089"/>
                </a:lnTo>
                <a:lnTo>
                  <a:pt x="6902615" y="1873299"/>
                </a:lnTo>
                <a:lnTo>
                  <a:pt x="6844577" y="1890905"/>
                </a:lnTo>
                <a:lnTo>
                  <a:pt x="6785093" y="1902737"/>
                </a:lnTo>
                <a:lnTo>
                  <a:pt x="6724736" y="1908682"/>
                </a:lnTo>
                <a:lnTo>
                  <a:pt x="6694411" y="1909426"/>
                </a:lnTo>
                <a:close/>
              </a:path>
            </a:pathLst>
          </a:custGeom>
          <a:solidFill>
            <a:srgbClr val="568AB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g368533f4156_0_201"/>
          <p:cNvSpPr/>
          <p:nvPr/>
        </p:nvSpPr>
        <p:spPr>
          <a:xfrm>
            <a:off x="3371020" y="3141221"/>
            <a:ext cx="5064016" cy="992911"/>
          </a:xfrm>
          <a:custGeom>
            <a:rect b="b" l="l" r="r" t="t"/>
            <a:pathLst>
              <a:path extrusionOk="0" h="1909445" w="7312659">
                <a:moveTo>
                  <a:pt x="6694411" y="1909426"/>
                </a:moveTo>
                <a:lnTo>
                  <a:pt x="587695" y="1908682"/>
                </a:lnTo>
                <a:lnTo>
                  <a:pt x="527337" y="1902737"/>
                </a:lnTo>
                <a:lnTo>
                  <a:pt x="467853" y="1890905"/>
                </a:lnTo>
                <a:lnTo>
                  <a:pt x="409815" y="1873299"/>
                </a:lnTo>
                <a:lnTo>
                  <a:pt x="353782" y="1850090"/>
                </a:lnTo>
                <a:lnTo>
                  <a:pt x="300294" y="1821500"/>
                </a:lnTo>
                <a:lnTo>
                  <a:pt x="249865" y="1787805"/>
                </a:lnTo>
                <a:lnTo>
                  <a:pt x="202982" y="1749329"/>
                </a:lnTo>
                <a:lnTo>
                  <a:pt x="160097" y="1706443"/>
                </a:lnTo>
                <a:lnTo>
                  <a:pt x="121621" y="1659560"/>
                </a:lnTo>
                <a:lnTo>
                  <a:pt x="87926" y="1609132"/>
                </a:lnTo>
                <a:lnTo>
                  <a:pt x="59336" y="1555643"/>
                </a:lnTo>
                <a:lnTo>
                  <a:pt x="36126" y="1499610"/>
                </a:lnTo>
                <a:lnTo>
                  <a:pt x="18520" y="1441572"/>
                </a:lnTo>
                <a:lnTo>
                  <a:pt x="6688" y="1382088"/>
                </a:lnTo>
                <a:lnTo>
                  <a:pt x="743" y="1321730"/>
                </a:lnTo>
                <a:lnTo>
                  <a:pt x="0" y="1291406"/>
                </a:lnTo>
                <a:lnTo>
                  <a:pt x="743" y="587695"/>
                </a:lnTo>
                <a:lnTo>
                  <a:pt x="6688" y="527337"/>
                </a:lnTo>
                <a:lnTo>
                  <a:pt x="18520" y="467853"/>
                </a:lnTo>
                <a:lnTo>
                  <a:pt x="36126" y="409815"/>
                </a:lnTo>
                <a:lnTo>
                  <a:pt x="59336" y="353782"/>
                </a:lnTo>
                <a:lnTo>
                  <a:pt x="87926" y="300294"/>
                </a:lnTo>
                <a:lnTo>
                  <a:pt x="121621" y="249865"/>
                </a:lnTo>
                <a:lnTo>
                  <a:pt x="160097" y="202982"/>
                </a:lnTo>
                <a:lnTo>
                  <a:pt x="202982" y="160097"/>
                </a:lnTo>
                <a:lnTo>
                  <a:pt x="249865" y="121621"/>
                </a:lnTo>
                <a:lnTo>
                  <a:pt x="300294" y="87926"/>
                </a:lnTo>
                <a:lnTo>
                  <a:pt x="353782" y="59336"/>
                </a:lnTo>
                <a:lnTo>
                  <a:pt x="409815" y="36126"/>
                </a:lnTo>
                <a:lnTo>
                  <a:pt x="467853" y="18520"/>
                </a:lnTo>
                <a:lnTo>
                  <a:pt x="527337" y="6688"/>
                </a:lnTo>
                <a:lnTo>
                  <a:pt x="587695" y="743"/>
                </a:lnTo>
                <a:lnTo>
                  <a:pt x="618020" y="0"/>
                </a:lnTo>
                <a:lnTo>
                  <a:pt x="6724736" y="743"/>
                </a:lnTo>
                <a:lnTo>
                  <a:pt x="6785093" y="6688"/>
                </a:lnTo>
                <a:lnTo>
                  <a:pt x="6844577" y="18520"/>
                </a:lnTo>
                <a:lnTo>
                  <a:pt x="6902615" y="36126"/>
                </a:lnTo>
                <a:lnTo>
                  <a:pt x="6958648" y="59336"/>
                </a:lnTo>
                <a:lnTo>
                  <a:pt x="7012136" y="87926"/>
                </a:lnTo>
                <a:lnTo>
                  <a:pt x="7062565" y="121621"/>
                </a:lnTo>
                <a:lnTo>
                  <a:pt x="7109448" y="160097"/>
                </a:lnTo>
                <a:lnTo>
                  <a:pt x="7152334" y="202982"/>
                </a:lnTo>
                <a:lnTo>
                  <a:pt x="7190809" y="249865"/>
                </a:lnTo>
                <a:lnTo>
                  <a:pt x="7224504" y="300294"/>
                </a:lnTo>
                <a:lnTo>
                  <a:pt x="7253094" y="353782"/>
                </a:lnTo>
                <a:lnTo>
                  <a:pt x="7276304" y="409815"/>
                </a:lnTo>
                <a:lnTo>
                  <a:pt x="7293910" y="467853"/>
                </a:lnTo>
                <a:lnTo>
                  <a:pt x="7305742" y="527337"/>
                </a:lnTo>
                <a:lnTo>
                  <a:pt x="7311687" y="587695"/>
                </a:lnTo>
                <a:lnTo>
                  <a:pt x="7312431" y="618020"/>
                </a:lnTo>
                <a:lnTo>
                  <a:pt x="7311687" y="1321730"/>
                </a:lnTo>
                <a:lnTo>
                  <a:pt x="7305742" y="1382088"/>
                </a:lnTo>
                <a:lnTo>
                  <a:pt x="7293910" y="1441572"/>
                </a:lnTo>
                <a:lnTo>
                  <a:pt x="7276304" y="1499610"/>
                </a:lnTo>
                <a:lnTo>
                  <a:pt x="7253094" y="1555643"/>
                </a:lnTo>
                <a:lnTo>
                  <a:pt x="7224504" y="1609131"/>
                </a:lnTo>
                <a:lnTo>
                  <a:pt x="7190810" y="1659560"/>
                </a:lnTo>
                <a:lnTo>
                  <a:pt x="7152334" y="1706443"/>
                </a:lnTo>
                <a:lnTo>
                  <a:pt x="7109448" y="1749329"/>
                </a:lnTo>
                <a:lnTo>
                  <a:pt x="7062565" y="1787804"/>
                </a:lnTo>
                <a:lnTo>
                  <a:pt x="7012136" y="1821499"/>
                </a:lnTo>
                <a:lnTo>
                  <a:pt x="6958648" y="1850089"/>
                </a:lnTo>
                <a:lnTo>
                  <a:pt x="6902615" y="1873299"/>
                </a:lnTo>
                <a:lnTo>
                  <a:pt x="6844577" y="1890905"/>
                </a:lnTo>
                <a:lnTo>
                  <a:pt x="6785093" y="1902737"/>
                </a:lnTo>
                <a:lnTo>
                  <a:pt x="6724736" y="1908682"/>
                </a:lnTo>
                <a:lnTo>
                  <a:pt x="6694411" y="1909426"/>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g368533f4156_0_201"/>
          <p:cNvSpPr/>
          <p:nvPr/>
        </p:nvSpPr>
        <p:spPr>
          <a:xfrm>
            <a:off x="3467717" y="4586553"/>
            <a:ext cx="5100580" cy="954722"/>
          </a:xfrm>
          <a:custGeom>
            <a:rect b="b" l="l" r="r" t="t"/>
            <a:pathLst>
              <a:path extrusionOk="0" h="1909445" w="7312659">
                <a:moveTo>
                  <a:pt x="6694411" y="1909426"/>
                </a:moveTo>
                <a:lnTo>
                  <a:pt x="587695" y="1908682"/>
                </a:lnTo>
                <a:lnTo>
                  <a:pt x="527337" y="1902737"/>
                </a:lnTo>
                <a:lnTo>
                  <a:pt x="467853" y="1890905"/>
                </a:lnTo>
                <a:lnTo>
                  <a:pt x="409815" y="1873299"/>
                </a:lnTo>
                <a:lnTo>
                  <a:pt x="353782" y="1850090"/>
                </a:lnTo>
                <a:lnTo>
                  <a:pt x="300294" y="1821500"/>
                </a:lnTo>
                <a:lnTo>
                  <a:pt x="249865" y="1787805"/>
                </a:lnTo>
                <a:lnTo>
                  <a:pt x="202982" y="1749329"/>
                </a:lnTo>
                <a:lnTo>
                  <a:pt x="160097" y="1706443"/>
                </a:lnTo>
                <a:lnTo>
                  <a:pt x="121621" y="1659560"/>
                </a:lnTo>
                <a:lnTo>
                  <a:pt x="87926" y="1609132"/>
                </a:lnTo>
                <a:lnTo>
                  <a:pt x="59336" y="1555643"/>
                </a:lnTo>
                <a:lnTo>
                  <a:pt x="36126" y="1499610"/>
                </a:lnTo>
                <a:lnTo>
                  <a:pt x="18520" y="1441572"/>
                </a:lnTo>
                <a:lnTo>
                  <a:pt x="6688" y="1382088"/>
                </a:lnTo>
                <a:lnTo>
                  <a:pt x="743" y="1321730"/>
                </a:lnTo>
                <a:lnTo>
                  <a:pt x="0" y="1291406"/>
                </a:lnTo>
                <a:lnTo>
                  <a:pt x="743" y="587695"/>
                </a:lnTo>
                <a:lnTo>
                  <a:pt x="6688" y="527337"/>
                </a:lnTo>
                <a:lnTo>
                  <a:pt x="18520" y="467853"/>
                </a:lnTo>
                <a:lnTo>
                  <a:pt x="36126" y="409815"/>
                </a:lnTo>
                <a:lnTo>
                  <a:pt x="59336" y="353782"/>
                </a:lnTo>
                <a:lnTo>
                  <a:pt x="87926" y="300294"/>
                </a:lnTo>
                <a:lnTo>
                  <a:pt x="121621" y="249865"/>
                </a:lnTo>
                <a:lnTo>
                  <a:pt x="160097" y="202982"/>
                </a:lnTo>
                <a:lnTo>
                  <a:pt x="202982" y="160097"/>
                </a:lnTo>
                <a:lnTo>
                  <a:pt x="249865" y="121621"/>
                </a:lnTo>
                <a:lnTo>
                  <a:pt x="300294" y="87926"/>
                </a:lnTo>
                <a:lnTo>
                  <a:pt x="353782" y="59336"/>
                </a:lnTo>
                <a:lnTo>
                  <a:pt x="409815" y="36126"/>
                </a:lnTo>
                <a:lnTo>
                  <a:pt x="467853" y="18520"/>
                </a:lnTo>
                <a:lnTo>
                  <a:pt x="527337" y="6688"/>
                </a:lnTo>
                <a:lnTo>
                  <a:pt x="587695" y="743"/>
                </a:lnTo>
                <a:lnTo>
                  <a:pt x="618020" y="0"/>
                </a:lnTo>
                <a:lnTo>
                  <a:pt x="6724736" y="743"/>
                </a:lnTo>
                <a:lnTo>
                  <a:pt x="6785093" y="6688"/>
                </a:lnTo>
                <a:lnTo>
                  <a:pt x="6844577" y="18520"/>
                </a:lnTo>
                <a:lnTo>
                  <a:pt x="6902615" y="36126"/>
                </a:lnTo>
                <a:lnTo>
                  <a:pt x="6958648" y="59336"/>
                </a:lnTo>
                <a:lnTo>
                  <a:pt x="7012136" y="87926"/>
                </a:lnTo>
                <a:lnTo>
                  <a:pt x="7062565" y="121621"/>
                </a:lnTo>
                <a:lnTo>
                  <a:pt x="7109448" y="160097"/>
                </a:lnTo>
                <a:lnTo>
                  <a:pt x="7152334" y="202982"/>
                </a:lnTo>
                <a:lnTo>
                  <a:pt x="7190809" y="249865"/>
                </a:lnTo>
                <a:lnTo>
                  <a:pt x="7224504" y="300294"/>
                </a:lnTo>
                <a:lnTo>
                  <a:pt x="7253094" y="353782"/>
                </a:lnTo>
                <a:lnTo>
                  <a:pt x="7276304" y="409815"/>
                </a:lnTo>
                <a:lnTo>
                  <a:pt x="7293910" y="467853"/>
                </a:lnTo>
                <a:lnTo>
                  <a:pt x="7305742" y="527337"/>
                </a:lnTo>
                <a:lnTo>
                  <a:pt x="7311687" y="587695"/>
                </a:lnTo>
                <a:lnTo>
                  <a:pt x="7312431" y="618020"/>
                </a:lnTo>
                <a:lnTo>
                  <a:pt x="7311687" y="1321730"/>
                </a:lnTo>
                <a:lnTo>
                  <a:pt x="7305742" y="1382088"/>
                </a:lnTo>
                <a:lnTo>
                  <a:pt x="7293910" y="1441572"/>
                </a:lnTo>
                <a:lnTo>
                  <a:pt x="7276304" y="1499610"/>
                </a:lnTo>
                <a:lnTo>
                  <a:pt x="7253094" y="1555643"/>
                </a:lnTo>
                <a:lnTo>
                  <a:pt x="7224504" y="1609131"/>
                </a:lnTo>
                <a:lnTo>
                  <a:pt x="7190810" y="1659560"/>
                </a:lnTo>
                <a:lnTo>
                  <a:pt x="7152334" y="1706443"/>
                </a:lnTo>
                <a:lnTo>
                  <a:pt x="7109448" y="1749329"/>
                </a:lnTo>
                <a:lnTo>
                  <a:pt x="7062565" y="1787804"/>
                </a:lnTo>
                <a:lnTo>
                  <a:pt x="7012136" y="1821499"/>
                </a:lnTo>
                <a:lnTo>
                  <a:pt x="6958648" y="1850089"/>
                </a:lnTo>
                <a:lnTo>
                  <a:pt x="6902615" y="1873299"/>
                </a:lnTo>
                <a:lnTo>
                  <a:pt x="6844577" y="1890905"/>
                </a:lnTo>
                <a:lnTo>
                  <a:pt x="6785093" y="1902737"/>
                </a:lnTo>
                <a:lnTo>
                  <a:pt x="6724736" y="1908682"/>
                </a:lnTo>
                <a:lnTo>
                  <a:pt x="6694411" y="1909426"/>
                </a:lnTo>
                <a:close/>
              </a:path>
            </a:pathLst>
          </a:custGeom>
          <a:solidFill>
            <a:srgbClr val="BED0E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g368533f4156_0_201"/>
          <p:cNvSpPr txBox="1"/>
          <p:nvPr/>
        </p:nvSpPr>
        <p:spPr>
          <a:xfrm>
            <a:off x="3473664" y="1972750"/>
            <a:ext cx="4696500" cy="6489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000">
                <a:solidFill>
                  <a:srgbClr val="012033"/>
                </a:solidFill>
              </a:rPr>
              <a:t>3.3.1 ESTRUCTURA Y BASE </a:t>
            </a:r>
            <a:endParaRPr b="1" i="0" sz="2000" u="none" cap="none" strike="noStrike">
              <a:solidFill>
                <a:srgbClr val="012033"/>
              </a:solidFill>
              <a:latin typeface="Arial"/>
              <a:ea typeface="Arial"/>
              <a:cs typeface="Arial"/>
              <a:sym typeface="Arial"/>
            </a:endParaRPr>
          </a:p>
          <a:p>
            <a:pPr indent="0" lvl="0" marL="0" marR="0" rtl="0" algn="ctr">
              <a:lnSpc>
                <a:spcPct val="100000"/>
              </a:lnSpc>
              <a:spcBef>
                <a:spcPts val="130"/>
              </a:spcBef>
              <a:spcAft>
                <a:spcPts val="0"/>
              </a:spcAft>
              <a:buClr>
                <a:srgbClr val="000000"/>
              </a:buClr>
              <a:buSzPts val="2000"/>
              <a:buFont typeface="Arial"/>
              <a:buNone/>
            </a:pPr>
            <a:r>
              <a:t/>
            </a:r>
            <a:endParaRPr b="0" i="0" sz="2000" u="none" cap="none" strike="noStrike">
              <a:solidFill>
                <a:srgbClr val="012033"/>
              </a:solidFill>
              <a:latin typeface="Arial"/>
              <a:ea typeface="Arial"/>
              <a:cs typeface="Arial"/>
              <a:sym typeface="Arial"/>
            </a:endParaRPr>
          </a:p>
        </p:txBody>
      </p:sp>
      <p:sp>
        <p:nvSpPr>
          <p:cNvPr id="87" name="Google Shape;87;g368533f4156_0_201"/>
          <p:cNvSpPr txBox="1"/>
          <p:nvPr/>
        </p:nvSpPr>
        <p:spPr>
          <a:xfrm>
            <a:off x="3702264" y="3420550"/>
            <a:ext cx="4696500" cy="6489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000">
                <a:solidFill>
                  <a:srgbClr val="012033"/>
                </a:solidFill>
              </a:rPr>
              <a:t>3.3.2 SISTEMA DE MOVIMIENTO </a:t>
            </a:r>
            <a:endParaRPr b="1" i="0" sz="2000" u="none" cap="none" strike="noStrike">
              <a:solidFill>
                <a:srgbClr val="012033"/>
              </a:solidFill>
              <a:latin typeface="Arial"/>
              <a:ea typeface="Arial"/>
              <a:cs typeface="Arial"/>
              <a:sym typeface="Arial"/>
            </a:endParaRPr>
          </a:p>
          <a:p>
            <a:pPr indent="0" lvl="0" marL="0" marR="0" rtl="0" algn="ctr">
              <a:lnSpc>
                <a:spcPct val="100000"/>
              </a:lnSpc>
              <a:spcBef>
                <a:spcPts val="130"/>
              </a:spcBef>
              <a:spcAft>
                <a:spcPts val="0"/>
              </a:spcAft>
              <a:buClr>
                <a:srgbClr val="000000"/>
              </a:buClr>
              <a:buSzPts val="2000"/>
              <a:buFont typeface="Arial"/>
              <a:buNone/>
            </a:pPr>
            <a:r>
              <a:t/>
            </a:r>
            <a:endParaRPr b="0" i="0" sz="2000" u="none" cap="none" strike="noStrike">
              <a:solidFill>
                <a:srgbClr val="012033"/>
              </a:solidFill>
              <a:latin typeface="Arial"/>
              <a:ea typeface="Arial"/>
              <a:cs typeface="Arial"/>
              <a:sym typeface="Arial"/>
            </a:endParaRPr>
          </a:p>
        </p:txBody>
      </p:sp>
      <p:sp>
        <p:nvSpPr>
          <p:cNvPr id="88" name="Google Shape;88;g368533f4156_0_201"/>
          <p:cNvSpPr txBox="1"/>
          <p:nvPr/>
        </p:nvSpPr>
        <p:spPr>
          <a:xfrm>
            <a:off x="3702264" y="4868350"/>
            <a:ext cx="4696500" cy="6489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000">
                <a:solidFill>
                  <a:srgbClr val="012033"/>
                </a:solidFill>
              </a:rPr>
              <a:t>3.3.2 CORREAS Y MOTORES </a:t>
            </a:r>
            <a:endParaRPr b="1" i="0" sz="2000" u="none" cap="none" strike="noStrike">
              <a:solidFill>
                <a:srgbClr val="012033"/>
              </a:solidFill>
              <a:latin typeface="Arial"/>
              <a:ea typeface="Arial"/>
              <a:cs typeface="Arial"/>
              <a:sym typeface="Arial"/>
            </a:endParaRPr>
          </a:p>
          <a:p>
            <a:pPr indent="0" lvl="0" marL="0" marR="0" rtl="0" algn="ctr">
              <a:lnSpc>
                <a:spcPct val="100000"/>
              </a:lnSpc>
              <a:spcBef>
                <a:spcPts val="130"/>
              </a:spcBef>
              <a:spcAft>
                <a:spcPts val="0"/>
              </a:spcAft>
              <a:buClr>
                <a:srgbClr val="000000"/>
              </a:buClr>
              <a:buSzPts val="2000"/>
              <a:buFont typeface="Arial"/>
              <a:buNone/>
            </a:pPr>
            <a:r>
              <a:t/>
            </a:r>
            <a:endParaRPr b="0" i="0" sz="2000" u="none" cap="none" strike="noStrike">
              <a:solidFill>
                <a:srgbClr val="012033"/>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g368533f4156_0_109"/>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UD3: COMPONENTES DE UNA IMPR 3D FDM.</a:t>
            </a:r>
            <a:endParaRPr/>
          </a:p>
        </p:txBody>
      </p:sp>
      <p:sp>
        <p:nvSpPr>
          <p:cNvPr id="94" name="Google Shape;94;g368533f4156_0_109"/>
          <p:cNvSpPr txBox="1"/>
          <p:nvPr/>
        </p:nvSpPr>
        <p:spPr>
          <a:xfrm>
            <a:off x="1464825" y="1057950"/>
            <a:ext cx="9157800" cy="7659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3.2 </a:t>
            </a:r>
            <a:r>
              <a:rPr b="1" lang="es-ES" sz="2400">
                <a:solidFill>
                  <a:srgbClr val="002060"/>
                </a:solidFill>
                <a:latin typeface="Arial Black"/>
                <a:ea typeface="Arial Black"/>
                <a:cs typeface="Arial Black"/>
                <a:sym typeface="Arial Black"/>
              </a:rPr>
              <a:t>PARTES </a:t>
            </a:r>
            <a:r>
              <a:rPr b="1" lang="es-ES" sz="2400">
                <a:solidFill>
                  <a:srgbClr val="002060"/>
                </a:solidFill>
                <a:latin typeface="Arial Black"/>
                <a:ea typeface="Arial Black"/>
                <a:cs typeface="Arial Black"/>
                <a:sym typeface="Arial Black"/>
              </a:rPr>
              <a:t>MECÁNICAS</a:t>
            </a:r>
            <a:r>
              <a:rPr b="1" lang="es-ES" sz="2400">
                <a:solidFill>
                  <a:srgbClr val="002060"/>
                </a:solidFill>
                <a:latin typeface="Arial Black"/>
                <a:ea typeface="Arial Black"/>
                <a:cs typeface="Arial Black"/>
                <a:sym typeface="Arial Black"/>
              </a:rPr>
              <a:t> UNA IMPRESORA 3D FDM.</a:t>
            </a:r>
            <a:endParaRPr b="1" sz="2400">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lang="es-ES" sz="2400">
                <a:solidFill>
                  <a:srgbClr val="002060"/>
                </a:solidFill>
                <a:latin typeface="Arial Black"/>
                <a:ea typeface="Arial Black"/>
                <a:cs typeface="Arial Black"/>
                <a:sym typeface="Arial Black"/>
              </a:rPr>
              <a:t>3.2.1 ESTRUCTURA Y BASE</a:t>
            </a:r>
            <a:endParaRPr b="1" sz="2400">
              <a:solidFill>
                <a:srgbClr val="002060"/>
              </a:solidFill>
              <a:latin typeface="Arial Black"/>
              <a:ea typeface="Arial Black"/>
              <a:cs typeface="Arial Black"/>
              <a:sym typeface="Arial Black"/>
            </a:endParaRPr>
          </a:p>
        </p:txBody>
      </p:sp>
      <p:pic>
        <p:nvPicPr>
          <p:cNvPr id="95" name="Google Shape;95;g368533f4156_0_109"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96" name="Google Shape;96;g368533f4156_0_109"/>
          <p:cNvSpPr/>
          <p:nvPr/>
        </p:nvSpPr>
        <p:spPr>
          <a:xfrm>
            <a:off x="4399002" y="7120890"/>
            <a:ext cx="1440900" cy="180000"/>
          </a:xfrm>
          <a:prstGeom prst="rect">
            <a:avLst/>
          </a:prstGeom>
          <a:noFill/>
          <a:ln>
            <a:noFill/>
          </a:ln>
        </p:spPr>
        <p:txBody>
          <a:bodyPr anchorCtr="0" anchor="t" bIns="0" lIns="0" spcFirstLastPara="1" rIns="0" wrap="square" tIns="0">
            <a:noAutofit/>
          </a:bodyPr>
          <a:lstStyle/>
          <a:p>
            <a:pPr indent="0" lvl="0" marL="0" marR="0" rtl="0" algn="l">
              <a:lnSpc>
                <a:spcPct val="127272"/>
              </a:lnSpc>
              <a:spcBef>
                <a:spcPts val="0"/>
              </a:spcBef>
              <a:spcAft>
                <a:spcPts val="0"/>
              </a:spcAft>
              <a:buClr>
                <a:srgbClr val="3A3630"/>
              </a:buClr>
              <a:buSzPts val="1100"/>
              <a:buFont typeface="Lora"/>
              <a:buNone/>
            </a:pPr>
            <a:r>
              <a:rPr b="0" i="0" lang="es-ES" sz="1100" u="none" cap="none" strike="noStrike">
                <a:solidFill>
                  <a:srgbClr val="3A3630"/>
                </a:solidFill>
                <a:latin typeface="Lora"/>
                <a:ea typeface="Lora"/>
                <a:cs typeface="Lora"/>
                <a:sym typeface="Lora"/>
              </a:rPr>
              <a:t>Ventiladores</a:t>
            </a:r>
            <a:endParaRPr b="0" i="0" sz="1100" u="none" cap="none" strike="noStrike"/>
          </a:p>
        </p:txBody>
      </p:sp>
      <p:sp>
        <p:nvSpPr>
          <p:cNvPr id="97" name="Google Shape;97;g368533f4156_0_109"/>
          <p:cNvSpPr/>
          <p:nvPr/>
        </p:nvSpPr>
        <p:spPr>
          <a:xfrm>
            <a:off x="4399002" y="7374374"/>
            <a:ext cx="3423300" cy="392100"/>
          </a:xfrm>
          <a:prstGeom prst="rect">
            <a:avLst/>
          </a:prstGeom>
          <a:noFill/>
          <a:ln>
            <a:noFill/>
          </a:ln>
        </p:spPr>
        <p:txBody>
          <a:bodyPr anchorCtr="0" anchor="t" bIns="0" lIns="0" spcFirstLastPara="1" rIns="0" wrap="square" tIns="0">
            <a:noAutofit/>
          </a:bodyPr>
          <a:lstStyle/>
          <a:p>
            <a:pPr indent="0" lvl="0" marL="0" marR="0" rtl="0" algn="l">
              <a:lnSpc>
                <a:spcPct val="157894"/>
              </a:lnSpc>
              <a:spcBef>
                <a:spcPts val="0"/>
              </a:spcBef>
              <a:spcAft>
                <a:spcPts val="0"/>
              </a:spcAft>
              <a:buClr>
                <a:srgbClr val="3A3630"/>
              </a:buClr>
              <a:buSzPts val="950"/>
              <a:buFont typeface="Arial"/>
              <a:buNone/>
            </a:pPr>
            <a:r>
              <a:rPr b="0" i="0" lang="es-ES" sz="950" u="none" cap="none" strike="noStrike">
                <a:solidFill>
                  <a:srgbClr val="3A3630"/>
                </a:solidFill>
                <a:latin typeface="Arial"/>
                <a:ea typeface="Arial"/>
                <a:cs typeface="Arial"/>
                <a:sym typeface="Arial"/>
              </a:rPr>
              <a:t>Se utilizan para enfriar el hotend y la pieza impresa, mejorando la calidad de las capas y previniendo el sobrecalentamiento.</a:t>
            </a:r>
            <a:endParaRPr b="0" i="0" sz="950" u="none" cap="none" strike="noStrike"/>
          </a:p>
        </p:txBody>
      </p:sp>
      <p:sp>
        <p:nvSpPr>
          <p:cNvPr id="98" name="Google Shape;98;g368533f4156_0_109"/>
          <p:cNvSpPr txBox="1"/>
          <p:nvPr/>
        </p:nvSpPr>
        <p:spPr>
          <a:xfrm>
            <a:off x="1236950" y="1901300"/>
            <a:ext cx="6845400" cy="45252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1000"/>
              </a:spcBef>
              <a:spcAft>
                <a:spcPts val="0"/>
              </a:spcAft>
              <a:buClr>
                <a:schemeClr val="dk1"/>
              </a:buClr>
              <a:buSzPts val="1800"/>
              <a:buChar char="●"/>
            </a:pPr>
            <a:r>
              <a:rPr b="1" lang="es-ES" sz="1800">
                <a:solidFill>
                  <a:schemeClr val="dk1"/>
                </a:solidFill>
              </a:rPr>
              <a:t>Marco:</a:t>
            </a:r>
            <a:r>
              <a:rPr lang="es-ES" sz="1800">
                <a:solidFill>
                  <a:schemeClr val="dk1"/>
                </a:solidFill>
              </a:rPr>
              <a:t> El esqueleto de la impresora, clave para la estabilidad y precisión.</a:t>
            </a:r>
            <a:endParaRPr sz="1800">
              <a:solidFill>
                <a:schemeClr val="dk1"/>
              </a:solidFill>
            </a:endParaRPr>
          </a:p>
          <a:p>
            <a:pPr indent="-342900" lvl="1" marL="914400" marR="0" rtl="0" algn="l">
              <a:lnSpc>
                <a:spcPct val="100000"/>
              </a:lnSpc>
              <a:spcBef>
                <a:spcPts val="1000"/>
              </a:spcBef>
              <a:spcAft>
                <a:spcPts val="0"/>
              </a:spcAft>
              <a:buClr>
                <a:schemeClr val="dk1"/>
              </a:buClr>
              <a:buSzPts val="1800"/>
              <a:buChar char="○"/>
            </a:pPr>
            <a:r>
              <a:rPr lang="es-ES" sz="1800">
                <a:solidFill>
                  <a:schemeClr val="dk1"/>
                </a:solidFill>
              </a:rPr>
              <a:t>Construido en aluminio o acero.</a:t>
            </a:r>
            <a:endParaRPr sz="1800">
              <a:solidFill>
                <a:schemeClr val="dk1"/>
              </a:solidFill>
            </a:endParaRPr>
          </a:p>
          <a:p>
            <a:pPr indent="-342900" lvl="1" marL="914400" marR="0" rtl="0" algn="l">
              <a:lnSpc>
                <a:spcPct val="100000"/>
              </a:lnSpc>
              <a:spcBef>
                <a:spcPts val="1000"/>
              </a:spcBef>
              <a:spcAft>
                <a:spcPts val="0"/>
              </a:spcAft>
              <a:buClr>
                <a:schemeClr val="dk1"/>
              </a:buClr>
              <a:buSzPts val="1800"/>
              <a:buChar char="○"/>
            </a:pPr>
            <a:r>
              <a:rPr lang="es-ES" sz="1800">
                <a:solidFill>
                  <a:schemeClr val="dk1"/>
                </a:solidFill>
              </a:rPr>
              <a:t>Tipos: Cartesiano, Delta, CoreX</a:t>
            </a:r>
            <a:r>
              <a:rPr lang="es-ES" sz="1200">
                <a:solidFill>
                  <a:srgbClr val="1B1C1D"/>
                </a:solidFill>
              </a:rPr>
              <a:t>Y</a:t>
            </a:r>
            <a:endParaRPr b="1" sz="1800">
              <a:solidFill>
                <a:schemeClr val="dk1"/>
              </a:solidFill>
            </a:endParaRPr>
          </a:p>
          <a:p>
            <a:pPr indent="-342900" lvl="0" marL="457200" marR="0" rtl="0" algn="l">
              <a:lnSpc>
                <a:spcPct val="100000"/>
              </a:lnSpc>
              <a:spcBef>
                <a:spcPts val="1000"/>
              </a:spcBef>
              <a:spcAft>
                <a:spcPts val="0"/>
              </a:spcAft>
              <a:buClr>
                <a:schemeClr val="dk1"/>
              </a:buClr>
              <a:buSzPts val="1800"/>
              <a:buChar char="●"/>
            </a:pPr>
            <a:r>
              <a:rPr b="1" lang="es-ES" sz="1800">
                <a:solidFill>
                  <a:schemeClr val="dk1"/>
                </a:solidFill>
              </a:rPr>
              <a:t>Tipos de Estructura:</a:t>
            </a:r>
            <a:endParaRPr b="1" sz="1800">
              <a:solidFill>
                <a:schemeClr val="dk1"/>
              </a:solidFill>
            </a:endParaRPr>
          </a:p>
          <a:p>
            <a:pPr indent="-342900" lvl="1" marL="914400" marR="0" rtl="0" algn="l">
              <a:lnSpc>
                <a:spcPct val="100000"/>
              </a:lnSpc>
              <a:spcBef>
                <a:spcPts val="1000"/>
              </a:spcBef>
              <a:spcAft>
                <a:spcPts val="0"/>
              </a:spcAft>
              <a:buClr>
                <a:schemeClr val="dk1"/>
              </a:buClr>
              <a:buSzPts val="1800"/>
              <a:buChar char="○"/>
            </a:pPr>
            <a:r>
              <a:rPr lang="es-ES" sz="1800">
                <a:solidFill>
                  <a:schemeClr val="dk1"/>
                </a:solidFill>
              </a:rPr>
              <a:t>Abierta: Ligeras, económicas, fáciles de mantener. Sensibles a la temperatura ambiente, más ruido/olor.</a:t>
            </a:r>
            <a:endParaRPr sz="1800">
              <a:solidFill>
                <a:schemeClr val="dk1"/>
              </a:solidFill>
            </a:endParaRPr>
          </a:p>
          <a:p>
            <a:pPr indent="-342900" lvl="1" marL="914400" marR="0" rtl="0" algn="l">
              <a:lnSpc>
                <a:spcPct val="100000"/>
              </a:lnSpc>
              <a:spcBef>
                <a:spcPts val="1000"/>
              </a:spcBef>
              <a:spcAft>
                <a:spcPts val="0"/>
              </a:spcAft>
              <a:buClr>
                <a:schemeClr val="dk1"/>
              </a:buClr>
              <a:buSzPts val="1800"/>
              <a:buChar char="○"/>
            </a:pPr>
            <a:r>
              <a:rPr lang="es-ES" sz="1800">
                <a:solidFill>
                  <a:schemeClr val="dk1"/>
                </a:solidFill>
              </a:rPr>
              <a:t>Cerrada: Temperatura estable, mayor precisión (ABS), reducción de ruido/olores. Más caras, acceso limita</a:t>
            </a:r>
            <a:r>
              <a:rPr lang="es-ES" sz="1200">
                <a:solidFill>
                  <a:srgbClr val="1B1C1D"/>
                </a:solidFill>
              </a:rPr>
              <a:t>do</a:t>
            </a:r>
            <a:endParaRPr b="1" sz="1800">
              <a:solidFill>
                <a:schemeClr val="dk1"/>
              </a:solidFill>
            </a:endParaRPr>
          </a:p>
          <a:p>
            <a:pPr indent="0" lvl="0" marL="0" marR="0" rtl="0" algn="just">
              <a:lnSpc>
                <a:spcPct val="150000"/>
              </a:lnSpc>
              <a:spcBef>
                <a:spcPts val="200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99" name="Google Shape;99;g368533f4156_0_109"/>
          <p:cNvPicPr preferRelativeResize="0"/>
          <p:nvPr/>
        </p:nvPicPr>
        <p:blipFill>
          <a:blip r:embed="rId4">
            <a:alphaModFix/>
          </a:blip>
          <a:stretch>
            <a:fillRect/>
          </a:stretch>
        </p:blipFill>
        <p:spPr>
          <a:xfrm>
            <a:off x="7920150" y="4127874"/>
            <a:ext cx="2350325" cy="2234900"/>
          </a:xfrm>
          <a:prstGeom prst="rect">
            <a:avLst/>
          </a:prstGeom>
          <a:noFill/>
          <a:ln>
            <a:noFill/>
          </a:ln>
        </p:spPr>
      </p:pic>
      <p:pic>
        <p:nvPicPr>
          <p:cNvPr id="100" name="Google Shape;100;g368533f4156_0_109"/>
          <p:cNvPicPr preferRelativeResize="0"/>
          <p:nvPr/>
        </p:nvPicPr>
        <p:blipFill>
          <a:blip r:embed="rId5">
            <a:alphaModFix/>
          </a:blip>
          <a:stretch>
            <a:fillRect/>
          </a:stretch>
        </p:blipFill>
        <p:spPr>
          <a:xfrm>
            <a:off x="2197225" y="5182725"/>
            <a:ext cx="3046725" cy="1243775"/>
          </a:xfrm>
          <a:prstGeom prst="rect">
            <a:avLst/>
          </a:prstGeom>
          <a:noFill/>
          <a:ln>
            <a:noFill/>
          </a:ln>
        </p:spPr>
      </p:pic>
      <p:pic>
        <p:nvPicPr>
          <p:cNvPr id="101" name="Google Shape;101;g368533f4156_0_109"/>
          <p:cNvPicPr preferRelativeResize="0"/>
          <p:nvPr/>
        </p:nvPicPr>
        <p:blipFill>
          <a:blip r:embed="rId6">
            <a:alphaModFix/>
          </a:blip>
          <a:stretch>
            <a:fillRect/>
          </a:stretch>
        </p:blipFill>
        <p:spPr>
          <a:xfrm>
            <a:off x="9999274" y="3499988"/>
            <a:ext cx="2052200" cy="1911325"/>
          </a:xfrm>
          <a:prstGeom prst="rect">
            <a:avLst/>
          </a:prstGeom>
          <a:noFill/>
          <a:ln>
            <a:noFill/>
          </a:ln>
        </p:spPr>
      </p:pic>
      <p:pic>
        <p:nvPicPr>
          <p:cNvPr id="102" name="Google Shape;102;g368533f4156_0_109"/>
          <p:cNvPicPr preferRelativeResize="0"/>
          <p:nvPr/>
        </p:nvPicPr>
        <p:blipFill>
          <a:blip r:embed="rId7">
            <a:alphaModFix/>
          </a:blip>
          <a:stretch>
            <a:fillRect/>
          </a:stretch>
        </p:blipFill>
        <p:spPr>
          <a:xfrm>
            <a:off x="10038397" y="1451950"/>
            <a:ext cx="1578645" cy="1685350"/>
          </a:xfrm>
          <a:prstGeom prst="rect">
            <a:avLst/>
          </a:prstGeom>
          <a:noFill/>
          <a:ln>
            <a:noFill/>
          </a:ln>
        </p:spPr>
      </p:pic>
      <p:pic>
        <p:nvPicPr>
          <p:cNvPr id="103" name="Google Shape;103;g368533f4156_0_109"/>
          <p:cNvPicPr preferRelativeResize="0"/>
          <p:nvPr/>
        </p:nvPicPr>
        <p:blipFill>
          <a:blip r:embed="rId8">
            <a:alphaModFix/>
          </a:blip>
          <a:stretch>
            <a:fillRect/>
          </a:stretch>
        </p:blipFill>
        <p:spPr>
          <a:xfrm>
            <a:off x="7996351" y="1721808"/>
            <a:ext cx="1440900" cy="186359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g368533f4156_0_225"/>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UD3: COMPONENTES DE UNA IMPR 3D FDM.</a:t>
            </a:r>
            <a:endParaRPr/>
          </a:p>
        </p:txBody>
      </p:sp>
      <p:sp>
        <p:nvSpPr>
          <p:cNvPr id="109" name="Google Shape;109;g368533f4156_0_225"/>
          <p:cNvSpPr txBox="1"/>
          <p:nvPr/>
        </p:nvSpPr>
        <p:spPr>
          <a:xfrm>
            <a:off x="1464825" y="1057950"/>
            <a:ext cx="9157800" cy="7659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3.2 </a:t>
            </a:r>
            <a:r>
              <a:rPr b="1" lang="es-ES" sz="2400">
                <a:solidFill>
                  <a:srgbClr val="002060"/>
                </a:solidFill>
                <a:latin typeface="Arial Black"/>
                <a:ea typeface="Arial Black"/>
                <a:cs typeface="Arial Black"/>
                <a:sym typeface="Arial Black"/>
              </a:rPr>
              <a:t>PARTES MECÁNICAS UNA IMPRESORA 3D FDM</a:t>
            </a:r>
            <a:endParaRPr b="1" sz="2400">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lang="es-ES" sz="2400">
                <a:solidFill>
                  <a:srgbClr val="002060"/>
                </a:solidFill>
                <a:latin typeface="Arial Black"/>
                <a:ea typeface="Arial Black"/>
                <a:cs typeface="Arial Black"/>
                <a:sym typeface="Arial Black"/>
              </a:rPr>
              <a:t>3.2.2 SISTEMA DE MOVIMIENTO</a:t>
            </a:r>
            <a:endParaRPr b="1" sz="2400">
              <a:solidFill>
                <a:srgbClr val="002060"/>
              </a:solidFill>
              <a:latin typeface="Arial Black"/>
              <a:ea typeface="Arial Black"/>
              <a:cs typeface="Arial Black"/>
              <a:sym typeface="Arial Black"/>
            </a:endParaRPr>
          </a:p>
        </p:txBody>
      </p:sp>
      <p:pic>
        <p:nvPicPr>
          <p:cNvPr id="110" name="Google Shape;110;g368533f4156_0_225"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111" name="Google Shape;111;g368533f4156_0_225"/>
          <p:cNvSpPr/>
          <p:nvPr/>
        </p:nvSpPr>
        <p:spPr>
          <a:xfrm>
            <a:off x="4399002" y="7120890"/>
            <a:ext cx="1440900" cy="180000"/>
          </a:xfrm>
          <a:prstGeom prst="rect">
            <a:avLst/>
          </a:prstGeom>
          <a:noFill/>
          <a:ln>
            <a:noFill/>
          </a:ln>
        </p:spPr>
        <p:txBody>
          <a:bodyPr anchorCtr="0" anchor="t" bIns="0" lIns="0" spcFirstLastPara="1" rIns="0" wrap="square" tIns="0">
            <a:noAutofit/>
          </a:bodyPr>
          <a:lstStyle/>
          <a:p>
            <a:pPr indent="0" lvl="0" marL="0" marR="0" rtl="0" algn="l">
              <a:lnSpc>
                <a:spcPct val="127272"/>
              </a:lnSpc>
              <a:spcBef>
                <a:spcPts val="0"/>
              </a:spcBef>
              <a:spcAft>
                <a:spcPts val="0"/>
              </a:spcAft>
              <a:buClr>
                <a:srgbClr val="3A3630"/>
              </a:buClr>
              <a:buSzPts val="1100"/>
              <a:buFont typeface="Lora"/>
              <a:buNone/>
            </a:pPr>
            <a:r>
              <a:rPr b="0" i="0" lang="es-ES" sz="1100" u="none" cap="none" strike="noStrike">
                <a:solidFill>
                  <a:srgbClr val="3A3630"/>
                </a:solidFill>
                <a:latin typeface="Lora"/>
                <a:ea typeface="Lora"/>
                <a:cs typeface="Lora"/>
                <a:sym typeface="Lora"/>
              </a:rPr>
              <a:t>Ventiladores</a:t>
            </a:r>
            <a:endParaRPr b="0" i="0" sz="1100" u="none" cap="none" strike="noStrike"/>
          </a:p>
        </p:txBody>
      </p:sp>
      <p:sp>
        <p:nvSpPr>
          <p:cNvPr id="112" name="Google Shape;112;g368533f4156_0_225"/>
          <p:cNvSpPr/>
          <p:nvPr/>
        </p:nvSpPr>
        <p:spPr>
          <a:xfrm>
            <a:off x="4399002" y="7374374"/>
            <a:ext cx="3423300" cy="392100"/>
          </a:xfrm>
          <a:prstGeom prst="rect">
            <a:avLst/>
          </a:prstGeom>
          <a:noFill/>
          <a:ln>
            <a:noFill/>
          </a:ln>
        </p:spPr>
        <p:txBody>
          <a:bodyPr anchorCtr="0" anchor="t" bIns="0" lIns="0" spcFirstLastPara="1" rIns="0" wrap="square" tIns="0">
            <a:noAutofit/>
          </a:bodyPr>
          <a:lstStyle/>
          <a:p>
            <a:pPr indent="0" lvl="0" marL="0" marR="0" rtl="0" algn="l">
              <a:lnSpc>
                <a:spcPct val="157894"/>
              </a:lnSpc>
              <a:spcBef>
                <a:spcPts val="0"/>
              </a:spcBef>
              <a:spcAft>
                <a:spcPts val="0"/>
              </a:spcAft>
              <a:buClr>
                <a:srgbClr val="3A3630"/>
              </a:buClr>
              <a:buSzPts val="950"/>
              <a:buFont typeface="Arial"/>
              <a:buNone/>
            </a:pPr>
            <a:r>
              <a:rPr b="0" i="0" lang="es-ES" sz="950" u="none" cap="none" strike="noStrike">
                <a:solidFill>
                  <a:srgbClr val="3A3630"/>
                </a:solidFill>
                <a:latin typeface="Arial"/>
                <a:ea typeface="Arial"/>
                <a:cs typeface="Arial"/>
                <a:sym typeface="Arial"/>
              </a:rPr>
              <a:t>Se utilizan para enfriar el hotend y la pieza impresa, mejorando la calidad de las capas y previniendo el sobrecalentamiento.</a:t>
            </a:r>
            <a:endParaRPr b="0" i="0" sz="950" u="none" cap="none" strike="noStrike"/>
          </a:p>
        </p:txBody>
      </p:sp>
      <p:sp>
        <p:nvSpPr>
          <p:cNvPr id="113" name="Google Shape;113;g368533f4156_0_225"/>
          <p:cNvSpPr txBox="1"/>
          <p:nvPr/>
        </p:nvSpPr>
        <p:spPr>
          <a:xfrm>
            <a:off x="1236950" y="1901300"/>
            <a:ext cx="6845400" cy="42483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1000"/>
              </a:spcBef>
              <a:spcAft>
                <a:spcPts val="0"/>
              </a:spcAft>
              <a:buClr>
                <a:schemeClr val="dk1"/>
              </a:buClr>
              <a:buSzPts val="1800"/>
              <a:buChar char="●"/>
            </a:pPr>
            <a:r>
              <a:rPr b="1" lang="es-ES" sz="1800">
                <a:solidFill>
                  <a:schemeClr val="dk1"/>
                </a:solidFill>
              </a:rPr>
              <a:t>Ejes X, Y, Z:</a:t>
            </a:r>
            <a:endParaRPr b="1" sz="1800">
              <a:solidFill>
                <a:schemeClr val="dk1"/>
              </a:solidFill>
            </a:endParaRPr>
          </a:p>
          <a:p>
            <a:pPr indent="-342900" lvl="1" marL="914400" marR="0" rtl="0" algn="l">
              <a:lnSpc>
                <a:spcPct val="100000"/>
              </a:lnSpc>
              <a:spcBef>
                <a:spcPts val="1000"/>
              </a:spcBef>
              <a:spcAft>
                <a:spcPts val="0"/>
              </a:spcAft>
              <a:buClr>
                <a:schemeClr val="dk1"/>
              </a:buClr>
              <a:buSzPts val="1800"/>
              <a:buChar char="○"/>
            </a:pPr>
            <a:r>
              <a:rPr lang="es-ES" sz="1800">
                <a:solidFill>
                  <a:schemeClr val="dk1"/>
                </a:solidFill>
              </a:rPr>
              <a:t>Definen el movimiento del cabezal (X e Y) y la altura (Z).</a:t>
            </a:r>
            <a:endParaRPr sz="1800">
              <a:solidFill>
                <a:schemeClr val="dk1"/>
              </a:solidFill>
            </a:endParaRPr>
          </a:p>
          <a:p>
            <a:pPr indent="-342900" lvl="1" marL="914400" marR="0" rtl="0" algn="l">
              <a:lnSpc>
                <a:spcPct val="100000"/>
              </a:lnSpc>
              <a:spcBef>
                <a:spcPts val="1000"/>
              </a:spcBef>
              <a:spcAft>
                <a:spcPts val="0"/>
              </a:spcAft>
              <a:buClr>
                <a:schemeClr val="dk1"/>
              </a:buClr>
              <a:buSzPts val="1800"/>
              <a:buChar char="○"/>
            </a:pPr>
            <a:r>
              <a:rPr lang="es-ES" sz="1800">
                <a:solidFill>
                  <a:schemeClr val="dk1"/>
                </a:solidFill>
              </a:rPr>
              <a:t>Crucial para la precisión dimensi</a:t>
            </a:r>
            <a:r>
              <a:rPr lang="es-ES" sz="1200">
                <a:solidFill>
                  <a:srgbClr val="1B1C1D"/>
                </a:solidFill>
              </a:rPr>
              <a:t>onal.</a:t>
            </a:r>
            <a:endParaRPr b="1" sz="1800">
              <a:solidFill>
                <a:schemeClr val="dk1"/>
              </a:solidFill>
            </a:endParaRPr>
          </a:p>
          <a:p>
            <a:pPr indent="-342900" lvl="0" marL="457200" marR="0" rtl="0" algn="l">
              <a:lnSpc>
                <a:spcPct val="100000"/>
              </a:lnSpc>
              <a:spcBef>
                <a:spcPts val="1000"/>
              </a:spcBef>
              <a:spcAft>
                <a:spcPts val="0"/>
              </a:spcAft>
              <a:buClr>
                <a:schemeClr val="dk1"/>
              </a:buClr>
              <a:buSzPts val="1800"/>
              <a:buChar char="●"/>
            </a:pPr>
            <a:r>
              <a:rPr b="1" lang="es-ES" sz="1800">
                <a:solidFill>
                  <a:schemeClr val="dk1"/>
                </a:solidFill>
              </a:rPr>
              <a:t>Guías Lineales:</a:t>
            </a:r>
            <a:endParaRPr b="1" sz="1800">
              <a:solidFill>
                <a:schemeClr val="dk1"/>
              </a:solidFill>
            </a:endParaRPr>
          </a:p>
          <a:p>
            <a:pPr indent="-342900" lvl="1" marL="914400" marR="0" rtl="0" algn="l">
              <a:lnSpc>
                <a:spcPct val="100000"/>
              </a:lnSpc>
              <a:spcBef>
                <a:spcPts val="1000"/>
              </a:spcBef>
              <a:spcAft>
                <a:spcPts val="0"/>
              </a:spcAft>
              <a:buClr>
                <a:schemeClr val="dk1"/>
              </a:buClr>
              <a:buSzPts val="1800"/>
              <a:buChar char="○"/>
            </a:pPr>
            <a:r>
              <a:rPr lang="es-ES" sz="1800">
                <a:solidFill>
                  <a:schemeClr val="dk1"/>
                </a:solidFill>
              </a:rPr>
              <a:t>Barras o rieles que aseguran movimientos suaves y precisos.</a:t>
            </a:r>
            <a:endParaRPr sz="1800">
              <a:solidFill>
                <a:schemeClr val="dk1"/>
              </a:solidFill>
            </a:endParaRPr>
          </a:p>
          <a:p>
            <a:pPr indent="-342900" lvl="1" marL="914400" marR="0" rtl="0" algn="l">
              <a:lnSpc>
                <a:spcPct val="100000"/>
              </a:lnSpc>
              <a:spcBef>
                <a:spcPts val="1000"/>
              </a:spcBef>
              <a:spcAft>
                <a:spcPts val="0"/>
              </a:spcAft>
              <a:buClr>
                <a:schemeClr val="dk1"/>
              </a:buClr>
              <a:buSzPts val="1800"/>
              <a:buChar char="○"/>
            </a:pPr>
            <a:r>
              <a:rPr lang="es-ES" sz="1800">
                <a:solidFill>
                  <a:schemeClr val="dk1"/>
                </a:solidFill>
              </a:rPr>
              <a:t>Pueden ser varillas lisas con rodamientos, perfiles de aluminio o rieles lineales industriales.</a:t>
            </a:r>
            <a:endParaRPr sz="1800">
              <a:solidFill>
                <a:schemeClr val="dk1"/>
              </a:solidFill>
            </a:endParaRPr>
          </a:p>
          <a:p>
            <a:pPr indent="0" lvl="0" marL="0" marR="0" rtl="0" algn="just">
              <a:lnSpc>
                <a:spcPct val="150000"/>
              </a:lnSpc>
              <a:spcBef>
                <a:spcPts val="200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114" name="Google Shape;114;g368533f4156_0_225"/>
          <p:cNvPicPr preferRelativeResize="0"/>
          <p:nvPr/>
        </p:nvPicPr>
        <p:blipFill>
          <a:blip r:embed="rId4">
            <a:alphaModFix/>
          </a:blip>
          <a:stretch>
            <a:fillRect/>
          </a:stretch>
        </p:blipFill>
        <p:spPr>
          <a:xfrm>
            <a:off x="10355025" y="2860525"/>
            <a:ext cx="1660025" cy="1628700"/>
          </a:xfrm>
          <a:prstGeom prst="rect">
            <a:avLst/>
          </a:prstGeom>
          <a:noFill/>
          <a:ln>
            <a:noFill/>
          </a:ln>
        </p:spPr>
      </p:pic>
      <p:pic>
        <p:nvPicPr>
          <p:cNvPr id="115" name="Google Shape;115;g368533f4156_0_225"/>
          <p:cNvPicPr preferRelativeResize="0"/>
          <p:nvPr/>
        </p:nvPicPr>
        <p:blipFill>
          <a:blip r:embed="rId5">
            <a:alphaModFix/>
          </a:blip>
          <a:stretch>
            <a:fillRect/>
          </a:stretch>
        </p:blipFill>
        <p:spPr>
          <a:xfrm>
            <a:off x="8852400" y="4929471"/>
            <a:ext cx="2332375" cy="1554530"/>
          </a:xfrm>
          <a:prstGeom prst="rect">
            <a:avLst/>
          </a:prstGeom>
          <a:noFill/>
          <a:ln>
            <a:noFill/>
          </a:ln>
        </p:spPr>
      </p:pic>
      <p:pic>
        <p:nvPicPr>
          <p:cNvPr id="116" name="Google Shape;116;g368533f4156_0_225"/>
          <p:cNvPicPr preferRelativeResize="0"/>
          <p:nvPr/>
        </p:nvPicPr>
        <p:blipFill>
          <a:blip r:embed="rId6">
            <a:alphaModFix/>
          </a:blip>
          <a:stretch>
            <a:fillRect/>
          </a:stretch>
        </p:blipFill>
        <p:spPr>
          <a:xfrm>
            <a:off x="8143225" y="1584288"/>
            <a:ext cx="2440401" cy="17771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g368533f4156_0_234"/>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UD3: COMPONENTES DE UNA IMPR 3D FDM.</a:t>
            </a:r>
            <a:endParaRPr/>
          </a:p>
        </p:txBody>
      </p:sp>
      <p:sp>
        <p:nvSpPr>
          <p:cNvPr id="122" name="Google Shape;122;g368533f4156_0_234"/>
          <p:cNvSpPr txBox="1"/>
          <p:nvPr/>
        </p:nvSpPr>
        <p:spPr>
          <a:xfrm>
            <a:off x="1464825" y="1057950"/>
            <a:ext cx="9157800" cy="7659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3.2 </a:t>
            </a:r>
            <a:r>
              <a:rPr b="1" lang="es-ES" sz="2400">
                <a:solidFill>
                  <a:srgbClr val="002060"/>
                </a:solidFill>
                <a:latin typeface="Arial Black"/>
                <a:ea typeface="Arial Black"/>
                <a:cs typeface="Arial Black"/>
                <a:sym typeface="Arial Black"/>
              </a:rPr>
              <a:t>PARTES MECÁNICAS UNA IMPRESORA 3D FDM</a:t>
            </a:r>
            <a:endParaRPr b="1" sz="2400">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lang="es-ES" sz="2400">
                <a:solidFill>
                  <a:srgbClr val="002060"/>
                </a:solidFill>
                <a:latin typeface="Arial Black"/>
                <a:ea typeface="Arial Black"/>
                <a:cs typeface="Arial Black"/>
                <a:sym typeface="Arial Black"/>
              </a:rPr>
              <a:t>3.2.2 CORREAS Y MOTORES</a:t>
            </a:r>
            <a:endParaRPr b="1" sz="2400">
              <a:solidFill>
                <a:srgbClr val="002060"/>
              </a:solidFill>
              <a:latin typeface="Arial Black"/>
              <a:ea typeface="Arial Black"/>
              <a:cs typeface="Arial Black"/>
              <a:sym typeface="Arial Black"/>
            </a:endParaRPr>
          </a:p>
        </p:txBody>
      </p:sp>
      <p:pic>
        <p:nvPicPr>
          <p:cNvPr id="123" name="Google Shape;123;g368533f4156_0_234"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124" name="Google Shape;124;g368533f4156_0_234"/>
          <p:cNvSpPr/>
          <p:nvPr/>
        </p:nvSpPr>
        <p:spPr>
          <a:xfrm>
            <a:off x="4399002" y="7120890"/>
            <a:ext cx="1440900" cy="180000"/>
          </a:xfrm>
          <a:prstGeom prst="rect">
            <a:avLst/>
          </a:prstGeom>
          <a:noFill/>
          <a:ln>
            <a:noFill/>
          </a:ln>
        </p:spPr>
        <p:txBody>
          <a:bodyPr anchorCtr="0" anchor="t" bIns="0" lIns="0" spcFirstLastPara="1" rIns="0" wrap="square" tIns="0">
            <a:noAutofit/>
          </a:bodyPr>
          <a:lstStyle/>
          <a:p>
            <a:pPr indent="0" lvl="0" marL="0" marR="0" rtl="0" algn="l">
              <a:lnSpc>
                <a:spcPct val="127272"/>
              </a:lnSpc>
              <a:spcBef>
                <a:spcPts val="0"/>
              </a:spcBef>
              <a:spcAft>
                <a:spcPts val="0"/>
              </a:spcAft>
              <a:buClr>
                <a:srgbClr val="3A3630"/>
              </a:buClr>
              <a:buSzPts val="1100"/>
              <a:buFont typeface="Lora"/>
              <a:buNone/>
            </a:pPr>
            <a:r>
              <a:rPr b="0" i="0" lang="es-ES" sz="1100" u="none" cap="none" strike="noStrike">
                <a:solidFill>
                  <a:srgbClr val="3A3630"/>
                </a:solidFill>
                <a:latin typeface="Lora"/>
                <a:ea typeface="Lora"/>
                <a:cs typeface="Lora"/>
                <a:sym typeface="Lora"/>
              </a:rPr>
              <a:t>Ventiladores</a:t>
            </a:r>
            <a:endParaRPr b="0" i="0" sz="1100" u="none" cap="none" strike="noStrike"/>
          </a:p>
        </p:txBody>
      </p:sp>
      <p:sp>
        <p:nvSpPr>
          <p:cNvPr id="125" name="Google Shape;125;g368533f4156_0_234"/>
          <p:cNvSpPr/>
          <p:nvPr/>
        </p:nvSpPr>
        <p:spPr>
          <a:xfrm>
            <a:off x="4399002" y="7374374"/>
            <a:ext cx="3423300" cy="392100"/>
          </a:xfrm>
          <a:prstGeom prst="rect">
            <a:avLst/>
          </a:prstGeom>
          <a:noFill/>
          <a:ln>
            <a:noFill/>
          </a:ln>
        </p:spPr>
        <p:txBody>
          <a:bodyPr anchorCtr="0" anchor="t" bIns="0" lIns="0" spcFirstLastPara="1" rIns="0" wrap="square" tIns="0">
            <a:noAutofit/>
          </a:bodyPr>
          <a:lstStyle/>
          <a:p>
            <a:pPr indent="0" lvl="0" marL="0" marR="0" rtl="0" algn="l">
              <a:lnSpc>
                <a:spcPct val="157894"/>
              </a:lnSpc>
              <a:spcBef>
                <a:spcPts val="0"/>
              </a:spcBef>
              <a:spcAft>
                <a:spcPts val="0"/>
              </a:spcAft>
              <a:buClr>
                <a:srgbClr val="3A3630"/>
              </a:buClr>
              <a:buSzPts val="950"/>
              <a:buFont typeface="Arial"/>
              <a:buNone/>
            </a:pPr>
            <a:r>
              <a:rPr b="0" i="0" lang="es-ES" sz="950" u="none" cap="none" strike="noStrike">
                <a:solidFill>
                  <a:srgbClr val="3A3630"/>
                </a:solidFill>
                <a:latin typeface="Arial"/>
                <a:ea typeface="Arial"/>
                <a:cs typeface="Arial"/>
                <a:sym typeface="Arial"/>
              </a:rPr>
              <a:t>Se utilizan para enfriar el hotend y la pieza impresa, mejorando la calidad de las capas y previniendo el sobrecalentamiento.</a:t>
            </a:r>
            <a:endParaRPr b="0" i="0" sz="950" u="none" cap="none" strike="noStrike"/>
          </a:p>
        </p:txBody>
      </p:sp>
      <p:sp>
        <p:nvSpPr>
          <p:cNvPr id="126" name="Google Shape;126;g368533f4156_0_234"/>
          <p:cNvSpPr txBox="1"/>
          <p:nvPr/>
        </p:nvSpPr>
        <p:spPr>
          <a:xfrm>
            <a:off x="1236950" y="1901300"/>
            <a:ext cx="6845400" cy="43869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1000"/>
              </a:spcBef>
              <a:spcAft>
                <a:spcPts val="0"/>
              </a:spcAft>
              <a:buClr>
                <a:schemeClr val="dk1"/>
              </a:buClr>
              <a:buSzPts val="1800"/>
              <a:buChar char="●"/>
            </a:pPr>
            <a:r>
              <a:rPr b="1" lang="es-ES" sz="1800">
                <a:solidFill>
                  <a:schemeClr val="dk1"/>
                </a:solidFill>
              </a:rPr>
              <a:t>Correas:</a:t>
            </a:r>
            <a:endParaRPr b="1" sz="1800">
              <a:solidFill>
                <a:schemeClr val="dk1"/>
              </a:solidFill>
            </a:endParaRPr>
          </a:p>
          <a:p>
            <a:pPr indent="-342900" lvl="1" marL="914400" marR="0" rtl="0" algn="l">
              <a:lnSpc>
                <a:spcPct val="100000"/>
              </a:lnSpc>
              <a:spcBef>
                <a:spcPts val="1000"/>
              </a:spcBef>
              <a:spcAft>
                <a:spcPts val="0"/>
              </a:spcAft>
              <a:buClr>
                <a:schemeClr val="dk1"/>
              </a:buClr>
              <a:buSzPts val="1800"/>
              <a:buChar char="○"/>
            </a:pPr>
            <a:r>
              <a:rPr lang="es-ES" sz="1800">
                <a:solidFill>
                  <a:schemeClr val="dk1"/>
                </a:solidFill>
              </a:rPr>
              <a:t>Transmisión de movimiento desde los motores a los ejes X e Y.</a:t>
            </a:r>
            <a:endParaRPr sz="1800">
              <a:solidFill>
                <a:schemeClr val="dk1"/>
              </a:solidFill>
            </a:endParaRPr>
          </a:p>
          <a:p>
            <a:pPr indent="-342900" lvl="1" marL="914400" marR="0" rtl="0" algn="l">
              <a:lnSpc>
                <a:spcPct val="100000"/>
              </a:lnSpc>
              <a:spcBef>
                <a:spcPts val="1000"/>
              </a:spcBef>
              <a:spcAft>
                <a:spcPts val="0"/>
              </a:spcAft>
              <a:buClr>
                <a:schemeClr val="dk1"/>
              </a:buClr>
              <a:buSzPts val="1800"/>
              <a:buChar char="○"/>
            </a:pPr>
            <a:r>
              <a:rPr lang="es-ES" sz="1800">
                <a:solidFill>
                  <a:schemeClr val="dk1"/>
                </a:solidFill>
              </a:rPr>
              <a:t>Materiales: goma reforzada con fibra de vidrio o acero.</a:t>
            </a:r>
            <a:endParaRPr sz="1800">
              <a:solidFill>
                <a:schemeClr val="dk1"/>
              </a:solidFill>
            </a:endParaRPr>
          </a:p>
          <a:p>
            <a:pPr indent="-342900" lvl="1" marL="914400" marR="0" rtl="0" algn="l">
              <a:lnSpc>
                <a:spcPct val="100000"/>
              </a:lnSpc>
              <a:spcBef>
                <a:spcPts val="1000"/>
              </a:spcBef>
              <a:spcAft>
                <a:spcPts val="0"/>
              </a:spcAft>
              <a:buClr>
                <a:schemeClr val="dk1"/>
              </a:buClr>
              <a:buSzPts val="1800"/>
              <a:buChar char="○"/>
            </a:pPr>
            <a:r>
              <a:rPr lang="es-ES" sz="1800">
                <a:solidFill>
                  <a:schemeClr val="dk1"/>
                </a:solidFill>
              </a:rPr>
              <a:t>Tensión correcta esencial para evitar errores.</a:t>
            </a:r>
            <a:endParaRPr sz="1800">
              <a:solidFill>
                <a:schemeClr val="dk1"/>
              </a:solidFill>
            </a:endParaRPr>
          </a:p>
          <a:p>
            <a:pPr indent="-342900" lvl="0" marL="457200" marR="0" rtl="0" algn="l">
              <a:lnSpc>
                <a:spcPct val="100000"/>
              </a:lnSpc>
              <a:spcBef>
                <a:spcPts val="1000"/>
              </a:spcBef>
              <a:spcAft>
                <a:spcPts val="0"/>
              </a:spcAft>
              <a:buClr>
                <a:schemeClr val="dk1"/>
              </a:buClr>
              <a:buSzPts val="1800"/>
              <a:buChar char="●"/>
            </a:pPr>
            <a:r>
              <a:rPr b="1" lang="es-ES" sz="1800">
                <a:solidFill>
                  <a:schemeClr val="dk1"/>
                </a:solidFill>
              </a:rPr>
              <a:t>Motores Paso a Paso:</a:t>
            </a:r>
            <a:endParaRPr b="1" sz="1800">
              <a:solidFill>
                <a:schemeClr val="dk1"/>
              </a:solidFill>
            </a:endParaRPr>
          </a:p>
          <a:p>
            <a:pPr indent="-342900" lvl="1" marL="914400" marR="0" rtl="0" algn="l">
              <a:lnSpc>
                <a:spcPct val="100000"/>
              </a:lnSpc>
              <a:spcBef>
                <a:spcPts val="1000"/>
              </a:spcBef>
              <a:spcAft>
                <a:spcPts val="0"/>
              </a:spcAft>
              <a:buClr>
                <a:schemeClr val="dk1"/>
              </a:buClr>
              <a:buSzPts val="1800"/>
              <a:buChar char="○"/>
            </a:pPr>
            <a:r>
              <a:rPr lang="es-ES" sz="1800">
                <a:solidFill>
                  <a:schemeClr val="dk1"/>
                </a:solidFill>
              </a:rPr>
              <a:t>Controlan el movimiento de cada eje con gran precisión.</a:t>
            </a:r>
            <a:endParaRPr sz="1800">
              <a:solidFill>
                <a:schemeClr val="dk1"/>
              </a:solidFill>
            </a:endParaRPr>
          </a:p>
          <a:p>
            <a:pPr indent="-342900" lvl="1" marL="914400" marR="0" rtl="0" algn="l">
              <a:lnSpc>
                <a:spcPct val="100000"/>
              </a:lnSpc>
              <a:spcBef>
                <a:spcPts val="1000"/>
              </a:spcBef>
              <a:spcAft>
                <a:spcPts val="0"/>
              </a:spcAft>
              <a:buClr>
                <a:schemeClr val="dk1"/>
              </a:buClr>
              <a:buSzPts val="1800"/>
              <a:buChar char="○"/>
            </a:pPr>
            <a:r>
              <a:rPr lang="es-ES" sz="1800">
                <a:solidFill>
                  <a:schemeClr val="dk1"/>
                </a:solidFill>
              </a:rPr>
              <a:t>Dividen sus giros en pequeños pasos, permitiendo posicionamiento exacto.</a:t>
            </a:r>
            <a:endParaRPr sz="1800">
              <a:solidFill>
                <a:schemeClr val="dk1"/>
              </a:solidFill>
            </a:endParaRPr>
          </a:p>
          <a:p>
            <a:pPr indent="-342900" lvl="1" marL="914400" marR="0" rtl="0" algn="l">
              <a:lnSpc>
                <a:spcPct val="100000"/>
              </a:lnSpc>
              <a:spcBef>
                <a:spcPts val="1000"/>
              </a:spcBef>
              <a:spcAft>
                <a:spcPts val="0"/>
              </a:spcAft>
              <a:buClr>
                <a:schemeClr val="dk1"/>
              </a:buClr>
              <a:buSzPts val="1800"/>
              <a:buChar char="○"/>
            </a:pPr>
            <a:r>
              <a:rPr lang="es-ES" sz="1800">
                <a:solidFill>
                  <a:schemeClr val="dk1"/>
                </a:solidFill>
              </a:rPr>
              <a:t>Comúnmente NEMA</a:t>
            </a:r>
            <a:r>
              <a:rPr lang="es-ES" sz="1200">
                <a:solidFill>
                  <a:srgbClr val="1B1C1D"/>
                </a:solidFill>
              </a:rPr>
              <a:t> </a:t>
            </a:r>
            <a:r>
              <a:rPr lang="es-ES" sz="1800">
                <a:solidFill>
                  <a:schemeClr val="dk1"/>
                </a:solidFill>
              </a:rPr>
              <a:t>17</a:t>
            </a:r>
            <a:endParaRPr sz="1800">
              <a:solidFill>
                <a:schemeClr val="dk1"/>
              </a:solidFil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127" name="Google Shape;127;g368533f4156_0_234"/>
          <p:cNvPicPr preferRelativeResize="0"/>
          <p:nvPr/>
        </p:nvPicPr>
        <p:blipFill>
          <a:blip r:embed="rId4">
            <a:alphaModFix/>
          </a:blip>
          <a:stretch>
            <a:fillRect/>
          </a:stretch>
        </p:blipFill>
        <p:spPr>
          <a:xfrm>
            <a:off x="10077675" y="1667455"/>
            <a:ext cx="1862249" cy="1108775"/>
          </a:xfrm>
          <a:prstGeom prst="rect">
            <a:avLst/>
          </a:prstGeom>
          <a:noFill/>
          <a:ln>
            <a:noFill/>
          </a:ln>
        </p:spPr>
      </p:pic>
      <p:pic>
        <p:nvPicPr>
          <p:cNvPr id="128" name="Google Shape;128;g368533f4156_0_234"/>
          <p:cNvPicPr preferRelativeResize="0"/>
          <p:nvPr/>
        </p:nvPicPr>
        <p:blipFill>
          <a:blip r:embed="rId5">
            <a:alphaModFix/>
          </a:blip>
          <a:stretch>
            <a:fillRect/>
          </a:stretch>
        </p:blipFill>
        <p:spPr>
          <a:xfrm>
            <a:off x="8512676" y="4520625"/>
            <a:ext cx="1656776" cy="1634950"/>
          </a:xfrm>
          <a:prstGeom prst="rect">
            <a:avLst/>
          </a:prstGeom>
          <a:noFill/>
          <a:ln>
            <a:noFill/>
          </a:ln>
        </p:spPr>
      </p:pic>
      <p:pic>
        <p:nvPicPr>
          <p:cNvPr id="129" name="Google Shape;129;g368533f4156_0_234"/>
          <p:cNvPicPr preferRelativeResize="0"/>
          <p:nvPr/>
        </p:nvPicPr>
        <p:blipFill>
          <a:blip r:embed="rId6">
            <a:alphaModFix/>
          </a:blip>
          <a:stretch>
            <a:fillRect/>
          </a:stretch>
        </p:blipFill>
        <p:spPr>
          <a:xfrm>
            <a:off x="8761900" y="2741599"/>
            <a:ext cx="2201175" cy="1306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g368533f4156_0_175"/>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UD3: COMPONENTES DE UNA IMPR 3D FDM.</a:t>
            </a:r>
            <a:endParaRPr/>
          </a:p>
        </p:txBody>
      </p:sp>
      <p:sp>
        <p:nvSpPr>
          <p:cNvPr id="135" name="Google Shape;135;g368533f4156_0_175"/>
          <p:cNvSpPr/>
          <p:nvPr/>
        </p:nvSpPr>
        <p:spPr>
          <a:xfrm>
            <a:off x="3445747" y="1730686"/>
            <a:ext cx="5027453" cy="954722"/>
          </a:xfrm>
          <a:custGeom>
            <a:rect b="b" l="l" r="r" t="t"/>
            <a:pathLst>
              <a:path extrusionOk="0" h="1909445" w="7312659">
                <a:moveTo>
                  <a:pt x="6694411" y="1909426"/>
                </a:moveTo>
                <a:lnTo>
                  <a:pt x="587695" y="1908682"/>
                </a:lnTo>
                <a:lnTo>
                  <a:pt x="527337" y="1902737"/>
                </a:lnTo>
                <a:lnTo>
                  <a:pt x="467853" y="1890905"/>
                </a:lnTo>
                <a:lnTo>
                  <a:pt x="409815" y="1873299"/>
                </a:lnTo>
                <a:lnTo>
                  <a:pt x="353782" y="1850090"/>
                </a:lnTo>
                <a:lnTo>
                  <a:pt x="300294" y="1821500"/>
                </a:lnTo>
                <a:lnTo>
                  <a:pt x="249865" y="1787805"/>
                </a:lnTo>
                <a:lnTo>
                  <a:pt x="202982" y="1749329"/>
                </a:lnTo>
                <a:lnTo>
                  <a:pt x="160097" y="1706443"/>
                </a:lnTo>
                <a:lnTo>
                  <a:pt x="121621" y="1659560"/>
                </a:lnTo>
                <a:lnTo>
                  <a:pt x="87926" y="1609132"/>
                </a:lnTo>
                <a:lnTo>
                  <a:pt x="59336" y="1555643"/>
                </a:lnTo>
                <a:lnTo>
                  <a:pt x="36126" y="1499610"/>
                </a:lnTo>
                <a:lnTo>
                  <a:pt x="18520" y="1441572"/>
                </a:lnTo>
                <a:lnTo>
                  <a:pt x="6688" y="1382088"/>
                </a:lnTo>
                <a:lnTo>
                  <a:pt x="743" y="1321730"/>
                </a:lnTo>
                <a:lnTo>
                  <a:pt x="0" y="1291406"/>
                </a:lnTo>
                <a:lnTo>
                  <a:pt x="743" y="587695"/>
                </a:lnTo>
                <a:lnTo>
                  <a:pt x="6688" y="527337"/>
                </a:lnTo>
                <a:lnTo>
                  <a:pt x="18520" y="467853"/>
                </a:lnTo>
                <a:lnTo>
                  <a:pt x="36126" y="409815"/>
                </a:lnTo>
                <a:lnTo>
                  <a:pt x="59336" y="353782"/>
                </a:lnTo>
                <a:lnTo>
                  <a:pt x="87926" y="300294"/>
                </a:lnTo>
                <a:lnTo>
                  <a:pt x="121621" y="249865"/>
                </a:lnTo>
                <a:lnTo>
                  <a:pt x="160097" y="202982"/>
                </a:lnTo>
                <a:lnTo>
                  <a:pt x="202982" y="160097"/>
                </a:lnTo>
                <a:lnTo>
                  <a:pt x="249865" y="121621"/>
                </a:lnTo>
                <a:lnTo>
                  <a:pt x="300294" y="87926"/>
                </a:lnTo>
                <a:lnTo>
                  <a:pt x="353782" y="59336"/>
                </a:lnTo>
                <a:lnTo>
                  <a:pt x="409815" y="36126"/>
                </a:lnTo>
                <a:lnTo>
                  <a:pt x="467853" y="18520"/>
                </a:lnTo>
                <a:lnTo>
                  <a:pt x="527337" y="6688"/>
                </a:lnTo>
                <a:lnTo>
                  <a:pt x="587695" y="743"/>
                </a:lnTo>
                <a:lnTo>
                  <a:pt x="618020" y="0"/>
                </a:lnTo>
                <a:lnTo>
                  <a:pt x="6724736" y="743"/>
                </a:lnTo>
                <a:lnTo>
                  <a:pt x="6785093" y="6688"/>
                </a:lnTo>
                <a:lnTo>
                  <a:pt x="6844577" y="18520"/>
                </a:lnTo>
                <a:lnTo>
                  <a:pt x="6902615" y="36126"/>
                </a:lnTo>
                <a:lnTo>
                  <a:pt x="6958648" y="59336"/>
                </a:lnTo>
                <a:lnTo>
                  <a:pt x="7012136" y="87926"/>
                </a:lnTo>
                <a:lnTo>
                  <a:pt x="7062565" y="121621"/>
                </a:lnTo>
                <a:lnTo>
                  <a:pt x="7109448" y="160097"/>
                </a:lnTo>
                <a:lnTo>
                  <a:pt x="7152334" y="202982"/>
                </a:lnTo>
                <a:lnTo>
                  <a:pt x="7190809" y="249865"/>
                </a:lnTo>
                <a:lnTo>
                  <a:pt x="7224504" y="300294"/>
                </a:lnTo>
                <a:lnTo>
                  <a:pt x="7253094" y="353782"/>
                </a:lnTo>
                <a:lnTo>
                  <a:pt x="7276304" y="409815"/>
                </a:lnTo>
                <a:lnTo>
                  <a:pt x="7293910" y="467853"/>
                </a:lnTo>
                <a:lnTo>
                  <a:pt x="7305742" y="527337"/>
                </a:lnTo>
                <a:lnTo>
                  <a:pt x="7311687" y="587695"/>
                </a:lnTo>
                <a:lnTo>
                  <a:pt x="7312431" y="618020"/>
                </a:lnTo>
                <a:lnTo>
                  <a:pt x="7311687" y="1321730"/>
                </a:lnTo>
                <a:lnTo>
                  <a:pt x="7305742" y="1382088"/>
                </a:lnTo>
                <a:lnTo>
                  <a:pt x="7293910" y="1441572"/>
                </a:lnTo>
                <a:lnTo>
                  <a:pt x="7276304" y="1499610"/>
                </a:lnTo>
                <a:lnTo>
                  <a:pt x="7253094" y="1555643"/>
                </a:lnTo>
                <a:lnTo>
                  <a:pt x="7224504" y="1609131"/>
                </a:lnTo>
                <a:lnTo>
                  <a:pt x="7190810" y="1659560"/>
                </a:lnTo>
                <a:lnTo>
                  <a:pt x="7152334" y="1706443"/>
                </a:lnTo>
                <a:lnTo>
                  <a:pt x="7109448" y="1749329"/>
                </a:lnTo>
                <a:lnTo>
                  <a:pt x="7062565" y="1787804"/>
                </a:lnTo>
                <a:lnTo>
                  <a:pt x="7012136" y="1821499"/>
                </a:lnTo>
                <a:lnTo>
                  <a:pt x="6958648" y="1850089"/>
                </a:lnTo>
                <a:lnTo>
                  <a:pt x="6902615" y="1873299"/>
                </a:lnTo>
                <a:lnTo>
                  <a:pt x="6844577" y="1890905"/>
                </a:lnTo>
                <a:lnTo>
                  <a:pt x="6785093" y="1902737"/>
                </a:lnTo>
                <a:lnTo>
                  <a:pt x="6724736" y="1908682"/>
                </a:lnTo>
                <a:lnTo>
                  <a:pt x="6694411" y="1909426"/>
                </a:lnTo>
                <a:close/>
              </a:path>
            </a:pathLst>
          </a:custGeom>
          <a:solidFill>
            <a:srgbClr val="568AB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g368533f4156_0_175"/>
          <p:cNvSpPr/>
          <p:nvPr/>
        </p:nvSpPr>
        <p:spPr>
          <a:xfrm>
            <a:off x="3371020" y="2836421"/>
            <a:ext cx="5064016" cy="992911"/>
          </a:xfrm>
          <a:custGeom>
            <a:rect b="b" l="l" r="r" t="t"/>
            <a:pathLst>
              <a:path extrusionOk="0" h="1909445" w="7312659">
                <a:moveTo>
                  <a:pt x="6694411" y="1909426"/>
                </a:moveTo>
                <a:lnTo>
                  <a:pt x="587695" y="1908682"/>
                </a:lnTo>
                <a:lnTo>
                  <a:pt x="527337" y="1902737"/>
                </a:lnTo>
                <a:lnTo>
                  <a:pt x="467853" y="1890905"/>
                </a:lnTo>
                <a:lnTo>
                  <a:pt x="409815" y="1873299"/>
                </a:lnTo>
                <a:lnTo>
                  <a:pt x="353782" y="1850090"/>
                </a:lnTo>
                <a:lnTo>
                  <a:pt x="300294" y="1821500"/>
                </a:lnTo>
                <a:lnTo>
                  <a:pt x="249865" y="1787805"/>
                </a:lnTo>
                <a:lnTo>
                  <a:pt x="202982" y="1749329"/>
                </a:lnTo>
                <a:lnTo>
                  <a:pt x="160097" y="1706443"/>
                </a:lnTo>
                <a:lnTo>
                  <a:pt x="121621" y="1659560"/>
                </a:lnTo>
                <a:lnTo>
                  <a:pt x="87926" y="1609132"/>
                </a:lnTo>
                <a:lnTo>
                  <a:pt x="59336" y="1555643"/>
                </a:lnTo>
                <a:lnTo>
                  <a:pt x="36126" y="1499610"/>
                </a:lnTo>
                <a:lnTo>
                  <a:pt x="18520" y="1441572"/>
                </a:lnTo>
                <a:lnTo>
                  <a:pt x="6688" y="1382088"/>
                </a:lnTo>
                <a:lnTo>
                  <a:pt x="743" y="1321730"/>
                </a:lnTo>
                <a:lnTo>
                  <a:pt x="0" y="1291406"/>
                </a:lnTo>
                <a:lnTo>
                  <a:pt x="743" y="587695"/>
                </a:lnTo>
                <a:lnTo>
                  <a:pt x="6688" y="527337"/>
                </a:lnTo>
                <a:lnTo>
                  <a:pt x="18520" y="467853"/>
                </a:lnTo>
                <a:lnTo>
                  <a:pt x="36126" y="409815"/>
                </a:lnTo>
                <a:lnTo>
                  <a:pt x="59336" y="353782"/>
                </a:lnTo>
                <a:lnTo>
                  <a:pt x="87926" y="300294"/>
                </a:lnTo>
                <a:lnTo>
                  <a:pt x="121621" y="249865"/>
                </a:lnTo>
                <a:lnTo>
                  <a:pt x="160097" y="202982"/>
                </a:lnTo>
                <a:lnTo>
                  <a:pt x="202982" y="160097"/>
                </a:lnTo>
                <a:lnTo>
                  <a:pt x="249865" y="121621"/>
                </a:lnTo>
                <a:lnTo>
                  <a:pt x="300294" y="87926"/>
                </a:lnTo>
                <a:lnTo>
                  <a:pt x="353782" y="59336"/>
                </a:lnTo>
                <a:lnTo>
                  <a:pt x="409815" y="36126"/>
                </a:lnTo>
                <a:lnTo>
                  <a:pt x="467853" y="18520"/>
                </a:lnTo>
                <a:lnTo>
                  <a:pt x="527337" y="6688"/>
                </a:lnTo>
                <a:lnTo>
                  <a:pt x="587695" y="743"/>
                </a:lnTo>
                <a:lnTo>
                  <a:pt x="618020" y="0"/>
                </a:lnTo>
                <a:lnTo>
                  <a:pt x="6724736" y="743"/>
                </a:lnTo>
                <a:lnTo>
                  <a:pt x="6785093" y="6688"/>
                </a:lnTo>
                <a:lnTo>
                  <a:pt x="6844577" y="18520"/>
                </a:lnTo>
                <a:lnTo>
                  <a:pt x="6902615" y="36126"/>
                </a:lnTo>
                <a:lnTo>
                  <a:pt x="6958648" y="59336"/>
                </a:lnTo>
                <a:lnTo>
                  <a:pt x="7012136" y="87926"/>
                </a:lnTo>
                <a:lnTo>
                  <a:pt x="7062565" y="121621"/>
                </a:lnTo>
                <a:lnTo>
                  <a:pt x="7109448" y="160097"/>
                </a:lnTo>
                <a:lnTo>
                  <a:pt x="7152334" y="202982"/>
                </a:lnTo>
                <a:lnTo>
                  <a:pt x="7190809" y="249865"/>
                </a:lnTo>
                <a:lnTo>
                  <a:pt x="7224504" y="300294"/>
                </a:lnTo>
                <a:lnTo>
                  <a:pt x="7253094" y="353782"/>
                </a:lnTo>
                <a:lnTo>
                  <a:pt x="7276304" y="409815"/>
                </a:lnTo>
                <a:lnTo>
                  <a:pt x="7293910" y="467853"/>
                </a:lnTo>
                <a:lnTo>
                  <a:pt x="7305742" y="527337"/>
                </a:lnTo>
                <a:lnTo>
                  <a:pt x="7311687" y="587695"/>
                </a:lnTo>
                <a:lnTo>
                  <a:pt x="7312431" y="618020"/>
                </a:lnTo>
                <a:lnTo>
                  <a:pt x="7311687" y="1321730"/>
                </a:lnTo>
                <a:lnTo>
                  <a:pt x="7305742" y="1382088"/>
                </a:lnTo>
                <a:lnTo>
                  <a:pt x="7293910" y="1441572"/>
                </a:lnTo>
                <a:lnTo>
                  <a:pt x="7276304" y="1499610"/>
                </a:lnTo>
                <a:lnTo>
                  <a:pt x="7253094" y="1555643"/>
                </a:lnTo>
                <a:lnTo>
                  <a:pt x="7224504" y="1609131"/>
                </a:lnTo>
                <a:lnTo>
                  <a:pt x="7190810" y="1659560"/>
                </a:lnTo>
                <a:lnTo>
                  <a:pt x="7152334" y="1706443"/>
                </a:lnTo>
                <a:lnTo>
                  <a:pt x="7109448" y="1749329"/>
                </a:lnTo>
                <a:lnTo>
                  <a:pt x="7062565" y="1787804"/>
                </a:lnTo>
                <a:lnTo>
                  <a:pt x="7012136" y="1821499"/>
                </a:lnTo>
                <a:lnTo>
                  <a:pt x="6958648" y="1850089"/>
                </a:lnTo>
                <a:lnTo>
                  <a:pt x="6902615" y="1873299"/>
                </a:lnTo>
                <a:lnTo>
                  <a:pt x="6844577" y="1890905"/>
                </a:lnTo>
                <a:lnTo>
                  <a:pt x="6785093" y="1902737"/>
                </a:lnTo>
                <a:lnTo>
                  <a:pt x="6724736" y="1908682"/>
                </a:lnTo>
                <a:lnTo>
                  <a:pt x="6694411" y="1909426"/>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g368533f4156_0_175"/>
          <p:cNvSpPr/>
          <p:nvPr/>
        </p:nvSpPr>
        <p:spPr>
          <a:xfrm>
            <a:off x="3467717" y="3976953"/>
            <a:ext cx="5100580" cy="954722"/>
          </a:xfrm>
          <a:custGeom>
            <a:rect b="b" l="l" r="r" t="t"/>
            <a:pathLst>
              <a:path extrusionOk="0" h="1909445" w="7312659">
                <a:moveTo>
                  <a:pt x="6694411" y="1909426"/>
                </a:moveTo>
                <a:lnTo>
                  <a:pt x="587695" y="1908682"/>
                </a:lnTo>
                <a:lnTo>
                  <a:pt x="527337" y="1902737"/>
                </a:lnTo>
                <a:lnTo>
                  <a:pt x="467853" y="1890905"/>
                </a:lnTo>
                <a:lnTo>
                  <a:pt x="409815" y="1873299"/>
                </a:lnTo>
                <a:lnTo>
                  <a:pt x="353782" y="1850090"/>
                </a:lnTo>
                <a:lnTo>
                  <a:pt x="300294" y="1821500"/>
                </a:lnTo>
                <a:lnTo>
                  <a:pt x="249865" y="1787805"/>
                </a:lnTo>
                <a:lnTo>
                  <a:pt x="202982" y="1749329"/>
                </a:lnTo>
                <a:lnTo>
                  <a:pt x="160097" y="1706443"/>
                </a:lnTo>
                <a:lnTo>
                  <a:pt x="121621" y="1659560"/>
                </a:lnTo>
                <a:lnTo>
                  <a:pt x="87926" y="1609132"/>
                </a:lnTo>
                <a:lnTo>
                  <a:pt x="59336" y="1555643"/>
                </a:lnTo>
                <a:lnTo>
                  <a:pt x="36126" y="1499610"/>
                </a:lnTo>
                <a:lnTo>
                  <a:pt x="18520" y="1441572"/>
                </a:lnTo>
                <a:lnTo>
                  <a:pt x="6688" y="1382088"/>
                </a:lnTo>
                <a:lnTo>
                  <a:pt x="743" y="1321730"/>
                </a:lnTo>
                <a:lnTo>
                  <a:pt x="0" y="1291406"/>
                </a:lnTo>
                <a:lnTo>
                  <a:pt x="743" y="587695"/>
                </a:lnTo>
                <a:lnTo>
                  <a:pt x="6688" y="527337"/>
                </a:lnTo>
                <a:lnTo>
                  <a:pt x="18520" y="467853"/>
                </a:lnTo>
                <a:lnTo>
                  <a:pt x="36126" y="409815"/>
                </a:lnTo>
                <a:lnTo>
                  <a:pt x="59336" y="353782"/>
                </a:lnTo>
                <a:lnTo>
                  <a:pt x="87926" y="300294"/>
                </a:lnTo>
                <a:lnTo>
                  <a:pt x="121621" y="249865"/>
                </a:lnTo>
                <a:lnTo>
                  <a:pt x="160097" y="202982"/>
                </a:lnTo>
                <a:lnTo>
                  <a:pt x="202982" y="160097"/>
                </a:lnTo>
                <a:lnTo>
                  <a:pt x="249865" y="121621"/>
                </a:lnTo>
                <a:lnTo>
                  <a:pt x="300294" y="87926"/>
                </a:lnTo>
                <a:lnTo>
                  <a:pt x="353782" y="59336"/>
                </a:lnTo>
                <a:lnTo>
                  <a:pt x="409815" y="36126"/>
                </a:lnTo>
                <a:lnTo>
                  <a:pt x="467853" y="18520"/>
                </a:lnTo>
                <a:lnTo>
                  <a:pt x="527337" y="6688"/>
                </a:lnTo>
                <a:lnTo>
                  <a:pt x="587695" y="743"/>
                </a:lnTo>
                <a:lnTo>
                  <a:pt x="618020" y="0"/>
                </a:lnTo>
                <a:lnTo>
                  <a:pt x="6724736" y="743"/>
                </a:lnTo>
                <a:lnTo>
                  <a:pt x="6785093" y="6688"/>
                </a:lnTo>
                <a:lnTo>
                  <a:pt x="6844577" y="18520"/>
                </a:lnTo>
                <a:lnTo>
                  <a:pt x="6902615" y="36126"/>
                </a:lnTo>
                <a:lnTo>
                  <a:pt x="6958648" y="59336"/>
                </a:lnTo>
                <a:lnTo>
                  <a:pt x="7012136" y="87926"/>
                </a:lnTo>
                <a:lnTo>
                  <a:pt x="7062565" y="121621"/>
                </a:lnTo>
                <a:lnTo>
                  <a:pt x="7109448" y="160097"/>
                </a:lnTo>
                <a:lnTo>
                  <a:pt x="7152334" y="202982"/>
                </a:lnTo>
                <a:lnTo>
                  <a:pt x="7190809" y="249865"/>
                </a:lnTo>
                <a:lnTo>
                  <a:pt x="7224504" y="300294"/>
                </a:lnTo>
                <a:lnTo>
                  <a:pt x="7253094" y="353782"/>
                </a:lnTo>
                <a:lnTo>
                  <a:pt x="7276304" y="409815"/>
                </a:lnTo>
                <a:lnTo>
                  <a:pt x="7293910" y="467853"/>
                </a:lnTo>
                <a:lnTo>
                  <a:pt x="7305742" y="527337"/>
                </a:lnTo>
                <a:lnTo>
                  <a:pt x="7311687" y="587695"/>
                </a:lnTo>
                <a:lnTo>
                  <a:pt x="7312431" y="618020"/>
                </a:lnTo>
                <a:lnTo>
                  <a:pt x="7311687" y="1321730"/>
                </a:lnTo>
                <a:lnTo>
                  <a:pt x="7305742" y="1382088"/>
                </a:lnTo>
                <a:lnTo>
                  <a:pt x="7293910" y="1441572"/>
                </a:lnTo>
                <a:lnTo>
                  <a:pt x="7276304" y="1499610"/>
                </a:lnTo>
                <a:lnTo>
                  <a:pt x="7253094" y="1555643"/>
                </a:lnTo>
                <a:lnTo>
                  <a:pt x="7224504" y="1609131"/>
                </a:lnTo>
                <a:lnTo>
                  <a:pt x="7190810" y="1659560"/>
                </a:lnTo>
                <a:lnTo>
                  <a:pt x="7152334" y="1706443"/>
                </a:lnTo>
                <a:lnTo>
                  <a:pt x="7109448" y="1749329"/>
                </a:lnTo>
                <a:lnTo>
                  <a:pt x="7062565" y="1787804"/>
                </a:lnTo>
                <a:lnTo>
                  <a:pt x="7012136" y="1821499"/>
                </a:lnTo>
                <a:lnTo>
                  <a:pt x="6958648" y="1850089"/>
                </a:lnTo>
                <a:lnTo>
                  <a:pt x="6902615" y="1873299"/>
                </a:lnTo>
                <a:lnTo>
                  <a:pt x="6844577" y="1890905"/>
                </a:lnTo>
                <a:lnTo>
                  <a:pt x="6785093" y="1902737"/>
                </a:lnTo>
                <a:lnTo>
                  <a:pt x="6724736" y="1908682"/>
                </a:lnTo>
                <a:lnTo>
                  <a:pt x="6694411" y="1909426"/>
                </a:lnTo>
                <a:close/>
              </a:path>
            </a:pathLst>
          </a:custGeom>
          <a:solidFill>
            <a:srgbClr val="BED0E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g368533f4156_0_175"/>
          <p:cNvSpPr txBox="1"/>
          <p:nvPr/>
        </p:nvSpPr>
        <p:spPr>
          <a:xfrm>
            <a:off x="3626064" y="1972750"/>
            <a:ext cx="4696500" cy="6489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000">
                <a:solidFill>
                  <a:srgbClr val="012033"/>
                </a:solidFill>
              </a:rPr>
              <a:t>3.4.1 CAMA CALEFACTADA </a:t>
            </a:r>
            <a:endParaRPr b="1" i="0" sz="2000" u="none" cap="none" strike="noStrike">
              <a:solidFill>
                <a:srgbClr val="012033"/>
              </a:solidFill>
              <a:latin typeface="Arial"/>
              <a:ea typeface="Arial"/>
              <a:cs typeface="Arial"/>
              <a:sym typeface="Arial"/>
            </a:endParaRPr>
          </a:p>
          <a:p>
            <a:pPr indent="0" lvl="0" marL="0" marR="0" rtl="0" algn="ctr">
              <a:lnSpc>
                <a:spcPct val="100000"/>
              </a:lnSpc>
              <a:spcBef>
                <a:spcPts val="130"/>
              </a:spcBef>
              <a:spcAft>
                <a:spcPts val="0"/>
              </a:spcAft>
              <a:buClr>
                <a:srgbClr val="000000"/>
              </a:buClr>
              <a:buSzPts val="2000"/>
              <a:buFont typeface="Arial"/>
              <a:buNone/>
            </a:pPr>
            <a:r>
              <a:t/>
            </a:r>
            <a:endParaRPr b="0" i="0" sz="2000" u="none" cap="none" strike="noStrike">
              <a:solidFill>
                <a:srgbClr val="012033"/>
              </a:solidFill>
              <a:latin typeface="Arial"/>
              <a:ea typeface="Arial"/>
              <a:cs typeface="Arial"/>
              <a:sym typeface="Arial"/>
            </a:endParaRPr>
          </a:p>
        </p:txBody>
      </p:sp>
      <p:sp>
        <p:nvSpPr>
          <p:cNvPr id="139" name="Google Shape;139;g368533f4156_0_175"/>
          <p:cNvSpPr txBox="1"/>
          <p:nvPr/>
        </p:nvSpPr>
        <p:spPr>
          <a:xfrm>
            <a:off x="2787864" y="3115750"/>
            <a:ext cx="4696500" cy="6489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000">
                <a:solidFill>
                  <a:srgbClr val="012033"/>
                </a:solidFill>
              </a:rPr>
              <a:t>3.4.2 HOTEND </a:t>
            </a:r>
            <a:endParaRPr b="1" i="0" sz="2000" u="none" cap="none" strike="noStrike">
              <a:solidFill>
                <a:srgbClr val="012033"/>
              </a:solidFill>
              <a:latin typeface="Arial"/>
              <a:ea typeface="Arial"/>
              <a:cs typeface="Arial"/>
              <a:sym typeface="Arial"/>
            </a:endParaRPr>
          </a:p>
          <a:p>
            <a:pPr indent="0" lvl="0" marL="0" marR="0" rtl="0" algn="ctr">
              <a:lnSpc>
                <a:spcPct val="100000"/>
              </a:lnSpc>
              <a:spcBef>
                <a:spcPts val="130"/>
              </a:spcBef>
              <a:spcAft>
                <a:spcPts val="0"/>
              </a:spcAft>
              <a:buClr>
                <a:srgbClr val="000000"/>
              </a:buClr>
              <a:buSzPts val="2000"/>
              <a:buFont typeface="Arial"/>
              <a:buNone/>
            </a:pPr>
            <a:r>
              <a:t/>
            </a:r>
            <a:endParaRPr b="0" i="0" sz="2000" u="none" cap="none" strike="noStrike">
              <a:solidFill>
                <a:srgbClr val="012033"/>
              </a:solidFill>
              <a:latin typeface="Arial"/>
              <a:ea typeface="Arial"/>
              <a:cs typeface="Arial"/>
              <a:sym typeface="Arial"/>
            </a:endParaRPr>
          </a:p>
        </p:txBody>
      </p:sp>
      <p:sp>
        <p:nvSpPr>
          <p:cNvPr id="140" name="Google Shape;140;g368533f4156_0_175"/>
          <p:cNvSpPr txBox="1"/>
          <p:nvPr/>
        </p:nvSpPr>
        <p:spPr>
          <a:xfrm>
            <a:off x="2864064" y="4258750"/>
            <a:ext cx="4696500" cy="6489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000">
                <a:solidFill>
                  <a:srgbClr val="012033"/>
                </a:solidFill>
              </a:rPr>
              <a:t>3.4.3 EXTRUSOR </a:t>
            </a:r>
            <a:endParaRPr b="1" i="0" sz="2000" u="none" cap="none" strike="noStrike">
              <a:solidFill>
                <a:srgbClr val="012033"/>
              </a:solidFill>
              <a:latin typeface="Arial"/>
              <a:ea typeface="Arial"/>
              <a:cs typeface="Arial"/>
              <a:sym typeface="Arial"/>
            </a:endParaRPr>
          </a:p>
          <a:p>
            <a:pPr indent="0" lvl="0" marL="0" marR="0" rtl="0" algn="ctr">
              <a:lnSpc>
                <a:spcPct val="100000"/>
              </a:lnSpc>
              <a:spcBef>
                <a:spcPts val="130"/>
              </a:spcBef>
              <a:spcAft>
                <a:spcPts val="0"/>
              </a:spcAft>
              <a:buClr>
                <a:srgbClr val="000000"/>
              </a:buClr>
              <a:buSzPts val="2000"/>
              <a:buFont typeface="Arial"/>
              <a:buNone/>
            </a:pPr>
            <a:r>
              <a:t/>
            </a:r>
            <a:endParaRPr b="0" i="0" sz="2000" u="none" cap="none" strike="noStrike">
              <a:solidFill>
                <a:srgbClr val="012033"/>
              </a:solidFill>
              <a:latin typeface="Arial"/>
              <a:ea typeface="Arial"/>
              <a:cs typeface="Arial"/>
              <a:sym typeface="Arial"/>
            </a:endParaRPr>
          </a:p>
        </p:txBody>
      </p:sp>
      <p:sp>
        <p:nvSpPr>
          <p:cNvPr id="141" name="Google Shape;141;g368533f4156_0_175"/>
          <p:cNvSpPr/>
          <p:nvPr/>
        </p:nvSpPr>
        <p:spPr>
          <a:xfrm>
            <a:off x="3445747" y="5083486"/>
            <a:ext cx="5027453" cy="954722"/>
          </a:xfrm>
          <a:custGeom>
            <a:rect b="b" l="l" r="r" t="t"/>
            <a:pathLst>
              <a:path extrusionOk="0" h="1909445" w="7312659">
                <a:moveTo>
                  <a:pt x="6694411" y="1909426"/>
                </a:moveTo>
                <a:lnTo>
                  <a:pt x="587695" y="1908682"/>
                </a:lnTo>
                <a:lnTo>
                  <a:pt x="527337" y="1902737"/>
                </a:lnTo>
                <a:lnTo>
                  <a:pt x="467853" y="1890905"/>
                </a:lnTo>
                <a:lnTo>
                  <a:pt x="409815" y="1873299"/>
                </a:lnTo>
                <a:lnTo>
                  <a:pt x="353782" y="1850090"/>
                </a:lnTo>
                <a:lnTo>
                  <a:pt x="300294" y="1821500"/>
                </a:lnTo>
                <a:lnTo>
                  <a:pt x="249865" y="1787805"/>
                </a:lnTo>
                <a:lnTo>
                  <a:pt x="202982" y="1749329"/>
                </a:lnTo>
                <a:lnTo>
                  <a:pt x="160097" y="1706443"/>
                </a:lnTo>
                <a:lnTo>
                  <a:pt x="121621" y="1659560"/>
                </a:lnTo>
                <a:lnTo>
                  <a:pt x="87926" y="1609132"/>
                </a:lnTo>
                <a:lnTo>
                  <a:pt x="59336" y="1555643"/>
                </a:lnTo>
                <a:lnTo>
                  <a:pt x="36126" y="1499610"/>
                </a:lnTo>
                <a:lnTo>
                  <a:pt x="18520" y="1441572"/>
                </a:lnTo>
                <a:lnTo>
                  <a:pt x="6688" y="1382088"/>
                </a:lnTo>
                <a:lnTo>
                  <a:pt x="743" y="1321730"/>
                </a:lnTo>
                <a:lnTo>
                  <a:pt x="0" y="1291406"/>
                </a:lnTo>
                <a:lnTo>
                  <a:pt x="743" y="587695"/>
                </a:lnTo>
                <a:lnTo>
                  <a:pt x="6688" y="527337"/>
                </a:lnTo>
                <a:lnTo>
                  <a:pt x="18520" y="467853"/>
                </a:lnTo>
                <a:lnTo>
                  <a:pt x="36126" y="409815"/>
                </a:lnTo>
                <a:lnTo>
                  <a:pt x="59336" y="353782"/>
                </a:lnTo>
                <a:lnTo>
                  <a:pt x="87926" y="300294"/>
                </a:lnTo>
                <a:lnTo>
                  <a:pt x="121621" y="249865"/>
                </a:lnTo>
                <a:lnTo>
                  <a:pt x="160097" y="202982"/>
                </a:lnTo>
                <a:lnTo>
                  <a:pt x="202982" y="160097"/>
                </a:lnTo>
                <a:lnTo>
                  <a:pt x="249865" y="121621"/>
                </a:lnTo>
                <a:lnTo>
                  <a:pt x="300294" y="87926"/>
                </a:lnTo>
                <a:lnTo>
                  <a:pt x="353782" y="59336"/>
                </a:lnTo>
                <a:lnTo>
                  <a:pt x="409815" y="36126"/>
                </a:lnTo>
                <a:lnTo>
                  <a:pt x="467853" y="18520"/>
                </a:lnTo>
                <a:lnTo>
                  <a:pt x="527337" y="6688"/>
                </a:lnTo>
                <a:lnTo>
                  <a:pt x="587695" y="743"/>
                </a:lnTo>
                <a:lnTo>
                  <a:pt x="618020" y="0"/>
                </a:lnTo>
                <a:lnTo>
                  <a:pt x="6724736" y="743"/>
                </a:lnTo>
                <a:lnTo>
                  <a:pt x="6785093" y="6688"/>
                </a:lnTo>
                <a:lnTo>
                  <a:pt x="6844577" y="18520"/>
                </a:lnTo>
                <a:lnTo>
                  <a:pt x="6902615" y="36126"/>
                </a:lnTo>
                <a:lnTo>
                  <a:pt x="6958648" y="59336"/>
                </a:lnTo>
                <a:lnTo>
                  <a:pt x="7012136" y="87926"/>
                </a:lnTo>
                <a:lnTo>
                  <a:pt x="7062565" y="121621"/>
                </a:lnTo>
                <a:lnTo>
                  <a:pt x="7109448" y="160097"/>
                </a:lnTo>
                <a:lnTo>
                  <a:pt x="7152334" y="202982"/>
                </a:lnTo>
                <a:lnTo>
                  <a:pt x="7190809" y="249865"/>
                </a:lnTo>
                <a:lnTo>
                  <a:pt x="7224504" y="300294"/>
                </a:lnTo>
                <a:lnTo>
                  <a:pt x="7253094" y="353782"/>
                </a:lnTo>
                <a:lnTo>
                  <a:pt x="7276304" y="409815"/>
                </a:lnTo>
                <a:lnTo>
                  <a:pt x="7293910" y="467853"/>
                </a:lnTo>
                <a:lnTo>
                  <a:pt x="7305742" y="527337"/>
                </a:lnTo>
                <a:lnTo>
                  <a:pt x="7311687" y="587695"/>
                </a:lnTo>
                <a:lnTo>
                  <a:pt x="7312431" y="618020"/>
                </a:lnTo>
                <a:lnTo>
                  <a:pt x="7311687" y="1321730"/>
                </a:lnTo>
                <a:lnTo>
                  <a:pt x="7305742" y="1382088"/>
                </a:lnTo>
                <a:lnTo>
                  <a:pt x="7293910" y="1441572"/>
                </a:lnTo>
                <a:lnTo>
                  <a:pt x="7276304" y="1499610"/>
                </a:lnTo>
                <a:lnTo>
                  <a:pt x="7253094" y="1555643"/>
                </a:lnTo>
                <a:lnTo>
                  <a:pt x="7224504" y="1609131"/>
                </a:lnTo>
                <a:lnTo>
                  <a:pt x="7190810" y="1659560"/>
                </a:lnTo>
                <a:lnTo>
                  <a:pt x="7152334" y="1706443"/>
                </a:lnTo>
                <a:lnTo>
                  <a:pt x="7109448" y="1749329"/>
                </a:lnTo>
                <a:lnTo>
                  <a:pt x="7062565" y="1787804"/>
                </a:lnTo>
                <a:lnTo>
                  <a:pt x="7012136" y="1821499"/>
                </a:lnTo>
                <a:lnTo>
                  <a:pt x="6958648" y="1850089"/>
                </a:lnTo>
                <a:lnTo>
                  <a:pt x="6902615" y="1873299"/>
                </a:lnTo>
                <a:lnTo>
                  <a:pt x="6844577" y="1890905"/>
                </a:lnTo>
                <a:lnTo>
                  <a:pt x="6785093" y="1902737"/>
                </a:lnTo>
                <a:lnTo>
                  <a:pt x="6724736" y="1908682"/>
                </a:lnTo>
                <a:lnTo>
                  <a:pt x="6694411" y="1909426"/>
                </a:lnTo>
                <a:close/>
              </a:path>
            </a:pathLst>
          </a:custGeom>
          <a:solidFill>
            <a:srgbClr val="568AB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g368533f4156_0_175"/>
          <p:cNvSpPr txBox="1"/>
          <p:nvPr/>
        </p:nvSpPr>
        <p:spPr>
          <a:xfrm>
            <a:off x="3626064" y="5401750"/>
            <a:ext cx="4696500" cy="6489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000">
                <a:solidFill>
                  <a:srgbClr val="012033"/>
                </a:solidFill>
              </a:rPr>
              <a:t>3.4.4 VENTILADOR DE CAPA</a:t>
            </a:r>
            <a:endParaRPr b="1" i="0" sz="2000" u="none" cap="none" strike="noStrike">
              <a:solidFill>
                <a:srgbClr val="012033"/>
              </a:solidFill>
              <a:latin typeface="Arial"/>
              <a:ea typeface="Arial"/>
              <a:cs typeface="Arial"/>
              <a:sym typeface="Arial"/>
            </a:endParaRPr>
          </a:p>
          <a:p>
            <a:pPr indent="0" lvl="0" marL="0" marR="0" rtl="0" algn="ctr">
              <a:lnSpc>
                <a:spcPct val="100000"/>
              </a:lnSpc>
              <a:spcBef>
                <a:spcPts val="130"/>
              </a:spcBef>
              <a:spcAft>
                <a:spcPts val="0"/>
              </a:spcAft>
              <a:buClr>
                <a:srgbClr val="000000"/>
              </a:buClr>
              <a:buSzPts val="2000"/>
              <a:buFont typeface="Arial"/>
              <a:buNone/>
            </a:pPr>
            <a:r>
              <a:t/>
            </a:r>
            <a:endParaRPr b="0" i="0" sz="2000" u="none" cap="none" strike="noStrike">
              <a:solidFill>
                <a:srgbClr val="012033"/>
              </a:solidFill>
              <a:latin typeface="Arial"/>
              <a:ea typeface="Arial"/>
              <a:cs typeface="Arial"/>
              <a:sym typeface="Arial"/>
            </a:endParaRPr>
          </a:p>
        </p:txBody>
      </p:sp>
      <p:sp>
        <p:nvSpPr>
          <p:cNvPr id="143" name="Google Shape;143;g368533f4156_0_175"/>
          <p:cNvSpPr txBox="1"/>
          <p:nvPr/>
        </p:nvSpPr>
        <p:spPr>
          <a:xfrm>
            <a:off x="1464825" y="1057950"/>
            <a:ext cx="10187400" cy="7659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3.3 PARTES CALEFACTABLES Y SISTEMA DE </a:t>
            </a:r>
            <a:r>
              <a:rPr b="1" lang="es-ES" sz="2400">
                <a:solidFill>
                  <a:srgbClr val="002060"/>
                </a:solidFill>
                <a:latin typeface="Arial Black"/>
                <a:ea typeface="Arial Black"/>
                <a:cs typeface="Arial Black"/>
                <a:sym typeface="Arial Black"/>
              </a:rPr>
              <a:t>EXTRUSIÓN</a:t>
            </a:r>
            <a:endParaRPr b="1" sz="2400">
              <a:solidFill>
                <a:srgbClr val="002060"/>
              </a:solidFill>
              <a:latin typeface="Arial Black"/>
              <a:ea typeface="Arial Black"/>
              <a:cs typeface="Arial Black"/>
              <a:sym typeface="Arial Black"/>
            </a:endParaRPr>
          </a:p>
          <a:p>
            <a:pPr indent="0" lvl="0" marL="457200" marR="0" rtl="0" algn="l">
              <a:lnSpc>
                <a:spcPct val="100000"/>
              </a:lnSpc>
              <a:spcBef>
                <a:spcPts val="105"/>
              </a:spcBef>
              <a:spcAft>
                <a:spcPts val="0"/>
              </a:spcAft>
              <a:buNone/>
            </a:pPr>
            <a:r>
              <a:t/>
            </a:r>
            <a:endParaRPr b="1" sz="2400">
              <a:solidFill>
                <a:srgbClr val="002060"/>
              </a:solidFill>
              <a:latin typeface="Arial Black"/>
              <a:ea typeface="Arial Black"/>
              <a:cs typeface="Arial Black"/>
              <a:sym typeface="Arial Black"/>
            </a:endParaRPr>
          </a:p>
        </p:txBody>
      </p:sp>
    </p:spTree>
  </p:cSld>
  <p:clrMapOvr>
    <a:masterClrMapping/>
  </p:clrMapOvr>
</p:sld>
</file>

<file path=ppt/theme/theme1.xml><?xml version="1.0" encoding="utf-8"?>
<a:theme xmlns:a="http://schemas.openxmlformats.org/drawingml/2006/main" xmlns:r="http://schemas.openxmlformats.org/officeDocument/2006/relationships" name="COVER">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ONTENT">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B026C5034DEF31469D687DC74110F0C4" ma:contentTypeVersion="18" ma:contentTypeDescription="Crear nuevo documento." ma:contentTypeScope="" ma:versionID="76f5c0324a1dd667b65e6f767c58d39e">
  <xsd:schema xmlns:xsd="http://www.w3.org/2001/XMLSchema" xmlns:xs="http://www.w3.org/2001/XMLSchema" xmlns:p="http://schemas.microsoft.com/office/2006/metadata/properties" xmlns:ns2="fab0e02d-7b70-4413-b572-d44f1292ffc6" xmlns:ns3="328b14d6-6e2c-4870-bd3d-20a4f0e49c9e" targetNamespace="http://schemas.microsoft.com/office/2006/metadata/properties" ma:root="true" ma:fieldsID="3fc5b34351196944d8ebb526917e9c88" ns2:_="" ns3:_="">
    <xsd:import namespace="fab0e02d-7b70-4413-b572-d44f1292ffc6"/>
    <xsd:import namespace="328b14d6-6e2c-4870-bd3d-20a4f0e49c9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b0e02d-7b70-4413-b572-d44f1292ff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18748ed3-a044-4069-afca-14a5a74919a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28b14d6-6e2c-4870-bd3d-20a4f0e49c9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484c96b-0302-40db-b824-a3a76ee72efe}" ma:internalName="TaxCatchAll" ma:showField="CatchAllData" ma:web="328b14d6-6e2c-4870-bd3d-20a4f0e49c9e">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ab0e02d-7b70-4413-b572-d44f1292ffc6">
      <Terms xmlns="http://schemas.microsoft.com/office/infopath/2007/PartnerControls"/>
    </lcf76f155ced4ddcb4097134ff3c332f>
    <TaxCatchAll xmlns="328b14d6-6e2c-4870-bd3d-20a4f0e49c9e" xsi:nil="true"/>
  </documentManagement>
</p:properties>
</file>

<file path=customXml/itemProps1.xml><?xml version="1.0" encoding="utf-8"?>
<ds:datastoreItem xmlns:ds="http://schemas.openxmlformats.org/officeDocument/2006/customXml" ds:itemID="{2CEFB9ED-3D18-45DE-9A4B-F04A9EFE3EC1}"/>
</file>

<file path=customXml/itemProps2.xml><?xml version="1.0" encoding="utf-8"?>
<ds:datastoreItem xmlns:ds="http://schemas.openxmlformats.org/officeDocument/2006/customXml" ds:itemID="{7D418E88-F857-409F-BB11-D394467D0019}"/>
</file>

<file path=customXml/itemProps3.xml><?xml version="1.0" encoding="utf-8"?>
<ds:datastoreItem xmlns:ds="http://schemas.openxmlformats.org/officeDocument/2006/customXml" ds:itemID="{0423A2AD-6F5B-4886-80DA-5C428CCE3A8A}"/>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Elena Gonzalez Larrañaga</dc:creator>
  <dcterms:created xsi:type="dcterms:W3CDTF">2022-08-31T20:39:04Z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0x010100B026C5034DEF31469D687DC74110F0C4</vt:lpwstr>
  </property>
  <property fmtid="{D5CDD505-2E9C-101B-9397-08002B2CF9AE}" pid="3" name="MediaServiceImageTags">
    <vt:lpwstr/>
  </property>
</Properties>
</file>