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eKhSM2adxZwQUWq8q4Z27OerG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slide" Target="slides/slide16.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ArialBlack-regular.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669362483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669362483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669362483f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3669362483f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567b1e46a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567b1e46ab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215" name="Google Shape;215;g3567b1e46ab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426751a0b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3426751a0b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620055db3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g3620055db3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620055db34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3620055db34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11"/>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6"/>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6"/>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6"/>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8"/>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8"/>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8"/>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24.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26.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fpsanturtzi.eus" TargetMode="Externa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9.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6" y="2964400"/>
            <a:ext cx="6396727"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 UD1: CONOCIMIENTOS BÁSICOS DE </a:t>
            </a:r>
            <a:r>
              <a:rPr lang="es-ES" sz="3600">
                <a:solidFill>
                  <a:srgbClr val="222D59"/>
                </a:solidFill>
                <a:latin typeface="Arial Black"/>
                <a:ea typeface="Arial Black"/>
                <a:cs typeface="Arial Black"/>
                <a:sym typeface="Arial Black"/>
              </a:rPr>
              <a:t>IMPRESIÓN</a:t>
            </a:r>
            <a:r>
              <a:rPr b="0" i="0" lang="es-ES" sz="3600" u="none" cap="none" strike="noStrike">
                <a:solidFill>
                  <a:srgbClr val="222D59"/>
                </a:solidFill>
                <a:latin typeface="Arial Black"/>
                <a:ea typeface="Arial Black"/>
                <a:cs typeface="Arial Black"/>
                <a:sym typeface="Arial Black"/>
              </a:rPr>
              <a:t> 3D </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p:nvPr/>
        </p:nvSpPr>
        <p:spPr>
          <a:xfrm>
            <a:off x="2978575" y="1630200"/>
            <a:ext cx="7806263" cy="3212641"/>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1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50" name="Google Shape;150;p1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51" name="Google Shape;151;p13"/>
          <p:cNvSpPr txBox="1"/>
          <p:nvPr/>
        </p:nvSpPr>
        <p:spPr>
          <a:xfrm>
            <a:off x="38160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SLS-SELECTIVE LASER SINTERING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52" name="Google Shape;152;p13"/>
          <p:cNvSpPr txBox="1"/>
          <p:nvPr/>
        </p:nvSpPr>
        <p:spPr>
          <a:xfrm>
            <a:off x="1464825" y="1083600"/>
            <a:ext cx="85809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pic>
        <p:nvPicPr>
          <p:cNvPr id="153" name="Google Shape;153;p13"/>
          <p:cNvPicPr preferRelativeResize="0"/>
          <p:nvPr/>
        </p:nvPicPr>
        <p:blipFill rotWithShape="1">
          <a:blip r:embed="rId4">
            <a:alphaModFix/>
          </a:blip>
          <a:srcRect b="0" l="0" r="0" t="0"/>
          <a:stretch/>
        </p:blipFill>
        <p:spPr>
          <a:xfrm>
            <a:off x="298864" y="1620369"/>
            <a:ext cx="3158982" cy="2856960"/>
          </a:xfrm>
          <a:prstGeom prst="rect">
            <a:avLst/>
          </a:prstGeom>
          <a:noFill/>
          <a:ln>
            <a:noFill/>
          </a:ln>
        </p:spPr>
      </p:pic>
      <p:sp>
        <p:nvSpPr>
          <p:cNvPr id="154" name="Google Shape;154;p13"/>
          <p:cNvSpPr txBox="1"/>
          <p:nvPr/>
        </p:nvSpPr>
        <p:spPr>
          <a:xfrm>
            <a:off x="3729980" y="2186317"/>
            <a:ext cx="7117800" cy="2520300"/>
          </a:xfrm>
          <a:prstGeom prst="rect">
            <a:avLst/>
          </a:prstGeom>
          <a:noFill/>
          <a:ln>
            <a:noFill/>
          </a:ln>
        </p:spPr>
        <p:txBody>
          <a:bodyPr anchorCtr="0" anchor="t" bIns="0" lIns="0" spcFirstLastPara="1" rIns="0" wrap="square" tIns="12700">
            <a:spAutoFit/>
          </a:bodyPr>
          <a:lstStyle/>
          <a:p>
            <a:pPr indent="-342900" lvl="0" marL="457200" marR="5080" rtl="0" algn="l">
              <a:lnSpc>
                <a:spcPct val="115000"/>
              </a:lnSpc>
              <a:spcBef>
                <a:spcPts val="1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Cómo funciona</a:t>
            </a:r>
            <a:r>
              <a:rPr b="0" i="0" lang="es-ES" sz="1800" u="none" cap="none" strike="noStrike">
                <a:solidFill>
                  <a:schemeClr val="dk1"/>
                </a:solidFill>
                <a:latin typeface="Arial"/>
                <a:ea typeface="Arial"/>
                <a:cs typeface="Arial"/>
                <a:sym typeface="Arial"/>
              </a:rPr>
              <a:t>: Un láser sinteriza polvo de material en capas sucesivas.</a:t>
            </a:r>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Materiales: </a:t>
            </a:r>
            <a:r>
              <a:rPr b="0" i="0" lang="es-ES" sz="1800" u="none" cap="none" strike="noStrike">
                <a:solidFill>
                  <a:schemeClr val="dk1"/>
                </a:solidFill>
                <a:latin typeface="Arial"/>
                <a:ea typeface="Arial"/>
                <a:cs typeface="Arial"/>
                <a:sym typeface="Arial"/>
              </a:rPr>
              <a:t>Nylon, TPU, polvos metálicos y cerámicos.</a:t>
            </a:r>
            <a:endParaRPr/>
          </a:p>
          <a:p>
            <a:pPr indent="-342900" lvl="0" marL="457200" marR="499109"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Ventajas: </a:t>
            </a:r>
            <a:r>
              <a:rPr b="0" i="0" lang="es-ES" sz="1800" u="none" cap="none" strike="noStrike">
                <a:solidFill>
                  <a:schemeClr val="dk1"/>
                </a:solidFill>
                <a:latin typeface="Arial"/>
                <a:ea typeface="Arial"/>
                <a:cs typeface="Arial"/>
                <a:sym typeface="Arial"/>
              </a:rPr>
              <a:t>No necesita soportes, piezas resistentes y funcionales, </a:t>
            </a:r>
            <a:r>
              <a:rPr lang="es-ES" sz="1800">
                <a:solidFill>
                  <a:schemeClr val="dk1"/>
                </a:solidFill>
              </a:rPr>
              <a:t>geometrías</a:t>
            </a:r>
            <a:r>
              <a:rPr b="0" i="0" lang="es-ES" sz="1800" u="none" cap="none" strike="noStrike">
                <a:solidFill>
                  <a:schemeClr val="dk1"/>
                </a:solidFill>
                <a:latin typeface="Arial"/>
                <a:ea typeface="Arial"/>
                <a:cs typeface="Arial"/>
                <a:sym typeface="Arial"/>
              </a:rPr>
              <a:t> complejas</a:t>
            </a:r>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Desventajas: </a:t>
            </a:r>
            <a:r>
              <a:rPr lang="es-ES" sz="1800">
                <a:solidFill>
                  <a:schemeClr val="dk1"/>
                </a:solidFill>
              </a:rPr>
              <a:t>Costo</a:t>
            </a:r>
            <a:r>
              <a:rPr b="0" i="0" lang="es-ES" sz="1800" u="none" cap="none" strike="noStrike">
                <a:solidFill>
                  <a:schemeClr val="dk1"/>
                </a:solidFill>
                <a:latin typeface="Arial"/>
                <a:ea typeface="Arial"/>
                <a:cs typeface="Arial"/>
                <a:sym typeface="Arial"/>
              </a:rPr>
              <a:t> elevado y equipos más complejos.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Char char="●"/>
            </a:pPr>
            <a:r>
              <a:rPr b="1" lang="es-ES" sz="1800">
                <a:solidFill>
                  <a:schemeClr val="dk1"/>
                </a:solidFill>
              </a:rPr>
              <a:t>Aplicaciones</a:t>
            </a:r>
            <a:r>
              <a:rPr lang="es-ES" sz="1800">
                <a:solidFill>
                  <a:schemeClr val="dk1"/>
                </a:solidFill>
              </a:rPr>
              <a:t>:Industria automotriz y aeroespacial.Calzado y moda.Piezas mecánicas funcionales.</a:t>
            </a:r>
            <a:endParaRPr b="1"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60" name="Google Shape;160;p15"/>
          <p:cNvSpPr/>
          <p:nvPr/>
        </p:nvSpPr>
        <p:spPr>
          <a:xfrm>
            <a:off x="2978575" y="1620375"/>
            <a:ext cx="8994571" cy="442513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15"/>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sp>
        <p:nvSpPr>
          <p:cNvPr id="162" name="Google Shape;162;p15"/>
          <p:cNvSpPr txBox="1"/>
          <p:nvPr/>
        </p:nvSpPr>
        <p:spPr>
          <a:xfrm>
            <a:off x="3663613" y="1722683"/>
            <a:ext cx="7415462" cy="777777"/>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SLM-SELECTIVE LASER MELTING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63" name="Google Shape;163;p15"/>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64" name="Google Shape;164;p15"/>
          <p:cNvSpPr txBox="1"/>
          <p:nvPr/>
        </p:nvSpPr>
        <p:spPr>
          <a:xfrm>
            <a:off x="1464824" y="1083600"/>
            <a:ext cx="89946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
        <p:nvSpPr>
          <p:cNvPr id="165" name="Google Shape;165;p15"/>
          <p:cNvSpPr txBox="1"/>
          <p:nvPr>
            <p:ph idx="1" type="body"/>
          </p:nvPr>
        </p:nvSpPr>
        <p:spPr>
          <a:xfrm>
            <a:off x="3707500" y="2213650"/>
            <a:ext cx="8121000" cy="3573600"/>
          </a:xfrm>
          <a:prstGeom prst="rect">
            <a:avLst/>
          </a:prstGeom>
          <a:noFill/>
          <a:ln>
            <a:noFill/>
          </a:ln>
        </p:spPr>
        <p:txBody>
          <a:bodyPr anchorCtr="0" anchor="t" bIns="0" lIns="0" spcFirstLastPara="1" rIns="0" wrap="square" tIns="12700">
            <a:spAutoFit/>
          </a:bodyPr>
          <a:lstStyle/>
          <a:p>
            <a:pPr indent="-12700" lvl="0" marL="12700" marR="5080" rtl="0" algn="l">
              <a:lnSpc>
                <a:spcPct val="100000"/>
              </a:lnSpc>
              <a:spcBef>
                <a:spcPts val="100"/>
              </a:spcBef>
              <a:spcAft>
                <a:spcPts val="0"/>
              </a:spcAft>
              <a:buSzPts val="1600"/>
              <a:buChar char="•"/>
            </a:pPr>
            <a:r>
              <a:rPr b="1" lang="es-ES" sz="1800">
                <a:solidFill>
                  <a:srgbClr val="012033"/>
                </a:solidFill>
                <a:latin typeface="Arial"/>
                <a:ea typeface="Arial"/>
                <a:cs typeface="Arial"/>
                <a:sym typeface="Arial"/>
              </a:rPr>
              <a:t>Cómo funciona: </a:t>
            </a:r>
            <a:r>
              <a:rPr lang="es-ES" sz="1800">
                <a:latin typeface="Arial"/>
                <a:ea typeface="Arial"/>
                <a:cs typeface="Arial"/>
                <a:sym typeface="Arial"/>
              </a:rPr>
              <a:t>Un láser funde polvo metálico capa por capa para crear piezas tridimensionales.</a:t>
            </a:r>
            <a:endParaRPr sz="1800">
              <a:latin typeface="Arial"/>
              <a:ea typeface="Arial"/>
              <a:cs typeface="Arial"/>
              <a:sym typeface="Arial"/>
            </a:endParaRPr>
          </a:p>
          <a:p>
            <a:pPr indent="-12700" lvl="0" marL="12700" marR="591820" rtl="0" algn="l">
              <a:lnSpc>
                <a:spcPct val="100000"/>
              </a:lnSpc>
              <a:spcBef>
                <a:spcPts val="1000"/>
              </a:spcBef>
              <a:spcAft>
                <a:spcPts val="0"/>
              </a:spcAft>
              <a:buSzPts val="1600"/>
              <a:buChar char="•"/>
            </a:pPr>
            <a:r>
              <a:rPr b="1" lang="es-ES" sz="1800">
                <a:solidFill>
                  <a:srgbClr val="012033"/>
                </a:solidFill>
                <a:latin typeface="Arial"/>
                <a:ea typeface="Arial"/>
                <a:cs typeface="Arial"/>
                <a:sym typeface="Arial"/>
              </a:rPr>
              <a:t>Materiales: </a:t>
            </a:r>
            <a:r>
              <a:rPr lang="es-ES" sz="1800">
                <a:latin typeface="Arial"/>
                <a:ea typeface="Arial"/>
                <a:cs typeface="Arial"/>
                <a:sym typeface="Arial"/>
              </a:rPr>
              <a:t>Polvos metálicos como acero inoxidable, titanio, aluminio, entre otros.</a:t>
            </a:r>
            <a:endParaRPr sz="1800">
              <a:latin typeface="Arial"/>
              <a:ea typeface="Arial"/>
              <a:cs typeface="Arial"/>
              <a:sym typeface="Arial"/>
            </a:endParaRPr>
          </a:p>
          <a:p>
            <a:pPr indent="-285750" lvl="0" marL="298450" marR="5080" rtl="0" algn="l">
              <a:lnSpc>
                <a:spcPct val="100000"/>
              </a:lnSpc>
              <a:spcBef>
                <a:spcPts val="100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Ventajas: </a:t>
            </a:r>
            <a:r>
              <a:rPr lang="es-ES" sz="1800">
                <a:latin typeface="Arial"/>
                <a:ea typeface="Arial"/>
                <a:cs typeface="Arial"/>
                <a:sym typeface="Arial"/>
              </a:rPr>
              <a:t>Producción de piezas densas y resistentes, estructuras optimizadas, sin necesidad de ensamblaje, capacidad para diseños complejos y personalizados </a:t>
            </a:r>
            <a:r>
              <a:rPr b="1" lang="es-ES" sz="1800">
                <a:solidFill>
                  <a:srgbClr val="012033"/>
                </a:solidFill>
                <a:latin typeface="Arial"/>
                <a:ea typeface="Arial"/>
                <a:cs typeface="Arial"/>
                <a:sym typeface="Arial"/>
              </a:rPr>
              <a:t>superficial. </a:t>
            </a:r>
            <a:endParaRPr b="1" sz="1800">
              <a:solidFill>
                <a:srgbClr val="012033"/>
              </a:solidFill>
              <a:latin typeface="Arial"/>
              <a:ea typeface="Arial"/>
              <a:cs typeface="Arial"/>
              <a:sym typeface="Arial"/>
            </a:endParaRPr>
          </a:p>
          <a:p>
            <a:pPr indent="-285750" lvl="0" marL="298450" marR="5080" rtl="0" algn="l">
              <a:lnSpc>
                <a:spcPct val="100000"/>
              </a:lnSpc>
              <a:spcBef>
                <a:spcPts val="1000"/>
              </a:spcBef>
              <a:spcAft>
                <a:spcPts val="0"/>
              </a:spcAft>
              <a:buClr>
                <a:srgbClr val="000000"/>
              </a:buClr>
              <a:buSzPts val="1600"/>
              <a:buFont typeface="Arial"/>
              <a:buChar char="•"/>
            </a:pPr>
            <a:r>
              <a:rPr b="1" lang="es-ES" sz="1800">
                <a:solidFill>
                  <a:srgbClr val="012033"/>
                </a:solidFill>
              </a:rPr>
              <a:t>Desventajas</a:t>
            </a:r>
            <a:r>
              <a:rPr lang="es-ES" sz="1800">
                <a:solidFill>
                  <a:srgbClr val="012033"/>
                </a:solidFill>
                <a:latin typeface="Arial"/>
                <a:ea typeface="Arial"/>
                <a:cs typeface="Arial"/>
                <a:sym typeface="Arial"/>
              </a:rPr>
              <a:t>: </a:t>
            </a:r>
            <a:r>
              <a:rPr lang="es-ES" sz="1800"/>
              <a:t>Costo</a:t>
            </a:r>
            <a:r>
              <a:rPr lang="es-ES" sz="1800">
                <a:latin typeface="Arial"/>
                <a:ea typeface="Arial"/>
                <a:cs typeface="Arial"/>
                <a:sym typeface="Arial"/>
              </a:rPr>
              <a:t> elevado de equipos y materiales, tiempo de producción relativamente largo</a:t>
            </a:r>
            <a:endParaRPr sz="1800">
              <a:latin typeface="Arial"/>
              <a:ea typeface="Arial"/>
              <a:cs typeface="Arial"/>
              <a:sym typeface="Arial"/>
            </a:endParaRPr>
          </a:p>
          <a:p>
            <a:pPr indent="-298450" lvl="0" marL="298450" marR="5080" rtl="0" algn="l">
              <a:lnSpc>
                <a:spcPct val="100000"/>
              </a:lnSpc>
              <a:spcBef>
                <a:spcPts val="1000"/>
              </a:spcBef>
              <a:spcAft>
                <a:spcPts val="0"/>
              </a:spcAft>
              <a:buSzPts val="1800"/>
              <a:buChar char="•"/>
            </a:pPr>
            <a:r>
              <a:rPr b="1" lang="es-ES" sz="1800"/>
              <a:t>Aplicaciones:</a:t>
            </a:r>
            <a:r>
              <a:rPr lang="es-ES" sz="1800"/>
              <a:t>Industria aeroespacial y médica.Implantes personalizados.Herramientas de alta precisión.</a:t>
            </a:r>
            <a:endParaRPr b="1" sz="1800"/>
          </a:p>
        </p:txBody>
      </p:sp>
      <p:pic>
        <p:nvPicPr>
          <p:cNvPr id="166" name="Google Shape;166;p15"/>
          <p:cNvPicPr preferRelativeResize="0"/>
          <p:nvPr/>
        </p:nvPicPr>
        <p:blipFill rotWithShape="1">
          <a:blip r:embed="rId4">
            <a:alphaModFix/>
          </a:blip>
          <a:srcRect b="0" l="0" r="0" t="0"/>
          <a:stretch/>
        </p:blipFill>
        <p:spPr>
          <a:xfrm>
            <a:off x="0" y="1546128"/>
            <a:ext cx="3837898" cy="3026141"/>
          </a:xfrm>
          <a:prstGeom prst="rect">
            <a:avLst/>
          </a:prstGeom>
          <a:noFill/>
          <a:ln>
            <a:noFill/>
          </a:ln>
        </p:spPr>
      </p:pic>
      <p:pic>
        <p:nvPicPr>
          <p:cNvPr id="167" name="Google Shape;167;p15"/>
          <p:cNvPicPr preferRelativeResize="0"/>
          <p:nvPr/>
        </p:nvPicPr>
        <p:blipFill rotWithShape="1">
          <a:blip r:embed="rId5">
            <a:alphaModFix/>
          </a:blip>
          <a:srcRect b="0" l="0" r="0" t="0"/>
          <a:stretch/>
        </p:blipFill>
        <p:spPr>
          <a:xfrm>
            <a:off x="10128975" y="4919275"/>
            <a:ext cx="1762425" cy="1485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6"/>
          <p:cNvSpPr/>
          <p:nvPr/>
        </p:nvSpPr>
        <p:spPr>
          <a:xfrm>
            <a:off x="2978575" y="1620375"/>
            <a:ext cx="8098770" cy="386185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16"/>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74" name="Google Shape;174;p1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75" name="Google Shape;175;p16"/>
          <p:cNvSpPr txBox="1"/>
          <p:nvPr/>
        </p:nvSpPr>
        <p:spPr>
          <a:xfrm>
            <a:off x="36636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lang="es-ES" sz="2400">
                <a:solidFill>
                  <a:srgbClr val="002060"/>
                </a:solidFill>
                <a:latin typeface="Arial Black"/>
                <a:ea typeface="Arial Black"/>
                <a:cs typeface="Arial Black"/>
                <a:sym typeface="Arial Black"/>
              </a:rPr>
              <a:t>BINDER</a:t>
            </a:r>
            <a:r>
              <a:rPr b="1" i="0" lang="es-ES" sz="2400" u="none" cap="none" strike="noStrike">
                <a:solidFill>
                  <a:srgbClr val="002060"/>
                </a:solidFill>
                <a:latin typeface="Arial Black"/>
                <a:ea typeface="Arial Black"/>
                <a:cs typeface="Arial Black"/>
                <a:sym typeface="Arial Black"/>
              </a:rPr>
              <a:t> JETTING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76" name="Google Shape;176;p16"/>
          <p:cNvSpPr txBox="1"/>
          <p:nvPr/>
        </p:nvSpPr>
        <p:spPr>
          <a:xfrm>
            <a:off x="1464824" y="1083600"/>
            <a:ext cx="100386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 </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
        <p:nvSpPr>
          <p:cNvPr id="177" name="Google Shape;177;p16"/>
          <p:cNvSpPr txBox="1"/>
          <p:nvPr>
            <p:ph idx="1" type="body"/>
          </p:nvPr>
        </p:nvSpPr>
        <p:spPr>
          <a:xfrm>
            <a:off x="3707489" y="2213653"/>
            <a:ext cx="7255500" cy="3151800"/>
          </a:xfrm>
          <a:prstGeom prst="rect">
            <a:avLst/>
          </a:prstGeom>
          <a:noFill/>
          <a:ln>
            <a:noFill/>
          </a:ln>
        </p:spPr>
        <p:txBody>
          <a:bodyPr anchorCtr="0" anchor="t" bIns="0" lIns="0" spcFirstLastPara="1" rIns="0" wrap="square" tIns="12700">
            <a:spAutoFit/>
          </a:bodyPr>
          <a:lstStyle/>
          <a:p>
            <a:pPr indent="-285750" lvl="0" marL="298450" marR="0" rtl="0" algn="l">
              <a:lnSpc>
                <a:spcPct val="115000"/>
              </a:lnSpc>
              <a:spcBef>
                <a:spcPts val="480"/>
              </a:spcBef>
              <a:spcAft>
                <a:spcPts val="0"/>
              </a:spcAft>
              <a:buClr>
                <a:srgbClr val="000000"/>
              </a:buClr>
              <a:buSzPts val="1600"/>
              <a:buChar char="•"/>
            </a:pPr>
            <a:r>
              <a:rPr b="1" lang="es-ES" sz="1800">
                <a:solidFill>
                  <a:srgbClr val="012033"/>
                </a:solidFill>
                <a:latin typeface="Arial"/>
                <a:ea typeface="Arial"/>
                <a:cs typeface="Arial"/>
                <a:sym typeface="Arial"/>
              </a:rPr>
              <a:t>Cómo funciona:</a:t>
            </a:r>
            <a:r>
              <a:rPr lang="es-ES" sz="1800">
                <a:solidFill>
                  <a:srgbClr val="012033"/>
                </a:solidFill>
              </a:rPr>
              <a:t> Utiliza un agente aglutinante para unir partículas de polvo capa por capa, en lugar de emplear calor o láser.</a:t>
            </a:r>
            <a:endParaRPr sz="1800">
              <a:solidFill>
                <a:srgbClr val="012033"/>
              </a:solidFill>
            </a:endParaRPr>
          </a:p>
          <a:p>
            <a:pPr indent="-285750" lvl="0" marL="298450" marR="0" rtl="0" algn="l">
              <a:lnSpc>
                <a:spcPct val="115000"/>
              </a:lnSpc>
              <a:spcBef>
                <a:spcPts val="480"/>
              </a:spcBef>
              <a:spcAft>
                <a:spcPts val="0"/>
              </a:spcAft>
              <a:buClr>
                <a:srgbClr val="000000"/>
              </a:buClr>
              <a:buSzPts val="1600"/>
              <a:buChar char="•"/>
            </a:pPr>
            <a:r>
              <a:rPr b="1" lang="es-ES" sz="1800">
                <a:solidFill>
                  <a:srgbClr val="012033"/>
                </a:solidFill>
              </a:rPr>
              <a:t>Materiales</a:t>
            </a:r>
            <a:r>
              <a:rPr lang="es-ES" sz="1800">
                <a:solidFill>
                  <a:srgbClr val="012033"/>
                </a:solidFill>
              </a:rPr>
              <a:t>: Es compatible con una amplia variedad de materiales, incluyendo metales, cerámica y arena.</a:t>
            </a:r>
            <a:endParaRPr/>
          </a:p>
          <a:p>
            <a:pPr indent="-285750" lvl="0" marL="298450" marR="0" rtl="0" algn="l">
              <a:lnSpc>
                <a:spcPct val="115000"/>
              </a:lnSpc>
              <a:spcBef>
                <a:spcPts val="480"/>
              </a:spcBef>
              <a:spcAft>
                <a:spcPts val="0"/>
              </a:spcAft>
              <a:buClr>
                <a:srgbClr val="000000"/>
              </a:buClr>
              <a:buSzPts val="1600"/>
              <a:buChar char="•"/>
            </a:pPr>
            <a:r>
              <a:rPr b="1" lang="es-ES" sz="1800">
                <a:solidFill>
                  <a:srgbClr val="012033"/>
                </a:solidFill>
                <a:latin typeface="Arial"/>
                <a:ea typeface="Arial"/>
                <a:cs typeface="Arial"/>
                <a:sym typeface="Arial"/>
              </a:rPr>
              <a:t>Ventajas:</a:t>
            </a:r>
            <a:r>
              <a:rPr lang="es-ES" sz="1800">
                <a:solidFill>
                  <a:srgbClr val="012033"/>
                </a:solidFill>
              </a:rPr>
              <a:t>Su principal ventaja es la capacidad de imprimir piezas de gran tamaño con alta precisión y variedad de materiales.</a:t>
            </a:r>
            <a:endParaRPr sz="1800">
              <a:solidFill>
                <a:srgbClr val="012033"/>
              </a:solidFill>
            </a:endParaRPr>
          </a:p>
          <a:p>
            <a:pPr indent="-285750" lvl="0" marL="298450" marR="0" rtl="0" algn="l">
              <a:lnSpc>
                <a:spcPct val="115000"/>
              </a:lnSpc>
              <a:spcBef>
                <a:spcPts val="480"/>
              </a:spcBef>
              <a:spcAft>
                <a:spcPts val="0"/>
              </a:spcAft>
              <a:buClr>
                <a:srgbClr val="000000"/>
              </a:buClr>
              <a:buSzPts val="1600"/>
              <a:buChar char="•"/>
            </a:pPr>
            <a:r>
              <a:rPr b="1" lang="es-ES" sz="1800">
                <a:solidFill>
                  <a:srgbClr val="012033"/>
                </a:solidFill>
              </a:rPr>
              <a:t>Desventajas: ????</a:t>
            </a:r>
            <a:endParaRPr b="1" sz="1800">
              <a:solidFill>
                <a:srgbClr val="012033"/>
              </a:solidFill>
            </a:endParaRPr>
          </a:p>
          <a:p>
            <a:pPr indent="-298450" lvl="0" marL="298450" marR="5080" rtl="0" algn="l">
              <a:lnSpc>
                <a:spcPct val="115000"/>
              </a:lnSpc>
              <a:spcBef>
                <a:spcPts val="1000"/>
              </a:spcBef>
              <a:spcAft>
                <a:spcPts val="0"/>
              </a:spcAft>
              <a:buClr>
                <a:srgbClr val="012033"/>
              </a:buClr>
              <a:buSzPts val="1800"/>
              <a:buChar char="•"/>
            </a:pPr>
            <a:r>
              <a:rPr b="1" lang="es-ES" sz="1800">
                <a:solidFill>
                  <a:srgbClr val="012033"/>
                </a:solidFill>
              </a:rPr>
              <a:t>Aplicaciones:</a:t>
            </a:r>
            <a:r>
              <a:rPr lang="es-ES" sz="1800">
                <a:solidFill>
                  <a:srgbClr val="012033"/>
                </a:solidFill>
              </a:rPr>
              <a:t>Modelos arquitectónicos a color.Moldes de fundición en arena.Arte y decoración.</a:t>
            </a:r>
            <a:endParaRPr sz="1800">
              <a:solidFill>
                <a:srgbClr val="012033"/>
              </a:solidFill>
            </a:endParaRPr>
          </a:p>
        </p:txBody>
      </p:sp>
      <p:pic>
        <p:nvPicPr>
          <p:cNvPr id="178" name="Google Shape;178;p16" title="BINDER1.png"/>
          <p:cNvPicPr preferRelativeResize="0"/>
          <p:nvPr/>
        </p:nvPicPr>
        <p:blipFill>
          <a:blip r:embed="rId4">
            <a:alphaModFix/>
          </a:blip>
          <a:stretch>
            <a:fillRect/>
          </a:stretch>
        </p:blipFill>
        <p:spPr>
          <a:xfrm>
            <a:off x="552475" y="4720375"/>
            <a:ext cx="2750700" cy="1544525"/>
          </a:xfrm>
          <a:prstGeom prst="rect">
            <a:avLst/>
          </a:prstGeom>
          <a:noFill/>
          <a:ln>
            <a:noFill/>
          </a:ln>
        </p:spPr>
      </p:pic>
      <p:pic>
        <p:nvPicPr>
          <p:cNvPr id="179" name="Google Shape;179;p16" title="BINDER2.png"/>
          <p:cNvPicPr preferRelativeResize="0"/>
          <p:nvPr/>
        </p:nvPicPr>
        <p:blipFill>
          <a:blip r:embed="rId5">
            <a:alphaModFix/>
          </a:blip>
          <a:stretch>
            <a:fillRect/>
          </a:stretch>
        </p:blipFill>
        <p:spPr>
          <a:xfrm>
            <a:off x="226063" y="1647800"/>
            <a:ext cx="3403525" cy="2693500"/>
          </a:xfrm>
          <a:prstGeom prst="rect">
            <a:avLst/>
          </a:prstGeom>
          <a:noFill/>
          <a:ln>
            <a:noFill/>
          </a:ln>
        </p:spPr>
      </p:pic>
      <p:pic>
        <p:nvPicPr>
          <p:cNvPr id="180" name="Google Shape;180;p16" title="BINDER3.png"/>
          <p:cNvPicPr preferRelativeResize="0"/>
          <p:nvPr/>
        </p:nvPicPr>
        <p:blipFill>
          <a:blip r:embed="rId6">
            <a:alphaModFix/>
          </a:blip>
          <a:stretch>
            <a:fillRect/>
          </a:stretch>
        </p:blipFill>
        <p:spPr>
          <a:xfrm>
            <a:off x="7398900" y="5198775"/>
            <a:ext cx="4564501" cy="1066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669362483f_0_13"/>
          <p:cNvSpPr/>
          <p:nvPr/>
        </p:nvSpPr>
        <p:spPr>
          <a:xfrm>
            <a:off x="2978575" y="1620376"/>
            <a:ext cx="7806263" cy="386185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g3669362483f_0_1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87" name="Google Shape;187;g3669362483f_0_1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88" name="Google Shape;188;g3669362483f_0_13"/>
          <p:cNvSpPr txBox="1"/>
          <p:nvPr/>
        </p:nvSpPr>
        <p:spPr>
          <a:xfrm>
            <a:off x="36636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MATERIAL JETTING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89" name="Google Shape;189;g3669362483f_0_13"/>
          <p:cNvSpPr txBox="1"/>
          <p:nvPr/>
        </p:nvSpPr>
        <p:spPr>
          <a:xfrm>
            <a:off x="1464824" y="1083600"/>
            <a:ext cx="100386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 </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
        <p:nvSpPr>
          <p:cNvPr id="190" name="Google Shape;190;g3669362483f_0_13"/>
          <p:cNvSpPr txBox="1"/>
          <p:nvPr>
            <p:ph idx="1" type="body"/>
          </p:nvPr>
        </p:nvSpPr>
        <p:spPr>
          <a:xfrm>
            <a:off x="3707489" y="2213653"/>
            <a:ext cx="7255500" cy="2838300"/>
          </a:xfrm>
          <a:prstGeom prst="rect">
            <a:avLst/>
          </a:prstGeom>
          <a:noFill/>
          <a:ln>
            <a:noFill/>
          </a:ln>
        </p:spPr>
        <p:txBody>
          <a:bodyPr anchorCtr="0" anchor="t" bIns="0" lIns="0" spcFirstLastPara="1" rIns="0" wrap="square" tIns="12700">
            <a:spAutoFit/>
          </a:bodyPr>
          <a:lstStyle/>
          <a:p>
            <a:pPr indent="-285750" lvl="0" marL="298450" marR="79375" rtl="0" algn="l">
              <a:lnSpc>
                <a:spcPct val="115000"/>
              </a:lnSpc>
              <a:spcBef>
                <a:spcPts val="10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Cómo funciona: </a:t>
            </a:r>
            <a:r>
              <a:rPr lang="es-ES" sz="1800">
                <a:solidFill>
                  <a:srgbClr val="012033"/>
                </a:solidFill>
                <a:latin typeface="Arial"/>
                <a:ea typeface="Arial"/>
                <a:cs typeface="Arial"/>
                <a:sym typeface="Arial"/>
              </a:rPr>
              <a:t>Usa un láser UV para solidificar resina líquida fotosensible en capas.</a:t>
            </a:r>
            <a:endParaRPr/>
          </a:p>
          <a:p>
            <a:pPr indent="-285750" lvl="0" marL="298450" rtl="0" algn="l">
              <a:lnSpc>
                <a:spcPct val="115000"/>
              </a:lnSpc>
              <a:spcBef>
                <a:spcPts val="48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Materiales: </a:t>
            </a:r>
            <a:r>
              <a:rPr lang="es-ES" sz="1800">
                <a:solidFill>
                  <a:srgbClr val="012033"/>
                </a:solidFill>
                <a:latin typeface="Arial"/>
                <a:ea typeface="Arial"/>
                <a:cs typeface="Arial"/>
                <a:sym typeface="Arial"/>
              </a:rPr>
              <a:t>Resinas fotosensibles.</a:t>
            </a:r>
            <a:endParaRPr/>
          </a:p>
          <a:p>
            <a:pPr indent="-285750" lvl="0" marL="298450" marR="5080" rtl="0" algn="l">
              <a:lnSpc>
                <a:spcPct val="115000"/>
              </a:lnSpc>
              <a:spcBef>
                <a:spcPts val="100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Ventajas: </a:t>
            </a:r>
            <a:r>
              <a:rPr lang="es-ES" sz="1800">
                <a:solidFill>
                  <a:srgbClr val="012033"/>
                </a:solidFill>
                <a:latin typeface="Arial"/>
                <a:ea typeface="Arial"/>
                <a:cs typeface="Arial"/>
                <a:sym typeface="Arial"/>
              </a:rPr>
              <a:t>Alta precisión, excelente acabado </a:t>
            </a:r>
            <a:r>
              <a:rPr b="1" lang="es-ES" sz="1800">
                <a:solidFill>
                  <a:srgbClr val="012033"/>
                </a:solidFill>
                <a:latin typeface="Arial"/>
                <a:ea typeface="Arial"/>
                <a:cs typeface="Arial"/>
                <a:sym typeface="Arial"/>
              </a:rPr>
              <a:t>superficial. </a:t>
            </a:r>
            <a:r>
              <a:rPr lang="es-ES" sz="1800">
                <a:solidFill>
                  <a:srgbClr val="012033"/>
                </a:solidFill>
                <a:latin typeface="Arial"/>
                <a:ea typeface="Arial"/>
                <a:cs typeface="Arial"/>
                <a:sym typeface="Arial"/>
              </a:rPr>
              <a:t>Desventajas: Más costosa y requiere posprocesamiento (lavado y curado).</a:t>
            </a:r>
            <a:endParaRPr sz="1800">
              <a:solidFill>
                <a:srgbClr val="012033"/>
              </a:solidFill>
              <a:latin typeface="Arial"/>
              <a:ea typeface="Arial"/>
              <a:cs typeface="Arial"/>
              <a:sym typeface="Arial"/>
            </a:endParaRPr>
          </a:p>
          <a:p>
            <a:pPr indent="-298450" lvl="0" marL="298450" marR="5080" rtl="0" algn="l">
              <a:lnSpc>
                <a:spcPct val="115000"/>
              </a:lnSpc>
              <a:spcBef>
                <a:spcPts val="1000"/>
              </a:spcBef>
              <a:spcAft>
                <a:spcPts val="0"/>
              </a:spcAft>
              <a:buClr>
                <a:srgbClr val="012033"/>
              </a:buClr>
              <a:buSzPts val="1800"/>
              <a:buChar char="•"/>
            </a:pPr>
            <a:r>
              <a:rPr b="1" lang="es-ES" sz="1800">
                <a:solidFill>
                  <a:srgbClr val="012033"/>
                </a:solidFill>
              </a:rPr>
              <a:t>Aplicaciones:</a:t>
            </a:r>
            <a:r>
              <a:rPr lang="es-ES" sz="1800">
                <a:solidFill>
                  <a:srgbClr val="012033"/>
                </a:solidFill>
              </a:rPr>
              <a:t>Piezas mecánicas funcionales.Modelos anatomicos.Diseño industrial.</a:t>
            </a:r>
            <a:endParaRPr sz="1800">
              <a:solidFill>
                <a:srgbClr val="012033"/>
              </a:solidFill>
            </a:endParaRPr>
          </a:p>
        </p:txBody>
      </p:sp>
      <p:pic>
        <p:nvPicPr>
          <p:cNvPr id="191" name="Google Shape;191;g3669362483f_0_13"/>
          <p:cNvPicPr preferRelativeResize="0"/>
          <p:nvPr/>
        </p:nvPicPr>
        <p:blipFill rotWithShape="1">
          <a:blip r:embed="rId4">
            <a:alphaModFix/>
          </a:blip>
          <a:srcRect b="0" l="0" r="0" t="0"/>
          <a:stretch/>
        </p:blipFill>
        <p:spPr>
          <a:xfrm>
            <a:off x="263297" y="1848464"/>
            <a:ext cx="3136490" cy="1713500"/>
          </a:xfrm>
          <a:prstGeom prst="rect">
            <a:avLst/>
          </a:prstGeom>
          <a:noFill/>
          <a:ln>
            <a:noFill/>
          </a:ln>
        </p:spPr>
      </p:pic>
      <p:pic>
        <p:nvPicPr>
          <p:cNvPr id="192" name="Google Shape;192;g3669362483f_0_13"/>
          <p:cNvPicPr preferRelativeResize="0"/>
          <p:nvPr/>
        </p:nvPicPr>
        <p:blipFill rotWithShape="1">
          <a:blip r:embed="rId5">
            <a:alphaModFix/>
          </a:blip>
          <a:srcRect b="0" l="0" r="0" t="0"/>
          <a:stretch/>
        </p:blipFill>
        <p:spPr>
          <a:xfrm>
            <a:off x="10258575" y="4787975"/>
            <a:ext cx="1783408" cy="171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p:nvPr/>
        </p:nvSpPr>
        <p:spPr>
          <a:xfrm>
            <a:off x="2978580" y="1620369"/>
            <a:ext cx="7802786" cy="3231796"/>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17"/>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99" name="Google Shape;199;p1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00" name="Google Shape;200;p17"/>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201" name="Google Shape;201;p17"/>
          <p:cNvSpPr txBox="1"/>
          <p:nvPr/>
        </p:nvSpPr>
        <p:spPr>
          <a:xfrm>
            <a:off x="1464828" y="1083611"/>
            <a:ext cx="7415462" cy="395621"/>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1.3 PROCESO DE IMPRESIÓN 3D</a:t>
            </a:r>
            <a:endParaRPr b="1" i="0" sz="2400" u="none" cap="none" strike="noStrike">
              <a:solidFill>
                <a:srgbClr val="002060"/>
              </a:solidFill>
              <a:latin typeface="Arial Black"/>
              <a:ea typeface="Arial Black"/>
              <a:cs typeface="Arial Black"/>
              <a:sym typeface="Arial Black"/>
            </a:endParaRPr>
          </a:p>
        </p:txBody>
      </p:sp>
      <p:pic>
        <p:nvPicPr>
          <p:cNvPr id="202" name="Google Shape;202;p17"/>
          <p:cNvPicPr preferRelativeResize="0"/>
          <p:nvPr/>
        </p:nvPicPr>
        <p:blipFill rotWithShape="1">
          <a:blip r:embed="rId4">
            <a:alphaModFix/>
          </a:blip>
          <a:srcRect b="0" l="0" r="0" t="0"/>
          <a:stretch/>
        </p:blipFill>
        <p:spPr>
          <a:xfrm>
            <a:off x="2120546" y="1552612"/>
            <a:ext cx="8753931" cy="44918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669362483f_3_0"/>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208" name="Google Shape;208;g3669362483f_3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09" name="Google Shape;209;g3669362483f_3_0"/>
          <p:cNvSpPr txBox="1"/>
          <p:nvPr/>
        </p:nvSpPr>
        <p:spPr>
          <a:xfrm>
            <a:off x="4724681" y="4041029"/>
            <a:ext cx="9682500" cy="4131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210" name="Google Shape;210;g3669362483f_3_0"/>
          <p:cNvSpPr txBox="1"/>
          <p:nvPr/>
        </p:nvSpPr>
        <p:spPr>
          <a:xfrm>
            <a:off x="1464828" y="1083611"/>
            <a:ext cx="74154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EJERCICIO PRÁCTICO</a:t>
            </a:r>
            <a:endParaRPr b="1" sz="2400">
              <a:solidFill>
                <a:srgbClr val="002060"/>
              </a:solidFill>
              <a:latin typeface="Arial Black"/>
              <a:ea typeface="Arial Black"/>
              <a:cs typeface="Arial Black"/>
              <a:sym typeface="Arial Black"/>
            </a:endParaRPr>
          </a:p>
          <a:p>
            <a:pPr indent="0" lvl="0" marL="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sp>
        <p:nvSpPr>
          <p:cNvPr id="211" name="Google Shape;211;g3669362483f_3_0"/>
          <p:cNvSpPr txBox="1"/>
          <p:nvPr/>
        </p:nvSpPr>
        <p:spPr>
          <a:xfrm>
            <a:off x="1236950" y="1596500"/>
            <a:ext cx="10164900" cy="4299600"/>
          </a:xfrm>
          <a:prstGeom prst="rect">
            <a:avLst/>
          </a:prstGeom>
          <a:noFill/>
          <a:ln>
            <a:noFill/>
          </a:ln>
        </p:spPr>
        <p:txBody>
          <a:bodyPr anchorCtr="0" anchor="t" bIns="91425" lIns="91425" spcFirstLastPara="1" rIns="91425" wrap="square" tIns="91425">
            <a:spAutoFit/>
          </a:bodyPr>
          <a:lstStyle/>
          <a:p>
            <a:pPr indent="-342900" lvl="0" marL="457200" rtl="0" algn="just">
              <a:lnSpc>
                <a:spcPct val="150000"/>
              </a:lnSpc>
              <a:spcBef>
                <a:spcPts val="1000"/>
              </a:spcBef>
              <a:spcAft>
                <a:spcPts val="0"/>
              </a:spcAft>
              <a:buClr>
                <a:schemeClr val="dk1"/>
              </a:buClr>
              <a:buSzPts val="1800"/>
              <a:buChar char="●"/>
            </a:pPr>
            <a:r>
              <a:rPr lang="es-ES" sz="1800">
                <a:solidFill>
                  <a:schemeClr val="dk1"/>
                </a:solidFill>
              </a:rPr>
              <a:t>Los alumnos deben revisar cuales son las impresoras de que dispone el departamento y hacer un listado </a:t>
            </a:r>
            <a:r>
              <a:rPr lang="es-ES" sz="1800">
                <a:solidFill>
                  <a:schemeClr val="dk1"/>
                </a:solidFill>
              </a:rPr>
              <a:t>indicando</a:t>
            </a:r>
            <a:r>
              <a:rPr lang="es-ES" sz="1800">
                <a:solidFill>
                  <a:schemeClr val="dk1"/>
                </a:solidFill>
              </a:rPr>
              <a:t>:</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Número</a:t>
            </a:r>
            <a:r>
              <a:rPr lang="es-ES" sz="1800">
                <a:solidFill>
                  <a:schemeClr val="dk1"/>
                </a:solidFill>
              </a:rPr>
              <a:t> de impresoras y estado( Funcionales y averiadas).</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Tipo de cada impresora detectada.</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Costo medio de la impresoras.</a:t>
            </a:r>
            <a:endParaRPr sz="1800">
              <a:solidFill>
                <a:schemeClr val="dk1"/>
              </a:solidFill>
            </a:endParaRPr>
          </a:p>
          <a:p>
            <a:pPr indent="-342900" lvl="0" marL="457200" rtl="0" algn="just">
              <a:lnSpc>
                <a:spcPct val="150000"/>
              </a:lnSpc>
              <a:spcBef>
                <a:spcPts val="0"/>
              </a:spcBef>
              <a:spcAft>
                <a:spcPts val="0"/>
              </a:spcAft>
              <a:buClr>
                <a:schemeClr val="dk1"/>
              </a:buClr>
              <a:buSzPts val="1800"/>
              <a:buChar char="●"/>
            </a:pPr>
            <a:r>
              <a:rPr lang="es-ES" sz="1800">
                <a:solidFill>
                  <a:schemeClr val="dk1"/>
                </a:solidFill>
              </a:rPr>
              <a:t>Además </a:t>
            </a:r>
            <a:r>
              <a:rPr lang="es-ES" sz="1800">
                <a:solidFill>
                  <a:schemeClr val="dk1"/>
                </a:solidFill>
              </a:rPr>
              <a:t>deberá</a:t>
            </a:r>
            <a:r>
              <a:rPr lang="es-ES" sz="1800">
                <a:solidFill>
                  <a:schemeClr val="dk1"/>
                </a:solidFill>
              </a:rPr>
              <a:t> localizar 3 piezas diferentes realizadas en la escuela e </a:t>
            </a:r>
            <a:r>
              <a:rPr lang="es-ES" sz="1800">
                <a:solidFill>
                  <a:schemeClr val="dk1"/>
                </a:solidFill>
              </a:rPr>
              <a:t>indicar</a:t>
            </a:r>
            <a:r>
              <a:rPr lang="es-ES" sz="1800">
                <a:solidFill>
                  <a:schemeClr val="dk1"/>
                </a:solidFill>
              </a:rPr>
              <a:t> de qué </a:t>
            </a:r>
            <a:r>
              <a:rPr lang="es-ES" sz="1800">
                <a:solidFill>
                  <a:schemeClr val="dk1"/>
                </a:solidFill>
              </a:rPr>
              <a:t>tecnología</a:t>
            </a:r>
            <a:r>
              <a:rPr lang="es-ES" sz="1800">
                <a:solidFill>
                  <a:schemeClr val="dk1"/>
                </a:solidFill>
              </a:rPr>
              <a:t> es cada una y porqué.</a:t>
            </a:r>
            <a:endParaRPr sz="1800">
              <a:solidFill>
                <a:schemeClr val="dk1"/>
              </a:solidFill>
            </a:endParaRPr>
          </a:p>
          <a:p>
            <a:pPr indent="0" lvl="0" marL="0" rtl="0" algn="just">
              <a:lnSpc>
                <a:spcPct val="150000"/>
              </a:lnSpc>
              <a:spcBef>
                <a:spcPts val="2000"/>
              </a:spcBef>
              <a:spcAft>
                <a:spcPts val="0"/>
              </a:spcAft>
              <a:buNone/>
            </a:pPr>
            <a:r>
              <a:t/>
            </a:r>
            <a:endParaRPr sz="1800">
              <a:solidFill>
                <a:schemeClr val="dk1"/>
              </a:solidFill>
            </a:endParaRPr>
          </a:p>
          <a:p>
            <a:pPr indent="0" lvl="0" marL="0" rtl="0" algn="just">
              <a:lnSpc>
                <a:spcPct val="150000"/>
              </a:lnSpc>
              <a:spcBef>
                <a:spcPts val="2000"/>
              </a:spcBef>
              <a:spcAft>
                <a:spcPts val="2000"/>
              </a:spcAft>
              <a:buNone/>
            </a:pPr>
            <a:r>
              <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567b1e46ab_0_3"/>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18" name="Google Shape;218;g3567b1e46ab_0_3"/>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rmAutofit fontScale="70000" lnSpcReduction="20000"/>
          </a:bodyPr>
          <a:lstStyle/>
          <a:p>
            <a:pPr indent="-127000" lvl="0" marL="228600" rtl="0" algn="l">
              <a:lnSpc>
                <a:spcPct val="90000"/>
              </a:lnSpc>
              <a:spcBef>
                <a:spcPts val="0"/>
              </a:spcBef>
              <a:spcAft>
                <a:spcPts val="0"/>
              </a:spcAft>
              <a:buClr>
                <a:schemeClr val="dk1"/>
              </a:buClr>
              <a:buSzPct val="43137"/>
              <a:buNone/>
            </a:pPr>
            <a:r>
              <a:t/>
            </a:r>
            <a:endParaRPr b="1" sz="2550">
              <a:solidFill>
                <a:srgbClr val="52BDC3"/>
              </a:solidFill>
            </a:endParaRPr>
          </a:p>
          <a:p>
            <a:pPr indent="0" lvl="0" marL="0" rtl="0" algn="l">
              <a:lnSpc>
                <a:spcPct val="200000"/>
              </a:lnSpc>
              <a:spcBef>
                <a:spcPts val="0"/>
              </a:spcBef>
              <a:spcAft>
                <a:spcPts val="0"/>
              </a:spcAft>
              <a:buSzPct val="51612"/>
              <a:buNone/>
            </a:pPr>
            <a:r>
              <a:rPr b="1" lang="es-ES" sz="3100">
                <a:solidFill>
                  <a:srgbClr val="52BDC3"/>
                </a:solidFill>
              </a:rPr>
              <a:t>:</a:t>
            </a:r>
            <a:endParaRPr b="1" sz="3580">
              <a:solidFill>
                <a:srgbClr val="52BDC3"/>
              </a:solidFill>
            </a:endParaRPr>
          </a:p>
          <a:p>
            <a:pPr indent="-127000" lvl="0" marL="228600" rtl="0" algn="l">
              <a:lnSpc>
                <a:spcPct val="90000"/>
              </a:lnSpc>
              <a:spcBef>
                <a:spcPts val="0"/>
              </a:spcBef>
              <a:spcAft>
                <a:spcPts val="0"/>
              </a:spcAft>
              <a:buClr>
                <a:schemeClr val="dk1"/>
              </a:buClr>
              <a:buSzPct val="88888"/>
              <a:buNone/>
            </a:pPr>
            <a:r>
              <a:t/>
            </a:r>
            <a:endParaRPr sz="1800"/>
          </a:p>
        </p:txBody>
      </p:sp>
      <p:sp>
        <p:nvSpPr>
          <p:cNvPr id="219" name="Google Shape;219;g3567b1e46ab_0_3"/>
          <p:cNvSpPr txBox="1"/>
          <p:nvPr>
            <p:ph idx="1" type="body"/>
          </p:nvPr>
        </p:nvSpPr>
        <p:spPr>
          <a:xfrm>
            <a:off x="3293817" y="1254125"/>
            <a:ext cx="4978400" cy="3709988"/>
          </a:xfrm>
          <a:prstGeom prst="rect">
            <a:avLst/>
          </a:prstGeom>
          <a:noFill/>
          <a:ln>
            <a:noFill/>
          </a:ln>
        </p:spPr>
        <p:txBody>
          <a:bodyPr anchorCtr="0" anchor="t" bIns="45700" lIns="91425" spcFirstLastPara="1" rIns="91425" wrap="square" tIns="45700">
            <a:normAutofit fontScale="47500" lnSpcReduction="20000"/>
          </a:bodyPr>
          <a:lstStyle/>
          <a:p>
            <a:pPr indent="-127000" lvl="0" marL="228600" marR="0" rtl="0" algn="l">
              <a:lnSpc>
                <a:spcPct val="90000"/>
              </a:lnSpc>
              <a:spcBef>
                <a:spcPts val="0"/>
              </a:spcBef>
              <a:spcAft>
                <a:spcPts val="0"/>
              </a:spcAft>
              <a:buClr>
                <a:schemeClr val="dk1"/>
              </a:buClr>
              <a:buSzPct val="61109"/>
              <a:buFont typeface="Arial"/>
              <a:buNone/>
            </a:pPr>
            <a:r>
              <a:t/>
            </a:r>
            <a:endParaRPr b="1" i="0" sz="1800" u="none" cap="none" strike="noStrike">
              <a:solidFill>
                <a:srgbClr val="52BDC3"/>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37381"/>
              <a:buFont typeface="Arial"/>
              <a:buNone/>
            </a:pPr>
            <a:r>
              <a:rPr b="1" i="0" lang="es-ES" sz="9011" u="none" cap="none" strike="noStrike">
                <a:solidFill>
                  <a:srgbClr val="2A3768"/>
                </a:solidFill>
                <a:latin typeface="Arial"/>
                <a:ea typeface="Arial"/>
                <a:cs typeface="Arial"/>
                <a:sym typeface="Arial"/>
              </a:rPr>
              <a:t>ESKERRIK ASKO!</a:t>
            </a:r>
            <a:endParaRPr b="1" i="0" sz="9011" u="none" cap="none" strike="noStrike">
              <a:solidFill>
                <a:srgbClr val="2A3768"/>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71638"/>
              <a:buFont typeface="Arial"/>
              <a:buNone/>
            </a:pPr>
            <a:r>
              <a:rPr b="0" i="0" lang="es-ES" sz="4702" u="sng" cap="none" strike="noStrike">
                <a:solidFill>
                  <a:schemeClr val="hlink"/>
                </a:solidFill>
                <a:latin typeface="Arial Black"/>
                <a:ea typeface="Arial Black"/>
                <a:cs typeface="Arial Black"/>
                <a:sym typeface="Arial Black"/>
                <a:hlinkClick r:id="rId3"/>
              </a:rPr>
              <a:t>www.fpsanturtzilh.eus</a:t>
            </a:r>
            <a:endParaRPr b="0" i="0" sz="4702"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ct val="104349"/>
              <a:buFont typeface="Arial"/>
              <a:buNone/>
            </a:pPr>
            <a:r>
              <a:t/>
            </a:r>
            <a:endParaRPr b="0" i="0" sz="3228"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120299"/>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75003"/>
              <a:buFont typeface="Arial"/>
              <a:buNone/>
            </a:pPr>
            <a:r>
              <a:rPr b="0" i="0" lang="es-ES" sz="4491" u="none" cap="none" strike="noStrike">
                <a:solidFill>
                  <a:srgbClr val="222D59"/>
                </a:solidFill>
                <a:latin typeface="Arial Black"/>
                <a:ea typeface="Arial Black"/>
                <a:cs typeface="Arial Black"/>
                <a:sym typeface="Arial Black"/>
              </a:rPr>
              <a:t>Mikel Iturraspe Eguia</a:t>
            </a:r>
            <a:endParaRPr b="0" i="0" sz="4491"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92488"/>
              <a:buFont typeface="Arial"/>
              <a:buNone/>
            </a:pPr>
            <a:r>
              <a:t/>
            </a:r>
            <a:endParaRPr b="0" i="0" sz="3641"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ct val="78353"/>
              <a:buFont typeface="Arial"/>
              <a:buNone/>
            </a:pPr>
            <a:r>
              <a:rPr b="0" i="0" lang="es-ES" sz="4299" u="none" cap="none" strike="noStrike">
                <a:solidFill>
                  <a:srgbClr val="1F5C99"/>
                </a:solidFill>
                <a:latin typeface="Arial"/>
                <a:ea typeface="Arial"/>
                <a:cs typeface="Arial"/>
                <a:sym typeface="Arial"/>
              </a:rPr>
              <a:t>miturraspee@fpsanturtzilh.eu</a:t>
            </a:r>
            <a:r>
              <a:rPr b="0" i="0" lang="es-ES" sz="4156" u="none" cap="none" strike="noStrike">
                <a:solidFill>
                  <a:srgbClr val="1F5C99"/>
                </a:solidFill>
                <a:latin typeface="Arial"/>
                <a:ea typeface="Arial"/>
                <a:cs typeface="Arial"/>
                <a:sym typeface="Arial"/>
              </a:rPr>
              <a:t>s</a:t>
            </a:r>
            <a:r>
              <a:rPr b="0" i="0" lang="es-ES" sz="1810" u="none" cap="none" strike="noStrike">
                <a:solidFill>
                  <a:srgbClr val="1F5C99"/>
                </a:solidFill>
                <a:latin typeface="Arial"/>
                <a:ea typeface="Arial"/>
                <a:cs typeface="Arial"/>
                <a:sym typeface="Arial"/>
              </a:rPr>
              <a:t> </a:t>
            </a:r>
            <a:endParaRPr b="0" i="0" sz="161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ct val="111906"/>
              <a:buFont typeface="Arial"/>
              <a:buNone/>
            </a:pPr>
            <a:r>
              <a:t/>
            </a:r>
            <a:endParaRPr b="0" i="0" sz="3010" u="none" cap="none" strike="noStrike">
              <a:solidFill>
                <a:srgbClr val="222D59"/>
              </a:solidFill>
              <a:latin typeface="Arial Black"/>
              <a:ea typeface="Arial Black"/>
              <a:cs typeface="Arial Black"/>
              <a:sym typeface="Arial Black"/>
            </a:endParaRPr>
          </a:p>
          <a:p>
            <a:pPr indent="0" lvl="0" marL="0" marR="0" rtl="0" algn="r">
              <a:lnSpc>
                <a:spcPct val="200000"/>
              </a:lnSpc>
              <a:spcBef>
                <a:spcPts val="0"/>
              </a:spcBef>
              <a:spcAft>
                <a:spcPts val="0"/>
              </a:spcAft>
              <a:buClr>
                <a:schemeClr val="dk1"/>
              </a:buClr>
              <a:buSzPct val="39285"/>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ct val="128571"/>
              <a:buFont typeface="Arial Black"/>
              <a:buNone/>
            </a:pPr>
            <a:r>
              <a:t/>
            </a:r>
            <a:endParaRPr b="0" i="0" sz="2800" u="none" cap="none" strike="noStrike">
              <a:solidFill>
                <a:srgbClr val="222D59"/>
              </a:solidFill>
              <a:latin typeface="Arial Black"/>
              <a:ea typeface="Arial Black"/>
              <a:cs typeface="Arial Black"/>
              <a:sym typeface="Arial Black"/>
            </a:endParaRPr>
          </a:p>
          <a:p>
            <a:pPr indent="0" lvl="0" marL="457200" marR="0" rtl="0" algn="l">
              <a:lnSpc>
                <a:spcPct val="200000"/>
              </a:lnSpc>
              <a:spcBef>
                <a:spcPts val="0"/>
              </a:spcBef>
              <a:spcAft>
                <a:spcPts val="0"/>
              </a:spcAft>
              <a:buClr>
                <a:srgbClr val="000000"/>
              </a:buClr>
              <a:buSzPct val="187134"/>
              <a:buFont typeface="Arial"/>
              <a:buNone/>
            </a:pPr>
            <a:r>
              <a:t/>
            </a:r>
            <a:endParaRPr b="1" i="0" sz="1800" u="none" cap="none" strike="noStrike">
              <a:solidFill>
                <a:srgbClr val="2A3768"/>
              </a:solidFill>
              <a:latin typeface="Arial"/>
              <a:ea typeface="Arial"/>
              <a:cs typeface="Arial"/>
              <a:sym typeface="Arial"/>
            </a:endParaRPr>
          </a:p>
          <a:p>
            <a:pPr indent="0" lvl="0" marL="0" marR="0" rtl="0" algn="l">
              <a:lnSpc>
                <a:spcPct val="200000"/>
              </a:lnSpc>
              <a:spcBef>
                <a:spcPts val="0"/>
              </a:spcBef>
              <a:spcAft>
                <a:spcPts val="0"/>
              </a:spcAft>
              <a:buClr>
                <a:srgbClr val="000000"/>
              </a:buClr>
              <a:buSzPct val="198141"/>
              <a:buFont typeface="Arial"/>
              <a:buNone/>
            </a:pPr>
            <a:r>
              <a:t/>
            </a:r>
            <a:endParaRPr b="0" i="0" sz="1700" u="none" cap="none" strike="noStrike">
              <a:solidFill>
                <a:srgbClr val="2A3768"/>
              </a:solidFill>
              <a:latin typeface="Arial"/>
              <a:ea typeface="Arial"/>
              <a:cs typeface="Arial"/>
              <a:sym typeface="Arial"/>
            </a:endParaRPr>
          </a:p>
          <a:p>
            <a:pPr indent="-127000" lvl="0" marL="228600" marR="0" rtl="0" algn="l">
              <a:lnSpc>
                <a:spcPct val="9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id="220" name="Google Shape;220;g3567b1e46ab_0_3"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3426751a0b2_0_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43" name="Google Shape;43;g3426751a0b2_0_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4" name="Google Shape;44;g3426751a0b2_0_2"/>
          <p:cNvSpPr/>
          <p:nvPr/>
        </p:nvSpPr>
        <p:spPr>
          <a:xfrm>
            <a:off x="2455127" y="1821849"/>
            <a:ext cx="7701596"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g3426751a0b2_0_2"/>
          <p:cNvSpPr txBox="1"/>
          <p:nvPr/>
        </p:nvSpPr>
        <p:spPr>
          <a:xfrm>
            <a:off x="3358482" y="1985884"/>
            <a:ext cx="7407900" cy="3861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1.1 ¿</a:t>
            </a:r>
            <a:r>
              <a:rPr b="1" lang="es-ES" sz="2000">
                <a:solidFill>
                  <a:srgbClr val="012033"/>
                </a:solidFill>
              </a:rPr>
              <a:t>QUÉ</a:t>
            </a:r>
            <a:r>
              <a:rPr b="1" i="0" lang="es-ES" sz="2000" u="none" cap="none" strike="noStrike">
                <a:solidFill>
                  <a:srgbClr val="012033"/>
                </a:solidFill>
                <a:latin typeface="Arial"/>
                <a:ea typeface="Arial"/>
                <a:cs typeface="Arial"/>
                <a:sym typeface="Arial"/>
              </a:rPr>
              <a:t> ES LA FABRICACIÓN ADITIVA</a:t>
            </a:r>
            <a:r>
              <a:rPr b="0" i="0" lang="es-ES" sz="2400" u="none" cap="none" strike="noStrike">
                <a:solidFill>
                  <a:srgbClr val="012033"/>
                </a:solidFill>
                <a:latin typeface="Trebuchet MS"/>
                <a:ea typeface="Trebuchet MS"/>
                <a:cs typeface="Trebuchet MS"/>
                <a:sym typeface="Trebuchet MS"/>
              </a:rPr>
              <a:t>?</a:t>
            </a:r>
            <a:endParaRPr b="0" i="0" sz="2400" u="none" cap="none" strike="noStrike">
              <a:solidFill>
                <a:srgbClr val="000000"/>
              </a:solidFill>
              <a:latin typeface="Trebuchet MS"/>
              <a:ea typeface="Trebuchet MS"/>
              <a:cs typeface="Trebuchet MS"/>
              <a:sym typeface="Trebuchet MS"/>
            </a:endParaRPr>
          </a:p>
        </p:txBody>
      </p:sp>
      <p:sp>
        <p:nvSpPr>
          <p:cNvPr id="46" name="Google Shape;46;g3426751a0b2_0_2"/>
          <p:cNvSpPr txBox="1"/>
          <p:nvPr/>
        </p:nvSpPr>
        <p:spPr>
          <a:xfrm>
            <a:off x="1464828" y="1057961"/>
            <a:ext cx="7415462" cy="395621"/>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RESUMEN DE CONTENIDOS</a:t>
            </a:r>
            <a:endParaRPr b="1" i="0" sz="2400" u="none" cap="none" strike="noStrike">
              <a:solidFill>
                <a:srgbClr val="002060"/>
              </a:solidFill>
              <a:latin typeface="Arial Black"/>
              <a:ea typeface="Arial Black"/>
              <a:cs typeface="Arial Black"/>
              <a:sym typeface="Arial Black"/>
            </a:endParaRPr>
          </a:p>
        </p:txBody>
      </p:sp>
      <p:sp>
        <p:nvSpPr>
          <p:cNvPr id="47" name="Google Shape;47;g3426751a0b2_0_2"/>
          <p:cNvSpPr/>
          <p:nvPr/>
        </p:nvSpPr>
        <p:spPr>
          <a:xfrm>
            <a:off x="2513330" y="3112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g3426751a0b2_0_2"/>
          <p:cNvSpPr txBox="1"/>
          <p:nvPr/>
        </p:nvSpPr>
        <p:spPr>
          <a:xfrm>
            <a:off x="4701050" y="3324889"/>
            <a:ext cx="37743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1.2 TECNOLOGÍAS</a:t>
            </a:r>
            <a:endParaRPr b="1" i="0" sz="2000" u="none" cap="none" strike="noStrike">
              <a:solidFill>
                <a:srgbClr val="000000"/>
              </a:solidFill>
              <a:latin typeface="Arial"/>
              <a:ea typeface="Arial"/>
              <a:cs typeface="Arial"/>
              <a:sym typeface="Arial"/>
            </a:endParaRPr>
          </a:p>
        </p:txBody>
      </p:sp>
      <p:sp>
        <p:nvSpPr>
          <p:cNvPr id="49" name="Google Shape;49;g3426751a0b2_0_2"/>
          <p:cNvSpPr/>
          <p:nvPr/>
        </p:nvSpPr>
        <p:spPr>
          <a:xfrm>
            <a:off x="2560524" y="459845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g3426751a0b2_0_2"/>
          <p:cNvSpPr txBox="1"/>
          <p:nvPr/>
        </p:nvSpPr>
        <p:spPr>
          <a:xfrm>
            <a:off x="4837729" y="4810358"/>
            <a:ext cx="38016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1.3 PROCESOS</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3620055db34_1_0"/>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sp>
        <p:nvSpPr>
          <p:cNvPr id="56" name="Google Shape;56;g3620055db34_1_0"/>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1.1 </a:t>
            </a:r>
            <a:r>
              <a:rPr b="1" lang="es-ES" sz="2400">
                <a:solidFill>
                  <a:srgbClr val="002060"/>
                </a:solidFill>
                <a:latin typeface="Arial Black"/>
                <a:ea typeface="Arial Black"/>
                <a:cs typeface="Arial Black"/>
                <a:sym typeface="Arial Black"/>
              </a:rPr>
              <a:t>QUÉ</a:t>
            </a:r>
            <a:r>
              <a:rPr b="1" i="0" lang="es-ES" sz="2400" u="none" cap="none" strike="noStrike">
                <a:solidFill>
                  <a:srgbClr val="002060"/>
                </a:solidFill>
                <a:latin typeface="Arial Black"/>
                <a:ea typeface="Arial Black"/>
                <a:cs typeface="Arial Black"/>
                <a:sym typeface="Arial Black"/>
              </a:rPr>
              <a:t> ES LA FABRICACIÓN ADITIVA?</a:t>
            </a:r>
            <a:endParaRPr b="1" i="0" sz="2400" u="none" cap="none" strike="noStrike">
              <a:solidFill>
                <a:srgbClr val="002060"/>
              </a:solidFill>
              <a:latin typeface="Arial Black"/>
              <a:ea typeface="Arial Black"/>
              <a:cs typeface="Arial Black"/>
              <a:sym typeface="Arial Black"/>
            </a:endParaRPr>
          </a:p>
        </p:txBody>
      </p:sp>
      <p:sp>
        <p:nvSpPr>
          <p:cNvPr id="57" name="Google Shape;57;g3620055db34_1_0"/>
          <p:cNvSpPr txBox="1"/>
          <p:nvPr/>
        </p:nvSpPr>
        <p:spPr>
          <a:xfrm>
            <a:off x="1208750" y="1596500"/>
            <a:ext cx="10537500" cy="4807500"/>
          </a:xfrm>
          <a:prstGeom prst="rect">
            <a:avLst/>
          </a:prstGeom>
          <a:noFill/>
          <a:ln>
            <a:noFill/>
          </a:ln>
        </p:spPr>
        <p:txBody>
          <a:bodyPr anchorCtr="0" anchor="t" bIns="91425" lIns="91425" spcFirstLastPara="1" rIns="91425" wrap="square" tIns="91425">
            <a:spAutoFit/>
          </a:bodyPr>
          <a:lstStyle/>
          <a:p>
            <a:pPr indent="-342900" lvl="0" marL="457200" rtl="0" algn="just">
              <a:lnSpc>
                <a:spcPct val="150000"/>
              </a:lnSpc>
              <a:spcBef>
                <a:spcPts val="1000"/>
              </a:spcBef>
              <a:spcAft>
                <a:spcPts val="0"/>
              </a:spcAft>
              <a:buClr>
                <a:schemeClr val="dk1"/>
              </a:buClr>
              <a:buSzPts val="1800"/>
              <a:buChar char="●"/>
            </a:pPr>
            <a:r>
              <a:rPr lang="es-ES" sz="1800">
                <a:solidFill>
                  <a:schemeClr val="dk1"/>
                </a:solidFill>
              </a:rPr>
              <a:t>La fabricación aditiva, más conocida como impresión 3D, es u</a:t>
            </a:r>
            <a:r>
              <a:rPr b="1" lang="es-ES" sz="1800">
                <a:solidFill>
                  <a:schemeClr val="dk1"/>
                </a:solidFill>
              </a:rPr>
              <a:t>n proceso de producción</a:t>
            </a:r>
            <a:r>
              <a:rPr lang="es-ES" sz="1800">
                <a:solidFill>
                  <a:schemeClr val="dk1"/>
                </a:solidFill>
              </a:rPr>
              <a:t> que permite crear objetos físicos a partir de un diseño digital</a:t>
            </a:r>
            <a:endParaRPr sz="1800">
              <a:solidFill>
                <a:schemeClr val="dk1"/>
              </a:solidFill>
            </a:endParaRPr>
          </a:p>
          <a:p>
            <a:pPr indent="-342900" lvl="0" marL="457200" rtl="0" algn="just">
              <a:lnSpc>
                <a:spcPct val="150000"/>
              </a:lnSpc>
              <a:spcBef>
                <a:spcPts val="1000"/>
              </a:spcBef>
              <a:spcAft>
                <a:spcPts val="0"/>
              </a:spcAft>
              <a:buClr>
                <a:schemeClr val="dk1"/>
              </a:buClr>
              <a:buSzPts val="1800"/>
              <a:buChar char="●"/>
            </a:pPr>
            <a:r>
              <a:rPr lang="es-ES" sz="1800">
                <a:solidFill>
                  <a:schemeClr val="dk1"/>
                </a:solidFill>
              </a:rPr>
              <a:t>Aunque existen distintas tecnologías y materiales, todas siguen el mismo principio: transformar un </a:t>
            </a:r>
            <a:r>
              <a:rPr b="1" lang="es-ES" sz="1800">
                <a:solidFill>
                  <a:schemeClr val="dk1"/>
                </a:solidFill>
              </a:rPr>
              <a:t>modelo digital </a:t>
            </a:r>
            <a:r>
              <a:rPr lang="es-ES" sz="1800">
                <a:solidFill>
                  <a:schemeClr val="dk1"/>
                </a:solidFill>
              </a:rPr>
              <a:t>en un objeto tridimensional agregando material </a:t>
            </a:r>
            <a:r>
              <a:rPr b="1" lang="es-ES" sz="1800">
                <a:solidFill>
                  <a:schemeClr val="dk1"/>
                </a:solidFill>
              </a:rPr>
              <a:t>capa por capa.</a:t>
            </a:r>
            <a:endParaRPr b="1" sz="1800">
              <a:solidFill>
                <a:schemeClr val="dk1"/>
              </a:solidFill>
            </a:endParaRPr>
          </a:p>
          <a:p>
            <a:pPr indent="-342900" lvl="0" marL="457200" rtl="0" algn="just">
              <a:lnSpc>
                <a:spcPct val="150000"/>
              </a:lnSpc>
              <a:spcBef>
                <a:spcPts val="2000"/>
              </a:spcBef>
              <a:spcAft>
                <a:spcPts val="0"/>
              </a:spcAft>
              <a:buClr>
                <a:schemeClr val="dk1"/>
              </a:buClr>
              <a:buSzPts val="1800"/>
              <a:buChar char="●"/>
            </a:pPr>
            <a:r>
              <a:rPr lang="es-ES" sz="1800">
                <a:solidFill>
                  <a:schemeClr val="dk1"/>
                </a:solidFill>
              </a:rPr>
              <a:t>la fabricación aditiva es un </a:t>
            </a:r>
            <a:r>
              <a:rPr b="1" lang="es-ES" sz="1800">
                <a:solidFill>
                  <a:schemeClr val="dk1"/>
                </a:solidFill>
              </a:rPr>
              <a:t>conjunto de métodos</a:t>
            </a:r>
            <a:r>
              <a:rPr lang="es-ES" sz="1800">
                <a:solidFill>
                  <a:schemeClr val="dk1"/>
                </a:solidFill>
              </a:rPr>
              <a:t> de fabricación, cada uno con sus propias característicaS. Sin embargo, todos comparten tres aspectos fundamentales:</a:t>
            </a:r>
            <a:endParaRPr sz="1800">
              <a:solidFill>
                <a:schemeClr val="dk1"/>
              </a:solidFill>
            </a:endParaRPr>
          </a:p>
          <a:p>
            <a:pPr indent="-355600" lvl="0" marL="457200" rtl="0" algn="just">
              <a:lnSpc>
                <a:spcPct val="150000"/>
              </a:lnSpc>
              <a:spcBef>
                <a:spcPts val="2000"/>
              </a:spcBef>
              <a:spcAft>
                <a:spcPts val="0"/>
              </a:spcAft>
              <a:buClr>
                <a:schemeClr val="dk1"/>
              </a:buClr>
              <a:buSzPts val="2000"/>
              <a:buChar char="●"/>
            </a:pPr>
            <a:r>
              <a:rPr lang="es-ES" sz="1800">
                <a:solidFill>
                  <a:schemeClr val="dk1"/>
                </a:solidFill>
              </a:rPr>
              <a:t>Se basan en la</a:t>
            </a:r>
            <a:r>
              <a:rPr b="1" lang="es-ES" sz="1800">
                <a:solidFill>
                  <a:schemeClr val="dk1"/>
                </a:solidFill>
              </a:rPr>
              <a:t> adición de materia</a:t>
            </a:r>
            <a:r>
              <a:rPr lang="es-ES" sz="1800">
                <a:solidFill>
                  <a:schemeClr val="dk1"/>
                </a:solidFill>
              </a:rPr>
              <a:t>l para construir objetos,</a:t>
            </a:r>
            <a:r>
              <a:rPr b="1" lang="es-ES" sz="1800">
                <a:solidFill>
                  <a:schemeClr val="dk1"/>
                </a:solidFill>
              </a:rPr>
              <a:t>superponiendo capas</a:t>
            </a:r>
            <a:r>
              <a:rPr lang="es-ES" sz="1800">
                <a:solidFill>
                  <a:schemeClr val="dk1"/>
                </a:solidFill>
              </a:rPr>
              <a:t> de material sucesivamente y donde se utiliza un </a:t>
            </a:r>
            <a:r>
              <a:rPr b="1" lang="es-ES" sz="1800">
                <a:solidFill>
                  <a:schemeClr val="dk1"/>
                </a:solidFill>
              </a:rPr>
              <a:t>modelo digital en 3D</a:t>
            </a:r>
            <a:r>
              <a:rPr lang="es-ES" sz="1800">
                <a:solidFill>
                  <a:schemeClr val="dk1"/>
                </a:solidFill>
              </a:rPr>
              <a:t> como referencia para la fabricación</a:t>
            </a:r>
            <a:r>
              <a:rPr lang="es-ES" sz="2000">
                <a:solidFill>
                  <a:schemeClr val="dk1"/>
                </a:solidFill>
              </a:rPr>
              <a:t>.</a:t>
            </a:r>
            <a:endParaRPr sz="1100">
              <a:solidFill>
                <a:schemeClr val="dk1"/>
              </a:solidFill>
            </a:endParaRPr>
          </a:p>
          <a:p>
            <a:pPr indent="0" lvl="0" marL="457200" rtl="0" algn="just">
              <a:lnSpc>
                <a:spcPct val="150000"/>
              </a:lnSpc>
              <a:spcBef>
                <a:spcPts val="2000"/>
              </a:spcBef>
              <a:spcAft>
                <a:spcPts val="2000"/>
              </a:spcAft>
              <a:buNone/>
            </a:pPr>
            <a:r>
              <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sp>
        <p:nvSpPr>
          <p:cNvPr id="63" name="Google Shape;63;p2"/>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1.1 </a:t>
            </a:r>
            <a:r>
              <a:rPr b="1" lang="es-ES" sz="2400">
                <a:solidFill>
                  <a:srgbClr val="002060"/>
                </a:solidFill>
                <a:latin typeface="Arial Black"/>
                <a:ea typeface="Arial Black"/>
                <a:cs typeface="Arial Black"/>
                <a:sym typeface="Arial Black"/>
              </a:rPr>
              <a:t>QUÉ</a:t>
            </a:r>
            <a:r>
              <a:rPr b="1" i="0" lang="es-ES" sz="2400" u="none" cap="none" strike="noStrike">
                <a:solidFill>
                  <a:srgbClr val="002060"/>
                </a:solidFill>
                <a:latin typeface="Arial Black"/>
                <a:ea typeface="Arial Black"/>
                <a:cs typeface="Arial Black"/>
                <a:sym typeface="Arial Black"/>
              </a:rPr>
              <a:t> ES LA FABRICACIÓN ADITIVA?</a:t>
            </a:r>
            <a:endParaRPr b="1" i="0" sz="2400" u="none" cap="none" strike="noStrike">
              <a:solidFill>
                <a:srgbClr val="002060"/>
              </a:solidFill>
              <a:latin typeface="Arial Black"/>
              <a:ea typeface="Arial Black"/>
              <a:cs typeface="Arial Black"/>
              <a:sym typeface="Arial Black"/>
            </a:endParaRPr>
          </a:p>
        </p:txBody>
      </p:sp>
      <p:sp>
        <p:nvSpPr>
          <p:cNvPr id="64" name="Google Shape;64;p2"/>
          <p:cNvSpPr/>
          <p:nvPr/>
        </p:nvSpPr>
        <p:spPr>
          <a:xfrm>
            <a:off x="772681" y="1819826"/>
            <a:ext cx="4564769" cy="1776063"/>
          </a:xfrm>
          <a:custGeom>
            <a:rect b="b" l="l" r="r" t="t"/>
            <a:pathLst>
              <a:path extrusionOk="0" h="2118995" w="5223509">
                <a:moveTo>
                  <a:pt x="4890291" y="2118975"/>
                </a:moveTo>
                <a:lnTo>
                  <a:pt x="333375" y="2118975"/>
                </a:lnTo>
                <a:lnTo>
                  <a:pt x="284111" y="2115361"/>
                </a:lnTo>
                <a:lnTo>
                  <a:pt x="237091" y="2104860"/>
                </a:lnTo>
                <a:lnTo>
                  <a:pt x="192832" y="2087990"/>
                </a:lnTo>
                <a:lnTo>
                  <a:pt x="151848" y="2065266"/>
                </a:lnTo>
                <a:lnTo>
                  <a:pt x="114656" y="2037204"/>
                </a:lnTo>
                <a:lnTo>
                  <a:pt x="81771" y="2004319"/>
                </a:lnTo>
                <a:lnTo>
                  <a:pt x="53708" y="1967126"/>
                </a:lnTo>
                <a:lnTo>
                  <a:pt x="30984" y="1926143"/>
                </a:lnTo>
                <a:lnTo>
                  <a:pt x="14114" y="1881883"/>
                </a:lnTo>
                <a:lnTo>
                  <a:pt x="3614" y="1834864"/>
                </a:lnTo>
                <a:lnTo>
                  <a:pt x="0" y="1785600"/>
                </a:lnTo>
                <a:lnTo>
                  <a:pt x="0" y="333375"/>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5" y="0"/>
                </a:lnTo>
                <a:lnTo>
                  <a:pt x="4890291" y="0"/>
                </a:lnTo>
                <a:lnTo>
                  <a:pt x="4939555" y="3614"/>
                </a:lnTo>
                <a:lnTo>
                  <a:pt x="4986574" y="14114"/>
                </a:lnTo>
                <a:lnTo>
                  <a:pt x="5030834" y="30984"/>
                </a:lnTo>
                <a:lnTo>
                  <a:pt x="5071817" y="53708"/>
                </a:lnTo>
                <a:lnTo>
                  <a:pt x="5109010" y="81771"/>
                </a:lnTo>
                <a:lnTo>
                  <a:pt x="5141895" y="114656"/>
                </a:lnTo>
                <a:lnTo>
                  <a:pt x="5169958" y="151848"/>
                </a:lnTo>
                <a:lnTo>
                  <a:pt x="5192682" y="192832"/>
                </a:lnTo>
                <a:lnTo>
                  <a:pt x="5209552" y="237091"/>
                </a:lnTo>
                <a:lnTo>
                  <a:pt x="5220052" y="284111"/>
                </a:lnTo>
                <a:lnTo>
                  <a:pt x="5222943" y="323519"/>
                </a:lnTo>
                <a:lnTo>
                  <a:pt x="5222943" y="1795456"/>
                </a:lnTo>
                <a:lnTo>
                  <a:pt x="5220052" y="1834864"/>
                </a:lnTo>
                <a:lnTo>
                  <a:pt x="5209552" y="1881883"/>
                </a:lnTo>
                <a:lnTo>
                  <a:pt x="5192682" y="1926143"/>
                </a:lnTo>
                <a:lnTo>
                  <a:pt x="5169958" y="1967126"/>
                </a:lnTo>
                <a:lnTo>
                  <a:pt x="5141895" y="2004319"/>
                </a:lnTo>
                <a:lnTo>
                  <a:pt x="5109010" y="2037204"/>
                </a:lnTo>
                <a:lnTo>
                  <a:pt x="5071817" y="2065266"/>
                </a:lnTo>
                <a:lnTo>
                  <a:pt x="5030834" y="2087990"/>
                </a:lnTo>
                <a:lnTo>
                  <a:pt x="4986574" y="2104860"/>
                </a:lnTo>
                <a:lnTo>
                  <a:pt x="4939555" y="2115361"/>
                </a:lnTo>
                <a:lnTo>
                  <a:pt x="4890291" y="2118975"/>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6472799" y="1886346"/>
            <a:ext cx="4570570" cy="1785253"/>
          </a:xfrm>
          <a:custGeom>
            <a:rect b="b" l="l" r="r" t="t"/>
            <a:pathLst>
              <a:path extrusionOk="0" h="2118995" w="5223509">
                <a:moveTo>
                  <a:pt x="4890292" y="2118975"/>
                </a:moveTo>
                <a:lnTo>
                  <a:pt x="333375" y="2118975"/>
                </a:lnTo>
                <a:lnTo>
                  <a:pt x="284111" y="2115361"/>
                </a:lnTo>
                <a:lnTo>
                  <a:pt x="237092" y="2104860"/>
                </a:lnTo>
                <a:lnTo>
                  <a:pt x="192832" y="2087990"/>
                </a:lnTo>
                <a:lnTo>
                  <a:pt x="151848" y="2065266"/>
                </a:lnTo>
                <a:lnTo>
                  <a:pt x="114656" y="2037204"/>
                </a:lnTo>
                <a:lnTo>
                  <a:pt x="81771" y="2004319"/>
                </a:lnTo>
                <a:lnTo>
                  <a:pt x="53708" y="1967126"/>
                </a:lnTo>
                <a:lnTo>
                  <a:pt x="30984" y="1926143"/>
                </a:lnTo>
                <a:lnTo>
                  <a:pt x="14114" y="1881883"/>
                </a:lnTo>
                <a:lnTo>
                  <a:pt x="3614" y="1834864"/>
                </a:lnTo>
                <a:lnTo>
                  <a:pt x="0" y="1785600"/>
                </a:lnTo>
                <a:lnTo>
                  <a:pt x="0" y="333375"/>
                </a:lnTo>
                <a:lnTo>
                  <a:pt x="3614" y="284111"/>
                </a:lnTo>
                <a:lnTo>
                  <a:pt x="14114" y="237091"/>
                </a:lnTo>
                <a:lnTo>
                  <a:pt x="30984" y="192832"/>
                </a:lnTo>
                <a:lnTo>
                  <a:pt x="53708" y="151848"/>
                </a:lnTo>
                <a:lnTo>
                  <a:pt x="81771" y="114656"/>
                </a:lnTo>
                <a:lnTo>
                  <a:pt x="114656" y="81771"/>
                </a:lnTo>
                <a:lnTo>
                  <a:pt x="151848" y="53708"/>
                </a:lnTo>
                <a:lnTo>
                  <a:pt x="192832" y="30984"/>
                </a:lnTo>
                <a:lnTo>
                  <a:pt x="237092" y="14114"/>
                </a:lnTo>
                <a:lnTo>
                  <a:pt x="284111" y="3614"/>
                </a:lnTo>
                <a:lnTo>
                  <a:pt x="333375" y="0"/>
                </a:lnTo>
                <a:lnTo>
                  <a:pt x="4890292" y="0"/>
                </a:lnTo>
                <a:lnTo>
                  <a:pt x="4939555" y="3614"/>
                </a:lnTo>
                <a:lnTo>
                  <a:pt x="4986575" y="14114"/>
                </a:lnTo>
                <a:lnTo>
                  <a:pt x="5030834" y="30984"/>
                </a:lnTo>
                <a:lnTo>
                  <a:pt x="5071818" y="53708"/>
                </a:lnTo>
                <a:lnTo>
                  <a:pt x="5109010" y="81771"/>
                </a:lnTo>
                <a:lnTo>
                  <a:pt x="5141895" y="114656"/>
                </a:lnTo>
                <a:lnTo>
                  <a:pt x="5169958" y="151848"/>
                </a:lnTo>
                <a:lnTo>
                  <a:pt x="5192682" y="192832"/>
                </a:lnTo>
                <a:lnTo>
                  <a:pt x="5209552" y="237091"/>
                </a:lnTo>
                <a:lnTo>
                  <a:pt x="5220052" y="284111"/>
                </a:lnTo>
                <a:lnTo>
                  <a:pt x="5222943" y="323516"/>
                </a:lnTo>
                <a:lnTo>
                  <a:pt x="5222943" y="1795459"/>
                </a:lnTo>
                <a:lnTo>
                  <a:pt x="5220052" y="1834864"/>
                </a:lnTo>
                <a:lnTo>
                  <a:pt x="5209552" y="1881883"/>
                </a:lnTo>
                <a:lnTo>
                  <a:pt x="5192682" y="1926143"/>
                </a:lnTo>
                <a:lnTo>
                  <a:pt x="5169958" y="1967126"/>
                </a:lnTo>
                <a:lnTo>
                  <a:pt x="5141895" y="2004319"/>
                </a:lnTo>
                <a:lnTo>
                  <a:pt x="5109010" y="2037204"/>
                </a:lnTo>
                <a:lnTo>
                  <a:pt x="5071818" y="2065266"/>
                </a:lnTo>
                <a:lnTo>
                  <a:pt x="5030834" y="2087990"/>
                </a:lnTo>
                <a:lnTo>
                  <a:pt x="4986575" y="2104860"/>
                </a:lnTo>
                <a:lnTo>
                  <a:pt x="4939555" y="2115361"/>
                </a:lnTo>
                <a:lnTo>
                  <a:pt x="4890292" y="2118975"/>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722016" y="3840509"/>
            <a:ext cx="4564769" cy="1959530"/>
          </a:xfrm>
          <a:custGeom>
            <a:rect b="b" l="l" r="r" t="t"/>
            <a:pathLst>
              <a:path extrusionOk="0" h="2042159" w="5224145">
                <a:moveTo>
                  <a:pt x="4890291" y="2041711"/>
                </a:moveTo>
                <a:lnTo>
                  <a:pt x="333374" y="2041711"/>
                </a:lnTo>
                <a:lnTo>
                  <a:pt x="284111" y="2038097"/>
                </a:lnTo>
                <a:lnTo>
                  <a:pt x="237091" y="2027597"/>
                </a:lnTo>
                <a:lnTo>
                  <a:pt x="192832" y="2010727"/>
                </a:lnTo>
                <a:lnTo>
                  <a:pt x="151848" y="1988002"/>
                </a:lnTo>
                <a:lnTo>
                  <a:pt x="114656" y="1959940"/>
                </a:lnTo>
                <a:lnTo>
                  <a:pt x="81771" y="1927055"/>
                </a:lnTo>
                <a:lnTo>
                  <a:pt x="53708" y="1889862"/>
                </a:lnTo>
                <a:lnTo>
                  <a:pt x="30984" y="1848879"/>
                </a:lnTo>
                <a:lnTo>
                  <a:pt x="14114" y="1804619"/>
                </a:lnTo>
                <a:lnTo>
                  <a:pt x="3614" y="1757600"/>
                </a:lnTo>
                <a:lnTo>
                  <a:pt x="0" y="1708336"/>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4890291" y="0"/>
                </a:lnTo>
                <a:lnTo>
                  <a:pt x="4939555" y="3614"/>
                </a:lnTo>
                <a:lnTo>
                  <a:pt x="4986574" y="14114"/>
                </a:lnTo>
                <a:lnTo>
                  <a:pt x="5030833" y="30984"/>
                </a:lnTo>
                <a:lnTo>
                  <a:pt x="5071817" y="53708"/>
                </a:lnTo>
                <a:lnTo>
                  <a:pt x="5109009" y="81771"/>
                </a:lnTo>
                <a:lnTo>
                  <a:pt x="5141895" y="114656"/>
                </a:lnTo>
                <a:lnTo>
                  <a:pt x="5169957" y="151848"/>
                </a:lnTo>
                <a:lnTo>
                  <a:pt x="5192681" y="192832"/>
                </a:lnTo>
                <a:lnTo>
                  <a:pt x="5209551" y="237091"/>
                </a:lnTo>
                <a:lnTo>
                  <a:pt x="5220051" y="284111"/>
                </a:lnTo>
                <a:lnTo>
                  <a:pt x="5223666" y="333374"/>
                </a:lnTo>
                <a:lnTo>
                  <a:pt x="5223666" y="1708336"/>
                </a:lnTo>
                <a:lnTo>
                  <a:pt x="5220051" y="1757600"/>
                </a:lnTo>
                <a:lnTo>
                  <a:pt x="5209551" y="1804619"/>
                </a:lnTo>
                <a:lnTo>
                  <a:pt x="5192681" y="1848879"/>
                </a:lnTo>
                <a:lnTo>
                  <a:pt x="5169957" y="1889862"/>
                </a:lnTo>
                <a:lnTo>
                  <a:pt x="5141895" y="1927055"/>
                </a:lnTo>
                <a:lnTo>
                  <a:pt x="5109009" y="1959940"/>
                </a:lnTo>
                <a:lnTo>
                  <a:pt x="5071817" y="1988002"/>
                </a:lnTo>
                <a:lnTo>
                  <a:pt x="5030833" y="2010727"/>
                </a:lnTo>
                <a:lnTo>
                  <a:pt x="4986574" y="2027597"/>
                </a:lnTo>
                <a:lnTo>
                  <a:pt x="4939555" y="2038097"/>
                </a:lnTo>
                <a:lnTo>
                  <a:pt x="4890291" y="2041711"/>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 name="Google Shape;67;p2"/>
          <p:cNvGrpSpPr/>
          <p:nvPr/>
        </p:nvGrpSpPr>
        <p:grpSpPr>
          <a:xfrm>
            <a:off x="5736855" y="3739624"/>
            <a:ext cx="5393511" cy="2019335"/>
            <a:chOff x="9669272" y="6761709"/>
            <a:chExt cx="5423313" cy="1989605"/>
          </a:xfrm>
        </p:grpSpPr>
        <p:sp>
          <p:nvSpPr>
            <p:cNvPr id="68" name="Google Shape;68;p2"/>
            <p:cNvSpPr/>
            <p:nvPr/>
          </p:nvSpPr>
          <p:spPr>
            <a:xfrm>
              <a:off x="10468408" y="6820635"/>
              <a:ext cx="4624177" cy="1930679"/>
            </a:xfrm>
            <a:custGeom>
              <a:rect b="b" l="l" r="r" t="t"/>
              <a:pathLst>
                <a:path extrusionOk="0" h="2042159" w="5224144">
                  <a:moveTo>
                    <a:pt x="4890292" y="2041711"/>
                  </a:moveTo>
                  <a:lnTo>
                    <a:pt x="333374" y="2041711"/>
                  </a:lnTo>
                  <a:lnTo>
                    <a:pt x="284111" y="2038097"/>
                  </a:lnTo>
                  <a:lnTo>
                    <a:pt x="237091" y="2027597"/>
                  </a:lnTo>
                  <a:lnTo>
                    <a:pt x="192832" y="2010727"/>
                  </a:lnTo>
                  <a:lnTo>
                    <a:pt x="151848" y="1988002"/>
                  </a:lnTo>
                  <a:lnTo>
                    <a:pt x="114656" y="1959940"/>
                  </a:lnTo>
                  <a:lnTo>
                    <a:pt x="81771" y="1927055"/>
                  </a:lnTo>
                  <a:lnTo>
                    <a:pt x="53708" y="1889862"/>
                  </a:lnTo>
                  <a:lnTo>
                    <a:pt x="30984" y="1848879"/>
                  </a:lnTo>
                  <a:lnTo>
                    <a:pt x="14114" y="1804619"/>
                  </a:lnTo>
                  <a:lnTo>
                    <a:pt x="3614" y="1757600"/>
                  </a:lnTo>
                  <a:lnTo>
                    <a:pt x="0" y="1708336"/>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4890292" y="0"/>
                  </a:lnTo>
                  <a:lnTo>
                    <a:pt x="4939555" y="3614"/>
                  </a:lnTo>
                  <a:lnTo>
                    <a:pt x="4986575" y="14114"/>
                  </a:lnTo>
                  <a:lnTo>
                    <a:pt x="5030834" y="30984"/>
                  </a:lnTo>
                  <a:lnTo>
                    <a:pt x="5071818" y="53708"/>
                  </a:lnTo>
                  <a:lnTo>
                    <a:pt x="5109010" y="81771"/>
                  </a:lnTo>
                  <a:lnTo>
                    <a:pt x="5141895" y="114656"/>
                  </a:lnTo>
                  <a:lnTo>
                    <a:pt x="5169958" y="151848"/>
                  </a:lnTo>
                  <a:lnTo>
                    <a:pt x="5192682" y="192832"/>
                  </a:lnTo>
                  <a:lnTo>
                    <a:pt x="5209552" y="237091"/>
                  </a:lnTo>
                  <a:lnTo>
                    <a:pt x="5220052" y="284111"/>
                  </a:lnTo>
                  <a:lnTo>
                    <a:pt x="5223667" y="333374"/>
                  </a:lnTo>
                  <a:lnTo>
                    <a:pt x="5223667" y="1708336"/>
                  </a:lnTo>
                  <a:lnTo>
                    <a:pt x="5220052" y="1757600"/>
                  </a:lnTo>
                  <a:lnTo>
                    <a:pt x="5209552" y="1804619"/>
                  </a:lnTo>
                  <a:lnTo>
                    <a:pt x="5192682" y="1848879"/>
                  </a:lnTo>
                  <a:lnTo>
                    <a:pt x="5169958" y="1889862"/>
                  </a:lnTo>
                  <a:lnTo>
                    <a:pt x="5141895" y="1927055"/>
                  </a:lnTo>
                  <a:lnTo>
                    <a:pt x="5109010" y="1959940"/>
                  </a:lnTo>
                  <a:lnTo>
                    <a:pt x="5071818" y="1988002"/>
                  </a:lnTo>
                  <a:lnTo>
                    <a:pt x="5030834" y="2010727"/>
                  </a:lnTo>
                  <a:lnTo>
                    <a:pt x="4986575" y="2027597"/>
                  </a:lnTo>
                  <a:lnTo>
                    <a:pt x="4939555" y="2038097"/>
                  </a:lnTo>
                  <a:lnTo>
                    <a:pt x="4890292" y="2041711"/>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9" name="Google Shape;69;p2"/>
            <p:cNvPicPr preferRelativeResize="0"/>
            <p:nvPr/>
          </p:nvPicPr>
          <p:blipFill rotWithShape="1">
            <a:blip r:embed="rId3">
              <a:alphaModFix/>
            </a:blip>
            <a:srcRect b="0" l="0" r="0" t="0"/>
            <a:stretch/>
          </p:blipFill>
          <p:spPr>
            <a:xfrm>
              <a:off x="9669272" y="6761709"/>
              <a:ext cx="1401173" cy="1296102"/>
            </a:xfrm>
            <a:prstGeom prst="rect">
              <a:avLst/>
            </a:prstGeom>
            <a:noFill/>
            <a:ln>
              <a:noFill/>
            </a:ln>
          </p:spPr>
        </p:pic>
      </p:grpSp>
      <p:pic>
        <p:nvPicPr>
          <p:cNvPr id="70" name="Google Shape;70;p2"/>
          <p:cNvPicPr preferRelativeResize="0"/>
          <p:nvPr/>
        </p:nvPicPr>
        <p:blipFill rotWithShape="1">
          <a:blip r:embed="rId4">
            <a:alphaModFix/>
          </a:blip>
          <a:srcRect b="0" l="0" r="0" t="0"/>
          <a:stretch/>
        </p:blipFill>
        <p:spPr>
          <a:xfrm>
            <a:off x="5715900" y="2411845"/>
            <a:ext cx="1431374" cy="1288043"/>
          </a:xfrm>
          <a:prstGeom prst="rect">
            <a:avLst/>
          </a:prstGeom>
          <a:noFill/>
          <a:ln>
            <a:noFill/>
          </a:ln>
        </p:spPr>
      </p:pic>
      <p:pic>
        <p:nvPicPr>
          <p:cNvPr id="71" name="Google Shape;71;p2"/>
          <p:cNvPicPr preferRelativeResize="0"/>
          <p:nvPr/>
        </p:nvPicPr>
        <p:blipFill rotWithShape="1">
          <a:blip r:embed="rId5">
            <a:alphaModFix/>
          </a:blip>
          <a:srcRect b="0" l="0" r="0" t="0"/>
          <a:stretch/>
        </p:blipFill>
        <p:spPr>
          <a:xfrm>
            <a:off x="4190415" y="2411845"/>
            <a:ext cx="1470132" cy="1317947"/>
          </a:xfrm>
          <a:prstGeom prst="rect">
            <a:avLst/>
          </a:prstGeom>
          <a:noFill/>
          <a:ln>
            <a:noFill/>
          </a:ln>
        </p:spPr>
      </p:pic>
      <p:pic>
        <p:nvPicPr>
          <p:cNvPr id="72" name="Google Shape;72;p2"/>
          <p:cNvPicPr preferRelativeResize="0"/>
          <p:nvPr/>
        </p:nvPicPr>
        <p:blipFill rotWithShape="1">
          <a:blip r:embed="rId6">
            <a:alphaModFix/>
          </a:blip>
          <a:srcRect b="0" l="0" r="0" t="0"/>
          <a:stretch/>
        </p:blipFill>
        <p:spPr>
          <a:xfrm>
            <a:off x="4212214" y="3759250"/>
            <a:ext cx="1448333" cy="1296102"/>
          </a:xfrm>
          <a:prstGeom prst="rect">
            <a:avLst/>
          </a:prstGeom>
          <a:noFill/>
          <a:ln>
            <a:noFill/>
          </a:ln>
        </p:spPr>
      </p:pic>
      <p:sp>
        <p:nvSpPr>
          <p:cNvPr id="73" name="Google Shape;73;p2"/>
          <p:cNvSpPr txBox="1"/>
          <p:nvPr/>
        </p:nvSpPr>
        <p:spPr>
          <a:xfrm>
            <a:off x="899581" y="4206753"/>
            <a:ext cx="4026000" cy="1035900"/>
          </a:xfrm>
          <a:prstGeom prst="rect">
            <a:avLst/>
          </a:prstGeom>
          <a:noFill/>
          <a:ln>
            <a:noFill/>
          </a:ln>
        </p:spPr>
        <p:txBody>
          <a:bodyPr anchorCtr="0" anchor="t" bIns="0" lIns="0" spcFirstLastPara="1" rIns="0" wrap="square" tIns="12700">
            <a:spAutoFit/>
          </a:bodyPr>
          <a:lstStyle/>
          <a:p>
            <a:pPr indent="0" lvl="0" marL="12700" marR="5080" rtl="0" algn="l">
              <a:lnSpc>
                <a:spcPct val="114100"/>
              </a:lnSpc>
              <a:spcBef>
                <a:spcPts val="0"/>
              </a:spcBef>
              <a:spcAft>
                <a:spcPts val="0"/>
              </a:spcAft>
              <a:buNone/>
            </a:pPr>
            <a:r>
              <a:rPr b="0" i="0" lang="es-ES" sz="2000" u="none" cap="none" strike="noStrike">
                <a:solidFill>
                  <a:srgbClr val="012033"/>
                </a:solidFill>
                <a:latin typeface="Arial"/>
                <a:ea typeface="Arial"/>
                <a:cs typeface="Arial"/>
                <a:sym typeface="Arial"/>
              </a:rPr>
              <a:t>Se	basan</a:t>
            </a:r>
            <a:r>
              <a:rPr lang="es-ES" sz="2000">
                <a:solidFill>
                  <a:srgbClr val="012033"/>
                </a:solidFill>
              </a:rPr>
              <a:t> </a:t>
            </a:r>
            <a:r>
              <a:rPr b="0" i="0" lang="es-ES" sz="2000" u="none" cap="none" strike="noStrike">
                <a:solidFill>
                  <a:srgbClr val="012033"/>
                </a:solidFill>
                <a:latin typeface="Arial"/>
                <a:ea typeface="Arial"/>
                <a:cs typeface="Arial"/>
                <a:sym typeface="Arial"/>
              </a:rPr>
              <a:t>en</a:t>
            </a:r>
            <a:r>
              <a:rPr lang="es-ES" sz="2000">
                <a:solidFill>
                  <a:srgbClr val="012033"/>
                </a:solidFill>
              </a:rPr>
              <a:t> </a:t>
            </a:r>
            <a:r>
              <a:rPr b="0" i="0" lang="es-ES" sz="2000" u="none" cap="none" strike="noStrike">
                <a:solidFill>
                  <a:srgbClr val="012033"/>
                </a:solidFill>
                <a:latin typeface="Arial"/>
                <a:ea typeface="Arial"/>
                <a:cs typeface="Arial"/>
                <a:sym typeface="Arial"/>
              </a:rPr>
              <a:t>la	</a:t>
            </a:r>
            <a:r>
              <a:rPr b="0" i="0" lang="es-ES" sz="2000" u="none" cap="none" strike="noStrike">
                <a:solidFill>
                  <a:srgbClr val="FF3131"/>
                </a:solidFill>
                <a:latin typeface="Arial"/>
                <a:ea typeface="Arial"/>
                <a:cs typeface="Arial"/>
                <a:sym typeface="Arial"/>
              </a:rPr>
              <a:t>adición </a:t>
            </a:r>
            <a:endParaRPr/>
          </a:p>
          <a:p>
            <a:pPr indent="0" lvl="0" marL="12700" marR="5080" rtl="0" algn="l">
              <a:lnSpc>
                <a:spcPct val="114100"/>
              </a:lnSpc>
              <a:spcBef>
                <a:spcPts val="100"/>
              </a:spcBef>
              <a:spcAft>
                <a:spcPts val="0"/>
              </a:spcAft>
              <a:buNone/>
            </a:pPr>
            <a:r>
              <a:rPr b="0" i="0" lang="es-ES" sz="2000" u="none" cap="none" strike="noStrike">
                <a:solidFill>
                  <a:srgbClr val="FF3131"/>
                </a:solidFill>
                <a:latin typeface="Arial"/>
                <a:ea typeface="Arial"/>
                <a:cs typeface="Arial"/>
                <a:sym typeface="Arial"/>
              </a:rPr>
              <a:t>de materia </a:t>
            </a:r>
            <a:r>
              <a:rPr b="0" i="0" lang="es-ES" sz="2000" u="none" cap="none" strike="noStrike">
                <a:solidFill>
                  <a:srgbClr val="012033"/>
                </a:solidFill>
                <a:latin typeface="Arial"/>
                <a:ea typeface="Arial"/>
                <a:cs typeface="Arial"/>
                <a:sym typeface="Arial"/>
              </a:rPr>
              <a:t>para	construir objetos en 3D</a:t>
            </a:r>
            <a:endParaRPr b="0" i="0" sz="2000" u="none" cap="none" strike="noStrike">
              <a:solidFill>
                <a:srgbClr val="000000"/>
              </a:solidFill>
              <a:latin typeface="Arial"/>
              <a:ea typeface="Arial"/>
              <a:cs typeface="Arial"/>
              <a:sym typeface="Arial"/>
            </a:endParaRPr>
          </a:p>
        </p:txBody>
      </p:sp>
      <p:sp>
        <p:nvSpPr>
          <p:cNvPr id="74" name="Google Shape;74;p2"/>
          <p:cNvSpPr txBox="1"/>
          <p:nvPr/>
        </p:nvSpPr>
        <p:spPr>
          <a:xfrm>
            <a:off x="6993574" y="2250850"/>
            <a:ext cx="3914100" cy="672000"/>
          </a:xfrm>
          <a:prstGeom prst="rect">
            <a:avLst/>
          </a:prstGeom>
          <a:noFill/>
          <a:ln>
            <a:noFill/>
          </a:ln>
        </p:spPr>
        <p:txBody>
          <a:bodyPr anchorCtr="0" anchor="t" bIns="0" lIns="0" spcFirstLastPara="1" rIns="0" wrap="square" tIns="12700">
            <a:spAutoFit/>
          </a:bodyPr>
          <a:lstStyle/>
          <a:p>
            <a:pPr indent="0" lvl="0" marL="12700" marR="5080" rtl="0" algn="ctr">
              <a:lnSpc>
                <a:spcPct val="114100"/>
              </a:lnSpc>
              <a:spcBef>
                <a:spcPts val="0"/>
              </a:spcBef>
              <a:spcAft>
                <a:spcPts val="0"/>
              </a:spcAft>
              <a:buNone/>
            </a:pPr>
            <a:r>
              <a:rPr b="0" i="0" lang="es-ES" sz="2000" u="none" cap="none" strike="noStrike">
                <a:solidFill>
                  <a:srgbClr val="012033"/>
                </a:solidFill>
                <a:latin typeface="Arial"/>
                <a:ea typeface="Arial"/>
                <a:cs typeface="Arial"/>
                <a:sym typeface="Arial"/>
              </a:rPr>
              <a:t>Permite	crear objetos físicos	a	partir</a:t>
            </a:r>
            <a:r>
              <a:rPr lang="es-ES" sz="2000">
                <a:solidFill>
                  <a:srgbClr val="012033"/>
                </a:solidFill>
              </a:rPr>
              <a:t> </a:t>
            </a:r>
            <a:r>
              <a:rPr b="0" i="0" lang="es-ES" sz="2000" u="none" cap="none" strike="noStrike">
                <a:solidFill>
                  <a:srgbClr val="012033"/>
                </a:solidFill>
                <a:latin typeface="Arial"/>
                <a:ea typeface="Arial"/>
                <a:cs typeface="Arial"/>
                <a:sym typeface="Arial"/>
              </a:rPr>
              <a:t>de</a:t>
            </a:r>
            <a:r>
              <a:rPr lang="es-ES" sz="2000">
                <a:solidFill>
                  <a:srgbClr val="012033"/>
                </a:solidFill>
              </a:rPr>
              <a:t> </a:t>
            </a:r>
            <a:r>
              <a:rPr b="0" i="0" lang="es-ES" sz="2000" u="none" cap="none" strike="noStrike">
                <a:solidFill>
                  <a:srgbClr val="012033"/>
                </a:solidFill>
                <a:latin typeface="Arial"/>
                <a:ea typeface="Arial"/>
                <a:cs typeface="Arial"/>
                <a:sym typeface="Arial"/>
              </a:rPr>
              <a:t>un </a:t>
            </a:r>
            <a:r>
              <a:rPr b="0" i="0" lang="es-ES" sz="2000" u="none" cap="none" strike="noStrike">
                <a:solidFill>
                  <a:srgbClr val="FF3131"/>
                </a:solidFill>
                <a:latin typeface="Arial"/>
                <a:ea typeface="Arial"/>
                <a:cs typeface="Arial"/>
                <a:sym typeface="Arial"/>
              </a:rPr>
              <a:t>diseño	 digital</a:t>
            </a:r>
            <a:endParaRPr b="0" i="0" sz="2000" u="none" cap="none" strike="noStrike">
              <a:solidFill>
                <a:srgbClr val="000000"/>
              </a:solidFill>
              <a:latin typeface="Arial"/>
              <a:ea typeface="Arial"/>
              <a:cs typeface="Arial"/>
              <a:sym typeface="Arial"/>
            </a:endParaRPr>
          </a:p>
        </p:txBody>
      </p:sp>
      <p:sp>
        <p:nvSpPr>
          <p:cNvPr id="75" name="Google Shape;75;p2"/>
          <p:cNvSpPr txBox="1"/>
          <p:nvPr/>
        </p:nvSpPr>
        <p:spPr>
          <a:xfrm>
            <a:off x="6965075" y="4078911"/>
            <a:ext cx="3914100" cy="1388400"/>
          </a:xfrm>
          <a:prstGeom prst="rect">
            <a:avLst/>
          </a:prstGeom>
          <a:noFill/>
          <a:ln>
            <a:noFill/>
          </a:ln>
        </p:spPr>
        <p:txBody>
          <a:bodyPr anchorCtr="0" anchor="t" bIns="0" lIns="0" spcFirstLastPara="1" rIns="0" wrap="square" tIns="12700">
            <a:spAutoFit/>
          </a:bodyPr>
          <a:lstStyle/>
          <a:p>
            <a:pPr indent="102870" lvl="0" marL="12065" marR="5080" rtl="0" algn="ctr">
              <a:lnSpc>
                <a:spcPct val="115599"/>
              </a:lnSpc>
              <a:spcBef>
                <a:spcPts val="0"/>
              </a:spcBef>
              <a:spcAft>
                <a:spcPts val="0"/>
              </a:spcAft>
              <a:buNone/>
            </a:pPr>
            <a:r>
              <a:rPr b="0" i="0" lang="es-ES" sz="2000" u="none" cap="none" strike="noStrike">
                <a:solidFill>
                  <a:srgbClr val="012033"/>
                </a:solidFill>
                <a:latin typeface="Arial"/>
                <a:ea typeface="Arial"/>
                <a:cs typeface="Arial"/>
                <a:sym typeface="Arial"/>
              </a:rPr>
              <a:t>Recibe el nombre de Fabricación Aditiva para </a:t>
            </a:r>
            <a:r>
              <a:rPr b="0" i="0" lang="es-ES" sz="2000" u="none" cap="none" strike="noStrike">
                <a:solidFill>
                  <a:srgbClr val="FF3131"/>
                </a:solidFill>
                <a:latin typeface="Arial"/>
                <a:ea typeface="Arial"/>
                <a:cs typeface="Arial"/>
                <a:sym typeface="Arial"/>
              </a:rPr>
              <a:t>diferenciarlo de los métodos tradicionales</a:t>
            </a:r>
            <a:r>
              <a:rPr b="0" i="0" lang="es-ES" sz="2000" u="none" cap="none" strike="noStrike">
                <a:solidFill>
                  <a:srgbClr val="012033"/>
                </a:solidFill>
                <a:latin typeface="Arial"/>
                <a:ea typeface="Arial"/>
                <a:cs typeface="Arial"/>
                <a:sym typeface="Arial"/>
              </a:rPr>
              <a:t>, como el mecanizado o el moldeo</a:t>
            </a:r>
            <a:endParaRPr b="0" i="0" sz="2000" u="none" cap="none" strike="noStrike">
              <a:solidFill>
                <a:srgbClr val="000000"/>
              </a:solidFill>
              <a:latin typeface="Arial"/>
              <a:ea typeface="Arial"/>
              <a:cs typeface="Arial"/>
              <a:sym typeface="Arial"/>
            </a:endParaRPr>
          </a:p>
        </p:txBody>
      </p:sp>
      <p:sp>
        <p:nvSpPr>
          <p:cNvPr id="76" name="Google Shape;76;p2"/>
          <p:cNvSpPr txBox="1"/>
          <p:nvPr/>
        </p:nvSpPr>
        <p:spPr>
          <a:xfrm>
            <a:off x="1308295" y="2284835"/>
            <a:ext cx="332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2000" u="none" cap="none" strike="noStrike">
                <a:solidFill>
                  <a:srgbClr val="000000"/>
                </a:solidFill>
                <a:latin typeface="Arial"/>
                <a:ea typeface="Arial"/>
                <a:cs typeface="Arial"/>
                <a:sym typeface="Arial"/>
              </a:rPr>
              <a:t>Se trata de un proceso de producción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620055db34_1_38"/>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sp>
        <p:nvSpPr>
          <p:cNvPr id="82" name="Google Shape;82;g3620055db34_1_38"/>
          <p:cNvSpPr txBox="1"/>
          <p:nvPr/>
        </p:nvSpPr>
        <p:spPr>
          <a:xfrm>
            <a:off x="1464828" y="1057961"/>
            <a:ext cx="74154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a:t>
            </a:r>
            <a:endParaRPr b="1" i="0" sz="2400" u="none" cap="none" strike="noStrike">
              <a:solidFill>
                <a:srgbClr val="002060"/>
              </a:solidFill>
              <a:latin typeface="Arial Black"/>
              <a:ea typeface="Arial Black"/>
              <a:cs typeface="Arial Black"/>
              <a:sym typeface="Arial Black"/>
            </a:endParaRPr>
          </a:p>
        </p:txBody>
      </p:sp>
      <p:sp>
        <p:nvSpPr>
          <p:cNvPr id="83" name="Google Shape;83;g3620055db34_1_38"/>
          <p:cNvSpPr txBox="1"/>
          <p:nvPr/>
        </p:nvSpPr>
        <p:spPr>
          <a:xfrm>
            <a:off x="1236950" y="1596500"/>
            <a:ext cx="10164900" cy="3699300"/>
          </a:xfrm>
          <a:prstGeom prst="rect">
            <a:avLst/>
          </a:prstGeom>
          <a:noFill/>
          <a:ln>
            <a:noFill/>
          </a:ln>
        </p:spPr>
        <p:txBody>
          <a:bodyPr anchorCtr="0" anchor="t" bIns="91425" lIns="91425" spcFirstLastPara="1" rIns="91425" wrap="square" tIns="91425">
            <a:spAutoFit/>
          </a:bodyPr>
          <a:lstStyle/>
          <a:p>
            <a:pPr indent="-342900" lvl="0" marL="457200" rtl="0" algn="just">
              <a:lnSpc>
                <a:spcPct val="150000"/>
              </a:lnSpc>
              <a:spcBef>
                <a:spcPts val="1000"/>
              </a:spcBef>
              <a:spcAft>
                <a:spcPts val="0"/>
              </a:spcAft>
              <a:buClr>
                <a:schemeClr val="dk1"/>
              </a:buClr>
              <a:buSzPts val="1800"/>
              <a:buChar char="●"/>
            </a:pPr>
            <a:r>
              <a:rPr lang="es-ES" sz="1800">
                <a:solidFill>
                  <a:schemeClr val="dk1"/>
                </a:solidFill>
              </a:rPr>
              <a:t>Existen diversas tecnologías de impresión 3D, cada una con características únicas que las hacen más adecuadas para diferentes aplicaciones.</a:t>
            </a:r>
            <a:endParaRPr sz="1800">
              <a:solidFill>
                <a:schemeClr val="dk1"/>
              </a:solidFill>
            </a:endParaRPr>
          </a:p>
          <a:p>
            <a:pPr indent="-342900" lvl="0" marL="457200" rtl="0" algn="just">
              <a:lnSpc>
                <a:spcPct val="150000"/>
              </a:lnSpc>
              <a:spcBef>
                <a:spcPts val="1000"/>
              </a:spcBef>
              <a:spcAft>
                <a:spcPts val="0"/>
              </a:spcAft>
              <a:buClr>
                <a:schemeClr val="dk1"/>
              </a:buClr>
              <a:buSzPts val="1800"/>
              <a:buChar char="●"/>
            </a:pPr>
            <a:r>
              <a:rPr lang="es-ES" sz="1800">
                <a:solidFill>
                  <a:schemeClr val="dk1"/>
                </a:solidFill>
              </a:rPr>
              <a:t> Estas tecnologías varían según:</a:t>
            </a:r>
            <a:endParaRPr sz="1800">
              <a:solidFill>
                <a:schemeClr val="dk1"/>
              </a:solidFill>
            </a:endParaRPr>
          </a:p>
          <a:p>
            <a:pPr indent="-342900" lvl="1" marL="914400" rtl="0" algn="just">
              <a:lnSpc>
                <a:spcPct val="150000"/>
              </a:lnSpc>
              <a:spcBef>
                <a:spcPts val="1200"/>
              </a:spcBef>
              <a:spcAft>
                <a:spcPts val="0"/>
              </a:spcAft>
              <a:buClr>
                <a:schemeClr val="dk1"/>
              </a:buClr>
              <a:buSzPts val="1800"/>
              <a:buChar char="○"/>
            </a:pPr>
            <a:r>
              <a:rPr lang="es-ES" sz="1800">
                <a:solidFill>
                  <a:schemeClr val="dk1"/>
                </a:solidFill>
              </a:rPr>
              <a:t> El </a:t>
            </a:r>
            <a:r>
              <a:rPr b="1" lang="es-ES" sz="1800">
                <a:solidFill>
                  <a:schemeClr val="dk1"/>
                </a:solidFill>
              </a:rPr>
              <a:t>material</a:t>
            </a:r>
            <a:r>
              <a:rPr lang="es-ES" sz="1800">
                <a:solidFill>
                  <a:schemeClr val="dk1"/>
                </a:solidFill>
              </a:rPr>
              <a:t> utilizado.</a:t>
            </a:r>
            <a:endParaRPr sz="1800">
              <a:solidFill>
                <a:schemeClr val="dk1"/>
              </a:solidFill>
            </a:endParaRPr>
          </a:p>
          <a:p>
            <a:pPr indent="-342900" lvl="1" marL="914400" rtl="0" algn="just">
              <a:lnSpc>
                <a:spcPct val="150000"/>
              </a:lnSpc>
              <a:spcBef>
                <a:spcPts val="1200"/>
              </a:spcBef>
              <a:spcAft>
                <a:spcPts val="0"/>
              </a:spcAft>
              <a:buClr>
                <a:schemeClr val="dk1"/>
              </a:buClr>
              <a:buSzPts val="1800"/>
              <a:buChar char="○"/>
            </a:pPr>
            <a:r>
              <a:rPr lang="es-ES" sz="1800">
                <a:solidFill>
                  <a:schemeClr val="dk1"/>
                </a:solidFill>
              </a:rPr>
              <a:t> La </a:t>
            </a:r>
            <a:r>
              <a:rPr b="1" lang="es-ES" sz="1800">
                <a:solidFill>
                  <a:schemeClr val="dk1"/>
                </a:solidFill>
              </a:rPr>
              <a:t>precisión </a:t>
            </a:r>
            <a:r>
              <a:rPr lang="es-ES" sz="1800">
                <a:solidFill>
                  <a:schemeClr val="dk1"/>
                </a:solidFill>
              </a:rPr>
              <a:t>de impresión</a:t>
            </a:r>
            <a:endParaRPr sz="1800">
              <a:solidFill>
                <a:schemeClr val="dk1"/>
              </a:solidFill>
            </a:endParaRPr>
          </a:p>
          <a:p>
            <a:pPr indent="-342900" lvl="1" marL="914400" rtl="0" algn="just">
              <a:lnSpc>
                <a:spcPct val="150000"/>
              </a:lnSpc>
              <a:spcBef>
                <a:spcPts val="1200"/>
              </a:spcBef>
              <a:spcAft>
                <a:spcPts val="0"/>
              </a:spcAft>
              <a:buClr>
                <a:schemeClr val="dk1"/>
              </a:buClr>
              <a:buSzPts val="1800"/>
              <a:buChar char="○"/>
            </a:pPr>
            <a:r>
              <a:rPr lang="es-ES" sz="1800">
                <a:solidFill>
                  <a:schemeClr val="dk1"/>
                </a:solidFill>
              </a:rPr>
              <a:t>El t</a:t>
            </a:r>
            <a:r>
              <a:rPr b="1" lang="es-ES" sz="1800">
                <a:solidFill>
                  <a:schemeClr val="dk1"/>
                </a:solidFill>
              </a:rPr>
              <a:t>amaño</a:t>
            </a:r>
            <a:r>
              <a:rPr lang="es-ES" sz="1800">
                <a:solidFill>
                  <a:schemeClr val="dk1"/>
                </a:solidFill>
              </a:rPr>
              <a:t> de las piezas a imprimir.</a:t>
            </a:r>
            <a:endParaRPr sz="1800">
              <a:solidFill>
                <a:schemeClr val="dk1"/>
              </a:solidFill>
            </a:endParaRPr>
          </a:p>
          <a:p>
            <a:pPr indent="-342900" lvl="1" marL="914400" rtl="0" algn="just">
              <a:lnSpc>
                <a:spcPct val="150000"/>
              </a:lnSpc>
              <a:spcBef>
                <a:spcPts val="1200"/>
              </a:spcBef>
              <a:spcAft>
                <a:spcPts val="1200"/>
              </a:spcAft>
              <a:buClr>
                <a:schemeClr val="dk1"/>
              </a:buClr>
              <a:buSzPts val="1800"/>
              <a:buChar char="○"/>
            </a:pPr>
            <a:r>
              <a:rPr lang="es-ES" sz="1800">
                <a:solidFill>
                  <a:schemeClr val="dk1"/>
                </a:solidFill>
              </a:rPr>
              <a:t>La </a:t>
            </a:r>
            <a:r>
              <a:rPr b="1" lang="es-ES" sz="1800">
                <a:solidFill>
                  <a:schemeClr val="dk1"/>
                </a:solidFill>
              </a:rPr>
              <a:t>velocidad</a:t>
            </a:r>
            <a:r>
              <a:rPr lang="es-ES" sz="1800">
                <a:solidFill>
                  <a:schemeClr val="dk1"/>
                </a:solidFill>
              </a:rPr>
              <a:t> de </a:t>
            </a:r>
            <a:r>
              <a:rPr lang="es-ES" sz="1800">
                <a:solidFill>
                  <a:schemeClr val="dk1"/>
                </a:solidFill>
              </a:rPr>
              <a:t>impresión.</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89" name="Google Shape;89;p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90" name="Google Shape;90;p3"/>
          <p:cNvSpPr txBox="1"/>
          <p:nvPr/>
        </p:nvSpPr>
        <p:spPr>
          <a:xfrm>
            <a:off x="1464828" y="1057961"/>
            <a:ext cx="7415462" cy="395621"/>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a:t>
            </a:r>
            <a:endParaRPr b="1" i="0" sz="2400" u="none" cap="none" strike="noStrike">
              <a:solidFill>
                <a:srgbClr val="002060"/>
              </a:solidFill>
              <a:latin typeface="Arial Black"/>
              <a:ea typeface="Arial Black"/>
              <a:cs typeface="Arial Black"/>
              <a:sym typeface="Arial Black"/>
            </a:endParaRPr>
          </a:p>
        </p:txBody>
      </p:sp>
      <p:sp>
        <p:nvSpPr>
          <p:cNvPr id="91" name="Google Shape;91;p3"/>
          <p:cNvSpPr/>
          <p:nvPr/>
        </p:nvSpPr>
        <p:spPr>
          <a:xfrm>
            <a:off x="1235947" y="1730686"/>
            <a:ext cx="5029177"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6597841" y="1752698"/>
            <a:ext cx="5066147"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1161220" y="3141221"/>
            <a:ext cx="5066147"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6619511" y="3215960"/>
            <a:ext cx="5066147"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1257917" y="4586553"/>
            <a:ext cx="5094546"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6804425" y="4580412"/>
            <a:ext cx="5094546"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1568664" y="1820350"/>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FDM/FFF</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Fused deposition modeling</a:t>
            </a:r>
            <a:endParaRPr b="0" i="0" sz="2000" u="none" cap="none" strike="noStrike">
              <a:solidFill>
                <a:srgbClr val="012033"/>
              </a:solidFill>
              <a:latin typeface="Arial"/>
              <a:ea typeface="Arial"/>
              <a:cs typeface="Arial"/>
              <a:sym typeface="Arial"/>
            </a:endParaRPr>
          </a:p>
        </p:txBody>
      </p:sp>
      <p:sp>
        <p:nvSpPr>
          <p:cNvPr id="98" name="Google Shape;98;p3"/>
          <p:cNvSpPr txBox="1"/>
          <p:nvPr/>
        </p:nvSpPr>
        <p:spPr>
          <a:xfrm>
            <a:off x="6804355" y="1805601"/>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SLS</a:t>
            </a:r>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Selective Laser Sintering</a:t>
            </a:r>
            <a:endParaRPr b="0" i="0" sz="2000" u="none" cap="none" strike="noStrike">
              <a:solidFill>
                <a:srgbClr val="012033"/>
              </a:solidFill>
              <a:latin typeface="Arial"/>
              <a:ea typeface="Arial"/>
              <a:cs typeface="Arial"/>
              <a:sym typeface="Arial"/>
            </a:endParaRPr>
          </a:p>
        </p:txBody>
      </p:sp>
      <p:sp>
        <p:nvSpPr>
          <p:cNvPr id="99" name="Google Shape;99;p3"/>
          <p:cNvSpPr txBox="1"/>
          <p:nvPr/>
        </p:nvSpPr>
        <p:spPr>
          <a:xfrm>
            <a:off x="1475257" y="3309941"/>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SLA</a:t>
            </a:r>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Stereolithography</a:t>
            </a:r>
            <a:endParaRPr b="0" i="0" sz="2000" u="none" cap="none" strike="noStrike">
              <a:solidFill>
                <a:srgbClr val="012033"/>
              </a:solidFill>
              <a:latin typeface="Arial"/>
              <a:ea typeface="Arial"/>
              <a:cs typeface="Arial"/>
              <a:sym typeface="Arial"/>
            </a:endParaRPr>
          </a:p>
        </p:txBody>
      </p:sp>
      <p:sp>
        <p:nvSpPr>
          <p:cNvPr id="100" name="Google Shape;100;p3"/>
          <p:cNvSpPr txBox="1"/>
          <p:nvPr/>
        </p:nvSpPr>
        <p:spPr>
          <a:xfrm>
            <a:off x="6897761" y="3285360"/>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SLM</a:t>
            </a:r>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Selective Laser Melting</a:t>
            </a:r>
            <a:endParaRPr b="0" i="0" sz="2000" u="none" cap="none" strike="noStrike">
              <a:solidFill>
                <a:srgbClr val="012033"/>
              </a:solidFill>
              <a:latin typeface="Arial"/>
              <a:ea typeface="Arial"/>
              <a:cs typeface="Arial"/>
              <a:sym typeface="Arial"/>
            </a:endParaRPr>
          </a:p>
        </p:txBody>
      </p:sp>
      <p:sp>
        <p:nvSpPr>
          <p:cNvPr id="101" name="Google Shape;101;p3"/>
          <p:cNvSpPr txBox="1"/>
          <p:nvPr/>
        </p:nvSpPr>
        <p:spPr>
          <a:xfrm>
            <a:off x="1431011" y="4701205"/>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DLP</a:t>
            </a:r>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Digital Light Processing</a:t>
            </a:r>
            <a:endParaRPr/>
          </a:p>
        </p:txBody>
      </p:sp>
      <p:sp>
        <p:nvSpPr>
          <p:cNvPr id="102" name="Google Shape;102;p3"/>
          <p:cNvSpPr txBox="1"/>
          <p:nvPr/>
        </p:nvSpPr>
        <p:spPr>
          <a:xfrm>
            <a:off x="7089475" y="4710085"/>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None/>
            </a:pPr>
            <a:r>
              <a:rPr b="1" i="0" lang="es-ES" sz="2000" u="none" cap="none" strike="noStrike">
                <a:solidFill>
                  <a:srgbClr val="012033"/>
                </a:solidFill>
                <a:latin typeface="Arial"/>
                <a:ea typeface="Arial"/>
                <a:cs typeface="Arial"/>
                <a:sym typeface="Arial"/>
              </a:rPr>
              <a:t>MATERIAL JETTING</a:t>
            </a:r>
            <a:endParaRPr/>
          </a:p>
          <a:p>
            <a:pPr indent="0" lvl="0" marL="0" marR="0" rtl="0" algn="ctr">
              <a:lnSpc>
                <a:spcPct val="100000"/>
              </a:lnSpc>
              <a:spcBef>
                <a:spcPts val="130"/>
              </a:spcBef>
              <a:spcAft>
                <a:spcPts val="0"/>
              </a:spcAft>
              <a:buNone/>
            </a:pPr>
            <a:r>
              <a:rPr b="0" i="0" lang="es-ES" sz="2000" u="none" cap="none" strike="noStrike">
                <a:solidFill>
                  <a:srgbClr val="012033"/>
                </a:solidFill>
                <a:latin typeface="Arial"/>
                <a:ea typeface="Arial"/>
                <a:cs typeface="Arial"/>
                <a:sym typeface="Arial"/>
              </a:rPr>
              <a:t>Polyjet,Multijet</a:t>
            </a:r>
            <a:endParaRPr b="0" i="0" sz="2000" u="none" cap="none" strike="noStrike">
              <a:solidFill>
                <a:srgbClr val="01203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p:nvPr/>
        </p:nvSpPr>
        <p:spPr>
          <a:xfrm>
            <a:off x="2978575" y="1620375"/>
            <a:ext cx="7806263" cy="3475190"/>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09" name="Google Shape;109;p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10" name="Google Shape;110;p4"/>
          <p:cNvSpPr txBox="1"/>
          <p:nvPr/>
        </p:nvSpPr>
        <p:spPr>
          <a:xfrm>
            <a:off x="3752101"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FDF-FUSED DEPOSITION MODELING</a:t>
            </a:r>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pic>
        <p:nvPicPr>
          <p:cNvPr id="111" name="Google Shape;111;p4"/>
          <p:cNvPicPr preferRelativeResize="0"/>
          <p:nvPr/>
        </p:nvPicPr>
        <p:blipFill rotWithShape="1">
          <a:blip r:embed="rId4">
            <a:alphaModFix/>
          </a:blip>
          <a:srcRect b="0" l="0" r="0" t="0"/>
          <a:stretch/>
        </p:blipFill>
        <p:spPr>
          <a:xfrm>
            <a:off x="-68826" y="1519777"/>
            <a:ext cx="3402688" cy="3332388"/>
          </a:xfrm>
          <a:prstGeom prst="rect">
            <a:avLst/>
          </a:prstGeom>
          <a:noFill/>
          <a:ln>
            <a:noFill/>
          </a:ln>
        </p:spPr>
      </p:pic>
      <p:pic>
        <p:nvPicPr>
          <p:cNvPr id="112" name="Google Shape;112;p4"/>
          <p:cNvPicPr preferRelativeResize="0"/>
          <p:nvPr/>
        </p:nvPicPr>
        <p:blipFill rotWithShape="1">
          <a:blip r:embed="rId5">
            <a:alphaModFix/>
          </a:blip>
          <a:srcRect b="0" l="0" r="0" t="0"/>
          <a:stretch/>
        </p:blipFill>
        <p:spPr>
          <a:xfrm>
            <a:off x="9960189" y="4455202"/>
            <a:ext cx="2074494" cy="1813954"/>
          </a:xfrm>
          <a:prstGeom prst="rect">
            <a:avLst/>
          </a:prstGeom>
          <a:noFill/>
          <a:ln>
            <a:noFill/>
          </a:ln>
        </p:spPr>
      </p:pic>
      <p:sp>
        <p:nvSpPr>
          <p:cNvPr id="113" name="Google Shape;113;p4"/>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14" name="Google Shape;114;p4"/>
          <p:cNvSpPr txBox="1"/>
          <p:nvPr/>
        </p:nvSpPr>
        <p:spPr>
          <a:xfrm>
            <a:off x="3602691" y="2219551"/>
            <a:ext cx="7168500" cy="2722800"/>
          </a:xfrm>
          <a:prstGeom prst="rect">
            <a:avLst/>
          </a:prstGeom>
          <a:noFill/>
          <a:ln>
            <a:noFill/>
          </a:ln>
        </p:spPr>
        <p:txBody>
          <a:bodyPr anchorCtr="0" anchor="t" bIns="45700" lIns="91425" spcFirstLastPara="1" rIns="91425" wrap="square" tIns="45700">
            <a:spAutoFit/>
          </a:bodyPr>
          <a:lstStyle/>
          <a:p>
            <a:pPr indent="-285750" lvl="0" marL="298450" marR="5080" rtl="0" algn="l">
              <a:lnSpc>
                <a:spcPct val="115000"/>
              </a:lnSpc>
              <a:spcBef>
                <a:spcPts val="0"/>
              </a:spcBef>
              <a:spcAft>
                <a:spcPts val="0"/>
              </a:spcAft>
              <a:buClr>
                <a:srgbClr val="000000"/>
              </a:buClr>
              <a:buSzPts val="1800"/>
              <a:buFont typeface="Arial"/>
              <a:buChar char="•"/>
            </a:pPr>
            <a:r>
              <a:rPr b="1" i="0" lang="es-ES" sz="1800" u="none" cap="none" strike="noStrike">
                <a:solidFill>
                  <a:srgbClr val="012033"/>
                </a:solidFill>
                <a:latin typeface="Arial"/>
                <a:ea typeface="Arial"/>
                <a:cs typeface="Arial"/>
                <a:sym typeface="Arial"/>
              </a:rPr>
              <a:t>Cómo funciona: </a:t>
            </a:r>
            <a:r>
              <a:rPr b="0" i="0" lang="es-ES" sz="1800" u="none" cap="none" strike="noStrike">
                <a:solidFill>
                  <a:srgbClr val="012033"/>
                </a:solidFill>
                <a:latin typeface="Arial"/>
                <a:ea typeface="Arial"/>
                <a:cs typeface="Arial"/>
                <a:sym typeface="Arial"/>
              </a:rPr>
              <a:t>Deposita material termoplástico en capas a partir de un filamento.</a:t>
            </a:r>
            <a:endParaRPr b="0" i="0" sz="1800" u="none" cap="none" strike="noStrike">
              <a:solidFill>
                <a:srgbClr val="000000"/>
              </a:solidFill>
              <a:latin typeface="Arial"/>
              <a:ea typeface="Arial"/>
              <a:cs typeface="Arial"/>
              <a:sym typeface="Arial"/>
            </a:endParaRPr>
          </a:p>
          <a:p>
            <a:pPr indent="-285750" lvl="0" marL="298450" marR="0" rtl="0" algn="l">
              <a:lnSpc>
                <a:spcPct val="115000"/>
              </a:lnSpc>
              <a:spcBef>
                <a:spcPts val="480"/>
              </a:spcBef>
              <a:spcAft>
                <a:spcPts val="0"/>
              </a:spcAft>
              <a:buClr>
                <a:srgbClr val="000000"/>
              </a:buClr>
              <a:buSzPts val="1800"/>
              <a:buFont typeface="Arial"/>
              <a:buChar char="•"/>
            </a:pPr>
            <a:r>
              <a:rPr b="1" i="0" lang="es-ES" sz="1800" u="none" cap="none" strike="noStrike">
                <a:solidFill>
                  <a:srgbClr val="012033"/>
                </a:solidFill>
                <a:latin typeface="Arial"/>
                <a:ea typeface="Arial"/>
                <a:cs typeface="Arial"/>
                <a:sym typeface="Arial"/>
              </a:rPr>
              <a:t>Materiales: </a:t>
            </a:r>
            <a:r>
              <a:rPr b="0" i="0" lang="es-ES" sz="1800" u="none" cap="none" strike="noStrike">
                <a:solidFill>
                  <a:srgbClr val="012033"/>
                </a:solidFill>
                <a:latin typeface="Arial"/>
                <a:ea typeface="Arial"/>
                <a:cs typeface="Arial"/>
                <a:sym typeface="Arial"/>
              </a:rPr>
              <a:t>PLA, ABS, PETG, TPU, entre otros.</a:t>
            </a:r>
            <a:endParaRPr b="0" i="0" sz="1800" u="none" cap="none" strike="noStrike">
              <a:solidFill>
                <a:srgbClr val="000000"/>
              </a:solidFill>
              <a:latin typeface="Arial"/>
              <a:ea typeface="Arial"/>
              <a:cs typeface="Arial"/>
              <a:sym typeface="Arial"/>
            </a:endParaRPr>
          </a:p>
          <a:p>
            <a:pPr indent="-285750" lvl="0" marL="298450" marR="0" rtl="0" algn="l">
              <a:lnSpc>
                <a:spcPct val="115000"/>
              </a:lnSpc>
              <a:spcBef>
                <a:spcPts val="480"/>
              </a:spcBef>
              <a:spcAft>
                <a:spcPts val="0"/>
              </a:spcAft>
              <a:buClr>
                <a:srgbClr val="000000"/>
              </a:buClr>
              <a:buSzPts val="1800"/>
              <a:buFont typeface="Arial"/>
              <a:buChar char="•"/>
            </a:pPr>
            <a:r>
              <a:rPr b="1" i="0" lang="es-ES" sz="1800" u="none" cap="none" strike="noStrike">
                <a:solidFill>
                  <a:srgbClr val="012033"/>
                </a:solidFill>
                <a:latin typeface="Arial"/>
                <a:ea typeface="Arial"/>
                <a:cs typeface="Arial"/>
                <a:sym typeface="Arial"/>
              </a:rPr>
              <a:t>Ventajas: </a:t>
            </a:r>
            <a:r>
              <a:rPr b="0" i="0" lang="es-ES" sz="1800" u="none" cap="none" strike="noStrike">
                <a:solidFill>
                  <a:srgbClr val="012033"/>
                </a:solidFill>
                <a:latin typeface="Arial"/>
                <a:ea typeface="Arial"/>
                <a:cs typeface="Arial"/>
                <a:sym typeface="Arial"/>
              </a:rPr>
              <a:t>Económica, fácil de usar, </a:t>
            </a:r>
            <a:r>
              <a:rPr lang="es-ES" sz="1800">
                <a:solidFill>
                  <a:srgbClr val="012033"/>
                </a:solidFill>
              </a:rPr>
              <a:t>versátil</a:t>
            </a:r>
            <a:r>
              <a:rPr b="0" i="0" lang="es-ES" sz="1800" u="none" cap="none" strike="noStrike">
                <a:solidFill>
                  <a:srgbClr val="012033"/>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285750" lvl="0" marL="298450" marR="572770" rtl="0" algn="l">
              <a:lnSpc>
                <a:spcPct val="115000"/>
              </a:lnSpc>
              <a:spcBef>
                <a:spcPts val="0"/>
              </a:spcBef>
              <a:spcAft>
                <a:spcPts val="0"/>
              </a:spcAft>
              <a:buClr>
                <a:srgbClr val="000000"/>
              </a:buClr>
              <a:buSzPts val="1800"/>
              <a:buFont typeface="Arial"/>
              <a:buChar char="•"/>
            </a:pPr>
            <a:r>
              <a:rPr b="1" i="0" lang="es-ES" sz="1800" u="none" cap="none" strike="noStrike">
                <a:solidFill>
                  <a:srgbClr val="012033"/>
                </a:solidFill>
                <a:latin typeface="Arial"/>
                <a:ea typeface="Arial"/>
                <a:cs typeface="Arial"/>
                <a:sym typeface="Arial"/>
              </a:rPr>
              <a:t>Desventajas: </a:t>
            </a:r>
            <a:r>
              <a:rPr b="0" i="0" lang="es-ES" sz="1800" u="none" cap="none" strike="noStrike">
                <a:solidFill>
                  <a:srgbClr val="012033"/>
                </a:solidFill>
                <a:latin typeface="Arial"/>
                <a:ea typeface="Arial"/>
                <a:cs typeface="Arial"/>
                <a:sym typeface="Arial"/>
              </a:rPr>
              <a:t>Menor precisión y acabado superficial en comparación con otras tecnologías</a:t>
            </a:r>
            <a:endParaRPr b="0" i="0" sz="1800" u="none" cap="none" strike="noStrike">
              <a:solidFill>
                <a:srgbClr val="012033"/>
              </a:solidFill>
              <a:latin typeface="Arial"/>
              <a:ea typeface="Arial"/>
              <a:cs typeface="Arial"/>
              <a:sym typeface="Arial"/>
            </a:endParaRPr>
          </a:p>
          <a:p>
            <a:pPr indent="-285750" lvl="0" marL="298450" marR="572770" rtl="0" algn="l">
              <a:lnSpc>
                <a:spcPct val="115000"/>
              </a:lnSpc>
              <a:spcBef>
                <a:spcPts val="0"/>
              </a:spcBef>
              <a:spcAft>
                <a:spcPts val="0"/>
              </a:spcAft>
              <a:buClr>
                <a:srgbClr val="012033"/>
              </a:buClr>
              <a:buSzPts val="1800"/>
              <a:buChar char="•"/>
            </a:pPr>
            <a:r>
              <a:rPr b="1" lang="es-ES" sz="1800">
                <a:solidFill>
                  <a:srgbClr val="012033"/>
                </a:solidFill>
              </a:rPr>
              <a:t>Aplicaciones: </a:t>
            </a:r>
            <a:r>
              <a:rPr lang="es-ES" sz="1800">
                <a:solidFill>
                  <a:srgbClr val="012033"/>
                </a:solidFill>
              </a:rPr>
              <a:t>Prototipado rápido, educación y hobbies, </a:t>
            </a:r>
            <a:r>
              <a:rPr lang="es-ES" sz="1800">
                <a:solidFill>
                  <a:srgbClr val="012033"/>
                </a:solidFill>
              </a:rPr>
              <a:t>piezas</a:t>
            </a:r>
            <a:r>
              <a:rPr lang="es-ES" sz="1800">
                <a:solidFill>
                  <a:srgbClr val="012033"/>
                </a:solidFill>
              </a:rPr>
              <a:t> industriales y </a:t>
            </a:r>
            <a:r>
              <a:rPr lang="es-ES" sz="1800">
                <a:solidFill>
                  <a:srgbClr val="012033"/>
                </a:solidFill>
              </a:rPr>
              <a:t>arquitectónicas</a:t>
            </a:r>
            <a:r>
              <a:rPr lang="es-ES" sz="1800">
                <a:solidFill>
                  <a:srgbClr val="012033"/>
                </a:solidFill>
              </a:rPr>
              <a:t>.</a:t>
            </a:r>
            <a:endParaRPr sz="1800">
              <a:solidFill>
                <a:srgbClr val="012033"/>
              </a:solidFill>
            </a:endParaRPr>
          </a:p>
        </p:txBody>
      </p:sp>
      <p:sp>
        <p:nvSpPr>
          <p:cNvPr id="115" name="Google Shape;115;p4"/>
          <p:cNvSpPr txBox="1"/>
          <p:nvPr/>
        </p:nvSpPr>
        <p:spPr>
          <a:xfrm>
            <a:off x="1464824" y="1083600"/>
            <a:ext cx="86544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 (</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2978575" y="1620376"/>
            <a:ext cx="7806263" cy="3790248"/>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22" name="Google Shape;122;p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23" name="Google Shape;123;p5"/>
          <p:cNvSpPr txBox="1"/>
          <p:nvPr/>
        </p:nvSpPr>
        <p:spPr>
          <a:xfrm>
            <a:off x="4292879" y="1722683"/>
            <a:ext cx="7415462" cy="777777"/>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SLA-STEREOLITHOGRAPHY</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24" name="Google Shape;124;p5"/>
          <p:cNvSpPr txBox="1"/>
          <p:nvPr/>
        </p:nvSpPr>
        <p:spPr>
          <a:xfrm>
            <a:off x="1464825" y="1083600"/>
            <a:ext cx="86262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
        <p:nvSpPr>
          <p:cNvPr id="125" name="Google Shape;125;p5"/>
          <p:cNvSpPr txBox="1"/>
          <p:nvPr>
            <p:ph idx="1" type="body"/>
          </p:nvPr>
        </p:nvSpPr>
        <p:spPr>
          <a:xfrm>
            <a:off x="3707489" y="2213653"/>
            <a:ext cx="7255500" cy="2675700"/>
          </a:xfrm>
          <a:prstGeom prst="rect">
            <a:avLst/>
          </a:prstGeom>
          <a:noFill/>
          <a:ln>
            <a:noFill/>
          </a:ln>
        </p:spPr>
        <p:txBody>
          <a:bodyPr anchorCtr="0" anchor="t" bIns="0" lIns="0" spcFirstLastPara="1" rIns="0" wrap="square" tIns="12700">
            <a:spAutoFit/>
          </a:bodyPr>
          <a:lstStyle/>
          <a:p>
            <a:pPr indent="-285750" lvl="0" marL="298450" marR="79375" rtl="0" algn="l">
              <a:lnSpc>
                <a:spcPct val="100000"/>
              </a:lnSpc>
              <a:spcBef>
                <a:spcPts val="10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Cómo funciona: </a:t>
            </a:r>
            <a:r>
              <a:rPr lang="es-ES" sz="1800">
                <a:solidFill>
                  <a:srgbClr val="012033"/>
                </a:solidFill>
                <a:latin typeface="Arial"/>
                <a:ea typeface="Arial"/>
                <a:cs typeface="Arial"/>
                <a:sym typeface="Arial"/>
              </a:rPr>
              <a:t>Usa un láser UV para solidificar resina líquida fotosensible en capas.</a:t>
            </a:r>
            <a:endParaRPr/>
          </a:p>
          <a:p>
            <a:pPr indent="-285750" lvl="0" marL="298450" rtl="0" algn="l">
              <a:lnSpc>
                <a:spcPct val="100000"/>
              </a:lnSpc>
              <a:spcBef>
                <a:spcPts val="48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Materiales: </a:t>
            </a:r>
            <a:r>
              <a:rPr lang="es-ES" sz="1800">
                <a:solidFill>
                  <a:srgbClr val="012033"/>
                </a:solidFill>
                <a:latin typeface="Arial"/>
                <a:ea typeface="Arial"/>
                <a:cs typeface="Arial"/>
                <a:sym typeface="Arial"/>
              </a:rPr>
              <a:t>Resinas fotosensibles.</a:t>
            </a:r>
            <a:endParaRPr/>
          </a:p>
          <a:p>
            <a:pPr indent="-285750" lvl="0" marL="298450" marR="5080" rtl="0" algn="l">
              <a:lnSpc>
                <a:spcPct val="100000"/>
              </a:lnSpc>
              <a:spcBef>
                <a:spcPts val="1000"/>
              </a:spcBef>
              <a:spcAft>
                <a:spcPts val="0"/>
              </a:spcAft>
              <a:buClr>
                <a:srgbClr val="000000"/>
              </a:buClr>
              <a:buSzPts val="1600"/>
              <a:buFont typeface="Arial"/>
              <a:buChar char="•"/>
            </a:pPr>
            <a:r>
              <a:rPr b="1" lang="es-ES" sz="1800">
                <a:solidFill>
                  <a:srgbClr val="012033"/>
                </a:solidFill>
                <a:latin typeface="Arial"/>
                <a:ea typeface="Arial"/>
                <a:cs typeface="Arial"/>
                <a:sym typeface="Arial"/>
              </a:rPr>
              <a:t>Ventajas: </a:t>
            </a:r>
            <a:r>
              <a:rPr lang="es-ES" sz="1800">
                <a:solidFill>
                  <a:srgbClr val="012033"/>
                </a:solidFill>
                <a:latin typeface="Arial"/>
                <a:ea typeface="Arial"/>
                <a:cs typeface="Arial"/>
                <a:sym typeface="Arial"/>
              </a:rPr>
              <a:t>Alta precisión, excelente acabado </a:t>
            </a:r>
            <a:r>
              <a:rPr b="1" lang="es-ES" sz="1800">
                <a:solidFill>
                  <a:srgbClr val="012033"/>
                </a:solidFill>
                <a:latin typeface="Arial"/>
                <a:ea typeface="Arial"/>
                <a:cs typeface="Arial"/>
                <a:sym typeface="Arial"/>
              </a:rPr>
              <a:t>superficial. </a:t>
            </a:r>
            <a:endParaRPr b="1" sz="1800">
              <a:solidFill>
                <a:srgbClr val="012033"/>
              </a:solidFill>
              <a:latin typeface="Arial"/>
              <a:ea typeface="Arial"/>
              <a:cs typeface="Arial"/>
              <a:sym typeface="Arial"/>
            </a:endParaRPr>
          </a:p>
          <a:p>
            <a:pPr indent="-285750" lvl="0" marL="298450" marR="5080" rtl="0" algn="l">
              <a:lnSpc>
                <a:spcPct val="100000"/>
              </a:lnSpc>
              <a:spcBef>
                <a:spcPts val="1000"/>
              </a:spcBef>
              <a:spcAft>
                <a:spcPts val="0"/>
              </a:spcAft>
              <a:buClr>
                <a:srgbClr val="000000"/>
              </a:buClr>
              <a:buSzPts val="1600"/>
              <a:buFont typeface="Arial"/>
              <a:buChar char="•"/>
            </a:pPr>
            <a:r>
              <a:rPr b="1" lang="es-ES" sz="1800">
                <a:solidFill>
                  <a:srgbClr val="012033"/>
                </a:solidFill>
              </a:rPr>
              <a:t>Desventajas</a:t>
            </a:r>
            <a:r>
              <a:rPr lang="es-ES" sz="1800">
                <a:solidFill>
                  <a:srgbClr val="012033"/>
                </a:solidFill>
                <a:latin typeface="Arial"/>
                <a:ea typeface="Arial"/>
                <a:cs typeface="Arial"/>
                <a:sym typeface="Arial"/>
              </a:rPr>
              <a:t>: Más costosas, </a:t>
            </a:r>
            <a:r>
              <a:rPr lang="es-ES" sz="1800">
                <a:solidFill>
                  <a:srgbClr val="012033"/>
                </a:solidFill>
              </a:rPr>
              <a:t>frágiles</a:t>
            </a:r>
            <a:r>
              <a:rPr lang="es-ES" sz="1800">
                <a:solidFill>
                  <a:srgbClr val="012033"/>
                </a:solidFill>
                <a:latin typeface="Arial"/>
                <a:ea typeface="Arial"/>
                <a:cs typeface="Arial"/>
                <a:sym typeface="Arial"/>
              </a:rPr>
              <a:t> y requiere posprocesamiento (lavado y curado).</a:t>
            </a:r>
            <a:endParaRPr sz="1800">
              <a:solidFill>
                <a:srgbClr val="012033"/>
              </a:solidFill>
              <a:latin typeface="Arial"/>
              <a:ea typeface="Arial"/>
              <a:cs typeface="Arial"/>
              <a:sym typeface="Arial"/>
            </a:endParaRPr>
          </a:p>
          <a:p>
            <a:pPr indent="-298450" lvl="0" marL="298450" marR="5080" rtl="0" algn="l">
              <a:lnSpc>
                <a:spcPct val="100000"/>
              </a:lnSpc>
              <a:spcBef>
                <a:spcPts val="1000"/>
              </a:spcBef>
              <a:spcAft>
                <a:spcPts val="0"/>
              </a:spcAft>
              <a:buClr>
                <a:srgbClr val="012033"/>
              </a:buClr>
              <a:buSzPts val="1800"/>
              <a:buChar char="•"/>
            </a:pPr>
            <a:r>
              <a:rPr b="1" lang="es-ES" sz="1800">
                <a:solidFill>
                  <a:srgbClr val="012033"/>
                </a:solidFill>
              </a:rPr>
              <a:t>Aplicaciones: </a:t>
            </a:r>
            <a:r>
              <a:rPr lang="es-ES" sz="1800">
                <a:solidFill>
                  <a:srgbClr val="012033"/>
                </a:solidFill>
              </a:rPr>
              <a:t>Piezas con gran nivel de detalle y complejidad geométrica.</a:t>
            </a:r>
            <a:endParaRPr sz="1800">
              <a:solidFill>
                <a:srgbClr val="012033"/>
              </a:solidFill>
            </a:endParaRPr>
          </a:p>
        </p:txBody>
      </p:sp>
      <p:pic>
        <p:nvPicPr>
          <p:cNvPr id="126" name="Google Shape;126;p5"/>
          <p:cNvPicPr preferRelativeResize="0"/>
          <p:nvPr/>
        </p:nvPicPr>
        <p:blipFill rotWithShape="1">
          <a:blip r:embed="rId4">
            <a:alphaModFix/>
          </a:blip>
          <a:srcRect b="0" l="0" r="0" t="0"/>
          <a:stretch/>
        </p:blipFill>
        <p:spPr>
          <a:xfrm>
            <a:off x="668419" y="1535869"/>
            <a:ext cx="2132519" cy="2564182"/>
          </a:xfrm>
          <a:prstGeom prst="rect">
            <a:avLst/>
          </a:prstGeom>
          <a:noFill/>
          <a:ln>
            <a:noFill/>
          </a:ln>
        </p:spPr>
      </p:pic>
      <p:pic>
        <p:nvPicPr>
          <p:cNvPr id="127" name="Google Shape;127;p5"/>
          <p:cNvPicPr preferRelativeResize="0"/>
          <p:nvPr/>
        </p:nvPicPr>
        <p:blipFill rotWithShape="1">
          <a:blip r:embed="rId5">
            <a:alphaModFix/>
          </a:blip>
          <a:srcRect b="0" l="0" r="0" t="0"/>
          <a:stretch/>
        </p:blipFill>
        <p:spPr>
          <a:xfrm>
            <a:off x="9849850" y="4610275"/>
            <a:ext cx="2020575" cy="1789300"/>
          </a:xfrm>
          <a:prstGeom prst="rect">
            <a:avLst/>
          </a:prstGeom>
          <a:noFill/>
          <a:ln>
            <a:noFill/>
          </a:ln>
        </p:spPr>
      </p:pic>
      <p:pic>
        <p:nvPicPr>
          <p:cNvPr id="128" name="Google Shape;128;p5"/>
          <p:cNvPicPr preferRelativeResize="0"/>
          <p:nvPr/>
        </p:nvPicPr>
        <p:blipFill rotWithShape="1">
          <a:blip r:embed="rId6">
            <a:alphaModFix/>
          </a:blip>
          <a:srcRect b="0" l="0" r="0" t="0"/>
          <a:stretch/>
        </p:blipFill>
        <p:spPr>
          <a:xfrm>
            <a:off x="1081375" y="4100051"/>
            <a:ext cx="2216957" cy="212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p:nvPr/>
        </p:nvSpPr>
        <p:spPr>
          <a:xfrm>
            <a:off x="2978580" y="1620369"/>
            <a:ext cx="7802786" cy="4154020"/>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14"/>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135" name="Google Shape;135;p1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36" name="Google Shape;136;p14"/>
          <p:cNvSpPr txBox="1"/>
          <p:nvPr/>
        </p:nvSpPr>
        <p:spPr>
          <a:xfrm>
            <a:off x="37398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PDL-DIGITAL LIGHT PROCESSING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37" name="Google Shape;137;p14"/>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38" name="Google Shape;138;p14"/>
          <p:cNvSpPr txBox="1"/>
          <p:nvPr/>
        </p:nvSpPr>
        <p:spPr>
          <a:xfrm>
            <a:off x="1464825" y="1083600"/>
            <a:ext cx="84762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TECNOLOGÍAS </a:t>
            </a:r>
            <a:r>
              <a:rPr b="1" lang="es-ES" sz="2400">
                <a:solidFill>
                  <a:srgbClr val="002060"/>
                </a:solidFill>
                <a:latin typeface="Arial Black"/>
                <a:ea typeface="Arial Black"/>
                <a:cs typeface="Arial Black"/>
                <a:sym typeface="Arial Black"/>
              </a:rPr>
              <a:t>(Ver cuaderno del alumno)</a:t>
            </a:r>
            <a:endParaRPr b="1" i="0" sz="2400" u="none" cap="none" strike="noStrike">
              <a:solidFill>
                <a:srgbClr val="002060"/>
              </a:solidFill>
              <a:latin typeface="Arial Black"/>
              <a:ea typeface="Arial Black"/>
              <a:cs typeface="Arial Black"/>
              <a:sym typeface="Arial Black"/>
            </a:endParaRPr>
          </a:p>
        </p:txBody>
      </p:sp>
      <p:sp>
        <p:nvSpPr>
          <p:cNvPr id="139" name="Google Shape;139;p14"/>
          <p:cNvSpPr txBox="1"/>
          <p:nvPr/>
        </p:nvSpPr>
        <p:spPr>
          <a:xfrm>
            <a:off x="3697211" y="2242055"/>
            <a:ext cx="7236600" cy="2900400"/>
          </a:xfrm>
          <a:prstGeom prst="rect">
            <a:avLst/>
          </a:prstGeom>
          <a:noFill/>
          <a:ln>
            <a:noFill/>
          </a:ln>
        </p:spPr>
        <p:txBody>
          <a:bodyPr anchorCtr="0" anchor="t" bIns="0" lIns="0" spcFirstLastPara="1" rIns="0" wrap="square" tIns="12700">
            <a:spAutoFit/>
          </a:bodyPr>
          <a:lstStyle/>
          <a:p>
            <a:pPr indent="-342900" lvl="0" marL="355600" marR="5080"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Cómo funciona: </a:t>
            </a:r>
            <a:r>
              <a:rPr b="0" i="0" lang="es-ES" sz="1800" u="none" cap="none" strike="noStrike">
                <a:solidFill>
                  <a:srgbClr val="000000"/>
                </a:solidFill>
                <a:latin typeface="Arial"/>
                <a:ea typeface="Arial"/>
                <a:cs typeface="Arial"/>
                <a:sym typeface="Arial"/>
              </a:rPr>
              <a:t>Usa un proyector de luz digital (DLP) para solidificar resina líquida fotosensible capa por capa.</a:t>
            </a:r>
            <a:endParaRPr b="0" i="0" sz="1800" u="none" cap="none" strike="noStrike">
              <a:solidFill>
                <a:srgbClr val="000000"/>
              </a:solidFill>
              <a:latin typeface="Arial"/>
              <a:ea typeface="Arial"/>
              <a:cs typeface="Arial"/>
              <a:sym typeface="Arial"/>
            </a:endParaRPr>
          </a:p>
          <a:p>
            <a:pPr indent="-342900" lvl="0" marL="355600" marR="0" rtl="0" algn="l">
              <a:lnSpc>
                <a:spcPct val="115000"/>
              </a:lnSpc>
              <a:spcBef>
                <a:spcPts val="48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Materiales: </a:t>
            </a:r>
            <a:r>
              <a:rPr b="0" i="0" lang="es-ES" sz="1800" u="none" cap="none" strike="noStrike">
                <a:solidFill>
                  <a:srgbClr val="000000"/>
                </a:solidFill>
                <a:latin typeface="Arial"/>
                <a:ea typeface="Arial"/>
                <a:cs typeface="Arial"/>
                <a:sym typeface="Arial"/>
              </a:rPr>
              <a:t>Resinas fotosensibles.</a:t>
            </a:r>
            <a:endParaRPr sz="1800"/>
          </a:p>
          <a:p>
            <a:pPr indent="-342900" lvl="0" marL="355600" marR="407034"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Ventajas: </a:t>
            </a:r>
            <a:r>
              <a:rPr b="0" i="0" lang="es-ES" sz="1800" u="none" cap="none" strike="noStrike">
                <a:solidFill>
                  <a:srgbClr val="000000"/>
                </a:solidFill>
                <a:latin typeface="Arial"/>
                <a:ea typeface="Arial"/>
                <a:cs typeface="Arial"/>
                <a:sym typeface="Arial"/>
              </a:rPr>
              <a:t>Alta velocidad de impresión, buena precisión y detalles finos.</a:t>
            </a:r>
            <a:endParaRPr b="0" i="0" sz="1800" u="none" cap="none" strike="noStrike">
              <a:solidFill>
                <a:srgbClr val="000000"/>
              </a:solidFill>
              <a:latin typeface="Arial"/>
              <a:ea typeface="Arial"/>
              <a:cs typeface="Arial"/>
              <a:sym typeface="Arial"/>
            </a:endParaRPr>
          </a:p>
          <a:p>
            <a:pPr indent="-342900" lvl="0" marL="3556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Desventajas: </a:t>
            </a:r>
            <a:r>
              <a:rPr b="0" i="0" lang="es-ES" sz="1800" u="none" cap="none" strike="noStrike">
                <a:solidFill>
                  <a:srgbClr val="000000"/>
                </a:solidFill>
                <a:latin typeface="Arial"/>
                <a:ea typeface="Arial"/>
                <a:cs typeface="Arial"/>
                <a:sym typeface="Arial"/>
              </a:rPr>
              <a:t>Puede presentar algo de pixelado en las capas,requiere posprocesamiento (lavado y curado)</a:t>
            </a:r>
            <a:endParaRPr b="0" i="0" sz="1800" u="none" cap="none" strike="noStrike">
              <a:solidFill>
                <a:srgbClr val="000000"/>
              </a:solidFill>
              <a:latin typeface="Arial"/>
              <a:ea typeface="Arial"/>
              <a:cs typeface="Arial"/>
              <a:sym typeface="Arial"/>
            </a:endParaRPr>
          </a:p>
          <a:p>
            <a:pPr indent="-342900" lvl="0" marL="355600" marR="810895" rtl="0" algn="l">
              <a:lnSpc>
                <a:spcPct val="115000"/>
              </a:lnSpc>
              <a:spcBef>
                <a:spcPts val="0"/>
              </a:spcBef>
              <a:spcAft>
                <a:spcPts val="0"/>
              </a:spcAft>
              <a:buSzPts val="1800"/>
              <a:buChar char="•"/>
            </a:pPr>
            <a:r>
              <a:rPr b="1" lang="es-ES" sz="1800"/>
              <a:t>Aplicaciones:</a:t>
            </a:r>
            <a:r>
              <a:rPr lang="es-ES" sz="1800"/>
              <a:t>Joyería y odontología.Modelismo y miniaturas.Prototipos detallados.</a:t>
            </a:r>
            <a:endParaRPr sz="1800"/>
          </a:p>
        </p:txBody>
      </p:sp>
      <p:pic>
        <p:nvPicPr>
          <p:cNvPr id="140" name="Google Shape;140;p14"/>
          <p:cNvPicPr preferRelativeResize="0"/>
          <p:nvPr/>
        </p:nvPicPr>
        <p:blipFill rotWithShape="1">
          <a:blip r:embed="rId4">
            <a:alphaModFix/>
          </a:blip>
          <a:srcRect b="0" l="0" r="0" t="0"/>
          <a:stretch/>
        </p:blipFill>
        <p:spPr>
          <a:xfrm>
            <a:off x="335285" y="1508232"/>
            <a:ext cx="2683217" cy="2537741"/>
          </a:xfrm>
          <a:prstGeom prst="rect">
            <a:avLst/>
          </a:prstGeom>
          <a:noFill/>
          <a:ln>
            <a:noFill/>
          </a:ln>
        </p:spPr>
      </p:pic>
      <p:pic>
        <p:nvPicPr>
          <p:cNvPr id="141" name="Google Shape;141;p14"/>
          <p:cNvPicPr preferRelativeResize="0"/>
          <p:nvPr/>
        </p:nvPicPr>
        <p:blipFill rotWithShape="1">
          <a:blip r:embed="rId5">
            <a:alphaModFix/>
          </a:blip>
          <a:srcRect b="0" l="0" r="0" t="0"/>
          <a:stretch/>
        </p:blipFill>
        <p:spPr>
          <a:xfrm>
            <a:off x="10017197" y="922228"/>
            <a:ext cx="2361360" cy="2165419"/>
          </a:xfrm>
          <a:prstGeom prst="rect">
            <a:avLst/>
          </a:prstGeom>
          <a:noFill/>
          <a:ln>
            <a:noFill/>
          </a:ln>
        </p:spPr>
      </p:pic>
      <p:pic>
        <p:nvPicPr>
          <p:cNvPr id="142" name="Google Shape;142;p14"/>
          <p:cNvPicPr preferRelativeResize="0"/>
          <p:nvPr/>
        </p:nvPicPr>
        <p:blipFill rotWithShape="1">
          <a:blip r:embed="rId6">
            <a:alphaModFix/>
          </a:blip>
          <a:srcRect b="0" l="0" r="0" t="0"/>
          <a:stretch/>
        </p:blipFill>
        <p:spPr>
          <a:xfrm>
            <a:off x="1356950" y="4041025"/>
            <a:ext cx="2141699" cy="2300925"/>
          </a:xfrm>
          <a:prstGeom prst="rect">
            <a:avLst/>
          </a:prstGeom>
          <a:noFill/>
          <a:ln>
            <a:noFill/>
          </a:ln>
        </p:spPr>
      </p:pic>
      <p:pic>
        <p:nvPicPr>
          <p:cNvPr id="143" name="Google Shape;143;p14"/>
          <p:cNvPicPr preferRelativeResize="0"/>
          <p:nvPr/>
        </p:nvPicPr>
        <p:blipFill rotWithShape="1">
          <a:blip r:embed="rId7">
            <a:alphaModFix/>
          </a:blip>
          <a:srcRect b="0" l="0" r="0" t="0"/>
          <a:stretch/>
        </p:blipFill>
        <p:spPr>
          <a:xfrm>
            <a:off x="10090905" y="4415978"/>
            <a:ext cx="2080963" cy="18114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B8C9AFF-D87B-4CC9-B47E-44EB9ABA21DF}"/>
</file>

<file path=customXml/itemProps2.xml><?xml version="1.0" encoding="utf-8"?>
<ds:datastoreItem xmlns:ds="http://schemas.openxmlformats.org/officeDocument/2006/customXml" ds:itemID="{B4151253-1920-42CF-B8C8-33468BA5E3AB}"/>
</file>

<file path=customXml/itemProps3.xml><?xml version="1.0" encoding="utf-8"?>
<ds:datastoreItem xmlns:ds="http://schemas.openxmlformats.org/officeDocument/2006/customXml" ds:itemID="{C3292B23-2124-4EE4-9537-CA91AA7EE92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