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01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0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24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91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02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</p:sldMasterIdLst>
  <p:notesMasterIdLst>
    <p:notesMasterId r:id="rId106"/>
  </p:notesMasterIdLst>
  <p:sldIdLst>
    <p:sldId id="256" r:id="rId3"/>
    <p:sldId id="462" r:id="rId4"/>
    <p:sldId id="463" r:id="rId5"/>
    <p:sldId id="551" r:id="rId6"/>
    <p:sldId id="554" r:id="rId7"/>
    <p:sldId id="555" r:id="rId8"/>
    <p:sldId id="556" r:id="rId9"/>
    <p:sldId id="557" r:id="rId10"/>
    <p:sldId id="558" r:id="rId11"/>
    <p:sldId id="652" r:id="rId12"/>
    <p:sldId id="560" r:id="rId13"/>
    <p:sldId id="561" r:id="rId14"/>
    <p:sldId id="562" r:id="rId15"/>
    <p:sldId id="563" r:id="rId16"/>
    <p:sldId id="564" r:id="rId17"/>
    <p:sldId id="565" r:id="rId18"/>
    <p:sldId id="566" r:id="rId19"/>
    <p:sldId id="654" r:id="rId20"/>
    <p:sldId id="568" r:id="rId21"/>
    <p:sldId id="569" r:id="rId22"/>
    <p:sldId id="570" r:id="rId23"/>
    <p:sldId id="571" r:id="rId24"/>
    <p:sldId id="572" r:id="rId25"/>
    <p:sldId id="573" r:id="rId26"/>
    <p:sldId id="574" r:id="rId27"/>
    <p:sldId id="575" r:id="rId28"/>
    <p:sldId id="576" r:id="rId29"/>
    <p:sldId id="577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585" r:id="rId38"/>
    <p:sldId id="586" r:id="rId39"/>
    <p:sldId id="587" r:id="rId40"/>
    <p:sldId id="588" r:id="rId41"/>
    <p:sldId id="589" r:id="rId42"/>
    <p:sldId id="590" r:id="rId43"/>
    <p:sldId id="653" r:id="rId44"/>
    <p:sldId id="592" r:id="rId45"/>
    <p:sldId id="593" r:id="rId46"/>
    <p:sldId id="594" r:id="rId47"/>
    <p:sldId id="595" r:id="rId48"/>
    <p:sldId id="596" r:id="rId49"/>
    <p:sldId id="597" r:id="rId50"/>
    <p:sldId id="598" r:id="rId51"/>
    <p:sldId id="599" r:id="rId52"/>
    <p:sldId id="600" r:id="rId53"/>
    <p:sldId id="601" r:id="rId54"/>
    <p:sldId id="602" r:id="rId55"/>
    <p:sldId id="603" r:id="rId56"/>
    <p:sldId id="604" r:id="rId57"/>
    <p:sldId id="605" r:id="rId58"/>
    <p:sldId id="606" r:id="rId59"/>
    <p:sldId id="607" r:id="rId60"/>
    <p:sldId id="608" r:id="rId61"/>
    <p:sldId id="609" r:id="rId62"/>
    <p:sldId id="610" r:id="rId63"/>
    <p:sldId id="611" r:id="rId64"/>
    <p:sldId id="612" r:id="rId65"/>
    <p:sldId id="613" r:id="rId66"/>
    <p:sldId id="614" r:id="rId67"/>
    <p:sldId id="615" r:id="rId68"/>
    <p:sldId id="616" r:id="rId69"/>
    <p:sldId id="617" r:id="rId70"/>
    <p:sldId id="618" r:id="rId71"/>
    <p:sldId id="619" r:id="rId72"/>
    <p:sldId id="620" r:id="rId73"/>
    <p:sldId id="621" r:id="rId74"/>
    <p:sldId id="622" r:id="rId75"/>
    <p:sldId id="623" r:id="rId76"/>
    <p:sldId id="624" r:id="rId77"/>
    <p:sldId id="625" r:id="rId78"/>
    <p:sldId id="626" r:id="rId79"/>
    <p:sldId id="627" r:id="rId80"/>
    <p:sldId id="628" r:id="rId81"/>
    <p:sldId id="629" r:id="rId82"/>
    <p:sldId id="630" r:id="rId83"/>
    <p:sldId id="631" r:id="rId84"/>
    <p:sldId id="632" r:id="rId85"/>
    <p:sldId id="633" r:id="rId86"/>
    <p:sldId id="634" r:id="rId87"/>
    <p:sldId id="635" r:id="rId88"/>
    <p:sldId id="636" r:id="rId89"/>
    <p:sldId id="637" r:id="rId90"/>
    <p:sldId id="638" r:id="rId91"/>
    <p:sldId id="639" r:id="rId92"/>
    <p:sldId id="640" r:id="rId93"/>
    <p:sldId id="641" r:id="rId94"/>
    <p:sldId id="642" r:id="rId95"/>
    <p:sldId id="643" r:id="rId96"/>
    <p:sldId id="655" r:id="rId97"/>
    <p:sldId id="645" r:id="rId98"/>
    <p:sldId id="646" r:id="rId99"/>
    <p:sldId id="647" r:id="rId100"/>
    <p:sldId id="648" r:id="rId101"/>
    <p:sldId id="649" r:id="rId102"/>
    <p:sldId id="650" r:id="rId103"/>
    <p:sldId id="651" r:id="rId104"/>
    <p:sldId id="460" r:id="rId10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7"/>
      <p:bold r:id="rId108"/>
      <p:italic r:id="rId109"/>
      <p:boldItalic r:id="rId110"/>
    </p:embeddedFont>
    <p:embeddedFont>
      <p:font typeface="Roboto" panose="020B0604020202020204" charset="0"/>
      <p:regular r:id="rId111"/>
      <p:bold r:id="rId112"/>
      <p:italic r:id="rId113"/>
      <p:boldItalic r:id="rId114"/>
    </p:embeddedFont>
    <p:embeddedFont>
      <p:font typeface="Consolas" panose="020B0609020204030204" pitchFamily="49" charset="0"/>
      <p:regular r:id="rId115"/>
      <p:bold r:id="rId116"/>
      <p:italic r:id="rId117"/>
      <p:boldItalic r:id="rId118"/>
    </p:embeddedFont>
    <p:embeddedFont>
      <p:font typeface="Lato" panose="020B0604020202020204" charset="0"/>
      <p:regular r:id="rId119"/>
      <p:bold r:id="rId120"/>
      <p:italic r:id="rId121"/>
      <p:boldItalic r:id="rId122"/>
    </p:embeddedFont>
    <p:embeddedFont>
      <p:font typeface="Blinker SemiBold" panose="020B0604020202020204" charset="0"/>
      <p:regular r:id="rId123"/>
      <p:bold r:id="rId124"/>
    </p:embeddedFont>
    <p:embeddedFont>
      <p:font typeface="Calibri Light" panose="020F0302020204030204" pitchFamily="34" charset="0"/>
      <p:regular r:id="rId125"/>
      <p:italic r:id="rId1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7" roundtripDataSignature="AMtx7mg+Nquh/HU8e4IEDmYZiu2x07Fl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4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1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font" Target="fonts/font1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17.fntdata"/><Relationship Id="rId128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7.fntdata"/><Relationship Id="rId118" Type="http://schemas.openxmlformats.org/officeDocument/2006/relationships/font" Target="fonts/font12.fntdata"/><Relationship Id="rId134" Type="http://schemas.openxmlformats.org/officeDocument/2006/relationships/customXml" Target="../customXml/item3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font" Target="fonts/font2.fntdata"/><Relationship Id="rId124" Type="http://schemas.openxmlformats.org/officeDocument/2006/relationships/font" Target="fonts/font18.fntdata"/><Relationship Id="rId129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8.fntdata"/><Relationship Id="rId119" Type="http://schemas.openxmlformats.org/officeDocument/2006/relationships/font" Target="fonts/font13.fntdata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3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font" Target="fonts/font14.fntdata"/><Relationship Id="rId125" Type="http://schemas.openxmlformats.org/officeDocument/2006/relationships/font" Target="fonts/font19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4.fntdata"/><Relationship Id="rId115" Type="http://schemas.openxmlformats.org/officeDocument/2006/relationships/font" Target="fonts/font9.fntdata"/><Relationship Id="rId131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15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5.fntdata"/><Relationship Id="rId132" Type="http://schemas.openxmlformats.org/officeDocument/2006/relationships/customXml" Target="../customXml/item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27" Type="http://customschemas.google.com/relationships/presentationmetadata" Target="meta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font" Target="fonts/font6.fntdata"/><Relationship Id="rId133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25203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3d49b855a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3d49b855ab_0_284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18139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75e2062c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75e2062ce6_0_0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2180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88bf55257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288bf552575_0_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000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6649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38138152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b38138152c_0_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594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b38138152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b38138152c_0_1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176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b38138152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b38138152c_0_1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939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b38138152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b38138152c_0_24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735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6808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381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853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38138152c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b38138152c_0_26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25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 dirty="0"/>
          </a:p>
        </p:txBody>
      </p:sp>
    </p:spTree>
    <p:extLst>
      <p:ext uri="{BB962C8B-B14F-4D97-AF65-F5344CB8AC3E}">
        <p14:creationId xmlns:p14="http://schemas.microsoft.com/office/powerpoint/2010/main" val="258857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b38138152c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b38138152c_0_276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495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b38138152c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b38138152c_0_284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442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b38138152c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b38138152c_0_296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421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b38138152c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b38138152c_0_306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977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b38138152c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b38138152c_0_320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228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b38138152c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b38138152c_0_329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917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b38138152c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b38138152c_0_33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119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38138152c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b38138152c_0_34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479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38138152c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b38138152c_0_34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9216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38138152c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b38138152c_0_34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7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3da678f9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83da678f9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los datos casi nunca se encuentran en el formato adecuado, y requieren limpieza, transformación y manipulación antes de que puedan ser usados efectivamente en el modelo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2556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38138152c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b38138152c_0_34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6251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38138152c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b38138152c_0_34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512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b38138152c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b38138152c_0_362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01482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b38138152c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b38138152c_0_37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2504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b38138152c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b38138152c_0_37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756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b38138152c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b38138152c_0_382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1599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b38138152c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b38138152c_0_39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¿Cuál es el número óptimo de clusters?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01883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b38138152c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b38138152c_0_39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¿Cuál es el número óptimo de clusters?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022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b38138152c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b38138152c_0_39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¿Cuál es el número óptimo de clusters?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3326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b38138152c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b38138152c_0_39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¿Cuál es el número óptimo de clusters?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603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2725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b38138152c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b38138152c_0_39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¿Cuál es el número óptimo de clusters?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4866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b38138152c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b38138152c_0_39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¿Cuál es el número óptimo de clusters?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09393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7776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08782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b38138152c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b38138152c_0_412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2601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b38138152c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b38138152c_0_421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5060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b38138152c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b38138152c_0_429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3576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b38138152c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b38138152c_0_43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6504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b38138152c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b38138152c_0_444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3028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b38138152c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b38138152c_0_45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219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3462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b38138152c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b38138152c_0_461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7130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b38138152c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b38138152c_0_469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69601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b38138152c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b38138152c_0_47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1848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64857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9531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40722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b6e6ca50a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b6e6ca50a4_0_6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7683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b38138152c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b38138152c_0_49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44079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b38138152c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b38138152c_0_49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37680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b3ffde83a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b3ffde83a7_1_1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0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83da678f9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83da678f92_1_0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1873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b3ffde83a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b3ffde83a7_1_20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402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b3ffde83a7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b3ffde83a7_1_2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4276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b6e6ca50a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b6e6ca50a4_0_14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0050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3ffde83a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b3ffde83a7_1_3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2724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3ffde83a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b3ffde83a7_1_3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7356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3ffde83a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b3ffde83a7_1_3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17781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3ffde83a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b3ffde83a7_1_3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3321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b3ffde83a7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2b3ffde83a7_1_4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7482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b3ffde83a7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b3ffde83a7_1_5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567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b3ffde83a7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b3ffde83a7_1_6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75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96301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b3ffde83a7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b3ffde83a7_1_70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9067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b6e6ca50a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b6e6ca50a4_0_22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222921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b3ffde83a7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b3ffde83a7_1_7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1044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b3ffde83a7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b3ffde83a7_1_84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17486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b3ffde83a7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b3ffde83a7_1_7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6169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b3ffde83a7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b3ffde83a7_1_7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1555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b3ffde83a7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b3ffde83a7_1_7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2116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b3ffde83a7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b3ffde83a7_1_7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1886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b3ffde83a7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b3ffde83a7_1_91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2825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b3ffde83a7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b3ffde83a7_1_9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842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475851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b3ffde83a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b3ffde83a7_1_10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99674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b3ffde83a7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b3ffde83a7_1_109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3308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b3ffde83a7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2b3ffde83a7_1_11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32083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b3ffde83a7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b3ffde83a7_1_121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1355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b3ffde83a7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b3ffde83a7_1_12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194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b3ffde83a7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b3ffde83a7_1_13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34757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b3ffde83a7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b3ffde83a7_1_77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1604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b6e6ca50a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2b6e6ca50a4_0_30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62765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b3ffde83a7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b3ffde83a7_1_145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0477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b3ffde83a7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2b3ffde83a7_1_151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883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2471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b3ffde83a7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2b3ffde83a7_1_151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53222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b6e6ca50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b6e6ca50a4_0_0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28535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b3ffde83a7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2b3ffde83a7_1_151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8179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b6e6ca50a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2b6e6ca50a4_0_3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7253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b3ffde83a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2b3ffde83a7_1_1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43300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50358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3d49b855ab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23d49b855ab_0_262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94893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3d49b855ab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23d49b855ab_0_270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50244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3d49b855ab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23d49b855ab_0_276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57692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88bf5525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288bf552575_0_0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63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4997E6-7B0C-21AA-CDAE-77F8E007E2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1" y="92018"/>
            <a:ext cx="8672279" cy="5051433"/>
          </a:xfrm>
          <a:prstGeom prst="rect">
            <a:avLst/>
          </a:prstGeom>
        </p:spPr>
      </p:pic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064912" y="2354350"/>
            <a:ext cx="4373361" cy="112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pic>
        <p:nvPicPr>
          <p:cNvPr id="18" name="Imagen 1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142166C-C906-D20C-B5C0-852CC1CA4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1" y="317550"/>
            <a:ext cx="4082006" cy="15307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NEW 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572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2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+ texto ancho completo">
  <p:cSld name="Título + texto ancho completo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/>
          <p:nvPr/>
        </p:nvSpPr>
        <p:spPr>
          <a:xfrm>
            <a:off x="0" y="0"/>
            <a:ext cx="9144000" cy="1286400"/>
          </a:xfrm>
          <a:prstGeom prst="rect">
            <a:avLst/>
          </a:prstGeom>
          <a:solidFill>
            <a:srgbClr val="52BD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sldNum" idx="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1"/>
          </p:nvPr>
        </p:nvSpPr>
        <p:spPr>
          <a:xfrm>
            <a:off x="705725" y="1658525"/>
            <a:ext cx="80481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300"/>
              <a:buChar char="●"/>
              <a:defRPr b="0">
                <a:solidFill>
                  <a:srgbClr val="1C355E"/>
                </a:solidFill>
              </a:defRPr>
            </a:lvl1pPr>
            <a:lvl2pPr marL="914400" lvl="1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○"/>
              <a:defRPr>
                <a:solidFill>
                  <a:srgbClr val="1C355E"/>
                </a:solidFill>
              </a:defRPr>
            </a:lvl2pPr>
            <a:lvl3pPr marL="1371600" lvl="2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■"/>
              <a:defRPr>
                <a:solidFill>
                  <a:srgbClr val="1C355E"/>
                </a:solidFill>
              </a:defRPr>
            </a:lvl3pPr>
            <a:lvl4pPr marL="1828800" lvl="3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●"/>
              <a:defRPr>
                <a:solidFill>
                  <a:srgbClr val="1C355E"/>
                </a:solidFill>
              </a:defRPr>
            </a:lvl4pPr>
            <a:lvl5pPr marL="2286000" lvl="4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○"/>
              <a:defRPr>
                <a:solidFill>
                  <a:srgbClr val="1C355E"/>
                </a:solidFill>
              </a:defRPr>
            </a:lvl5pPr>
            <a:lvl6pPr marL="2743200" lvl="5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■"/>
              <a:defRPr>
                <a:solidFill>
                  <a:srgbClr val="1C355E"/>
                </a:solidFill>
              </a:defRPr>
            </a:lvl6pPr>
            <a:lvl7pPr marL="3200400" lvl="6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●"/>
              <a:defRPr>
                <a:solidFill>
                  <a:srgbClr val="1C355E"/>
                </a:solidFill>
              </a:defRPr>
            </a:lvl7pPr>
            <a:lvl8pPr marL="3657600" lvl="7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○"/>
              <a:defRPr>
                <a:solidFill>
                  <a:srgbClr val="1C355E"/>
                </a:solidFill>
              </a:defRPr>
            </a:lvl8pPr>
            <a:lvl9pPr marL="4114800" lvl="8" indent="-298450" algn="just" rtl="0">
              <a:spcBef>
                <a:spcPts val="1600"/>
              </a:spcBef>
              <a:spcAft>
                <a:spcPts val="1600"/>
              </a:spcAft>
              <a:buClr>
                <a:srgbClr val="1C355E"/>
              </a:buClr>
              <a:buSzPts val="1100"/>
              <a:buChar char="■"/>
              <a:defRPr>
                <a:solidFill>
                  <a:srgbClr val="1C355E"/>
                </a:solidFill>
              </a:defRPr>
            </a:lvl9pPr>
          </a:lstStyle>
          <a:p>
            <a:endParaRPr/>
          </a:p>
        </p:txBody>
      </p:sp>
      <p:pic>
        <p:nvPicPr>
          <p:cNvPr id="209" name="Google Shape;209;p32"/>
          <p:cNvPicPr preferRelativeResize="0"/>
          <p:nvPr/>
        </p:nvPicPr>
        <p:blipFill rotWithShape="1">
          <a:blip r:embed="rId2">
            <a:alphaModFix amt="17000"/>
          </a:blip>
          <a:srcRect t="-7462" r="-8849" b="396"/>
          <a:stretch/>
        </p:blipFill>
        <p:spPr>
          <a:xfrm>
            <a:off x="7481000" y="-43500"/>
            <a:ext cx="1663001" cy="16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" y="1286625"/>
            <a:ext cx="9144001" cy="1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630000" y="306000"/>
            <a:ext cx="4599300" cy="10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None/>
              <a:defRPr sz="2600">
                <a:solidFill>
                  <a:srgbClr val="1C355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W 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406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FCB694-9B44-E79B-F287-3A6D9E69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53067E1-367B-43B1-BC52-72A23951FE6C}" type="datetimeFigureOut">
              <a:rPr lang="es-ES" smtClean="0"/>
              <a:t>11/06/2025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80A598-A925-5CC6-9B75-FE96A2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1FF7E8-35E0-0618-59F5-8CD1613D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8742D4-E242-46EC-9D91-5A5370E679C1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Marcador de título 1">
            <a:extLst>
              <a:ext uri="{FF2B5EF4-FFF2-40B4-BE49-F238E27FC236}">
                <a16:creationId xmlns:a16="http://schemas.microsoft.com/office/drawing/2014/main" id="{A3D401AB-21FD-FE10-5FB0-CE6F150B4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30" y="11985"/>
            <a:ext cx="60769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TITTLE</a:t>
            </a:r>
          </a:p>
        </p:txBody>
      </p:sp>
    </p:spTree>
    <p:extLst>
      <p:ext uri="{BB962C8B-B14F-4D97-AF65-F5344CB8AC3E}">
        <p14:creationId xmlns:p14="http://schemas.microsoft.com/office/powerpoint/2010/main" val="2442108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897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+ texto ancho completo">
  <p:cSld name="Título + texto ancho completo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/>
          <p:nvPr/>
        </p:nvSpPr>
        <p:spPr>
          <a:xfrm>
            <a:off x="0" y="0"/>
            <a:ext cx="9144000" cy="1286400"/>
          </a:xfrm>
          <a:prstGeom prst="rect">
            <a:avLst/>
          </a:prstGeom>
          <a:solidFill>
            <a:srgbClr val="52BD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sldNum" idx="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1"/>
          </p:nvPr>
        </p:nvSpPr>
        <p:spPr>
          <a:xfrm>
            <a:off x="705725" y="1658525"/>
            <a:ext cx="80481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300"/>
              <a:buChar char="●"/>
              <a:defRPr b="0">
                <a:solidFill>
                  <a:srgbClr val="1C355E"/>
                </a:solidFill>
              </a:defRPr>
            </a:lvl1pPr>
            <a:lvl2pPr marL="914400" lvl="1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○"/>
              <a:defRPr>
                <a:solidFill>
                  <a:srgbClr val="1C355E"/>
                </a:solidFill>
              </a:defRPr>
            </a:lvl2pPr>
            <a:lvl3pPr marL="1371600" lvl="2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■"/>
              <a:defRPr>
                <a:solidFill>
                  <a:srgbClr val="1C355E"/>
                </a:solidFill>
              </a:defRPr>
            </a:lvl3pPr>
            <a:lvl4pPr marL="1828800" lvl="3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●"/>
              <a:defRPr>
                <a:solidFill>
                  <a:srgbClr val="1C355E"/>
                </a:solidFill>
              </a:defRPr>
            </a:lvl4pPr>
            <a:lvl5pPr marL="2286000" lvl="4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○"/>
              <a:defRPr>
                <a:solidFill>
                  <a:srgbClr val="1C355E"/>
                </a:solidFill>
              </a:defRPr>
            </a:lvl5pPr>
            <a:lvl6pPr marL="2743200" lvl="5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■"/>
              <a:defRPr>
                <a:solidFill>
                  <a:srgbClr val="1C355E"/>
                </a:solidFill>
              </a:defRPr>
            </a:lvl6pPr>
            <a:lvl7pPr marL="3200400" lvl="6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●"/>
              <a:defRPr>
                <a:solidFill>
                  <a:srgbClr val="1C355E"/>
                </a:solidFill>
              </a:defRPr>
            </a:lvl7pPr>
            <a:lvl8pPr marL="3657600" lvl="7" indent="-298450" algn="just" rtl="0"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Char char="○"/>
              <a:defRPr>
                <a:solidFill>
                  <a:srgbClr val="1C355E"/>
                </a:solidFill>
              </a:defRPr>
            </a:lvl8pPr>
            <a:lvl9pPr marL="4114800" lvl="8" indent="-298450" algn="just" rtl="0">
              <a:spcBef>
                <a:spcPts val="1600"/>
              </a:spcBef>
              <a:spcAft>
                <a:spcPts val="1600"/>
              </a:spcAft>
              <a:buClr>
                <a:srgbClr val="1C355E"/>
              </a:buClr>
              <a:buSzPts val="1100"/>
              <a:buChar char="■"/>
              <a:defRPr>
                <a:solidFill>
                  <a:srgbClr val="1C355E"/>
                </a:solidFill>
              </a:defRPr>
            </a:lvl9pPr>
          </a:lstStyle>
          <a:p>
            <a:endParaRPr/>
          </a:p>
        </p:txBody>
      </p:sp>
      <p:pic>
        <p:nvPicPr>
          <p:cNvPr id="209" name="Google Shape;209;p32"/>
          <p:cNvPicPr preferRelativeResize="0"/>
          <p:nvPr/>
        </p:nvPicPr>
        <p:blipFill rotWithShape="1">
          <a:blip r:embed="rId2">
            <a:alphaModFix amt="17000"/>
          </a:blip>
          <a:srcRect t="-7462" r="-8849" b="396"/>
          <a:stretch/>
        </p:blipFill>
        <p:spPr>
          <a:xfrm>
            <a:off x="7481000" y="-43500"/>
            <a:ext cx="1663001" cy="16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" y="1286625"/>
            <a:ext cx="9144001" cy="1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630000" y="306000"/>
            <a:ext cx="4599300" cy="10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None/>
              <a:defRPr sz="2600">
                <a:solidFill>
                  <a:srgbClr val="1C355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06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azul oscuro">
  <p:cSld name="TITLE_1">
    <p:bg>
      <p:bgPr>
        <a:solidFill>
          <a:srgbClr val="52BDC3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/>
          <p:nvPr/>
        </p:nvSpPr>
        <p:spPr>
          <a:xfrm>
            <a:off x="0" y="0"/>
            <a:ext cx="9144000" cy="3714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1" y="3655600"/>
            <a:ext cx="9144001" cy="1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5"/>
          <p:cNvSpPr/>
          <p:nvPr/>
        </p:nvSpPr>
        <p:spPr>
          <a:xfrm>
            <a:off x="5119200" y="-12150"/>
            <a:ext cx="4024800" cy="516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5"/>
          <p:cNvSpPr txBox="1">
            <a:spLocks noGrp="1"/>
          </p:cNvSpPr>
          <p:nvPr>
            <p:ph type="ctrTitle"/>
          </p:nvPr>
        </p:nvSpPr>
        <p:spPr>
          <a:xfrm>
            <a:off x="729625" y="1090725"/>
            <a:ext cx="38424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subTitle" idx="1"/>
          </p:nvPr>
        </p:nvSpPr>
        <p:spPr>
          <a:xfrm>
            <a:off x="729625" y="3906550"/>
            <a:ext cx="3842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sldNum" idx="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- general" type="secHead">
  <p:cSld name="SECTION_HEADER">
    <p:bg>
      <p:bgPr>
        <a:solidFill>
          <a:srgbClr val="52BDC3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1" y="1978650"/>
            <a:ext cx="9144001" cy="1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6"/>
          <p:cNvSpPr/>
          <p:nvPr/>
        </p:nvSpPr>
        <p:spPr>
          <a:xfrm>
            <a:off x="0" y="2118825"/>
            <a:ext cx="9144000" cy="303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pic>
        <p:nvPicPr>
          <p:cNvPr id="65" name="Google Shape;65;p26"/>
          <p:cNvPicPr preferRelativeResize="0"/>
          <p:nvPr/>
        </p:nvPicPr>
        <p:blipFill rotWithShape="1">
          <a:blip r:embed="rId3">
            <a:alphaModFix amt="17000"/>
          </a:blip>
          <a:srcRect t="19628" b="383"/>
          <a:stretch/>
        </p:blipFill>
        <p:spPr>
          <a:xfrm>
            <a:off x="5274575" y="2118826"/>
            <a:ext cx="3810425" cy="30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1954400" y="212825"/>
            <a:ext cx="46419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title" idx="2"/>
          </p:nvPr>
        </p:nvSpPr>
        <p:spPr>
          <a:xfrm>
            <a:off x="729450" y="733950"/>
            <a:ext cx="24087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+ 2 columnas" userDrawn="1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sldNum" idx="12"/>
          </p:nvPr>
        </p:nvSpPr>
        <p:spPr>
          <a:xfrm>
            <a:off x="4347074" y="486675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1157525" y="171321"/>
            <a:ext cx="5400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None/>
              <a:defRPr sz="2600">
                <a:solidFill>
                  <a:srgbClr val="1C355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600"/>
              <a:buFont typeface="Roboto"/>
              <a:buNone/>
              <a:defRPr sz="260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BAFD24-457E-FBF5-7029-674574944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4960658"/>
            <a:ext cx="9144000" cy="36568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19523" y="7695"/>
            <a:ext cx="2524477" cy="10383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989"/>
            <a:ext cx="1095528" cy="1086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e sección y descripción 1">
  <p:cSld name="SECTION_TITLE_AND_DESCRIPTION_4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/>
          <p:nvPr/>
        </p:nvSpPr>
        <p:spPr>
          <a:xfrm>
            <a:off x="4690800" y="-459150"/>
            <a:ext cx="6061800" cy="6061800"/>
          </a:xfrm>
          <a:prstGeom prst="rect">
            <a:avLst/>
          </a:prstGeom>
          <a:solidFill>
            <a:srgbClr val="52BD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8"/>
          <p:cNvPicPr preferRelativeResize="0"/>
          <p:nvPr/>
        </p:nvPicPr>
        <p:blipFill rotWithShape="1">
          <a:blip r:embed="rId2">
            <a:alphaModFix amt="17000"/>
          </a:blip>
          <a:srcRect t="385" b="386"/>
          <a:stretch/>
        </p:blipFill>
        <p:spPr>
          <a:xfrm>
            <a:off x="5833650" y="286203"/>
            <a:ext cx="3810425" cy="37521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8"/>
          <p:cNvSpPr txBox="1">
            <a:spLocks noGrp="1"/>
          </p:cNvSpPr>
          <p:nvPr>
            <p:ph type="title"/>
          </p:nvPr>
        </p:nvSpPr>
        <p:spPr>
          <a:xfrm>
            <a:off x="504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ubTitle" idx="1"/>
          </p:nvPr>
        </p:nvSpPr>
        <p:spPr>
          <a:xfrm>
            <a:off x="504000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2"/>
          </p:nvPr>
        </p:nvSpPr>
        <p:spPr>
          <a:xfrm>
            <a:off x="602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2BDC3"/>
              </a:buClr>
              <a:buSzPts val="1300"/>
              <a:buChar char="●"/>
              <a:defRPr b="0">
                <a:solidFill>
                  <a:srgbClr val="52BDC3"/>
                </a:solidFill>
              </a:defRPr>
            </a:lvl1pPr>
            <a:lvl2pPr marL="914400" lvl="1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BDC3"/>
              </a:buClr>
              <a:buSzPts val="1100"/>
              <a:buChar char="○"/>
              <a:defRPr>
                <a:solidFill>
                  <a:srgbClr val="52BDC3"/>
                </a:solidFill>
              </a:defRPr>
            </a:lvl2pPr>
            <a:lvl3pPr marL="1371600" lvl="2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BDC3"/>
              </a:buClr>
              <a:buSzPts val="1100"/>
              <a:buChar char="■"/>
              <a:defRPr>
                <a:solidFill>
                  <a:srgbClr val="52BDC3"/>
                </a:solidFill>
              </a:defRPr>
            </a:lvl3pPr>
            <a:lvl4pPr marL="1828800" lvl="3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BDC3"/>
              </a:buClr>
              <a:buSzPts val="1100"/>
              <a:buChar char="●"/>
              <a:defRPr>
                <a:solidFill>
                  <a:srgbClr val="52BDC3"/>
                </a:solidFill>
              </a:defRPr>
            </a:lvl4pPr>
            <a:lvl5pPr marL="2286000" lvl="4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BDC3"/>
              </a:buClr>
              <a:buSzPts val="1100"/>
              <a:buChar char="○"/>
              <a:defRPr>
                <a:solidFill>
                  <a:srgbClr val="52BDC3"/>
                </a:solidFill>
              </a:defRPr>
            </a:lvl5pPr>
            <a:lvl6pPr marL="2743200" lvl="5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BDC3"/>
              </a:buClr>
              <a:buSzPts val="1100"/>
              <a:buChar char="■"/>
              <a:defRPr>
                <a:solidFill>
                  <a:srgbClr val="52BDC3"/>
                </a:solidFill>
              </a:defRPr>
            </a:lvl6pPr>
            <a:lvl7pPr marL="3200400" lvl="6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BDC3"/>
              </a:buClr>
              <a:buSzPts val="1100"/>
              <a:buChar char="●"/>
              <a:defRPr>
                <a:solidFill>
                  <a:srgbClr val="52BDC3"/>
                </a:solidFill>
              </a:defRPr>
            </a:lvl7pPr>
            <a:lvl8pPr marL="3657600" lvl="7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BDC3"/>
              </a:buClr>
              <a:buSzPts val="1100"/>
              <a:buChar char="○"/>
              <a:defRPr>
                <a:solidFill>
                  <a:srgbClr val="52BDC3"/>
                </a:solidFill>
              </a:defRPr>
            </a:lvl8pPr>
            <a:lvl9pPr marL="4114800" lvl="8" indent="-29845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2BDC3"/>
              </a:buClr>
              <a:buSzPts val="1100"/>
              <a:buChar char="■"/>
              <a:defRPr>
                <a:solidFill>
                  <a:srgbClr val="52BDC3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e sección y descripción 3">
  <p:cSld name="SECTION_TITLE_AND_DESCRIPTION_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/>
          <p:nvPr/>
        </p:nvSpPr>
        <p:spPr>
          <a:xfrm>
            <a:off x="-1928375" y="-459150"/>
            <a:ext cx="6061800" cy="60618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29"/>
          <p:cNvPicPr preferRelativeResize="0"/>
          <p:nvPr/>
        </p:nvPicPr>
        <p:blipFill rotWithShape="1">
          <a:blip r:embed="rId2">
            <a:alphaModFix amt="17000"/>
          </a:blip>
          <a:srcRect t="385" b="386"/>
          <a:stretch/>
        </p:blipFill>
        <p:spPr>
          <a:xfrm>
            <a:off x="-717062" y="286203"/>
            <a:ext cx="3810425" cy="37521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576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subTitle" idx="1"/>
          </p:nvPr>
        </p:nvSpPr>
        <p:spPr>
          <a:xfrm>
            <a:off x="580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2"/>
          </p:nvPr>
        </p:nvSpPr>
        <p:spPr>
          <a:xfrm>
            <a:off x="4680000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marL="914400" lvl="1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52BDC3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30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pic>
        <p:nvPicPr>
          <p:cNvPr id="93" name="Google Shape;9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425" y="289025"/>
            <a:ext cx="784452" cy="4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úmero grande">
  <p:cSld name="BIG_NUMBER_1">
    <p:bg>
      <p:bgPr>
        <a:solidFill>
          <a:srgbClr val="1C355E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pic>
        <p:nvPicPr>
          <p:cNvPr id="98" name="Google Shape;9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425" y="289025"/>
            <a:ext cx="784452" cy="4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CADOS 1">
  <p:cSld name="SECTION_HEADER_1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2"/>
          <p:cNvPicPr preferRelativeResize="0"/>
          <p:nvPr/>
        </p:nvPicPr>
        <p:blipFill rotWithShape="1">
          <a:blip r:embed="rId2">
            <a:alphaModFix amt="30000"/>
          </a:blip>
          <a:srcRect t="40444" b="2591"/>
          <a:stretch/>
        </p:blipFill>
        <p:spPr>
          <a:xfrm>
            <a:off x="-46160" y="-11604"/>
            <a:ext cx="9213300" cy="5152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2"/>
          <p:cNvSpPr/>
          <p:nvPr/>
        </p:nvSpPr>
        <p:spPr>
          <a:xfrm>
            <a:off x="1680600" y="1009800"/>
            <a:ext cx="5782800" cy="3123900"/>
          </a:xfrm>
          <a:prstGeom prst="rect">
            <a:avLst/>
          </a:prstGeom>
          <a:solidFill>
            <a:srgbClr val="1C355E">
              <a:alpha val="6862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>
            <a:off x="2022500" y="1462350"/>
            <a:ext cx="5099100" cy="2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linker SemiBold"/>
              <a:buNone/>
              <a:defRPr sz="2800" b="0">
                <a:solidFill>
                  <a:schemeClr val="lt1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000"/>
              <a:buFont typeface="Blinker SemiBold"/>
              <a:buNone/>
              <a:defRPr sz="3000" b="0">
                <a:solidFill>
                  <a:srgbClr val="1C355E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000"/>
              <a:buFont typeface="Blinker SemiBold"/>
              <a:buNone/>
              <a:defRPr sz="3000" b="0">
                <a:solidFill>
                  <a:srgbClr val="1C355E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000"/>
              <a:buFont typeface="Blinker SemiBold"/>
              <a:buNone/>
              <a:defRPr sz="3000" b="0">
                <a:solidFill>
                  <a:srgbClr val="1C355E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000"/>
              <a:buFont typeface="Blinker SemiBold"/>
              <a:buNone/>
              <a:defRPr sz="3000" b="0">
                <a:solidFill>
                  <a:srgbClr val="1C355E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000"/>
              <a:buFont typeface="Blinker SemiBold"/>
              <a:buNone/>
              <a:defRPr sz="3000" b="0">
                <a:solidFill>
                  <a:srgbClr val="1C355E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000"/>
              <a:buFont typeface="Blinker SemiBold"/>
              <a:buNone/>
              <a:defRPr sz="3000" b="0">
                <a:solidFill>
                  <a:srgbClr val="1C355E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000"/>
              <a:buFont typeface="Blinker SemiBold"/>
              <a:buNone/>
              <a:defRPr sz="3000" b="0">
                <a:solidFill>
                  <a:srgbClr val="1C355E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3000"/>
              <a:buFont typeface="Blinker SemiBold"/>
              <a:buNone/>
              <a:defRPr sz="3000" b="0">
                <a:solidFill>
                  <a:srgbClr val="1C355E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subTitle" idx="1"/>
          </p:nvPr>
        </p:nvSpPr>
        <p:spPr>
          <a:xfrm>
            <a:off x="3180925" y="3912075"/>
            <a:ext cx="2782200" cy="4368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CFB2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A2CFB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CFB2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A2CFB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CFB2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A2CFB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CFB2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A2CFB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CFB2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A2CFB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CFB2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A2CFB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CFB2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A2CFB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CFB2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A2CFB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300"/>
              <a:buFont typeface="Roboto"/>
              <a:buChar char="●"/>
              <a:defRPr sz="1300" b="1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355E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C355E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6" r:id="rId10"/>
    <p:sldLayoutId id="2147483667" r:id="rId11"/>
    <p:sldLayoutId id="2147483669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abla, computer, computadora, escritorio&#10;&#10;Descripción generada automáticamente">
            <a:extLst>
              <a:ext uri="{FF2B5EF4-FFF2-40B4-BE49-F238E27FC236}">
                <a16:creationId xmlns:a16="http://schemas.microsoft.com/office/drawing/2014/main" id="{7386E7D0-DF6C-2F95-29E9-F70D7BE15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9142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2" r:id="rId3"/>
    <p:sldLayoutId id="2147483673" r:id="rId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cikit-learn.org/stable/modules/feature_selection.html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sv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slide" Target="slide3.xml"/><Relationship Id="rId7" Type="http://schemas.openxmlformats.org/officeDocument/2006/relationships/slide" Target="slide71.xml"/><Relationship Id="rId12" Type="http://schemas.openxmlformats.org/officeDocument/2006/relationships/slide" Target="slide9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2.xml"/><Relationship Id="rId11" Type="http://schemas.openxmlformats.org/officeDocument/2006/relationships/slide" Target="slide41.xml"/><Relationship Id="rId5" Type="http://schemas.openxmlformats.org/officeDocument/2006/relationships/slide" Target="slide56.xml"/><Relationship Id="rId10" Type="http://schemas.openxmlformats.org/officeDocument/2006/relationships/slide" Target="slide17.xml"/><Relationship Id="rId4" Type="http://schemas.openxmlformats.org/officeDocument/2006/relationships/slide" Target="slide43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xbcFcnyjKzIs4xW9giNBufhwM0jOzyac&amp;usp=drive_f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1.5/auto_examples/cluster/plot_kmeans_silhouette_analysis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researchgate.net/publication/329533120_Background_Augmentation_Generative_Adversarial_Networks_BAGANs_Effective_Data_Generation_Based_on_GAN-Augmented_3D_Synthesizin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ftaliharris.com/blog/visualizing-dbscan-clustering/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auto_examples/cluster/plot_cluster_comparison.html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"/>
          <p:cNvSpPr txBox="1">
            <a:spLocks noGrp="1"/>
          </p:cNvSpPr>
          <p:nvPr>
            <p:ph type="ctrTitle"/>
          </p:nvPr>
        </p:nvSpPr>
        <p:spPr>
          <a:xfrm>
            <a:off x="1117372" y="2390764"/>
            <a:ext cx="4287912" cy="1089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2400" dirty="0" smtClean="0"/>
              <a:t>UD4. Aprendizaje no supervisado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 idx="4294967295"/>
          </p:nvPr>
        </p:nvSpPr>
        <p:spPr>
          <a:xfrm>
            <a:off x="505662" y="807833"/>
            <a:ext cx="4598988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4000" b="1" dirty="0" smtClean="0">
                <a:solidFill>
                  <a:schemeClr val="bg1"/>
                </a:solidFill>
              </a:rPr>
              <a:t/>
            </a:r>
            <a:br>
              <a:rPr lang="es-ES" sz="4000" b="1" dirty="0" smtClean="0">
                <a:solidFill>
                  <a:schemeClr val="bg1"/>
                </a:solidFill>
              </a:rPr>
            </a:br>
            <a:r>
              <a:rPr lang="es-ES" sz="4000" b="1" dirty="0">
                <a:solidFill>
                  <a:schemeClr val="bg1"/>
                </a:solidFill>
              </a:rPr>
              <a:t>2</a:t>
            </a:r>
            <a:r>
              <a:rPr lang="es-ES" sz="4000" b="1" dirty="0" smtClean="0">
                <a:solidFill>
                  <a:schemeClr val="bg1"/>
                </a:solidFill>
              </a:rPr>
              <a:t>. </a:t>
            </a:r>
            <a:r>
              <a:rPr lang="es-ES" sz="4000" b="1" dirty="0" err="1" smtClean="0">
                <a:solidFill>
                  <a:schemeClr val="bg1"/>
                </a:solidFill>
              </a:rPr>
              <a:t>Clustering</a:t>
            </a:r>
            <a:endParaRPr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Selección de variables</a:t>
            </a:r>
            <a:endParaRPr/>
          </a:p>
        </p:txBody>
      </p:sp>
      <p:pic>
        <p:nvPicPr>
          <p:cNvPr id="746" name="Google Shape;74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2225" y="2011175"/>
            <a:ext cx="3440676" cy="258052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12"/>
          <p:cNvSpPr txBox="1"/>
          <p:nvPr/>
        </p:nvSpPr>
        <p:spPr>
          <a:xfrm>
            <a:off x="454350" y="1710450"/>
            <a:ext cx="4520100" cy="2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Scikit-Learn</a:t>
            </a: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s" sz="16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Feature selection documentation</a:t>
            </a: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Muchos métodos: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●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Según la varianza.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●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Test estadísticos individuales.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●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Recursive Feature Elimination (RFE).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●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L1-based feature selection.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●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938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Feature extraction: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Principal component analysis (PCA)</a:t>
            </a:r>
            <a:endParaRPr/>
          </a:p>
        </p:txBody>
      </p:sp>
      <p:sp>
        <p:nvSpPr>
          <p:cNvPr id="752" name="Google Shape;752;p113"/>
          <p:cNvSpPr txBox="1">
            <a:spLocks noGrp="1"/>
          </p:cNvSpPr>
          <p:nvPr>
            <p:ph type="body" idx="4294967295"/>
          </p:nvPr>
        </p:nvSpPr>
        <p:spPr>
          <a:xfrm>
            <a:off x="0" y="1658938"/>
            <a:ext cx="3873500" cy="2879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400"/>
              <a:buChar char="●"/>
            </a:pPr>
            <a:r>
              <a:rPr lang="es" sz="1400">
                <a:solidFill>
                  <a:srgbClr val="1C355E"/>
                </a:solidFill>
              </a:rPr>
              <a:t>Para </a:t>
            </a:r>
            <a:r>
              <a:rPr lang="es" sz="1400" b="1">
                <a:solidFill>
                  <a:srgbClr val="1C355E"/>
                </a:solidFill>
              </a:rPr>
              <a:t>reducir la dimensionalidad</a:t>
            </a:r>
            <a:r>
              <a:rPr lang="es" sz="1400">
                <a:solidFill>
                  <a:srgbClr val="1C355E"/>
                </a:solidFill>
              </a:rPr>
              <a:t> del problema: quitar features.</a:t>
            </a:r>
            <a:endParaRPr sz="1400">
              <a:solidFill>
                <a:srgbClr val="1C355E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400"/>
              <a:buChar char="●"/>
            </a:pPr>
            <a:r>
              <a:rPr lang="es" sz="1400">
                <a:solidFill>
                  <a:srgbClr val="1C355E"/>
                </a:solidFill>
              </a:rPr>
              <a:t>Se ordenan las dimensiones según su </a:t>
            </a:r>
            <a:r>
              <a:rPr lang="es" sz="1400" b="1">
                <a:solidFill>
                  <a:srgbClr val="1C355E"/>
                </a:solidFill>
              </a:rPr>
              <a:t>varianza</a:t>
            </a:r>
            <a:r>
              <a:rPr lang="es" sz="1400">
                <a:solidFill>
                  <a:srgbClr val="1C355E"/>
                </a:solidFill>
              </a:rPr>
              <a:t>, de mayor a menor.</a:t>
            </a:r>
            <a:endParaRPr sz="1400">
              <a:solidFill>
                <a:srgbClr val="1C355E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400"/>
              <a:buChar char="●"/>
            </a:pPr>
            <a:r>
              <a:rPr lang="es" sz="1400">
                <a:solidFill>
                  <a:srgbClr val="1C355E"/>
                </a:solidFill>
              </a:rPr>
              <a:t>Se suma la varianza y una vez se llega a un porcentaje acumulado (95% - 99%) se descartan el resto de features.</a:t>
            </a:r>
            <a:endParaRPr sz="1400">
              <a:solidFill>
                <a:srgbClr val="1C355E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400"/>
              <a:buChar char="●"/>
            </a:pPr>
            <a:r>
              <a:rPr lang="es" sz="1400">
                <a:solidFill>
                  <a:srgbClr val="1C355E"/>
                </a:solidFill>
              </a:rPr>
              <a:t>Solo vale para datos numéricos.</a:t>
            </a:r>
            <a:endParaRPr sz="1400">
              <a:solidFill>
                <a:srgbClr val="1C355E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400"/>
              <a:buChar char="●"/>
            </a:pPr>
            <a:r>
              <a:rPr lang="es" sz="1400">
                <a:solidFill>
                  <a:srgbClr val="1C355E"/>
                </a:solidFill>
              </a:rPr>
              <a:t>En datasets con mucha correlación comprime mucho.</a:t>
            </a:r>
            <a:endParaRPr sz="1400">
              <a:solidFill>
                <a:srgbClr val="1C355E"/>
              </a:solidFill>
            </a:endParaRPr>
          </a:p>
        </p:txBody>
      </p:sp>
      <p:pic>
        <p:nvPicPr>
          <p:cNvPr id="754" name="Google Shape;75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875" y="1865525"/>
            <a:ext cx="3873474" cy="267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3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PCA: pasos</a:t>
            </a:r>
            <a:endParaRPr/>
          </a:p>
        </p:txBody>
      </p:sp>
      <p:sp>
        <p:nvSpPr>
          <p:cNvPr id="759" name="Google Shape;759;p114"/>
          <p:cNvSpPr txBox="1">
            <a:spLocks noGrp="1"/>
          </p:cNvSpPr>
          <p:nvPr>
            <p:ph type="body" idx="4294967295"/>
          </p:nvPr>
        </p:nvSpPr>
        <p:spPr>
          <a:xfrm>
            <a:off x="536525" y="1400842"/>
            <a:ext cx="8047037" cy="2954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 b="1" dirty="0"/>
              <a:t>Estandarización</a:t>
            </a:r>
            <a:r>
              <a:rPr lang="es" sz="1400" dirty="0"/>
              <a:t>: convertimos las variables para que estén en la misma escala.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 b="1" dirty="0"/>
              <a:t>Matriz de covarianza</a:t>
            </a:r>
            <a:r>
              <a:rPr lang="es" sz="1400" dirty="0"/>
              <a:t>: se calcula la </a:t>
            </a:r>
            <a:r>
              <a:rPr lang="es" sz="1400" b="1" dirty="0"/>
              <a:t>correlación entre las distintas variables</a:t>
            </a:r>
            <a:r>
              <a:rPr lang="es" sz="1400" dirty="0"/>
              <a:t> (variables muy correlacionadas tienen información redundante).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 b="1" dirty="0"/>
              <a:t>Generar los Principal Components</a:t>
            </a:r>
            <a:r>
              <a:rPr lang="es" sz="1400" dirty="0"/>
              <a:t>: </a:t>
            </a:r>
            <a:r>
              <a:rPr lang="es" sz="1400" b="1" dirty="0"/>
              <a:t>nuevas variables construidas mediante combinaciones de las variables iniciales</a:t>
            </a:r>
            <a:r>
              <a:rPr lang="es" sz="1400" dirty="0"/>
              <a:t>. Se construyen de tal manera que los PC no tienen relación entre ellos. Al generar estas nuevas variables se han comprimido teniendo en cuenta la correlación inicial.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 dirty="0"/>
              <a:t>Los Principal Components </a:t>
            </a:r>
            <a:r>
              <a:rPr lang="es" sz="1400" b="1" dirty="0"/>
              <a:t>se ordenan</a:t>
            </a:r>
            <a:r>
              <a:rPr lang="es" sz="1400" dirty="0"/>
              <a:t> de tal manera que el primero almacena la mayor cantidad de información posible, el segundo la segunda etc.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3244430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2B3781F-DFA1-00A2-BA39-9A38D6B1C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15277" r="15263" b="15743"/>
          <a:stretch/>
        </p:blipFill>
        <p:spPr>
          <a:xfrm>
            <a:off x="602330" y="3598978"/>
            <a:ext cx="350604" cy="33520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0779395-0163-F76B-B0DA-2828F67B0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12668" r="11905" b="14522"/>
          <a:stretch/>
        </p:blipFill>
        <p:spPr>
          <a:xfrm>
            <a:off x="3847999" y="3526979"/>
            <a:ext cx="387536" cy="3845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3278B4-9748-0BE7-D430-95372976CE24}"/>
              </a:ext>
            </a:extLst>
          </p:cNvPr>
          <p:cNvSpPr/>
          <p:nvPr/>
        </p:nvSpPr>
        <p:spPr>
          <a:xfrm>
            <a:off x="588205" y="2271668"/>
            <a:ext cx="155526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1328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#LCAMP_EU</a:t>
            </a:r>
            <a:endParaRPr lang="en-US" sz="15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D714AA-FF88-B949-CD5A-ADF002F83870}"/>
              </a:ext>
            </a:extLst>
          </p:cNvPr>
          <p:cNvSpPr/>
          <p:nvPr/>
        </p:nvSpPr>
        <p:spPr>
          <a:xfrm>
            <a:off x="1" y="3983411"/>
            <a:ext cx="1555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7B9D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www.lcamp.eu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0F0BE4-4D10-7520-BD7C-C986D10899C5}"/>
              </a:ext>
            </a:extLst>
          </p:cNvPr>
          <p:cNvSpPr/>
          <p:nvPr/>
        </p:nvSpPr>
        <p:spPr>
          <a:xfrm>
            <a:off x="1420863" y="3983411"/>
            <a:ext cx="1555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7B9D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@LCAMP_EU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9150BC-6501-045F-D5C1-3AFFBC3A87BA}"/>
              </a:ext>
            </a:extLst>
          </p:cNvPr>
          <p:cNvSpPr/>
          <p:nvPr/>
        </p:nvSpPr>
        <p:spPr>
          <a:xfrm>
            <a:off x="2976128" y="3981055"/>
            <a:ext cx="21312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57B9D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LCAMP</a:t>
            </a:r>
            <a:br>
              <a:rPr lang="en-US" sz="900" dirty="0">
                <a:solidFill>
                  <a:srgbClr val="57B9D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900" dirty="0">
                <a:solidFill>
                  <a:srgbClr val="57B9DF"/>
                </a:solidFill>
                <a:latin typeface="Roboto" panose="02000000000000000000" pitchFamily="2" charset="0"/>
              </a:rPr>
              <a:t>Learner Centric Advanced Manufacturing Platform for </a:t>
            </a:r>
            <a:r>
              <a:rPr lang="en-GB" sz="900" dirty="0" err="1">
                <a:solidFill>
                  <a:srgbClr val="57B9DF"/>
                </a:solidFill>
                <a:latin typeface="Roboto" panose="02000000000000000000" pitchFamily="2" charset="0"/>
              </a:rPr>
              <a:t>CoVEs</a:t>
            </a:r>
            <a:endParaRPr lang="en-GB" sz="900" dirty="0">
              <a:solidFill>
                <a:srgbClr val="57B9DF"/>
              </a:solidFill>
              <a:latin typeface="Roboto" panose="02000000000000000000" pitchFamily="2" charset="0"/>
            </a:endParaRPr>
          </a:p>
        </p:txBody>
      </p:sp>
      <p:pic>
        <p:nvPicPr>
          <p:cNvPr id="3" name="Picture 2" descr="A white x in a black background&#10;&#10;Description automatically generated">
            <a:extLst>
              <a:ext uri="{FF2B5EF4-FFF2-40B4-BE49-F238E27FC236}">
                <a16:creationId xmlns:a16="http://schemas.microsoft.com/office/drawing/2014/main" id="{84769892-49AD-7E10-6E43-7BB25AE9A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1" t="13714" r="23100" b="10857"/>
          <a:stretch/>
        </p:blipFill>
        <p:spPr>
          <a:xfrm>
            <a:off x="2023214" y="3589006"/>
            <a:ext cx="340595" cy="351239"/>
          </a:xfrm>
          <a:prstGeom prst="rect">
            <a:avLst/>
          </a:prstGeom>
        </p:spPr>
      </p:pic>
      <p:pic>
        <p:nvPicPr>
          <p:cNvPr id="6" name="Graphic 5" descr="Email outline">
            <a:extLst>
              <a:ext uri="{FF2B5EF4-FFF2-40B4-BE49-F238E27FC236}">
                <a16:creationId xmlns:a16="http://schemas.microsoft.com/office/drawing/2014/main" id="{49EE8751-833A-47A5-19A0-2C8920DEBC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2728" y="2566488"/>
            <a:ext cx="466997" cy="4669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97A163-27AB-333A-C03D-1CD4D63D64C2}"/>
              </a:ext>
            </a:extLst>
          </p:cNvPr>
          <p:cNvSpPr/>
          <p:nvPr/>
        </p:nvSpPr>
        <p:spPr>
          <a:xfrm>
            <a:off x="1016227" y="2677227"/>
            <a:ext cx="1555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7B9D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info@lcamp.eu</a:t>
            </a:r>
          </a:p>
        </p:txBody>
      </p:sp>
    </p:spTree>
    <p:extLst>
      <p:ext uri="{BB962C8B-B14F-4D97-AF65-F5344CB8AC3E}">
        <p14:creationId xmlns:p14="http://schemas.microsoft.com/office/powerpoint/2010/main" val="35504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5400"/>
            </a:pPr>
            <a:r>
              <a:rPr lang="es-ES" sz="4050" dirty="0" err="1"/>
              <a:t>Clustering</a:t>
            </a:r>
            <a:r>
              <a:rPr lang="es-ES" sz="4050" dirty="0"/>
              <a:t>:</a:t>
            </a:r>
            <a:endParaRPr dirty="0"/>
          </a:p>
        </p:txBody>
      </p:sp>
      <p:sp>
        <p:nvSpPr>
          <p:cNvPr id="154" name="Google Shape;154;p19"/>
          <p:cNvSpPr txBox="1"/>
          <p:nvPr/>
        </p:nvSpPr>
        <p:spPr>
          <a:xfrm>
            <a:off x="76829" y="1034291"/>
            <a:ext cx="5461190" cy="450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514350" lvl="1" indent="-171450" algn="just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Agrupación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en </a:t>
            </a: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clústeres: </a:t>
            </a:r>
          </a:p>
          <a:p>
            <a:pPr marL="803275" lvl="2" indent="-177800" algn="just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Técnica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de minería de datos </a:t>
            </a:r>
            <a:endParaRPr lang="es-ES" sz="1200" dirty="0" smtClean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803275" lvl="2" indent="-177800" algn="just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Agrupa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datos no etiquetados en función de sus similitudes o diferencias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</a:t>
            </a:r>
            <a:endParaRPr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557213" lvl="1" indent="-214313" algn="just">
              <a:lnSpc>
                <a:spcPct val="150000"/>
              </a:lnSpc>
              <a:buClr>
                <a:schemeClr val="dk1"/>
              </a:buClr>
              <a:buSzPts val="1600"/>
              <a:buFont typeface="Arial"/>
              <a:buChar char="•"/>
            </a:pP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Algoritmos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de agrupación en </a:t>
            </a: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clústeres: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se utilizan para procesar objetos de datos sin clasificar y sin procesar en grupos representados por estructuras o patrones en la información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</a:t>
            </a:r>
            <a:endParaRPr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557213" lvl="1" indent="-214313" algn="just">
              <a:lnSpc>
                <a:spcPct val="150000"/>
              </a:lnSpc>
              <a:buClr>
                <a:schemeClr val="dk1"/>
              </a:buClr>
              <a:buSzPts val="1600"/>
              <a:buFont typeface="Arial"/>
              <a:buChar char="•"/>
            </a:pP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Objetivo principal: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encontrar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agrupaciones o 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clusters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de manera que los datos que los forman compartan un patrón similar entre ellos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</a:t>
            </a:r>
            <a:endParaRPr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557213" lvl="1" indent="-214313" algn="just">
              <a:lnSpc>
                <a:spcPct val="150000"/>
              </a:lnSpc>
              <a:buClr>
                <a:schemeClr val="dk1"/>
              </a:buClr>
              <a:buSzPts val="1600"/>
              <a:buFont typeface="Arial"/>
              <a:buChar char="•"/>
            </a:pPr>
            <a:r>
              <a:rPr lang="es-ES" sz="1200" b="1" dirty="0" err="1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</a:t>
            </a: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: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</a:t>
            </a:r>
          </a:p>
          <a:p>
            <a:pPr marL="803275" lvl="2" indent="-177800" algn="just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Subconjunto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de objetos </a:t>
            </a: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similares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entre sí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, y diferentes de los objetos agrupados en otros 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clusters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</a:t>
            </a:r>
            <a:endParaRPr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803275" lvl="2" indent="-177800" algn="just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Se hallan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de forma natural, sin emplear ningún tipo de información exterior; son sugeridos por la esencia misma de los datos.</a:t>
            </a:r>
            <a:endParaRPr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342900" lvl="1"/>
            <a:endParaRPr sz="1200" dirty="0">
              <a:solidFill>
                <a:schemeClr val="dk1"/>
              </a:solidFill>
            </a:endParaRPr>
          </a:p>
          <a:p>
            <a:pPr marL="342900" lvl="1"/>
            <a:endParaRPr sz="1200" dirty="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marL="557213" lvl="1" indent="-138113">
              <a:buClr>
                <a:schemeClr val="dk1"/>
              </a:buClr>
              <a:buSzPts val="1600"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55" name="Google Shape;15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5348" y="2172614"/>
            <a:ext cx="3429037" cy="1549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3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</a:t>
            </a:r>
            <a:endParaRPr/>
          </a:p>
        </p:txBody>
      </p:sp>
      <p:pic>
        <p:nvPicPr>
          <p:cNvPr id="324" name="Google Shape;32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423" y="1009096"/>
            <a:ext cx="5164190" cy="352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3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</a:t>
            </a:r>
            <a:endParaRPr/>
          </a:p>
        </p:txBody>
      </p:sp>
      <p:pic>
        <p:nvPicPr>
          <p:cNvPr id="330" name="Google Shape;33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191" y="1425663"/>
            <a:ext cx="4149426" cy="283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3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</a:t>
            </a:r>
            <a:endParaRPr/>
          </a:p>
        </p:txBody>
      </p:sp>
      <p:pic>
        <p:nvPicPr>
          <p:cNvPr id="336" name="Google Shape;33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625" y="1609600"/>
            <a:ext cx="2604349" cy="17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4400" y="1425103"/>
            <a:ext cx="4216599" cy="287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53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</a:t>
            </a:r>
            <a:endParaRPr/>
          </a:p>
        </p:txBody>
      </p:sp>
      <p:pic>
        <p:nvPicPr>
          <p:cNvPr id="343" name="Google Shape;34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000" y="1624163"/>
            <a:ext cx="1760675" cy="12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150" y="1538475"/>
            <a:ext cx="2011850" cy="137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1888" y="2077934"/>
            <a:ext cx="3692049" cy="2519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2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5400"/>
            </a:pPr>
            <a:r>
              <a:rPr lang="es-ES" sz="4050"/>
              <a:t>Clustering:</a:t>
            </a:r>
            <a:endParaRPr/>
          </a:p>
        </p:txBody>
      </p:sp>
      <p:sp>
        <p:nvSpPr>
          <p:cNvPr id="163" name="Google Shape;163;p20"/>
          <p:cNvSpPr txBox="1"/>
          <p:nvPr/>
        </p:nvSpPr>
        <p:spPr>
          <a:xfrm>
            <a:off x="272845" y="1438329"/>
            <a:ext cx="8369378" cy="200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lvl="1"/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Realizar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las 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agrupaciones:</a:t>
            </a:r>
          </a:p>
          <a:p>
            <a:pPr marL="5143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Se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necesita precisar la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noción de similitud o semejanza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, en base a las variables observadas. </a:t>
            </a:r>
            <a:endParaRPr lang="es-ES" sz="1200" dirty="0" smtClean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5143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La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noción de desemejanza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se transcribe con la noción de distancia: dos objetos que son desemejantes son distantes entre sí.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endParaRPr lang="es-ES" sz="1200" dirty="0" smtClean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342900" lvl="1"/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Métricas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más comunes:</a:t>
            </a:r>
            <a:endParaRPr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342900" lvl="1"/>
            <a:endParaRPr sz="1200" dirty="0">
              <a:solidFill>
                <a:schemeClr val="dk1"/>
              </a:solidFill>
            </a:endParaRPr>
          </a:p>
          <a:p>
            <a:pPr marL="342900" lvl="1"/>
            <a:endParaRPr sz="1200" dirty="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marL="557213" lvl="1" indent="-138113">
              <a:buClr>
                <a:schemeClr val="dk1"/>
              </a:buClr>
              <a:buSzPts val="1600"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80" y="2926324"/>
            <a:ext cx="4478243" cy="9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5308" y="2489191"/>
            <a:ext cx="2164101" cy="1413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9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5400"/>
            </a:pPr>
            <a:r>
              <a:rPr lang="es-ES" sz="4050" dirty="0" err="1"/>
              <a:t>Clustering</a:t>
            </a:r>
            <a:r>
              <a:rPr lang="es-ES" sz="4050" dirty="0"/>
              <a:t>:</a:t>
            </a:r>
            <a:endParaRPr dirty="0"/>
          </a:p>
        </p:txBody>
      </p:sp>
      <p:sp>
        <p:nvSpPr>
          <p:cNvPr id="165" name="Google Shape;165;p20"/>
          <p:cNvSpPr txBox="1"/>
          <p:nvPr/>
        </p:nvSpPr>
        <p:spPr>
          <a:xfrm>
            <a:off x="570431" y="1120532"/>
            <a:ext cx="8639937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1">
              <a:buSzPts val="1400"/>
            </a:pP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La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calidad de las agrupaciones o </a:t>
            </a:r>
            <a:r>
              <a:rPr lang="es-ES" sz="1200" b="1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clusters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creados es alta 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cuando:</a:t>
            </a:r>
            <a:endParaRPr lang="es-ES"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171450" lvl="1" indent="-1714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La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semejanza entre los objetos dentro de una misma clase (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intra-cluster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) es 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alta</a:t>
            </a:r>
            <a:endParaRPr lang="es-ES"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171450" lvl="1" indent="-1714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La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semejanza entre los objetos de clases distintas (inter-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) es 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baja</a:t>
            </a:r>
            <a:endParaRPr lang="es-ES"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171450" lvl="1" indent="-1714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La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distancia entre los objetos dentro de una misma clase (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intra-cluster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) es 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pequeña</a:t>
            </a:r>
            <a:endParaRPr lang="es-ES"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171450" lvl="1" indent="-1714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La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distancia entre los objetos de clases distintas (inter-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) es 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grande</a:t>
            </a:r>
            <a:endParaRPr lang="es-ES"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171450" lvl="1" indent="-1714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lvl="1">
              <a:lnSpc>
                <a:spcPct val="150000"/>
              </a:lnSpc>
              <a:buSzPts val="1400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Es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decir, se trata de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minimizar la distancia </a:t>
            </a:r>
            <a:r>
              <a:rPr lang="es-ES" sz="1200" b="1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intra-cluster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y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maximizar la distancia inter-</a:t>
            </a:r>
            <a:r>
              <a:rPr lang="es-ES" sz="1200" b="1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para crear agrupaciones bien diferenciadas.</a:t>
            </a:r>
            <a:endParaRPr sz="12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endParaRPr sz="1350" dirty="0">
              <a:solidFill>
                <a:schemeClr val="dk1"/>
              </a:solidFill>
            </a:endParaRPr>
          </a:p>
        </p:txBody>
      </p:sp>
      <p:pic>
        <p:nvPicPr>
          <p:cNvPr id="10" name="Google Shape;16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6213" y="3226192"/>
            <a:ext cx="2815635" cy="1586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0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 idx="4294967295"/>
          </p:nvPr>
        </p:nvSpPr>
        <p:spPr>
          <a:xfrm>
            <a:off x="505662" y="881780"/>
            <a:ext cx="4598988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4000" b="1" dirty="0" smtClean="0">
                <a:solidFill>
                  <a:schemeClr val="bg1"/>
                </a:solidFill>
              </a:rPr>
              <a:t/>
            </a:r>
            <a:br>
              <a:rPr lang="es-ES" sz="4000" b="1" dirty="0" smtClean="0">
                <a:solidFill>
                  <a:schemeClr val="bg1"/>
                </a:solidFill>
              </a:rPr>
            </a:br>
            <a:r>
              <a:rPr lang="es-ES" sz="4000" b="1" dirty="0" smtClean="0">
                <a:solidFill>
                  <a:schemeClr val="bg1"/>
                </a:solidFill>
              </a:rPr>
              <a:t>3. Validación</a:t>
            </a:r>
            <a:endParaRPr sz="4000" b="1" dirty="0">
              <a:solidFill>
                <a:schemeClr val="bg1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564656" y="2254991"/>
            <a:ext cx="4796384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Validación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Validación: índices externos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Propiedades y scores de índices externos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Matriz de contingencia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Índices internos - </a:t>
            </a:r>
            <a:r>
              <a:rPr lang="es-ES" altLang="ko-KR" sz="1800" dirty="0" err="1">
                <a:solidFill>
                  <a:schemeClr val="bg1"/>
                </a:solidFill>
                <a:cs typeface="Arial" pitchFamily="34" charset="0"/>
              </a:rPr>
              <a:t>Silhouette</a:t>
            </a: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s-ES" altLang="ko-KR" sz="1800" dirty="0" err="1">
                <a:solidFill>
                  <a:schemeClr val="bg1"/>
                </a:solidFill>
                <a:cs typeface="Arial" pitchFamily="34" charset="0"/>
              </a:rPr>
              <a:t>Coefficient</a:t>
            </a:r>
            <a:endParaRPr lang="es-ES" altLang="ko-KR" sz="1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7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 - Validación</a:t>
            </a:r>
            <a:endParaRPr/>
          </a:p>
        </p:txBody>
      </p:sp>
      <p:pic>
        <p:nvPicPr>
          <p:cNvPr id="356" name="Google Shape;35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824" y="1627825"/>
            <a:ext cx="4626349" cy="3202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67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72081" y="348906"/>
            <a:ext cx="2258991" cy="1024500"/>
          </a:xfrm>
        </p:spPr>
        <p:txBody>
          <a:bodyPr/>
          <a:lstStyle/>
          <a:p>
            <a:r>
              <a:rPr lang="es-ES" dirty="0" smtClean="0"/>
              <a:t>Índice</a:t>
            </a:r>
            <a:endParaRPr lang="es-ES" dirty="0"/>
          </a:p>
        </p:txBody>
      </p:sp>
      <p:grpSp>
        <p:nvGrpSpPr>
          <p:cNvPr id="44" name="Group 3">
            <a:extLst>
              <a:ext uri="{FF2B5EF4-FFF2-40B4-BE49-F238E27FC236}">
                <a16:creationId xmlns:a16="http://schemas.microsoft.com/office/drawing/2014/main" id="{37F06B10-F2B9-45AE-BAEE-3A25BDC40F60}"/>
              </a:ext>
            </a:extLst>
          </p:cNvPr>
          <p:cNvGrpSpPr/>
          <p:nvPr/>
        </p:nvGrpSpPr>
        <p:grpSpPr>
          <a:xfrm>
            <a:off x="736704" y="916024"/>
            <a:ext cx="5501859" cy="709316"/>
            <a:chOff x="1848112" y="1575921"/>
            <a:chExt cx="5383988" cy="945755"/>
          </a:xfrm>
        </p:grpSpPr>
        <p:sp>
          <p:nvSpPr>
            <p:cNvPr id="45" name="TextBox 7"/>
            <p:cNvSpPr txBox="1"/>
            <p:nvPr/>
          </p:nvSpPr>
          <p:spPr>
            <a:xfrm>
              <a:off x="2724408" y="2213900"/>
              <a:ext cx="450769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900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46" name="TextBox 8"/>
            <p:cNvSpPr txBox="1"/>
            <p:nvPr/>
          </p:nvSpPr>
          <p:spPr>
            <a:xfrm>
              <a:off x="2699079" y="1743244"/>
              <a:ext cx="4105404" cy="538609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r>
                <a:rPr lang="es-ES" altLang="ko-KR" sz="2025" b="1" dirty="0" smtClean="0">
                  <a:solidFill>
                    <a:schemeClr val="bg2"/>
                  </a:solidFill>
                  <a:cs typeface="Arial" pitchFamily="34" charset="0"/>
                  <a:hlinkClick r:id="rId3" action="ppaction://hlinksldjump"/>
                </a:rPr>
                <a:t>Introducción</a:t>
              </a:r>
              <a:endParaRPr lang="ko-KR" altLang="en-US" sz="2025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47" name="TextBox 6"/>
            <p:cNvSpPr txBox="1"/>
            <p:nvPr/>
          </p:nvSpPr>
          <p:spPr>
            <a:xfrm>
              <a:off x="1848112" y="1575921"/>
              <a:ext cx="958096" cy="800219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/>
              <a:r>
                <a:rPr lang="en-US" altLang="ko-KR" sz="3300" b="1" dirty="0">
                  <a:solidFill>
                    <a:schemeClr val="bg2"/>
                  </a:solidFill>
                  <a:cs typeface="Arial" pitchFamily="34" charset="0"/>
                </a:rPr>
                <a:t>1</a:t>
              </a:r>
              <a:endParaRPr lang="ko-KR" altLang="en-US" sz="3300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</p:grpSp>
      <p:sp>
        <p:nvSpPr>
          <p:cNvPr id="48" name="Rectángulo 47"/>
          <p:cNvSpPr/>
          <p:nvPr/>
        </p:nvSpPr>
        <p:spPr>
          <a:xfrm>
            <a:off x="959225" y="3204852"/>
            <a:ext cx="44652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330200">
              <a:lnSpc>
                <a:spcPct val="115000"/>
              </a:lnSpc>
              <a:buClr>
                <a:srgbClr val="1C355E"/>
              </a:buClr>
              <a:buSzPts val="1600"/>
              <a:buFont typeface="Arial" panose="020B0604020202020204" pitchFamily="34" charset="0"/>
              <a:buChar char="•"/>
            </a:pPr>
            <a:r>
              <a:rPr lang="eu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4" action="ppaction://hlinksldjump"/>
              </a:rPr>
              <a:t>K-</a:t>
            </a:r>
            <a:r>
              <a:rPr lang="eu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4" action="ppaction://hlinksldjump"/>
              </a:rPr>
              <a:t>Means</a:t>
            </a:r>
            <a:endParaRPr lang="eu-ES" sz="12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>
              <a:lnSpc>
                <a:spcPct val="115000"/>
              </a:lnSpc>
              <a:buClr>
                <a:srgbClr val="1C355E"/>
              </a:buClr>
              <a:buSzPts val="1600"/>
              <a:buFont typeface="Arial" panose="020B0604020202020204" pitchFamily="34" charset="0"/>
              <a:buChar char="•"/>
            </a:pPr>
            <a:r>
              <a:rPr lang="eu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5" action="ppaction://hlinksldjump"/>
              </a:rPr>
              <a:t>Mean </a:t>
            </a:r>
            <a:r>
              <a:rPr lang="eu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5" action="ppaction://hlinksldjump"/>
              </a:rPr>
              <a:t>shift</a:t>
            </a:r>
            <a:endParaRPr lang="eu-ES" sz="12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>
              <a:lnSpc>
                <a:spcPct val="115000"/>
              </a:lnSpc>
              <a:buClr>
                <a:srgbClr val="1C355E"/>
              </a:buClr>
              <a:buSzPts val="1600"/>
              <a:buFont typeface="Arial" panose="020B0604020202020204" pitchFamily="34" charset="0"/>
              <a:buChar char="•"/>
            </a:pPr>
            <a:r>
              <a:rPr lang="eu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6" action="ppaction://hlinksldjump"/>
              </a:rPr>
              <a:t>Gaussian</a:t>
            </a:r>
            <a:r>
              <a:rPr lang="eu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6" action="ppaction://hlinksldjump"/>
              </a:rPr>
              <a:t> </a:t>
            </a:r>
            <a:r>
              <a:rPr lang="eu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6" action="ppaction://hlinksldjump"/>
              </a:rPr>
              <a:t>mixture</a:t>
            </a:r>
            <a:r>
              <a:rPr lang="eu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6" action="ppaction://hlinksldjump"/>
              </a:rPr>
              <a:t> </a:t>
            </a:r>
            <a:r>
              <a:rPr lang="eu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6" action="ppaction://hlinksldjump"/>
              </a:rPr>
              <a:t>models</a:t>
            </a:r>
            <a:r>
              <a:rPr lang="eu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6" action="ppaction://hlinksldjump"/>
              </a:rPr>
              <a:t> (GMM)</a:t>
            </a:r>
            <a:endParaRPr lang="eu-ES" sz="12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>
              <a:lnSpc>
                <a:spcPct val="115000"/>
              </a:lnSpc>
              <a:buClr>
                <a:srgbClr val="1C355E"/>
              </a:buClr>
              <a:buSzPts val="1600"/>
              <a:buFont typeface="Arial" panose="020B0604020202020204" pitchFamily="34" charset="0"/>
              <a:buChar char="•"/>
            </a:pPr>
            <a:r>
              <a:rPr lang="eu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7" action="ppaction://hlinksldjump"/>
              </a:rPr>
              <a:t>Hierarchical</a:t>
            </a:r>
            <a:r>
              <a:rPr lang="eu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7" action="ppaction://hlinksldjump"/>
              </a:rPr>
              <a:t> </a:t>
            </a:r>
            <a:r>
              <a:rPr lang="eu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7" action="ppaction://hlinksldjump"/>
              </a:rPr>
              <a:t>clustering</a:t>
            </a:r>
            <a:endParaRPr lang="eu-ES" sz="12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>
              <a:lnSpc>
                <a:spcPct val="115000"/>
              </a:lnSpc>
              <a:buClr>
                <a:srgbClr val="1C355E"/>
              </a:buClr>
              <a:buSzPts val="1600"/>
              <a:buFont typeface="Arial" panose="020B0604020202020204" pitchFamily="34" charset="0"/>
              <a:buChar char="•"/>
            </a:pPr>
            <a:r>
              <a:rPr lang="eu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  <a:hlinkClick r:id="rId8" action="ppaction://hlinksldjump"/>
              </a:rPr>
              <a:t>DBSCAN</a:t>
            </a:r>
            <a:endParaRPr lang="eu-ES" sz="12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37F06B10-F2B9-45AE-BAEE-3A25BDC40F60}"/>
              </a:ext>
            </a:extLst>
          </p:cNvPr>
          <p:cNvGrpSpPr/>
          <p:nvPr/>
        </p:nvGrpSpPr>
        <p:grpSpPr>
          <a:xfrm>
            <a:off x="736704" y="1470995"/>
            <a:ext cx="5310772" cy="709316"/>
            <a:chOff x="1848112" y="1575921"/>
            <a:chExt cx="5383988" cy="945755"/>
          </a:xfrm>
        </p:grpSpPr>
        <p:sp>
          <p:nvSpPr>
            <p:cNvPr id="50" name="TextBox 7"/>
            <p:cNvSpPr txBox="1"/>
            <p:nvPr/>
          </p:nvSpPr>
          <p:spPr>
            <a:xfrm>
              <a:off x="2724408" y="2213900"/>
              <a:ext cx="450769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900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51" name="TextBox 8">
              <a:hlinkClick r:id="rId9" action="ppaction://hlinksldjump"/>
            </p:cNvPr>
            <p:cNvSpPr txBox="1"/>
            <p:nvPr/>
          </p:nvSpPr>
          <p:spPr>
            <a:xfrm>
              <a:off x="2699079" y="1743245"/>
              <a:ext cx="4105404" cy="538610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r>
                <a:rPr lang="es-ES" altLang="ko-KR" sz="2025" b="1" dirty="0" err="1" smtClean="0">
                  <a:solidFill>
                    <a:schemeClr val="bg2"/>
                  </a:solidFill>
                  <a:cs typeface="Arial" pitchFamily="34" charset="0"/>
                  <a:hlinkClick r:id="rId9" action="ppaction://hlinksldjump"/>
                </a:rPr>
                <a:t>Clustering</a:t>
              </a:r>
              <a:endParaRPr lang="ko-KR" altLang="en-US" sz="2025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52" name="TextBox 6"/>
            <p:cNvSpPr txBox="1"/>
            <p:nvPr/>
          </p:nvSpPr>
          <p:spPr>
            <a:xfrm>
              <a:off x="1848112" y="1575921"/>
              <a:ext cx="958096" cy="800219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/>
              <a:r>
                <a:rPr lang="en-US" altLang="ko-KR" sz="3300" b="1" dirty="0">
                  <a:solidFill>
                    <a:schemeClr val="bg2"/>
                  </a:solidFill>
                  <a:cs typeface="Arial" pitchFamily="34" charset="0"/>
                </a:rPr>
                <a:t>2</a:t>
              </a:r>
              <a:endParaRPr lang="ko-KR" altLang="en-US" sz="3300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</p:grpSp>
      <p:grpSp>
        <p:nvGrpSpPr>
          <p:cNvPr id="53" name="Group 3">
            <a:extLst>
              <a:ext uri="{FF2B5EF4-FFF2-40B4-BE49-F238E27FC236}">
                <a16:creationId xmlns:a16="http://schemas.microsoft.com/office/drawing/2014/main" id="{37F06B10-F2B9-45AE-BAEE-3A25BDC40F60}"/>
              </a:ext>
            </a:extLst>
          </p:cNvPr>
          <p:cNvGrpSpPr/>
          <p:nvPr/>
        </p:nvGrpSpPr>
        <p:grpSpPr>
          <a:xfrm>
            <a:off x="816734" y="2069492"/>
            <a:ext cx="4037991" cy="709316"/>
            <a:chOff x="1848112" y="1575921"/>
            <a:chExt cx="5383988" cy="945755"/>
          </a:xfrm>
        </p:grpSpPr>
        <p:sp>
          <p:nvSpPr>
            <p:cNvPr id="54" name="TextBox 7"/>
            <p:cNvSpPr txBox="1"/>
            <p:nvPr/>
          </p:nvSpPr>
          <p:spPr>
            <a:xfrm>
              <a:off x="2724408" y="2213900"/>
              <a:ext cx="450769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900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55" name="TextBox 8">
              <a:hlinkClick r:id="rId10" action="ppaction://hlinksldjump"/>
            </p:cNvPr>
            <p:cNvSpPr txBox="1"/>
            <p:nvPr/>
          </p:nvSpPr>
          <p:spPr>
            <a:xfrm>
              <a:off x="2827125" y="1735997"/>
              <a:ext cx="4105404" cy="538610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r>
                <a:rPr lang="es-ES" altLang="ko-KR" sz="2025" b="1" dirty="0" smtClean="0">
                  <a:solidFill>
                    <a:schemeClr val="bg2"/>
                  </a:solidFill>
                  <a:cs typeface="Arial" pitchFamily="34" charset="0"/>
                  <a:hlinkClick r:id="rId10" action="ppaction://hlinksldjump"/>
                </a:rPr>
                <a:t>Validación</a:t>
              </a:r>
              <a:endParaRPr lang="ko-KR" altLang="en-US" sz="2025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56" name="TextBox 6"/>
            <p:cNvSpPr txBox="1"/>
            <p:nvPr/>
          </p:nvSpPr>
          <p:spPr>
            <a:xfrm>
              <a:off x="1848112" y="1575921"/>
              <a:ext cx="958096" cy="800219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/>
              <a:r>
                <a:rPr lang="en-US" altLang="ko-KR" sz="3300" b="1" dirty="0">
                  <a:solidFill>
                    <a:schemeClr val="bg2"/>
                  </a:solidFill>
                  <a:cs typeface="Arial" pitchFamily="34" charset="0"/>
                </a:rPr>
                <a:t>3</a:t>
              </a:r>
              <a:endParaRPr lang="ko-KR" altLang="en-US" sz="3300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</p:grpSp>
      <p:grpSp>
        <p:nvGrpSpPr>
          <p:cNvPr id="57" name="Group 3">
            <a:extLst>
              <a:ext uri="{FF2B5EF4-FFF2-40B4-BE49-F238E27FC236}">
                <a16:creationId xmlns:a16="http://schemas.microsoft.com/office/drawing/2014/main" id="{37F06B10-F2B9-45AE-BAEE-3A25BDC40F60}"/>
              </a:ext>
            </a:extLst>
          </p:cNvPr>
          <p:cNvGrpSpPr/>
          <p:nvPr/>
        </p:nvGrpSpPr>
        <p:grpSpPr>
          <a:xfrm>
            <a:off x="816734" y="2615409"/>
            <a:ext cx="4037991" cy="709316"/>
            <a:chOff x="1848112" y="1575921"/>
            <a:chExt cx="5383988" cy="945755"/>
          </a:xfrm>
        </p:grpSpPr>
        <p:sp>
          <p:nvSpPr>
            <p:cNvPr id="58" name="TextBox 7"/>
            <p:cNvSpPr txBox="1"/>
            <p:nvPr/>
          </p:nvSpPr>
          <p:spPr>
            <a:xfrm>
              <a:off x="2724408" y="2213900"/>
              <a:ext cx="450769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900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59" name="TextBox 8"/>
            <p:cNvSpPr txBox="1"/>
            <p:nvPr/>
          </p:nvSpPr>
          <p:spPr>
            <a:xfrm>
              <a:off x="2829689" y="1722697"/>
              <a:ext cx="4105404" cy="538610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r>
                <a:rPr lang="es-ES" altLang="ko-KR" sz="2025" b="1" dirty="0" smtClean="0">
                  <a:solidFill>
                    <a:schemeClr val="bg2"/>
                  </a:solidFill>
                  <a:cs typeface="Arial" pitchFamily="34" charset="0"/>
                  <a:hlinkClick r:id="rId11" action="ppaction://hlinksldjump"/>
                </a:rPr>
                <a:t>Algoritmos</a:t>
              </a:r>
              <a:endParaRPr lang="ko-KR" altLang="en-US" sz="2025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60" name="TextBox 6"/>
            <p:cNvSpPr txBox="1"/>
            <p:nvPr/>
          </p:nvSpPr>
          <p:spPr>
            <a:xfrm>
              <a:off x="1848112" y="1575921"/>
              <a:ext cx="958096" cy="800219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/>
              <a:r>
                <a:rPr lang="en-US" altLang="ko-KR" sz="3300" b="1" dirty="0">
                  <a:solidFill>
                    <a:schemeClr val="bg2"/>
                  </a:solidFill>
                  <a:cs typeface="Arial" pitchFamily="34" charset="0"/>
                </a:rPr>
                <a:t>4</a:t>
              </a:r>
              <a:endParaRPr lang="ko-KR" altLang="en-US" sz="3300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</p:grpSp>
      <p:grpSp>
        <p:nvGrpSpPr>
          <p:cNvPr id="61" name="Group 3">
            <a:extLst>
              <a:ext uri="{FF2B5EF4-FFF2-40B4-BE49-F238E27FC236}">
                <a16:creationId xmlns:a16="http://schemas.microsoft.com/office/drawing/2014/main" id="{37F06B10-F2B9-45AE-BAEE-3A25BDC40F60}"/>
              </a:ext>
            </a:extLst>
          </p:cNvPr>
          <p:cNvGrpSpPr/>
          <p:nvPr/>
        </p:nvGrpSpPr>
        <p:grpSpPr>
          <a:xfrm>
            <a:off x="736704" y="4340349"/>
            <a:ext cx="5124350" cy="709316"/>
            <a:chOff x="1848112" y="1575921"/>
            <a:chExt cx="6095347" cy="945755"/>
          </a:xfrm>
        </p:grpSpPr>
        <p:sp>
          <p:nvSpPr>
            <p:cNvPr id="62" name="TextBox 7"/>
            <p:cNvSpPr txBox="1"/>
            <p:nvPr/>
          </p:nvSpPr>
          <p:spPr>
            <a:xfrm>
              <a:off x="2724408" y="2213900"/>
              <a:ext cx="450769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900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63" name="TextBox 8">
              <a:hlinkClick r:id="rId12" action="ppaction://hlinksldjump"/>
            </p:cNvPr>
            <p:cNvSpPr txBox="1"/>
            <p:nvPr/>
          </p:nvSpPr>
          <p:spPr>
            <a:xfrm>
              <a:off x="2781074" y="1737730"/>
              <a:ext cx="5162385" cy="538610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r>
                <a:rPr lang="es-ES" altLang="ko-KR" sz="2025" b="1" dirty="0">
                  <a:solidFill>
                    <a:schemeClr val="bg2"/>
                  </a:solidFill>
                  <a:cs typeface="Arial" pitchFamily="34" charset="0"/>
                  <a:hlinkClick r:id="rId12" action="ppaction://hlinksldjump"/>
                </a:rPr>
                <a:t>Reducción de la </a:t>
              </a:r>
              <a:r>
                <a:rPr lang="es-ES" altLang="ko-KR" sz="2025" b="1" dirty="0" err="1">
                  <a:solidFill>
                    <a:schemeClr val="bg2"/>
                  </a:solidFill>
                  <a:cs typeface="Arial" pitchFamily="34" charset="0"/>
                  <a:hlinkClick r:id="rId12" action="ppaction://hlinksldjump"/>
                </a:rPr>
                <a:t>dimensionalidad</a:t>
              </a:r>
              <a:endParaRPr lang="es-ES" altLang="ko-KR" sz="2025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64" name="TextBox 6"/>
            <p:cNvSpPr txBox="1"/>
            <p:nvPr/>
          </p:nvSpPr>
          <p:spPr>
            <a:xfrm>
              <a:off x="1848112" y="1575921"/>
              <a:ext cx="958096" cy="800219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/>
              <a:r>
                <a:rPr lang="en-US" altLang="ko-KR" sz="3300" b="1" dirty="0">
                  <a:solidFill>
                    <a:schemeClr val="bg2"/>
                  </a:solidFill>
                  <a:cs typeface="Arial" pitchFamily="34" charset="0"/>
                </a:rPr>
                <a:t>5</a:t>
              </a:r>
              <a:endParaRPr lang="ko-KR" altLang="en-US" sz="3300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49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 - Validación</a:t>
            </a:r>
            <a:endParaRPr/>
          </a:p>
        </p:txBody>
      </p:sp>
      <p:pic>
        <p:nvPicPr>
          <p:cNvPr id="362" name="Google Shape;36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4450" y="1767125"/>
            <a:ext cx="2335625" cy="27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825" y="1767125"/>
            <a:ext cx="2247300" cy="132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6"/>
          <p:cNvSpPr txBox="1"/>
          <p:nvPr/>
        </p:nvSpPr>
        <p:spPr>
          <a:xfrm>
            <a:off x="4544100" y="3656100"/>
            <a:ext cx="3838800" cy="13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400"/>
              <a:buFont typeface="Roboto"/>
              <a:buChar char="●"/>
            </a:pPr>
            <a:r>
              <a:rPr lang="es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No hay una referencia.</a:t>
            </a:r>
            <a:endParaRPr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400"/>
              <a:buFont typeface="Roboto"/>
              <a:buChar char="●"/>
            </a:pPr>
            <a:r>
              <a:rPr lang="es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La bondad del modelo es subjetiva.</a:t>
            </a:r>
            <a:endParaRPr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400"/>
              <a:buFont typeface="Roboto"/>
              <a:buChar char="●"/>
            </a:pPr>
            <a:r>
              <a:rPr lang="es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Dependencia de la medida de similitud.</a:t>
            </a:r>
            <a:endParaRPr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319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 - Validación</a:t>
            </a:r>
            <a:endParaRPr/>
          </a:p>
        </p:txBody>
      </p:sp>
      <p:sp>
        <p:nvSpPr>
          <p:cNvPr id="369" name="Google Shape;369;p57"/>
          <p:cNvSpPr txBox="1">
            <a:spLocks noGrp="1"/>
          </p:cNvSpPr>
          <p:nvPr>
            <p:ph type="body" idx="4294967295"/>
          </p:nvPr>
        </p:nvSpPr>
        <p:spPr>
          <a:xfrm>
            <a:off x="1096963" y="1658938"/>
            <a:ext cx="8047037" cy="3082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Preguntas clave: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¿Cuál es el </a:t>
            </a:r>
            <a:r>
              <a:rPr lang="es" sz="1400" b="1" dirty="0"/>
              <a:t>algoritmo</a:t>
            </a:r>
            <a:r>
              <a:rPr lang="es" sz="1400" dirty="0"/>
              <a:t> más adecuado para mi problema</a:t>
            </a:r>
            <a:r>
              <a:rPr lang="es" sz="1400" dirty="0" smtClean="0"/>
              <a:t>?</a:t>
            </a:r>
            <a:endParaRPr sz="12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¿Cuál es la </a:t>
            </a:r>
            <a:r>
              <a:rPr lang="es" sz="1400" b="1" dirty="0"/>
              <a:t>medida</a:t>
            </a:r>
            <a:r>
              <a:rPr lang="es" sz="1400" dirty="0"/>
              <a:t> de similitud idónea?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Si tengo que hacerlo yo, ¿cómo decido el </a:t>
            </a:r>
            <a:r>
              <a:rPr lang="es" sz="1400" b="1" dirty="0"/>
              <a:t>número de clusters</a:t>
            </a:r>
            <a:r>
              <a:rPr lang="es" sz="1400" dirty="0"/>
              <a:t>?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¿Cómo evalúo la </a:t>
            </a:r>
            <a:r>
              <a:rPr lang="es" sz="1400" b="1" dirty="0"/>
              <a:t>calidad de una solución</a:t>
            </a:r>
            <a:r>
              <a:rPr lang="es" sz="1400" dirty="0"/>
              <a:t> a un problema de clustering?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¿Qué </a:t>
            </a:r>
            <a:r>
              <a:rPr lang="es" sz="1400" b="1" dirty="0"/>
              <a:t>preproceso</a:t>
            </a:r>
            <a:r>
              <a:rPr lang="es" sz="1400" dirty="0"/>
              <a:t> de datos mejorará el resultado final del clustering?</a:t>
            </a:r>
            <a:endParaRPr sz="1400" dirty="0"/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400" dirty="0"/>
              <a:t>Respuesta común:</a:t>
            </a:r>
            <a:endParaRPr sz="1400" dirty="0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 b="1" dirty="0"/>
              <a:t>Depende…</a:t>
            </a:r>
            <a:r>
              <a:rPr lang="es" sz="1400" dirty="0"/>
              <a:t> de la forma de evaluación elegida. Se comprueba por ensayo y error.</a:t>
            </a:r>
            <a:endParaRPr sz="1400" dirty="0"/>
          </a:p>
        </p:txBody>
      </p:sp>
      <p:pic>
        <p:nvPicPr>
          <p:cNvPr id="371" name="Google Shape;37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3200" y="1658525"/>
            <a:ext cx="1690850" cy="112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32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 - Validación</a:t>
            </a:r>
            <a:endParaRPr/>
          </a:p>
        </p:txBody>
      </p:sp>
      <p:sp>
        <p:nvSpPr>
          <p:cNvPr id="376" name="Google Shape;376;p58"/>
          <p:cNvSpPr txBox="1">
            <a:spLocks noGrp="1"/>
          </p:cNvSpPr>
          <p:nvPr>
            <p:ph type="body" idx="4294967295"/>
          </p:nvPr>
        </p:nvSpPr>
        <p:spPr>
          <a:xfrm>
            <a:off x="0" y="1658938"/>
            <a:ext cx="8324850" cy="3082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/>
              <a:t>Índices</a:t>
            </a:r>
            <a:r>
              <a:rPr lang="es" sz="1600" dirty="0"/>
              <a:t> para la evaluación de resultados:</a:t>
            </a:r>
            <a:endParaRPr sz="1600" dirty="0"/>
          </a:p>
          <a:p>
            <a:pPr marL="457200" lvl="0" indent="-317500" algn="just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 b="1" dirty="0"/>
              <a:t>Índices externos</a:t>
            </a:r>
            <a:r>
              <a:rPr lang="es" sz="1400" dirty="0"/>
              <a:t>: Se utiliza información externa </a:t>
            </a:r>
            <a:r>
              <a:rPr lang="es" sz="1400" dirty="0" smtClean="0"/>
              <a:t>disponible con la que comparar.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b="1" dirty="0"/>
              <a:t>Índices internos</a:t>
            </a:r>
            <a:r>
              <a:rPr lang="es" sz="1400" dirty="0"/>
              <a:t>: Se utiliza únicamente información interna, e.g. homogeneidad dentro de cada cluster o heterogeneidad entre diferentes clusters.</a:t>
            </a:r>
            <a:endParaRPr sz="1400" dirty="0"/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b="1" dirty="0"/>
              <a:t>Índices relativos</a:t>
            </a:r>
            <a:r>
              <a:rPr lang="es" sz="1400" dirty="0"/>
              <a:t>: Adaptan los anteriores para comparar dos soluciones de clustering distintas (no los veremos).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5143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Clustering - Validación: índices externos</a:t>
            </a:r>
            <a:endParaRPr dirty="0"/>
          </a:p>
        </p:txBody>
      </p:sp>
      <p:sp>
        <p:nvSpPr>
          <p:cNvPr id="383" name="Google Shape;383;p59"/>
          <p:cNvSpPr txBox="1">
            <a:spLocks noGrp="1"/>
          </p:cNvSpPr>
          <p:nvPr>
            <p:ph type="body" idx="4294967295"/>
          </p:nvPr>
        </p:nvSpPr>
        <p:spPr>
          <a:xfrm>
            <a:off x="0" y="1658938"/>
            <a:ext cx="3968750" cy="3114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Se dispone de datos etiquetados, es decir, se conocen las clases de las muestras.</a:t>
            </a:r>
            <a:endParaRPr sz="1400" dirty="0"/>
          </a:p>
        </p:txBody>
      </p:sp>
      <p:pic>
        <p:nvPicPr>
          <p:cNvPr id="385" name="Google Shape;38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150" y="1454075"/>
            <a:ext cx="2416320" cy="352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92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 - Validación: índices externos</a:t>
            </a:r>
            <a:endParaRPr/>
          </a:p>
        </p:txBody>
      </p:sp>
      <p:sp>
        <p:nvSpPr>
          <p:cNvPr id="390" name="Google Shape;390;p60"/>
          <p:cNvSpPr txBox="1">
            <a:spLocks noGrp="1"/>
          </p:cNvSpPr>
          <p:nvPr>
            <p:ph type="body" idx="4294967295"/>
          </p:nvPr>
        </p:nvSpPr>
        <p:spPr>
          <a:xfrm>
            <a:off x="0" y="1658938"/>
            <a:ext cx="5700713" cy="3082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/>
              <a:t>Se obtienen los clústeres sin utilizar la información de la clase.</a:t>
            </a:r>
            <a:endParaRPr sz="1400"/>
          </a:p>
        </p:txBody>
      </p:sp>
      <p:pic>
        <p:nvPicPr>
          <p:cNvPr id="392" name="Google Shape;39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700" y="1458575"/>
            <a:ext cx="797050" cy="33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7450" y="2379673"/>
            <a:ext cx="3818350" cy="222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5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 - Validación: índices externos</a:t>
            </a:r>
            <a:endParaRPr/>
          </a:p>
        </p:txBody>
      </p:sp>
      <p:sp>
        <p:nvSpPr>
          <p:cNvPr id="398" name="Google Shape;398;p61"/>
          <p:cNvSpPr txBox="1">
            <a:spLocks noGrp="1"/>
          </p:cNvSpPr>
          <p:nvPr>
            <p:ph type="body" idx="4294967295"/>
          </p:nvPr>
        </p:nvSpPr>
        <p:spPr>
          <a:xfrm>
            <a:off x="0" y="1658938"/>
            <a:ext cx="5700713" cy="912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/>
              <a:t>Se obtienen los clústeres sin utilizar la información de la clase.</a:t>
            </a:r>
            <a:endParaRPr sz="140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/>
              <a:t>Se asigna a cada clúster </a:t>
            </a:r>
            <a:r>
              <a:rPr lang="es" sz="1400" b="1"/>
              <a:t>la clase más presente</a:t>
            </a:r>
            <a:r>
              <a:rPr lang="es" sz="1400"/>
              <a:t>, a modo de algoritmo de clasificación.</a:t>
            </a:r>
            <a:endParaRPr sz="1400"/>
          </a:p>
        </p:txBody>
      </p:sp>
      <p:pic>
        <p:nvPicPr>
          <p:cNvPr id="400" name="Google Shape;40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700" y="1458575"/>
            <a:ext cx="797050" cy="33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8900" y="2692050"/>
            <a:ext cx="3707003" cy="2266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9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Clustering - Validación: índices externos</a:t>
            </a:r>
            <a:endParaRPr/>
          </a:p>
        </p:txBody>
      </p:sp>
      <p:sp>
        <p:nvSpPr>
          <p:cNvPr id="406" name="Google Shape;406;p62"/>
          <p:cNvSpPr txBox="1">
            <a:spLocks noGrp="1"/>
          </p:cNvSpPr>
          <p:nvPr>
            <p:ph type="body" idx="4294967295"/>
          </p:nvPr>
        </p:nvSpPr>
        <p:spPr>
          <a:xfrm>
            <a:off x="0" y="1658938"/>
            <a:ext cx="5700713" cy="1317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/>
              <a:t>Se obtienen los clústeres sin utilizar la información de la clase.</a:t>
            </a:r>
            <a:endParaRPr sz="140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/>
              <a:t>Se asigna a cada clúster </a:t>
            </a:r>
            <a:r>
              <a:rPr lang="es" sz="1400" b="1"/>
              <a:t>la clase más presente</a:t>
            </a:r>
            <a:r>
              <a:rPr lang="es" sz="1400"/>
              <a:t>, a modo de algoritmo de clasificación.</a:t>
            </a:r>
            <a:endParaRPr sz="140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 sz="1400" b="1"/>
              <a:t>Se utiliza la clasificación para calcular los correspondientes índices/scores</a:t>
            </a:r>
            <a:r>
              <a:rPr lang="es" sz="1400"/>
              <a:t>.</a:t>
            </a:r>
            <a:endParaRPr sz="1400"/>
          </a:p>
        </p:txBody>
      </p:sp>
      <p:pic>
        <p:nvPicPr>
          <p:cNvPr id="408" name="Google Shape;40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750" y="3051050"/>
            <a:ext cx="3324850" cy="19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6575" y="1433875"/>
            <a:ext cx="2019522" cy="352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7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Validación - Propiedades y scores de índices externos</a:t>
            </a:r>
            <a:endParaRPr dirty="0"/>
          </a:p>
        </p:txBody>
      </p:sp>
      <p:sp>
        <p:nvSpPr>
          <p:cNvPr id="414" name="Google Shape;414;p63"/>
          <p:cNvSpPr txBox="1">
            <a:spLocks noGrp="1"/>
          </p:cNvSpPr>
          <p:nvPr>
            <p:ph type="body" idx="4294967295"/>
          </p:nvPr>
        </p:nvSpPr>
        <p:spPr>
          <a:xfrm>
            <a:off x="1096963" y="1658938"/>
            <a:ext cx="8047037" cy="3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/>
              <a:t>Dos propiedades, tres scores:</a:t>
            </a:r>
            <a:endParaRPr b="1" dirty="0"/>
          </a:p>
          <a:p>
            <a:pPr marL="457200" lvl="0" indent="-311150" algn="just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s" b="1" dirty="0"/>
              <a:t>Homogeneidad</a:t>
            </a:r>
            <a:r>
              <a:rPr lang="es" dirty="0"/>
              <a:t>: cada cluster contiene miembros de una única clase.</a:t>
            </a:r>
            <a:endParaRPr dirty="0"/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 b="1" dirty="0"/>
              <a:t>Completitud</a:t>
            </a:r>
            <a:r>
              <a:rPr lang="es" dirty="0"/>
              <a:t>: todos los miembros de una clase están en el mismo cluster.</a:t>
            </a:r>
            <a:endParaRPr dirty="0"/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 b="1" dirty="0"/>
              <a:t>V-measure</a:t>
            </a:r>
            <a:r>
              <a:rPr lang="es" dirty="0"/>
              <a:t>: Media armónica de los anteriores, que combina ambas de modo balanceado</a:t>
            </a:r>
            <a:r>
              <a:rPr lang="es" dirty="0" smtClean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6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Validación - Propiedades y scores de índices externos</a:t>
            </a:r>
            <a:endParaRPr dirty="0"/>
          </a:p>
        </p:txBody>
      </p:sp>
      <p:sp>
        <p:nvSpPr>
          <p:cNvPr id="414" name="Google Shape;414;p63"/>
          <p:cNvSpPr txBox="1">
            <a:spLocks noGrp="1"/>
          </p:cNvSpPr>
          <p:nvPr>
            <p:ph type="body" idx="4294967295"/>
          </p:nvPr>
        </p:nvSpPr>
        <p:spPr>
          <a:xfrm>
            <a:off x="811213" y="1577975"/>
            <a:ext cx="8332787" cy="3470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" b="1" dirty="0" smtClean="0"/>
              <a:t>Homogeneidad: </a:t>
            </a:r>
            <a:r>
              <a:rPr lang="es-ES" dirty="0"/>
              <a:t>mide </a:t>
            </a:r>
            <a:r>
              <a:rPr lang="es-ES" dirty="0" smtClean="0"/>
              <a:t>cómo de </a:t>
            </a:r>
            <a:r>
              <a:rPr lang="es-ES" dirty="0"/>
              <a:t>"puros" son los </a:t>
            </a:r>
            <a:r>
              <a:rPr lang="es-ES" dirty="0" err="1"/>
              <a:t>clusters</a:t>
            </a:r>
            <a:r>
              <a:rPr lang="es-ES" dirty="0"/>
              <a:t> generados en relación con las clases verdaderas de los </a:t>
            </a:r>
            <a:r>
              <a:rPr lang="es-ES" dirty="0" smtClean="0"/>
              <a:t>datos. Es </a:t>
            </a:r>
            <a:r>
              <a:rPr lang="es-ES" dirty="0"/>
              <a:t>decir, en un </a:t>
            </a:r>
            <a:r>
              <a:rPr lang="es-ES" dirty="0" err="1"/>
              <a:t>clustering</a:t>
            </a:r>
            <a:r>
              <a:rPr lang="es-ES" dirty="0"/>
              <a:t> homogéneo, </a:t>
            </a:r>
            <a:r>
              <a:rPr lang="es-ES" b="1" dirty="0"/>
              <a:t>cada </a:t>
            </a:r>
            <a:r>
              <a:rPr lang="es-ES" b="1" dirty="0" err="1"/>
              <a:t>cluster</a:t>
            </a:r>
            <a:r>
              <a:rPr lang="es-ES" b="1" dirty="0"/>
              <a:t> debería contener puntos que pertenezcan mayormente a una sola clase</a:t>
            </a:r>
            <a:r>
              <a:rPr lang="es-ES" dirty="0" smtClean="0"/>
              <a:t>. </a:t>
            </a:r>
          </a:p>
          <a:p>
            <a:pPr marL="0" lvl="0" indent="0">
              <a:buNone/>
            </a:pPr>
            <a:endParaRPr lang="es-ES" dirty="0"/>
          </a:p>
          <a:p>
            <a:pPr marL="285750" indent="-285750"/>
            <a:r>
              <a:rPr lang="es-ES" dirty="0"/>
              <a:t>La homogeneidad toma un valor entre 0 y 1, donde </a:t>
            </a:r>
            <a:r>
              <a:rPr lang="es-ES" b="1" dirty="0"/>
              <a:t>1</a:t>
            </a:r>
            <a:r>
              <a:rPr lang="es-ES" dirty="0"/>
              <a:t> indica máxima homogeneidad (todos los puntos de cada </a:t>
            </a:r>
            <a:r>
              <a:rPr lang="es-ES" dirty="0" err="1"/>
              <a:t>cluster</a:t>
            </a:r>
            <a:r>
              <a:rPr lang="es-ES" dirty="0"/>
              <a:t> pertenecen a una misma clase) y </a:t>
            </a:r>
            <a:r>
              <a:rPr lang="es-ES" b="1" dirty="0"/>
              <a:t>0</a:t>
            </a:r>
            <a:r>
              <a:rPr lang="es-ES" dirty="0"/>
              <a:t> indica que los </a:t>
            </a:r>
            <a:r>
              <a:rPr lang="es-ES" dirty="0" err="1"/>
              <a:t>clusters</a:t>
            </a:r>
            <a:r>
              <a:rPr lang="es-ES" dirty="0"/>
              <a:t> contienen una mezcla aleatoria de clases. </a:t>
            </a:r>
            <a:endParaRPr lang="es-ES" dirty="0" smtClean="0"/>
          </a:p>
          <a:p>
            <a:pPr marL="285750" indent="-285750"/>
            <a:r>
              <a:rPr lang="es-ES" dirty="0" smtClean="0"/>
              <a:t>Se </a:t>
            </a:r>
            <a:r>
              <a:rPr lang="es-ES" dirty="0"/>
              <a:t>utiliza para asegurar que el modelo de </a:t>
            </a:r>
            <a:r>
              <a:rPr lang="es-ES" dirty="0" err="1"/>
              <a:t>clustering</a:t>
            </a:r>
            <a:r>
              <a:rPr lang="es-ES" dirty="0"/>
              <a:t> sea </a:t>
            </a:r>
            <a:r>
              <a:rPr lang="es-ES" b="1" dirty="0"/>
              <a:t>coherente internamente</a:t>
            </a:r>
            <a:r>
              <a:rPr lang="es-ES" dirty="0"/>
              <a:t> y no mezcle clases distintas en el mismo </a:t>
            </a:r>
            <a:r>
              <a:rPr lang="es-ES" dirty="0" err="1"/>
              <a:t>cluste</a:t>
            </a:r>
            <a:endParaRPr lang="es-ES" dirty="0" smtClean="0"/>
          </a:p>
          <a:p>
            <a:pPr marL="285750" indent="-285750">
              <a:lnSpc>
                <a:spcPct val="15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560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Validación - Propiedades y scores de índices externos</a:t>
            </a:r>
            <a:endParaRPr dirty="0"/>
          </a:p>
        </p:txBody>
      </p:sp>
      <p:sp>
        <p:nvSpPr>
          <p:cNvPr id="414" name="Google Shape;414;p63"/>
          <p:cNvSpPr txBox="1">
            <a:spLocks noGrp="1"/>
          </p:cNvSpPr>
          <p:nvPr>
            <p:ph type="body" idx="4294967295"/>
          </p:nvPr>
        </p:nvSpPr>
        <p:spPr>
          <a:xfrm>
            <a:off x="811213" y="1570038"/>
            <a:ext cx="8332787" cy="347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" b="1" dirty="0" smtClean="0"/>
              <a:t>Completitud: </a:t>
            </a:r>
            <a:r>
              <a:rPr lang="es-ES" dirty="0"/>
              <a:t>mide </a:t>
            </a:r>
            <a:r>
              <a:rPr lang="es-ES" dirty="0" smtClean="0"/>
              <a:t>cómo de bien </a:t>
            </a:r>
            <a:r>
              <a:rPr lang="es-ES" dirty="0"/>
              <a:t>los puntos de una misma clase están agrupados en el mismo </a:t>
            </a:r>
            <a:r>
              <a:rPr lang="es-ES" dirty="0" err="1"/>
              <a:t>cluster</a:t>
            </a:r>
            <a:r>
              <a:rPr lang="es-ES" dirty="0"/>
              <a:t>. Es decir, en un </a:t>
            </a:r>
            <a:r>
              <a:rPr lang="es-ES" dirty="0" err="1"/>
              <a:t>clustering</a:t>
            </a:r>
            <a:r>
              <a:rPr lang="es-ES" dirty="0"/>
              <a:t> completo, </a:t>
            </a:r>
            <a:r>
              <a:rPr lang="es-ES" b="1" dirty="0"/>
              <a:t>todos los puntos que pertenecen a una clase específica deberían estar asignados al mismo </a:t>
            </a:r>
            <a:r>
              <a:rPr lang="es-ES" b="1" dirty="0" err="1"/>
              <a:t>cluster</a:t>
            </a:r>
            <a:r>
              <a:rPr lang="es-ES" dirty="0"/>
              <a:t>, sin dividirse entre diferentes </a:t>
            </a:r>
            <a:r>
              <a:rPr lang="es-ES" dirty="0" err="1"/>
              <a:t>clusters</a:t>
            </a:r>
            <a:r>
              <a:rPr lang="es-ES" dirty="0"/>
              <a:t>.. </a:t>
            </a:r>
            <a:endParaRPr lang="es-ES" dirty="0" smtClean="0"/>
          </a:p>
          <a:p>
            <a:pPr marL="0" lvl="0" indent="0">
              <a:buNone/>
            </a:pPr>
            <a:endParaRPr lang="es-ES" dirty="0"/>
          </a:p>
          <a:p>
            <a:pPr marL="285750" indent="-285750"/>
            <a:r>
              <a:rPr lang="es-ES" dirty="0"/>
              <a:t>La completitud </a:t>
            </a:r>
            <a:r>
              <a:rPr lang="es-ES" dirty="0" smtClean="0"/>
              <a:t>se </a:t>
            </a:r>
            <a:r>
              <a:rPr lang="es-ES" dirty="0"/>
              <a:t>mide entre 0 y 1, donde </a:t>
            </a:r>
            <a:r>
              <a:rPr lang="es-ES" b="1" dirty="0"/>
              <a:t>1</a:t>
            </a:r>
            <a:r>
              <a:rPr lang="es-ES" dirty="0"/>
              <a:t> indica que todos los puntos de cada clase están dentro del mismo </a:t>
            </a:r>
            <a:r>
              <a:rPr lang="es-ES" dirty="0" err="1"/>
              <a:t>cluster</a:t>
            </a:r>
            <a:r>
              <a:rPr lang="es-ES" dirty="0"/>
              <a:t>, y </a:t>
            </a:r>
            <a:r>
              <a:rPr lang="es-ES" b="1" dirty="0"/>
              <a:t>0</a:t>
            </a:r>
            <a:r>
              <a:rPr lang="es-ES" dirty="0"/>
              <a:t> indica que los puntos de cada clase están completamente dispersos entre diferentes </a:t>
            </a:r>
            <a:r>
              <a:rPr lang="es-ES" dirty="0" err="1" smtClean="0"/>
              <a:t>clusters</a:t>
            </a:r>
            <a:r>
              <a:rPr lang="es-ES" dirty="0" smtClean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245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¿Por qué?</a:t>
            </a:r>
            <a:endParaRPr/>
          </a:p>
        </p:txBody>
      </p:sp>
      <p:sp>
        <p:nvSpPr>
          <p:cNvPr id="301" name="Google Shape;301;p46"/>
          <p:cNvSpPr txBox="1"/>
          <p:nvPr/>
        </p:nvSpPr>
        <p:spPr>
          <a:xfrm>
            <a:off x="563200" y="4518150"/>
            <a:ext cx="29985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i="1" dirty="0">
                <a:latin typeface="Roboto"/>
                <a:ea typeface="Roboto"/>
                <a:cs typeface="Roboto"/>
                <a:sym typeface="Roboto"/>
              </a:rPr>
              <a:t>Fuente: </a:t>
            </a:r>
            <a:r>
              <a:rPr lang="es" sz="1100" i="1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Anaconda </a:t>
            </a:r>
            <a:r>
              <a:rPr lang="es" sz="1100" i="1" u="sng" dirty="0" smtClean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whitepaper 2023</a:t>
            </a:r>
            <a:endParaRPr sz="1100" i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65" y="1529013"/>
            <a:ext cx="6300669" cy="277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Validación - Propiedades y scores de índices externos</a:t>
            </a:r>
            <a:endParaRPr dirty="0"/>
          </a:p>
        </p:txBody>
      </p:sp>
      <p:sp>
        <p:nvSpPr>
          <p:cNvPr id="414" name="Google Shape;414;p63"/>
          <p:cNvSpPr txBox="1">
            <a:spLocks noGrp="1"/>
          </p:cNvSpPr>
          <p:nvPr>
            <p:ph type="body" idx="4294967295"/>
          </p:nvPr>
        </p:nvSpPr>
        <p:spPr>
          <a:xfrm>
            <a:off x="0" y="1519238"/>
            <a:ext cx="8334375" cy="3470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" b="1" dirty="0" smtClean="0"/>
              <a:t>V-measure: </a:t>
            </a:r>
            <a:r>
              <a:rPr lang="es-ES" dirty="0" smtClean="0"/>
              <a:t>métrica </a:t>
            </a:r>
            <a:r>
              <a:rPr lang="es-ES" dirty="0"/>
              <a:t>de validación </a:t>
            </a:r>
            <a:r>
              <a:rPr lang="es-ES" dirty="0" smtClean="0"/>
              <a:t>externa, (etiquetas </a:t>
            </a:r>
            <a:r>
              <a:rPr lang="es-ES" dirty="0"/>
              <a:t>conocidas para los datos</a:t>
            </a:r>
            <a:r>
              <a:rPr lang="es-ES" dirty="0" smtClean="0"/>
              <a:t>). </a:t>
            </a:r>
          </a:p>
          <a:p>
            <a:pPr marL="0" lvl="0" indent="0">
              <a:buNone/>
            </a:pPr>
            <a:endParaRPr lang="es-ES" dirty="0"/>
          </a:p>
          <a:p>
            <a:pPr marL="285750" indent="-285750"/>
            <a:r>
              <a:rPr lang="es-ES" dirty="0" smtClean="0"/>
              <a:t>Combina </a:t>
            </a:r>
            <a:r>
              <a:rPr lang="es-ES" dirty="0"/>
              <a:t>dos aspectos de la calidad del </a:t>
            </a:r>
            <a:r>
              <a:rPr lang="es-ES" dirty="0" err="1" smtClean="0"/>
              <a:t>clustering</a:t>
            </a:r>
            <a:r>
              <a:rPr lang="es-ES" dirty="0" smtClean="0"/>
              <a:t>: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</a:pPr>
            <a:r>
              <a:rPr lang="es-ES" b="1" dirty="0" smtClean="0"/>
              <a:t>Homogeneidad</a:t>
            </a:r>
            <a:r>
              <a:rPr lang="es-ES" b="1" dirty="0"/>
              <a:t>: </a:t>
            </a:r>
            <a:r>
              <a:rPr lang="es-ES" dirty="0"/>
              <a:t>Que todos los puntos de un </a:t>
            </a:r>
            <a:r>
              <a:rPr lang="es-ES" dirty="0" err="1"/>
              <a:t>cluster</a:t>
            </a:r>
            <a:r>
              <a:rPr lang="es-ES" dirty="0"/>
              <a:t> pertenezcan a la misma clase (minimizando la mezcla de clases dentro de un </a:t>
            </a:r>
            <a:r>
              <a:rPr lang="es-ES" dirty="0" err="1"/>
              <a:t>cluster</a:t>
            </a:r>
            <a:r>
              <a:rPr lang="es-ES" dirty="0" smtClean="0"/>
              <a:t>).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</a:pPr>
            <a:r>
              <a:rPr lang="es-ES" b="1" dirty="0" smtClean="0"/>
              <a:t>Completitud</a:t>
            </a:r>
            <a:r>
              <a:rPr lang="es-ES" b="1" dirty="0"/>
              <a:t>: </a:t>
            </a:r>
            <a:r>
              <a:rPr lang="es-ES" dirty="0"/>
              <a:t>Que todos los puntos de una clase específica estén en el mismo </a:t>
            </a:r>
            <a:r>
              <a:rPr lang="es-ES" dirty="0" err="1"/>
              <a:t>cluster</a:t>
            </a:r>
            <a:r>
              <a:rPr lang="es-ES" dirty="0"/>
              <a:t> (evitando la dispersión de </a:t>
            </a:r>
            <a:r>
              <a:rPr lang="es-ES" dirty="0" smtClean="0"/>
              <a:t>una clase </a:t>
            </a:r>
            <a:r>
              <a:rPr lang="es-ES" dirty="0"/>
              <a:t>en varios </a:t>
            </a:r>
            <a:r>
              <a:rPr lang="es-ES" dirty="0" err="1" smtClean="0"/>
              <a:t>clusters</a:t>
            </a:r>
            <a:r>
              <a:rPr lang="es-ES" dirty="0" smtClean="0"/>
              <a:t>)</a:t>
            </a:r>
          </a:p>
          <a:p>
            <a:pPr marL="285750" indent="-285750">
              <a:lnSpc>
                <a:spcPct val="150000"/>
              </a:lnSpc>
            </a:pPr>
            <a:r>
              <a:rPr lang="es-ES" dirty="0" smtClean="0"/>
              <a:t>Toma </a:t>
            </a:r>
            <a:r>
              <a:rPr lang="es-ES" dirty="0"/>
              <a:t>estos dos conceptos y calcula su promedio armónico, proporcionando un valor entre 0 y 1, donde 1 indica un </a:t>
            </a:r>
            <a:r>
              <a:rPr lang="es-ES" dirty="0" err="1"/>
              <a:t>clustering</a:t>
            </a:r>
            <a:r>
              <a:rPr lang="es-ES" dirty="0"/>
              <a:t> perfecto según las </a:t>
            </a:r>
            <a:r>
              <a:rPr lang="es-ES" dirty="0" smtClean="0"/>
              <a:t>etiquetas.</a:t>
            </a:r>
          </a:p>
          <a:p>
            <a:pPr marL="285750" indent="-285750">
              <a:lnSpc>
                <a:spcPct val="150000"/>
              </a:lnSpc>
            </a:pPr>
            <a:r>
              <a:rPr lang="es-ES" b="1" dirty="0"/>
              <a:t>Simetría de V-</a:t>
            </a:r>
            <a:r>
              <a:rPr lang="es-ES" b="1" dirty="0" err="1"/>
              <a:t>measure</a:t>
            </a:r>
            <a:r>
              <a:rPr lang="es-ES" dirty="0"/>
              <a:t>: trata a las clases reales y a los </a:t>
            </a:r>
            <a:r>
              <a:rPr lang="es-ES" dirty="0" err="1"/>
              <a:t>clusters</a:t>
            </a:r>
            <a:r>
              <a:rPr lang="es-ES" dirty="0"/>
              <a:t> encontrados de manera igual, sin darle preferencia a ninguno. </a:t>
            </a:r>
            <a:r>
              <a:rPr lang="es-ES" dirty="0" smtClean="0"/>
              <a:t>Permite </a:t>
            </a:r>
            <a:r>
              <a:rPr lang="es-ES" dirty="0"/>
              <a:t>que la métrica sea consistente y no dependa del orden en que se presenten las </a:t>
            </a:r>
            <a:r>
              <a:rPr lang="es-ES" dirty="0" smtClean="0"/>
              <a:t>agrupaciones</a:t>
            </a:r>
            <a:r>
              <a:rPr lang="es-ES" dirty="0"/>
              <a:t>. Esto es útil para medir el grado de "acuerdo" o </a:t>
            </a:r>
            <a:r>
              <a:rPr lang="es-ES" b="1" dirty="0"/>
              <a:t>consenso</a:t>
            </a:r>
            <a:r>
              <a:rPr lang="es-ES" dirty="0"/>
              <a:t> entre los </a:t>
            </a:r>
            <a:r>
              <a:rPr lang="es-ES" dirty="0" err="1"/>
              <a:t>clusters</a:t>
            </a:r>
            <a:r>
              <a:rPr lang="es-ES" dirty="0"/>
              <a:t> obtenidos y las clases reales</a:t>
            </a:r>
            <a:endParaRPr lang="es-ES" dirty="0" smtClean="0"/>
          </a:p>
          <a:p>
            <a:pPr marL="285750" indent="-285750">
              <a:lnSpc>
                <a:spcPct val="15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22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Validación - Propiedades y scores de índices externos</a:t>
            </a:r>
            <a:endParaRPr dirty="0"/>
          </a:p>
        </p:txBody>
      </p:sp>
      <p:sp>
        <p:nvSpPr>
          <p:cNvPr id="414" name="Google Shape;414;p63"/>
          <p:cNvSpPr txBox="1">
            <a:spLocks noGrp="1"/>
          </p:cNvSpPr>
          <p:nvPr>
            <p:ph type="body" idx="4294967295"/>
          </p:nvPr>
        </p:nvSpPr>
        <p:spPr>
          <a:xfrm>
            <a:off x="1096963" y="1658938"/>
            <a:ext cx="8047037" cy="3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b="1" dirty="0" smtClean="0"/>
              <a:t>Características</a:t>
            </a:r>
            <a:r>
              <a:rPr lang="es" b="1" dirty="0"/>
              <a:t>:</a:t>
            </a:r>
            <a:endParaRPr b="1" dirty="0"/>
          </a:p>
          <a:p>
            <a:pPr marL="457200" lvl="0" indent="-311150" algn="just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s" dirty="0"/>
              <a:t>Son índices externos que precisan saber las clases de las muestras.</a:t>
            </a:r>
            <a:endParaRPr dirty="0"/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 dirty="0"/>
              <a:t>Se asume que pertenecer a un cluster es ser de una clase.</a:t>
            </a:r>
            <a:endParaRPr dirty="0"/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 dirty="0" smtClean="0"/>
              <a:t>Sólo V-measure es simétrico, luego sirven para medir consensos.</a:t>
            </a:r>
            <a:endParaRPr dirty="0"/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 dirty="0"/>
              <a:t>Homogeneidad y completitud toman </a:t>
            </a:r>
            <a:r>
              <a:rPr lang="es" dirty="0" smtClean="0"/>
              <a:t>valores </a:t>
            </a:r>
            <a:r>
              <a:rPr lang="es" dirty="0"/>
              <a:t>en [0, 1], siendo mejor cuanto mayor.</a:t>
            </a:r>
            <a:endParaRPr dirty="0"/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 dirty="0"/>
              <a:t>El consenso perfecto tiene un score 1.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55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Validación - Propiedades y scores de índices externos</a:t>
            </a:r>
            <a:endParaRPr/>
          </a:p>
        </p:txBody>
      </p:sp>
      <p:pic>
        <p:nvPicPr>
          <p:cNvPr id="421" name="Google Shape;42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975" y="2386950"/>
            <a:ext cx="6718901" cy="1231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3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Validación - Matriz de contingencia</a:t>
            </a:r>
            <a:endParaRPr dirty="0"/>
          </a:p>
        </p:txBody>
      </p:sp>
      <p:sp>
        <p:nvSpPr>
          <p:cNvPr id="426" name="Google Shape;426;p65"/>
          <p:cNvSpPr txBox="1">
            <a:spLocks noGrp="1"/>
          </p:cNvSpPr>
          <p:nvPr>
            <p:ph type="body" idx="4294967295"/>
          </p:nvPr>
        </p:nvSpPr>
        <p:spPr>
          <a:xfrm>
            <a:off x="0" y="1487488"/>
            <a:ext cx="8405813" cy="2155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>
              <a:buNone/>
            </a:pPr>
            <a:r>
              <a:rPr lang="es-ES" b="1" dirty="0" smtClean="0"/>
              <a:t>Matriz de contingencia: </a:t>
            </a:r>
            <a:r>
              <a:rPr lang="es-ES" dirty="0" smtClean="0"/>
              <a:t>es </a:t>
            </a:r>
            <a:r>
              <a:rPr lang="es-ES" dirty="0"/>
              <a:t>una tabla que ayuda a evaluar el rendimiento de un modelo de </a:t>
            </a:r>
            <a:r>
              <a:rPr lang="es-ES" dirty="0" err="1"/>
              <a:t>clustering</a:t>
            </a:r>
            <a:r>
              <a:rPr lang="es-ES" dirty="0"/>
              <a:t> comparando los </a:t>
            </a:r>
            <a:r>
              <a:rPr lang="es-ES" dirty="0" err="1"/>
              <a:t>clusters</a:t>
            </a:r>
            <a:r>
              <a:rPr lang="es-ES" dirty="0"/>
              <a:t> obtenidos con las clases verdaderas (si se conocen). </a:t>
            </a:r>
            <a:endParaRPr lang="es-ES" dirty="0" smtClean="0"/>
          </a:p>
          <a:p>
            <a:pPr lvl="0"/>
            <a:r>
              <a:rPr lang="es-ES" dirty="0" smtClean="0"/>
              <a:t>Muestra </a:t>
            </a:r>
            <a:r>
              <a:rPr lang="es-ES" dirty="0"/>
              <a:t>cómo los puntos de cada clase están distribuidos en los </a:t>
            </a:r>
            <a:r>
              <a:rPr lang="es-ES" dirty="0" err="1"/>
              <a:t>clusters</a:t>
            </a:r>
            <a:r>
              <a:rPr lang="es-ES" dirty="0"/>
              <a:t>, lo que permite analizar la calidad del agrupamiento</a:t>
            </a:r>
            <a:r>
              <a:rPr lang="es-ES" dirty="0" smtClean="0"/>
              <a:t>.</a:t>
            </a:r>
          </a:p>
          <a:p>
            <a:pPr lvl="0"/>
            <a:r>
              <a:rPr lang="es-ES" dirty="0"/>
              <a:t>Es una medida (no un índice) externo que precisa saber las clases de las muestras.</a:t>
            </a:r>
          </a:p>
          <a:p>
            <a:pPr lvl="0"/>
            <a:r>
              <a:rPr lang="es-ES" dirty="0"/>
              <a:t>Incluye, para los distintos pares de </a:t>
            </a:r>
            <a:r>
              <a:rPr lang="es-ES" dirty="0" err="1"/>
              <a:t>clusters</a:t>
            </a:r>
            <a:r>
              <a:rPr lang="es-ES" dirty="0"/>
              <a:t> (predichos y reales), un nivel de intersección.</a:t>
            </a:r>
          </a:p>
          <a:p>
            <a:pPr lvl="0"/>
            <a:endParaRPr dirty="0"/>
          </a:p>
        </p:txBody>
      </p:sp>
      <p:pic>
        <p:nvPicPr>
          <p:cNvPr id="428" name="Google Shape;42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4557" y="3196905"/>
            <a:ext cx="4341899" cy="13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970" y="4473469"/>
            <a:ext cx="3689175" cy="47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5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Validación - Matriz de contingencia</a:t>
            </a:r>
            <a:endParaRPr dirty="0"/>
          </a:p>
        </p:txBody>
      </p:sp>
      <p:sp>
        <p:nvSpPr>
          <p:cNvPr id="426" name="Google Shape;426;p65"/>
          <p:cNvSpPr txBox="1">
            <a:spLocks noGrp="1"/>
          </p:cNvSpPr>
          <p:nvPr>
            <p:ph type="body" idx="4294967295"/>
          </p:nvPr>
        </p:nvSpPr>
        <p:spPr>
          <a:xfrm>
            <a:off x="0" y="1487488"/>
            <a:ext cx="8405813" cy="3711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>
              <a:buNone/>
            </a:pPr>
            <a:r>
              <a:rPr lang="es-ES" dirty="0" smtClean="0"/>
              <a:t>Tienes </a:t>
            </a:r>
            <a:r>
              <a:rPr lang="es-ES" dirty="0"/>
              <a:t>un conjunto de datos con 3 clases verdaderas (A, B y C) y has aplicado un algoritmo de </a:t>
            </a:r>
            <a:r>
              <a:rPr lang="es-ES" dirty="0" err="1"/>
              <a:t>clustering</a:t>
            </a:r>
            <a:r>
              <a:rPr lang="es-ES" dirty="0"/>
              <a:t> que generó 3 </a:t>
            </a:r>
            <a:r>
              <a:rPr lang="es-ES" dirty="0" err="1"/>
              <a:t>clusters</a:t>
            </a:r>
            <a:r>
              <a:rPr lang="es-ES" dirty="0"/>
              <a:t> (1, 2 y 3</a:t>
            </a:r>
            <a:r>
              <a:rPr lang="es-ES" dirty="0" smtClean="0"/>
              <a:t>).</a:t>
            </a:r>
          </a:p>
          <a:p>
            <a:pPr marL="146050" lvl="0" indent="0">
              <a:buNone/>
            </a:pPr>
            <a:endParaRPr lang="es-ES" dirty="0"/>
          </a:p>
          <a:p>
            <a:pPr marL="146050" lvl="0" indent="0">
              <a:buNone/>
            </a:pPr>
            <a:endParaRPr lang="es-ES" dirty="0" smtClean="0"/>
          </a:p>
          <a:p>
            <a:pPr marL="146050" lvl="0" indent="0">
              <a:buNone/>
            </a:pPr>
            <a:endParaRPr lang="es-ES" dirty="0"/>
          </a:p>
          <a:p>
            <a:pPr marL="146050" lvl="0" indent="0">
              <a:buNone/>
            </a:pPr>
            <a:endParaRPr lang="es-ES" dirty="0" smtClean="0"/>
          </a:p>
          <a:p>
            <a:pPr marL="146050" lvl="0" indent="0">
              <a:buNone/>
            </a:pPr>
            <a:endParaRPr lang="es-ES" dirty="0"/>
          </a:p>
          <a:p>
            <a:pPr marL="146050" lvl="0" indent="0">
              <a:buNone/>
            </a:pPr>
            <a:endParaRPr lang="es-ES" dirty="0" smtClean="0"/>
          </a:p>
          <a:p>
            <a:pPr marL="146050" lvl="0" indent="0">
              <a:buNone/>
            </a:pPr>
            <a:endParaRPr lang="es-ES" dirty="0"/>
          </a:p>
          <a:p>
            <a:r>
              <a:rPr lang="es-ES" dirty="0" smtClean="0"/>
              <a:t>La </a:t>
            </a:r>
            <a:r>
              <a:rPr lang="es-ES" dirty="0"/>
              <a:t>clase A tiene 40 puntos asignados correctamente al </a:t>
            </a:r>
            <a:r>
              <a:rPr lang="es-ES" dirty="0" err="1"/>
              <a:t>Cluster</a:t>
            </a:r>
            <a:r>
              <a:rPr lang="es-ES" dirty="0"/>
              <a:t> 1, y solo 5 puntos incorrectamente asignados al </a:t>
            </a:r>
            <a:r>
              <a:rPr lang="es-ES" dirty="0" err="1"/>
              <a:t>Cluster</a:t>
            </a:r>
            <a:r>
              <a:rPr lang="es-ES" dirty="0"/>
              <a:t> 2</a:t>
            </a:r>
            <a:r>
              <a:rPr lang="es-ES" dirty="0" smtClean="0"/>
              <a:t>.</a:t>
            </a:r>
          </a:p>
          <a:p>
            <a:r>
              <a:rPr lang="es-ES" dirty="0" smtClean="0"/>
              <a:t>La </a:t>
            </a:r>
            <a:r>
              <a:rPr lang="es-ES" dirty="0"/>
              <a:t>clase B tiene 35 puntos en el </a:t>
            </a:r>
            <a:r>
              <a:rPr lang="es-ES" dirty="0" err="1"/>
              <a:t>Cluster</a:t>
            </a:r>
            <a:r>
              <a:rPr lang="es-ES" dirty="0"/>
              <a:t> 2, pero también tiene 2 puntos en el </a:t>
            </a:r>
            <a:r>
              <a:rPr lang="es-ES" dirty="0" err="1"/>
              <a:t>Cluster</a:t>
            </a:r>
            <a:r>
              <a:rPr lang="es-ES" dirty="0"/>
              <a:t> 1 y 10 en el </a:t>
            </a:r>
            <a:r>
              <a:rPr lang="es-ES" dirty="0" err="1"/>
              <a:t>Cluster</a:t>
            </a:r>
            <a:r>
              <a:rPr lang="es-ES" dirty="0"/>
              <a:t> 3</a:t>
            </a:r>
            <a:r>
              <a:rPr lang="es-ES" dirty="0" smtClean="0"/>
              <a:t>.</a:t>
            </a:r>
          </a:p>
          <a:p>
            <a:r>
              <a:rPr lang="es-ES" dirty="0" smtClean="0"/>
              <a:t>La </a:t>
            </a:r>
            <a:r>
              <a:rPr lang="es-ES" dirty="0"/>
              <a:t>clase C tiene 30 puntos en el </a:t>
            </a:r>
            <a:r>
              <a:rPr lang="es-ES" dirty="0" err="1"/>
              <a:t>Cluster</a:t>
            </a:r>
            <a:r>
              <a:rPr lang="es-ES" dirty="0"/>
              <a:t> 3, pero también 5 puntos en el </a:t>
            </a:r>
            <a:r>
              <a:rPr lang="es-ES" dirty="0" err="1"/>
              <a:t>Cluster</a:t>
            </a:r>
            <a:r>
              <a:rPr lang="es-ES" dirty="0"/>
              <a:t> 2.</a:t>
            </a:r>
            <a:endParaRPr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1858296" y="2226591"/>
          <a:ext cx="4520384" cy="1219200"/>
        </p:xfrm>
        <a:graphic>
          <a:graphicData uri="http://schemas.openxmlformats.org/drawingml/2006/table">
            <a:tbl>
              <a:tblPr/>
              <a:tblGrid>
                <a:gridCol w="1130096">
                  <a:extLst>
                    <a:ext uri="{9D8B030D-6E8A-4147-A177-3AD203B41FA5}">
                      <a16:colId xmlns:a16="http://schemas.microsoft.com/office/drawing/2014/main" val="3692186988"/>
                    </a:ext>
                  </a:extLst>
                </a:gridCol>
                <a:gridCol w="1130096">
                  <a:extLst>
                    <a:ext uri="{9D8B030D-6E8A-4147-A177-3AD203B41FA5}">
                      <a16:colId xmlns:a16="http://schemas.microsoft.com/office/drawing/2014/main" val="1142698383"/>
                    </a:ext>
                  </a:extLst>
                </a:gridCol>
                <a:gridCol w="1130096">
                  <a:extLst>
                    <a:ext uri="{9D8B030D-6E8A-4147-A177-3AD203B41FA5}">
                      <a16:colId xmlns:a16="http://schemas.microsoft.com/office/drawing/2014/main" val="843244132"/>
                    </a:ext>
                  </a:extLst>
                </a:gridCol>
                <a:gridCol w="1130096">
                  <a:extLst>
                    <a:ext uri="{9D8B030D-6E8A-4147-A177-3AD203B41FA5}">
                      <a16:colId xmlns:a16="http://schemas.microsoft.com/office/drawing/2014/main" val="3223999682"/>
                    </a:ext>
                  </a:extLst>
                </a:gridCol>
              </a:tblGrid>
              <a:tr h="290538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Cluster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Cluster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Cluster 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520676"/>
                  </a:ext>
                </a:extLst>
              </a:tr>
              <a:tr h="290538">
                <a:tc>
                  <a:txBody>
                    <a:bodyPr/>
                    <a:lstStyle/>
                    <a:p>
                      <a:r>
                        <a:rPr lang="es-ES" b="1"/>
                        <a:t>Clase A</a:t>
                      </a:r>
                      <a:endParaRPr lang="es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220448"/>
                  </a:ext>
                </a:extLst>
              </a:tr>
              <a:tr h="290538">
                <a:tc>
                  <a:txBody>
                    <a:bodyPr/>
                    <a:lstStyle/>
                    <a:p>
                      <a:r>
                        <a:rPr lang="es-ES" b="1"/>
                        <a:t>Clase B</a:t>
                      </a:r>
                      <a:endParaRPr lang="es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208120"/>
                  </a:ext>
                </a:extLst>
              </a:tr>
              <a:tr h="290538">
                <a:tc>
                  <a:txBody>
                    <a:bodyPr/>
                    <a:lstStyle/>
                    <a:p>
                      <a:r>
                        <a:rPr lang="es-ES" b="1" dirty="0"/>
                        <a:t>Clase C</a:t>
                      </a:r>
                      <a:endParaRPr lang="es-E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/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269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3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Validación - Índices internos</a:t>
            </a:r>
            <a:r>
              <a:rPr lang="es" dirty="0"/>
              <a:t> - Silhouette Coefficient</a:t>
            </a:r>
            <a:endParaRPr dirty="0"/>
          </a:p>
        </p:txBody>
      </p:sp>
      <p:sp>
        <p:nvSpPr>
          <p:cNvPr id="434" name="Google Shape;434;p66"/>
          <p:cNvSpPr txBox="1">
            <a:spLocks noGrp="1"/>
          </p:cNvSpPr>
          <p:nvPr>
            <p:ph type="body" idx="4294967295"/>
          </p:nvPr>
        </p:nvSpPr>
        <p:spPr>
          <a:xfrm>
            <a:off x="412954" y="1162536"/>
            <a:ext cx="8458200" cy="30241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200" b="1" dirty="0" err="1"/>
              <a:t>Silhouette</a:t>
            </a:r>
            <a:r>
              <a:rPr lang="es-ES" sz="1200" b="1" dirty="0"/>
              <a:t> </a:t>
            </a:r>
            <a:r>
              <a:rPr lang="es-ES" sz="1200" b="1" dirty="0" err="1"/>
              <a:t>Coefficient</a:t>
            </a:r>
            <a:r>
              <a:rPr lang="es-ES" sz="1200" b="1" dirty="0"/>
              <a:t>(Coeficiente de Silueta): </a:t>
            </a:r>
            <a:r>
              <a:rPr lang="es-ES" sz="1200" dirty="0" smtClean="0"/>
              <a:t>métrica para </a:t>
            </a:r>
            <a:r>
              <a:rPr lang="es-ES" sz="1200" dirty="0"/>
              <a:t>evaluar la calidad de un modelo de </a:t>
            </a:r>
            <a:r>
              <a:rPr lang="es-ES" sz="1200" dirty="0" err="1" smtClean="0"/>
              <a:t>clustering</a:t>
            </a:r>
            <a:r>
              <a:rPr lang="es-ES" sz="1200" dirty="0"/>
              <a:t>, </a:t>
            </a:r>
            <a:r>
              <a:rPr lang="es-ES" sz="1200" dirty="0" smtClean="0"/>
              <a:t>cuando </a:t>
            </a:r>
            <a:r>
              <a:rPr lang="es-ES" sz="1200" u="sng" dirty="0"/>
              <a:t>no se tienen etiquetas</a:t>
            </a:r>
            <a:r>
              <a:rPr lang="es-ES" sz="1200" dirty="0"/>
              <a:t> verdaderas para los datos. </a:t>
            </a:r>
            <a:r>
              <a:rPr lang="es-ES" sz="1200" dirty="0" smtClean="0"/>
              <a:t>Mide cómo de bien separados están los </a:t>
            </a:r>
            <a:r>
              <a:rPr lang="es-ES" sz="1200" dirty="0" err="1" smtClean="0"/>
              <a:t>clusteres</a:t>
            </a:r>
            <a:r>
              <a:rPr lang="es-ES" sz="1200" dirty="0" smtClean="0"/>
              <a:t>.</a:t>
            </a: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1200" b="1" dirty="0" smtClean="0"/>
              <a:t>Cálculo</a:t>
            </a:r>
            <a:r>
              <a:rPr lang="es-ES" sz="1200" b="1" dirty="0"/>
              <a:t>: </a:t>
            </a:r>
            <a:r>
              <a:rPr lang="es-ES" sz="1200" dirty="0" smtClean="0"/>
              <a:t>para </a:t>
            </a:r>
            <a:r>
              <a:rPr lang="es-ES" sz="1200" dirty="0"/>
              <a:t>cada punto en el conjunto de datos, el </a:t>
            </a:r>
            <a:r>
              <a:rPr lang="es-ES" sz="1200" dirty="0" err="1"/>
              <a:t>Silhouette</a:t>
            </a:r>
            <a:r>
              <a:rPr lang="es-ES" sz="1200" dirty="0"/>
              <a:t> </a:t>
            </a:r>
            <a:r>
              <a:rPr lang="es-ES" sz="1200" dirty="0" err="1" smtClean="0"/>
              <a:t>Coefficient</a:t>
            </a:r>
            <a:r>
              <a:rPr lang="es-ES" sz="1200" dirty="0" smtClean="0"/>
              <a:t> </a:t>
            </a:r>
            <a:r>
              <a:rPr lang="es-ES" sz="1200" dirty="0"/>
              <a:t>se calcula en dos </a:t>
            </a:r>
            <a:r>
              <a:rPr lang="es-ES" sz="1200" dirty="0" smtClean="0"/>
              <a:t>pasos</a:t>
            </a:r>
          </a:p>
          <a:p>
            <a:pPr lvl="0"/>
            <a:r>
              <a:rPr lang="es-ES" sz="1200" b="1" dirty="0"/>
              <a:t>Distancia Media al Propio </a:t>
            </a:r>
            <a:r>
              <a:rPr lang="es-ES" sz="1200" b="1" dirty="0" err="1"/>
              <a:t>Cluster</a:t>
            </a:r>
            <a:r>
              <a:rPr lang="es-ES" sz="1200" b="1" dirty="0"/>
              <a:t> (a</a:t>
            </a:r>
            <a:r>
              <a:rPr lang="es-ES" sz="1200" b="1" dirty="0" smtClean="0"/>
              <a:t>)</a:t>
            </a:r>
            <a:r>
              <a:rPr lang="es-ES" sz="1200" dirty="0" smtClean="0"/>
              <a:t> para </a:t>
            </a:r>
            <a:r>
              <a:rPr lang="es-ES" sz="1200" dirty="0"/>
              <a:t>cada punto, se calcula:</a:t>
            </a:r>
          </a:p>
          <a:p>
            <a:pPr marL="914400" lvl="2" indent="-311150">
              <a:spcBef>
                <a:spcPts val="0"/>
              </a:spcBef>
              <a:buSzPts val="1300"/>
              <a:buFont typeface="Roboto"/>
              <a:buChar char="●"/>
            </a:pPr>
            <a:r>
              <a:rPr lang="es-ES" sz="1000" dirty="0" smtClean="0"/>
              <a:t>Distancia </a:t>
            </a:r>
            <a:r>
              <a:rPr lang="es-ES" sz="1000" dirty="0"/>
              <a:t>media a todos los demás puntos que están en el mismo </a:t>
            </a:r>
            <a:r>
              <a:rPr lang="es-ES" sz="1000" dirty="0" err="1"/>
              <a:t>cluster</a:t>
            </a:r>
            <a:r>
              <a:rPr lang="es-ES" sz="1000" dirty="0"/>
              <a:t>. </a:t>
            </a:r>
            <a:endParaRPr lang="es-ES" sz="1000" dirty="0" smtClean="0"/>
          </a:p>
          <a:p>
            <a:pPr marL="914400" lvl="2" indent="-311150">
              <a:spcBef>
                <a:spcPts val="0"/>
              </a:spcBef>
              <a:buSzPts val="1300"/>
              <a:buFont typeface="Roboto"/>
              <a:buChar char="●"/>
            </a:pPr>
            <a:r>
              <a:rPr lang="es-ES" sz="1200" b="1" dirty="0" smtClean="0"/>
              <a:t>a</a:t>
            </a:r>
            <a:r>
              <a:rPr lang="es-ES" sz="1000" dirty="0" smtClean="0"/>
              <a:t> mide cómo de cerca </a:t>
            </a:r>
            <a:r>
              <a:rPr lang="es-ES" sz="1000" dirty="0"/>
              <a:t>está el punto de otros puntos de su propio </a:t>
            </a:r>
            <a:r>
              <a:rPr lang="es-ES" sz="1000" dirty="0" err="1"/>
              <a:t>cluster</a:t>
            </a:r>
            <a:r>
              <a:rPr lang="es-ES" sz="1000" dirty="0"/>
              <a:t>. </a:t>
            </a:r>
            <a:endParaRPr lang="es-ES" sz="1000" dirty="0" smtClean="0"/>
          </a:p>
          <a:p>
            <a:pPr marL="914400" lvl="2" indent="-311150">
              <a:spcBef>
                <a:spcPts val="0"/>
              </a:spcBef>
              <a:buSzPts val="1300"/>
              <a:buFont typeface="Roboto"/>
              <a:buChar char="●"/>
            </a:pPr>
            <a:r>
              <a:rPr lang="es-ES" sz="1000" dirty="0" smtClean="0"/>
              <a:t>Cuanto </a:t>
            </a:r>
            <a:r>
              <a:rPr lang="es-ES" sz="1000" dirty="0"/>
              <a:t>más pequeño sea el valor de a, mejor, ya que indica que el punto está cerca de otros puntos dentro del mismo </a:t>
            </a:r>
            <a:r>
              <a:rPr lang="es-ES" sz="1000" dirty="0" err="1"/>
              <a:t>cluster</a:t>
            </a:r>
            <a:r>
              <a:rPr lang="es-ES" sz="1000" dirty="0"/>
              <a:t> (alta cohesión interna</a:t>
            </a:r>
            <a:r>
              <a:rPr lang="es-ES" sz="1000" dirty="0" smtClean="0"/>
              <a:t>).</a:t>
            </a:r>
          </a:p>
          <a:p>
            <a:pPr marL="457200" lvl="1" indent="-311150">
              <a:spcBef>
                <a:spcPts val="0"/>
              </a:spcBef>
              <a:buSzPts val="1300"/>
              <a:buFont typeface="Roboto"/>
              <a:buChar char="●"/>
            </a:pPr>
            <a:r>
              <a:rPr lang="es-ES" sz="1200" b="1" dirty="0" smtClean="0"/>
              <a:t>Distancia </a:t>
            </a:r>
            <a:r>
              <a:rPr lang="es-ES" sz="1200" b="1" dirty="0"/>
              <a:t>Media al </a:t>
            </a:r>
            <a:r>
              <a:rPr lang="es-ES" sz="1200" b="1" dirty="0" err="1"/>
              <a:t>Cluster</a:t>
            </a:r>
            <a:r>
              <a:rPr lang="es-ES" sz="1200" b="1" dirty="0"/>
              <a:t> más Cercano (</a:t>
            </a:r>
            <a:r>
              <a:rPr lang="es-ES" sz="1200" b="1" dirty="0" smtClean="0"/>
              <a:t>b) </a:t>
            </a:r>
            <a:r>
              <a:rPr lang="es-ES" sz="1200" dirty="0" smtClean="0"/>
              <a:t>para </a:t>
            </a:r>
            <a:r>
              <a:rPr lang="es-ES" sz="1200" dirty="0"/>
              <a:t>el mismo punto, se </a:t>
            </a:r>
            <a:r>
              <a:rPr lang="es-ES" sz="1200" dirty="0" smtClean="0"/>
              <a:t>calcula: </a:t>
            </a:r>
          </a:p>
          <a:p>
            <a:pPr marL="914400" lvl="2" indent="-311150">
              <a:spcBef>
                <a:spcPts val="0"/>
              </a:spcBef>
              <a:buSzPts val="1300"/>
              <a:buFont typeface="Roboto"/>
              <a:buChar char="●"/>
            </a:pPr>
            <a:r>
              <a:rPr lang="es-ES" sz="1000" dirty="0" smtClean="0"/>
              <a:t>Distancia </a:t>
            </a:r>
            <a:r>
              <a:rPr lang="es-ES" sz="1000" dirty="0"/>
              <a:t>media a todos los puntos del </a:t>
            </a:r>
            <a:r>
              <a:rPr lang="es-ES" sz="1000" dirty="0" err="1"/>
              <a:t>cluster</a:t>
            </a:r>
            <a:r>
              <a:rPr lang="es-ES" sz="1000" dirty="0"/>
              <a:t> más cercano (el </a:t>
            </a:r>
            <a:r>
              <a:rPr lang="es-ES" sz="1000" dirty="0" err="1"/>
              <a:t>cluster</a:t>
            </a:r>
            <a:r>
              <a:rPr lang="es-ES" sz="1000" dirty="0"/>
              <a:t> </a:t>
            </a:r>
            <a:r>
              <a:rPr lang="es-ES" sz="1000" dirty="0" smtClean="0"/>
              <a:t>vecino). </a:t>
            </a:r>
          </a:p>
          <a:p>
            <a:pPr marL="914400" lvl="2" indent="-311150">
              <a:spcBef>
                <a:spcPts val="0"/>
              </a:spcBef>
              <a:buSzPts val="1300"/>
              <a:buFont typeface="Roboto"/>
              <a:buChar char="●"/>
            </a:pPr>
            <a:r>
              <a:rPr lang="es-ES" sz="1000" dirty="0" smtClean="0"/>
              <a:t>b: queremos </a:t>
            </a:r>
            <a:r>
              <a:rPr lang="es-ES" sz="1000" dirty="0"/>
              <a:t>que esta distancia sea grande, ya que indica que el punto está lejos de los otros </a:t>
            </a:r>
            <a:r>
              <a:rPr lang="es-ES" sz="1000" dirty="0" err="1"/>
              <a:t>clusters</a:t>
            </a:r>
            <a:r>
              <a:rPr lang="es-ES" sz="1000" dirty="0"/>
              <a:t>, lo que significa que los </a:t>
            </a:r>
            <a:r>
              <a:rPr lang="es-ES" sz="1000" dirty="0" err="1"/>
              <a:t>clusters</a:t>
            </a:r>
            <a:r>
              <a:rPr lang="es-ES" sz="1000" dirty="0"/>
              <a:t> están bien separados</a:t>
            </a:r>
            <a:r>
              <a:rPr lang="es-ES" sz="1000" dirty="0" smtClean="0"/>
              <a:t>.</a:t>
            </a:r>
          </a:p>
          <a:p>
            <a:pPr marL="457200" lvl="1" indent="-311150">
              <a:spcBef>
                <a:spcPts val="0"/>
              </a:spcBef>
              <a:buSzPts val="1300"/>
              <a:buFont typeface="Roboto"/>
              <a:buChar char="●"/>
            </a:pPr>
            <a:r>
              <a:rPr lang="es-ES" sz="1200" b="1" dirty="0" err="1"/>
              <a:t>Silhouette</a:t>
            </a:r>
            <a:r>
              <a:rPr lang="es-ES" sz="1200" b="1" dirty="0"/>
              <a:t> </a:t>
            </a:r>
            <a:r>
              <a:rPr lang="es-ES" sz="1200" b="1" dirty="0" err="1"/>
              <a:t>Coefficient</a:t>
            </a:r>
            <a:r>
              <a:rPr lang="es-ES" sz="1200" b="1" dirty="0" smtClean="0"/>
              <a:t>(s):</a:t>
            </a:r>
            <a:endParaRPr lang="es-ES" sz="1200" dirty="0"/>
          </a:p>
        </p:txBody>
      </p:sp>
      <p:pic>
        <p:nvPicPr>
          <p:cNvPr id="436" name="Google Shape;43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070" y="4091181"/>
            <a:ext cx="1400175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6"/>
          <p:cNvSpPr txBox="1"/>
          <p:nvPr/>
        </p:nvSpPr>
        <p:spPr>
          <a:xfrm>
            <a:off x="2477729" y="3867309"/>
            <a:ext cx="6843252" cy="106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Toma valores en [-1, </a:t>
            </a:r>
            <a:r>
              <a:rPr lang="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1] </a:t>
            </a:r>
          </a:p>
          <a:p>
            <a:pPr marL="171450" indent="-171450">
              <a:buFontTx/>
              <a:buChar char="-"/>
            </a:pPr>
            <a:r>
              <a:rPr lang="es" sz="10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Mejor </a:t>
            </a:r>
            <a:r>
              <a:rPr lang="es" sz="10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cuanto mayor</a:t>
            </a:r>
            <a:r>
              <a:rPr lang="es" sz="10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(clusters más densos y mejor separados). </a:t>
            </a:r>
          </a:p>
          <a:p>
            <a:pPr marL="171450" lvl="0" indent="-171450">
              <a:buFontTx/>
              <a:buChar char="-"/>
            </a:pPr>
            <a:r>
              <a:rPr lang="es" sz="10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Scores </a:t>
            </a:r>
            <a:r>
              <a:rPr lang="es" sz="10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cercanos a 0</a:t>
            </a:r>
            <a:r>
              <a:rPr lang="es" sz="10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indican superposición de los </a:t>
            </a:r>
            <a:r>
              <a:rPr lang="es" sz="10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clusters o </a:t>
            </a:r>
            <a:r>
              <a:rPr lang="es-ES" sz="10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que </a:t>
            </a:r>
            <a:r>
              <a:rPr lang="es-ES" sz="10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la muestra está en o muy cerca del límite de decisión entre dos</a:t>
            </a:r>
            <a:r>
              <a:rPr lang="es" sz="10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clusteres.</a:t>
            </a:r>
          </a:p>
          <a:p>
            <a:pPr marL="171450" lvl="0" indent="-171450">
              <a:buFontTx/>
              <a:buChar char="-"/>
            </a:pPr>
            <a:r>
              <a:rPr lang="es-ES" sz="10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Los </a:t>
            </a:r>
            <a:r>
              <a:rPr lang="es-ES" sz="10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valores negativos </a:t>
            </a:r>
            <a:r>
              <a:rPr lang="es-ES" sz="10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indican que esas muestras podrían haber sido asignadas al conglomerado incorrecto.</a:t>
            </a:r>
            <a:endParaRPr sz="10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0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Validación - Índices internos</a:t>
            </a:r>
            <a:r>
              <a:rPr lang="es" dirty="0"/>
              <a:t> - Silhouette Coefficient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43" y="1496961"/>
            <a:ext cx="7309493" cy="34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Validación - Índices internos</a:t>
            </a:r>
            <a:r>
              <a:rPr lang="es"/>
              <a:t> - Silhouette Coefficient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65" y="1557761"/>
            <a:ext cx="7219335" cy="33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Validación - Índices internos</a:t>
            </a:r>
            <a:r>
              <a:rPr lang="es"/>
              <a:t> - Silhouette Coefficient</a:t>
            </a:r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61" y="1638376"/>
            <a:ext cx="6636377" cy="313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7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Validación - Índices internos</a:t>
            </a:r>
            <a:r>
              <a:rPr lang="es"/>
              <a:t> - Silhouette Coefficient</a:t>
            </a:r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71" y="1195821"/>
            <a:ext cx="7583235" cy="35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 idx="4294967295"/>
          </p:nvPr>
        </p:nvSpPr>
        <p:spPr>
          <a:xfrm>
            <a:off x="597309" y="656867"/>
            <a:ext cx="5500688" cy="151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4000" b="1" dirty="0" smtClean="0">
                <a:solidFill>
                  <a:schemeClr val="bg1"/>
                </a:solidFill>
              </a:rPr>
              <a:t/>
            </a:r>
            <a:br>
              <a:rPr lang="es-ES" sz="4000" b="1" dirty="0" smtClean="0">
                <a:solidFill>
                  <a:schemeClr val="bg1"/>
                </a:solidFill>
              </a:rPr>
            </a:br>
            <a:r>
              <a:rPr lang="es-ES" sz="4000" b="1" dirty="0" smtClean="0">
                <a:solidFill>
                  <a:schemeClr val="bg1"/>
                </a:solidFill>
              </a:rPr>
              <a:t>1. Introducción</a:t>
            </a:r>
            <a:endParaRPr sz="4000" b="1" dirty="0">
              <a:solidFill>
                <a:schemeClr val="bg1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505662" y="2281267"/>
            <a:ext cx="479638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Aprendizaje supervisado vs Aprendizaje no supervisado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¿Para qué?</a:t>
            </a:r>
          </a:p>
        </p:txBody>
      </p:sp>
    </p:spTree>
    <p:extLst>
      <p:ext uri="{BB962C8B-B14F-4D97-AF65-F5344CB8AC3E}">
        <p14:creationId xmlns:p14="http://schemas.microsoft.com/office/powerpoint/2010/main" val="371488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Validación - Índices internos</a:t>
            </a:r>
            <a:r>
              <a:rPr lang="es"/>
              <a:t> - Silhouette Coefficient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96" y="1670734"/>
            <a:ext cx="6999707" cy="32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Validación - Índices internos</a:t>
            </a:r>
            <a:r>
              <a:rPr lang="es" dirty="0"/>
              <a:t> - Silhouette Coefficient</a:t>
            </a:r>
            <a:endParaRPr dirty="0"/>
          </a:p>
        </p:txBody>
      </p:sp>
      <p:sp>
        <p:nvSpPr>
          <p:cNvPr id="5" name="Google Shape;426;p65"/>
          <p:cNvSpPr txBox="1">
            <a:spLocks noGrp="1"/>
          </p:cNvSpPr>
          <p:nvPr>
            <p:ph type="body" idx="4294967295"/>
          </p:nvPr>
        </p:nvSpPr>
        <p:spPr>
          <a:xfrm>
            <a:off x="354423" y="1199352"/>
            <a:ext cx="8701087" cy="3711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s-ES" dirty="0" smtClean="0"/>
              <a:t>En este ejemplo se usa el análisis de silueta para determinar el valor óptimo de </a:t>
            </a:r>
            <a:r>
              <a:rPr lang="es-ES" dirty="0" err="1" smtClean="0"/>
              <a:t>n_clusters</a:t>
            </a:r>
            <a:r>
              <a:rPr lang="es-ES" dirty="0" smtClean="0"/>
              <a:t>:</a:t>
            </a:r>
          </a:p>
          <a:p>
            <a:r>
              <a:rPr lang="es-ES" dirty="0" smtClean="0"/>
              <a:t>Valores </a:t>
            </a:r>
            <a:r>
              <a:rPr lang="es-ES" dirty="0"/>
              <a:t>de </a:t>
            </a:r>
            <a:r>
              <a:rPr lang="es-ES" dirty="0" err="1"/>
              <a:t>n_clusters</a:t>
            </a:r>
            <a:r>
              <a:rPr lang="es-ES" dirty="0"/>
              <a:t> de 3, 5 y </a:t>
            </a:r>
            <a:r>
              <a:rPr lang="es-ES" dirty="0" smtClean="0"/>
              <a:t>6 son una mala elección: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sz="1200" dirty="0"/>
              <a:t>P</a:t>
            </a:r>
            <a:r>
              <a:rPr lang="es-ES" sz="1200" dirty="0" smtClean="0"/>
              <a:t>resencia </a:t>
            </a:r>
            <a:r>
              <a:rPr lang="es-ES" sz="1200" dirty="0"/>
              <a:t>de </a:t>
            </a:r>
            <a:r>
              <a:rPr lang="es-ES" sz="1200" dirty="0" err="1" smtClean="0"/>
              <a:t>clusters</a:t>
            </a:r>
            <a:r>
              <a:rPr lang="es-ES" sz="1200" dirty="0" smtClean="0"/>
              <a:t> </a:t>
            </a:r>
            <a:r>
              <a:rPr lang="es-ES" sz="1200" dirty="0"/>
              <a:t>con puntuaciones de silueta por debajo del promedio </a:t>
            </a:r>
            <a:endParaRPr lang="es-ES" sz="1200" dirty="0" smtClean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sz="1200" dirty="0" smtClean="0"/>
              <a:t>Amplias fluctuaciones </a:t>
            </a:r>
            <a:r>
              <a:rPr lang="es-ES" sz="1200" dirty="0"/>
              <a:t>en el tamaño de los gráficos de silueta</a:t>
            </a:r>
            <a:r>
              <a:rPr lang="es-ES" sz="1200" dirty="0" smtClean="0"/>
              <a:t>.</a:t>
            </a:r>
            <a:endParaRPr lang="es-ES" sz="1200" dirty="0"/>
          </a:p>
          <a:p>
            <a:pPr>
              <a:lnSpc>
                <a:spcPct val="150000"/>
              </a:lnSpc>
            </a:pPr>
            <a:r>
              <a:rPr lang="es-ES" sz="1400" dirty="0"/>
              <a:t>El análisis de silueta es más ambivalente al decidir entre 2 y 4</a:t>
            </a:r>
            <a:r>
              <a:rPr lang="es-ES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" sz="1400" dirty="0" smtClean="0"/>
              <a:t>A </a:t>
            </a:r>
            <a:r>
              <a:rPr lang="es-ES" sz="1400" dirty="0"/>
              <a:t>partir del grosor del gráfico de silueta se puede visualizar el tamaño del grupo</a:t>
            </a:r>
            <a:r>
              <a:rPr lang="es-ES" sz="1400" dirty="0" smtClean="0"/>
              <a:t>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sz="1200" dirty="0" err="1"/>
              <a:t>n_clusters</a:t>
            </a:r>
            <a:r>
              <a:rPr lang="es-ES" sz="1200" dirty="0"/>
              <a:t> </a:t>
            </a:r>
            <a:r>
              <a:rPr lang="es-ES" sz="1200" dirty="0" smtClean="0"/>
              <a:t>= 2: grupo </a:t>
            </a:r>
            <a:r>
              <a:rPr lang="es-ES" sz="1200" dirty="0"/>
              <a:t>0 </a:t>
            </a:r>
            <a:r>
              <a:rPr lang="es-ES" sz="1200" dirty="0" smtClean="0"/>
              <a:t>es </a:t>
            </a:r>
            <a:r>
              <a:rPr lang="es-ES" sz="1200" dirty="0"/>
              <a:t>de mayor tamaño debido a la agrupación de los 3 subgrupos en un grupo grande. </a:t>
            </a:r>
            <a:endParaRPr lang="es-ES" sz="1200" dirty="0" smtClean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sz="1200" dirty="0" err="1"/>
              <a:t>n_clusters</a:t>
            </a:r>
            <a:r>
              <a:rPr lang="es-ES" sz="1200" dirty="0"/>
              <a:t> = </a:t>
            </a:r>
            <a:r>
              <a:rPr lang="es-ES" sz="1200" dirty="0" smtClean="0"/>
              <a:t>4: todos </a:t>
            </a:r>
            <a:r>
              <a:rPr lang="es-ES" sz="1200" dirty="0"/>
              <a:t>los gráficos tienen más o menos un grosor similar y, por lo tanto, tienen tamaños </a:t>
            </a:r>
            <a:r>
              <a:rPr lang="es-ES" sz="1200" dirty="0" smtClean="0"/>
              <a:t>similares.</a:t>
            </a:r>
          </a:p>
          <a:p>
            <a:pPr>
              <a:lnSpc>
                <a:spcPct val="150000"/>
              </a:lnSpc>
            </a:pPr>
            <a:r>
              <a:rPr lang="es-ES" sz="1400" dirty="0" smtClean="0">
                <a:hlinkClick r:id="rId3"/>
              </a:rPr>
              <a:t>Fuente</a:t>
            </a:r>
            <a:endParaRPr lang="es-ES" sz="14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s-ES" sz="1200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1843549" y="3674038"/>
            <a:ext cx="630493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For </a:t>
            </a:r>
            <a:r>
              <a:rPr lang="en-US" sz="1200" dirty="0" err="1">
                <a:solidFill>
                  <a:srgbClr val="FF0000"/>
                </a:solidFill>
                <a:latin typeface="Consolas" panose="020B0609020204030204" pitchFamily="49" charset="0"/>
              </a:rPr>
              <a:t>n_clusters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 = 2 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The average </a:t>
            </a:r>
            <a:r>
              <a:rPr lang="en-US" sz="1200" dirty="0" err="1">
                <a:solidFill>
                  <a:srgbClr val="3B3B3B"/>
                </a:solidFill>
                <a:latin typeface="Consolas" panose="020B0609020204030204" pitchFamily="49" charset="0"/>
              </a:rPr>
              <a:t>silhouette_score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 is :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0.7049787496083262 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For </a:t>
            </a:r>
            <a:r>
              <a:rPr lang="en-US" sz="1200" dirty="0" err="1">
                <a:solidFill>
                  <a:srgbClr val="3B3B3B"/>
                </a:solidFill>
                <a:latin typeface="Consolas" panose="020B0609020204030204" pitchFamily="49" charset="0"/>
              </a:rPr>
              <a:t>n_clusters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 = 3 The average </a:t>
            </a:r>
            <a:r>
              <a:rPr lang="en-US" sz="1200" dirty="0" err="1">
                <a:solidFill>
                  <a:srgbClr val="3B3B3B"/>
                </a:solidFill>
                <a:latin typeface="Consolas" panose="020B0609020204030204" pitchFamily="49" charset="0"/>
              </a:rPr>
              <a:t>silhouette_score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 is : 0.5882004012129721 For </a:t>
            </a:r>
            <a:r>
              <a:rPr lang="en-US" sz="1200" dirty="0" err="1">
                <a:solidFill>
                  <a:srgbClr val="3B3B3B"/>
                </a:solidFill>
                <a:latin typeface="Consolas" panose="020B0609020204030204" pitchFamily="49" charset="0"/>
              </a:rPr>
              <a:t>n_clusters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 = 4 The average </a:t>
            </a:r>
            <a:r>
              <a:rPr lang="en-US" sz="1200" dirty="0" err="1">
                <a:solidFill>
                  <a:srgbClr val="3B3B3B"/>
                </a:solidFill>
                <a:latin typeface="Consolas" panose="020B0609020204030204" pitchFamily="49" charset="0"/>
              </a:rPr>
              <a:t>silhouette_score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 is : 0.6505186632729437 For </a:t>
            </a:r>
            <a:r>
              <a:rPr lang="en-US" sz="1200" dirty="0" err="1">
                <a:solidFill>
                  <a:srgbClr val="3B3B3B"/>
                </a:solidFill>
                <a:latin typeface="Consolas" panose="020B0609020204030204" pitchFamily="49" charset="0"/>
              </a:rPr>
              <a:t>n_clusters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 = 5 The average </a:t>
            </a:r>
            <a:r>
              <a:rPr lang="en-US" sz="1200" dirty="0" err="1">
                <a:solidFill>
                  <a:srgbClr val="3B3B3B"/>
                </a:solidFill>
                <a:latin typeface="Consolas" panose="020B0609020204030204" pitchFamily="49" charset="0"/>
              </a:rPr>
              <a:t>silhouette_score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 is : 0.561464362648773 For </a:t>
            </a:r>
            <a:r>
              <a:rPr lang="en-US" sz="1200" dirty="0" err="1">
                <a:solidFill>
                  <a:srgbClr val="3B3B3B"/>
                </a:solidFill>
                <a:latin typeface="Consolas" panose="020B0609020204030204" pitchFamily="49" charset="0"/>
              </a:rPr>
              <a:t>n_clusters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 = 6 The average </a:t>
            </a:r>
            <a:r>
              <a:rPr lang="en-US" sz="1200" dirty="0" err="1">
                <a:solidFill>
                  <a:srgbClr val="3B3B3B"/>
                </a:solidFill>
                <a:latin typeface="Consolas" panose="020B0609020204030204" pitchFamily="49" charset="0"/>
              </a:rPr>
              <a:t>silhouette_score</a:t>
            </a:r>
            <a:r>
              <a:rPr lang="en-US" sz="1200" dirty="0">
                <a:solidFill>
                  <a:srgbClr val="3B3B3B"/>
                </a:solidFill>
                <a:latin typeface="Consolas" panose="020B0609020204030204" pitchFamily="49" charset="0"/>
              </a:rPr>
              <a:t> is : 0.4857596147013469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10175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 idx="4294967295"/>
          </p:nvPr>
        </p:nvSpPr>
        <p:spPr>
          <a:xfrm>
            <a:off x="442451" y="874406"/>
            <a:ext cx="4598988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4000" b="1" dirty="0" smtClean="0">
                <a:solidFill>
                  <a:schemeClr val="bg1"/>
                </a:solidFill>
              </a:rPr>
              <a:t/>
            </a:r>
            <a:br>
              <a:rPr lang="es-ES" sz="4000" b="1" dirty="0" smtClean="0">
                <a:solidFill>
                  <a:schemeClr val="bg1"/>
                </a:solidFill>
              </a:rPr>
            </a:br>
            <a:r>
              <a:rPr lang="es-ES" sz="4000" b="1" dirty="0" smtClean="0">
                <a:solidFill>
                  <a:schemeClr val="bg1"/>
                </a:solidFill>
              </a:rPr>
              <a:t>4. Algoritmos</a:t>
            </a:r>
            <a:endParaRPr sz="4000" b="1" dirty="0">
              <a:solidFill>
                <a:schemeClr val="bg1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594152" y="2203371"/>
            <a:ext cx="4796384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K-</a:t>
            </a:r>
            <a:r>
              <a:rPr lang="es-ES" altLang="ko-KR" sz="1800" dirty="0" err="1">
                <a:solidFill>
                  <a:schemeClr val="bg1"/>
                </a:solidFill>
                <a:cs typeface="Arial" pitchFamily="34" charset="0"/>
              </a:rPr>
              <a:t>Means</a:t>
            </a:r>
            <a:endParaRPr lang="es-ES" altLang="ko-KR" sz="18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Mean </a:t>
            </a:r>
            <a:r>
              <a:rPr lang="es-ES" altLang="ko-KR" sz="1800" dirty="0" err="1">
                <a:solidFill>
                  <a:schemeClr val="bg1"/>
                </a:solidFill>
                <a:cs typeface="Arial" pitchFamily="34" charset="0"/>
              </a:rPr>
              <a:t>shift</a:t>
            </a:r>
            <a:endParaRPr lang="es-ES" altLang="ko-KR" sz="18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 err="1">
                <a:solidFill>
                  <a:schemeClr val="bg1"/>
                </a:solidFill>
                <a:cs typeface="Arial" pitchFamily="34" charset="0"/>
              </a:rPr>
              <a:t>Gaussian</a:t>
            </a: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 mixture </a:t>
            </a:r>
            <a:r>
              <a:rPr lang="es-ES" altLang="ko-KR" sz="1800" dirty="0" err="1">
                <a:solidFill>
                  <a:schemeClr val="bg1"/>
                </a:solidFill>
                <a:cs typeface="Arial" pitchFamily="34" charset="0"/>
              </a:rPr>
              <a:t>models</a:t>
            </a: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 (GMM)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 err="1">
                <a:solidFill>
                  <a:schemeClr val="bg1"/>
                </a:solidFill>
                <a:cs typeface="Arial" pitchFamily="34" charset="0"/>
              </a:rPr>
              <a:t>Hierarchical</a:t>
            </a: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s-ES" altLang="ko-KR" sz="1800" dirty="0" err="1">
                <a:solidFill>
                  <a:schemeClr val="bg1"/>
                </a:solidFill>
                <a:cs typeface="Arial" pitchFamily="34" charset="0"/>
              </a:rPr>
              <a:t>clustering</a:t>
            </a:r>
            <a:endParaRPr lang="es-ES" altLang="ko-KR" sz="18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altLang="ko-KR" sz="1800" dirty="0">
                <a:solidFill>
                  <a:schemeClr val="bg1"/>
                </a:solidFill>
                <a:cs typeface="Arial" pitchFamily="34" charset="0"/>
              </a:rPr>
              <a:t>DBSCAN</a:t>
            </a:r>
          </a:p>
        </p:txBody>
      </p:sp>
    </p:spTree>
    <p:extLst>
      <p:ext uri="{BB962C8B-B14F-4D97-AF65-F5344CB8AC3E}">
        <p14:creationId xmlns:p14="http://schemas.microsoft.com/office/powerpoint/2010/main" val="11353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5400"/>
            </a:pPr>
            <a:r>
              <a:rPr lang="es-ES" sz="4050" dirty="0"/>
              <a:t>K-</a:t>
            </a:r>
            <a:r>
              <a:rPr lang="es-ES" sz="4050" dirty="0" err="1"/>
              <a:t>means</a:t>
            </a:r>
            <a:r>
              <a:rPr lang="es-ES" sz="4050" dirty="0"/>
              <a:t>:</a:t>
            </a:r>
            <a:endParaRPr dirty="0"/>
          </a:p>
        </p:txBody>
      </p:sp>
      <p:sp>
        <p:nvSpPr>
          <p:cNvPr id="193" name="Google Shape;193;p22"/>
          <p:cNvSpPr txBox="1"/>
          <p:nvPr/>
        </p:nvSpPr>
        <p:spPr>
          <a:xfrm>
            <a:off x="332627" y="932567"/>
            <a:ext cx="8269244" cy="269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488950" indent="-342900" algn="just">
              <a:lnSpc>
                <a:spcPct val="115000"/>
              </a:lnSpc>
              <a:buClr>
                <a:srgbClr val="1C355E"/>
              </a:buClr>
              <a:buSzPts val="1300"/>
              <a:buFont typeface="+mj-lt"/>
              <a:buAutoNum type="arabicPeriod"/>
            </a:pP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Fijar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el número de clases o clústeres, </a:t>
            </a: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8950" indent="-342900" algn="just">
              <a:lnSpc>
                <a:spcPct val="115000"/>
              </a:lnSpc>
              <a:buClr>
                <a:srgbClr val="1C355E"/>
              </a:buClr>
              <a:buSzPts val="1300"/>
              <a:buFont typeface="+mj-lt"/>
              <a:buAutoNum type="arabicPeriod"/>
            </a:pP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Elegir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k semillas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o centros iniciales (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centroides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) en el espacio de representación de los objetos.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8950" indent="-342900" algn="just">
              <a:lnSpc>
                <a:spcPct val="115000"/>
              </a:lnSpc>
              <a:buClr>
                <a:srgbClr val="1C355E"/>
              </a:buClr>
              <a:buSzPts val="1300"/>
              <a:buFont typeface="+mj-lt"/>
              <a:buAutoNum type="arabicPeriod"/>
            </a:pP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Fase de asignación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 Para cada objeto se mide la distancia a cada uno de los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centroides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y se asigna al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centroide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más cercano según la distancia previamente elegida. Los objetos quedan clasificados en k clases.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8950" indent="-342900" algn="just">
              <a:lnSpc>
                <a:spcPct val="115000"/>
              </a:lnSpc>
              <a:buClr>
                <a:srgbClr val="1C355E"/>
              </a:buClr>
              <a:buSzPts val="1300"/>
              <a:buFont typeface="+mj-lt"/>
              <a:buAutoNum type="arabicPeriod"/>
            </a:pP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Fase de actualización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 Se eligen nuevos centros en cada una de las k clases. Habitualmente suelen ser los centros de gravedad (medias) de las clases.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8950" indent="-342900" algn="just">
              <a:lnSpc>
                <a:spcPct val="115000"/>
              </a:lnSpc>
              <a:buClr>
                <a:srgbClr val="1C355E"/>
              </a:buClr>
              <a:buSzPts val="1300"/>
              <a:buFont typeface="+mj-lt"/>
              <a:buAutoNum type="arabicPeriod"/>
            </a:pP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Si alguno de los </a:t>
            </a: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k centros se han alterado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respecto a los anteriores, ir </a:t>
            </a: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al paso 3. En caso contrario,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parar y dar dicha clasificación como </a:t>
            </a: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solución del problema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lvl="1"/>
            <a:endParaRPr sz="1200" dirty="0">
              <a:solidFill>
                <a:schemeClr val="dk1"/>
              </a:solidFill>
            </a:endParaRPr>
          </a:p>
          <a:p>
            <a:pPr marL="342900" lvl="1"/>
            <a:endParaRPr sz="1200" dirty="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marL="557213" lvl="1" indent="-138113">
              <a:buClr>
                <a:schemeClr val="dk1"/>
              </a:buClr>
              <a:buSzPts val="1600"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94" name="Google Shape;194;p22" descr="Gráfico, Gráfico de dispersió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032" y="3024158"/>
            <a:ext cx="2176913" cy="189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 descr="Diagrama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7057" y="3066651"/>
            <a:ext cx="2714042" cy="1740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453" name="Google Shape;453;p69"/>
          <p:cNvSpPr txBox="1">
            <a:spLocks noGrp="1"/>
          </p:cNvSpPr>
          <p:nvPr>
            <p:ph type="body" idx="4294967295"/>
          </p:nvPr>
        </p:nvSpPr>
        <p:spPr>
          <a:xfrm>
            <a:off x="440659" y="974761"/>
            <a:ext cx="8047037" cy="366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/>
              <a:t>Se prefija K y se parte de los datos originales.</a:t>
            </a:r>
            <a:endParaRPr sz="1400"/>
          </a:p>
        </p:txBody>
      </p:sp>
      <p:pic>
        <p:nvPicPr>
          <p:cNvPr id="455" name="Google Shape;45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802" y="1515136"/>
            <a:ext cx="3196750" cy="318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9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460" name="Google Shape;460;p70"/>
          <p:cNvSpPr txBox="1">
            <a:spLocks noGrp="1"/>
          </p:cNvSpPr>
          <p:nvPr>
            <p:ph type="body" idx="4294967295"/>
          </p:nvPr>
        </p:nvSpPr>
        <p:spPr>
          <a:xfrm>
            <a:off x="588143" y="1157686"/>
            <a:ext cx="8047037" cy="366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Se eligen K puntos aleatoriamente (aquí K = 3) como centros iniciales.</a:t>
            </a:r>
            <a:endParaRPr sz="1400" dirty="0"/>
          </a:p>
        </p:txBody>
      </p:sp>
      <p:pic>
        <p:nvPicPr>
          <p:cNvPr id="462" name="Google Shape;46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919" y="1524398"/>
            <a:ext cx="3228850" cy="3218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467" name="Google Shape;467;p71"/>
          <p:cNvSpPr txBox="1">
            <a:spLocks noGrp="1"/>
          </p:cNvSpPr>
          <p:nvPr>
            <p:ph type="body" idx="4294967295"/>
          </p:nvPr>
        </p:nvSpPr>
        <p:spPr>
          <a:xfrm>
            <a:off x="396415" y="1012465"/>
            <a:ext cx="8047037" cy="366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a) Se asignan todos los puntos al cluster con centro más cercano.</a:t>
            </a:r>
            <a:endParaRPr sz="1400" dirty="0"/>
          </a:p>
        </p:txBody>
      </p:sp>
      <p:pic>
        <p:nvPicPr>
          <p:cNvPr id="469" name="Google Shape;46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844" y="1479734"/>
            <a:ext cx="3296178" cy="3301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25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474" name="Google Shape;474;p72"/>
          <p:cNvSpPr txBox="1">
            <a:spLocks noGrp="1"/>
          </p:cNvSpPr>
          <p:nvPr>
            <p:ph type="body" idx="4294967295"/>
          </p:nvPr>
        </p:nvSpPr>
        <p:spPr>
          <a:xfrm>
            <a:off x="470157" y="1069002"/>
            <a:ext cx="8047037" cy="366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b) Se calcula el centroide (centro de masas) de cada cluster. Puede no estar sobre ningún punto.</a:t>
            </a:r>
            <a:endParaRPr sz="1400" dirty="0"/>
          </a:p>
        </p:txBody>
      </p:sp>
      <p:pic>
        <p:nvPicPr>
          <p:cNvPr id="476" name="Google Shape;47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525" y="1582973"/>
            <a:ext cx="3282300" cy="327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4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481" name="Google Shape;481;p73"/>
          <p:cNvSpPr txBox="1">
            <a:spLocks noGrp="1"/>
          </p:cNvSpPr>
          <p:nvPr>
            <p:ph type="body" idx="4294967295"/>
          </p:nvPr>
        </p:nvSpPr>
        <p:spPr>
          <a:xfrm>
            <a:off x="757750" y="1012465"/>
            <a:ext cx="8047037" cy="366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a) Se asignan todos los puntos al cluster con centro más cercano.</a:t>
            </a:r>
            <a:endParaRPr sz="1400" dirty="0"/>
          </a:p>
        </p:txBody>
      </p:sp>
      <p:pic>
        <p:nvPicPr>
          <p:cNvPr id="483" name="Google Shape;48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054" y="1509232"/>
            <a:ext cx="3204067" cy="319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488" name="Google Shape;488;p74"/>
          <p:cNvSpPr txBox="1">
            <a:spLocks noGrp="1"/>
          </p:cNvSpPr>
          <p:nvPr>
            <p:ph type="body" idx="4294967295"/>
          </p:nvPr>
        </p:nvSpPr>
        <p:spPr>
          <a:xfrm>
            <a:off x="-781665" y="1012465"/>
            <a:ext cx="6704013" cy="366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b) Se calcula el centroide de cada cluster.</a:t>
            </a:r>
            <a:endParaRPr sz="1400" dirty="0"/>
          </a:p>
        </p:txBody>
      </p:sp>
      <p:pic>
        <p:nvPicPr>
          <p:cNvPr id="490" name="Google Shape;49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294" y="1493761"/>
            <a:ext cx="3250224" cy="3255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8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buSzPts val="5400"/>
            </a:pPr>
            <a:r>
              <a:rPr lang="es-ES" sz="4050"/>
              <a:t>Aprendizaje no supervisado:</a:t>
            </a: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501777" y="1258030"/>
            <a:ext cx="8140446" cy="13716"/>
          </a:xfrm>
          <a:custGeom>
            <a:avLst/>
            <a:gdLst/>
            <a:ahLst/>
            <a:cxnLst/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501777" y="3726955"/>
            <a:ext cx="8362335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En el aprendizaje no supervisado nos encontramos con un conjunto de datos que no están clasificados ni etiquetados, por lo que en este tipo de aprendizaje el objetivo es hallar patrones o características comunes y realizar asociaciones para agrupar los datos.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endParaRPr sz="1350" dirty="0">
              <a:solidFill>
                <a:schemeClr val="dk1"/>
              </a:solidFill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216" y="1885646"/>
            <a:ext cx="3765282" cy="1507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1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495" name="Google Shape;495;p75"/>
          <p:cNvSpPr txBox="1">
            <a:spLocks noGrp="1"/>
          </p:cNvSpPr>
          <p:nvPr>
            <p:ph type="body" idx="4294967295"/>
          </p:nvPr>
        </p:nvSpPr>
        <p:spPr>
          <a:xfrm>
            <a:off x="-146488" y="1012465"/>
            <a:ext cx="6704013" cy="366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a) Se asignan todos los puntos al cluster con centro más cercano.</a:t>
            </a:r>
            <a:endParaRPr sz="1400" dirty="0"/>
          </a:p>
        </p:txBody>
      </p:sp>
      <p:pic>
        <p:nvPicPr>
          <p:cNvPr id="497" name="Google Shape;49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387" y="1379177"/>
            <a:ext cx="3250225" cy="3255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3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502" name="Google Shape;502;p76"/>
          <p:cNvSpPr txBox="1">
            <a:spLocks noGrp="1"/>
          </p:cNvSpPr>
          <p:nvPr>
            <p:ph type="body" idx="4294967295"/>
          </p:nvPr>
        </p:nvSpPr>
        <p:spPr>
          <a:xfrm>
            <a:off x="-527400" y="1012465"/>
            <a:ext cx="6704013" cy="366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b) Se calcula el centroide de cada cluster.</a:t>
            </a:r>
            <a:endParaRPr sz="1400" dirty="0"/>
          </a:p>
        </p:txBody>
      </p:sp>
      <p:pic>
        <p:nvPicPr>
          <p:cNvPr id="504" name="Google Shape;50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606" y="1532198"/>
            <a:ext cx="3241325" cy="324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61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509" name="Google Shape;509;p77"/>
          <p:cNvSpPr txBox="1">
            <a:spLocks noGrp="1"/>
          </p:cNvSpPr>
          <p:nvPr>
            <p:ph type="body" idx="4294967295"/>
          </p:nvPr>
        </p:nvSpPr>
        <p:spPr>
          <a:xfrm>
            <a:off x="-187120" y="1012465"/>
            <a:ext cx="8372475" cy="366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/>
              <a:t>Se para cuando no haya cambios (o si se supera un límite prefijado de iteraciones a-b)</a:t>
            </a:r>
            <a:endParaRPr sz="1400"/>
          </a:p>
        </p:txBody>
      </p:sp>
      <p:pic>
        <p:nvPicPr>
          <p:cNvPr id="511" name="Google Shape;51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508" y="1524825"/>
            <a:ext cx="3199185" cy="319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1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5400"/>
            </a:pPr>
            <a:r>
              <a:rPr lang="es-ES" sz="4050" dirty="0"/>
              <a:t>Elección de k:</a:t>
            </a:r>
            <a:endParaRPr dirty="0"/>
          </a:p>
        </p:txBody>
      </p:sp>
      <p:sp>
        <p:nvSpPr>
          <p:cNvPr id="203" name="Google Shape;203;p23"/>
          <p:cNvSpPr txBox="1"/>
          <p:nvPr/>
        </p:nvSpPr>
        <p:spPr>
          <a:xfrm>
            <a:off x="372979" y="1046120"/>
            <a:ext cx="8269244" cy="222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¿Cómo determinar el número correcto de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(k)?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	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Método del codo</a:t>
            </a:r>
            <a:r>
              <a:rPr lang="es-ES" sz="13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:  </a:t>
            </a: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consiste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en ejecutar el algoritmo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kmeans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para diferentes valores de k y calcular el </a:t>
            </a:r>
            <a:r>
              <a:rPr lang="es-ES" sz="13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SSE</a:t>
            </a: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(sum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of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squared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erros o suma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de la distancia de cada punto al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centroide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de su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</a:t>
            </a: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correspondiente),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graficar los resultados y seleccionar el número de grupos k más adecuado.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	A medida que aumenta k, el SSE disminuye, pero a un ritmo cada vez menor. El punto en el que el SSE disminuye más lentamente se conoce como el codo y es el punto óptimo para elegir k.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342900" lvl="1"/>
            <a:endParaRPr sz="1200" dirty="0">
              <a:solidFill>
                <a:schemeClr val="dk1"/>
              </a:solidFill>
            </a:endParaRPr>
          </a:p>
          <a:p>
            <a:pPr marL="342900" lvl="1"/>
            <a:endParaRPr sz="1200" dirty="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marL="557213" lvl="1" indent="-138113">
              <a:buClr>
                <a:schemeClr val="dk1"/>
              </a:buClr>
              <a:buSzPts val="1600"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942" y="2795611"/>
            <a:ext cx="3739174" cy="196906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 txBox="1"/>
          <p:nvPr/>
        </p:nvSpPr>
        <p:spPr>
          <a:xfrm>
            <a:off x="4445127" y="2795611"/>
            <a:ext cx="4525107" cy="186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Utiliza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las distancias de las observaciones a su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centroide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 Es decir, se fija en las distancias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intra-cluster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 </a:t>
            </a:r>
            <a:endParaRPr lang="es-ES" sz="1300" dirty="0" smtClean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Cuanto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más grande es el número de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k, la varianza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intra-cluster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tiende a disminuir. </a:t>
            </a:r>
            <a:endParaRPr lang="es-ES" sz="1300" dirty="0" smtClean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Cuanto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menor es la distancia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intra-cluster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mejor, ya que significa que los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clústers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son más compactos. </a:t>
            </a:r>
            <a:endParaRPr lang="es-ES" sz="1300" dirty="0" smtClean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El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método del codo busca el valor k que satisfaga que un incremento de k, no mejore sustancialmente la distancia media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intra-cluster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2215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5400"/>
            </a:pPr>
            <a:r>
              <a:rPr lang="es-ES" sz="4050"/>
              <a:t>Elección de k:</a:t>
            </a:r>
            <a:endParaRPr/>
          </a:p>
        </p:txBody>
      </p:sp>
      <p:sp>
        <p:nvSpPr>
          <p:cNvPr id="213" name="Google Shape;213;p24"/>
          <p:cNvSpPr txBox="1"/>
          <p:nvPr/>
        </p:nvSpPr>
        <p:spPr>
          <a:xfrm>
            <a:off x="439346" y="1095832"/>
            <a:ext cx="8269244" cy="4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/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Método de la </a:t>
            </a:r>
            <a:r>
              <a:rPr lang="es-ES" sz="13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silueta </a:t>
            </a:r>
            <a:r>
              <a:rPr lang="es-ES" sz="1300" b="1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Silhouette</a:t>
            </a: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</a:t>
            </a:r>
            <a:r>
              <a:rPr lang="es-ES" sz="1300" b="1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Coefficient</a:t>
            </a: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(Coeficiente de Silueta): </a:t>
            </a:r>
            <a:endParaRPr sz="1300" b="1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Mide la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calidad del agrupamiento o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clustering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 Mide la distancia de separación entre los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clústers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 Nos indica cómo de cerca está cada punto de un clúster a puntos de los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clústers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vecinos. Esta medida de distancia se encuentra en el rango [-1, 1]. Un valor alto indica un buen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clustering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Valor cercano a +1: Indican que la observación se encuentra lejos de los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clústers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vecinos.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Valor cercano a 0: Indica que la observación está muy cerca o en la frontera de decisión entre dos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clústers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Valores negativos: Indican que las muestras quizás estén asignadas al clúster erróneo.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El método de la silueta calcula la media de los coeficientes de silueta de todas las observaciones para diferentes valores de k. </a:t>
            </a: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El número óptimo de </a:t>
            </a:r>
            <a:r>
              <a:rPr lang="es-ES" sz="1300" b="1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clústers</a:t>
            </a: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k es aquel que maximiza la media de los coeficientes de silueta para un rango de valores de k.</a:t>
            </a:r>
            <a:endParaRPr sz="1300" b="1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El coeficiente de la silueta es calculado como: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endParaRPr sz="1200" dirty="0">
              <a:solidFill>
                <a:schemeClr val="dk1"/>
              </a:solidFill>
            </a:endParaRPr>
          </a:p>
          <a:p>
            <a:pPr algn="just"/>
            <a:endParaRPr sz="1200" dirty="0">
              <a:solidFill>
                <a:schemeClr val="dk1"/>
              </a:solidFill>
            </a:endParaRPr>
          </a:p>
          <a:p>
            <a:pPr algn="ctr"/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siendo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 la distancia media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intra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-clúster y b la distancia media a las observaciones del clúster más cercano.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342900" lvl="1"/>
            <a:endParaRPr sz="1200" dirty="0">
              <a:solidFill>
                <a:schemeClr val="dk1"/>
              </a:solidFill>
            </a:endParaRPr>
          </a:p>
          <a:p>
            <a:pPr marL="342900" lvl="1"/>
            <a:endParaRPr sz="1200" dirty="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marL="557213" lvl="1" indent="-138113">
              <a:buClr>
                <a:schemeClr val="dk1"/>
              </a:buClr>
              <a:buSzPts val="1600"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214" name="Google Shape;21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375" y="3681456"/>
            <a:ext cx="1517115" cy="580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3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buSzPts val="5400"/>
            </a:pPr>
            <a:r>
              <a:rPr lang="es-ES" sz="4050"/>
              <a:t>Representación Gráfica de Clusters:</a:t>
            </a:r>
            <a:endParaRPr/>
          </a:p>
        </p:txBody>
      </p:sp>
      <p:pic>
        <p:nvPicPr>
          <p:cNvPr id="222" name="Google Shape;222;p25" descr="Gráfico, Gráfico de dispersió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5464" y="1611276"/>
            <a:ext cx="2451700" cy="163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375" y="1423709"/>
            <a:ext cx="1997684" cy="198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6929" y="3399059"/>
            <a:ext cx="4052376" cy="1459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7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K-Means</a:t>
            </a:r>
            <a:endParaRPr/>
          </a:p>
        </p:txBody>
      </p:sp>
      <p:sp>
        <p:nvSpPr>
          <p:cNvPr id="524" name="Google Shape;524;p79"/>
          <p:cNvSpPr txBox="1">
            <a:spLocks noGrp="1"/>
          </p:cNvSpPr>
          <p:nvPr>
            <p:ph type="body" idx="4294967295"/>
          </p:nvPr>
        </p:nvSpPr>
        <p:spPr>
          <a:xfrm>
            <a:off x="0" y="1658938"/>
            <a:ext cx="3983038" cy="2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/>
              <a:t>Ventajas</a:t>
            </a:r>
            <a:endParaRPr sz="1700" b="1" dirty="0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Sencillo de implementar.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Escalable para muchos datos.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Se adapta a nuevas observaciones.</a:t>
            </a:r>
            <a:endParaRPr sz="1400" dirty="0"/>
          </a:p>
        </p:txBody>
      </p:sp>
      <p:sp>
        <p:nvSpPr>
          <p:cNvPr id="526" name="Google Shape;526;p79"/>
          <p:cNvSpPr txBox="1">
            <a:spLocks noGrp="1"/>
          </p:cNvSpPr>
          <p:nvPr>
            <p:ph type="body" idx="4294967295"/>
          </p:nvPr>
        </p:nvSpPr>
        <p:spPr>
          <a:xfrm>
            <a:off x="5160963" y="1658938"/>
            <a:ext cx="3983037" cy="1911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/>
              <a:t>Desventajas</a:t>
            </a:r>
            <a:endParaRPr sz="1700" b="1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Hay que prefijar K.</a:t>
            </a:r>
            <a:endParaRPr sz="140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Se adapta mal a formas </a:t>
            </a:r>
            <a:r>
              <a:rPr lang="es" sz="1400" i="1"/>
              <a:t>no esféricas</a:t>
            </a:r>
            <a:r>
              <a:rPr lang="es" sz="1400"/>
              <a:t>.</a:t>
            </a:r>
            <a:endParaRPr sz="140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No es sensible a outliers.</a:t>
            </a:r>
            <a:endParaRPr sz="140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Su rendimiento decrece a medida que aumentan las variables.</a:t>
            </a:r>
            <a:endParaRPr sz="1400"/>
          </a:p>
        </p:txBody>
      </p:sp>
      <p:pic>
        <p:nvPicPr>
          <p:cNvPr id="527" name="Google Shape;52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0199" y="3750338"/>
            <a:ext cx="1001150" cy="95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725" y="3722100"/>
            <a:ext cx="1001144" cy="100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1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Algoritmos: </a:t>
            </a:r>
            <a:r>
              <a:rPr lang="es" dirty="0"/>
              <a:t>Mean shift</a:t>
            </a:r>
            <a:endParaRPr dirty="0"/>
          </a:p>
        </p:txBody>
      </p:sp>
      <p:sp>
        <p:nvSpPr>
          <p:cNvPr id="533" name="Google Shape;533;p80"/>
          <p:cNvSpPr txBox="1">
            <a:spLocks noGrp="1"/>
          </p:cNvSpPr>
          <p:nvPr>
            <p:ph type="body" idx="4294967295"/>
          </p:nvPr>
        </p:nvSpPr>
        <p:spPr>
          <a:xfrm>
            <a:off x="0" y="1412875"/>
            <a:ext cx="8040688" cy="1622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b="1" dirty="0"/>
              <a:t>No precisa prefijar el número de clusters</a:t>
            </a:r>
            <a:r>
              <a:rPr lang="es" sz="1400" dirty="0"/>
              <a:t>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Trata de buscar “manchas“ en zonas de alta densidad moviendo iterativamente los centros.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Computacionalmente es muy costoso al precisar muchos cálculos de distancias.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Salvo con datasets densos de tamaño pequeño o mediano, no es recomendable su uso.</a:t>
            </a:r>
            <a:endParaRPr sz="1400" dirty="0"/>
          </a:p>
          <a:p>
            <a:pPr lvl="0" indent="-317500" algn="l">
              <a:buSzPts val="1400"/>
            </a:pPr>
            <a:r>
              <a:rPr lang="es" sz="1400" dirty="0"/>
              <a:t>Un parámetro llamado ancho de banda (</a:t>
            </a:r>
            <a:r>
              <a:rPr lang="es" sz="1400" b="1" dirty="0"/>
              <a:t>bandwidth</a:t>
            </a:r>
            <a:r>
              <a:rPr lang="es" sz="1400" dirty="0"/>
              <a:t>) delimita zonas de búsqueda, lo que condiciona el número de clusters. Puede prefijarse o estimarse durante el </a:t>
            </a:r>
            <a:r>
              <a:rPr lang="es" sz="1400" dirty="0" smtClean="0"/>
              <a:t>entrenamiento.</a:t>
            </a: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/>
          </a:p>
        </p:txBody>
      </p:sp>
      <p:pic>
        <p:nvPicPr>
          <p:cNvPr id="535" name="Google Shape;53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732" y="3035300"/>
            <a:ext cx="4504525" cy="185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6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Algoritmos: </a:t>
            </a:r>
            <a:r>
              <a:rPr lang="es" dirty="0"/>
              <a:t>Mean shift</a:t>
            </a:r>
            <a:endParaRPr dirty="0"/>
          </a:p>
        </p:txBody>
      </p:sp>
      <p:sp>
        <p:nvSpPr>
          <p:cNvPr id="533" name="Google Shape;533;p80"/>
          <p:cNvSpPr txBox="1">
            <a:spLocks noGrp="1"/>
          </p:cNvSpPr>
          <p:nvPr>
            <p:ph type="body" idx="4294967295"/>
          </p:nvPr>
        </p:nvSpPr>
        <p:spPr>
          <a:xfrm>
            <a:off x="0" y="1412875"/>
            <a:ext cx="8040688" cy="3440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s-ES" sz="1400" b="1" dirty="0"/>
              <a:t>Pasos del algoritmo Mean </a:t>
            </a:r>
            <a:r>
              <a:rPr lang="es-ES" sz="1400" b="1" dirty="0" err="1"/>
              <a:t>Shift</a:t>
            </a:r>
            <a:endParaRPr lang="es-ES" sz="1400" b="1" dirty="0"/>
          </a:p>
          <a:p>
            <a:pPr marL="488950" indent="-342900">
              <a:buFont typeface="+mj-lt"/>
              <a:buAutoNum type="arabicPeriod"/>
            </a:pPr>
            <a:r>
              <a:rPr lang="es-ES" sz="1200" b="1" dirty="0"/>
              <a:t>Inicialización</a:t>
            </a:r>
            <a:r>
              <a:rPr lang="es-ES" sz="1200" dirty="0"/>
              <a:t>: Para cada </a:t>
            </a:r>
            <a:r>
              <a:rPr lang="es-ES" sz="1200" dirty="0" smtClean="0"/>
              <a:t>punto, </a:t>
            </a:r>
            <a:r>
              <a:rPr lang="es-ES" sz="1200" dirty="0"/>
              <a:t>se define una </a:t>
            </a:r>
            <a:r>
              <a:rPr lang="es-ES" sz="1200" b="1" dirty="0"/>
              <a:t>ventana circular</a:t>
            </a:r>
            <a:r>
              <a:rPr lang="es-ES" sz="1200" dirty="0"/>
              <a:t> o </a:t>
            </a:r>
            <a:r>
              <a:rPr lang="es-ES" sz="1200" b="1" dirty="0" err="1"/>
              <a:t>kernel</a:t>
            </a:r>
            <a:r>
              <a:rPr lang="es-ES" sz="1200" dirty="0"/>
              <a:t> (generalmente de tipo Gaussiano) de un tamaño específico </a:t>
            </a:r>
            <a:r>
              <a:rPr lang="es-ES" sz="1200" b="1" dirty="0" err="1" smtClean="0"/>
              <a:t>bandhwith</a:t>
            </a:r>
            <a:r>
              <a:rPr lang="es-ES" sz="1200" b="1" dirty="0" smtClean="0"/>
              <a:t> </a:t>
            </a:r>
            <a:r>
              <a:rPr lang="es-ES" sz="1200" dirty="0" smtClean="0"/>
              <a:t>(radio </a:t>
            </a:r>
            <a:r>
              <a:rPr lang="es-ES" sz="1200" dirty="0"/>
              <a:t>o ancho de </a:t>
            </a:r>
            <a:r>
              <a:rPr lang="es-ES" sz="1200" dirty="0" smtClean="0"/>
              <a:t>banda) que es </a:t>
            </a:r>
            <a:r>
              <a:rPr lang="es-ES" sz="1200" dirty="0"/>
              <a:t>la región en la que el algoritmo buscará densidad de </a:t>
            </a:r>
            <a:r>
              <a:rPr lang="es-ES" sz="1200" dirty="0" smtClean="0"/>
              <a:t>puntos.</a:t>
            </a:r>
          </a:p>
          <a:p>
            <a:pPr marL="488950" indent="-342900">
              <a:buFont typeface="+mj-lt"/>
              <a:buAutoNum type="arabicPeriod"/>
            </a:pPr>
            <a:r>
              <a:rPr lang="es-ES" sz="1200" b="1" dirty="0" smtClean="0"/>
              <a:t>Desplazamiento </a:t>
            </a:r>
            <a:r>
              <a:rPr lang="es-ES" sz="1200" b="1" dirty="0"/>
              <a:t>hacia la media (Mean </a:t>
            </a:r>
            <a:r>
              <a:rPr lang="es-ES" sz="1200" b="1" dirty="0" err="1"/>
              <a:t>Shift</a:t>
            </a:r>
            <a:r>
              <a:rPr lang="es-ES" sz="1200" b="1" dirty="0"/>
              <a:t>)</a:t>
            </a:r>
            <a:r>
              <a:rPr lang="es-ES" sz="1200" dirty="0"/>
              <a:t>: Para cada punto, el algoritmo calcula la </a:t>
            </a:r>
            <a:r>
              <a:rPr lang="es-ES" sz="1200" b="1" dirty="0"/>
              <a:t>media de los puntos dentro de su ventana</a:t>
            </a:r>
            <a:r>
              <a:rPr lang="es-ES" sz="1200" dirty="0"/>
              <a:t> (es decir, el centro de masa de la densidad local) y mueve la ventana hacia esa media. Este proceso se repite hasta que la ventana converge </a:t>
            </a:r>
            <a:r>
              <a:rPr lang="es-ES" sz="1200" dirty="0" smtClean="0"/>
              <a:t>(</a:t>
            </a:r>
            <a:r>
              <a:rPr lang="es-ES" sz="1200" dirty="0"/>
              <a:t>donde la media no cambie significativamente de posición</a:t>
            </a:r>
            <a:r>
              <a:rPr lang="es-ES" sz="1200" dirty="0" smtClean="0"/>
              <a:t>).</a:t>
            </a:r>
          </a:p>
          <a:p>
            <a:pPr marL="488950" indent="-342900">
              <a:buFont typeface="+mj-lt"/>
              <a:buAutoNum type="arabicPeriod"/>
            </a:pPr>
            <a:r>
              <a:rPr lang="es-ES" sz="1200" b="1" dirty="0" smtClean="0"/>
              <a:t>Asignación </a:t>
            </a:r>
            <a:r>
              <a:rPr lang="es-ES" sz="1200" b="1" dirty="0"/>
              <a:t>de </a:t>
            </a:r>
            <a:r>
              <a:rPr lang="es-ES" sz="1200" b="1" dirty="0" err="1"/>
              <a:t>clusters</a:t>
            </a:r>
            <a:r>
              <a:rPr lang="es-ES" sz="1200" dirty="0"/>
              <a:t>: Una vez que todas las ventanas han convergido a un punto, se agrupan los puntos cuyas ventanas convergieron al mismo punto en un único </a:t>
            </a:r>
            <a:r>
              <a:rPr lang="es-ES" sz="1200" dirty="0" err="1"/>
              <a:t>cluster</a:t>
            </a:r>
            <a:r>
              <a:rPr lang="es-ES" sz="1200" dirty="0"/>
              <a:t>. Así, cada pico de densidad forma un </a:t>
            </a:r>
            <a:r>
              <a:rPr lang="es-ES" sz="1200" dirty="0" err="1"/>
              <a:t>cluster</a:t>
            </a:r>
            <a:r>
              <a:rPr lang="es-ES" sz="1200" dirty="0"/>
              <a:t>, y todos los puntos asociados a ese pico son miembros de ese </a:t>
            </a:r>
            <a:r>
              <a:rPr lang="es-ES" sz="1200" dirty="0" err="1" smtClean="0"/>
              <a:t>cluster</a:t>
            </a:r>
            <a:r>
              <a:rPr lang="es-ES" sz="1200" dirty="0" smtClean="0"/>
              <a:t>.</a:t>
            </a:r>
          </a:p>
          <a:p>
            <a:pPr marL="488950" indent="-342900">
              <a:buFont typeface="+mj-lt"/>
              <a:buAutoNum type="arabicPeriod"/>
            </a:pPr>
            <a:r>
              <a:rPr lang="es-ES" sz="1200" b="1" dirty="0" smtClean="0"/>
              <a:t>Eliminación </a:t>
            </a:r>
            <a:r>
              <a:rPr lang="es-ES" sz="1200" b="1" dirty="0"/>
              <a:t>de duplicados</a:t>
            </a:r>
            <a:r>
              <a:rPr lang="es-ES" sz="1200" dirty="0"/>
              <a:t>: En algunos casos, las ventanas pueden converger a posiciones muy cercanas. En este caso, el algoritmo puede fusionar estos puntos convergidos en un solo </a:t>
            </a:r>
            <a:r>
              <a:rPr lang="es-ES" sz="1200" dirty="0" err="1"/>
              <a:t>cluster</a:t>
            </a:r>
            <a:r>
              <a:rPr lang="es-ES" sz="1200" dirty="0"/>
              <a:t> si están dentro de una cierta distancia.</a:t>
            </a: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6533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Mean shift</a:t>
            </a:r>
            <a:endParaRPr/>
          </a:p>
        </p:txBody>
      </p:sp>
      <p:pic>
        <p:nvPicPr>
          <p:cNvPr id="541" name="Google Shape;54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527" y="1962356"/>
            <a:ext cx="5999549" cy="28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1"/>
          <p:cNvSpPr txBox="1"/>
          <p:nvPr/>
        </p:nvSpPr>
        <p:spPr>
          <a:xfrm>
            <a:off x="511452" y="1142592"/>
            <a:ext cx="795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Primera iteración para el punto negro. El bandwidth lo representa la circunferencia negra, el punto rojo es la media ponderada de los puntos dentro del bandwidth</a:t>
            </a:r>
            <a:r>
              <a:rPr lang="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Cada punto "desplaza" su posición hacia la dirección de mayor densidad en su vecindad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875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Aprendizaje supervisado </a:t>
            </a:r>
            <a:r>
              <a:rPr lang="es" dirty="0"/>
              <a:t>vs</a:t>
            </a:r>
            <a:r>
              <a:rPr lang="es" sz="2400" dirty="0"/>
              <a:t> Aprendizaje no supervisado</a:t>
            </a:r>
            <a:endParaRPr sz="2400" dirty="0"/>
          </a:p>
        </p:txBody>
      </p:sp>
      <p:pic>
        <p:nvPicPr>
          <p:cNvPr id="305" name="Google Shape;3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876" y="1109000"/>
            <a:ext cx="4447325" cy="357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7"/>
          <p:cNvSpPr txBox="1"/>
          <p:nvPr/>
        </p:nvSpPr>
        <p:spPr>
          <a:xfrm>
            <a:off x="7337775" y="4463400"/>
            <a:ext cx="7806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Fuente imagen</a:t>
            </a:r>
            <a:endParaRPr sz="9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911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Mean shift</a:t>
            </a:r>
            <a:endParaRPr/>
          </a:p>
        </p:txBody>
      </p:sp>
      <p:sp>
        <p:nvSpPr>
          <p:cNvPr id="548" name="Google Shape;548;p82"/>
          <p:cNvSpPr txBox="1"/>
          <p:nvPr/>
        </p:nvSpPr>
        <p:spPr>
          <a:xfrm>
            <a:off x="719323" y="1260580"/>
            <a:ext cx="79557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Segunda iteración para el punto negro.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9" name="Google Shape;54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799" y="1810581"/>
            <a:ext cx="5801926" cy="2747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3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Algoritmos: </a:t>
            </a:r>
            <a:r>
              <a:rPr lang="es" dirty="0"/>
              <a:t>Mean shift</a:t>
            </a:r>
            <a:endParaRPr dirty="0"/>
          </a:p>
        </p:txBody>
      </p:sp>
      <p:sp>
        <p:nvSpPr>
          <p:cNvPr id="555" name="Google Shape;555;p83"/>
          <p:cNvSpPr txBox="1"/>
          <p:nvPr/>
        </p:nvSpPr>
        <p:spPr>
          <a:xfrm>
            <a:off x="251434" y="1109337"/>
            <a:ext cx="8609032" cy="146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El algoritmo realiza iterativamente un "desplazamiento" hacia la región donde hay mayor concentración de puntos, lo que equivale a buscar el modo de densidad (máximos locales).</a:t>
            </a:r>
            <a:endParaRPr lang="es-ES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Después </a:t>
            </a:r>
            <a:r>
              <a:rPr lang="es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de </a:t>
            </a:r>
            <a:r>
              <a:rPr lang="es" i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s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iteraciones, el número de puntos dentro del radio (bandwidth) no incrementará, lo que significa que el punto original ha llegado a su destino: el centroide de su cluster</a:t>
            </a:r>
            <a:r>
              <a:rPr lang="es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pic>
        <p:nvPicPr>
          <p:cNvPr id="556" name="Google Shape;55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5342" y="2293373"/>
            <a:ext cx="5539622" cy="2586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4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Mean shift</a:t>
            </a:r>
            <a:endParaRPr b="0"/>
          </a:p>
        </p:txBody>
      </p:sp>
      <p:sp>
        <p:nvSpPr>
          <p:cNvPr id="561" name="Google Shape;561;p84"/>
          <p:cNvSpPr txBox="1">
            <a:spLocks noGrp="1"/>
          </p:cNvSpPr>
          <p:nvPr>
            <p:ph type="body" idx="4294967295"/>
          </p:nvPr>
        </p:nvSpPr>
        <p:spPr>
          <a:xfrm>
            <a:off x="0" y="1658938"/>
            <a:ext cx="3983038" cy="2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/>
              <a:t>Ventajas</a:t>
            </a:r>
            <a:endParaRPr sz="1700" b="1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No hay que prefijar K.</a:t>
            </a:r>
            <a:endParaRPr sz="140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Se adapta a cluster complejos (formas no convexas).</a:t>
            </a:r>
            <a:endParaRPr sz="140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No le afectan los outliers.</a:t>
            </a:r>
            <a:endParaRPr sz="1400"/>
          </a:p>
        </p:txBody>
      </p:sp>
      <p:sp>
        <p:nvSpPr>
          <p:cNvPr id="563" name="Google Shape;563;p84"/>
          <p:cNvSpPr txBox="1">
            <a:spLocks noGrp="1"/>
          </p:cNvSpPr>
          <p:nvPr>
            <p:ph type="body" idx="4294967295"/>
          </p:nvPr>
        </p:nvSpPr>
        <p:spPr>
          <a:xfrm>
            <a:off x="5160963" y="1658938"/>
            <a:ext cx="3983037" cy="2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/>
              <a:t>Desventajas</a:t>
            </a:r>
            <a:endParaRPr sz="1700" b="1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Lento.</a:t>
            </a:r>
            <a:endParaRPr sz="140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No tenemos control sobre el número de Clusters.</a:t>
            </a:r>
            <a:endParaRPr sz="1400"/>
          </a:p>
        </p:txBody>
      </p:sp>
      <p:pic>
        <p:nvPicPr>
          <p:cNvPr id="564" name="Google Shape;56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0199" y="3750338"/>
            <a:ext cx="1001150" cy="95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725" y="3722100"/>
            <a:ext cx="1001144" cy="100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99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Algoritmos: </a:t>
            </a:r>
            <a:r>
              <a:rPr lang="es" dirty="0"/>
              <a:t>Gaussian mixture models (GMM)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p85"/>
          <p:cNvSpPr txBox="1">
            <a:spLocks noGrp="1"/>
          </p:cNvSpPr>
          <p:nvPr>
            <p:ph type="body" idx="4294967295"/>
          </p:nvPr>
        </p:nvSpPr>
        <p:spPr>
          <a:xfrm>
            <a:off x="0" y="1590675"/>
            <a:ext cx="5472113" cy="3268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b="1" dirty="0" smtClean="0"/>
              <a:t>Distribución normal Gaussiana 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-ES" sz="1200" dirty="0"/>
              <a:t>Se caracteriza por una forma de campana </a:t>
            </a:r>
            <a:r>
              <a:rPr lang="es-ES" sz="1200" dirty="0" smtClean="0"/>
              <a:t>simétrica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-ES" sz="1200" dirty="0" smtClean="0"/>
              <a:t>Los </a:t>
            </a:r>
            <a:r>
              <a:rPr lang="es-ES" sz="1200" dirty="0"/>
              <a:t>valores están más concentrados alrededor de un valor central (la media) y se van dispersando hacia los </a:t>
            </a:r>
            <a:r>
              <a:rPr lang="es-ES" sz="1200" dirty="0" smtClean="0"/>
              <a:t>extremos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-ES" sz="1200" dirty="0" smtClean="0"/>
              <a:t>Los </a:t>
            </a:r>
            <a:r>
              <a:rPr lang="es-ES" sz="1200" dirty="0"/>
              <a:t>valores por encima y por debajo de la media son igualmente probables</a:t>
            </a:r>
            <a:r>
              <a:rPr lang="es-ES" sz="1200" dirty="0" smtClean="0"/>
              <a:t>.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-ES" sz="1200" dirty="0" smtClean="0"/>
              <a:t>La </a:t>
            </a:r>
            <a:r>
              <a:rPr lang="es-ES" sz="1200" b="1" dirty="0"/>
              <a:t>media</a:t>
            </a:r>
            <a:r>
              <a:rPr lang="es-ES" sz="1200" dirty="0"/>
              <a:t>, </a:t>
            </a:r>
            <a:r>
              <a:rPr lang="es-ES" sz="1200" b="1" dirty="0"/>
              <a:t>mediana</a:t>
            </a:r>
            <a:r>
              <a:rPr lang="es-ES" sz="1200" dirty="0"/>
              <a:t> y </a:t>
            </a:r>
            <a:r>
              <a:rPr lang="es-ES" sz="1200" b="1" dirty="0"/>
              <a:t>moda</a:t>
            </a:r>
            <a:r>
              <a:rPr lang="es-ES" sz="1200" dirty="0"/>
              <a:t> son iguales y se encuentran en el centro de la distribución</a:t>
            </a:r>
            <a:r>
              <a:rPr lang="es-ES" sz="1200" dirty="0" smtClean="0"/>
              <a:t>.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-ES" sz="1200" dirty="0"/>
              <a:t>No tiene sesgo a la izquierda o derecha</a:t>
            </a:r>
            <a:r>
              <a:rPr lang="es-ES" sz="1200" dirty="0" smtClean="0"/>
              <a:t>.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-ES" sz="1200" dirty="0" smtClean="0"/>
              <a:t>Muy usada </a:t>
            </a:r>
            <a:r>
              <a:rPr lang="es-ES" sz="1200" dirty="0"/>
              <a:t>para modelar fenómenos naturales y procesos aleatorios debido a su prevalencia en la naturaleza.</a:t>
            </a:r>
            <a:endParaRPr sz="1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04" y="1946787"/>
            <a:ext cx="3269225" cy="24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Algoritmos: </a:t>
            </a:r>
            <a:r>
              <a:rPr lang="es" dirty="0"/>
              <a:t>Gaussian mixture models (GMM)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p85"/>
          <p:cNvSpPr txBox="1">
            <a:spLocks noGrp="1"/>
          </p:cNvSpPr>
          <p:nvPr>
            <p:ph type="body" idx="4294967295"/>
          </p:nvPr>
        </p:nvSpPr>
        <p:spPr>
          <a:xfrm>
            <a:off x="544513" y="1590675"/>
            <a:ext cx="8599487" cy="3268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Es un </a:t>
            </a:r>
            <a:r>
              <a:rPr lang="es" sz="1400" dirty="0" smtClean="0"/>
              <a:t>enfoque </a:t>
            </a:r>
            <a:r>
              <a:rPr lang="es" sz="1400" b="1" dirty="0" smtClean="0"/>
              <a:t>probabilístico </a:t>
            </a:r>
            <a:r>
              <a:rPr lang="es" sz="1400" dirty="0" smtClean="0"/>
              <a:t>de clustering. </a:t>
            </a:r>
          </a:p>
          <a:p>
            <a:pPr lvl="0" indent="-317500" algn="l">
              <a:buSzPts val="1400"/>
            </a:pPr>
            <a:r>
              <a:rPr lang="es-ES" sz="1400" dirty="0" smtClean="0"/>
              <a:t>Modelado de los datos: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-ES" sz="1200" dirty="0" smtClean="0"/>
              <a:t>Utiliza </a:t>
            </a:r>
            <a:r>
              <a:rPr lang="es-ES" sz="1200" dirty="0"/>
              <a:t>una combinación de varias </a:t>
            </a:r>
            <a:r>
              <a:rPr lang="es-ES" sz="1200" b="1" dirty="0"/>
              <a:t>distribuciones normales (gaussianas)</a:t>
            </a:r>
            <a:r>
              <a:rPr lang="es-ES" sz="1200" dirty="0"/>
              <a:t> para modelar los </a:t>
            </a:r>
            <a:r>
              <a:rPr lang="es-ES" sz="1200" dirty="0" smtClean="0"/>
              <a:t>datos. 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-ES" sz="1200" dirty="0" smtClean="0"/>
              <a:t>Cada </a:t>
            </a:r>
            <a:r>
              <a:rPr lang="es-ES" sz="1200" dirty="0" err="1"/>
              <a:t>cluster</a:t>
            </a:r>
            <a:r>
              <a:rPr lang="es-ES" sz="1200" dirty="0"/>
              <a:t> se representa como una distribución gaussiana con su propia media (centro) y varianza (forma y tamaño).</a:t>
            </a:r>
            <a:endParaRPr lang="es" sz="1200" dirty="0" smtClean="0"/>
          </a:p>
          <a:p>
            <a:pPr lvl="0" indent="-317500" algn="l">
              <a:buSzPts val="1400"/>
            </a:pPr>
            <a:r>
              <a:rPr lang="es" sz="1400" dirty="0" smtClean="0"/>
              <a:t>Pertenencia: 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" sz="1200" dirty="0" smtClean="0"/>
              <a:t>No </a:t>
            </a:r>
            <a:r>
              <a:rPr lang="es" sz="1200" dirty="0"/>
              <a:t>asigna cada punto de manera estricta a un </a:t>
            </a:r>
            <a:r>
              <a:rPr lang="es" sz="1200" dirty="0" smtClean="0"/>
              <a:t>cluster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" sz="1200" dirty="0" smtClean="0"/>
              <a:t>C</a:t>
            </a:r>
            <a:r>
              <a:rPr lang="es-ES" sz="1200" dirty="0" err="1" smtClean="0"/>
              <a:t>alcula</a:t>
            </a:r>
            <a:r>
              <a:rPr lang="es-ES" sz="1200" dirty="0" smtClean="0"/>
              <a:t> </a:t>
            </a:r>
            <a:r>
              <a:rPr lang="es-ES" sz="1200" dirty="0"/>
              <a:t>la probabilidad de que cada punto pertenezca a cada uno de los </a:t>
            </a:r>
            <a:r>
              <a:rPr lang="es-ES" sz="1200" dirty="0" err="1"/>
              <a:t>clusters</a:t>
            </a:r>
            <a:r>
              <a:rPr lang="es-ES" sz="1200" dirty="0"/>
              <a:t>. </a:t>
            </a:r>
            <a:endParaRPr lang="es-ES" sz="1200" dirty="0" smtClean="0"/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-ES" sz="1200" dirty="0" smtClean="0"/>
              <a:t>Asignación </a:t>
            </a:r>
            <a:r>
              <a:rPr lang="es-ES" sz="1200" dirty="0"/>
              <a:t>“suave” o probabilística de los puntos de datos a los </a:t>
            </a:r>
            <a:r>
              <a:rPr lang="es-ES" sz="1200" dirty="0" err="1"/>
              <a:t>clusters</a:t>
            </a:r>
            <a:r>
              <a:rPr lang="es-ES" sz="1200" dirty="0"/>
              <a:t>. </a:t>
            </a:r>
            <a:endParaRPr lang="es-ES" sz="1200" dirty="0" smtClean="0"/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</a:pPr>
            <a:r>
              <a:rPr lang="es" sz="1200" dirty="0" smtClean="0"/>
              <a:t>Los </a:t>
            </a:r>
            <a:r>
              <a:rPr lang="es" sz="1200" dirty="0"/>
              <a:t>puntos han sido generados por la mezcla de un número finito de Gausianas de parámetros desconocidos, que se aproximan mediante el método de </a:t>
            </a:r>
            <a:r>
              <a:rPr lang="es" sz="1200" b="1" dirty="0"/>
              <a:t>expectation maximization (EM</a:t>
            </a:r>
            <a:r>
              <a:rPr lang="es" sz="1200" b="1" dirty="0" smtClean="0"/>
              <a:t>)</a:t>
            </a:r>
            <a:r>
              <a:rPr lang="es" sz="1200" dirty="0" smtClean="0"/>
              <a:t>.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1153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Algoritmos: </a:t>
            </a:r>
            <a:r>
              <a:rPr lang="es" dirty="0"/>
              <a:t>Gaussian mixture models (GMM)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p85"/>
          <p:cNvSpPr txBox="1">
            <a:spLocks noGrp="1"/>
          </p:cNvSpPr>
          <p:nvPr>
            <p:ph type="body" idx="4294967295"/>
          </p:nvPr>
        </p:nvSpPr>
        <p:spPr>
          <a:xfrm>
            <a:off x="544513" y="1362075"/>
            <a:ext cx="8599487" cy="3268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 algn="l">
              <a:buSzPts val="1400"/>
            </a:pPr>
            <a:r>
              <a:rPr lang="es-ES" sz="1400" b="1" dirty="0"/>
              <a:t>Algoritmo de Entrenamiento: </a:t>
            </a:r>
            <a:r>
              <a:rPr lang="es-ES" sz="1400" b="1" dirty="0" err="1"/>
              <a:t>Expectation-Maximization</a:t>
            </a:r>
            <a:r>
              <a:rPr lang="es-ES" sz="1400" b="1" dirty="0"/>
              <a:t> (EM</a:t>
            </a:r>
            <a:r>
              <a:rPr lang="es-ES" sz="1400" b="1" dirty="0" smtClean="0"/>
              <a:t>)</a:t>
            </a:r>
            <a:r>
              <a:rPr lang="es" sz="1400" b="1" dirty="0" smtClean="0"/>
              <a:t> 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  <a:buFont typeface="+mj-lt"/>
              <a:buAutoNum type="arabicPeriod"/>
            </a:pPr>
            <a:r>
              <a:rPr lang="es-ES" sz="1200" b="1" dirty="0"/>
              <a:t>Inicialización</a:t>
            </a:r>
            <a:r>
              <a:rPr lang="es-ES" sz="1200" b="1" dirty="0" smtClean="0"/>
              <a:t>: </a:t>
            </a:r>
            <a:r>
              <a:rPr lang="es-ES" sz="1200" dirty="0" smtClean="0"/>
              <a:t>Se </a:t>
            </a:r>
            <a:r>
              <a:rPr lang="es-ES" sz="1200" dirty="0"/>
              <a:t>eligen valores iniciales para los parámetros de cada gaussiana (media, covarianza, y peso</a:t>
            </a:r>
            <a:r>
              <a:rPr lang="es-ES" sz="1200" dirty="0" smtClean="0"/>
              <a:t>). (aleatorio, k-</a:t>
            </a:r>
            <a:r>
              <a:rPr lang="es-ES" sz="1200" dirty="0" err="1" smtClean="0"/>
              <a:t>means</a:t>
            </a:r>
            <a:r>
              <a:rPr lang="es-ES" sz="1200" dirty="0" smtClean="0"/>
              <a:t> o PCA).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  <a:buFont typeface="+mj-lt"/>
              <a:buAutoNum type="arabicPeriod"/>
            </a:pPr>
            <a:r>
              <a:rPr lang="es-ES" sz="1200" b="1" dirty="0" smtClean="0"/>
              <a:t>E-</a:t>
            </a:r>
            <a:r>
              <a:rPr lang="es-ES" sz="1200" b="1" dirty="0" err="1" smtClean="0"/>
              <a:t>step</a:t>
            </a:r>
            <a:r>
              <a:rPr lang="es-ES" sz="1200" b="1" dirty="0" smtClean="0"/>
              <a:t> </a:t>
            </a:r>
            <a:r>
              <a:rPr lang="es-ES" sz="1200" b="1" dirty="0"/>
              <a:t>(</a:t>
            </a:r>
            <a:r>
              <a:rPr lang="es-ES" sz="1200" b="1" dirty="0" err="1"/>
              <a:t>Expectation</a:t>
            </a:r>
            <a:r>
              <a:rPr lang="es-ES" sz="1200" b="1" dirty="0" smtClean="0"/>
              <a:t>)</a:t>
            </a:r>
            <a:r>
              <a:rPr lang="es-ES" sz="1200" dirty="0" smtClean="0"/>
              <a:t>: Se </a:t>
            </a:r>
            <a:r>
              <a:rPr lang="es-ES" sz="1200" dirty="0"/>
              <a:t>calcula la probabilidad de que cada punto pertenezca a cada gaussiana, basándose en los parámetros actuales de cada una</a:t>
            </a:r>
            <a:r>
              <a:rPr lang="es-ES" sz="1200" dirty="0" smtClean="0"/>
              <a:t>. Esta </a:t>
            </a:r>
            <a:r>
              <a:rPr lang="es-ES" sz="1200" dirty="0"/>
              <a:t>probabilidad se llama </a:t>
            </a:r>
            <a:r>
              <a:rPr lang="es-ES" sz="1200" b="1" dirty="0"/>
              <a:t>responsabilidad</a:t>
            </a:r>
            <a:r>
              <a:rPr lang="es-ES" sz="1200" dirty="0"/>
              <a:t> y describe cuánto contribuye cada </a:t>
            </a:r>
            <a:r>
              <a:rPr lang="es-ES" sz="1200" dirty="0" err="1"/>
              <a:t>cluster</a:t>
            </a:r>
            <a:r>
              <a:rPr lang="es-ES" sz="1200" dirty="0"/>
              <a:t> a un punto específico</a:t>
            </a:r>
            <a:r>
              <a:rPr lang="es-ES" sz="1200" dirty="0" smtClean="0"/>
              <a:t>.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  <a:buFont typeface="+mj-lt"/>
              <a:buAutoNum type="arabicPeriod"/>
            </a:pPr>
            <a:r>
              <a:rPr lang="es-ES" sz="1200" b="1" dirty="0"/>
              <a:t>M-</a:t>
            </a:r>
            <a:r>
              <a:rPr lang="es-ES" sz="1200" b="1" dirty="0" err="1"/>
              <a:t>step</a:t>
            </a:r>
            <a:r>
              <a:rPr lang="es-ES" sz="1200" b="1" dirty="0"/>
              <a:t> (</a:t>
            </a:r>
            <a:r>
              <a:rPr lang="es-ES" sz="1200" b="1" dirty="0" err="1"/>
              <a:t>Maximization</a:t>
            </a:r>
            <a:r>
              <a:rPr lang="es-ES" sz="1200" b="1" dirty="0"/>
              <a:t>)</a:t>
            </a:r>
            <a:r>
              <a:rPr lang="es-ES" sz="1200" dirty="0"/>
              <a:t>:Se actualizan los parámetros de cada gaussiana (media, covarianza, y peso) para maximizar la probabilidad de los datos observados dados los nuevos valores de responsabilidad.</a:t>
            </a:r>
          </a:p>
          <a:p>
            <a:pPr lvl="1" indent="-317500" algn="l">
              <a:lnSpc>
                <a:spcPct val="150000"/>
              </a:lnSpc>
              <a:spcBef>
                <a:spcPts val="0"/>
              </a:spcBef>
              <a:buSzPts val="1400"/>
              <a:buFont typeface="+mj-lt"/>
              <a:buAutoNum type="arabicPeriod"/>
            </a:pPr>
            <a:r>
              <a:rPr lang="es-ES" sz="1200" b="1" dirty="0"/>
              <a:t>Repetición</a:t>
            </a:r>
            <a:r>
              <a:rPr lang="es-ES" sz="1200" dirty="0" smtClean="0"/>
              <a:t>: se repiten pasos 3 y 4 </a:t>
            </a:r>
            <a:r>
              <a:rPr lang="es-ES" sz="1200" dirty="0"/>
              <a:t>hasta que los cambios en los parámetros son menores que un umbral definido, o se alcanza un número máximo de </a:t>
            </a:r>
            <a:r>
              <a:rPr lang="es-ES" sz="1200" dirty="0" smtClean="0"/>
              <a:t>iteraciones.</a:t>
            </a:r>
          </a:p>
          <a:p>
            <a:pPr marL="596900" lvl="1" indent="0" algn="l">
              <a:lnSpc>
                <a:spcPct val="150000"/>
              </a:lnSpc>
              <a:spcBef>
                <a:spcPts val="0"/>
              </a:spcBef>
              <a:buSzPts val="1400"/>
              <a:buNone/>
            </a:pPr>
            <a:r>
              <a:rPr lang="es-ES" sz="1200" dirty="0" smtClean="0"/>
              <a:t>El </a:t>
            </a:r>
            <a:r>
              <a:rPr lang="es-ES" sz="1200" dirty="0"/>
              <a:t>algoritmo </a:t>
            </a:r>
            <a:r>
              <a:rPr lang="es-ES" sz="1200" b="1" dirty="0"/>
              <a:t>converge</a:t>
            </a:r>
            <a:r>
              <a:rPr lang="es-ES" sz="1200" dirty="0"/>
              <a:t> cuando los parámetros del modelo se estabilizan y los </a:t>
            </a:r>
            <a:r>
              <a:rPr lang="es-ES" sz="1200" dirty="0" err="1"/>
              <a:t>clusters</a:t>
            </a:r>
            <a:r>
              <a:rPr lang="es-ES" sz="1200" dirty="0"/>
              <a:t> encontrados ya no cambian significativamente</a:t>
            </a:r>
            <a:r>
              <a:rPr lang="es-ES" sz="1200" dirty="0" smtClean="0"/>
              <a:t>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793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Algoritmos: </a:t>
            </a:r>
            <a:r>
              <a:rPr lang="es" dirty="0"/>
              <a:t>Gaussian mixture models (GMM)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p85"/>
          <p:cNvSpPr txBox="1">
            <a:spLocks noGrp="1"/>
          </p:cNvSpPr>
          <p:nvPr>
            <p:ph type="body" idx="4294967295"/>
          </p:nvPr>
        </p:nvSpPr>
        <p:spPr>
          <a:xfrm>
            <a:off x="544513" y="1590675"/>
            <a:ext cx="8599487" cy="3268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 algn="l">
              <a:buSzPts val="1400"/>
            </a:pPr>
            <a:r>
              <a:rPr lang="es-ES" sz="1400" b="1" dirty="0"/>
              <a:t>4 variantes de covarianza</a:t>
            </a:r>
            <a:r>
              <a:rPr lang="es-ES" sz="1400" dirty="0"/>
              <a:t> </a:t>
            </a:r>
            <a:r>
              <a:rPr lang="es-ES" sz="1400" dirty="0" smtClean="0"/>
              <a:t>en GMM </a:t>
            </a:r>
            <a:r>
              <a:rPr lang="es-ES" sz="1400" dirty="0"/>
              <a:t>determinan la forma y orientación que cada componente Gaussiana puede tomar para adaptarse a los datos</a:t>
            </a:r>
            <a:r>
              <a:rPr lang="es" sz="1400" dirty="0" smtClean="0"/>
              <a:t>:</a:t>
            </a:r>
            <a:endParaRPr sz="1400" dirty="0"/>
          </a:p>
          <a:p>
            <a:pPr lvl="1" indent="-317500" algn="l">
              <a:spcBef>
                <a:spcPts val="0"/>
              </a:spcBef>
              <a:buSzPts val="1400"/>
            </a:pPr>
            <a:r>
              <a:rPr lang="es" sz="1400" b="1" dirty="0"/>
              <a:t>Esférica</a:t>
            </a:r>
            <a:r>
              <a:rPr lang="es" sz="1400" dirty="0"/>
              <a:t>: cada </a:t>
            </a:r>
            <a:r>
              <a:rPr lang="es" sz="1400" dirty="0" smtClean="0"/>
              <a:t>componente o Gaussiana </a:t>
            </a:r>
            <a:r>
              <a:rPr lang="es" sz="1400" dirty="0"/>
              <a:t>tiene su propia varianza </a:t>
            </a:r>
            <a:r>
              <a:rPr lang="es" sz="1400" dirty="0" smtClean="0"/>
              <a:t>individual </a:t>
            </a:r>
            <a:r>
              <a:rPr lang="es-ES" sz="1400" dirty="0"/>
              <a:t>es una </a:t>
            </a:r>
            <a:r>
              <a:rPr lang="es-ES" sz="1400" b="1" dirty="0"/>
              <a:t>esfera</a:t>
            </a:r>
            <a:r>
              <a:rPr lang="es-ES" sz="1400" dirty="0"/>
              <a:t> en el espacio multidimensional, por lo que no puede rotar ni tener una forma </a:t>
            </a:r>
            <a:r>
              <a:rPr lang="es-ES" sz="1400" dirty="0" smtClean="0"/>
              <a:t>elíptica</a:t>
            </a:r>
            <a:r>
              <a:rPr lang="es" sz="1400" dirty="0" smtClean="0"/>
              <a:t>.</a:t>
            </a:r>
            <a:endParaRPr sz="1400" dirty="0"/>
          </a:p>
          <a:p>
            <a:pPr lvl="1" indent="-317500" algn="l">
              <a:spcBef>
                <a:spcPts val="0"/>
              </a:spcBef>
              <a:buSzPts val="1400"/>
            </a:pPr>
            <a:r>
              <a:rPr lang="es" sz="1400" b="1" dirty="0"/>
              <a:t>Diagonal</a:t>
            </a:r>
            <a:r>
              <a:rPr lang="es" sz="1400" dirty="0"/>
              <a:t>: cada componente tiene su propia matriz de covarianza diagonal</a:t>
            </a:r>
            <a:r>
              <a:rPr lang="es" sz="1400" dirty="0" smtClean="0"/>
              <a:t>. C</a:t>
            </a:r>
            <a:r>
              <a:rPr lang="es-ES" sz="1400" dirty="0" err="1" smtClean="0"/>
              <a:t>ada</a:t>
            </a:r>
            <a:r>
              <a:rPr lang="es-ES" sz="1400" dirty="0" smtClean="0"/>
              <a:t> </a:t>
            </a:r>
            <a:r>
              <a:rPr lang="es-ES" sz="1400" dirty="0"/>
              <a:t>Gaussiana puede tener diferentes varianzas a lo largo de cada dimensión, lo que permite que las formas de los </a:t>
            </a:r>
            <a:r>
              <a:rPr lang="es-ES" sz="1400" dirty="0" err="1"/>
              <a:t>clusters</a:t>
            </a:r>
            <a:r>
              <a:rPr lang="es-ES" sz="1400" dirty="0"/>
              <a:t> se adapten un poco más a los datos. </a:t>
            </a:r>
            <a:r>
              <a:rPr lang="es-ES" sz="1400" dirty="0" smtClean="0"/>
              <a:t>Permite </a:t>
            </a:r>
            <a:r>
              <a:rPr lang="es-ES" sz="1400" b="1" dirty="0"/>
              <a:t>formas elípticas</a:t>
            </a:r>
            <a:endParaRPr sz="1400" dirty="0"/>
          </a:p>
          <a:p>
            <a:pPr lvl="1" indent="-317500" algn="l">
              <a:spcBef>
                <a:spcPts val="0"/>
              </a:spcBef>
              <a:buSzPts val="1400"/>
            </a:pPr>
            <a:r>
              <a:rPr lang="es" sz="1400" b="1" dirty="0"/>
              <a:t>Atada</a:t>
            </a:r>
            <a:r>
              <a:rPr lang="es" sz="1400" dirty="0"/>
              <a:t>: las componentes comparten la misma matriz de covarianza</a:t>
            </a:r>
            <a:r>
              <a:rPr lang="es" sz="1400" dirty="0" smtClean="0"/>
              <a:t>. </a:t>
            </a:r>
            <a:r>
              <a:rPr lang="es-ES" sz="1400" dirty="0" smtClean="0"/>
              <a:t>Las </a:t>
            </a:r>
            <a:r>
              <a:rPr lang="es-ES" sz="1400" dirty="0"/>
              <a:t>Gaussianas tengan la </a:t>
            </a:r>
            <a:r>
              <a:rPr lang="es-ES" sz="1400" b="1" dirty="0"/>
              <a:t>misma forma y orientación</a:t>
            </a:r>
            <a:endParaRPr sz="1400" dirty="0"/>
          </a:p>
          <a:p>
            <a:pPr lvl="1" indent="-317500" algn="l">
              <a:spcBef>
                <a:spcPts val="0"/>
              </a:spcBef>
              <a:buSzPts val="1400"/>
            </a:pPr>
            <a:r>
              <a:rPr lang="es" sz="1400" b="1" dirty="0"/>
              <a:t>Completa</a:t>
            </a:r>
            <a:r>
              <a:rPr lang="es" sz="1400" dirty="0"/>
              <a:t>: cada componente tiene su propia matriz de covarianza</a:t>
            </a:r>
            <a:r>
              <a:rPr lang="es" sz="1400" dirty="0" smtClean="0"/>
              <a:t>. C</a:t>
            </a:r>
            <a:r>
              <a:rPr lang="es-ES" sz="1400" dirty="0" err="1" smtClean="0"/>
              <a:t>ada</a:t>
            </a:r>
            <a:r>
              <a:rPr lang="es-ES" sz="1400" dirty="0" smtClean="0"/>
              <a:t> </a:t>
            </a:r>
            <a:r>
              <a:rPr lang="es-ES" sz="1400" dirty="0"/>
              <a:t>Gaussiana puede rotarse y adoptar cualquier forma elíptica en el espacio multidimensional, con correlaciones entre dimensiones.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7883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Gaussian mixture models (GMM)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86"/>
          <p:cNvSpPr txBox="1">
            <a:spLocks noGrp="1"/>
          </p:cNvSpPr>
          <p:nvPr>
            <p:ph type="body" idx="4294967295"/>
          </p:nvPr>
        </p:nvSpPr>
        <p:spPr>
          <a:xfrm>
            <a:off x="0" y="1590675"/>
            <a:ext cx="8040688" cy="446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b="1"/>
              <a:t>Esférica</a:t>
            </a:r>
            <a:r>
              <a:rPr lang="es" sz="1400"/>
              <a:t>: cada componente tiene su propia varianza individual.</a:t>
            </a:r>
            <a:endParaRPr sz="1400"/>
          </a:p>
        </p:txBody>
      </p:sp>
      <p:pic>
        <p:nvPicPr>
          <p:cNvPr id="578" name="Google Shape;57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150" y="2112325"/>
            <a:ext cx="2895600" cy="2771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Gaussian mixture models (GMM)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87"/>
          <p:cNvSpPr txBox="1">
            <a:spLocks noGrp="1"/>
          </p:cNvSpPr>
          <p:nvPr>
            <p:ph type="body" idx="4294967295"/>
          </p:nvPr>
        </p:nvSpPr>
        <p:spPr>
          <a:xfrm>
            <a:off x="0" y="1590675"/>
            <a:ext cx="8040688" cy="446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b="1"/>
              <a:t>Diagonal</a:t>
            </a:r>
            <a:r>
              <a:rPr lang="es" sz="1400"/>
              <a:t>: cada componente tiene su propia matriz de covarianza diagonal.</a:t>
            </a:r>
            <a:endParaRPr sz="1400"/>
          </a:p>
        </p:txBody>
      </p:sp>
      <p:pic>
        <p:nvPicPr>
          <p:cNvPr id="585" name="Google Shape;58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2124375"/>
            <a:ext cx="28575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35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Gaussian mixture models (GMM)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88"/>
          <p:cNvSpPr txBox="1">
            <a:spLocks noGrp="1"/>
          </p:cNvSpPr>
          <p:nvPr>
            <p:ph type="body" idx="4294967295"/>
          </p:nvPr>
        </p:nvSpPr>
        <p:spPr>
          <a:xfrm>
            <a:off x="0" y="1590675"/>
            <a:ext cx="8040688" cy="446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/>
              <a:t>Atada</a:t>
            </a:r>
            <a:r>
              <a:rPr lang="es" sz="1400"/>
              <a:t>: las componentes comparten la misma matriz de covarianza.</a:t>
            </a:r>
            <a:endParaRPr sz="14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 b="1"/>
          </a:p>
        </p:txBody>
      </p:sp>
      <p:pic>
        <p:nvPicPr>
          <p:cNvPr id="592" name="Google Shape;59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300" y="2036125"/>
            <a:ext cx="2819400" cy="276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32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buSzPts val="5400"/>
            </a:pPr>
            <a:r>
              <a:rPr lang="es-ES" sz="4050"/>
              <a:t>Aprendizaje no supervisado:</a:t>
            </a:r>
            <a:endParaRPr/>
          </a:p>
        </p:txBody>
      </p:sp>
      <p:sp>
        <p:nvSpPr>
          <p:cNvPr id="112" name="Google Shape;112;p15"/>
          <p:cNvSpPr/>
          <p:nvPr/>
        </p:nvSpPr>
        <p:spPr>
          <a:xfrm>
            <a:off x="501777" y="1258030"/>
            <a:ext cx="8140446" cy="13716"/>
          </a:xfrm>
          <a:custGeom>
            <a:avLst/>
            <a:gdLst/>
            <a:ahLst/>
            <a:cxnLst/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389690" y="1368775"/>
            <a:ext cx="8362335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Utiliza 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algoritmos para analizar y agrupar en 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clústeres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conjuntos de datos sin </a:t>
            </a: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etiquetar.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Estos 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algoritmos descubren 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agrupaciones de datos 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o 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patrones ocultos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sin necesidad de ninguna intervención humana. </a:t>
            </a:r>
            <a:endParaRPr lang="es-ES" sz="1600" dirty="0" smtClean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Su 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capacidad de descubrir similitudes y diferencias en la información lo convierten en la solución ideal para identificar 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estructuras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y 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patrones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endParaRPr sz="1200" dirty="0">
              <a:solidFill>
                <a:schemeClr val="dk1"/>
              </a:solidFill>
            </a:endParaRPr>
          </a:p>
          <a:p>
            <a:endParaRPr sz="135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4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Gaussian mixture models (GMM)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9"/>
          <p:cNvSpPr txBox="1">
            <a:spLocks noGrp="1"/>
          </p:cNvSpPr>
          <p:nvPr>
            <p:ph type="body" idx="4294967295"/>
          </p:nvPr>
        </p:nvSpPr>
        <p:spPr>
          <a:xfrm>
            <a:off x="0" y="1590675"/>
            <a:ext cx="8040688" cy="446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/>
              <a:t>Completa</a:t>
            </a:r>
            <a:r>
              <a:rPr lang="es" sz="1400"/>
              <a:t>: cada componente tiene su propia matriz de covarianza.</a:t>
            </a:r>
            <a:endParaRPr sz="140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 b="1"/>
          </a:p>
        </p:txBody>
      </p:sp>
      <p:pic>
        <p:nvPicPr>
          <p:cNvPr id="599" name="Google Shape;59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1825" y="2135050"/>
            <a:ext cx="2800350" cy="278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8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Gaussian mixture models (GMM)</a:t>
            </a:r>
            <a:endParaRPr b="0"/>
          </a:p>
        </p:txBody>
      </p:sp>
      <p:sp>
        <p:nvSpPr>
          <p:cNvPr id="604" name="Google Shape;604;p90"/>
          <p:cNvSpPr txBox="1">
            <a:spLocks noGrp="1"/>
          </p:cNvSpPr>
          <p:nvPr>
            <p:ph type="body" idx="4294967295"/>
          </p:nvPr>
        </p:nvSpPr>
        <p:spPr>
          <a:xfrm>
            <a:off x="437609" y="1585196"/>
            <a:ext cx="3983038" cy="2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/>
              <a:t>Ventajas</a:t>
            </a:r>
            <a:endParaRPr sz="1700" b="1" dirty="0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Detecta solapamiento de clusters.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Método probabilístico que tiene en cuenta la varianza.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Se adapta a diferentes “formas</a:t>
            </a:r>
            <a:r>
              <a:rPr lang="es" sz="1400" dirty="0" smtClean="0"/>
              <a:t>”.</a:t>
            </a:r>
          </a:p>
          <a:p>
            <a:pPr lvl="0" indent="-317500">
              <a:buSzPts val="1400"/>
            </a:pPr>
            <a:r>
              <a:rPr lang="es" sz="1400" dirty="0" smtClean="0"/>
              <a:t>Detección anomalías. P</a:t>
            </a:r>
            <a:r>
              <a:rPr lang="es-ES" sz="1400" dirty="0" smtClean="0"/>
              <a:t>untos </a:t>
            </a:r>
            <a:r>
              <a:rPr lang="es-ES" sz="1400" dirty="0"/>
              <a:t>con baja probabilidad pueden identificarse como anomalías.</a:t>
            </a:r>
            <a:endParaRPr sz="1400" dirty="0"/>
          </a:p>
        </p:txBody>
      </p:sp>
      <p:sp>
        <p:nvSpPr>
          <p:cNvPr id="606" name="Google Shape;606;p90"/>
          <p:cNvSpPr txBox="1">
            <a:spLocks noGrp="1"/>
          </p:cNvSpPr>
          <p:nvPr>
            <p:ph type="body" idx="4294967295"/>
          </p:nvPr>
        </p:nvSpPr>
        <p:spPr>
          <a:xfrm>
            <a:off x="5160963" y="1490892"/>
            <a:ext cx="3983037" cy="2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/>
              <a:t>Desventajas</a:t>
            </a:r>
            <a:endParaRPr sz="1700" b="1" dirty="0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-ES" sz="1400" dirty="0" smtClean="0"/>
              <a:t>Complejidad computacional.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 smtClean="0"/>
              <a:t>Sensibilidad a la inicialización.</a:t>
            </a: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 smtClean="0"/>
              <a:t>Elección de componentes. Puede llevar al sobre o sub ajuste.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Necesita muchos datos para estimar el número de clusters</a:t>
            </a:r>
            <a:r>
              <a:rPr lang="es" sz="1400" dirty="0" smtClean="0"/>
              <a:t>.</a:t>
            </a: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 smtClean="0"/>
              <a:t>Suposicición normalidad</a:t>
            </a:r>
            <a:endParaRPr sz="1400" dirty="0"/>
          </a:p>
        </p:txBody>
      </p:sp>
      <p:pic>
        <p:nvPicPr>
          <p:cNvPr id="607" name="Google Shape;60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418" y="3856699"/>
            <a:ext cx="1001150" cy="95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7952" y="3856699"/>
            <a:ext cx="1001144" cy="100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8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dirty="0"/>
              <a:t>Algoritmos: </a:t>
            </a:r>
            <a:r>
              <a:rPr lang="es" dirty="0"/>
              <a:t>Hierarchical clustering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3" name="Google Shape;613;p91"/>
          <p:cNvSpPr txBox="1">
            <a:spLocks noGrp="1"/>
          </p:cNvSpPr>
          <p:nvPr>
            <p:ph type="body" idx="4294967295"/>
          </p:nvPr>
        </p:nvSpPr>
        <p:spPr>
          <a:xfrm>
            <a:off x="0" y="1590675"/>
            <a:ext cx="8040688" cy="3268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No se prefija el número de clusters.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Se procede de una de estas </a:t>
            </a:r>
            <a:r>
              <a:rPr lang="es" sz="1400" b="1" dirty="0"/>
              <a:t>dos formas</a:t>
            </a:r>
            <a:r>
              <a:rPr lang="es" sz="1400" dirty="0"/>
              <a:t>:</a:t>
            </a:r>
            <a:endParaRPr sz="1400"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 sz="1400" b="1" dirty="0"/>
              <a:t>De abajo a arriba</a:t>
            </a:r>
            <a:r>
              <a:rPr lang="es" sz="1400" dirty="0"/>
              <a:t>: Cada punto comienza siendo un cluster y se van fusionando clusters cercanos secuencialmente hasta que haya un único cluster con todos los puntos.</a:t>
            </a:r>
            <a:endParaRPr sz="1400"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" sz="1400" b="1" dirty="0"/>
              <a:t>De arriba a abajo</a:t>
            </a:r>
            <a:r>
              <a:rPr lang="es" sz="1400" dirty="0"/>
              <a:t>: Se comienza con un cluster que contiene todos los puntos y se va subdividiendo secuencialmente haciendo que los clusters resultantes estén lo más separados posible.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En ambos casos se utiliza un gráfico llamado </a:t>
            </a:r>
            <a:r>
              <a:rPr lang="es" sz="1400" b="1" dirty="0"/>
              <a:t>dendograma</a:t>
            </a:r>
            <a:r>
              <a:rPr lang="es" sz="1400" dirty="0"/>
              <a:t> que resume la información sobre los sucesivos clusters y sus distancias/similitudes.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14943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0" name="Google Shape;62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9738" y="1520775"/>
            <a:ext cx="6264534" cy="352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3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91"/>
          <p:cNvSpPr txBox="1">
            <a:spLocks noGrp="1"/>
          </p:cNvSpPr>
          <p:nvPr>
            <p:ph type="body" idx="4294967295"/>
          </p:nvPr>
        </p:nvSpPr>
        <p:spPr>
          <a:xfrm>
            <a:off x="0" y="1590675"/>
            <a:ext cx="8040688" cy="3268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s-ES" sz="1400" b="1" dirty="0" err="1" smtClean="0"/>
              <a:t>Dendrograma</a:t>
            </a:r>
            <a:r>
              <a:rPr lang="es-ES" sz="1400" b="1" dirty="0" smtClean="0"/>
              <a:t>:</a:t>
            </a:r>
            <a:endParaRPr lang="es-ES" sz="1400" dirty="0"/>
          </a:p>
          <a:p>
            <a:r>
              <a:rPr lang="es-ES" sz="1400" dirty="0" smtClean="0"/>
              <a:t>Árbol </a:t>
            </a:r>
            <a:r>
              <a:rPr lang="es-ES" sz="1400" dirty="0"/>
              <a:t>jerárquico que muestra cómo se agrupan los puntos en diferentes niveles de distancia.</a:t>
            </a:r>
          </a:p>
          <a:p>
            <a:r>
              <a:rPr lang="es-ES" sz="1400" dirty="0"/>
              <a:t>Los números en la parte inferior (2, 3, 1, 5, etc.) representan los puntos de datos individuales.</a:t>
            </a:r>
          </a:p>
          <a:p>
            <a:r>
              <a:rPr lang="es-ES" sz="1400" dirty="0"/>
              <a:t>A medida que subimos en el </a:t>
            </a:r>
            <a:r>
              <a:rPr lang="es-ES" sz="1400" dirty="0" err="1"/>
              <a:t>dendrograma</a:t>
            </a:r>
            <a:r>
              <a:rPr lang="es-ES" sz="1400" dirty="0"/>
              <a:t>, las uniones entre ramas indican la formación de </a:t>
            </a:r>
            <a:r>
              <a:rPr lang="es-ES" sz="1400" dirty="0" err="1"/>
              <a:t>clusters</a:t>
            </a:r>
            <a:r>
              <a:rPr lang="es-ES" sz="1400" dirty="0"/>
              <a:t>.</a:t>
            </a:r>
          </a:p>
          <a:p>
            <a:r>
              <a:rPr lang="es-ES" sz="1400" dirty="0"/>
              <a:t>La altura de cada unión en el </a:t>
            </a:r>
            <a:r>
              <a:rPr lang="es-ES" sz="1400" dirty="0" err="1"/>
              <a:t>dendrograma</a:t>
            </a:r>
            <a:r>
              <a:rPr lang="es-ES" sz="1400" dirty="0"/>
              <a:t> representa la </a:t>
            </a:r>
            <a:r>
              <a:rPr lang="es-ES" sz="1400" b="1" dirty="0"/>
              <a:t>distancia</a:t>
            </a:r>
            <a:r>
              <a:rPr lang="es-ES" sz="1400" dirty="0"/>
              <a:t> entre los puntos o grupos que se están uniendo. Cuanto más alta es la unión, mayor es la distancia entre los puntos o </a:t>
            </a:r>
            <a:r>
              <a:rPr lang="es-ES" sz="1400" dirty="0" err="1"/>
              <a:t>clusters</a:t>
            </a:r>
            <a:r>
              <a:rPr lang="es-ES" sz="1400" dirty="0"/>
              <a:t>.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1778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91"/>
          <p:cNvSpPr txBox="1">
            <a:spLocks noGrp="1"/>
          </p:cNvSpPr>
          <p:nvPr>
            <p:ph type="body" idx="4294967295"/>
          </p:nvPr>
        </p:nvSpPr>
        <p:spPr>
          <a:xfrm>
            <a:off x="0" y="1471613"/>
            <a:ext cx="8042275" cy="3270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s-ES" b="1" dirty="0"/>
              <a:t>Pasos del </a:t>
            </a:r>
            <a:r>
              <a:rPr lang="es-ES" b="1" dirty="0" err="1"/>
              <a:t>Clustering</a:t>
            </a:r>
            <a:r>
              <a:rPr lang="es-ES" b="1" dirty="0"/>
              <a:t> Jerárquico </a:t>
            </a:r>
            <a:r>
              <a:rPr lang="es-ES" b="1" dirty="0" err="1"/>
              <a:t>Aglomerativo</a:t>
            </a:r>
            <a:endParaRPr lang="es-ES" b="1" dirty="0"/>
          </a:p>
          <a:p>
            <a:pPr marL="488950" indent="-342900">
              <a:lnSpc>
                <a:spcPct val="150000"/>
              </a:lnSpc>
              <a:buFont typeface="+mj-lt"/>
              <a:buAutoNum type="arabicPeriod"/>
            </a:pPr>
            <a:r>
              <a:rPr lang="es-ES" b="1" dirty="0" smtClean="0"/>
              <a:t>Inicialización</a:t>
            </a:r>
            <a:r>
              <a:rPr lang="es-ES" dirty="0" smtClean="0"/>
              <a:t>: Cada </a:t>
            </a:r>
            <a:r>
              <a:rPr lang="es-ES" dirty="0"/>
              <a:t>punto de datos se considera inicialmente como un </a:t>
            </a:r>
            <a:r>
              <a:rPr lang="es-ES" dirty="0" err="1"/>
              <a:t>cluster</a:t>
            </a:r>
            <a:r>
              <a:rPr lang="es-ES" dirty="0"/>
              <a:t> </a:t>
            </a:r>
            <a:r>
              <a:rPr lang="es-ES" dirty="0" smtClean="0"/>
              <a:t>individual.</a:t>
            </a:r>
          </a:p>
          <a:p>
            <a:pPr marL="488950" indent="-342900">
              <a:lnSpc>
                <a:spcPct val="150000"/>
              </a:lnSpc>
              <a:buFont typeface="+mj-lt"/>
              <a:buAutoNum type="arabicPeriod"/>
            </a:pPr>
            <a:r>
              <a:rPr lang="es-ES" b="1" dirty="0" smtClean="0"/>
              <a:t>Calcular </a:t>
            </a:r>
            <a:r>
              <a:rPr lang="es-ES" b="1" dirty="0"/>
              <a:t>Distancias entre </a:t>
            </a:r>
            <a:r>
              <a:rPr lang="es-ES" b="1" dirty="0" err="1"/>
              <a:t>Clusters</a:t>
            </a:r>
            <a:r>
              <a:rPr lang="es-ES" dirty="0" smtClean="0"/>
              <a:t>: el </a:t>
            </a:r>
            <a:r>
              <a:rPr lang="es-ES" dirty="0"/>
              <a:t>algoritmo calcula las distancias entre todos los </a:t>
            </a:r>
            <a:r>
              <a:rPr lang="es-ES" dirty="0" err="1"/>
              <a:t>clusters</a:t>
            </a:r>
            <a:r>
              <a:rPr lang="es-ES" dirty="0"/>
              <a:t> (en un principio, entre todos los puntos de datos individuales</a:t>
            </a:r>
            <a:r>
              <a:rPr lang="es-ES" dirty="0" smtClean="0"/>
              <a:t>).</a:t>
            </a:r>
          </a:p>
          <a:p>
            <a:pPr marL="488950" indent="-342900">
              <a:lnSpc>
                <a:spcPct val="150000"/>
              </a:lnSpc>
              <a:buFont typeface="+mj-lt"/>
              <a:buAutoNum type="arabicPeriod"/>
            </a:pPr>
            <a:r>
              <a:rPr lang="es-ES" b="1" dirty="0" smtClean="0"/>
              <a:t>Unión </a:t>
            </a:r>
            <a:r>
              <a:rPr lang="es-ES" b="1" dirty="0"/>
              <a:t>de </a:t>
            </a:r>
            <a:r>
              <a:rPr lang="es-ES" b="1" dirty="0" err="1"/>
              <a:t>Clusters</a:t>
            </a:r>
            <a:r>
              <a:rPr lang="es-ES" dirty="0" smtClean="0"/>
              <a:t>: Se </a:t>
            </a:r>
            <a:r>
              <a:rPr lang="es-ES" dirty="0"/>
              <a:t>unen los dos </a:t>
            </a:r>
            <a:r>
              <a:rPr lang="es-ES" dirty="0" err="1"/>
              <a:t>clusters</a:t>
            </a:r>
            <a:r>
              <a:rPr lang="es-ES" dirty="0"/>
              <a:t> más cercanos, formando un nuevo </a:t>
            </a:r>
            <a:r>
              <a:rPr lang="es-ES" dirty="0" err="1"/>
              <a:t>cluster</a:t>
            </a:r>
            <a:r>
              <a:rPr lang="es-ES" dirty="0"/>
              <a:t>. Este proceso se repite hasta que solo queda un único </a:t>
            </a:r>
            <a:r>
              <a:rPr lang="es-ES" dirty="0" err="1"/>
              <a:t>cluster</a:t>
            </a:r>
            <a:r>
              <a:rPr lang="es-ES" dirty="0"/>
              <a:t> o hasta que se cumple algún criterio de detención (por ejemplo, alcanzar una cierta cantidad de </a:t>
            </a:r>
            <a:r>
              <a:rPr lang="es-ES" dirty="0" err="1"/>
              <a:t>clusters</a:t>
            </a:r>
            <a:r>
              <a:rPr lang="es-ES" dirty="0" smtClean="0"/>
              <a:t>).</a:t>
            </a:r>
          </a:p>
          <a:p>
            <a:pPr marL="488950" indent="-342900">
              <a:lnSpc>
                <a:spcPct val="150000"/>
              </a:lnSpc>
              <a:buFont typeface="+mj-lt"/>
              <a:buAutoNum type="arabicPeriod"/>
            </a:pPr>
            <a:r>
              <a:rPr lang="es-ES" b="1" dirty="0" smtClean="0"/>
              <a:t>Actualizar Distancias</a:t>
            </a:r>
            <a:r>
              <a:rPr lang="es-ES" dirty="0" smtClean="0"/>
              <a:t>: Después </a:t>
            </a:r>
            <a:r>
              <a:rPr lang="es-ES" dirty="0"/>
              <a:t>de combinar </a:t>
            </a:r>
            <a:r>
              <a:rPr lang="es-ES" dirty="0" err="1"/>
              <a:t>clusters</a:t>
            </a:r>
            <a:r>
              <a:rPr lang="es-ES" dirty="0"/>
              <a:t>, el algoritmo vuelve a calcular las distancias entre el nuevo </a:t>
            </a:r>
            <a:r>
              <a:rPr lang="es-ES" dirty="0" err="1"/>
              <a:t>cluster</a:t>
            </a:r>
            <a:r>
              <a:rPr lang="es-ES" dirty="0"/>
              <a:t> y el resto de </a:t>
            </a:r>
            <a:r>
              <a:rPr lang="es-ES" dirty="0" err="1" smtClean="0"/>
              <a:t>clusters</a:t>
            </a:r>
            <a:r>
              <a:rPr lang="es-ES" dirty="0" smtClean="0"/>
              <a:t>. La </a:t>
            </a:r>
            <a:r>
              <a:rPr lang="es-ES" dirty="0"/>
              <a:t>forma de calcular estas distancias depende del </a:t>
            </a:r>
            <a:r>
              <a:rPr lang="es-ES" b="1" dirty="0"/>
              <a:t>criterio de enlace</a:t>
            </a:r>
            <a:r>
              <a:rPr lang="es-ES" dirty="0"/>
              <a:t> (</a:t>
            </a:r>
            <a:r>
              <a:rPr lang="es-ES" dirty="0" err="1"/>
              <a:t>linkage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90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91"/>
          <p:cNvSpPr txBox="1">
            <a:spLocks noGrp="1"/>
          </p:cNvSpPr>
          <p:nvPr>
            <p:ph type="body" idx="4294967295"/>
          </p:nvPr>
        </p:nvSpPr>
        <p:spPr>
          <a:xfrm>
            <a:off x="0" y="1471613"/>
            <a:ext cx="8042275" cy="3270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s-ES" b="1" dirty="0" smtClean="0"/>
              <a:t>Criterios </a:t>
            </a:r>
            <a:r>
              <a:rPr lang="es-ES" b="1" dirty="0"/>
              <a:t>de Enlace (</a:t>
            </a:r>
            <a:r>
              <a:rPr lang="es-ES" b="1" dirty="0" err="1"/>
              <a:t>Linkage</a:t>
            </a:r>
            <a:r>
              <a:rPr lang="es-ES" b="1" dirty="0"/>
              <a:t>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b="1" dirty="0"/>
              <a:t>Enlace Simple (Single </a:t>
            </a:r>
            <a:r>
              <a:rPr lang="es-ES" b="1" dirty="0" err="1"/>
              <a:t>Linkage</a:t>
            </a:r>
            <a:r>
              <a:rPr lang="es-ES" b="1" dirty="0"/>
              <a:t>)</a:t>
            </a:r>
            <a:r>
              <a:rPr lang="es-ES" dirty="0"/>
              <a:t>: </a:t>
            </a:r>
            <a:r>
              <a:rPr lang="es-ES" dirty="0" smtClean="0"/>
              <a:t>distancia </a:t>
            </a:r>
            <a:r>
              <a:rPr lang="es-ES" dirty="0"/>
              <a:t>entre dos </a:t>
            </a:r>
            <a:r>
              <a:rPr lang="es-ES" dirty="0" err="1" smtClean="0"/>
              <a:t>clusters</a:t>
            </a:r>
            <a:r>
              <a:rPr lang="es-ES" dirty="0" smtClean="0"/>
              <a:t> </a:t>
            </a:r>
            <a:r>
              <a:rPr lang="es-ES" b="1" dirty="0" smtClean="0"/>
              <a:t>distancia </a:t>
            </a:r>
            <a:r>
              <a:rPr lang="es-ES" b="1" dirty="0"/>
              <a:t>mínima</a:t>
            </a:r>
            <a:r>
              <a:rPr lang="es-ES" dirty="0"/>
              <a:t> entre cualquier par de puntos, donde cada punto pertenece a uno de los </a:t>
            </a:r>
            <a:r>
              <a:rPr lang="es-ES" dirty="0" err="1"/>
              <a:t>clusters</a:t>
            </a:r>
            <a:r>
              <a:rPr lang="es-ES" dirty="0"/>
              <a:t>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b="1" dirty="0"/>
              <a:t>Enlace Completo (Complete </a:t>
            </a:r>
            <a:r>
              <a:rPr lang="es-ES" b="1" dirty="0" err="1"/>
              <a:t>Linkage</a:t>
            </a:r>
            <a:r>
              <a:rPr lang="es-ES" b="1" dirty="0"/>
              <a:t>)</a:t>
            </a:r>
            <a:r>
              <a:rPr lang="es-ES" dirty="0"/>
              <a:t>: La distancia entre dos </a:t>
            </a:r>
            <a:r>
              <a:rPr lang="es-ES" dirty="0" err="1"/>
              <a:t>clusters</a:t>
            </a:r>
            <a:r>
              <a:rPr lang="es-ES" dirty="0"/>
              <a:t> es la </a:t>
            </a:r>
            <a:r>
              <a:rPr lang="es-ES" b="1" dirty="0"/>
              <a:t>distancia máxima </a:t>
            </a:r>
            <a:r>
              <a:rPr lang="es-ES" dirty="0"/>
              <a:t>entre cualquier par de puntos de los </a:t>
            </a:r>
            <a:r>
              <a:rPr lang="es-ES" dirty="0" err="1"/>
              <a:t>clusters</a:t>
            </a:r>
            <a:r>
              <a:rPr lang="es-ES" dirty="0"/>
              <a:t>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b="1" dirty="0"/>
              <a:t>Enlace Medio (</a:t>
            </a:r>
            <a:r>
              <a:rPr lang="es-ES" b="1" dirty="0" err="1"/>
              <a:t>Average</a:t>
            </a:r>
            <a:r>
              <a:rPr lang="es-ES" b="1" dirty="0"/>
              <a:t> </a:t>
            </a:r>
            <a:r>
              <a:rPr lang="es-ES" b="1" dirty="0" err="1"/>
              <a:t>Linkage</a:t>
            </a:r>
            <a:r>
              <a:rPr lang="es-ES" b="1" dirty="0"/>
              <a:t>)</a:t>
            </a:r>
            <a:r>
              <a:rPr lang="es-ES" dirty="0"/>
              <a:t>: La distancia entre dos </a:t>
            </a:r>
            <a:r>
              <a:rPr lang="es-ES" dirty="0" err="1"/>
              <a:t>clusters</a:t>
            </a:r>
            <a:r>
              <a:rPr lang="es-ES" dirty="0"/>
              <a:t> es el </a:t>
            </a:r>
            <a:r>
              <a:rPr lang="es-ES" b="1" dirty="0"/>
              <a:t>promedio de todas las distancias </a:t>
            </a:r>
            <a:r>
              <a:rPr lang="es-ES" dirty="0"/>
              <a:t>entre pares de puntos de los </a:t>
            </a:r>
            <a:r>
              <a:rPr lang="es-ES" dirty="0" err="1"/>
              <a:t>clusters</a:t>
            </a:r>
            <a:r>
              <a:rPr lang="es-ES" dirty="0"/>
              <a:t>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b="1" dirty="0"/>
              <a:t>Enlace del </a:t>
            </a:r>
            <a:r>
              <a:rPr lang="es-ES" b="1" dirty="0" err="1"/>
              <a:t>Centroide</a:t>
            </a:r>
            <a:r>
              <a:rPr lang="es-ES" b="1" dirty="0"/>
              <a:t> (</a:t>
            </a:r>
            <a:r>
              <a:rPr lang="es-ES" b="1" dirty="0" err="1"/>
              <a:t>Centroid</a:t>
            </a:r>
            <a:r>
              <a:rPr lang="es-ES" b="1" dirty="0"/>
              <a:t> </a:t>
            </a:r>
            <a:r>
              <a:rPr lang="es-ES" b="1" dirty="0" err="1"/>
              <a:t>Linkage</a:t>
            </a:r>
            <a:r>
              <a:rPr lang="es-ES" b="1" dirty="0"/>
              <a:t>)</a:t>
            </a:r>
            <a:r>
              <a:rPr lang="es-ES" dirty="0"/>
              <a:t>: La distancia entre dos </a:t>
            </a:r>
            <a:r>
              <a:rPr lang="es-ES" dirty="0" err="1"/>
              <a:t>clusters</a:t>
            </a:r>
            <a:r>
              <a:rPr lang="es-ES" dirty="0"/>
              <a:t> es la </a:t>
            </a:r>
            <a:r>
              <a:rPr lang="es-ES" b="1" dirty="0"/>
              <a:t>distancia entre sus </a:t>
            </a:r>
            <a:r>
              <a:rPr lang="es-ES" b="1" dirty="0" err="1"/>
              <a:t>centroides</a:t>
            </a:r>
            <a:r>
              <a:rPr lang="es-ES" b="1" dirty="0"/>
              <a:t> </a:t>
            </a:r>
            <a:r>
              <a:rPr lang="es-ES" dirty="0"/>
              <a:t>(el punto medio de todos los puntos en el </a:t>
            </a:r>
            <a:r>
              <a:rPr lang="es-ES" dirty="0" err="1"/>
              <a:t>cluster</a:t>
            </a:r>
            <a:r>
              <a:rPr lang="es-ES" dirty="0"/>
              <a:t>).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42523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91"/>
          <p:cNvSpPr txBox="1">
            <a:spLocks noGrp="1"/>
          </p:cNvSpPr>
          <p:nvPr>
            <p:ph type="body" idx="4294967295"/>
          </p:nvPr>
        </p:nvSpPr>
        <p:spPr>
          <a:xfrm>
            <a:off x="0" y="1471613"/>
            <a:ext cx="8042275" cy="3270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s-ES" b="1" dirty="0"/>
              <a:t>Generación del </a:t>
            </a:r>
            <a:r>
              <a:rPr lang="es-ES" b="1" dirty="0" err="1"/>
              <a:t>Dendrograma</a:t>
            </a:r>
            <a:r>
              <a:rPr lang="es-ES" dirty="0"/>
              <a:t>:</a:t>
            </a:r>
          </a:p>
          <a:p>
            <a:r>
              <a:rPr lang="es-ES" dirty="0"/>
              <a:t>A medida que los </a:t>
            </a:r>
            <a:r>
              <a:rPr lang="es-ES" dirty="0" err="1"/>
              <a:t>clusters</a:t>
            </a:r>
            <a:r>
              <a:rPr lang="es-ES" dirty="0"/>
              <a:t> se van fusionando, se crea una representación visual en forma de árbol llamada </a:t>
            </a:r>
            <a:r>
              <a:rPr lang="es-ES" b="1" dirty="0" err="1"/>
              <a:t>dendrograma</a:t>
            </a:r>
            <a:r>
              <a:rPr lang="es-ES" dirty="0"/>
              <a:t>.</a:t>
            </a:r>
          </a:p>
          <a:p>
            <a:r>
              <a:rPr lang="es-ES" dirty="0"/>
              <a:t>En el </a:t>
            </a:r>
            <a:r>
              <a:rPr lang="es-ES" dirty="0" err="1"/>
              <a:t>dendrograma</a:t>
            </a:r>
            <a:r>
              <a:rPr lang="es-ES" dirty="0"/>
              <a:t>, la altura de las uniones representa la distancia o la similitud entre los </a:t>
            </a:r>
            <a:r>
              <a:rPr lang="es-ES" dirty="0" err="1"/>
              <a:t>clusters</a:t>
            </a:r>
            <a:r>
              <a:rPr lang="es-ES" dirty="0"/>
              <a:t> que se están uniendo. Esto permite analizar la estructura jerárquica y ver a qué nivel se forman los </a:t>
            </a:r>
            <a:r>
              <a:rPr lang="es-ES" dirty="0" err="1"/>
              <a:t>clusters</a:t>
            </a:r>
            <a:r>
              <a:rPr lang="es-ES" dirty="0"/>
              <a:t> más grandes.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40885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6" name="Google Shape;62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886" y="1038849"/>
            <a:ext cx="6264534" cy="352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8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823" y="1195821"/>
            <a:ext cx="6264534" cy="352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5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buSzPts val="5400"/>
            </a:pPr>
            <a:r>
              <a:rPr lang="es-ES" sz="4050"/>
              <a:t>Aprendizaje no supervisado:</a:t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501777" y="1258030"/>
            <a:ext cx="8140446" cy="13716"/>
          </a:xfrm>
          <a:custGeom>
            <a:avLst/>
            <a:gdLst/>
            <a:ahLst/>
            <a:cxnLst/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389690" y="1368776"/>
            <a:ext cx="8362335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Aplicaciones:</a:t>
            </a:r>
            <a:endParaRPr lang="es-ES"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Biología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: 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clasificación de plantas o animales a partir de sus </a:t>
            </a: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características</a:t>
            </a:r>
            <a:endParaRPr lang="es-ES"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Marketing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: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grupos de clientes con comportamientos parecidos de </a:t>
            </a: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compra</a:t>
            </a:r>
            <a:endParaRPr lang="es-ES"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Visión 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artificial: 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segmentación de </a:t>
            </a: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imágenes</a:t>
            </a:r>
            <a:endParaRPr lang="es-ES"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Bioinformática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: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 grupos de genes y </a:t>
            </a: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funcionalidades</a:t>
            </a:r>
            <a:endParaRPr lang="es-ES"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Web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: 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clasificación de </a:t>
            </a: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documentos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Otros: </a:t>
            </a:r>
            <a:r>
              <a:rPr lang="es-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detección de anomalías, </a:t>
            </a: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Reducción de </a:t>
            </a:r>
            <a:r>
              <a:rPr lang="es" sz="16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dimensionalidad, NLP (procesamiento del leguaje natural)…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endParaRPr sz="1200" dirty="0">
              <a:solidFill>
                <a:schemeClr val="dk1"/>
              </a:solidFill>
            </a:endParaRPr>
          </a:p>
          <a:p>
            <a:endParaRPr sz="135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5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8" name="Google Shape;63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455" y="1195821"/>
            <a:ext cx="6264534" cy="352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4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4" name="Google Shape;644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320" y="1085698"/>
            <a:ext cx="6264534" cy="352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04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0" name="Google Shape;65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25" y="1375869"/>
            <a:ext cx="6264534" cy="352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4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6" name="Google Shape;65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247" y="1195821"/>
            <a:ext cx="6264534" cy="352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8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2" name="Google Shape;66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525" y="1195821"/>
            <a:ext cx="6264534" cy="352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4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812" y="1195821"/>
            <a:ext cx="6264534" cy="352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6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91"/>
          <p:cNvSpPr txBox="1">
            <a:spLocks noGrp="1"/>
          </p:cNvSpPr>
          <p:nvPr>
            <p:ph type="body" idx="4294967295"/>
          </p:nvPr>
        </p:nvSpPr>
        <p:spPr>
          <a:xfrm>
            <a:off x="0" y="1590675"/>
            <a:ext cx="8040688" cy="3268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s-ES" sz="1400" b="1" dirty="0" smtClean="0"/>
              <a:t>Líneas de corte </a:t>
            </a:r>
            <a:r>
              <a:rPr lang="es-ES" sz="1400" b="1" dirty="0" err="1" smtClean="0"/>
              <a:t>clusteres</a:t>
            </a:r>
            <a:r>
              <a:rPr lang="es-ES" sz="1400" b="1" dirty="0" smtClean="0"/>
              <a:t>:</a:t>
            </a:r>
            <a:endParaRPr lang="es-ES" sz="1400" dirty="0"/>
          </a:p>
          <a:p>
            <a:r>
              <a:rPr lang="es-ES" sz="1400" dirty="0" smtClean="0"/>
              <a:t>Vamos trazando líneas de corte a diferentes distancias en el </a:t>
            </a:r>
            <a:r>
              <a:rPr lang="es-ES" sz="1400" dirty="0" err="1" smtClean="0"/>
              <a:t>dendrograma</a:t>
            </a:r>
            <a:r>
              <a:rPr lang="es-ES" sz="1400" dirty="0" smtClean="0"/>
              <a:t>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sz="1200" dirty="0" smtClean="0"/>
              <a:t>Mayor distancia en el </a:t>
            </a:r>
            <a:r>
              <a:rPr lang="es-ES" sz="1200" dirty="0" err="1" smtClean="0"/>
              <a:t>deondrograma</a:t>
            </a:r>
            <a:r>
              <a:rPr lang="es-ES" sz="1200" dirty="0" smtClean="0"/>
              <a:t>: menos clústeres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sz="1200" dirty="0" smtClean="0"/>
              <a:t>Menor </a:t>
            </a:r>
            <a:r>
              <a:rPr lang="es-ES" sz="1200" dirty="0" err="1" smtClean="0"/>
              <a:t>distanci</a:t>
            </a:r>
            <a:r>
              <a:rPr lang="es-ES" sz="1200" dirty="0" smtClean="0"/>
              <a:t> en el </a:t>
            </a:r>
            <a:r>
              <a:rPr lang="es-ES" sz="1200" dirty="0" err="1" smtClean="0"/>
              <a:t>deondrograma</a:t>
            </a:r>
            <a:r>
              <a:rPr lang="es-ES" sz="1200" dirty="0" smtClean="0"/>
              <a:t>: más </a:t>
            </a:r>
            <a:r>
              <a:rPr lang="es-ES" sz="1200" dirty="0" err="1" smtClean="0"/>
              <a:t>clasteres</a:t>
            </a:r>
            <a:r>
              <a:rPr lang="es-ES" sz="1200" dirty="0" smtClean="0"/>
              <a:t>.</a:t>
            </a:r>
          </a:p>
          <a:p>
            <a:r>
              <a:rPr lang="es-ES" sz="1400" dirty="0" smtClean="0"/>
              <a:t>Los </a:t>
            </a:r>
            <a:r>
              <a:rPr lang="es-ES" sz="1400" dirty="0"/>
              <a:t>contornos de colores representan los </a:t>
            </a:r>
            <a:r>
              <a:rPr lang="es-ES" sz="1400" dirty="0" err="1" smtClean="0"/>
              <a:t>clusteres</a:t>
            </a:r>
            <a:r>
              <a:rPr lang="es-ES" sz="1400" dirty="0" smtClean="0"/>
              <a:t> </a:t>
            </a:r>
            <a:r>
              <a:rPr lang="es-ES" sz="1400" dirty="0"/>
              <a:t>en cada nivel de distancia, y los colores van cambiando a medida que los </a:t>
            </a:r>
            <a:r>
              <a:rPr lang="es-ES" sz="1400" dirty="0" err="1"/>
              <a:t>clusters</a:t>
            </a:r>
            <a:r>
              <a:rPr lang="es-ES" sz="1400" dirty="0"/>
              <a:t> se hacen más grandes, hasta finalmente agrupar a todos los puntos.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708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Hierarchical clustering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673" name="Google Shape;673;p101"/>
          <p:cNvSpPr txBox="1">
            <a:spLocks noGrp="1"/>
          </p:cNvSpPr>
          <p:nvPr>
            <p:ph type="body" idx="4294967295"/>
          </p:nvPr>
        </p:nvSpPr>
        <p:spPr>
          <a:xfrm>
            <a:off x="589935" y="1518979"/>
            <a:ext cx="3983038" cy="2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/>
              <a:t>Ventajas</a:t>
            </a:r>
            <a:endParaRPr sz="1700" b="1" dirty="0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No hay que prefijar K.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Fácil de entender a través del dendograma.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Detecta clusters pequeños.</a:t>
            </a:r>
            <a:endParaRPr sz="1400" dirty="0"/>
          </a:p>
        </p:txBody>
      </p:sp>
      <p:sp>
        <p:nvSpPr>
          <p:cNvPr id="675" name="Google Shape;675;p101"/>
          <p:cNvSpPr txBox="1">
            <a:spLocks noGrp="1"/>
          </p:cNvSpPr>
          <p:nvPr>
            <p:ph type="body" idx="4294967295"/>
          </p:nvPr>
        </p:nvSpPr>
        <p:spPr>
          <a:xfrm>
            <a:off x="5160963" y="1518979"/>
            <a:ext cx="3983037" cy="2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/>
              <a:t>Desventajas</a:t>
            </a:r>
            <a:endParaRPr sz="1700" b="1" dirty="0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No dan como resultado un número fijo de clusters, si no varias opciones.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No trabajan bien con outliers</a:t>
            </a:r>
            <a:r>
              <a:rPr lang="es" sz="1400" dirty="0" smtClean="0"/>
              <a:t>.</a:t>
            </a:r>
          </a:p>
          <a:p>
            <a:pPr lvl="0" indent="-317500">
              <a:buSzPts val="1400"/>
            </a:pPr>
            <a:r>
              <a:rPr lang="es-ES" sz="1400" dirty="0"/>
              <a:t>No es muy flexible para ciertos tipos de </a:t>
            </a:r>
            <a:r>
              <a:rPr lang="es-ES" sz="1400" dirty="0" smtClean="0"/>
              <a:t>datos (estructura particular).</a:t>
            </a:r>
            <a:endParaRPr sz="1400" dirty="0"/>
          </a:p>
        </p:txBody>
      </p:sp>
      <p:pic>
        <p:nvPicPr>
          <p:cNvPr id="676" name="Google Shape;67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0199" y="3750338"/>
            <a:ext cx="1001150" cy="95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725" y="3722100"/>
            <a:ext cx="1001144" cy="100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" b="0" dirty="0"/>
              <a:t>Algoritmos: </a:t>
            </a:r>
            <a:r>
              <a:rPr lang="es" dirty="0" smtClean="0"/>
              <a:t>DBSCAN </a:t>
            </a:r>
            <a:r>
              <a:rPr lang="en-US" dirty="0"/>
              <a:t>(Density-Based Spatial Clustering of Applications with Noise)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2" name="Google Shape;682;p102"/>
          <p:cNvSpPr txBox="1">
            <a:spLocks noGrp="1"/>
          </p:cNvSpPr>
          <p:nvPr>
            <p:ph type="body" idx="4294967295"/>
          </p:nvPr>
        </p:nvSpPr>
        <p:spPr>
          <a:xfrm>
            <a:off x="0" y="1590675"/>
            <a:ext cx="8040688" cy="3268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No se prefija el número de clusters, sino que se buscan entendiéndolos como zonas de alta densidad separadas por zonas de baja densidad.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Distingue entre core samples (en zonas densas) y not-core samples (a distancia mayor que cierto threshold de una core sample.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A diferencia de K-Means, DBSCAN puede definir clusters de cualquier forma, no sólo conjuntos convexos.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El orden de las muestras influye en el resultado, que es determinista (no hay aleatoriedad). Una estrategia para paliarlo es hacer reordenaciones aleatorias de los datos, repetir experimentos y agregar los resultados.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Computacionalmente es caro, pero hay variantes en forma de versiones aceleradas.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939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DBSCAN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03"/>
          <p:cNvSpPr txBox="1"/>
          <p:nvPr/>
        </p:nvSpPr>
        <p:spPr>
          <a:xfrm>
            <a:off x="793450" y="1683125"/>
            <a:ext cx="7047000" cy="28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Parámetros a prefijar: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300"/>
              <a:buFont typeface="Roboto"/>
              <a:buChar char="●"/>
            </a:pPr>
            <a:r>
              <a:rPr lang="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Epsilon</a:t>
            </a:r>
            <a:r>
              <a:rPr lang="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→ especifica lo cerca que deben estar los puntos entre sí para ser considerados parte de un clúster. Esto significa que, si la distancia entre dos puntos es menor o igual a este valor de épsilon, estos puntos se consideran vecinos.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300"/>
              <a:buFont typeface="Roboto"/>
              <a:buChar char="●"/>
            </a:pPr>
            <a:r>
              <a:rPr lang="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Min points</a:t>
            </a:r>
            <a:r>
              <a:rPr lang="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→ el número mínimo de puntos para formar una región densa. Por ejemplo, si establecemos minPts como 5, entonces necesitamos al menos 5 puntos para formar una región densa.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SIMULADOR: </a:t>
            </a:r>
            <a:r>
              <a:rPr lang="es" sz="13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https://www.naftaliharris.com/blog/visualizing-dbscan-clustering/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647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buSzPts val="5400"/>
            </a:pPr>
            <a:r>
              <a:rPr lang="es-ES" sz="4050"/>
              <a:t>Aprendizaje no supervisado:</a:t>
            </a:r>
            <a:endParaRPr/>
          </a:p>
        </p:txBody>
      </p:sp>
      <p:sp>
        <p:nvSpPr>
          <p:cNvPr id="128" name="Google Shape;128;p17"/>
          <p:cNvSpPr/>
          <p:nvPr/>
        </p:nvSpPr>
        <p:spPr>
          <a:xfrm>
            <a:off x="501777" y="1258030"/>
            <a:ext cx="8140446" cy="13716"/>
          </a:xfrm>
          <a:custGeom>
            <a:avLst/>
            <a:gdLst/>
            <a:ahLst/>
            <a:cxnLst/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389690" y="1368776"/>
            <a:ext cx="8362335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Los modelos de aprendizaje no supervisado se utilizan para tres </a:t>
            </a:r>
            <a:r>
              <a:rPr lang="es-ES" sz="1600" b="1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tareas principales</a:t>
            </a: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: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557213" lvl="1" indent="-214313" algn="just">
              <a:lnSpc>
                <a:spcPct val="150000"/>
              </a:lnSpc>
              <a:buClr>
                <a:schemeClr val="dk1"/>
              </a:buClr>
              <a:buSzPts val="1600"/>
              <a:buFont typeface="Arial"/>
              <a:buChar char="•"/>
            </a:pP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Agrupación en clústeres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557213" lvl="1" indent="-214313" algn="just">
              <a:lnSpc>
                <a:spcPct val="150000"/>
              </a:lnSpc>
              <a:buClr>
                <a:schemeClr val="dk1"/>
              </a:buClr>
              <a:buSzPts val="1600"/>
              <a:buFont typeface="Arial"/>
              <a:buChar char="•"/>
            </a:pP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Reducción de </a:t>
            </a:r>
            <a:r>
              <a:rPr lang="es-ES" sz="1600" dirty="0" err="1">
                <a:solidFill>
                  <a:srgbClr val="1C355E"/>
                </a:solidFill>
                <a:latin typeface="Roboto"/>
                <a:ea typeface="Roboto"/>
                <a:cs typeface="Roboto"/>
              </a:rPr>
              <a:t>dimensionalidad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marL="557213" lvl="1" indent="-214313" algn="just">
              <a:lnSpc>
                <a:spcPct val="150000"/>
              </a:lnSpc>
              <a:buClr>
                <a:schemeClr val="dk1"/>
              </a:buClr>
              <a:buSzPts val="1600"/>
              <a:buFont typeface="Arial"/>
              <a:buChar char="•"/>
            </a:pPr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Asociación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es-ES" sz="1600" dirty="0">
                <a:solidFill>
                  <a:srgbClr val="1C355E"/>
                </a:solidFill>
                <a:latin typeface="Roboto"/>
                <a:ea typeface="Roboto"/>
                <a:cs typeface="Roboto"/>
              </a:rPr>
              <a:t>Nos enfocaremos en los dos primeros.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</a:endParaRPr>
          </a:p>
          <a:p>
            <a:endParaRPr sz="135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DBSCAN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03"/>
          <p:cNvSpPr txBox="1"/>
          <p:nvPr/>
        </p:nvSpPr>
        <p:spPr>
          <a:xfrm>
            <a:off x="793450" y="1683125"/>
            <a:ext cx="7047000" cy="28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>
              <a:lnSpc>
                <a:spcPct val="150000"/>
              </a:lnSpc>
              <a:buClr>
                <a:srgbClr val="1C355E"/>
              </a:buClr>
              <a:buSzPts val="1400"/>
            </a:pPr>
            <a:r>
              <a:rPr lang="es-ES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Tipos de </a:t>
            </a:r>
            <a:r>
              <a:rPr lang="es-ES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Puntos:</a:t>
            </a:r>
            <a:endParaRPr lang="es-ES" b="1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17500">
              <a:lnSpc>
                <a:spcPct val="150000"/>
              </a:lnSpc>
              <a:buClr>
                <a:srgbClr val="1C355E"/>
              </a:buClr>
              <a:buSzPts val="1400"/>
              <a:buFont typeface="Roboto"/>
              <a:buChar char="●"/>
            </a:pPr>
            <a:r>
              <a:rPr lang="es-ES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Punto Central: </a:t>
            </a:r>
            <a:r>
              <a:rPr lang="es-ES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Un punto que tiene al menos </a:t>
            </a:r>
            <a:r>
              <a:rPr lang="es-ES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MinPts</a:t>
            </a:r>
            <a:r>
              <a:rPr lang="es-ES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puntos en su vecindad (incluyéndose a sí mismo). Este punto es el "núcleo" de un </a:t>
            </a:r>
            <a:r>
              <a:rPr lang="es-ES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cluster</a:t>
            </a:r>
            <a:r>
              <a:rPr lang="es-ES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457200" indent="-317500">
              <a:lnSpc>
                <a:spcPct val="150000"/>
              </a:lnSpc>
              <a:buClr>
                <a:srgbClr val="1C355E"/>
              </a:buClr>
              <a:buSzPts val="1400"/>
              <a:buFont typeface="Roboto"/>
              <a:buChar char="●"/>
            </a:pPr>
            <a:r>
              <a:rPr lang="es-ES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Punto </a:t>
            </a:r>
            <a:r>
              <a:rPr lang="es-ES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Frontera:</a:t>
            </a:r>
            <a:r>
              <a:rPr lang="es-ES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Un punto que no tiene suficiente densidad para ser un punto central, pero está dentro de la vecindad de un punto central, lo que lo convierte en parte del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cluster</a:t>
            </a: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457200" indent="-317500">
              <a:lnSpc>
                <a:spcPct val="150000"/>
              </a:lnSpc>
              <a:buClr>
                <a:srgbClr val="1C355E"/>
              </a:buClr>
              <a:buSzPts val="1400"/>
              <a:buFont typeface="Roboto"/>
              <a:buChar char="●"/>
            </a:pPr>
            <a:r>
              <a:rPr lang="es-ES" sz="13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Punto </a:t>
            </a:r>
            <a:r>
              <a:rPr lang="es-ES" sz="13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de Ruido: </a:t>
            </a:r>
            <a:r>
              <a:rPr lang="es-ES" sz="13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Un punto que no es ni central ni frontera. Este punto está en una región de baja densidad y se considera como ruido o </a:t>
            </a:r>
            <a:r>
              <a:rPr lang="es-ES" sz="13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outlier</a:t>
            </a:r>
            <a:r>
              <a:rPr lang="es-ES" sz="13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3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001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DBSCAN</a:t>
            </a:r>
            <a:endParaRPr/>
          </a:p>
        </p:txBody>
      </p:sp>
      <p:pic>
        <p:nvPicPr>
          <p:cNvPr id="695" name="Google Shape;69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468" y="1343204"/>
            <a:ext cx="4996626" cy="326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DBSCAN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03"/>
          <p:cNvSpPr txBox="1"/>
          <p:nvPr/>
        </p:nvSpPr>
        <p:spPr>
          <a:xfrm>
            <a:off x="191729" y="1410280"/>
            <a:ext cx="8613058" cy="28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>
              <a:lnSpc>
                <a:spcPct val="150000"/>
              </a:lnSpc>
              <a:buClr>
                <a:srgbClr val="1C355E"/>
              </a:buClr>
              <a:buSzPts val="1400"/>
            </a:pPr>
            <a:r>
              <a:rPr lang="es-ES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El algoritmo de DBSCAN sigue estos pasos</a:t>
            </a:r>
            <a:r>
              <a:rPr lang="es-ES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marL="482600" indent="-342900">
              <a:lnSpc>
                <a:spcPct val="150000"/>
              </a:lnSpc>
              <a:buClr>
                <a:srgbClr val="1C355E"/>
              </a:buClr>
              <a:buSzPts val="1400"/>
              <a:buFont typeface="+mj-lt"/>
              <a:buAutoNum type="arabicPeriod"/>
            </a:pP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Seleccionar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un punto no visitado y verificar si es un punto central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 Esto se hace midiendo si hay al menos 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MinPts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puntos dentro de una distancia ε del punto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</a:p>
          <a:p>
            <a:pPr marL="482600" indent="-342900">
              <a:lnSpc>
                <a:spcPct val="150000"/>
              </a:lnSpc>
              <a:buClr>
                <a:srgbClr val="1C355E"/>
              </a:buClr>
              <a:buSzPts val="1400"/>
              <a:buFont typeface="+mj-lt"/>
              <a:buAutoNum type="arabicPeriod"/>
            </a:pP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Si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es un punto central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, se inicia un nuevo 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cluster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y se agregan todos los puntos dentro de su vecindad (es decir, dentro de la distancia ε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</a:p>
          <a:p>
            <a:pPr marL="482600" indent="-342900">
              <a:lnSpc>
                <a:spcPct val="150000"/>
              </a:lnSpc>
              <a:buClr>
                <a:srgbClr val="1C355E"/>
              </a:buClr>
              <a:buSzPts val="1400"/>
              <a:buFont typeface="+mj-lt"/>
              <a:buAutoNum type="arabicPeriod"/>
            </a:pP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Para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cada punto en la vecindad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del punto central, se verifica si ese punto también es un punto central. Si lo es, su vecindad se expande para incluir todos los puntos cercanos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482600" indent="-342900">
              <a:lnSpc>
                <a:spcPct val="150000"/>
              </a:lnSpc>
              <a:buClr>
                <a:srgbClr val="1C355E"/>
              </a:buClr>
              <a:buSzPts val="1400"/>
              <a:buFont typeface="+mj-lt"/>
              <a:buAutoNum type="arabicPeriod"/>
            </a:pP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Repetir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el proceso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para todos los puntos conectados al punto central hasta que el 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cluster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no pueda crecer más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482600" indent="-342900">
              <a:lnSpc>
                <a:spcPct val="150000"/>
              </a:lnSpc>
              <a:buClr>
                <a:srgbClr val="1C355E"/>
              </a:buClr>
              <a:buSzPts val="1400"/>
              <a:buFont typeface="+mj-lt"/>
              <a:buAutoNum type="arabicPeriod"/>
            </a:pPr>
            <a:r>
              <a:rPr lang="es-ES" sz="1200" b="1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Continuar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el proceso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con otro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punto no visitado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hasta que todos los puntos hayan sido visitados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482600" indent="-342900">
              <a:lnSpc>
                <a:spcPct val="150000"/>
              </a:lnSpc>
              <a:buClr>
                <a:srgbClr val="1C355E"/>
              </a:buClr>
              <a:buSzPts val="1400"/>
              <a:buFont typeface="+mj-lt"/>
              <a:buAutoNum type="arabicPeriod"/>
            </a:pP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Los 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puntos que no puedan ser asignados a ningún </a:t>
            </a:r>
            <a:r>
              <a:rPr lang="es-ES" sz="1200" dirty="0" err="1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cluster</a:t>
            </a:r>
            <a:r>
              <a:rPr lang="es-ES" sz="12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se consideran </a:t>
            </a:r>
            <a:r>
              <a:rPr lang="es-ES" sz="12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puntos de ruido</a:t>
            </a:r>
            <a:r>
              <a:rPr lang="es-ES" sz="1200" dirty="0" smtClean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11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/>
              <a:t>Algoritmos: </a:t>
            </a:r>
            <a:r>
              <a:rPr lang="es"/>
              <a:t>DBSCAN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700" name="Google Shape;700;p105"/>
          <p:cNvSpPr txBox="1">
            <a:spLocks noGrp="1"/>
          </p:cNvSpPr>
          <p:nvPr>
            <p:ph type="body" idx="4294967295"/>
          </p:nvPr>
        </p:nvSpPr>
        <p:spPr>
          <a:xfrm>
            <a:off x="617074" y="1364646"/>
            <a:ext cx="3327400" cy="2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/>
              <a:t>Ventajas</a:t>
            </a:r>
            <a:endParaRPr sz="1700" b="1" dirty="0"/>
          </a:p>
          <a:p>
            <a:pPr marL="457200" lvl="0" indent="-317500" algn="just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No hay que prefijar K.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Detecta ruido y outliers.</a:t>
            </a:r>
            <a:endParaRPr sz="1400" dirty="0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Se adapta bien a </a:t>
            </a:r>
            <a:r>
              <a:rPr lang="es" sz="1400" i="1" dirty="0"/>
              <a:t>formas</a:t>
            </a:r>
            <a:r>
              <a:rPr lang="es" sz="1400" dirty="0"/>
              <a:t> complejas de los datos.</a:t>
            </a:r>
            <a:endParaRPr sz="1400" dirty="0"/>
          </a:p>
        </p:txBody>
      </p:sp>
      <p:sp>
        <p:nvSpPr>
          <p:cNvPr id="702" name="Google Shape;702;p105"/>
          <p:cNvSpPr txBox="1">
            <a:spLocks noGrp="1"/>
          </p:cNvSpPr>
          <p:nvPr>
            <p:ph type="body" idx="4294967295"/>
          </p:nvPr>
        </p:nvSpPr>
        <p:spPr>
          <a:xfrm>
            <a:off x="4565650" y="1364646"/>
            <a:ext cx="4578350" cy="2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dirty="0"/>
              <a:t>Desventajas</a:t>
            </a:r>
            <a:endParaRPr sz="1700" b="1" dirty="0"/>
          </a:p>
          <a:p>
            <a:pPr lvl="0" indent="-317500">
              <a:lnSpc>
                <a:spcPct val="150000"/>
              </a:lnSpc>
              <a:buSzPts val="1400"/>
            </a:pPr>
            <a:r>
              <a:rPr lang="es-ES" sz="1200" dirty="0"/>
              <a:t>Difícil de ajustar en datos de alta </a:t>
            </a:r>
            <a:r>
              <a:rPr lang="es-ES" sz="1200" dirty="0" err="1"/>
              <a:t>dimensionalidad</a:t>
            </a:r>
            <a:r>
              <a:rPr lang="es-ES" sz="1200" dirty="0"/>
              <a:t> </a:t>
            </a:r>
            <a:endParaRPr lang="es-ES" sz="1200" dirty="0" smtClean="0"/>
          </a:p>
          <a:p>
            <a:pPr lvl="0" indent="-317500">
              <a:lnSpc>
                <a:spcPct val="150000"/>
              </a:lnSpc>
              <a:buSzPts val="1400"/>
            </a:pPr>
            <a:r>
              <a:rPr lang="es-ES" sz="1200" dirty="0"/>
              <a:t>Dependencia en la elección de </a:t>
            </a:r>
            <a:r>
              <a:rPr lang="es-ES" sz="1200" dirty="0" smtClean="0"/>
              <a:t>ε</a:t>
            </a:r>
          </a:p>
          <a:p>
            <a:pPr lvl="0" indent="-317500">
              <a:lnSpc>
                <a:spcPct val="150000"/>
              </a:lnSpc>
              <a:buSzPts val="1400"/>
            </a:pPr>
            <a:r>
              <a:rPr lang="es-ES" sz="1200" dirty="0"/>
              <a:t>No funciona bien con </a:t>
            </a:r>
            <a:r>
              <a:rPr lang="es-ES" sz="1200" dirty="0" err="1"/>
              <a:t>clusters</a:t>
            </a:r>
            <a:r>
              <a:rPr lang="es-ES" sz="1200" dirty="0"/>
              <a:t> de densidades </a:t>
            </a:r>
            <a:r>
              <a:rPr lang="es-ES" sz="1200" dirty="0" smtClean="0"/>
              <a:t>variadas</a:t>
            </a:r>
            <a:endParaRPr lang="es-ES" sz="1200" dirty="0"/>
          </a:p>
        </p:txBody>
      </p:sp>
      <p:pic>
        <p:nvPicPr>
          <p:cNvPr id="703" name="Google Shape;70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470" y="3317861"/>
            <a:ext cx="1001150" cy="95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6349" y="3261381"/>
            <a:ext cx="1001144" cy="100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90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Algoritmos: comparativa</a:t>
            </a:r>
            <a:endParaRPr/>
          </a:p>
        </p:txBody>
      </p:sp>
      <p:sp>
        <p:nvSpPr>
          <p:cNvPr id="709" name="Google Shape;709;p106"/>
          <p:cNvSpPr txBox="1">
            <a:spLocks noGrp="1"/>
          </p:cNvSpPr>
          <p:nvPr>
            <p:ph type="body" idx="4294967295"/>
          </p:nvPr>
        </p:nvSpPr>
        <p:spPr>
          <a:xfrm>
            <a:off x="1096963" y="1658938"/>
            <a:ext cx="8047037" cy="2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 u="sng" dirty="0">
                <a:solidFill>
                  <a:schemeClr val="hlink"/>
                </a:solidFill>
                <a:hlinkClick r:id="rId3"/>
              </a:rPr>
              <a:t>https://scikit-learn.org/stable/auto_examples/cluster/plot_cluster_comparison.html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8725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 idx="4294967295"/>
          </p:nvPr>
        </p:nvSpPr>
        <p:spPr>
          <a:xfrm>
            <a:off x="594152" y="874713"/>
            <a:ext cx="4598988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4000" b="1" dirty="0" smtClean="0">
                <a:solidFill>
                  <a:schemeClr val="bg1"/>
                </a:solidFill>
              </a:rPr>
              <a:t/>
            </a:r>
            <a:br>
              <a:rPr lang="es-ES" sz="4000" b="1" dirty="0" smtClean="0">
                <a:solidFill>
                  <a:schemeClr val="bg1"/>
                </a:solidFill>
              </a:rPr>
            </a:br>
            <a:r>
              <a:rPr lang="es-ES" sz="4000" b="1" dirty="0">
                <a:solidFill>
                  <a:schemeClr val="bg1"/>
                </a:solidFill>
              </a:rPr>
              <a:t>5</a:t>
            </a:r>
            <a:r>
              <a:rPr lang="es-ES" sz="4000" b="1" dirty="0" smtClean="0">
                <a:solidFill>
                  <a:schemeClr val="bg1"/>
                </a:solidFill>
              </a:rPr>
              <a:t>. Reducción de la </a:t>
            </a:r>
            <a:r>
              <a:rPr lang="es-ES" sz="4000" b="1" dirty="0" err="1" smtClean="0">
                <a:solidFill>
                  <a:schemeClr val="bg1"/>
                </a:solidFill>
              </a:rPr>
              <a:t>dimensionalidad</a:t>
            </a:r>
            <a:endParaRPr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Selección de variables</a:t>
            </a:r>
            <a:endParaRPr/>
          </a:p>
        </p:txBody>
      </p:sp>
      <p:sp>
        <p:nvSpPr>
          <p:cNvPr id="721" name="Google Shape;721;p108"/>
          <p:cNvSpPr txBox="1"/>
          <p:nvPr/>
        </p:nvSpPr>
        <p:spPr>
          <a:xfrm>
            <a:off x="553554" y="1332992"/>
            <a:ext cx="7977900" cy="3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●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Con N variables, existen 2^N </a:t>
            </a:r>
            <a:r>
              <a:rPr lang="es" sz="16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posibles subconjuntos de variables</a:t>
            </a: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 Explorar todas las opciones no suele ser factible.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●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La </a:t>
            </a:r>
            <a:r>
              <a:rPr lang="es" sz="16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selección de variables</a:t>
            </a: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 consiste en elegir un subconjunto de las variables originales de acuerdo a cierto criterio a optimizar.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●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Dependiendo del criterio y de la forma de optimización, podemos obtener dos tipos de resultados: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○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Un subconjunto de variables seleccionadas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355E"/>
              </a:buClr>
              <a:buSzPts val="1600"/>
              <a:buFont typeface="Roboto"/>
              <a:buChar char="○"/>
            </a:pP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Un ranking de las variables por </a:t>
            </a:r>
            <a:r>
              <a:rPr lang="es" sz="1600" b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importancia</a:t>
            </a: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. Así, podría conseguirse un subconjunto, mediante la elección de un valor límite (</a:t>
            </a:r>
            <a:r>
              <a:rPr lang="es" sz="1600" i="1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threshold</a:t>
            </a:r>
            <a:r>
              <a:rPr lang="es" sz="1600" dirty="0">
                <a:solidFill>
                  <a:srgbClr val="1C355E"/>
                </a:solidFill>
                <a:latin typeface="Roboto"/>
                <a:ea typeface="Roboto"/>
                <a:cs typeface="Roboto"/>
                <a:sym typeface="Roboto"/>
              </a:rPr>
              <a:t>), donde cortar.</a:t>
            </a:r>
            <a:endParaRPr sz="1600" dirty="0">
              <a:solidFill>
                <a:srgbClr val="1C35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3900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Selección de variables</a:t>
            </a:r>
            <a:endParaRPr/>
          </a:p>
        </p:txBody>
      </p:sp>
      <p:pic>
        <p:nvPicPr>
          <p:cNvPr id="727" name="Google Shape;727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621" y="1195821"/>
            <a:ext cx="5298075" cy="293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9717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Selección de variables</a:t>
            </a:r>
            <a:endParaRPr/>
          </a:p>
        </p:txBody>
      </p:sp>
      <p:pic>
        <p:nvPicPr>
          <p:cNvPr id="733" name="Google Shape;733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99" y="1812900"/>
            <a:ext cx="3439001" cy="30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024" y="1873425"/>
            <a:ext cx="3893625" cy="2918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2014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¿Por qué seleccionar variables?</a:t>
            </a:r>
            <a:endParaRPr/>
          </a:p>
        </p:txBody>
      </p:sp>
      <p:sp>
        <p:nvSpPr>
          <p:cNvPr id="739" name="Google Shape;739;p111"/>
          <p:cNvSpPr txBox="1">
            <a:spLocks noGrp="1"/>
          </p:cNvSpPr>
          <p:nvPr>
            <p:ph type="body" idx="4294967295"/>
          </p:nvPr>
        </p:nvSpPr>
        <p:spPr>
          <a:xfrm>
            <a:off x="1096963" y="1658938"/>
            <a:ext cx="8047037" cy="2890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Las </a:t>
            </a:r>
            <a:r>
              <a:rPr lang="es" sz="1400" b="1" dirty="0"/>
              <a:t>razones</a:t>
            </a:r>
            <a:r>
              <a:rPr lang="es" sz="1400" dirty="0"/>
              <a:t> más importantes para seleccionar variables antes de entrenar un  modelo matemático son:</a:t>
            </a:r>
            <a:endParaRPr sz="1400" dirty="0"/>
          </a:p>
          <a:p>
            <a:pPr marL="457200" lvl="0" indent="-31750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Entrenar algoritmos a mayor velocidad.</a:t>
            </a:r>
            <a:endParaRPr sz="1400" dirty="0"/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Reducir la complejidad del modelo y hacer más fácil su interpretación.</a:t>
            </a:r>
            <a:endParaRPr sz="1400" dirty="0"/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Mejorar la precisión del modelo (si se ha escogido bien el subconjunto de variables).</a:t>
            </a:r>
            <a:endParaRPr sz="1400" dirty="0"/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dirty="0"/>
              <a:t>Reduce el overfitting.</a:t>
            </a:r>
            <a:endParaRPr sz="1400" dirty="0"/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400" dirty="0"/>
              <a:t>Las variables son seleccionadas </a:t>
            </a:r>
            <a:r>
              <a:rPr lang="es" sz="1400" i="1" dirty="0"/>
              <a:t>a mano</a:t>
            </a:r>
            <a:r>
              <a:rPr lang="es" sz="1400" dirty="0"/>
              <a:t> o, más comúnmente, en base a </a:t>
            </a:r>
            <a:r>
              <a:rPr lang="es" sz="1400" b="1" dirty="0"/>
              <a:t>criterios estadísticos</a:t>
            </a:r>
            <a:r>
              <a:rPr lang="es" sz="1400" dirty="0"/>
              <a:t>, puntuándolas por su correlación con la variable de salida u objetivo.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402772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 Jorge 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 SECTION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26C5034DEF31469D687DC74110F0C4" ma:contentTypeVersion="18" ma:contentTypeDescription="Create a new document." ma:contentTypeScope="" ma:versionID="cd9d315d8270f7be5b920ed5fd5d0f0d">
  <xsd:schema xmlns:xsd="http://www.w3.org/2001/XMLSchema" xmlns:xs="http://www.w3.org/2001/XMLSchema" xmlns:p="http://schemas.microsoft.com/office/2006/metadata/properties" xmlns:ns2="fab0e02d-7b70-4413-b572-d44f1292ffc6" xmlns:ns3="328b14d6-6e2c-4870-bd3d-20a4f0e49c9e" targetNamespace="http://schemas.microsoft.com/office/2006/metadata/properties" ma:root="true" ma:fieldsID="6b63e0ddb06169fe8783dd30dbd1b739" ns2:_="" ns3:_="">
    <xsd:import namespace="fab0e02d-7b70-4413-b572-d44f1292ffc6"/>
    <xsd:import namespace="328b14d6-6e2c-4870-bd3d-20a4f0e49c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0e02d-7b70-4413-b572-d44f1292ff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8748ed3-a044-4069-afca-14a5a74919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8b14d6-6e2c-4870-bd3d-20a4f0e49c9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484c96b-0302-40db-b824-a3a76ee72efe}" ma:internalName="TaxCatchAll" ma:showField="CatchAllData" ma:web="328b14d6-6e2c-4870-bd3d-20a4f0e49c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b0e02d-7b70-4413-b572-d44f1292ffc6">
      <Terms xmlns="http://schemas.microsoft.com/office/infopath/2007/PartnerControls"/>
    </lcf76f155ced4ddcb4097134ff3c332f>
    <TaxCatchAll xmlns="328b14d6-6e2c-4870-bd3d-20a4f0e49c9e" xsi:nil="true"/>
  </documentManagement>
</p:properties>
</file>

<file path=customXml/itemProps1.xml><?xml version="1.0" encoding="utf-8"?>
<ds:datastoreItem xmlns:ds="http://schemas.openxmlformats.org/officeDocument/2006/customXml" ds:itemID="{07316D3A-457A-4484-B153-321DF68B0C5C}"/>
</file>

<file path=customXml/itemProps2.xml><?xml version="1.0" encoding="utf-8"?>
<ds:datastoreItem xmlns:ds="http://schemas.openxmlformats.org/officeDocument/2006/customXml" ds:itemID="{2C84C5F2-220F-4C79-B270-70A68A1E32AE}"/>
</file>

<file path=customXml/itemProps3.xml><?xml version="1.0" encoding="utf-8"?>
<ds:datastoreItem xmlns:ds="http://schemas.openxmlformats.org/officeDocument/2006/customXml" ds:itemID="{9AC90958-CE01-40F3-A11D-E24849FD488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24808</TotalTime>
  <Words>5606</Words>
  <Application>Microsoft Office PowerPoint</Application>
  <PresentationFormat>Presentación en pantalla (16:9)</PresentationFormat>
  <Paragraphs>490</Paragraphs>
  <Slides>103</Slides>
  <Notes>102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103</vt:i4>
      </vt:variant>
    </vt:vector>
  </HeadingPairs>
  <TitlesOfParts>
    <vt:vector size="112" baseType="lpstr">
      <vt:lpstr>Calibri</vt:lpstr>
      <vt:lpstr>Roboto</vt:lpstr>
      <vt:lpstr>Consolas</vt:lpstr>
      <vt:lpstr>Lato</vt:lpstr>
      <vt:lpstr>Blinker SemiBold</vt:lpstr>
      <vt:lpstr>Arial</vt:lpstr>
      <vt:lpstr>Calibri Light</vt:lpstr>
      <vt:lpstr>San Jorge </vt:lpstr>
      <vt:lpstr>NEW SECTION PAGE</vt:lpstr>
      <vt:lpstr>UD4. Aprendizaje no supervisado</vt:lpstr>
      <vt:lpstr>Índice</vt:lpstr>
      <vt:lpstr>¿Por qué?</vt:lpstr>
      <vt:lpstr> 1. Introducción</vt:lpstr>
      <vt:lpstr>Aprendizaje no supervisado:</vt:lpstr>
      <vt:lpstr>Aprendizaje supervisado vs Aprendizaje no supervisado</vt:lpstr>
      <vt:lpstr>Aprendizaje no supervisado:</vt:lpstr>
      <vt:lpstr>Aprendizaje no supervisado:</vt:lpstr>
      <vt:lpstr>Aprendizaje no supervisado:</vt:lpstr>
      <vt:lpstr> 2. Clustering</vt:lpstr>
      <vt:lpstr>Clustering:</vt:lpstr>
      <vt:lpstr>Clustering</vt:lpstr>
      <vt:lpstr>Clustering</vt:lpstr>
      <vt:lpstr>Clustering</vt:lpstr>
      <vt:lpstr>Clustering</vt:lpstr>
      <vt:lpstr>Clustering:</vt:lpstr>
      <vt:lpstr>Clustering:</vt:lpstr>
      <vt:lpstr> 3. Validación</vt:lpstr>
      <vt:lpstr>Clustering - Validación</vt:lpstr>
      <vt:lpstr>Clustering - Validación</vt:lpstr>
      <vt:lpstr>Clustering - Validación</vt:lpstr>
      <vt:lpstr>Clustering - Validación</vt:lpstr>
      <vt:lpstr>Clustering - Validación: índices externos</vt:lpstr>
      <vt:lpstr>Clustering - Validación: índices externos</vt:lpstr>
      <vt:lpstr>Clustering - Validación: índices externos</vt:lpstr>
      <vt:lpstr>Clustering - Validación: índices externos</vt:lpstr>
      <vt:lpstr>Validación - Propiedades y scores de índices externos</vt:lpstr>
      <vt:lpstr>Validación - Propiedades y scores de índices externos</vt:lpstr>
      <vt:lpstr>Validación - Propiedades y scores de índices externos</vt:lpstr>
      <vt:lpstr>Validación - Propiedades y scores de índices externos</vt:lpstr>
      <vt:lpstr>Validación - Propiedades y scores de índices externos</vt:lpstr>
      <vt:lpstr>Validación - Propiedades y scores de índices externos</vt:lpstr>
      <vt:lpstr>Validación - Matriz de contingencia</vt:lpstr>
      <vt:lpstr>Validación - Matriz de contingencia</vt:lpstr>
      <vt:lpstr>Validación - Índices internos - Silhouette Coefficient</vt:lpstr>
      <vt:lpstr>Validación - Índices internos - Silhouette Coefficient</vt:lpstr>
      <vt:lpstr>Validación - Índices internos - Silhouette Coefficient</vt:lpstr>
      <vt:lpstr>Validación - Índices internos - Silhouette Coefficient</vt:lpstr>
      <vt:lpstr>Validación - Índices internos - Silhouette Coefficient</vt:lpstr>
      <vt:lpstr>Validación - Índices internos - Silhouette Coefficient</vt:lpstr>
      <vt:lpstr>Validación - Índices internos - Silhouette Coefficient</vt:lpstr>
      <vt:lpstr> 4. Algoritmos</vt:lpstr>
      <vt:lpstr>K-means:</vt:lpstr>
      <vt:lpstr>Algoritmos: K-Means</vt:lpstr>
      <vt:lpstr>Algoritmos: K-Means</vt:lpstr>
      <vt:lpstr>Algoritmos: K-Means</vt:lpstr>
      <vt:lpstr>Algoritmos: K-Means</vt:lpstr>
      <vt:lpstr>Algoritmos: K-Means</vt:lpstr>
      <vt:lpstr>Algoritmos: K-Means</vt:lpstr>
      <vt:lpstr>Algoritmos: K-Means</vt:lpstr>
      <vt:lpstr>Algoritmos: K-Means</vt:lpstr>
      <vt:lpstr>Algoritmos: K-Means</vt:lpstr>
      <vt:lpstr>Elección de k:</vt:lpstr>
      <vt:lpstr>Elección de k:</vt:lpstr>
      <vt:lpstr>Representación Gráfica de Clusters:</vt:lpstr>
      <vt:lpstr>Algoritmos: K-Means</vt:lpstr>
      <vt:lpstr>Algoritmos: Mean shift</vt:lpstr>
      <vt:lpstr>Algoritmos: Mean shift</vt:lpstr>
      <vt:lpstr>Algoritmos: Mean shift</vt:lpstr>
      <vt:lpstr>Algoritmos: Mean shift</vt:lpstr>
      <vt:lpstr>Algoritmos: Mean shift</vt:lpstr>
      <vt:lpstr>Algoritmos: Mean shift</vt:lpstr>
      <vt:lpstr>Algoritmos: Gaussian mixture models (GMM) </vt:lpstr>
      <vt:lpstr>Algoritmos: Gaussian mixture models (GMM) </vt:lpstr>
      <vt:lpstr>Algoritmos: Gaussian mixture models (GMM) </vt:lpstr>
      <vt:lpstr>Algoritmos: Gaussian mixture models (GMM) </vt:lpstr>
      <vt:lpstr>Algoritmos: Gaussian mixture models (GMM) </vt:lpstr>
      <vt:lpstr>Algoritmos: Gaussian mixture models (GMM) </vt:lpstr>
      <vt:lpstr>Algoritmos: Gaussian mixture models (GMM) </vt:lpstr>
      <vt:lpstr>Algoritmos: Gaussian mixture models (GMM) </vt:lpstr>
      <vt:lpstr>Algoritmos: Gaussian mixture models (GMM)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Hierarchical clustering </vt:lpstr>
      <vt:lpstr>Algoritmos: DBSCAN (Density-Based Spatial Clustering of Applications with Noise)  </vt:lpstr>
      <vt:lpstr>Algoritmos: DBSCAN </vt:lpstr>
      <vt:lpstr>Algoritmos: DBSCAN </vt:lpstr>
      <vt:lpstr>Algoritmos: DBSCAN</vt:lpstr>
      <vt:lpstr>Algoritmos: DBSCAN </vt:lpstr>
      <vt:lpstr>Algoritmos: DBSCAN </vt:lpstr>
      <vt:lpstr>Algoritmos: comparativa</vt:lpstr>
      <vt:lpstr> 5. Reducción de la dimensionalidad</vt:lpstr>
      <vt:lpstr>Selección de variables</vt:lpstr>
      <vt:lpstr>Selección de variables</vt:lpstr>
      <vt:lpstr>Selección de variables</vt:lpstr>
      <vt:lpstr>¿Por qué seleccionar variables?</vt:lpstr>
      <vt:lpstr>Selección de variables</vt:lpstr>
      <vt:lpstr>Feature extraction:  Principal component analysis (PCA)</vt:lpstr>
      <vt:lpstr>PCA: pasos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UD6. JSON en Python</dc:title>
  <dc:creator>ElenaSV</dc:creator>
  <cp:lastModifiedBy>MSI</cp:lastModifiedBy>
  <cp:revision>209</cp:revision>
  <dcterms:modified xsi:type="dcterms:W3CDTF">2025-06-11T09:28:13Z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0x010100B026C5034DEF31469D687DC74110F0C4</vt:lpwstr>
  </property>
</Properties>
</file>