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77.xml" ContentType="application/vnd.openxmlformats-officedocument.presentationml.slide+xml"/>
  <Override PartName="/ppt/slides/slide3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40.xml" ContentType="application/vnd.openxmlformats-officedocument.presentationml.slide+xml"/>
  <Override PartName="/ppt/slides/slide39.xml" ContentType="application/vnd.openxmlformats-officedocument.presentationml.slide+xml"/>
  <Override PartName="/ppt/slides/slide38.xml" ContentType="application/vnd.openxmlformats-officedocument.presentationml.slide+xml"/>
  <Override PartName="/ppt/slides/slide37.xml" ContentType="application/vnd.openxmlformats-officedocument.presentationml.slide+xml"/>
  <Override PartName="/ppt/slides/slide36.xml" ContentType="application/vnd.openxmlformats-officedocument.presentationml.slide+xml"/>
  <Override PartName="/ppt/slides/slide35.xml" ContentType="application/vnd.openxmlformats-officedocument.presentationml.slide+xml"/>
  <Override PartName="/ppt/slides/slide34.xml" ContentType="application/vnd.openxmlformats-officedocument.presentationml.slide+xml"/>
  <Override PartName="/ppt/slides/slide4.xml" ContentType="application/vnd.openxmlformats-officedocument.presentationml.slide+xml"/>
  <Override PartName="/ppt/slides/slide25.xml" ContentType="application/vnd.openxmlformats-officedocument.presentationml.slide+xml"/>
  <Override PartName="/ppt/slides/slide5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1.xml" ContentType="application/vnd.openxmlformats-officedocument.presentationml.slide+xml"/>
  <Override PartName="/ppt/slides/slide19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3.xml" ContentType="application/vnd.openxmlformats-officedocument.presentationml.slide+xml"/>
  <Override PartName="/ppt/slides/slide10.xml" ContentType="application/vnd.openxmlformats-officedocument.presentationml.slide+xml"/>
  <Override PartName="/ppt/slides/slide20.xml" ContentType="application/vnd.openxmlformats-officedocument.presentationml.slide+xml"/>
  <Override PartName="/ppt/slides/slide41.xml" ContentType="application/vnd.openxmlformats-officedocument.presentationml.slide+xml"/>
  <Override PartName="/ppt/slides/slide43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42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slides/slide47.xml" ContentType="application/vnd.openxmlformats-officedocument.presentationml.slide+xml"/>
  <Override PartName="/ppt/slides/slide46.xml" ContentType="application/vnd.openxmlformats-officedocument.presentationml.slide+xml"/>
  <Override PartName="/ppt/slides/slide45.xml" ContentType="application/vnd.openxmlformats-officedocument.presentationml.slide+xml"/>
  <Override PartName="/ppt/slides/slide44.xml" ContentType="application/vnd.openxmlformats-officedocument.presentationml.slide+xml"/>
  <Override PartName="/ppt/slides/slide50.xml" ContentType="application/vnd.openxmlformats-officedocument.presentationml.slide+xml"/>
  <Override PartName="/ppt/slides/slide48.xml" ContentType="application/vnd.openxmlformats-officedocument.presentationml.slide+xml"/>
  <Override PartName="/ppt/slides/slide52.xml" ContentType="application/vnd.openxmlformats-officedocument.presentationml.slide+xml"/>
  <Override PartName="/ppt/slides/slide57.xml" ContentType="application/vnd.openxmlformats-officedocument.presentationml.slide+xml"/>
  <Override PartName="/ppt/slides/slide56.xml" ContentType="application/vnd.openxmlformats-officedocument.presentationml.slide+xml"/>
  <Override PartName="/ppt/slides/slide55.xml" ContentType="application/vnd.openxmlformats-officedocument.presentationml.slide+xml"/>
  <Override PartName="/ppt/slides/slide51.xml" ContentType="application/vnd.openxmlformats-officedocument.presentationml.slide+xml"/>
  <Override PartName="/ppt/slides/slide54.xml" ContentType="application/vnd.openxmlformats-officedocument.presentationml.slide+xml"/>
  <Override PartName="/ppt/slides/slide53.xml" ContentType="application/vnd.openxmlformats-officedocument.presentationml.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9.xml" ContentType="application/vnd.openxmlformats-officedocument.presentationml.notesSlide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4.xml" ContentType="application/vnd.openxmlformats-officedocument.presentationml.notesSlide+xml"/>
  <Override PartName="/ppt/slideLayouts/slideLayout13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100.jpg" ContentType="image/jpg"/>
  <Override PartName="/ppt/media/image99.jpg" ContentType="image/jpg"/>
  <Override PartName="/ppt/notesMasters/notesMaster1.xml" ContentType="application/vnd.openxmlformats-officedocument.presentationml.notesMaster+xml"/>
  <Override PartName="/ppt/media/image95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7.jpg" ContentType="image/jpg"/>
  <Override PartName="/ppt/media/image13.jpg" ContentType="image/jpg"/>
  <Override PartName="/ppt/theme/theme2.xml" ContentType="application/vnd.openxmlformats-officedocument.theme+xml"/>
  <Override PartName="/ppt/theme/theme3.xml" ContentType="application/vnd.openxmlformats-officedocument.theme+xml"/>
  <Override PartName="/ppt/media/image21.jpg" ContentType="image/jpg"/>
  <Override PartName="/ppt/media/image29.jpg" ContentType="image/jpg"/>
  <Override PartName="/ppt/media/image27.jpg" ContentType="image/jpg"/>
  <Override PartName="/ppt/media/image26.jpg" ContentType="image/jpg"/>
  <Override PartName="/ppt/theme/theme1.xml" ContentType="application/vnd.openxmlformats-officedocument.theme+xml"/>
  <Override PartName="/ppt/media/image76.jpg" ContentType="image/jpg"/>
  <Override PartName="/ppt/media/image77.jpg" ContentType="image/jpg"/>
  <Override PartName="/ppt/media/image78.jpg" ContentType="image/jpg"/>
  <Override PartName="/ppt/media/image67.jpg" ContentType="image/jpg"/>
  <Override PartName="/ppt/media/image92.jpg" ContentType="image/jpg"/>
  <Override PartName="/ppt/media/image94.jpg" ContentType="image/jpg"/>
  <Override PartName="/ppt/media/image89.jpg" ContentType="image/jpg"/>
  <Override PartName="/ppt/media/image88.jpg" ContentType="image/jpg"/>
  <Override PartName="/ppt/media/image65.jpg" ContentType="image/jpg"/>
  <Override PartName="/ppt/media/image38.jpg" ContentType="image/jpg"/>
  <Override PartName="/ppt/media/image41.jpg" ContentType="image/jpg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3" r:id="rId2"/>
  </p:sldMasterIdLst>
  <p:notesMasterIdLst>
    <p:notesMasterId r:id="rId80"/>
  </p:notesMasterIdLst>
  <p:sldIdLst>
    <p:sldId id="256" r:id="rId3"/>
    <p:sldId id="462" r:id="rId4"/>
    <p:sldId id="626" r:id="rId5"/>
    <p:sldId id="553" r:id="rId6"/>
    <p:sldId id="554" r:id="rId7"/>
    <p:sldId id="555" r:id="rId8"/>
    <p:sldId id="556" r:id="rId9"/>
    <p:sldId id="557" r:id="rId10"/>
    <p:sldId id="558" r:id="rId11"/>
    <p:sldId id="559" r:id="rId12"/>
    <p:sldId id="560" r:id="rId13"/>
    <p:sldId id="561" r:id="rId14"/>
    <p:sldId id="562" r:id="rId15"/>
    <p:sldId id="563" r:id="rId16"/>
    <p:sldId id="564" r:id="rId17"/>
    <p:sldId id="629" r:id="rId18"/>
    <p:sldId id="566" r:id="rId19"/>
    <p:sldId id="567" r:id="rId20"/>
    <p:sldId id="568" r:id="rId21"/>
    <p:sldId id="569" r:id="rId22"/>
    <p:sldId id="627" r:id="rId23"/>
    <p:sldId id="571" r:id="rId24"/>
    <p:sldId id="572" r:id="rId25"/>
    <p:sldId id="573" r:id="rId26"/>
    <p:sldId id="574" r:id="rId27"/>
    <p:sldId id="575" r:id="rId28"/>
    <p:sldId id="576" r:id="rId29"/>
    <p:sldId id="577" r:id="rId30"/>
    <p:sldId id="628" r:id="rId31"/>
    <p:sldId id="579" r:id="rId32"/>
    <p:sldId id="580" r:id="rId33"/>
    <p:sldId id="581" r:id="rId34"/>
    <p:sldId id="582" r:id="rId35"/>
    <p:sldId id="583" r:id="rId36"/>
    <p:sldId id="584" r:id="rId37"/>
    <p:sldId id="585" r:id="rId38"/>
    <p:sldId id="630" r:id="rId39"/>
    <p:sldId id="587" r:id="rId40"/>
    <p:sldId id="588" r:id="rId41"/>
    <p:sldId id="589" r:id="rId42"/>
    <p:sldId id="590" r:id="rId43"/>
    <p:sldId id="591" r:id="rId44"/>
    <p:sldId id="592" r:id="rId45"/>
    <p:sldId id="593" r:id="rId46"/>
    <p:sldId id="631" r:id="rId47"/>
    <p:sldId id="595" r:id="rId48"/>
    <p:sldId id="596" r:id="rId49"/>
    <p:sldId id="597" r:id="rId50"/>
    <p:sldId id="598" r:id="rId51"/>
    <p:sldId id="632" r:id="rId52"/>
    <p:sldId id="600" r:id="rId53"/>
    <p:sldId id="601" r:id="rId54"/>
    <p:sldId id="602" r:id="rId55"/>
    <p:sldId id="603" r:id="rId56"/>
    <p:sldId id="604" r:id="rId57"/>
    <p:sldId id="605" r:id="rId58"/>
    <p:sldId id="606" r:id="rId59"/>
    <p:sldId id="607" r:id="rId60"/>
    <p:sldId id="608" r:id="rId61"/>
    <p:sldId id="633" r:id="rId62"/>
    <p:sldId id="610" r:id="rId63"/>
    <p:sldId id="611" r:id="rId64"/>
    <p:sldId id="612" r:id="rId65"/>
    <p:sldId id="613" r:id="rId66"/>
    <p:sldId id="614" r:id="rId67"/>
    <p:sldId id="615" r:id="rId68"/>
    <p:sldId id="616" r:id="rId69"/>
    <p:sldId id="617" r:id="rId70"/>
    <p:sldId id="618" r:id="rId71"/>
    <p:sldId id="619" r:id="rId72"/>
    <p:sldId id="620" r:id="rId73"/>
    <p:sldId id="621" r:id="rId74"/>
    <p:sldId id="622" r:id="rId75"/>
    <p:sldId id="623" r:id="rId76"/>
    <p:sldId id="624" r:id="rId77"/>
    <p:sldId id="625" r:id="rId78"/>
    <p:sldId id="460" r:id="rId79"/>
  </p:sldIdLst>
  <p:sldSz cx="9144000" cy="5143500" type="screen16x9"/>
  <p:notesSz cx="6858000" cy="9144000"/>
  <p:embeddedFontLst>
    <p:embeddedFont>
      <p:font typeface="Blinker SemiBold" panose="020B0604020202020204" charset="0"/>
      <p:regular r:id="rId81"/>
      <p:bold r:id="rId82"/>
    </p:embeddedFont>
    <p:embeddedFont>
      <p:font typeface="Tahoma" panose="020B0604030504040204" pitchFamily="34" charset="0"/>
      <p:regular r:id="rId83"/>
      <p:bold r:id="rId84"/>
    </p:embeddedFont>
    <p:embeddedFont>
      <p:font typeface="Roboto" panose="020B0604020202020204" charset="0"/>
      <p:regular r:id="rId85"/>
      <p:bold r:id="rId86"/>
      <p:italic r:id="rId87"/>
      <p:boldItalic r:id="rId88"/>
    </p:embeddedFont>
    <p:embeddedFont>
      <p:font typeface="Calibri Light" panose="020F0302020204030204" pitchFamily="34" charset="0"/>
      <p:regular r:id="rId89"/>
      <p:italic r:id="rId90"/>
    </p:embeddedFont>
    <p:embeddedFont>
      <p:font typeface="Cambria Math" panose="02040503050406030204" pitchFamily="18" charset="0"/>
      <p:regular r:id="rId91"/>
    </p:embeddedFont>
    <p:embeddedFont>
      <p:font typeface="Arial Black" panose="020B0A04020102020204" pitchFamily="34" charset="0"/>
      <p:bold r:id="rId92"/>
    </p:embeddedFont>
    <p:embeddedFont>
      <p:font typeface="Calibri" panose="020F0502020204030204" pitchFamily="34" charset="0"/>
      <p:regular r:id="rId93"/>
      <p:bold r:id="rId94"/>
      <p:italic r:id="rId95"/>
      <p:boldItalic r:id="rId96"/>
    </p:embeddedFont>
    <p:embeddedFont>
      <p:font typeface="Consolas" panose="020B0609020204030204" pitchFamily="49" charset="0"/>
      <p:regular r:id="rId97"/>
      <p:bold r:id="rId98"/>
      <p:italic r:id="rId99"/>
      <p:boldItalic r:id="rId100"/>
    </p:embeddedFont>
    <p:embeddedFont>
      <p:font typeface="Lato" panose="020B0604020202020204" charset="0"/>
      <p:regular r:id="rId101"/>
      <p:bold r:id="rId102"/>
      <p:italic r:id="rId103"/>
      <p:boldItalic r:id="rId10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27" roundtripDataSignature="AMtx7mg+Nquh/HU8e4IEDmYZiu2x07Fl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743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21" y="77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font" Target="fonts/font4.fntdata"/><Relationship Id="rId89" Type="http://schemas.openxmlformats.org/officeDocument/2006/relationships/font" Target="fonts/font9.fntdata"/><Relationship Id="rId133" Type="http://schemas.openxmlformats.org/officeDocument/2006/relationships/customXml" Target="../customXml/item2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font" Target="fonts/font22.fntdata"/><Relationship Id="rId128" Type="http://schemas.openxmlformats.org/officeDocument/2006/relationships/presProps" Target="presProps.xml"/><Relationship Id="rId5" Type="http://schemas.openxmlformats.org/officeDocument/2006/relationships/slide" Target="slides/slide3.xml"/><Relationship Id="rId90" Type="http://schemas.openxmlformats.org/officeDocument/2006/relationships/font" Target="fonts/font10.fntdata"/><Relationship Id="rId95" Type="http://schemas.openxmlformats.org/officeDocument/2006/relationships/font" Target="fonts/font15.fntdata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34" Type="http://schemas.openxmlformats.org/officeDocument/2006/relationships/customXml" Target="../customXml/item3.xml"/><Relationship Id="rId80" Type="http://schemas.openxmlformats.org/officeDocument/2006/relationships/notesMaster" Target="notesMasters/notesMaster1.xml"/><Relationship Id="rId85" Type="http://schemas.openxmlformats.org/officeDocument/2006/relationships/font" Target="fonts/font5.fntdata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font" Target="fonts/font23.fntdata"/><Relationship Id="rId129" Type="http://schemas.openxmlformats.org/officeDocument/2006/relationships/viewProps" Target="viewProps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font" Target="fonts/font11.fntdata"/><Relationship Id="rId96" Type="http://schemas.openxmlformats.org/officeDocument/2006/relationships/font" Target="fonts/font1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27" Type="http://customschemas.google.com/relationships/presentationmetadata" Target="meta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font" Target="fonts/font1.fntdata"/><Relationship Id="rId86" Type="http://schemas.openxmlformats.org/officeDocument/2006/relationships/font" Target="fonts/font6.fntdata"/><Relationship Id="rId94" Type="http://schemas.openxmlformats.org/officeDocument/2006/relationships/font" Target="fonts/font14.fntdata"/><Relationship Id="rId99" Type="http://schemas.openxmlformats.org/officeDocument/2006/relationships/font" Target="fonts/font19.fntdata"/><Relationship Id="rId101" Type="http://schemas.openxmlformats.org/officeDocument/2006/relationships/font" Target="fonts/font21.fntdata"/><Relationship Id="rId13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font" Target="fonts/font17.fntdata"/><Relationship Id="rId104" Type="http://schemas.openxmlformats.org/officeDocument/2006/relationships/font" Target="fonts/font24.fntdata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font" Target="fonts/font7.fntdata"/><Relationship Id="rId131" Type="http://schemas.openxmlformats.org/officeDocument/2006/relationships/tableStyles" Target="tableStyles.xml"/><Relationship Id="rId61" Type="http://schemas.openxmlformats.org/officeDocument/2006/relationships/slide" Target="slides/slide59.xml"/><Relationship Id="rId82" Type="http://schemas.openxmlformats.org/officeDocument/2006/relationships/font" Target="fonts/font2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font" Target="fonts/font20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font" Target="fonts/font13.fntdata"/><Relationship Id="rId98" Type="http://schemas.openxmlformats.org/officeDocument/2006/relationships/font" Target="fonts/font18.fntdata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font" Target="fonts/font3.fntdata"/><Relationship Id="rId88" Type="http://schemas.openxmlformats.org/officeDocument/2006/relationships/font" Target="fonts/font8.fntdata"/><Relationship Id="rId13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" name="Google Shape;10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717684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27139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8589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09921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20105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0341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597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2588571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090646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83da678f9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83da678f9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50796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83da678f92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283da678f92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141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16724059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 dirty="0"/>
          </a:p>
        </p:txBody>
      </p:sp>
    </p:spTree>
    <p:extLst>
      <p:ext uri="{BB962C8B-B14F-4D97-AF65-F5344CB8AC3E}">
        <p14:creationId xmlns:p14="http://schemas.microsoft.com/office/powerpoint/2010/main" val="3928312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u-ES" b="1" dirty="0"/>
          </a:p>
        </p:txBody>
      </p:sp>
    </p:spTree>
    <p:extLst>
      <p:ext uri="{BB962C8B-B14F-4D97-AF65-F5344CB8AC3E}">
        <p14:creationId xmlns:p14="http://schemas.microsoft.com/office/powerpoint/2010/main" val="663518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9750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TITLE">
    <p:bg>
      <p:bgRef idx="1001">
        <a:schemeClr val="bg1"/>
      </p:bgRef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674997E6-7B0C-21AA-CDAE-77F8E007E2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21" y="92018"/>
            <a:ext cx="8672279" cy="5051433"/>
          </a:xfrm>
          <a:prstGeom prst="rect">
            <a:avLst/>
          </a:prstGeom>
        </p:spPr>
      </p:pic>
      <p:sp>
        <p:nvSpPr>
          <p:cNvPr id="13" name="Google Shape;13;p20"/>
          <p:cNvSpPr txBox="1">
            <a:spLocks noGrp="1"/>
          </p:cNvSpPr>
          <p:nvPr>
            <p:ph type="ctrTitle"/>
          </p:nvPr>
        </p:nvSpPr>
        <p:spPr>
          <a:xfrm>
            <a:off x="1064912" y="2354350"/>
            <a:ext cx="4373361" cy="11244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2000">
                <a:solidFill>
                  <a:schemeClr val="accent5">
                    <a:lumMod val="75000"/>
                  </a:schemeClr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 dirty="0"/>
          </a:p>
        </p:txBody>
      </p:sp>
      <p:sp>
        <p:nvSpPr>
          <p:cNvPr id="15" name="Google Shape;15;p2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17" name="Google Shape;17;p20"/>
          <p:cNvSpPr txBox="1">
            <a:spLocks noGrp="1"/>
          </p:cNvSpPr>
          <p:nvPr>
            <p:ph type="sldNum" idx="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18" name="Imagen 17" descr="Imagen que contiene Logotipo&#10;&#10;Descripción generada automáticamente">
            <a:extLst>
              <a:ext uri="{FF2B5EF4-FFF2-40B4-BE49-F238E27FC236}">
                <a16:creationId xmlns:a16="http://schemas.microsoft.com/office/drawing/2014/main" id="{B142166C-C906-D20C-B5C0-852CC1CA41C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741" y="317550"/>
            <a:ext cx="4082006" cy="1530752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NEW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572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3624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 ancho completo">
  <p:cSld name="Título + texto ancho completo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/>
          <p:nvPr/>
        </p:nvSpPr>
        <p:spPr>
          <a:xfrm>
            <a:off x="0" y="0"/>
            <a:ext cx="9144000" cy="1286400"/>
          </a:xfrm>
          <a:prstGeom prst="rect">
            <a:avLst/>
          </a:prstGeom>
          <a:solidFill>
            <a:srgbClr val="52BD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705725" y="1658525"/>
            <a:ext cx="80481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1300"/>
              <a:buChar char="●"/>
              <a:defRPr b="0">
                <a:solidFill>
                  <a:srgbClr val="1C355E"/>
                </a:solidFill>
              </a:defRPr>
            </a:lvl1pPr>
            <a:lvl2pPr marL="914400" lvl="1" indent="-298450" algn="just" rtl="0"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2pPr>
            <a:lvl3pPr marL="1371600" lvl="2" indent="-298450" algn="just" rtl="0"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3pPr>
            <a:lvl4pPr marL="1828800" lvl="3" indent="-298450" algn="just" rtl="0"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●"/>
              <a:defRPr>
                <a:solidFill>
                  <a:srgbClr val="1C355E"/>
                </a:solidFill>
              </a:defRPr>
            </a:lvl4pPr>
            <a:lvl5pPr marL="2286000" lvl="4" indent="-298450" algn="just" rtl="0"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5pPr>
            <a:lvl6pPr marL="2743200" lvl="5" indent="-298450" algn="just" rtl="0"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6pPr>
            <a:lvl7pPr marL="3200400" lvl="6" indent="-298450" algn="just" rtl="0"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●"/>
              <a:defRPr>
                <a:solidFill>
                  <a:srgbClr val="1C355E"/>
                </a:solidFill>
              </a:defRPr>
            </a:lvl7pPr>
            <a:lvl8pPr marL="3657600" lvl="7" indent="-298450" algn="just" rtl="0"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8pPr>
            <a:lvl9pPr marL="4114800" lvl="8" indent="-298450" algn="just" rtl="0">
              <a:spcBef>
                <a:spcPts val="1600"/>
              </a:spcBef>
              <a:spcAft>
                <a:spcPts val="160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9pPr>
          </a:lstStyle>
          <a:p>
            <a:endParaRPr/>
          </a:p>
        </p:txBody>
      </p:sp>
      <p:pic>
        <p:nvPicPr>
          <p:cNvPr id="209" name="Google Shape;209;p32"/>
          <p:cNvPicPr preferRelativeResize="0"/>
          <p:nvPr/>
        </p:nvPicPr>
        <p:blipFill rotWithShape="1">
          <a:blip r:embed="rId2">
            <a:alphaModFix amt="17000"/>
          </a:blip>
          <a:srcRect t="-7462" r="-8849" b="396"/>
          <a:stretch/>
        </p:blipFill>
        <p:spPr>
          <a:xfrm>
            <a:off x="7481000" y="-43500"/>
            <a:ext cx="1663001" cy="16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" y="1286625"/>
            <a:ext cx="9144001" cy="1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630000" y="306000"/>
            <a:ext cx="4599300" cy="10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None/>
              <a:defRPr sz="2600">
                <a:solidFill>
                  <a:srgbClr val="1C355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620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W SECTION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94065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FCB694-9B44-E79B-F287-3A6D9E6958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53067E1-367B-43B1-BC52-72A23951FE6C}" type="datetimeFigureOut">
              <a:rPr lang="es-ES" smtClean="0"/>
              <a:t>11/06/2025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C80A598-A925-5CC6-9B75-FE96A2A8B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1FF7E8-35E0-0618-59F5-8CD1613D8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628742D4-E242-46EC-9D91-5A5370E679C1}" type="slidenum">
              <a:rPr lang="es-ES" smtClean="0"/>
              <a:t>‹Nº›</a:t>
            </a:fld>
            <a:endParaRPr lang="es-ES"/>
          </a:p>
        </p:txBody>
      </p:sp>
      <p:sp>
        <p:nvSpPr>
          <p:cNvPr id="7" name="Marcador de título 1">
            <a:extLst>
              <a:ext uri="{FF2B5EF4-FFF2-40B4-BE49-F238E27FC236}">
                <a16:creationId xmlns:a16="http://schemas.microsoft.com/office/drawing/2014/main" id="{A3D401AB-21FD-FE10-5FB0-CE6F150B4C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7730" y="11985"/>
            <a:ext cx="607695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TITTLE</a:t>
            </a:r>
          </a:p>
        </p:txBody>
      </p:sp>
    </p:spTree>
    <p:extLst>
      <p:ext uri="{BB962C8B-B14F-4D97-AF65-F5344CB8AC3E}">
        <p14:creationId xmlns:p14="http://schemas.microsoft.com/office/powerpoint/2010/main" val="24421084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Título y objetos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342900" lvl="0" indent="-257175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685800" lvl="1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028700" lvl="2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371600" lvl="3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1714500" lvl="4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057400" lvl="5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2400300" lvl="6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2743200" lvl="7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3086100" lvl="8" indent="-257175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68975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 ancho completo">
  <p:cSld name="Título + texto ancho completo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32"/>
          <p:cNvSpPr/>
          <p:nvPr/>
        </p:nvSpPr>
        <p:spPr>
          <a:xfrm>
            <a:off x="0" y="0"/>
            <a:ext cx="9144000" cy="1286400"/>
          </a:xfrm>
          <a:prstGeom prst="rect">
            <a:avLst/>
          </a:prstGeom>
          <a:solidFill>
            <a:srgbClr val="52BD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3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07" name="Google Shape;207;p32"/>
          <p:cNvSpPr txBox="1">
            <a:spLocks noGrp="1"/>
          </p:cNvSpPr>
          <p:nvPr>
            <p:ph type="sldNum" idx="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sp>
        <p:nvSpPr>
          <p:cNvPr id="208" name="Google Shape;208;p32"/>
          <p:cNvSpPr txBox="1">
            <a:spLocks noGrp="1"/>
          </p:cNvSpPr>
          <p:nvPr>
            <p:ph type="body" idx="1"/>
          </p:nvPr>
        </p:nvSpPr>
        <p:spPr>
          <a:xfrm>
            <a:off x="705725" y="1658525"/>
            <a:ext cx="80481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just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1300"/>
              <a:buChar char="●"/>
              <a:defRPr b="0">
                <a:solidFill>
                  <a:srgbClr val="1C355E"/>
                </a:solidFill>
              </a:defRPr>
            </a:lvl1pPr>
            <a:lvl2pPr marL="914400" lvl="1" indent="-298450" algn="just" rtl="0"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2pPr>
            <a:lvl3pPr marL="1371600" lvl="2" indent="-298450" algn="just" rtl="0"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3pPr>
            <a:lvl4pPr marL="1828800" lvl="3" indent="-298450" algn="just" rtl="0"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●"/>
              <a:defRPr>
                <a:solidFill>
                  <a:srgbClr val="1C355E"/>
                </a:solidFill>
              </a:defRPr>
            </a:lvl4pPr>
            <a:lvl5pPr marL="2286000" lvl="4" indent="-298450" algn="just" rtl="0"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5pPr>
            <a:lvl6pPr marL="2743200" lvl="5" indent="-298450" algn="just" rtl="0"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6pPr>
            <a:lvl7pPr marL="3200400" lvl="6" indent="-298450" algn="just" rtl="0"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●"/>
              <a:defRPr>
                <a:solidFill>
                  <a:srgbClr val="1C355E"/>
                </a:solidFill>
              </a:defRPr>
            </a:lvl7pPr>
            <a:lvl8pPr marL="3657600" lvl="7" indent="-298450" algn="just" rtl="0"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8pPr>
            <a:lvl9pPr marL="4114800" lvl="8" indent="-298450" algn="just" rtl="0">
              <a:spcBef>
                <a:spcPts val="1600"/>
              </a:spcBef>
              <a:spcAft>
                <a:spcPts val="160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9pPr>
          </a:lstStyle>
          <a:p>
            <a:endParaRPr/>
          </a:p>
        </p:txBody>
      </p:sp>
      <p:pic>
        <p:nvPicPr>
          <p:cNvPr id="209" name="Google Shape;209;p32"/>
          <p:cNvPicPr preferRelativeResize="0"/>
          <p:nvPr/>
        </p:nvPicPr>
        <p:blipFill rotWithShape="1">
          <a:blip r:embed="rId2">
            <a:alphaModFix amt="17000"/>
          </a:blip>
          <a:srcRect t="-7462" r="-8849" b="396"/>
          <a:stretch/>
        </p:blipFill>
        <p:spPr>
          <a:xfrm>
            <a:off x="7481000" y="-43500"/>
            <a:ext cx="1663001" cy="16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-1" y="1286625"/>
            <a:ext cx="9144001" cy="1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2"/>
          <p:cNvSpPr txBox="1">
            <a:spLocks noGrp="1"/>
          </p:cNvSpPr>
          <p:nvPr>
            <p:ph type="title"/>
          </p:nvPr>
        </p:nvSpPr>
        <p:spPr>
          <a:xfrm>
            <a:off x="630000" y="306000"/>
            <a:ext cx="4599300" cy="100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None/>
              <a:defRPr sz="2600">
                <a:solidFill>
                  <a:srgbClr val="1C355E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330644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 1 columna + foto izq 1 1 1 1 1 1 1 1 1">
  <p:cSld name="Título + texto 1 columna + foto izq 1 1 1 1 1 1 1 1 1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2"/>
          <p:cNvSpPr txBox="1">
            <a:spLocks noGrp="1"/>
          </p:cNvSpPr>
          <p:nvPr>
            <p:ph type="body" idx="1"/>
          </p:nvPr>
        </p:nvSpPr>
        <p:spPr>
          <a:xfrm>
            <a:off x="830825" y="1704625"/>
            <a:ext cx="1440000" cy="2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1300"/>
              <a:buChar char="●"/>
              <a:defRPr b="0">
                <a:solidFill>
                  <a:srgbClr val="1C355E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●"/>
              <a:defRPr>
                <a:solidFill>
                  <a:srgbClr val="1C355E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●"/>
              <a:defRPr>
                <a:solidFill>
                  <a:srgbClr val="1C355E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body" idx="2"/>
          </p:nvPr>
        </p:nvSpPr>
        <p:spPr>
          <a:xfrm>
            <a:off x="2831075" y="1704625"/>
            <a:ext cx="1440000" cy="2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1300"/>
              <a:buChar char="●"/>
              <a:defRPr b="0">
                <a:solidFill>
                  <a:srgbClr val="1C355E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●"/>
              <a:defRPr>
                <a:solidFill>
                  <a:srgbClr val="1C355E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●"/>
              <a:defRPr>
                <a:solidFill>
                  <a:srgbClr val="1C355E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9pPr>
          </a:lstStyle>
          <a:p>
            <a:endParaRPr/>
          </a:p>
        </p:txBody>
      </p:sp>
      <p:sp>
        <p:nvSpPr>
          <p:cNvPr id="29" name="Google Shape;29;p22"/>
          <p:cNvSpPr txBox="1">
            <a:spLocks noGrp="1"/>
          </p:cNvSpPr>
          <p:nvPr>
            <p:ph type="body" idx="3"/>
          </p:nvPr>
        </p:nvSpPr>
        <p:spPr>
          <a:xfrm>
            <a:off x="4774175" y="1704625"/>
            <a:ext cx="1440000" cy="2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1300"/>
              <a:buChar char="●"/>
              <a:defRPr b="0">
                <a:solidFill>
                  <a:srgbClr val="1C355E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●"/>
              <a:defRPr>
                <a:solidFill>
                  <a:srgbClr val="1C355E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●"/>
              <a:defRPr>
                <a:solidFill>
                  <a:srgbClr val="1C355E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22"/>
          <p:cNvSpPr txBox="1">
            <a:spLocks noGrp="1"/>
          </p:cNvSpPr>
          <p:nvPr>
            <p:ph type="body" idx="4"/>
          </p:nvPr>
        </p:nvSpPr>
        <p:spPr>
          <a:xfrm>
            <a:off x="6774425" y="1704625"/>
            <a:ext cx="1440000" cy="24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1300"/>
              <a:buChar char="●"/>
              <a:defRPr b="0">
                <a:solidFill>
                  <a:srgbClr val="1C355E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●"/>
              <a:defRPr>
                <a:solidFill>
                  <a:srgbClr val="1C355E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●"/>
              <a:defRPr>
                <a:solidFill>
                  <a:srgbClr val="1C355E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Char char="○"/>
              <a:defRPr>
                <a:solidFill>
                  <a:srgbClr val="1C355E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55E"/>
              </a:buClr>
              <a:buSzPts val="1100"/>
              <a:buChar char="■"/>
              <a:defRPr>
                <a:solidFill>
                  <a:srgbClr val="1C355E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22"/>
          <p:cNvSpPr/>
          <p:nvPr/>
        </p:nvSpPr>
        <p:spPr>
          <a:xfrm>
            <a:off x="0" y="0"/>
            <a:ext cx="9144000" cy="1286400"/>
          </a:xfrm>
          <a:prstGeom prst="rect">
            <a:avLst/>
          </a:prstGeom>
          <a:solidFill>
            <a:srgbClr val="52BD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2" name="Google Shape;32;p22"/>
          <p:cNvPicPr preferRelativeResize="0"/>
          <p:nvPr/>
        </p:nvPicPr>
        <p:blipFill rotWithShape="1">
          <a:blip r:embed="rId2">
            <a:alphaModFix amt="17000"/>
          </a:blip>
          <a:srcRect t="-7462" r="-8848" b="396"/>
          <a:stretch/>
        </p:blipFill>
        <p:spPr>
          <a:xfrm>
            <a:off x="7481000" y="-43500"/>
            <a:ext cx="1663001" cy="162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Google Shape;33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" y="1286625"/>
            <a:ext cx="9144001" cy="1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22"/>
          <p:cNvSpPr txBox="1">
            <a:spLocks noGrp="1"/>
          </p:cNvSpPr>
          <p:nvPr>
            <p:ph type="title"/>
          </p:nvPr>
        </p:nvSpPr>
        <p:spPr>
          <a:xfrm>
            <a:off x="630000" y="306000"/>
            <a:ext cx="3771300" cy="100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None/>
              <a:defRPr sz="2600">
                <a:solidFill>
                  <a:srgbClr val="1C355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35" name="Google Shape;35;p2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238884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rgbClr val="004751"/>
                </a:solidFill>
                <a:latin typeface="Arial Black"/>
                <a:cs typeface="Arial 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>
              <a:defRPr sz="825" b="0" i="0">
                <a:solidFill>
                  <a:srgbClr val="00A2AC"/>
                </a:solidFill>
                <a:latin typeface="Tahoma"/>
                <a:cs typeface="Tahoma"/>
              </a:defRPr>
            </a:lvl1pPr>
          </a:lstStyle>
          <a:p>
            <a:pPr marL="9525">
              <a:spcBef>
                <a:spcPts val="64"/>
              </a:spcBef>
            </a:pPr>
            <a:r>
              <a:rPr lang="eu-ES" spc="-4" smtClean="0"/>
              <a:t>13.06.23</a:t>
            </a:r>
            <a:endParaRPr lang="eu-ES" spc="-4" dirty="0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825" b="0" i="0">
                <a:solidFill>
                  <a:srgbClr val="00A2AC"/>
                </a:solidFill>
                <a:latin typeface="Tahoma"/>
                <a:cs typeface="Tahoma"/>
              </a:defRPr>
            </a:lvl1pPr>
          </a:lstStyle>
          <a:p>
            <a:pPr marL="28575">
              <a:spcBef>
                <a:spcPts val="64"/>
              </a:spcBef>
            </a:pPr>
            <a:fld id="{81D60167-4931-47E6-BA6A-407CBD079E47}" type="slidenum">
              <a:rPr lang="eu-ES" spc="8" smtClean="0"/>
              <a:pPr marL="28575">
                <a:spcBef>
                  <a:spcPts val="64"/>
                </a:spcBef>
              </a:pPr>
              <a:t>‹Nº›</a:t>
            </a:fld>
            <a:endParaRPr lang="eu-ES" spc="8" dirty="0"/>
          </a:p>
        </p:txBody>
      </p:sp>
    </p:spTree>
    <p:extLst>
      <p:ext uri="{BB962C8B-B14F-4D97-AF65-F5344CB8AC3E}">
        <p14:creationId xmlns:p14="http://schemas.microsoft.com/office/powerpoint/2010/main" val="628830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con título azul oscuro">
  <p:cSld name="TITLE_1">
    <p:bg>
      <p:bgPr>
        <a:solidFill>
          <a:srgbClr val="52BDC3"/>
        </a:solidFill>
        <a:effectLst/>
      </p:bgPr>
    </p:bg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5"/>
          <p:cNvSpPr/>
          <p:nvPr/>
        </p:nvSpPr>
        <p:spPr>
          <a:xfrm>
            <a:off x="0" y="0"/>
            <a:ext cx="9144000" cy="3714000"/>
          </a:xfrm>
          <a:prstGeom prst="rect">
            <a:avLst/>
          </a:prstGeom>
          <a:solidFill>
            <a:srgbClr val="1C3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" name="Google Shape;53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1" y="3655600"/>
            <a:ext cx="9144001" cy="1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p25"/>
          <p:cNvSpPr/>
          <p:nvPr/>
        </p:nvSpPr>
        <p:spPr>
          <a:xfrm>
            <a:off x="5119200" y="-12150"/>
            <a:ext cx="4024800" cy="516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25"/>
          <p:cNvSpPr txBox="1">
            <a:spLocks noGrp="1"/>
          </p:cNvSpPr>
          <p:nvPr>
            <p:ph type="ctrTitle"/>
          </p:nvPr>
        </p:nvSpPr>
        <p:spPr>
          <a:xfrm>
            <a:off x="729625" y="1090725"/>
            <a:ext cx="3842400" cy="166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25"/>
          <p:cNvSpPr txBox="1">
            <a:spLocks noGrp="1"/>
          </p:cNvSpPr>
          <p:nvPr>
            <p:ph type="subTitle" idx="1"/>
          </p:nvPr>
        </p:nvSpPr>
        <p:spPr>
          <a:xfrm>
            <a:off x="729625" y="3906550"/>
            <a:ext cx="3842400" cy="110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 b="0" i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59" name="Google Shape;59;p25"/>
          <p:cNvSpPr txBox="1">
            <a:spLocks noGrp="1"/>
          </p:cNvSpPr>
          <p:nvPr>
            <p:ph type="sldNum" idx="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 - general" type="secHead">
  <p:cSld name="SECTION_HEADER">
    <p:bg>
      <p:bgPr>
        <a:solidFill>
          <a:srgbClr val="52BDC3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flipH="1">
            <a:off x="-1" y="1978650"/>
            <a:ext cx="9144001" cy="1401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26"/>
          <p:cNvSpPr/>
          <p:nvPr/>
        </p:nvSpPr>
        <p:spPr>
          <a:xfrm>
            <a:off x="0" y="2118825"/>
            <a:ext cx="9144000" cy="30369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2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65" name="Google Shape;65;p26"/>
          <p:cNvPicPr preferRelativeResize="0"/>
          <p:nvPr/>
        </p:nvPicPr>
        <p:blipFill rotWithShape="1">
          <a:blip r:embed="rId3">
            <a:alphaModFix amt="17000"/>
          </a:blip>
          <a:srcRect t="19628" b="383"/>
          <a:stretch/>
        </p:blipFill>
        <p:spPr>
          <a:xfrm>
            <a:off x="5274575" y="2118826"/>
            <a:ext cx="3810425" cy="3024625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6"/>
          <p:cNvSpPr txBox="1">
            <a:spLocks noGrp="1"/>
          </p:cNvSpPr>
          <p:nvPr>
            <p:ph type="title"/>
          </p:nvPr>
        </p:nvSpPr>
        <p:spPr>
          <a:xfrm>
            <a:off x="1954400" y="212825"/>
            <a:ext cx="4641900" cy="151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26"/>
          <p:cNvSpPr txBox="1">
            <a:spLocks noGrp="1"/>
          </p:cNvSpPr>
          <p:nvPr>
            <p:ph type="title" idx="2"/>
          </p:nvPr>
        </p:nvSpPr>
        <p:spPr>
          <a:xfrm>
            <a:off x="729450" y="733950"/>
            <a:ext cx="24087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2 columnas" userDrawn="1">
  <p:cSld name="TITLE_AND_TWO_COLUMNS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7"/>
          <p:cNvSpPr txBox="1">
            <a:spLocks noGrp="1"/>
          </p:cNvSpPr>
          <p:nvPr>
            <p:ph type="sldNum" idx="12"/>
          </p:nvPr>
        </p:nvSpPr>
        <p:spPr>
          <a:xfrm>
            <a:off x="4347074" y="486675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sp>
        <p:nvSpPr>
          <p:cNvPr id="71" name="Google Shape;71;p27"/>
          <p:cNvSpPr txBox="1">
            <a:spLocks noGrp="1"/>
          </p:cNvSpPr>
          <p:nvPr>
            <p:ph type="title"/>
          </p:nvPr>
        </p:nvSpPr>
        <p:spPr>
          <a:xfrm>
            <a:off x="1157525" y="171321"/>
            <a:ext cx="5400000" cy="102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None/>
              <a:defRPr sz="2600">
                <a:solidFill>
                  <a:srgbClr val="1C355E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600"/>
              <a:buFont typeface="Roboto"/>
              <a:buNone/>
              <a:defRPr sz="2600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E3BAFD24-457E-FBF5-7029-6745749444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0" y="4960658"/>
            <a:ext cx="9144000" cy="365683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619523" y="7695"/>
            <a:ext cx="2524477" cy="1038370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5989"/>
            <a:ext cx="1095528" cy="10860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de sección y descripción 1">
  <p:cSld name="SECTION_TITLE_AND_DESCRIPTION_4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28"/>
          <p:cNvSpPr/>
          <p:nvPr/>
        </p:nvSpPr>
        <p:spPr>
          <a:xfrm>
            <a:off x="4690800" y="-459150"/>
            <a:ext cx="6061800" cy="6061800"/>
          </a:xfrm>
          <a:prstGeom prst="rect">
            <a:avLst/>
          </a:prstGeom>
          <a:solidFill>
            <a:srgbClr val="52BDC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7" name="Google Shape;77;p28"/>
          <p:cNvPicPr preferRelativeResize="0"/>
          <p:nvPr/>
        </p:nvPicPr>
        <p:blipFill rotWithShape="1">
          <a:blip r:embed="rId2">
            <a:alphaModFix amt="17000"/>
          </a:blip>
          <a:srcRect t="385" b="386"/>
          <a:stretch/>
        </p:blipFill>
        <p:spPr>
          <a:xfrm>
            <a:off x="5833650" y="286203"/>
            <a:ext cx="3810425" cy="3752101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28"/>
          <p:cNvSpPr txBox="1">
            <a:spLocks noGrp="1"/>
          </p:cNvSpPr>
          <p:nvPr>
            <p:ph type="title"/>
          </p:nvPr>
        </p:nvSpPr>
        <p:spPr>
          <a:xfrm>
            <a:off x="5040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8"/>
          <p:cNvSpPr txBox="1">
            <a:spLocks noGrp="1"/>
          </p:cNvSpPr>
          <p:nvPr>
            <p:ph type="subTitle" idx="1"/>
          </p:nvPr>
        </p:nvSpPr>
        <p:spPr>
          <a:xfrm>
            <a:off x="504000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0" name="Google Shape;80;p28"/>
          <p:cNvSpPr txBox="1">
            <a:spLocks noGrp="1"/>
          </p:cNvSpPr>
          <p:nvPr>
            <p:ph type="body" idx="2"/>
          </p:nvPr>
        </p:nvSpPr>
        <p:spPr>
          <a:xfrm>
            <a:off x="602225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52BDC3"/>
              </a:buClr>
              <a:buSzPts val="1300"/>
              <a:buChar char="●"/>
              <a:defRPr b="0">
                <a:solidFill>
                  <a:srgbClr val="52BDC3"/>
                </a:solidFill>
              </a:defRPr>
            </a:lvl1pPr>
            <a:lvl2pPr marL="914400" lvl="1" indent="-2984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BDC3"/>
              </a:buClr>
              <a:buSzPts val="1100"/>
              <a:buChar char="○"/>
              <a:defRPr>
                <a:solidFill>
                  <a:srgbClr val="52BDC3"/>
                </a:solidFill>
              </a:defRPr>
            </a:lvl2pPr>
            <a:lvl3pPr marL="1371600" lvl="2" indent="-2984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BDC3"/>
              </a:buClr>
              <a:buSzPts val="1100"/>
              <a:buChar char="■"/>
              <a:defRPr>
                <a:solidFill>
                  <a:srgbClr val="52BDC3"/>
                </a:solidFill>
              </a:defRPr>
            </a:lvl3pPr>
            <a:lvl4pPr marL="1828800" lvl="3" indent="-2984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BDC3"/>
              </a:buClr>
              <a:buSzPts val="1100"/>
              <a:buChar char="●"/>
              <a:defRPr>
                <a:solidFill>
                  <a:srgbClr val="52BDC3"/>
                </a:solidFill>
              </a:defRPr>
            </a:lvl4pPr>
            <a:lvl5pPr marL="2286000" lvl="4" indent="-2984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BDC3"/>
              </a:buClr>
              <a:buSzPts val="1100"/>
              <a:buChar char="○"/>
              <a:defRPr>
                <a:solidFill>
                  <a:srgbClr val="52BDC3"/>
                </a:solidFill>
              </a:defRPr>
            </a:lvl5pPr>
            <a:lvl6pPr marL="2743200" lvl="5" indent="-2984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BDC3"/>
              </a:buClr>
              <a:buSzPts val="1100"/>
              <a:buChar char="■"/>
              <a:defRPr>
                <a:solidFill>
                  <a:srgbClr val="52BDC3"/>
                </a:solidFill>
              </a:defRPr>
            </a:lvl6pPr>
            <a:lvl7pPr marL="3200400" lvl="6" indent="-2984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BDC3"/>
              </a:buClr>
              <a:buSzPts val="1100"/>
              <a:buChar char="●"/>
              <a:defRPr>
                <a:solidFill>
                  <a:srgbClr val="52BDC3"/>
                </a:solidFill>
              </a:defRPr>
            </a:lvl7pPr>
            <a:lvl8pPr marL="3657600" lvl="7" indent="-2984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52BDC3"/>
              </a:buClr>
              <a:buSzPts val="1100"/>
              <a:buChar char="○"/>
              <a:defRPr>
                <a:solidFill>
                  <a:srgbClr val="52BDC3"/>
                </a:solidFill>
              </a:defRPr>
            </a:lvl8pPr>
            <a:lvl9pPr marL="4114800" lvl="8" indent="-29845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52BDC3"/>
              </a:buClr>
              <a:buSzPts val="1100"/>
              <a:buChar char="■"/>
              <a:defRPr>
                <a:solidFill>
                  <a:srgbClr val="52BDC3"/>
                </a:solidFill>
              </a:defRPr>
            </a:lvl9pPr>
          </a:lstStyle>
          <a:p>
            <a:endParaRPr/>
          </a:p>
        </p:txBody>
      </p:sp>
      <p:sp>
        <p:nvSpPr>
          <p:cNvPr id="81" name="Google Shape;81;p2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de sección y descripción 3">
  <p:cSld name="SECTION_TITLE_AND_DESCRIPTION_3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29"/>
          <p:cNvSpPr/>
          <p:nvPr/>
        </p:nvSpPr>
        <p:spPr>
          <a:xfrm>
            <a:off x="-1928375" y="-459150"/>
            <a:ext cx="6061800" cy="6061800"/>
          </a:xfrm>
          <a:prstGeom prst="rect">
            <a:avLst/>
          </a:prstGeom>
          <a:solidFill>
            <a:srgbClr val="1C3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s-E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29"/>
          <p:cNvPicPr preferRelativeResize="0"/>
          <p:nvPr/>
        </p:nvPicPr>
        <p:blipFill rotWithShape="1">
          <a:blip r:embed="rId2">
            <a:alphaModFix amt="17000"/>
          </a:blip>
          <a:srcRect t="385" b="386"/>
          <a:stretch/>
        </p:blipFill>
        <p:spPr>
          <a:xfrm>
            <a:off x="-717062" y="286203"/>
            <a:ext cx="3810425" cy="375210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9"/>
          <p:cNvSpPr txBox="1">
            <a:spLocks noGrp="1"/>
          </p:cNvSpPr>
          <p:nvPr>
            <p:ph type="title"/>
          </p:nvPr>
        </p:nvSpPr>
        <p:spPr>
          <a:xfrm>
            <a:off x="576000" y="1318650"/>
            <a:ext cx="3300900" cy="168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600"/>
              <a:buNone/>
              <a:defRPr sz="2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6" name="Google Shape;86;p29"/>
          <p:cNvSpPr txBox="1">
            <a:spLocks noGrp="1"/>
          </p:cNvSpPr>
          <p:nvPr>
            <p:ph type="subTitle" idx="1"/>
          </p:nvPr>
        </p:nvSpPr>
        <p:spPr>
          <a:xfrm>
            <a:off x="580950" y="3161525"/>
            <a:ext cx="3300900" cy="7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2pPr>
            <a:lvl3pPr lvl="2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3pPr>
            <a:lvl4pPr lvl="3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4pPr>
            <a:lvl5pPr lvl="4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5pPr>
            <a:lvl6pPr lvl="5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6pPr>
            <a:lvl7pPr lvl="6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7pPr>
            <a:lvl8pPr lvl="7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8pPr>
            <a:lvl9pPr lvl="8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87" name="Google Shape;87;p29"/>
          <p:cNvSpPr txBox="1">
            <a:spLocks noGrp="1"/>
          </p:cNvSpPr>
          <p:nvPr>
            <p:ph type="body" idx="2"/>
          </p:nvPr>
        </p:nvSpPr>
        <p:spPr>
          <a:xfrm>
            <a:off x="4680000" y="1352625"/>
            <a:ext cx="3374400" cy="30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300"/>
              <a:buChar char="●"/>
              <a:defRPr b="0"/>
            </a:lvl1pPr>
            <a:lvl2pPr marL="914400" lvl="1" indent="-2984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algn="just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algn="just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8" name="Google Shape;88;p2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rgbClr val="52BDC3"/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30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30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3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93" name="Google Shape;9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02425" y="289025"/>
            <a:ext cx="784452" cy="48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úmero grande">
  <p:cSld name="BIG_NUMBER_1">
    <p:bg>
      <p:bgPr>
        <a:solidFill>
          <a:srgbClr val="1C355E"/>
        </a:soli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1"/>
          <p:cNvSpPr txBox="1">
            <a:spLocks noGrp="1"/>
          </p:cNvSpPr>
          <p:nvPr>
            <p:ph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31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7" name="Google Shape;97;p3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  <p:pic>
        <p:nvPicPr>
          <p:cNvPr id="98" name="Google Shape;98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102425" y="289025"/>
            <a:ext cx="784452" cy="489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STACADOS 1">
  <p:cSld name="SECTION_HEADER_1_1_1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Google Shape;100;p32"/>
          <p:cNvPicPr preferRelativeResize="0"/>
          <p:nvPr/>
        </p:nvPicPr>
        <p:blipFill rotWithShape="1">
          <a:blip r:embed="rId2">
            <a:alphaModFix amt="30000"/>
          </a:blip>
          <a:srcRect t="40444" b="2591"/>
          <a:stretch/>
        </p:blipFill>
        <p:spPr>
          <a:xfrm>
            <a:off x="-46160" y="-11604"/>
            <a:ext cx="9213300" cy="5152246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32"/>
          <p:cNvSpPr/>
          <p:nvPr/>
        </p:nvSpPr>
        <p:spPr>
          <a:xfrm>
            <a:off x="1680600" y="1009800"/>
            <a:ext cx="5782800" cy="3123900"/>
          </a:xfrm>
          <a:prstGeom prst="rect">
            <a:avLst/>
          </a:prstGeom>
          <a:solidFill>
            <a:srgbClr val="1C355E">
              <a:alpha val="68627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32"/>
          <p:cNvSpPr txBox="1">
            <a:spLocks noGrp="1"/>
          </p:cNvSpPr>
          <p:nvPr>
            <p:ph type="title"/>
          </p:nvPr>
        </p:nvSpPr>
        <p:spPr>
          <a:xfrm>
            <a:off x="2022500" y="1462350"/>
            <a:ext cx="5099100" cy="221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Blinker SemiBold"/>
              <a:buNone/>
              <a:defRPr sz="2800" b="0">
                <a:solidFill>
                  <a:schemeClr val="lt1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3000"/>
              <a:buFont typeface="Blinker SemiBold"/>
              <a:buNone/>
              <a:defRPr sz="3000" b="0">
                <a:solidFill>
                  <a:srgbClr val="1C355E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3000"/>
              <a:buFont typeface="Blinker SemiBold"/>
              <a:buNone/>
              <a:defRPr sz="3000" b="0">
                <a:solidFill>
                  <a:srgbClr val="1C355E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3000"/>
              <a:buFont typeface="Blinker SemiBold"/>
              <a:buNone/>
              <a:defRPr sz="3000" b="0">
                <a:solidFill>
                  <a:srgbClr val="1C355E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3000"/>
              <a:buFont typeface="Blinker SemiBold"/>
              <a:buNone/>
              <a:defRPr sz="3000" b="0">
                <a:solidFill>
                  <a:srgbClr val="1C355E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3000"/>
              <a:buFont typeface="Blinker SemiBold"/>
              <a:buNone/>
              <a:defRPr sz="3000" b="0">
                <a:solidFill>
                  <a:srgbClr val="1C355E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3000"/>
              <a:buFont typeface="Blinker SemiBold"/>
              <a:buNone/>
              <a:defRPr sz="3000" b="0">
                <a:solidFill>
                  <a:srgbClr val="1C355E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3000"/>
              <a:buFont typeface="Blinker SemiBold"/>
              <a:buNone/>
              <a:defRPr sz="3000" b="0">
                <a:solidFill>
                  <a:srgbClr val="1C355E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3000"/>
              <a:buFont typeface="Blinker SemiBold"/>
              <a:buNone/>
              <a:defRPr sz="3000" b="0">
                <a:solidFill>
                  <a:srgbClr val="1C355E"/>
                </a:solidFill>
                <a:latin typeface="Blinker SemiBold"/>
                <a:ea typeface="Blinker SemiBold"/>
                <a:cs typeface="Blinker SemiBold"/>
                <a:sym typeface="Blinker SemiBold"/>
              </a:defRPr>
            </a:lvl9pPr>
          </a:lstStyle>
          <a:p>
            <a:endParaRPr/>
          </a:p>
        </p:txBody>
      </p:sp>
      <p:sp>
        <p:nvSpPr>
          <p:cNvPr id="103" name="Google Shape;103;p32"/>
          <p:cNvSpPr txBox="1">
            <a:spLocks noGrp="1"/>
          </p:cNvSpPr>
          <p:nvPr>
            <p:ph type="subTitle" idx="1"/>
          </p:nvPr>
        </p:nvSpPr>
        <p:spPr>
          <a:xfrm>
            <a:off x="3180925" y="3912075"/>
            <a:ext cx="2782200" cy="436800"/>
          </a:xfrm>
          <a:prstGeom prst="rect">
            <a:avLst/>
          </a:prstGeom>
          <a:solidFill>
            <a:srgbClr val="1C355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300"/>
              <a:buNone/>
              <a:defRPr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15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2800"/>
              <a:buFont typeface="Roboto"/>
              <a:buNone/>
              <a:defRPr sz="2800" b="1" i="0" u="none" strike="noStrike" cap="none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CFB2"/>
              </a:buClr>
              <a:buSzPts val="2800"/>
              <a:buFont typeface="Roboto"/>
              <a:buNone/>
              <a:defRPr sz="2800" b="1" i="0" u="none" strike="noStrike" cap="none">
                <a:solidFill>
                  <a:srgbClr val="A2CFB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CFB2"/>
              </a:buClr>
              <a:buSzPts val="2800"/>
              <a:buFont typeface="Roboto"/>
              <a:buNone/>
              <a:defRPr sz="2800" b="1" i="0" u="none" strike="noStrike" cap="none">
                <a:solidFill>
                  <a:srgbClr val="A2CFB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CFB2"/>
              </a:buClr>
              <a:buSzPts val="2800"/>
              <a:buFont typeface="Roboto"/>
              <a:buNone/>
              <a:defRPr sz="2800" b="1" i="0" u="none" strike="noStrike" cap="none">
                <a:solidFill>
                  <a:srgbClr val="A2CFB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CFB2"/>
              </a:buClr>
              <a:buSzPts val="2800"/>
              <a:buFont typeface="Roboto"/>
              <a:buNone/>
              <a:defRPr sz="2800" b="1" i="0" u="none" strike="noStrike" cap="none">
                <a:solidFill>
                  <a:srgbClr val="A2CFB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CFB2"/>
              </a:buClr>
              <a:buSzPts val="2800"/>
              <a:buFont typeface="Roboto"/>
              <a:buNone/>
              <a:defRPr sz="2800" b="1" i="0" u="none" strike="noStrike" cap="none">
                <a:solidFill>
                  <a:srgbClr val="A2CFB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CFB2"/>
              </a:buClr>
              <a:buSzPts val="2800"/>
              <a:buFont typeface="Roboto"/>
              <a:buNone/>
              <a:defRPr sz="2800" b="1" i="0" u="none" strike="noStrike" cap="none">
                <a:solidFill>
                  <a:srgbClr val="A2CFB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CFB2"/>
              </a:buClr>
              <a:buSzPts val="2800"/>
              <a:buFont typeface="Roboto"/>
              <a:buNone/>
              <a:defRPr sz="2800" b="1" i="0" u="none" strike="noStrike" cap="none">
                <a:solidFill>
                  <a:srgbClr val="A2CFB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2CFB2"/>
              </a:buClr>
              <a:buSzPts val="2800"/>
              <a:buFont typeface="Roboto"/>
              <a:buNone/>
              <a:defRPr sz="2800" b="1" i="0" u="none" strike="noStrike" cap="none">
                <a:solidFill>
                  <a:srgbClr val="A2CFB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C355E"/>
              </a:buClr>
              <a:buSzPts val="1300"/>
              <a:buFont typeface="Roboto"/>
              <a:buChar char="●"/>
              <a:defRPr sz="1300" b="1" i="0" u="none" strike="noStrike" cap="none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Font typeface="Roboto"/>
              <a:buChar char="●"/>
              <a:defRPr sz="1100" b="0" i="0" u="none" strike="noStrike" cap="none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29845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1C355E"/>
              </a:buClr>
              <a:buSzPts val="1100"/>
              <a:buFont typeface="Roboto"/>
              <a:buChar char="○"/>
              <a:defRPr sz="1100" b="0" i="0" u="none" strike="noStrike" cap="none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29845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1C355E"/>
              </a:buClr>
              <a:buSzPts val="1100"/>
              <a:buFont typeface="Roboto"/>
              <a:buChar char="■"/>
              <a:defRPr sz="1100" b="0" i="0" u="none" strike="noStrike" cap="none">
                <a:solidFill>
                  <a:srgbClr val="1C355E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6" r:id="rId10"/>
    <p:sldLayoutId id="2147483667" r:id="rId11"/>
    <p:sldLayoutId id="2147483669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Imagen que contiene tabla, computer, computadora, escritorio&#10;&#10;Descripción generada automáticamente">
            <a:extLst>
              <a:ext uri="{FF2B5EF4-FFF2-40B4-BE49-F238E27FC236}">
                <a16:creationId xmlns:a16="http://schemas.microsoft.com/office/drawing/2014/main" id="{7386E7D0-DF6C-2F95-29E9-F70D7BE15798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" y="0"/>
            <a:ext cx="9142477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387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72" r:id="rId3"/>
    <p:sldLayoutId id="2147483673" r:id="rId4"/>
    <p:sldLayoutId id="2147483676" r:id="rId5"/>
    <p:sldLayoutId id="2147483678" r:id="rId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slide" Target="slide63.xml"/><Relationship Id="rId4" Type="http://schemas.openxmlformats.org/officeDocument/2006/relationships/slide" Target="slide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8.png"/><Relationship Id="rId7" Type="http://schemas.openxmlformats.org/officeDocument/2006/relationships/image" Target="../media/image61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4.png"/><Relationship Id="rId9" Type="http://schemas.openxmlformats.org/officeDocument/2006/relationships/image" Target="../media/image63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Relationship Id="rId9" Type="http://schemas.openxmlformats.org/officeDocument/2006/relationships/image" Target="../media/image7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g"/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3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1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8.png"/><Relationship Id="rId4" Type="http://schemas.openxmlformats.org/officeDocument/2006/relationships/image" Target="../media/image97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g"/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4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7.svg"/><Relationship Id="rId5" Type="http://schemas.openxmlformats.org/officeDocument/2006/relationships/image" Target="../media/image104.png"/><Relationship Id="rId4" Type="http://schemas.openxmlformats.org/officeDocument/2006/relationships/image" Target="../media/image10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"/>
          <p:cNvSpPr txBox="1">
            <a:spLocks noGrp="1"/>
          </p:cNvSpPr>
          <p:nvPr>
            <p:ph type="ctrTitle"/>
          </p:nvPr>
        </p:nvSpPr>
        <p:spPr>
          <a:xfrm>
            <a:off x="1117372" y="2390764"/>
            <a:ext cx="4287912" cy="1089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2400" dirty="0" smtClean="0"/>
              <a:t>UD4. Aprendizaje supervisado: </a:t>
            </a:r>
            <a:r>
              <a:rPr lang="es-ES" sz="2400" dirty="0" smtClean="0"/>
              <a:t>Regresión</a:t>
            </a:r>
            <a:endParaRPr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r>
              <a:rPr sz="2100" spc="-15" dirty="0"/>
              <a:t> </a:t>
            </a:r>
            <a:r>
              <a:rPr sz="2100" spc="-4" dirty="0"/>
              <a:t>simple</a:t>
            </a:r>
            <a:endParaRPr sz="2100"/>
          </a:p>
        </p:txBody>
      </p:sp>
      <p:grpSp>
        <p:nvGrpSpPr>
          <p:cNvPr id="3" name="object 3"/>
          <p:cNvGrpSpPr/>
          <p:nvPr/>
        </p:nvGrpSpPr>
        <p:grpSpPr>
          <a:xfrm>
            <a:off x="1415034" y="994410"/>
            <a:ext cx="6314123" cy="3855720"/>
            <a:chOff x="743712" y="1325880"/>
            <a:chExt cx="8418830" cy="514096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432304" y="1325880"/>
              <a:ext cx="5013960" cy="47168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3712" y="4224528"/>
              <a:ext cx="1895856" cy="21153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836664" y="4224528"/>
              <a:ext cx="2325624" cy="224180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5820251" y="4913489"/>
            <a:ext cx="1011555" cy="12263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9525">
              <a:spcBef>
                <a:spcPts val="56"/>
              </a:spcBef>
            </a:pPr>
            <a:r>
              <a:rPr sz="750" spc="49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750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750" spc="-15" dirty="0">
                <a:solidFill>
                  <a:srgbClr val="004751"/>
                </a:solidFill>
                <a:latin typeface="Tahoma"/>
                <a:cs typeface="Tahoma"/>
              </a:rPr>
              <a:t>ur</a:t>
            </a:r>
            <a:r>
              <a:rPr sz="750" spc="-8" dirty="0">
                <a:solidFill>
                  <a:srgbClr val="004751"/>
                </a:solidFill>
                <a:latin typeface="Tahoma"/>
                <a:cs typeface="Tahoma"/>
              </a:rPr>
              <a:t>ce:</a:t>
            </a:r>
            <a:r>
              <a:rPr sz="7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750" spc="49" dirty="0">
                <a:solidFill>
                  <a:srgbClr val="004751"/>
                </a:solidFill>
                <a:latin typeface="Tahoma"/>
                <a:cs typeface="Tahoma"/>
              </a:rPr>
              <a:t>Q</a:t>
            </a:r>
            <a:r>
              <a:rPr sz="750" spc="-15" dirty="0">
                <a:solidFill>
                  <a:srgbClr val="004751"/>
                </a:solidFill>
                <a:latin typeface="Tahoma"/>
                <a:cs typeface="Tahoma"/>
              </a:rPr>
              <a:t>u</a:t>
            </a:r>
            <a:r>
              <a:rPr sz="750" spc="8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750" spc="-15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750" spc="-8" dirty="0">
                <a:solidFill>
                  <a:srgbClr val="004751"/>
                </a:solidFill>
                <a:latin typeface="Tahoma"/>
                <a:cs typeface="Tahoma"/>
              </a:rPr>
              <a:t>k</a:t>
            </a:r>
            <a:r>
              <a:rPr sz="7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750" spc="41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750" spc="-15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750" spc="8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750" spc="-23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750" spc="-34" dirty="0">
                <a:solidFill>
                  <a:srgbClr val="004751"/>
                </a:solidFill>
                <a:latin typeface="Tahoma"/>
                <a:cs typeface="Tahoma"/>
              </a:rPr>
              <a:t>yt</a:t>
            </a:r>
            <a:r>
              <a:rPr sz="750" spc="-26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750" spc="45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750" spc="15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endParaRPr sz="7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4107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r>
              <a:rPr sz="2100" spc="-15" dirty="0"/>
              <a:t> </a:t>
            </a:r>
            <a:r>
              <a:rPr sz="2100" spc="-4" dirty="0"/>
              <a:t>simple</a:t>
            </a:r>
            <a:endParaRPr sz="2100"/>
          </a:p>
        </p:txBody>
      </p:sp>
      <p:grpSp>
        <p:nvGrpSpPr>
          <p:cNvPr id="3" name="object 3"/>
          <p:cNvGrpSpPr/>
          <p:nvPr/>
        </p:nvGrpSpPr>
        <p:grpSpPr>
          <a:xfrm>
            <a:off x="1415034" y="994410"/>
            <a:ext cx="6314123" cy="3855720"/>
            <a:chOff x="743712" y="1325880"/>
            <a:chExt cx="8418830" cy="514096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32304" y="1325880"/>
              <a:ext cx="5013960" cy="4716836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3712" y="4224528"/>
              <a:ext cx="1895856" cy="2115312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36664" y="4224528"/>
              <a:ext cx="2325624" cy="224180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910327" y="4727412"/>
              <a:ext cx="1548384" cy="119034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4953762" y="4769358"/>
              <a:ext cx="1447800" cy="0"/>
            </a:xfrm>
            <a:custGeom>
              <a:avLst/>
              <a:gdLst/>
              <a:ahLst/>
              <a:cxnLst/>
              <a:rect l="l" t="t" r="r" b="b"/>
              <a:pathLst>
                <a:path w="1447800">
                  <a:moveTo>
                    <a:pt x="0" y="0"/>
                  </a:moveTo>
                  <a:lnTo>
                    <a:pt x="1447800" y="0"/>
                  </a:lnTo>
                </a:path>
              </a:pathLst>
            </a:custGeom>
            <a:ln w="38100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0" name="object 10"/>
          <p:cNvSpPr txBox="1"/>
          <p:nvPr/>
        </p:nvSpPr>
        <p:spPr>
          <a:xfrm>
            <a:off x="7790211" y="4909561"/>
            <a:ext cx="115729" cy="516006"/>
          </a:xfrm>
          <a:prstGeom prst="rect">
            <a:avLst/>
          </a:prstGeom>
        </p:spPr>
        <p:txBody>
          <a:bodyPr vert="horz" wrap="square" lIns="0" tIns="8096" rIns="0" bIns="0" rtlCol="0">
            <a:spAutoFit/>
          </a:bodyPr>
          <a:lstStyle/>
          <a:p>
            <a:pPr marL="28575">
              <a:spcBef>
                <a:spcPts val="64"/>
              </a:spcBef>
            </a:pPr>
            <a:fld id="{81D60167-4931-47E6-BA6A-407CBD079E47}" type="slidenum">
              <a:rPr sz="825" spc="8" dirty="0">
                <a:solidFill>
                  <a:srgbClr val="00A2AC"/>
                </a:solidFill>
                <a:latin typeface="Tahoma"/>
                <a:cs typeface="Tahoma"/>
              </a:rPr>
              <a:pPr marL="28575">
                <a:spcBef>
                  <a:spcPts val="64"/>
                </a:spcBef>
              </a:pPr>
              <a:t>11</a:t>
            </a:fld>
            <a:endParaRPr sz="825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820251" y="4913489"/>
            <a:ext cx="1011555" cy="12263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9525">
              <a:spcBef>
                <a:spcPts val="56"/>
              </a:spcBef>
            </a:pPr>
            <a:r>
              <a:rPr sz="750" spc="49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750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750" spc="-15" dirty="0">
                <a:solidFill>
                  <a:srgbClr val="004751"/>
                </a:solidFill>
                <a:latin typeface="Tahoma"/>
                <a:cs typeface="Tahoma"/>
              </a:rPr>
              <a:t>ur</a:t>
            </a:r>
            <a:r>
              <a:rPr sz="750" spc="-8" dirty="0">
                <a:solidFill>
                  <a:srgbClr val="004751"/>
                </a:solidFill>
                <a:latin typeface="Tahoma"/>
                <a:cs typeface="Tahoma"/>
              </a:rPr>
              <a:t>ce:</a:t>
            </a:r>
            <a:r>
              <a:rPr sz="7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750" spc="49" dirty="0">
                <a:solidFill>
                  <a:srgbClr val="004751"/>
                </a:solidFill>
                <a:latin typeface="Tahoma"/>
                <a:cs typeface="Tahoma"/>
              </a:rPr>
              <a:t>Q</a:t>
            </a:r>
            <a:r>
              <a:rPr sz="750" spc="-15" dirty="0">
                <a:solidFill>
                  <a:srgbClr val="004751"/>
                </a:solidFill>
                <a:latin typeface="Tahoma"/>
                <a:cs typeface="Tahoma"/>
              </a:rPr>
              <a:t>u</a:t>
            </a:r>
            <a:r>
              <a:rPr sz="750" spc="8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750" spc="-15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750" spc="-8" dirty="0">
                <a:solidFill>
                  <a:srgbClr val="004751"/>
                </a:solidFill>
                <a:latin typeface="Tahoma"/>
                <a:cs typeface="Tahoma"/>
              </a:rPr>
              <a:t>k</a:t>
            </a:r>
            <a:r>
              <a:rPr sz="7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750" spc="41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750" spc="-15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750" spc="8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750" spc="-23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750" spc="-34" dirty="0">
                <a:solidFill>
                  <a:srgbClr val="004751"/>
                </a:solidFill>
                <a:latin typeface="Tahoma"/>
                <a:cs typeface="Tahoma"/>
              </a:rPr>
              <a:t>yt</a:t>
            </a:r>
            <a:r>
              <a:rPr sz="750" spc="-26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750" spc="45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750" spc="15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endParaRPr sz="7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9031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r>
              <a:rPr sz="2100" spc="-11" dirty="0"/>
              <a:t> </a:t>
            </a:r>
            <a:r>
              <a:rPr sz="2100" spc="-4" dirty="0"/>
              <a:t>múltiple</a:t>
            </a:r>
            <a:endParaRPr sz="21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07059" y="3734038"/>
          <a:ext cx="3323271" cy="852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9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Persona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banco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edad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trabajo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salario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15000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autónomo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spc="5" dirty="0">
                          <a:latin typeface="Calibri"/>
                          <a:cs typeface="Calibri"/>
                        </a:rPr>
                        <a:t>NO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250000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arquitecto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120000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4" name="object 4"/>
          <p:cNvGraphicFramePr>
            <a:graphicFrameLocks noGrp="1"/>
          </p:cNvGraphicFramePr>
          <p:nvPr/>
        </p:nvGraphicFramePr>
        <p:xfrm>
          <a:off x="6467284" y="3729371"/>
          <a:ext cx="1287779" cy="859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133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¿Concesión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Hipoteca?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11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1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560320" y="976123"/>
            <a:ext cx="4023360" cy="221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9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r>
              <a:rPr sz="2100" spc="-11" dirty="0"/>
              <a:t> </a:t>
            </a:r>
            <a:r>
              <a:rPr sz="2100" spc="-4" dirty="0"/>
              <a:t>múltiple</a:t>
            </a:r>
            <a:endParaRPr sz="21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07059" y="3734038"/>
          <a:ext cx="3323271" cy="852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9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Persona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banco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edad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trabajo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salario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15000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autónomo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spc="5" dirty="0">
                          <a:latin typeface="Calibri"/>
                          <a:cs typeface="Calibri"/>
                        </a:rPr>
                        <a:t>NO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250000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arquitecto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120000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4770739" y="4154662"/>
            <a:ext cx="1566386" cy="281464"/>
            <a:chOff x="5217985" y="5539549"/>
            <a:chExt cx="2088514" cy="375285"/>
          </a:xfrm>
        </p:grpSpPr>
        <p:sp>
          <p:nvSpPr>
            <p:cNvPr id="5" name="object 5"/>
            <p:cNvSpPr/>
            <p:nvPr/>
          </p:nvSpPr>
          <p:spPr>
            <a:xfrm>
              <a:off x="5222747" y="5544311"/>
              <a:ext cx="2078989" cy="365760"/>
            </a:xfrm>
            <a:custGeom>
              <a:avLst/>
              <a:gdLst/>
              <a:ahLst/>
              <a:cxnLst/>
              <a:rect l="l" t="t" r="r" b="b"/>
              <a:pathLst>
                <a:path w="2078990" h="365760">
                  <a:moveTo>
                    <a:pt x="1895855" y="0"/>
                  </a:moveTo>
                  <a:lnTo>
                    <a:pt x="1895855" y="91440"/>
                  </a:lnTo>
                  <a:lnTo>
                    <a:pt x="0" y="91440"/>
                  </a:lnTo>
                  <a:lnTo>
                    <a:pt x="0" y="274319"/>
                  </a:lnTo>
                  <a:lnTo>
                    <a:pt x="1895855" y="274319"/>
                  </a:lnTo>
                  <a:lnTo>
                    <a:pt x="1895855" y="365759"/>
                  </a:lnTo>
                  <a:lnTo>
                    <a:pt x="2078735" y="182879"/>
                  </a:lnTo>
                  <a:lnTo>
                    <a:pt x="1895855" y="0"/>
                  </a:lnTo>
                  <a:close/>
                </a:path>
              </a:pathLst>
            </a:custGeom>
            <a:solidFill>
              <a:srgbClr val="DFE2E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6" name="object 6"/>
            <p:cNvSpPr/>
            <p:nvPr/>
          </p:nvSpPr>
          <p:spPr>
            <a:xfrm>
              <a:off x="5222747" y="5544311"/>
              <a:ext cx="2078989" cy="365760"/>
            </a:xfrm>
            <a:custGeom>
              <a:avLst/>
              <a:gdLst/>
              <a:ahLst/>
              <a:cxnLst/>
              <a:rect l="l" t="t" r="r" b="b"/>
              <a:pathLst>
                <a:path w="2078990" h="365760">
                  <a:moveTo>
                    <a:pt x="0" y="91440"/>
                  </a:moveTo>
                  <a:lnTo>
                    <a:pt x="1895855" y="91440"/>
                  </a:lnTo>
                  <a:lnTo>
                    <a:pt x="1895855" y="0"/>
                  </a:lnTo>
                  <a:lnTo>
                    <a:pt x="2078735" y="182879"/>
                  </a:lnTo>
                  <a:lnTo>
                    <a:pt x="1895855" y="365759"/>
                  </a:lnTo>
                  <a:lnTo>
                    <a:pt x="1895855" y="274319"/>
                  </a:lnTo>
                  <a:lnTo>
                    <a:pt x="0" y="274319"/>
                  </a:lnTo>
                  <a:lnTo>
                    <a:pt x="0" y="91440"/>
                  </a:lnTo>
                  <a:close/>
                </a:path>
              </a:pathLst>
            </a:custGeom>
            <a:ln w="9525">
              <a:solidFill>
                <a:srgbClr val="335B74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96471" y="4228948"/>
            <a:ext cx="471964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11" dirty="0">
                <a:solidFill>
                  <a:srgbClr val="7E7E7E"/>
                </a:solidFill>
                <a:latin typeface="Arial Black"/>
                <a:cs typeface="Arial Black"/>
              </a:rPr>
              <a:t>M</a:t>
            </a:r>
            <a:r>
              <a:rPr sz="750" spc="-8" dirty="0">
                <a:solidFill>
                  <a:srgbClr val="7E7E7E"/>
                </a:solidFill>
                <a:latin typeface="Arial Black"/>
                <a:cs typeface="Arial Black"/>
              </a:rPr>
              <a:t>O</a:t>
            </a:r>
            <a:r>
              <a:rPr sz="750" spc="-4" dirty="0">
                <a:solidFill>
                  <a:srgbClr val="7E7E7E"/>
                </a:solidFill>
                <a:latin typeface="Arial Black"/>
                <a:cs typeface="Arial Black"/>
              </a:rPr>
              <a:t>D</a:t>
            </a:r>
            <a:r>
              <a:rPr sz="750" spc="-8" dirty="0">
                <a:solidFill>
                  <a:srgbClr val="7E7E7E"/>
                </a:solidFill>
                <a:latin typeface="Arial Black"/>
                <a:cs typeface="Arial Black"/>
              </a:rPr>
              <a:t>E</a:t>
            </a:r>
            <a:r>
              <a:rPr sz="750" spc="-11" dirty="0">
                <a:solidFill>
                  <a:srgbClr val="7E7E7E"/>
                </a:solidFill>
                <a:latin typeface="Arial Black"/>
                <a:cs typeface="Arial Black"/>
              </a:rPr>
              <a:t>L</a:t>
            </a:r>
            <a:r>
              <a:rPr sz="750" spc="-4" dirty="0">
                <a:solidFill>
                  <a:srgbClr val="7E7E7E"/>
                </a:solidFill>
                <a:latin typeface="Arial Black"/>
                <a:cs typeface="Arial Black"/>
              </a:rPr>
              <a:t>O</a:t>
            </a:r>
            <a:endParaRPr sz="750">
              <a:latin typeface="Arial Black"/>
              <a:cs typeface="Arial Black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467284" y="3729371"/>
          <a:ext cx="1287779" cy="859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133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¿Concesión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Hipoteca?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11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1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900" b="1" dirty="0">
                          <a:latin typeface="Calibri"/>
                          <a:cs typeface="Calibri"/>
                        </a:rPr>
                        <a:t>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2560320" y="976123"/>
            <a:ext cx="4023360" cy="3248501"/>
            <a:chOff x="2270760" y="1301496"/>
            <a:chExt cx="5364480" cy="433133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5836" y="4247388"/>
              <a:ext cx="1385315" cy="13853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0760" y="1301496"/>
              <a:ext cx="5364480" cy="2955035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7731919" y="4909561"/>
            <a:ext cx="174308" cy="262091"/>
          </a:xfrm>
          <a:prstGeom prst="rect">
            <a:avLst/>
          </a:prstGeom>
        </p:spPr>
        <p:txBody>
          <a:bodyPr vert="horz" wrap="square" lIns="0" tIns="8096" rIns="0" bIns="0" rtlCol="0">
            <a:spAutoFit/>
          </a:bodyPr>
          <a:lstStyle/>
          <a:p>
            <a:pPr marL="28575">
              <a:spcBef>
                <a:spcPts val="64"/>
              </a:spcBef>
            </a:pPr>
            <a:fld id="{81D60167-4931-47E6-BA6A-407CBD079E47}" type="slidenum">
              <a:rPr sz="825" spc="8" dirty="0">
                <a:solidFill>
                  <a:srgbClr val="00A2AC"/>
                </a:solidFill>
                <a:latin typeface="Tahoma"/>
                <a:cs typeface="Tahoma"/>
              </a:rPr>
              <a:pPr marL="28575">
                <a:spcBef>
                  <a:spcPts val="64"/>
                </a:spcBef>
              </a:pPr>
              <a:t>13</a:t>
            </a:fld>
            <a:endParaRPr sz="825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4387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r>
              <a:rPr sz="2100" spc="-11" dirty="0"/>
              <a:t> </a:t>
            </a:r>
            <a:r>
              <a:rPr sz="2100" spc="-4" dirty="0"/>
              <a:t>múltiple</a:t>
            </a:r>
            <a:endParaRPr sz="21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07059" y="3734038"/>
          <a:ext cx="3323271" cy="852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9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Persona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banco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edad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trabajo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salario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15000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autónomo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spc="5" dirty="0">
                          <a:latin typeface="Calibri"/>
                          <a:cs typeface="Calibri"/>
                        </a:rPr>
                        <a:t>NO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250000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arquitecto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120000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4770739" y="4154662"/>
            <a:ext cx="1566386" cy="281464"/>
            <a:chOff x="5217985" y="5539549"/>
            <a:chExt cx="2088514" cy="375285"/>
          </a:xfrm>
        </p:grpSpPr>
        <p:sp>
          <p:nvSpPr>
            <p:cNvPr id="5" name="object 5"/>
            <p:cNvSpPr/>
            <p:nvPr/>
          </p:nvSpPr>
          <p:spPr>
            <a:xfrm>
              <a:off x="5222747" y="5544311"/>
              <a:ext cx="2078989" cy="365760"/>
            </a:xfrm>
            <a:custGeom>
              <a:avLst/>
              <a:gdLst/>
              <a:ahLst/>
              <a:cxnLst/>
              <a:rect l="l" t="t" r="r" b="b"/>
              <a:pathLst>
                <a:path w="2078990" h="365760">
                  <a:moveTo>
                    <a:pt x="1895855" y="0"/>
                  </a:moveTo>
                  <a:lnTo>
                    <a:pt x="1895855" y="91440"/>
                  </a:lnTo>
                  <a:lnTo>
                    <a:pt x="0" y="91440"/>
                  </a:lnTo>
                  <a:lnTo>
                    <a:pt x="0" y="274319"/>
                  </a:lnTo>
                  <a:lnTo>
                    <a:pt x="1895855" y="274319"/>
                  </a:lnTo>
                  <a:lnTo>
                    <a:pt x="1895855" y="365759"/>
                  </a:lnTo>
                  <a:lnTo>
                    <a:pt x="2078735" y="182879"/>
                  </a:lnTo>
                  <a:lnTo>
                    <a:pt x="1895855" y="0"/>
                  </a:lnTo>
                  <a:close/>
                </a:path>
              </a:pathLst>
            </a:custGeom>
            <a:solidFill>
              <a:srgbClr val="DFE2E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6" name="object 6"/>
            <p:cNvSpPr/>
            <p:nvPr/>
          </p:nvSpPr>
          <p:spPr>
            <a:xfrm>
              <a:off x="5222747" y="5544311"/>
              <a:ext cx="2078989" cy="365760"/>
            </a:xfrm>
            <a:custGeom>
              <a:avLst/>
              <a:gdLst/>
              <a:ahLst/>
              <a:cxnLst/>
              <a:rect l="l" t="t" r="r" b="b"/>
              <a:pathLst>
                <a:path w="2078990" h="365760">
                  <a:moveTo>
                    <a:pt x="0" y="91440"/>
                  </a:moveTo>
                  <a:lnTo>
                    <a:pt x="1895855" y="91440"/>
                  </a:lnTo>
                  <a:lnTo>
                    <a:pt x="1895855" y="0"/>
                  </a:lnTo>
                  <a:lnTo>
                    <a:pt x="2078735" y="182879"/>
                  </a:lnTo>
                  <a:lnTo>
                    <a:pt x="1895855" y="365759"/>
                  </a:lnTo>
                  <a:lnTo>
                    <a:pt x="1895855" y="274319"/>
                  </a:lnTo>
                  <a:lnTo>
                    <a:pt x="0" y="274319"/>
                  </a:lnTo>
                  <a:lnTo>
                    <a:pt x="0" y="91440"/>
                  </a:lnTo>
                  <a:close/>
                </a:path>
              </a:pathLst>
            </a:custGeom>
            <a:ln w="9525">
              <a:solidFill>
                <a:srgbClr val="335B74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96471" y="4228948"/>
            <a:ext cx="471964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11" dirty="0">
                <a:solidFill>
                  <a:srgbClr val="7E7E7E"/>
                </a:solidFill>
                <a:latin typeface="Arial Black"/>
                <a:cs typeface="Arial Black"/>
              </a:rPr>
              <a:t>M</a:t>
            </a:r>
            <a:r>
              <a:rPr sz="750" spc="-8" dirty="0">
                <a:solidFill>
                  <a:srgbClr val="7E7E7E"/>
                </a:solidFill>
                <a:latin typeface="Arial Black"/>
                <a:cs typeface="Arial Black"/>
              </a:rPr>
              <a:t>O</a:t>
            </a:r>
            <a:r>
              <a:rPr sz="750" spc="-4" dirty="0">
                <a:solidFill>
                  <a:srgbClr val="7E7E7E"/>
                </a:solidFill>
                <a:latin typeface="Arial Black"/>
                <a:cs typeface="Arial Black"/>
              </a:rPr>
              <a:t>D</a:t>
            </a:r>
            <a:r>
              <a:rPr sz="750" spc="-8" dirty="0">
                <a:solidFill>
                  <a:srgbClr val="7E7E7E"/>
                </a:solidFill>
                <a:latin typeface="Arial Black"/>
                <a:cs typeface="Arial Black"/>
              </a:rPr>
              <a:t>E</a:t>
            </a:r>
            <a:r>
              <a:rPr sz="750" spc="-11" dirty="0">
                <a:solidFill>
                  <a:srgbClr val="7E7E7E"/>
                </a:solidFill>
                <a:latin typeface="Arial Black"/>
                <a:cs typeface="Arial Black"/>
              </a:rPr>
              <a:t>L</a:t>
            </a:r>
            <a:r>
              <a:rPr sz="750" spc="-4" dirty="0">
                <a:solidFill>
                  <a:srgbClr val="7E7E7E"/>
                </a:solidFill>
                <a:latin typeface="Arial Black"/>
                <a:cs typeface="Arial Black"/>
              </a:rPr>
              <a:t>O</a:t>
            </a:r>
            <a:endParaRPr sz="750">
              <a:latin typeface="Arial Black"/>
              <a:cs typeface="Arial Black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467284" y="3729371"/>
          <a:ext cx="1287779" cy="859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133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¿Concesión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Hipoteca?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1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0.6154</a:t>
                      </a:r>
                      <a:endParaRPr sz="900" dirty="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0.9875</a:t>
                      </a: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2560320" y="976123"/>
            <a:ext cx="4023360" cy="3248501"/>
            <a:chOff x="2270760" y="1301496"/>
            <a:chExt cx="5364480" cy="4331335"/>
          </a:xfrm>
        </p:grpSpPr>
        <p:pic>
          <p:nvPicPr>
            <p:cNvPr id="10" name="object 10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45836" y="4247388"/>
              <a:ext cx="1385315" cy="13853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70760" y="1301496"/>
              <a:ext cx="5364480" cy="2955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57786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r>
              <a:rPr sz="2100" spc="-11" dirty="0"/>
              <a:t> </a:t>
            </a:r>
            <a:r>
              <a:rPr sz="2100" spc="-4" dirty="0"/>
              <a:t>múltiple</a:t>
            </a:r>
            <a:endParaRPr sz="2100"/>
          </a:p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1307059" y="3734038"/>
          <a:ext cx="3323271" cy="8529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76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386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186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10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723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849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-10" dirty="0">
                          <a:latin typeface="Calibri"/>
                          <a:cs typeface="Calibri"/>
                        </a:rPr>
                        <a:t>Persona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€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dirty="0">
                          <a:latin typeface="Calibri"/>
                          <a:cs typeface="Calibri"/>
                        </a:rPr>
                        <a:t>en</a:t>
                      </a:r>
                      <a:r>
                        <a:rPr sz="900" spc="-30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banco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edad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trabajo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salario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219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15000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26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autónomo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spc="5" dirty="0">
                          <a:latin typeface="Calibri"/>
                          <a:cs typeface="Calibri"/>
                        </a:rPr>
                        <a:t>NO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250000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52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arquitecto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55"/>
                        </a:spcBef>
                      </a:pPr>
                      <a:r>
                        <a:rPr sz="900" dirty="0">
                          <a:latin typeface="Calibri"/>
                          <a:cs typeface="Calibri"/>
                        </a:rPr>
                        <a:t>120000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389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4" name="object 4"/>
          <p:cNvGrpSpPr/>
          <p:nvPr/>
        </p:nvGrpSpPr>
        <p:grpSpPr>
          <a:xfrm>
            <a:off x="4770739" y="4154662"/>
            <a:ext cx="1566386" cy="281464"/>
            <a:chOff x="5217985" y="5539549"/>
            <a:chExt cx="2088514" cy="375285"/>
          </a:xfrm>
        </p:grpSpPr>
        <p:sp>
          <p:nvSpPr>
            <p:cNvPr id="5" name="object 5"/>
            <p:cNvSpPr/>
            <p:nvPr/>
          </p:nvSpPr>
          <p:spPr>
            <a:xfrm>
              <a:off x="5222747" y="5544311"/>
              <a:ext cx="2078989" cy="365760"/>
            </a:xfrm>
            <a:custGeom>
              <a:avLst/>
              <a:gdLst/>
              <a:ahLst/>
              <a:cxnLst/>
              <a:rect l="l" t="t" r="r" b="b"/>
              <a:pathLst>
                <a:path w="2078990" h="365760">
                  <a:moveTo>
                    <a:pt x="1895855" y="0"/>
                  </a:moveTo>
                  <a:lnTo>
                    <a:pt x="1895855" y="91440"/>
                  </a:lnTo>
                  <a:lnTo>
                    <a:pt x="0" y="91440"/>
                  </a:lnTo>
                  <a:lnTo>
                    <a:pt x="0" y="274319"/>
                  </a:lnTo>
                  <a:lnTo>
                    <a:pt x="1895855" y="274319"/>
                  </a:lnTo>
                  <a:lnTo>
                    <a:pt x="1895855" y="365759"/>
                  </a:lnTo>
                  <a:lnTo>
                    <a:pt x="2078735" y="182879"/>
                  </a:lnTo>
                  <a:lnTo>
                    <a:pt x="1895855" y="0"/>
                  </a:lnTo>
                  <a:close/>
                </a:path>
              </a:pathLst>
            </a:custGeom>
            <a:solidFill>
              <a:srgbClr val="DFE2E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6" name="object 6"/>
            <p:cNvSpPr/>
            <p:nvPr/>
          </p:nvSpPr>
          <p:spPr>
            <a:xfrm>
              <a:off x="5222747" y="5544311"/>
              <a:ext cx="2078989" cy="365760"/>
            </a:xfrm>
            <a:custGeom>
              <a:avLst/>
              <a:gdLst/>
              <a:ahLst/>
              <a:cxnLst/>
              <a:rect l="l" t="t" r="r" b="b"/>
              <a:pathLst>
                <a:path w="2078990" h="365760">
                  <a:moveTo>
                    <a:pt x="0" y="91440"/>
                  </a:moveTo>
                  <a:lnTo>
                    <a:pt x="1895855" y="91440"/>
                  </a:lnTo>
                  <a:lnTo>
                    <a:pt x="1895855" y="0"/>
                  </a:lnTo>
                  <a:lnTo>
                    <a:pt x="2078735" y="182879"/>
                  </a:lnTo>
                  <a:lnTo>
                    <a:pt x="1895855" y="365759"/>
                  </a:lnTo>
                  <a:lnTo>
                    <a:pt x="1895855" y="274319"/>
                  </a:lnTo>
                  <a:lnTo>
                    <a:pt x="0" y="274319"/>
                  </a:lnTo>
                  <a:lnTo>
                    <a:pt x="0" y="91440"/>
                  </a:lnTo>
                  <a:close/>
                </a:path>
              </a:pathLst>
            </a:custGeom>
            <a:ln w="9525">
              <a:solidFill>
                <a:srgbClr val="335B74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296471" y="4228948"/>
            <a:ext cx="471964" cy="12455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750" spc="-11" dirty="0">
                <a:solidFill>
                  <a:srgbClr val="7E7E7E"/>
                </a:solidFill>
                <a:latin typeface="Arial Black"/>
                <a:cs typeface="Arial Black"/>
              </a:rPr>
              <a:t>M</a:t>
            </a:r>
            <a:r>
              <a:rPr sz="750" spc="-8" dirty="0">
                <a:solidFill>
                  <a:srgbClr val="7E7E7E"/>
                </a:solidFill>
                <a:latin typeface="Arial Black"/>
                <a:cs typeface="Arial Black"/>
              </a:rPr>
              <a:t>O</a:t>
            </a:r>
            <a:r>
              <a:rPr sz="750" spc="-4" dirty="0">
                <a:solidFill>
                  <a:srgbClr val="7E7E7E"/>
                </a:solidFill>
                <a:latin typeface="Arial Black"/>
                <a:cs typeface="Arial Black"/>
              </a:rPr>
              <a:t>D</a:t>
            </a:r>
            <a:r>
              <a:rPr sz="750" spc="-8" dirty="0">
                <a:solidFill>
                  <a:srgbClr val="7E7E7E"/>
                </a:solidFill>
                <a:latin typeface="Arial Black"/>
                <a:cs typeface="Arial Black"/>
              </a:rPr>
              <a:t>E</a:t>
            </a:r>
            <a:r>
              <a:rPr sz="750" spc="-11" dirty="0">
                <a:solidFill>
                  <a:srgbClr val="7E7E7E"/>
                </a:solidFill>
                <a:latin typeface="Arial Black"/>
                <a:cs typeface="Arial Black"/>
              </a:rPr>
              <a:t>L</a:t>
            </a:r>
            <a:r>
              <a:rPr sz="750" spc="-4" dirty="0">
                <a:solidFill>
                  <a:srgbClr val="7E7E7E"/>
                </a:solidFill>
                <a:latin typeface="Arial Black"/>
                <a:cs typeface="Arial Black"/>
              </a:rPr>
              <a:t>O</a:t>
            </a:r>
            <a:endParaRPr sz="750">
              <a:latin typeface="Arial Black"/>
              <a:cs typeface="Arial Black"/>
            </a:endParaRPr>
          </a:p>
        </p:txBody>
      </p:sp>
      <p:graphicFrame>
        <p:nvGraphicFramePr>
          <p:cNvPr id="8" name="object 8"/>
          <p:cNvGraphicFramePr>
            <a:graphicFrameLocks noGrp="1"/>
          </p:cNvGraphicFramePr>
          <p:nvPr/>
        </p:nvGraphicFramePr>
        <p:xfrm>
          <a:off x="6467284" y="3729371"/>
          <a:ext cx="1287779" cy="85974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8777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06133"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695"/>
                        </a:spcBef>
                      </a:pPr>
                      <a:r>
                        <a:rPr sz="900" spc="-5" dirty="0">
                          <a:latin typeface="Calibri"/>
                          <a:cs typeface="Calibri"/>
                        </a:rPr>
                        <a:t>¿Concesión</a:t>
                      </a:r>
                      <a:r>
                        <a:rPr sz="900" spc="-25" dirty="0">
                          <a:latin typeface="Calibri"/>
                          <a:cs typeface="Calibri"/>
                        </a:rPr>
                        <a:t> </a:t>
                      </a:r>
                      <a:r>
                        <a:rPr sz="900" spc="-5" dirty="0">
                          <a:latin typeface="Calibri"/>
                          <a:cs typeface="Calibri"/>
                        </a:rPr>
                        <a:t>Hipoteca?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6199" marB="0"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9311">
                <a:tc>
                  <a:txBody>
                    <a:bodyPr/>
                    <a:lstStyle/>
                    <a:p>
                      <a:pPr marL="635" algn="ctr">
                        <a:lnSpc>
                          <a:spcPct val="100000"/>
                        </a:lnSpc>
                        <a:spcBef>
                          <a:spcPts val="620"/>
                        </a:spcBef>
                      </a:pPr>
                      <a:r>
                        <a:rPr sz="900" spc="-5" dirty="0">
                          <a:solidFill>
                            <a:srgbClr val="EC8A00"/>
                          </a:solidFill>
                          <a:latin typeface="Calibri"/>
                          <a:cs typeface="Calibri"/>
                        </a:rPr>
                        <a:t>0.6154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590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999999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74301"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660"/>
                        </a:spcBef>
                      </a:pPr>
                      <a:r>
                        <a:rPr sz="900" dirty="0">
                          <a:solidFill>
                            <a:srgbClr val="00AF50"/>
                          </a:solidFill>
                          <a:latin typeface="Calibri"/>
                          <a:cs typeface="Calibri"/>
                        </a:rPr>
                        <a:t>0.9875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6286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999999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9" name="object 9"/>
          <p:cNvGrpSpPr/>
          <p:nvPr/>
        </p:nvGrpSpPr>
        <p:grpSpPr>
          <a:xfrm>
            <a:off x="2560320" y="976123"/>
            <a:ext cx="4023360" cy="3248501"/>
            <a:chOff x="2270760" y="1301496"/>
            <a:chExt cx="5364480" cy="433133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45836" y="4247388"/>
              <a:ext cx="1385315" cy="1385316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70760" y="1301496"/>
              <a:ext cx="5364480" cy="29550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058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 idx="4294967295"/>
          </p:nvPr>
        </p:nvSpPr>
        <p:spPr>
          <a:xfrm>
            <a:off x="486927" y="878451"/>
            <a:ext cx="5500688" cy="15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>
                <a:solidFill>
                  <a:schemeClr val="bg1"/>
                </a:solidFill>
              </a:rPr>
              <a:t>2</a:t>
            </a:r>
            <a:r>
              <a:rPr lang="es-ES" sz="4000" b="1" dirty="0" smtClean="0">
                <a:solidFill>
                  <a:schemeClr val="bg1"/>
                </a:solidFill>
              </a:rPr>
              <a:t>. </a:t>
            </a:r>
            <a:r>
              <a:rPr lang="es-ES" sz="4000" b="1" dirty="0" smtClean="0">
                <a:solidFill>
                  <a:schemeClr val="bg1"/>
                </a:solidFill>
              </a:rPr>
              <a:t>Regresión lineal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75736" y="2828351"/>
            <a:ext cx="3923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u-ES" dirty="0" err="1" smtClean="0">
                <a:solidFill>
                  <a:schemeClr val="bg1"/>
                </a:solidFill>
              </a:rPr>
              <a:t>Regresión</a:t>
            </a:r>
            <a:r>
              <a:rPr lang="eu-ES" dirty="0" smtClean="0">
                <a:solidFill>
                  <a:schemeClr val="bg1"/>
                </a:solidFill>
              </a:rPr>
              <a:t> </a:t>
            </a:r>
            <a:r>
              <a:rPr lang="eu-ES" dirty="0" err="1" smtClean="0">
                <a:solidFill>
                  <a:schemeClr val="bg1"/>
                </a:solidFill>
              </a:rPr>
              <a:t>simple</a:t>
            </a:r>
            <a:endParaRPr lang="eu-ES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Regresión múltiple</a:t>
            </a:r>
            <a:endParaRPr lang="eu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630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43497" y="377347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r>
              <a:rPr sz="2100" spc="8" dirty="0"/>
              <a:t> </a:t>
            </a:r>
            <a:r>
              <a:rPr sz="2100" spc="-4" dirty="0"/>
              <a:t>lineal</a:t>
            </a:r>
            <a:r>
              <a:rPr sz="2100" spc="-8" dirty="0"/>
              <a:t> </a:t>
            </a:r>
            <a:r>
              <a:rPr sz="2100" spc="-4" dirty="0"/>
              <a:t>simple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3321653" y="1540859"/>
            <a:ext cx="94297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dirty="0">
                <a:solidFill>
                  <a:srgbClr val="DFA400"/>
                </a:solidFill>
                <a:latin typeface="Calibri"/>
                <a:cs typeface="Calibri"/>
              </a:rPr>
              <a:t>constante</a:t>
            </a:r>
            <a:endParaRPr sz="1800" dirty="0">
              <a:latin typeface="Calibri"/>
              <a:cs typeface="Calibri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3760242" y="1864218"/>
            <a:ext cx="283369" cy="342424"/>
            <a:chOff x="3870656" y="2485623"/>
            <a:chExt cx="377825" cy="45656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870656" y="2485623"/>
              <a:ext cx="377673" cy="45606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3895343" y="2489454"/>
              <a:ext cx="325120" cy="406400"/>
            </a:xfrm>
            <a:custGeom>
              <a:avLst/>
              <a:gdLst/>
              <a:ahLst/>
              <a:cxnLst/>
              <a:rect l="l" t="t" r="r" b="b"/>
              <a:pathLst>
                <a:path w="325120" h="406400">
                  <a:moveTo>
                    <a:pt x="225362" y="314942"/>
                  </a:moveTo>
                  <a:lnTo>
                    <a:pt x="190372" y="342392"/>
                  </a:lnTo>
                  <a:lnTo>
                    <a:pt x="325119" y="406146"/>
                  </a:lnTo>
                  <a:lnTo>
                    <a:pt x="310041" y="332359"/>
                  </a:lnTo>
                  <a:lnTo>
                    <a:pt x="239013" y="332359"/>
                  </a:lnTo>
                  <a:lnTo>
                    <a:pt x="225362" y="314942"/>
                  </a:lnTo>
                  <a:close/>
                </a:path>
                <a:path w="325120" h="406400">
                  <a:moveTo>
                    <a:pt x="260382" y="287469"/>
                  </a:moveTo>
                  <a:lnTo>
                    <a:pt x="225362" y="314942"/>
                  </a:lnTo>
                  <a:lnTo>
                    <a:pt x="239013" y="332359"/>
                  </a:lnTo>
                  <a:lnTo>
                    <a:pt x="274065" y="304926"/>
                  </a:lnTo>
                  <a:lnTo>
                    <a:pt x="260382" y="287469"/>
                  </a:lnTo>
                  <a:close/>
                </a:path>
                <a:path w="325120" h="406400">
                  <a:moveTo>
                    <a:pt x="295275" y="260096"/>
                  </a:moveTo>
                  <a:lnTo>
                    <a:pt x="260382" y="287469"/>
                  </a:lnTo>
                  <a:lnTo>
                    <a:pt x="274065" y="304926"/>
                  </a:lnTo>
                  <a:lnTo>
                    <a:pt x="239013" y="332359"/>
                  </a:lnTo>
                  <a:lnTo>
                    <a:pt x="310041" y="332359"/>
                  </a:lnTo>
                  <a:lnTo>
                    <a:pt x="295275" y="260096"/>
                  </a:lnTo>
                  <a:close/>
                </a:path>
                <a:path w="325120" h="406400">
                  <a:moveTo>
                    <a:pt x="35051" y="0"/>
                  </a:moveTo>
                  <a:lnTo>
                    <a:pt x="0" y="27432"/>
                  </a:lnTo>
                  <a:lnTo>
                    <a:pt x="225362" y="314942"/>
                  </a:lnTo>
                  <a:lnTo>
                    <a:pt x="260382" y="287469"/>
                  </a:lnTo>
                  <a:lnTo>
                    <a:pt x="35051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5094161" y="1570101"/>
            <a:ext cx="1047274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dirty="0">
                <a:solidFill>
                  <a:srgbClr val="DFA400"/>
                </a:solidFill>
                <a:latin typeface="Calibri"/>
                <a:cs typeface="Calibri"/>
              </a:rPr>
              <a:t>coefi</a:t>
            </a:r>
            <a:r>
              <a:rPr sz="1800" spc="4" dirty="0">
                <a:solidFill>
                  <a:srgbClr val="DFA40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DFA400"/>
                </a:solidFill>
                <a:latin typeface="Calibri"/>
                <a:cs typeface="Calibri"/>
              </a:rPr>
              <a:t>iente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5149014" y="1891626"/>
            <a:ext cx="513874" cy="519589"/>
            <a:chOff x="5722352" y="2522167"/>
            <a:chExt cx="685165" cy="692785"/>
          </a:xfrm>
        </p:grpSpPr>
        <p:pic>
          <p:nvPicPr>
            <p:cNvPr id="9" name="object 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2352" y="2522167"/>
              <a:ext cx="684547" cy="692469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5753861" y="2527299"/>
              <a:ext cx="624205" cy="640715"/>
            </a:xfrm>
            <a:custGeom>
              <a:avLst/>
              <a:gdLst/>
              <a:ahLst/>
              <a:cxnLst/>
              <a:rect l="l" t="t" r="r" b="b"/>
              <a:pathLst>
                <a:path w="624204" h="640714">
                  <a:moveTo>
                    <a:pt x="45212" y="498221"/>
                  </a:moveTo>
                  <a:lnTo>
                    <a:pt x="0" y="640334"/>
                  </a:lnTo>
                  <a:lnTo>
                    <a:pt x="140842" y="591185"/>
                  </a:lnTo>
                  <a:lnTo>
                    <a:pt x="125427" y="576199"/>
                  </a:lnTo>
                  <a:lnTo>
                    <a:pt x="93472" y="576199"/>
                  </a:lnTo>
                  <a:lnTo>
                    <a:pt x="61595" y="545084"/>
                  </a:lnTo>
                  <a:lnTo>
                    <a:pt x="77066" y="529186"/>
                  </a:lnTo>
                  <a:lnTo>
                    <a:pt x="45212" y="498221"/>
                  </a:lnTo>
                  <a:close/>
                </a:path>
                <a:path w="624204" h="640714">
                  <a:moveTo>
                    <a:pt x="77066" y="529186"/>
                  </a:moveTo>
                  <a:lnTo>
                    <a:pt x="61595" y="545084"/>
                  </a:lnTo>
                  <a:lnTo>
                    <a:pt x="93472" y="576199"/>
                  </a:lnTo>
                  <a:lnTo>
                    <a:pt x="109004" y="560234"/>
                  </a:lnTo>
                  <a:lnTo>
                    <a:pt x="77066" y="529186"/>
                  </a:lnTo>
                  <a:close/>
                </a:path>
                <a:path w="624204" h="640714">
                  <a:moveTo>
                    <a:pt x="109004" y="560234"/>
                  </a:moveTo>
                  <a:lnTo>
                    <a:pt x="93472" y="576199"/>
                  </a:lnTo>
                  <a:lnTo>
                    <a:pt x="125427" y="576199"/>
                  </a:lnTo>
                  <a:lnTo>
                    <a:pt x="109004" y="560234"/>
                  </a:lnTo>
                  <a:close/>
                </a:path>
                <a:path w="624204" h="640714">
                  <a:moveTo>
                    <a:pt x="592074" y="0"/>
                  </a:moveTo>
                  <a:lnTo>
                    <a:pt x="77066" y="529186"/>
                  </a:lnTo>
                  <a:lnTo>
                    <a:pt x="109004" y="560234"/>
                  </a:lnTo>
                  <a:lnTo>
                    <a:pt x="623951" y="30987"/>
                  </a:lnTo>
                  <a:lnTo>
                    <a:pt x="592074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2223420" y="3342856"/>
            <a:ext cx="248221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" dirty="0">
                <a:solidFill>
                  <a:srgbClr val="DFA400"/>
                </a:solidFill>
                <a:latin typeface="Calibri"/>
                <a:cs typeface="Calibri"/>
              </a:rPr>
              <a:t>Variable</a:t>
            </a:r>
            <a:r>
              <a:rPr sz="1800" spc="-26" dirty="0">
                <a:solidFill>
                  <a:srgbClr val="DFA400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DFA400"/>
                </a:solidFill>
                <a:latin typeface="Calibri"/>
                <a:cs typeface="Calibri"/>
              </a:rPr>
              <a:t>dependiente</a:t>
            </a:r>
            <a:r>
              <a:rPr sz="1800" spc="-26" dirty="0">
                <a:solidFill>
                  <a:srgbClr val="DFA400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DFA400"/>
                </a:solidFill>
                <a:latin typeface="Calibri"/>
                <a:cs typeface="Calibri"/>
              </a:rPr>
              <a:t>(VD)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188689" y="2819742"/>
            <a:ext cx="311468" cy="557213"/>
            <a:chOff x="3108585" y="3759656"/>
            <a:chExt cx="415290" cy="742950"/>
          </a:xfrm>
        </p:grpSpPr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08585" y="3759656"/>
              <a:ext cx="415165" cy="74233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3141725" y="3761994"/>
              <a:ext cx="362585" cy="691515"/>
            </a:xfrm>
            <a:custGeom>
              <a:avLst/>
              <a:gdLst/>
              <a:ahLst/>
              <a:cxnLst/>
              <a:rect l="l" t="t" r="r" b="b"/>
              <a:pathLst>
                <a:path w="362585" h="691514">
                  <a:moveTo>
                    <a:pt x="79743" y="109226"/>
                  </a:moveTo>
                  <a:lnTo>
                    <a:pt x="39992" y="129165"/>
                  </a:lnTo>
                  <a:lnTo>
                    <a:pt x="322452" y="691387"/>
                  </a:lnTo>
                  <a:lnTo>
                    <a:pt x="362203" y="671448"/>
                  </a:lnTo>
                  <a:lnTo>
                    <a:pt x="79743" y="109226"/>
                  </a:lnTo>
                  <a:close/>
                </a:path>
                <a:path w="362585" h="691514">
                  <a:moveTo>
                    <a:pt x="0" y="0"/>
                  </a:moveTo>
                  <a:lnTo>
                    <a:pt x="254" y="149097"/>
                  </a:lnTo>
                  <a:lnTo>
                    <a:pt x="39992" y="129165"/>
                  </a:lnTo>
                  <a:lnTo>
                    <a:pt x="29972" y="109219"/>
                  </a:lnTo>
                  <a:lnTo>
                    <a:pt x="69723" y="89280"/>
                  </a:lnTo>
                  <a:lnTo>
                    <a:pt x="119507" y="89280"/>
                  </a:lnTo>
                  <a:lnTo>
                    <a:pt x="0" y="0"/>
                  </a:lnTo>
                  <a:close/>
                </a:path>
                <a:path w="362585" h="691514">
                  <a:moveTo>
                    <a:pt x="69723" y="89280"/>
                  </a:moveTo>
                  <a:lnTo>
                    <a:pt x="29972" y="109219"/>
                  </a:lnTo>
                  <a:lnTo>
                    <a:pt x="39992" y="129165"/>
                  </a:lnTo>
                  <a:lnTo>
                    <a:pt x="79743" y="109226"/>
                  </a:lnTo>
                  <a:lnTo>
                    <a:pt x="69723" y="89280"/>
                  </a:lnTo>
                  <a:close/>
                </a:path>
                <a:path w="362585" h="691514">
                  <a:moveTo>
                    <a:pt x="119507" y="89280"/>
                  </a:moveTo>
                  <a:lnTo>
                    <a:pt x="69723" y="89280"/>
                  </a:lnTo>
                  <a:lnTo>
                    <a:pt x="79743" y="109226"/>
                  </a:lnTo>
                  <a:lnTo>
                    <a:pt x="119507" y="8928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232273" y="3366707"/>
            <a:ext cx="257365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" dirty="0">
                <a:solidFill>
                  <a:srgbClr val="DFA400"/>
                </a:solidFill>
                <a:latin typeface="Calibri"/>
                <a:cs typeface="Calibri"/>
              </a:rPr>
              <a:t>Variable</a:t>
            </a:r>
            <a:r>
              <a:rPr sz="1800" spc="-19" dirty="0">
                <a:solidFill>
                  <a:srgbClr val="DFA400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DFA400"/>
                </a:solidFill>
                <a:latin typeface="Calibri"/>
                <a:cs typeface="Calibri"/>
              </a:rPr>
              <a:t>independiente</a:t>
            </a:r>
            <a:r>
              <a:rPr sz="1800" spc="-15" dirty="0">
                <a:solidFill>
                  <a:srgbClr val="DFA400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DFA400"/>
                </a:solidFill>
                <a:latin typeface="Calibri"/>
                <a:cs typeface="Calibri"/>
              </a:rPr>
              <a:t>(VI)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65873" y="2204275"/>
            <a:ext cx="928211" cy="653545"/>
          </a:xfrm>
          <a:prstGeom prst="rect">
            <a:avLst/>
          </a:prstGeom>
          <a:solidFill>
            <a:srgbClr val="00A2AC"/>
          </a:solidFill>
          <a:ln w="34925">
            <a:solidFill>
              <a:srgbClr val="007982"/>
            </a:solidFill>
          </a:ln>
        </p:spPr>
        <p:txBody>
          <a:bodyPr vert="horz" wrap="square" lIns="0" tIns="30004" rIns="0" bIns="0" rtlCol="0">
            <a:spAutoFit/>
          </a:bodyPr>
          <a:lstStyle/>
          <a:p>
            <a:pPr marL="213360" marR="108109" indent="-142875">
              <a:spcBef>
                <a:spcPts val="236"/>
              </a:spcBef>
            </a:pPr>
            <a:r>
              <a:rPr sz="1350" spc="23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350" spc="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350" spc="-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350" spc="-26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350" spc="34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350" spc="-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350" spc="-23" dirty="0">
                <a:solidFill>
                  <a:srgbClr val="FFFFFF"/>
                </a:solidFill>
                <a:latin typeface="Tahoma"/>
                <a:cs typeface="Tahoma"/>
              </a:rPr>
              <a:t>ón  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Lineal </a:t>
            </a:r>
            <a:r>
              <a:rPr sz="1350" spc="-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Simple</a:t>
            </a:r>
            <a:endParaRPr sz="135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165511" y="2782306"/>
            <a:ext cx="387668" cy="612933"/>
            <a:chOff x="7077681" y="3709741"/>
            <a:chExt cx="516890" cy="817244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077681" y="3709741"/>
              <a:ext cx="516584" cy="816678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110221" y="3711702"/>
              <a:ext cx="464184" cy="774700"/>
            </a:xfrm>
            <a:custGeom>
              <a:avLst/>
              <a:gdLst/>
              <a:ahLst/>
              <a:cxnLst/>
              <a:rect l="l" t="t" r="r" b="b"/>
              <a:pathLst>
                <a:path w="464184" h="774700">
                  <a:moveTo>
                    <a:pt x="86366" y="104026"/>
                  </a:moveTo>
                  <a:lnTo>
                    <a:pt x="47925" y="126447"/>
                  </a:lnTo>
                  <a:lnTo>
                    <a:pt x="425450" y="774319"/>
                  </a:lnTo>
                  <a:lnTo>
                    <a:pt x="463930" y="751967"/>
                  </a:lnTo>
                  <a:lnTo>
                    <a:pt x="86366" y="104026"/>
                  </a:lnTo>
                  <a:close/>
                </a:path>
                <a:path w="464184" h="774700">
                  <a:moveTo>
                    <a:pt x="0" y="0"/>
                  </a:moveTo>
                  <a:lnTo>
                    <a:pt x="9525" y="148844"/>
                  </a:lnTo>
                  <a:lnTo>
                    <a:pt x="47925" y="126447"/>
                  </a:lnTo>
                  <a:lnTo>
                    <a:pt x="36702" y="107187"/>
                  </a:lnTo>
                  <a:lnTo>
                    <a:pt x="75183" y="84836"/>
                  </a:lnTo>
                  <a:lnTo>
                    <a:pt x="119270" y="84836"/>
                  </a:lnTo>
                  <a:lnTo>
                    <a:pt x="124713" y="81661"/>
                  </a:lnTo>
                  <a:lnTo>
                    <a:pt x="0" y="0"/>
                  </a:lnTo>
                  <a:close/>
                </a:path>
                <a:path w="464184" h="774700">
                  <a:moveTo>
                    <a:pt x="75183" y="84836"/>
                  </a:moveTo>
                  <a:lnTo>
                    <a:pt x="36702" y="107187"/>
                  </a:lnTo>
                  <a:lnTo>
                    <a:pt x="47925" y="126447"/>
                  </a:lnTo>
                  <a:lnTo>
                    <a:pt x="86366" y="104026"/>
                  </a:lnTo>
                  <a:lnTo>
                    <a:pt x="75183" y="84836"/>
                  </a:lnTo>
                  <a:close/>
                </a:path>
                <a:path w="464184" h="774700">
                  <a:moveTo>
                    <a:pt x="119270" y="84836"/>
                  </a:moveTo>
                  <a:lnTo>
                    <a:pt x="75183" y="84836"/>
                  </a:lnTo>
                  <a:lnTo>
                    <a:pt x="86366" y="104026"/>
                  </a:lnTo>
                  <a:lnTo>
                    <a:pt x="119270" y="84836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3027997" y="2193226"/>
            <a:ext cx="3386614" cy="5636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  <a:tabLst>
                <a:tab pos="1433513" algn="l"/>
                <a:tab pos="1977390" algn="l"/>
                <a:tab pos="2512695" algn="l"/>
                <a:tab pos="2935605" algn="l"/>
              </a:tabLst>
            </a:pPr>
            <a:r>
              <a:rPr sz="3600" dirty="0">
                <a:solidFill>
                  <a:srgbClr val="004E40"/>
                </a:solidFill>
                <a:latin typeface="Cambria Math"/>
                <a:cs typeface="Cambria Math"/>
              </a:rPr>
              <a:t>𝑦</a:t>
            </a:r>
            <a:r>
              <a:rPr sz="3600" spc="270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3600" dirty="0">
                <a:solidFill>
                  <a:srgbClr val="004E40"/>
                </a:solidFill>
                <a:latin typeface="Cambria Math"/>
                <a:cs typeface="Cambria Math"/>
              </a:rPr>
              <a:t>=</a:t>
            </a:r>
            <a:r>
              <a:rPr sz="3600" spc="206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3600" spc="-26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3938" spc="-39" baseline="-15873" dirty="0">
                <a:solidFill>
                  <a:srgbClr val="004E40"/>
                </a:solidFill>
                <a:latin typeface="Cambria Math"/>
                <a:cs typeface="Cambria Math"/>
              </a:rPr>
              <a:t>0	</a:t>
            </a:r>
            <a:r>
              <a:rPr sz="3600" dirty="0">
                <a:solidFill>
                  <a:srgbClr val="004E40"/>
                </a:solidFill>
                <a:latin typeface="Cambria Math"/>
                <a:cs typeface="Cambria Math"/>
              </a:rPr>
              <a:t>+	</a:t>
            </a:r>
            <a:r>
              <a:rPr sz="3600" spc="-68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3938" spc="-101" baseline="-15873" dirty="0">
                <a:solidFill>
                  <a:srgbClr val="004E40"/>
                </a:solidFill>
                <a:latin typeface="Cambria Math"/>
                <a:cs typeface="Cambria Math"/>
              </a:rPr>
              <a:t>1	</a:t>
            </a:r>
            <a:r>
              <a:rPr sz="3600" dirty="0">
                <a:solidFill>
                  <a:srgbClr val="004E40"/>
                </a:solidFill>
                <a:latin typeface="Cambria Math"/>
                <a:cs typeface="Cambria Math"/>
              </a:rPr>
              <a:t>∗	</a:t>
            </a:r>
            <a:r>
              <a:rPr sz="3600" spc="-26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3938" spc="-39" baseline="-15873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endParaRPr sz="3938" baseline="-15873" dirty="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764025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r>
              <a:rPr sz="2100" spc="8" dirty="0"/>
              <a:t> </a:t>
            </a:r>
            <a:r>
              <a:rPr sz="2100" spc="-4" dirty="0"/>
              <a:t>lineal</a:t>
            </a:r>
            <a:r>
              <a:rPr sz="2100" spc="-8" dirty="0"/>
              <a:t> </a:t>
            </a:r>
            <a:r>
              <a:rPr sz="2100" spc="-4" dirty="0"/>
              <a:t>simple</a:t>
            </a:r>
            <a:endParaRPr sz="2100"/>
          </a:p>
        </p:txBody>
      </p:sp>
      <p:grpSp>
        <p:nvGrpSpPr>
          <p:cNvPr id="3" name="object 3"/>
          <p:cNvGrpSpPr/>
          <p:nvPr/>
        </p:nvGrpSpPr>
        <p:grpSpPr>
          <a:xfrm>
            <a:off x="1026991" y="1868804"/>
            <a:ext cx="3267551" cy="2107883"/>
            <a:chOff x="226320" y="2491739"/>
            <a:chExt cx="4356735" cy="2810510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26320" y="2491739"/>
              <a:ext cx="4327680" cy="2706624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2753868" y="4779263"/>
              <a:ext cx="1828800" cy="523240"/>
            </a:xfrm>
            <a:custGeom>
              <a:avLst/>
              <a:gdLst/>
              <a:ahLst/>
              <a:cxnLst/>
              <a:rect l="l" t="t" r="r" b="b"/>
              <a:pathLst>
                <a:path w="1828800" h="523239">
                  <a:moveTo>
                    <a:pt x="1828800" y="0"/>
                  </a:moveTo>
                  <a:lnTo>
                    <a:pt x="0" y="0"/>
                  </a:lnTo>
                  <a:lnTo>
                    <a:pt x="0" y="522732"/>
                  </a:lnTo>
                  <a:lnTo>
                    <a:pt x="1828800" y="522732"/>
                  </a:lnTo>
                  <a:lnTo>
                    <a:pt x="18288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2971991" y="3203753"/>
            <a:ext cx="5082540" cy="729045"/>
          </a:xfrm>
          <a:prstGeom prst="rect">
            <a:avLst/>
          </a:prstGeom>
        </p:spPr>
        <p:txBody>
          <a:bodyPr vert="horz" wrap="square" lIns="0" tIns="43814" rIns="0" bIns="0" rtlCol="0">
            <a:spAutoFit/>
          </a:bodyPr>
          <a:lstStyle/>
          <a:p>
            <a:pPr marL="1761649">
              <a:spcBef>
                <a:spcPts val="344"/>
              </a:spcBef>
              <a:tabLst>
                <a:tab pos="3322796" algn="l"/>
              </a:tabLst>
            </a:pPr>
            <a:r>
              <a:rPr sz="2100" spc="-4" dirty="0">
                <a:solidFill>
                  <a:srgbClr val="004E40"/>
                </a:solidFill>
                <a:latin typeface="Cambria Math"/>
                <a:cs typeface="Cambria Math"/>
              </a:rPr>
              <a:t>Sales</a:t>
            </a:r>
            <a:r>
              <a:rPr sz="2100" spc="116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100" spc="-4" dirty="0">
                <a:solidFill>
                  <a:srgbClr val="004E40"/>
                </a:solidFill>
                <a:latin typeface="Cambria Math"/>
                <a:cs typeface="Cambria Math"/>
              </a:rPr>
              <a:t>=</a:t>
            </a:r>
            <a:r>
              <a:rPr sz="2100" spc="124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100" spc="-15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2306" spc="-23" baseline="-16260" dirty="0">
                <a:solidFill>
                  <a:srgbClr val="004E40"/>
                </a:solidFill>
                <a:latin typeface="Cambria Math"/>
                <a:cs typeface="Cambria Math"/>
              </a:rPr>
              <a:t>0</a:t>
            </a:r>
            <a:r>
              <a:rPr sz="2306" spc="326" baseline="-16260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100" spc="-4" dirty="0">
                <a:solidFill>
                  <a:srgbClr val="004E40"/>
                </a:solidFill>
                <a:latin typeface="Cambria Math"/>
                <a:cs typeface="Cambria Math"/>
              </a:rPr>
              <a:t>+	</a:t>
            </a:r>
            <a:r>
              <a:rPr sz="2100" spc="-38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2306" spc="-56" baseline="-16260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2306" spc="293" baseline="-16260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100" spc="-4" dirty="0">
                <a:solidFill>
                  <a:srgbClr val="004E40"/>
                </a:solidFill>
                <a:latin typeface="Cambria Math"/>
                <a:cs typeface="Cambria Math"/>
              </a:rPr>
              <a:t>∗</a:t>
            </a:r>
            <a:r>
              <a:rPr sz="2100" spc="-26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100" spc="-4" dirty="0">
                <a:solidFill>
                  <a:srgbClr val="004751"/>
                </a:solidFill>
                <a:latin typeface="Calibri"/>
                <a:cs typeface="Calibri"/>
              </a:rPr>
              <a:t>Advertising</a:t>
            </a:r>
            <a:endParaRPr sz="2100" dirty="0">
              <a:latin typeface="Calibri"/>
              <a:cs typeface="Calibri"/>
            </a:endParaRPr>
          </a:p>
          <a:p>
            <a:pPr marL="19050">
              <a:spcBef>
                <a:spcPts val="274"/>
              </a:spcBef>
            </a:pPr>
            <a:r>
              <a:rPr sz="2100" spc="-4" dirty="0">
                <a:solidFill>
                  <a:srgbClr val="404040"/>
                </a:solidFill>
                <a:latin typeface="Calibri"/>
                <a:cs typeface="Calibri"/>
              </a:rPr>
              <a:t>Advertising</a:t>
            </a:r>
            <a:endParaRPr sz="21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125016" y="1446428"/>
            <a:ext cx="922973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>
                <a:solidFill>
                  <a:srgbClr val="404040"/>
                </a:solidFill>
                <a:latin typeface="Calibri"/>
                <a:cs typeface="Calibri"/>
              </a:rPr>
              <a:t>Sales</a:t>
            </a:r>
            <a:r>
              <a:rPr sz="2100" spc="-60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z="2100" spc="-8" dirty="0">
                <a:solidFill>
                  <a:srgbClr val="404040"/>
                </a:solidFill>
                <a:latin typeface="Calibri"/>
                <a:cs typeface="Calibri"/>
              </a:rPr>
              <a:t>(€)</a:t>
            </a:r>
            <a:endParaRPr sz="2100">
              <a:latin typeface="Calibri"/>
              <a:cs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365367" y="2516885"/>
            <a:ext cx="285750" cy="542925"/>
          </a:xfrm>
          <a:custGeom>
            <a:avLst/>
            <a:gdLst/>
            <a:ahLst/>
            <a:cxnLst/>
            <a:rect l="l" t="t" r="r" b="b"/>
            <a:pathLst>
              <a:path w="381000" h="723900">
                <a:moveTo>
                  <a:pt x="285750" y="0"/>
                </a:moveTo>
                <a:lnTo>
                  <a:pt x="95250" y="0"/>
                </a:lnTo>
                <a:lnTo>
                  <a:pt x="95250" y="533400"/>
                </a:lnTo>
                <a:lnTo>
                  <a:pt x="0" y="533400"/>
                </a:lnTo>
                <a:lnTo>
                  <a:pt x="190500" y="723900"/>
                </a:lnTo>
                <a:lnTo>
                  <a:pt x="381000" y="533400"/>
                </a:lnTo>
                <a:lnTo>
                  <a:pt x="285750" y="533400"/>
                </a:lnTo>
                <a:lnTo>
                  <a:pt x="285750" y="0"/>
                </a:lnTo>
                <a:close/>
              </a:path>
            </a:pathLst>
          </a:custGeom>
          <a:solidFill>
            <a:srgbClr val="00A2AC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9" name="object 9"/>
          <p:cNvSpPr txBox="1"/>
          <p:nvPr/>
        </p:nvSpPr>
        <p:spPr>
          <a:xfrm>
            <a:off x="5338953" y="1844230"/>
            <a:ext cx="199882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8575">
              <a:spcBef>
                <a:spcPts val="71"/>
              </a:spcBef>
              <a:tabLst>
                <a:tab pos="1163479" algn="l"/>
                <a:tab pos="1723549" algn="l"/>
              </a:tabLst>
            </a:pPr>
            <a:r>
              <a:rPr sz="2100" spc="-4" dirty="0">
                <a:solidFill>
                  <a:srgbClr val="004E40"/>
                </a:solidFill>
                <a:latin typeface="Cambria Math"/>
                <a:cs typeface="Cambria Math"/>
              </a:rPr>
              <a:t>𝑦</a:t>
            </a:r>
            <a:r>
              <a:rPr sz="2100" spc="15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100" spc="-4" dirty="0">
                <a:solidFill>
                  <a:srgbClr val="004E40"/>
                </a:solidFill>
                <a:latin typeface="Cambria Math"/>
                <a:cs typeface="Cambria Math"/>
              </a:rPr>
              <a:t>=</a:t>
            </a:r>
            <a:r>
              <a:rPr sz="2100" spc="120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100" spc="-15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2306" spc="-23" baseline="-16260" dirty="0">
                <a:solidFill>
                  <a:srgbClr val="004E40"/>
                </a:solidFill>
                <a:latin typeface="Cambria Math"/>
                <a:cs typeface="Cambria Math"/>
              </a:rPr>
              <a:t>0</a:t>
            </a:r>
            <a:r>
              <a:rPr sz="2306" spc="326" baseline="-16260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100" spc="-4" dirty="0">
                <a:solidFill>
                  <a:srgbClr val="004E40"/>
                </a:solidFill>
                <a:latin typeface="Cambria Math"/>
                <a:cs typeface="Cambria Math"/>
              </a:rPr>
              <a:t>+	</a:t>
            </a:r>
            <a:r>
              <a:rPr sz="2100" spc="-38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2306" spc="-56" baseline="-16260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2306" spc="326" baseline="-16260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100" spc="-4" dirty="0">
                <a:solidFill>
                  <a:srgbClr val="004E40"/>
                </a:solidFill>
                <a:latin typeface="Cambria Math"/>
                <a:cs typeface="Cambria Math"/>
              </a:rPr>
              <a:t>∗	</a:t>
            </a:r>
            <a:r>
              <a:rPr sz="2100" spc="-19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2306" spc="-28" baseline="-16260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endParaRPr sz="2306" baseline="-16260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195320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r>
              <a:rPr sz="2100" spc="8" dirty="0"/>
              <a:t> </a:t>
            </a:r>
            <a:r>
              <a:rPr sz="2100" spc="-4" dirty="0"/>
              <a:t>lineal</a:t>
            </a:r>
            <a:r>
              <a:rPr sz="2100" spc="-8" dirty="0"/>
              <a:t> </a:t>
            </a:r>
            <a:r>
              <a:rPr sz="2100" spc="-4" dirty="0"/>
              <a:t>simple</a:t>
            </a:r>
            <a:endParaRPr sz="2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6270" y="1453534"/>
            <a:ext cx="3541479" cy="2605795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5490019" y="1393603"/>
            <a:ext cx="2643715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  <a:tabLst>
                <a:tab pos="1325879" algn="l"/>
                <a:tab pos="1965008" algn="l"/>
              </a:tabLst>
            </a:pP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𝑦</a:t>
            </a:r>
            <a:r>
              <a:rPr sz="2400" spc="169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=</a:t>
            </a:r>
            <a:r>
              <a:rPr sz="2400" spc="139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spc="-19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2644" spc="-28" baseline="-15366" dirty="0">
                <a:solidFill>
                  <a:srgbClr val="004E40"/>
                </a:solidFill>
                <a:latin typeface="Cambria Math"/>
                <a:cs typeface="Cambria Math"/>
              </a:rPr>
              <a:t>0</a:t>
            </a:r>
            <a:r>
              <a:rPr sz="2644" spc="365" baseline="-15366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+	</a:t>
            </a:r>
            <a:r>
              <a:rPr sz="2400" spc="-45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2644" spc="-67" baseline="-15366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2644" spc="354" baseline="-15366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∗	</a:t>
            </a:r>
            <a:r>
              <a:rPr sz="2400" spc="-23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2644" spc="-33" baseline="-15366" dirty="0" smtClean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endParaRPr sz="2644" baseline="-15366" dirty="0">
              <a:latin typeface="Cambria Math"/>
              <a:cs typeface="Cambria Math"/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0201" y="2227005"/>
            <a:ext cx="1017993" cy="808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87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3">
            <a:extLst>
              <a:ext uri="{FF2B5EF4-FFF2-40B4-BE49-F238E27FC236}">
                <a16:creationId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960646" y="811536"/>
            <a:ext cx="5501859" cy="709316"/>
            <a:chOff x="1848112" y="1575921"/>
            <a:chExt cx="5383988" cy="945755"/>
          </a:xfrm>
        </p:grpSpPr>
        <p:sp>
          <p:nvSpPr>
            <p:cNvPr id="45" name="TextBox 7"/>
            <p:cNvSpPr txBox="1"/>
            <p:nvPr/>
          </p:nvSpPr>
          <p:spPr>
            <a:xfrm>
              <a:off x="2724408" y="2213900"/>
              <a:ext cx="450769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900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46" name="TextBox 8"/>
            <p:cNvSpPr txBox="1"/>
            <p:nvPr/>
          </p:nvSpPr>
          <p:spPr>
            <a:xfrm>
              <a:off x="2699079" y="1743244"/>
              <a:ext cx="4105404" cy="53861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s-ES" altLang="ko-KR" sz="2025" b="1" dirty="0" smtClean="0">
                  <a:solidFill>
                    <a:schemeClr val="bg2"/>
                  </a:solidFill>
                  <a:cs typeface="Arial" pitchFamily="34" charset="0"/>
                </a:rPr>
                <a:t>Concepto de regresión</a:t>
              </a:r>
              <a:endParaRPr lang="ko-KR" altLang="en-US" sz="2025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47" name="TextBox 6"/>
            <p:cNvSpPr txBox="1"/>
            <p:nvPr/>
          </p:nvSpPr>
          <p:spPr>
            <a:xfrm>
              <a:off x="1848112" y="1575921"/>
              <a:ext cx="958096" cy="800219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3300" b="1" dirty="0">
                  <a:solidFill>
                    <a:schemeClr val="bg2"/>
                  </a:solidFill>
                  <a:cs typeface="Arial" pitchFamily="34" charset="0"/>
                </a:rPr>
                <a:t>1</a:t>
              </a:r>
              <a:endParaRPr lang="ko-KR" altLang="en-US" sz="33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sp>
        <p:nvSpPr>
          <p:cNvPr id="48" name="Título 2"/>
          <p:cNvSpPr>
            <a:spLocks noGrp="1"/>
          </p:cNvSpPr>
          <p:nvPr>
            <p:ph type="title"/>
          </p:nvPr>
        </p:nvSpPr>
        <p:spPr>
          <a:xfrm>
            <a:off x="1282622" y="344397"/>
            <a:ext cx="5400000" cy="479909"/>
          </a:xfrm>
        </p:spPr>
        <p:txBody>
          <a:bodyPr/>
          <a:lstStyle/>
          <a:p>
            <a:r>
              <a:rPr lang="es-ES" dirty="0" smtClean="0"/>
              <a:t>Índice</a:t>
            </a:r>
            <a:endParaRPr lang="es-ES" dirty="0"/>
          </a:p>
        </p:txBody>
      </p:sp>
      <p:grpSp>
        <p:nvGrpSpPr>
          <p:cNvPr id="49" name="Group 3">
            <a:extLst>
              <a:ext uri="{FF2B5EF4-FFF2-40B4-BE49-F238E27FC236}">
                <a16:creationId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987621" y="1269462"/>
            <a:ext cx="5310772" cy="709316"/>
            <a:chOff x="1848112" y="1575921"/>
            <a:chExt cx="5383988" cy="945755"/>
          </a:xfrm>
        </p:grpSpPr>
        <p:sp>
          <p:nvSpPr>
            <p:cNvPr id="50" name="TextBox 7"/>
            <p:cNvSpPr txBox="1"/>
            <p:nvPr/>
          </p:nvSpPr>
          <p:spPr>
            <a:xfrm>
              <a:off x="2724408" y="2213900"/>
              <a:ext cx="450769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900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51" name="TextBox 8">
              <a:hlinkClick r:id="rId3" action="ppaction://hlinksldjump"/>
            </p:cNvPr>
            <p:cNvSpPr txBox="1"/>
            <p:nvPr/>
          </p:nvSpPr>
          <p:spPr>
            <a:xfrm>
              <a:off x="2699079" y="1743245"/>
              <a:ext cx="4105404" cy="53861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s-ES" altLang="ko-KR" sz="2025" b="1" dirty="0" smtClean="0">
                  <a:solidFill>
                    <a:schemeClr val="bg2"/>
                  </a:solidFill>
                  <a:cs typeface="Arial" pitchFamily="34" charset="0"/>
                </a:rPr>
                <a:t>Regresión Lineal</a:t>
              </a:r>
              <a:endParaRPr lang="ko-KR" altLang="en-US" sz="2025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52" name="TextBox 6"/>
            <p:cNvSpPr txBox="1"/>
            <p:nvPr/>
          </p:nvSpPr>
          <p:spPr>
            <a:xfrm>
              <a:off x="1848112" y="1575921"/>
              <a:ext cx="958096" cy="800219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3300" b="1" dirty="0">
                  <a:solidFill>
                    <a:schemeClr val="bg2"/>
                  </a:solidFill>
                  <a:cs typeface="Arial" pitchFamily="34" charset="0"/>
                </a:rPr>
                <a:t>2</a:t>
              </a:r>
              <a:endParaRPr lang="ko-KR" altLang="en-US" sz="33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3">
            <a:extLst>
              <a:ext uri="{FF2B5EF4-FFF2-40B4-BE49-F238E27FC236}">
                <a16:creationId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1039167" y="1804824"/>
            <a:ext cx="4511715" cy="709316"/>
            <a:chOff x="1848112" y="1575921"/>
            <a:chExt cx="5383988" cy="945755"/>
          </a:xfrm>
        </p:grpSpPr>
        <p:sp>
          <p:nvSpPr>
            <p:cNvPr id="54" name="TextBox 7"/>
            <p:cNvSpPr txBox="1"/>
            <p:nvPr/>
          </p:nvSpPr>
          <p:spPr>
            <a:xfrm>
              <a:off x="2724408" y="2213900"/>
              <a:ext cx="450769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900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55" name="TextBox 8">
              <a:hlinkClick r:id="rId4" action="ppaction://hlinksldjump"/>
            </p:cNvPr>
            <p:cNvSpPr txBox="1"/>
            <p:nvPr/>
          </p:nvSpPr>
          <p:spPr>
            <a:xfrm>
              <a:off x="2827124" y="1735997"/>
              <a:ext cx="4344183" cy="538609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s-ES" altLang="ko-KR" sz="2025" b="1" dirty="0" smtClean="0">
                  <a:solidFill>
                    <a:schemeClr val="bg2"/>
                  </a:solidFill>
                  <a:cs typeface="Arial" pitchFamily="34" charset="0"/>
                </a:rPr>
                <a:t>Validación</a:t>
              </a:r>
              <a:endParaRPr lang="ko-KR" altLang="en-US" sz="2025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56" name="TextBox 6"/>
            <p:cNvSpPr txBox="1"/>
            <p:nvPr/>
          </p:nvSpPr>
          <p:spPr>
            <a:xfrm>
              <a:off x="1848112" y="1575921"/>
              <a:ext cx="958096" cy="800219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3300" b="1" dirty="0">
                  <a:solidFill>
                    <a:schemeClr val="bg2"/>
                  </a:solidFill>
                  <a:cs typeface="Arial" pitchFamily="34" charset="0"/>
                </a:rPr>
                <a:t>3</a:t>
              </a:r>
              <a:endParaRPr lang="ko-KR" altLang="en-US" sz="33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grpSp>
        <p:nvGrpSpPr>
          <p:cNvPr id="57" name="Group 3">
            <a:extLst>
              <a:ext uri="{FF2B5EF4-FFF2-40B4-BE49-F238E27FC236}">
                <a16:creationId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1023221" y="2254666"/>
            <a:ext cx="4427642" cy="709316"/>
            <a:chOff x="1848112" y="1575921"/>
            <a:chExt cx="5698525" cy="945755"/>
          </a:xfrm>
        </p:grpSpPr>
        <p:sp>
          <p:nvSpPr>
            <p:cNvPr id="58" name="TextBox 7"/>
            <p:cNvSpPr txBox="1"/>
            <p:nvPr/>
          </p:nvSpPr>
          <p:spPr>
            <a:xfrm>
              <a:off x="2724408" y="2213900"/>
              <a:ext cx="450769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900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59" name="TextBox 8"/>
            <p:cNvSpPr txBox="1"/>
            <p:nvPr/>
          </p:nvSpPr>
          <p:spPr>
            <a:xfrm>
              <a:off x="2829688" y="1722697"/>
              <a:ext cx="4716949" cy="538609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s-ES" altLang="ko-KR" sz="2025" b="1" dirty="0" smtClean="0">
                  <a:solidFill>
                    <a:schemeClr val="bg2"/>
                  </a:solidFill>
                  <a:cs typeface="Arial" pitchFamily="34" charset="0"/>
                </a:rPr>
                <a:t>Procedimientos de ajuste</a:t>
              </a:r>
              <a:endParaRPr lang="ko-KR" altLang="en-US" sz="2025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60" name="TextBox 6"/>
            <p:cNvSpPr txBox="1"/>
            <p:nvPr/>
          </p:nvSpPr>
          <p:spPr>
            <a:xfrm>
              <a:off x="1848112" y="1575921"/>
              <a:ext cx="958096" cy="800219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3300" b="1" dirty="0">
                  <a:solidFill>
                    <a:schemeClr val="bg2"/>
                  </a:solidFill>
                  <a:cs typeface="Arial" pitchFamily="34" charset="0"/>
                </a:rPr>
                <a:t>4</a:t>
              </a:r>
              <a:endParaRPr lang="ko-KR" altLang="en-US" sz="33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grpSp>
        <p:nvGrpSpPr>
          <p:cNvPr id="61" name="Group 3">
            <a:extLst>
              <a:ext uri="{FF2B5EF4-FFF2-40B4-BE49-F238E27FC236}">
                <a16:creationId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990244" y="2750081"/>
            <a:ext cx="6386986" cy="709316"/>
            <a:chOff x="1848112" y="1575921"/>
            <a:chExt cx="7597236" cy="945755"/>
          </a:xfrm>
        </p:grpSpPr>
        <p:sp>
          <p:nvSpPr>
            <p:cNvPr id="62" name="TextBox 7"/>
            <p:cNvSpPr txBox="1"/>
            <p:nvPr/>
          </p:nvSpPr>
          <p:spPr>
            <a:xfrm>
              <a:off x="2724408" y="2213900"/>
              <a:ext cx="450769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900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63" name="TextBox 8">
              <a:hlinkClick r:id="rId5" action="ppaction://hlinksldjump"/>
            </p:cNvPr>
            <p:cNvSpPr txBox="1"/>
            <p:nvPr/>
          </p:nvSpPr>
          <p:spPr>
            <a:xfrm>
              <a:off x="2781073" y="1737730"/>
              <a:ext cx="6664275" cy="538610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s-ES" altLang="ko-KR" sz="2025" b="1" dirty="0">
                  <a:solidFill>
                    <a:schemeClr val="bg2"/>
                  </a:solidFill>
                  <a:cs typeface="Arial" pitchFamily="34" charset="0"/>
                </a:rPr>
                <a:t>Predicción mediante  modelos de regresión</a:t>
              </a:r>
            </a:p>
          </p:txBody>
        </p:sp>
        <p:sp>
          <p:nvSpPr>
            <p:cNvPr id="64" name="TextBox 6"/>
            <p:cNvSpPr txBox="1"/>
            <p:nvPr/>
          </p:nvSpPr>
          <p:spPr>
            <a:xfrm>
              <a:off x="1848112" y="1575921"/>
              <a:ext cx="958096" cy="800219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3300" b="1" dirty="0">
                  <a:solidFill>
                    <a:schemeClr val="bg2"/>
                  </a:solidFill>
                  <a:cs typeface="Arial" pitchFamily="34" charset="0"/>
                </a:rPr>
                <a:t>5</a:t>
              </a:r>
              <a:endParaRPr lang="ko-KR" altLang="en-US" sz="33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grpSp>
        <p:nvGrpSpPr>
          <p:cNvPr id="70" name="Group 3">
            <a:extLst>
              <a:ext uri="{FF2B5EF4-FFF2-40B4-BE49-F238E27FC236}">
                <a16:creationId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1072297" y="3789023"/>
            <a:ext cx="4427642" cy="709316"/>
            <a:chOff x="1848112" y="1575921"/>
            <a:chExt cx="5698525" cy="945755"/>
          </a:xfrm>
        </p:grpSpPr>
        <p:sp>
          <p:nvSpPr>
            <p:cNvPr id="71" name="TextBox 7"/>
            <p:cNvSpPr txBox="1"/>
            <p:nvPr/>
          </p:nvSpPr>
          <p:spPr>
            <a:xfrm>
              <a:off x="2724408" y="2213900"/>
              <a:ext cx="450769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900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72" name="TextBox 8"/>
            <p:cNvSpPr txBox="1"/>
            <p:nvPr/>
          </p:nvSpPr>
          <p:spPr>
            <a:xfrm>
              <a:off x="2829688" y="1722697"/>
              <a:ext cx="4716949" cy="538609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s-ES" altLang="ko-KR" sz="2025" b="1" smtClean="0">
                  <a:solidFill>
                    <a:schemeClr val="bg2"/>
                  </a:solidFill>
                  <a:cs typeface="Arial" pitchFamily="34" charset="0"/>
                </a:rPr>
                <a:t>Regularizión</a:t>
              </a:r>
              <a:endParaRPr lang="ko-KR" altLang="en-US" sz="2025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73" name="TextBox 6"/>
            <p:cNvSpPr txBox="1"/>
            <p:nvPr/>
          </p:nvSpPr>
          <p:spPr>
            <a:xfrm>
              <a:off x="1848112" y="1575921"/>
              <a:ext cx="958096" cy="800219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3300" b="1" dirty="0">
                  <a:solidFill>
                    <a:schemeClr val="bg2"/>
                  </a:solidFill>
                  <a:cs typeface="Arial" pitchFamily="34" charset="0"/>
                </a:rPr>
                <a:t>7</a:t>
              </a:r>
              <a:endParaRPr lang="ko-KR" altLang="en-US" sz="33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grpSp>
        <p:nvGrpSpPr>
          <p:cNvPr id="74" name="Group 3">
            <a:extLst>
              <a:ext uri="{FF2B5EF4-FFF2-40B4-BE49-F238E27FC236}">
                <a16:creationId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1072296" y="4282713"/>
            <a:ext cx="4427642" cy="709316"/>
            <a:chOff x="1848112" y="1575921"/>
            <a:chExt cx="5698525" cy="945755"/>
          </a:xfrm>
        </p:grpSpPr>
        <p:sp>
          <p:nvSpPr>
            <p:cNvPr id="75" name="TextBox 7"/>
            <p:cNvSpPr txBox="1"/>
            <p:nvPr/>
          </p:nvSpPr>
          <p:spPr>
            <a:xfrm>
              <a:off x="2724408" y="2213900"/>
              <a:ext cx="450769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900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76" name="TextBox 8"/>
            <p:cNvSpPr txBox="1"/>
            <p:nvPr/>
          </p:nvSpPr>
          <p:spPr>
            <a:xfrm>
              <a:off x="2829688" y="1722697"/>
              <a:ext cx="4716949" cy="538609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s-ES" altLang="ko-KR" sz="2025" b="1" dirty="0" smtClean="0">
                  <a:solidFill>
                    <a:schemeClr val="bg2"/>
                  </a:solidFill>
                  <a:cs typeface="Arial" pitchFamily="34" charset="0"/>
                </a:rPr>
                <a:t>Algoritmos no estadísticos</a:t>
              </a:r>
              <a:endParaRPr lang="ko-KR" altLang="en-US" sz="2025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77" name="TextBox 6"/>
            <p:cNvSpPr txBox="1"/>
            <p:nvPr/>
          </p:nvSpPr>
          <p:spPr>
            <a:xfrm>
              <a:off x="1848112" y="1575921"/>
              <a:ext cx="958096" cy="800219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3300" b="1" dirty="0" smtClean="0">
                  <a:solidFill>
                    <a:schemeClr val="bg2"/>
                  </a:solidFill>
                  <a:cs typeface="Arial" pitchFamily="34" charset="0"/>
                </a:rPr>
                <a:t>7</a:t>
              </a:r>
              <a:endParaRPr lang="ko-KR" altLang="en-US" sz="33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  <p:grpSp>
        <p:nvGrpSpPr>
          <p:cNvPr id="78" name="Group 3">
            <a:extLst>
              <a:ext uri="{FF2B5EF4-FFF2-40B4-BE49-F238E27FC236}">
                <a16:creationId xmlns:a16="http://schemas.microsoft.com/office/drawing/2014/main" id="{37F06B10-F2B9-45AE-BAEE-3A25BDC40F60}"/>
              </a:ext>
            </a:extLst>
          </p:cNvPr>
          <p:cNvGrpSpPr/>
          <p:nvPr/>
        </p:nvGrpSpPr>
        <p:grpSpPr>
          <a:xfrm>
            <a:off x="1027476" y="3278035"/>
            <a:ext cx="4427642" cy="709316"/>
            <a:chOff x="1848112" y="1575921"/>
            <a:chExt cx="5698525" cy="945755"/>
          </a:xfrm>
        </p:grpSpPr>
        <p:sp>
          <p:nvSpPr>
            <p:cNvPr id="79" name="TextBox 7"/>
            <p:cNvSpPr txBox="1"/>
            <p:nvPr/>
          </p:nvSpPr>
          <p:spPr>
            <a:xfrm>
              <a:off x="2724408" y="2213900"/>
              <a:ext cx="4507692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endParaRPr lang="en-US" altLang="ko-KR" sz="900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80" name="TextBox 8"/>
            <p:cNvSpPr txBox="1"/>
            <p:nvPr/>
          </p:nvSpPr>
          <p:spPr>
            <a:xfrm>
              <a:off x="2829688" y="1722697"/>
              <a:ext cx="4716949" cy="538609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r>
                <a:rPr lang="es-ES" altLang="ko-KR" sz="2025" b="1" dirty="0" smtClean="0">
                  <a:solidFill>
                    <a:schemeClr val="bg2"/>
                  </a:solidFill>
                  <a:cs typeface="Arial" pitchFamily="34" charset="0"/>
                </a:rPr>
                <a:t>Regresión múltiple</a:t>
              </a:r>
              <a:endParaRPr lang="ko-KR" altLang="en-US" sz="2025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  <p:sp>
          <p:nvSpPr>
            <p:cNvPr id="81" name="TextBox 6"/>
            <p:cNvSpPr txBox="1"/>
            <p:nvPr/>
          </p:nvSpPr>
          <p:spPr>
            <a:xfrm>
              <a:off x="1848112" y="1575921"/>
              <a:ext cx="958096" cy="800219"/>
            </a:xfrm>
            <a:prstGeom prst="rect">
              <a:avLst/>
            </a:prstGeom>
            <a:noFill/>
          </p:spPr>
          <p:txBody>
            <a:bodyPr wrap="square" lIns="81000" rIns="81000" rtlCol="0">
              <a:spAutoFit/>
            </a:bodyPr>
            <a:lstStyle/>
            <a:p>
              <a:pPr algn="ctr"/>
              <a:r>
                <a:rPr lang="en-US" altLang="ko-KR" sz="3300" b="1" dirty="0">
                  <a:solidFill>
                    <a:schemeClr val="bg2"/>
                  </a:solidFill>
                  <a:cs typeface="Arial" pitchFamily="34" charset="0"/>
                </a:rPr>
                <a:t>6</a:t>
              </a:r>
              <a:endParaRPr lang="ko-KR" altLang="en-US" sz="3300" b="1" dirty="0">
                <a:solidFill>
                  <a:schemeClr val="bg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5492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r>
              <a:rPr sz="2100" spc="8" dirty="0"/>
              <a:t> </a:t>
            </a:r>
            <a:r>
              <a:rPr sz="2100" spc="-4" dirty="0"/>
              <a:t>lineal</a:t>
            </a:r>
            <a:r>
              <a:rPr sz="2100" spc="-8" dirty="0"/>
              <a:t> </a:t>
            </a:r>
            <a:r>
              <a:rPr sz="2100" spc="-4" dirty="0"/>
              <a:t>simple</a:t>
            </a:r>
            <a:endParaRPr sz="2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6270" y="1453534"/>
            <a:ext cx="3541479" cy="2605795"/>
          </a:xfrm>
          <a:prstGeom prst="rect">
            <a:avLst/>
          </a:prstGeom>
        </p:spPr>
      </p:pic>
      <p:sp>
        <p:nvSpPr>
          <p:cNvPr id="4" name="object 4"/>
          <p:cNvSpPr/>
          <p:nvPr/>
        </p:nvSpPr>
        <p:spPr>
          <a:xfrm>
            <a:off x="5345533" y="2883378"/>
            <a:ext cx="2561272" cy="940594"/>
          </a:xfrm>
          <a:custGeom>
            <a:avLst/>
            <a:gdLst/>
            <a:ahLst/>
            <a:cxnLst/>
            <a:rect l="l" t="t" r="r" b="b"/>
            <a:pathLst>
              <a:path w="3415029" h="1254125">
                <a:moveTo>
                  <a:pt x="30088" y="25693"/>
                </a:moveTo>
                <a:lnTo>
                  <a:pt x="80768" y="21419"/>
                </a:lnTo>
                <a:lnTo>
                  <a:pt x="140030" y="17592"/>
                </a:lnTo>
                <a:lnTo>
                  <a:pt x="207356" y="14194"/>
                </a:lnTo>
                <a:lnTo>
                  <a:pt x="282227" y="11208"/>
                </a:lnTo>
                <a:lnTo>
                  <a:pt x="322329" y="9864"/>
                </a:lnTo>
                <a:lnTo>
                  <a:pt x="364123" y="8617"/>
                </a:lnTo>
                <a:lnTo>
                  <a:pt x="407544" y="7463"/>
                </a:lnTo>
                <a:lnTo>
                  <a:pt x="452527" y="6402"/>
                </a:lnTo>
                <a:lnTo>
                  <a:pt x="499007" y="5431"/>
                </a:lnTo>
                <a:lnTo>
                  <a:pt x="546920" y="4547"/>
                </a:lnTo>
                <a:lnTo>
                  <a:pt x="596200" y="3749"/>
                </a:lnTo>
                <a:lnTo>
                  <a:pt x="646783" y="3035"/>
                </a:lnTo>
                <a:lnTo>
                  <a:pt x="698604" y="2401"/>
                </a:lnTo>
                <a:lnTo>
                  <a:pt x="751598" y="1847"/>
                </a:lnTo>
                <a:lnTo>
                  <a:pt x="805700" y="1370"/>
                </a:lnTo>
                <a:lnTo>
                  <a:pt x="860846" y="967"/>
                </a:lnTo>
                <a:lnTo>
                  <a:pt x="916970" y="637"/>
                </a:lnTo>
                <a:lnTo>
                  <a:pt x="974008" y="378"/>
                </a:lnTo>
                <a:lnTo>
                  <a:pt x="1031895" y="186"/>
                </a:lnTo>
                <a:lnTo>
                  <a:pt x="1090566" y="61"/>
                </a:lnTo>
                <a:lnTo>
                  <a:pt x="1149957" y="0"/>
                </a:lnTo>
                <a:lnTo>
                  <a:pt x="1210001" y="0"/>
                </a:lnTo>
                <a:lnTo>
                  <a:pt x="1270636" y="60"/>
                </a:lnTo>
                <a:lnTo>
                  <a:pt x="1331795" y="177"/>
                </a:lnTo>
                <a:lnTo>
                  <a:pt x="1393414" y="349"/>
                </a:lnTo>
                <a:lnTo>
                  <a:pt x="1455429" y="574"/>
                </a:lnTo>
                <a:lnTo>
                  <a:pt x="1517773" y="851"/>
                </a:lnTo>
                <a:lnTo>
                  <a:pt x="1580383" y="1176"/>
                </a:lnTo>
                <a:lnTo>
                  <a:pt x="1643194" y="1547"/>
                </a:lnTo>
                <a:lnTo>
                  <a:pt x="1706141" y="1963"/>
                </a:lnTo>
                <a:lnTo>
                  <a:pt x="1769158" y="2421"/>
                </a:lnTo>
                <a:lnTo>
                  <a:pt x="1832182" y="2919"/>
                </a:lnTo>
                <a:lnTo>
                  <a:pt x="1895147" y="3455"/>
                </a:lnTo>
                <a:lnTo>
                  <a:pt x="1957989" y="4026"/>
                </a:lnTo>
                <a:lnTo>
                  <a:pt x="2020643" y="4631"/>
                </a:lnTo>
                <a:lnTo>
                  <a:pt x="2083043" y="5267"/>
                </a:lnTo>
                <a:lnTo>
                  <a:pt x="2145125" y="5933"/>
                </a:lnTo>
                <a:lnTo>
                  <a:pt x="2206825" y="6625"/>
                </a:lnTo>
                <a:lnTo>
                  <a:pt x="2268077" y="7342"/>
                </a:lnTo>
                <a:lnTo>
                  <a:pt x="2328816" y="8082"/>
                </a:lnTo>
                <a:lnTo>
                  <a:pt x="2388978" y="8843"/>
                </a:lnTo>
                <a:lnTo>
                  <a:pt x="2448498" y="9621"/>
                </a:lnTo>
                <a:lnTo>
                  <a:pt x="2507311" y="10416"/>
                </a:lnTo>
                <a:lnTo>
                  <a:pt x="2565353" y="11225"/>
                </a:lnTo>
                <a:lnTo>
                  <a:pt x="2622558" y="12045"/>
                </a:lnTo>
                <a:lnTo>
                  <a:pt x="2678861" y="12875"/>
                </a:lnTo>
                <a:lnTo>
                  <a:pt x="2734198" y="13713"/>
                </a:lnTo>
                <a:lnTo>
                  <a:pt x="2788504" y="14556"/>
                </a:lnTo>
                <a:lnTo>
                  <a:pt x="2841714" y="15402"/>
                </a:lnTo>
                <a:lnTo>
                  <a:pt x="2893764" y="16248"/>
                </a:lnTo>
                <a:lnTo>
                  <a:pt x="2944588" y="17094"/>
                </a:lnTo>
                <a:lnTo>
                  <a:pt x="2994121" y="17936"/>
                </a:lnTo>
                <a:lnTo>
                  <a:pt x="3042300" y="18773"/>
                </a:lnTo>
                <a:lnTo>
                  <a:pt x="3089058" y="19602"/>
                </a:lnTo>
                <a:lnTo>
                  <a:pt x="3134331" y="20421"/>
                </a:lnTo>
                <a:lnTo>
                  <a:pt x="3178055" y="21227"/>
                </a:lnTo>
                <a:lnTo>
                  <a:pt x="3220164" y="22020"/>
                </a:lnTo>
                <a:lnTo>
                  <a:pt x="3260594" y="22796"/>
                </a:lnTo>
                <a:lnTo>
                  <a:pt x="3299280" y="23554"/>
                </a:lnTo>
                <a:lnTo>
                  <a:pt x="3371160" y="25004"/>
                </a:lnTo>
                <a:lnTo>
                  <a:pt x="3404224" y="25693"/>
                </a:lnTo>
                <a:lnTo>
                  <a:pt x="3402221" y="43851"/>
                </a:lnTo>
                <a:lnTo>
                  <a:pt x="3400867" y="67764"/>
                </a:lnTo>
                <a:lnTo>
                  <a:pt x="3400098" y="97023"/>
                </a:lnTo>
                <a:lnTo>
                  <a:pt x="3399849" y="131223"/>
                </a:lnTo>
                <a:lnTo>
                  <a:pt x="3400056" y="169955"/>
                </a:lnTo>
                <a:lnTo>
                  <a:pt x="3400652" y="212812"/>
                </a:lnTo>
                <a:lnTo>
                  <a:pt x="3401574" y="259386"/>
                </a:lnTo>
                <a:lnTo>
                  <a:pt x="3402756" y="309270"/>
                </a:lnTo>
                <a:lnTo>
                  <a:pt x="3404134" y="362056"/>
                </a:lnTo>
                <a:lnTo>
                  <a:pt x="3405644" y="417338"/>
                </a:lnTo>
                <a:lnTo>
                  <a:pt x="3407219" y="474707"/>
                </a:lnTo>
                <a:lnTo>
                  <a:pt x="3408796" y="533757"/>
                </a:lnTo>
                <a:lnTo>
                  <a:pt x="3410309" y="594078"/>
                </a:lnTo>
                <a:lnTo>
                  <a:pt x="3411694" y="655266"/>
                </a:lnTo>
                <a:lnTo>
                  <a:pt x="3412886" y="716910"/>
                </a:lnTo>
                <a:lnTo>
                  <a:pt x="3413819" y="778605"/>
                </a:lnTo>
                <a:lnTo>
                  <a:pt x="3414430" y="839943"/>
                </a:lnTo>
                <a:lnTo>
                  <a:pt x="3414654" y="900517"/>
                </a:lnTo>
                <a:lnTo>
                  <a:pt x="3414425" y="959918"/>
                </a:lnTo>
                <a:lnTo>
                  <a:pt x="3413678" y="1017739"/>
                </a:lnTo>
                <a:lnTo>
                  <a:pt x="3412350" y="1073574"/>
                </a:lnTo>
                <a:lnTo>
                  <a:pt x="3410374" y="1127014"/>
                </a:lnTo>
                <a:lnTo>
                  <a:pt x="3407687" y="1177652"/>
                </a:lnTo>
                <a:lnTo>
                  <a:pt x="3404224" y="1225081"/>
                </a:lnTo>
                <a:lnTo>
                  <a:pt x="3352136" y="1223045"/>
                </a:lnTo>
                <a:lnTo>
                  <a:pt x="3299841" y="1221243"/>
                </a:lnTo>
                <a:lnTo>
                  <a:pt x="3247352" y="1219666"/>
                </a:lnTo>
                <a:lnTo>
                  <a:pt x="3194681" y="1218307"/>
                </a:lnTo>
                <a:lnTo>
                  <a:pt x="3141839" y="1217157"/>
                </a:lnTo>
                <a:lnTo>
                  <a:pt x="3088839" y="1216209"/>
                </a:lnTo>
                <a:lnTo>
                  <a:pt x="3035692" y="1215455"/>
                </a:lnTo>
                <a:lnTo>
                  <a:pt x="2982410" y="1214887"/>
                </a:lnTo>
                <a:lnTo>
                  <a:pt x="2929005" y="1214497"/>
                </a:lnTo>
                <a:lnTo>
                  <a:pt x="2875490" y="1214277"/>
                </a:lnTo>
                <a:lnTo>
                  <a:pt x="2821876" y="1214219"/>
                </a:lnTo>
                <a:lnTo>
                  <a:pt x="2768174" y="1214315"/>
                </a:lnTo>
                <a:lnTo>
                  <a:pt x="2714398" y="1214557"/>
                </a:lnTo>
                <a:lnTo>
                  <a:pt x="2660559" y="1214938"/>
                </a:lnTo>
                <a:lnTo>
                  <a:pt x="2606668" y="1215449"/>
                </a:lnTo>
                <a:lnTo>
                  <a:pt x="2552739" y="1216083"/>
                </a:lnTo>
                <a:lnTo>
                  <a:pt x="2498782" y="1216831"/>
                </a:lnTo>
                <a:lnTo>
                  <a:pt x="2444810" y="1217686"/>
                </a:lnTo>
                <a:lnTo>
                  <a:pt x="2390834" y="1218639"/>
                </a:lnTo>
                <a:lnTo>
                  <a:pt x="2336867" y="1219683"/>
                </a:lnTo>
                <a:lnTo>
                  <a:pt x="2282921" y="1220810"/>
                </a:lnTo>
                <a:lnTo>
                  <a:pt x="2229007" y="1222012"/>
                </a:lnTo>
                <a:lnTo>
                  <a:pt x="2175137" y="1223281"/>
                </a:lnTo>
                <a:lnTo>
                  <a:pt x="2121324" y="1224609"/>
                </a:lnTo>
                <a:lnTo>
                  <a:pt x="2067579" y="1225988"/>
                </a:lnTo>
                <a:lnTo>
                  <a:pt x="2013914" y="1227410"/>
                </a:lnTo>
                <a:lnTo>
                  <a:pt x="1960342" y="1228868"/>
                </a:lnTo>
                <a:lnTo>
                  <a:pt x="1906873" y="1230353"/>
                </a:lnTo>
                <a:lnTo>
                  <a:pt x="1853521" y="1231857"/>
                </a:lnTo>
                <a:lnTo>
                  <a:pt x="1800296" y="1233373"/>
                </a:lnTo>
                <a:lnTo>
                  <a:pt x="1747212" y="1234892"/>
                </a:lnTo>
                <a:lnTo>
                  <a:pt x="1694279" y="1236407"/>
                </a:lnTo>
                <a:lnTo>
                  <a:pt x="1641510" y="1237910"/>
                </a:lnTo>
                <a:lnTo>
                  <a:pt x="1588917" y="1239392"/>
                </a:lnTo>
                <a:lnTo>
                  <a:pt x="1536511" y="1240847"/>
                </a:lnTo>
                <a:lnTo>
                  <a:pt x="1484306" y="1242265"/>
                </a:lnTo>
                <a:lnTo>
                  <a:pt x="1432311" y="1243639"/>
                </a:lnTo>
                <a:lnTo>
                  <a:pt x="1380541" y="1244961"/>
                </a:lnTo>
                <a:lnTo>
                  <a:pt x="1329005" y="1246224"/>
                </a:lnTo>
                <a:lnTo>
                  <a:pt x="1277717" y="1247418"/>
                </a:lnTo>
                <a:lnTo>
                  <a:pt x="1226689" y="1248537"/>
                </a:lnTo>
                <a:lnTo>
                  <a:pt x="1175931" y="1249572"/>
                </a:lnTo>
                <a:lnTo>
                  <a:pt x="1125457" y="1250516"/>
                </a:lnTo>
                <a:lnTo>
                  <a:pt x="1075278" y="1251360"/>
                </a:lnTo>
                <a:lnTo>
                  <a:pt x="1025406" y="1252097"/>
                </a:lnTo>
                <a:lnTo>
                  <a:pt x="975854" y="1252718"/>
                </a:lnTo>
                <a:lnTo>
                  <a:pt x="926632" y="1253217"/>
                </a:lnTo>
                <a:lnTo>
                  <a:pt x="877753" y="1253583"/>
                </a:lnTo>
                <a:lnTo>
                  <a:pt x="829229" y="1253811"/>
                </a:lnTo>
                <a:lnTo>
                  <a:pt x="781071" y="1253892"/>
                </a:lnTo>
                <a:lnTo>
                  <a:pt x="733293" y="1253818"/>
                </a:lnTo>
                <a:lnTo>
                  <a:pt x="685905" y="1253580"/>
                </a:lnTo>
                <a:lnTo>
                  <a:pt x="638920" y="1253172"/>
                </a:lnTo>
                <a:lnTo>
                  <a:pt x="592349" y="1252585"/>
                </a:lnTo>
                <a:lnTo>
                  <a:pt x="546205" y="1251812"/>
                </a:lnTo>
                <a:lnTo>
                  <a:pt x="500499" y="1250844"/>
                </a:lnTo>
                <a:lnTo>
                  <a:pt x="455244" y="1249673"/>
                </a:lnTo>
                <a:lnTo>
                  <a:pt x="410451" y="1248292"/>
                </a:lnTo>
                <a:lnTo>
                  <a:pt x="366132" y="1246692"/>
                </a:lnTo>
                <a:lnTo>
                  <a:pt x="322299" y="1244866"/>
                </a:lnTo>
                <a:lnTo>
                  <a:pt x="278965" y="1242806"/>
                </a:lnTo>
                <a:lnTo>
                  <a:pt x="236140" y="1240504"/>
                </a:lnTo>
                <a:lnTo>
                  <a:pt x="193838" y="1237951"/>
                </a:lnTo>
                <a:lnTo>
                  <a:pt x="152070" y="1235140"/>
                </a:lnTo>
                <a:lnTo>
                  <a:pt x="110847" y="1232064"/>
                </a:lnTo>
                <a:lnTo>
                  <a:pt x="70183" y="1228713"/>
                </a:lnTo>
                <a:lnTo>
                  <a:pt x="30088" y="1225081"/>
                </a:lnTo>
                <a:lnTo>
                  <a:pt x="38459" y="1166253"/>
                </a:lnTo>
                <a:lnTo>
                  <a:pt x="44566" y="1107577"/>
                </a:lnTo>
                <a:lnTo>
                  <a:pt x="48615" y="1049153"/>
                </a:lnTo>
                <a:lnTo>
                  <a:pt x="50808" y="991077"/>
                </a:lnTo>
                <a:lnTo>
                  <a:pt x="51351" y="933448"/>
                </a:lnTo>
                <a:lnTo>
                  <a:pt x="50447" y="876365"/>
                </a:lnTo>
                <a:lnTo>
                  <a:pt x="48301" y="819924"/>
                </a:lnTo>
                <a:lnTo>
                  <a:pt x="45117" y="764224"/>
                </a:lnTo>
                <a:lnTo>
                  <a:pt x="41099" y="709364"/>
                </a:lnTo>
                <a:lnTo>
                  <a:pt x="36452" y="655440"/>
                </a:lnTo>
                <a:lnTo>
                  <a:pt x="31380" y="602552"/>
                </a:lnTo>
                <a:lnTo>
                  <a:pt x="26086" y="550797"/>
                </a:lnTo>
                <a:lnTo>
                  <a:pt x="20776" y="500272"/>
                </a:lnTo>
                <a:lnTo>
                  <a:pt x="15653" y="451077"/>
                </a:lnTo>
                <a:lnTo>
                  <a:pt x="10922" y="403310"/>
                </a:lnTo>
                <a:lnTo>
                  <a:pt x="6787" y="357067"/>
                </a:lnTo>
                <a:lnTo>
                  <a:pt x="3452" y="312448"/>
                </a:lnTo>
                <a:lnTo>
                  <a:pt x="1121" y="269550"/>
                </a:lnTo>
                <a:lnTo>
                  <a:pt x="0" y="228471"/>
                </a:lnTo>
                <a:lnTo>
                  <a:pt x="291" y="189310"/>
                </a:lnTo>
                <a:lnTo>
                  <a:pt x="2199" y="152164"/>
                </a:lnTo>
                <a:lnTo>
                  <a:pt x="5928" y="117131"/>
                </a:lnTo>
                <a:lnTo>
                  <a:pt x="11684" y="84309"/>
                </a:lnTo>
                <a:lnTo>
                  <a:pt x="19669" y="53798"/>
                </a:lnTo>
                <a:lnTo>
                  <a:pt x="30088" y="25693"/>
                </a:lnTo>
                <a:close/>
              </a:path>
            </a:pathLst>
          </a:custGeom>
          <a:ln w="28575">
            <a:solidFill>
              <a:srgbClr val="FFC62C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 txBox="1"/>
          <p:nvPr/>
        </p:nvSpPr>
        <p:spPr>
          <a:xfrm>
            <a:off x="5430964" y="1393603"/>
            <a:ext cx="2405539" cy="2405178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R="6668" algn="ctr">
              <a:spcBef>
                <a:spcPts val="79"/>
              </a:spcBef>
              <a:tabLst>
                <a:tab pos="1297304" algn="l"/>
                <a:tab pos="1936433" algn="l"/>
              </a:tabLst>
            </a:pP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𝑦</a:t>
            </a:r>
            <a:r>
              <a:rPr sz="2400" spc="169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=</a:t>
            </a:r>
            <a:r>
              <a:rPr sz="2400" spc="139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spc="-19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2644" spc="-28" baseline="-15366" dirty="0">
                <a:solidFill>
                  <a:srgbClr val="004E40"/>
                </a:solidFill>
                <a:latin typeface="Cambria Math"/>
                <a:cs typeface="Cambria Math"/>
              </a:rPr>
              <a:t>0</a:t>
            </a:r>
            <a:r>
              <a:rPr sz="2644" spc="365" baseline="-15366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+	</a:t>
            </a:r>
            <a:r>
              <a:rPr sz="2400" spc="-45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2644" spc="-67" baseline="-15366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2644" spc="354" baseline="-15366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∗	</a:t>
            </a:r>
            <a:r>
              <a:rPr sz="2400" spc="-23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2644" spc="-33" baseline="-15366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endParaRPr sz="2644" baseline="-15366" dirty="0">
              <a:latin typeface="Cambria Math"/>
              <a:cs typeface="Cambria Math"/>
            </a:endParaRPr>
          </a:p>
          <a:p>
            <a:pPr>
              <a:spcBef>
                <a:spcPts val="8"/>
              </a:spcBef>
            </a:pPr>
            <a:endParaRPr lang="es-ES" sz="2588" dirty="0" smtClean="0">
              <a:latin typeface="Calibri"/>
              <a:cs typeface="Calibri"/>
            </a:endParaRPr>
          </a:p>
          <a:p>
            <a:pPr>
              <a:spcBef>
                <a:spcPts val="8"/>
              </a:spcBef>
            </a:pPr>
            <a:endParaRPr lang="es-ES" sz="2588" dirty="0">
              <a:latin typeface="Calibri"/>
              <a:cs typeface="Calibri"/>
            </a:endParaRPr>
          </a:p>
          <a:p>
            <a:pPr>
              <a:spcBef>
                <a:spcPts val="8"/>
              </a:spcBef>
            </a:pPr>
            <a:endParaRPr sz="2588" dirty="0">
              <a:latin typeface="Calibri"/>
              <a:cs typeface="Calibri"/>
            </a:endParaRPr>
          </a:p>
          <a:p>
            <a:pPr marL="19050" marR="13335" algn="ctr"/>
            <a:r>
              <a:rPr sz="1800" b="1" dirty="0">
                <a:solidFill>
                  <a:srgbClr val="004751"/>
                </a:solidFill>
                <a:latin typeface="Calibri"/>
                <a:cs typeface="Calibri"/>
              </a:rPr>
              <a:t>¿Cómo</a:t>
            </a:r>
            <a:r>
              <a:rPr sz="1800" b="1" spc="-34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751"/>
                </a:solidFill>
                <a:latin typeface="Calibri"/>
                <a:cs typeface="Calibri"/>
              </a:rPr>
              <a:t>podemos</a:t>
            </a:r>
            <a:r>
              <a:rPr sz="1800" b="1" spc="-26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004751"/>
                </a:solidFill>
                <a:latin typeface="Calibri"/>
                <a:cs typeface="Calibri"/>
              </a:rPr>
              <a:t>saber</a:t>
            </a:r>
            <a:r>
              <a:rPr sz="1800" b="1" spc="-23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751"/>
                </a:solidFill>
                <a:latin typeface="Calibri"/>
                <a:cs typeface="Calibri"/>
              </a:rPr>
              <a:t>si </a:t>
            </a:r>
            <a:r>
              <a:rPr sz="1800" b="1" spc="-398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751"/>
                </a:solidFill>
                <a:latin typeface="Calibri"/>
                <a:cs typeface="Calibri"/>
              </a:rPr>
              <a:t>hay </a:t>
            </a:r>
            <a:r>
              <a:rPr sz="1800" b="1" spc="-4" dirty="0">
                <a:solidFill>
                  <a:srgbClr val="004751"/>
                </a:solidFill>
                <a:latin typeface="Calibri"/>
                <a:cs typeface="Calibri"/>
              </a:rPr>
              <a:t>un </a:t>
            </a:r>
            <a:r>
              <a:rPr sz="1800" b="1" dirty="0">
                <a:solidFill>
                  <a:srgbClr val="004751"/>
                </a:solidFill>
                <a:latin typeface="Calibri"/>
                <a:cs typeface="Calibri"/>
              </a:rPr>
              <a:t>ajuste </a:t>
            </a:r>
            <a:r>
              <a:rPr sz="1800" b="1" spc="-4" dirty="0">
                <a:solidFill>
                  <a:srgbClr val="004751"/>
                </a:solidFill>
                <a:latin typeface="Calibri"/>
                <a:cs typeface="Calibri"/>
              </a:rPr>
              <a:t>más </a:t>
            </a:r>
            <a:r>
              <a:rPr sz="1800" b="1" dirty="0">
                <a:solidFill>
                  <a:srgbClr val="004751"/>
                </a:solidFill>
                <a:latin typeface="Calibri"/>
                <a:cs typeface="Calibri"/>
              </a:rPr>
              <a:t> adecuado</a:t>
            </a:r>
            <a:r>
              <a:rPr sz="1800" b="1" spc="-19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004751"/>
                </a:solidFill>
                <a:latin typeface="Calibri"/>
                <a:cs typeface="Calibri"/>
              </a:rPr>
              <a:t>que</a:t>
            </a:r>
            <a:r>
              <a:rPr sz="1800" b="1" spc="-8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800" b="1" dirty="0">
                <a:solidFill>
                  <a:srgbClr val="004751"/>
                </a:solidFill>
                <a:latin typeface="Calibri"/>
                <a:cs typeface="Calibri"/>
              </a:rPr>
              <a:t>la</a:t>
            </a:r>
            <a:r>
              <a:rPr sz="1800" b="1" spc="-23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800" b="1" spc="-4" dirty="0">
                <a:solidFill>
                  <a:srgbClr val="004751"/>
                </a:solidFill>
                <a:latin typeface="Calibri"/>
                <a:cs typeface="Calibri"/>
              </a:rPr>
              <a:t>recta?</a:t>
            </a:r>
            <a:endParaRPr sz="1800" dirty="0">
              <a:latin typeface="Calibri"/>
              <a:cs typeface="Calibri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6475" y="2020566"/>
            <a:ext cx="724495" cy="575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9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 idx="4294967295"/>
          </p:nvPr>
        </p:nvSpPr>
        <p:spPr>
          <a:xfrm>
            <a:off x="412955" y="1309113"/>
            <a:ext cx="5500688" cy="15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>
                <a:solidFill>
                  <a:schemeClr val="bg1"/>
                </a:solidFill>
              </a:rPr>
              <a:t>3</a:t>
            </a:r>
            <a:r>
              <a:rPr lang="es-ES" sz="4000" b="1" dirty="0" smtClean="0">
                <a:solidFill>
                  <a:schemeClr val="bg1"/>
                </a:solidFill>
              </a:rPr>
              <a:t>. Validación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89039" y="2518635"/>
            <a:ext cx="39230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Medición del error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Error absoluto medio (MAE)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Error cuadrático medio (MSE)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Error logarítmico cuadrático medio (MSLE)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Comparativa: MAE vs RMSE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Comparativa: MSE vs MSLE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Coeficiente de determinación R2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Varianza </a:t>
            </a:r>
            <a:r>
              <a:rPr lang="es-ES" dirty="0" smtClean="0">
                <a:solidFill>
                  <a:schemeClr val="bg1"/>
                </a:solidFill>
              </a:rPr>
              <a:t>explicada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120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9205" y="329279"/>
            <a:ext cx="2682716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>
                <a:solidFill>
                  <a:srgbClr val="004751"/>
                </a:solidFill>
                <a:latin typeface="Arial Black"/>
                <a:cs typeface="Arial Black"/>
              </a:rPr>
              <a:t>Medición</a:t>
            </a:r>
            <a:r>
              <a:rPr sz="2100" spc="-30" dirty="0">
                <a:solidFill>
                  <a:srgbClr val="004751"/>
                </a:solidFill>
                <a:latin typeface="Arial Black"/>
                <a:cs typeface="Arial Black"/>
              </a:rPr>
              <a:t> </a:t>
            </a:r>
            <a:r>
              <a:rPr sz="2100" spc="-8" dirty="0">
                <a:solidFill>
                  <a:srgbClr val="004751"/>
                </a:solidFill>
                <a:latin typeface="Arial Black"/>
                <a:cs typeface="Arial Black"/>
              </a:rPr>
              <a:t>del</a:t>
            </a:r>
            <a:r>
              <a:rPr sz="2100" spc="-11" dirty="0">
                <a:solidFill>
                  <a:srgbClr val="004751"/>
                </a:solidFill>
                <a:latin typeface="Arial Black"/>
                <a:cs typeface="Arial Black"/>
              </a:rPr>
              <a:t> </a:t>
            </a:r>
            <a:r>
              <a:rPr sz="2100" spc="19" dirty="0">
                <a:solidFill>
                  <a:srgbClr val="004751"/>
                </a:solidFill>
                <a:latin typeface="Arial Black"/>
                <a:cs typeface="Arial Black"/>
              </a:rPr>
              <a:t>error</a:t>
            </a:r>
            <a:endParaRPr sz="2100" dirty="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1042988" y="1273234"/>
            <a:ext cx="6983730" cy="3167539"/>
            <a:chOff x="247650" y="1697645"/>
            <a:chExt cx="9311640" cy="422338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47650" y="1697645"/>
              <a:ext cx="9311640" cy="41172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3201923" y="5335524"/>
              <a:ext cx="2063750" cy="585470"/>
            </a:xfrm>
            <a:custGeom>
              <a:avLst/>
              <a:gdLst/>
              <a:ahLst/>
              <a:cxnLst/>
              <a:rect l="l" t="t" r="r" b="b"/>
              <a:pathLst>
                <a:path w="2063750" h="585470">
                  <a:moveTo>
                    <a:pt x="2063496" y="0"/>
                  </a:moveTo>
                  <a:lnTo>
                    <a:pt x="0" y="0"/>
                  </a:lnTo>
                  <a:lnTo>
                    <a:pt x="0" y="585216"/>
                  </a:lnTo>
                  <a:lnTo>
                    <a:pt x="2063496" y="585216"/>
                  </a:lnTo>
                  <a:lnTo>
                    <a:pt x="206349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solidFill>
            <a:srgbClr val="FFFFFF"/>
          </a:solidFill>
        </p:spPr>
        <p:txBody>
          <a:bodyPr spcFirstLastPara="1" vert="horz" wrap="square" lIns="0" tIns="16193" rIns="0" bIns="0" rtlCol="0" anchor="t" anchorCtr="0">
            <a:spAutoFit/>
          </a:bodyPr>
          <a:lstStyle/>
          <a:p>
            <a:pPr marL="68580">
              <a:spcBef>
                <a:spcPts val="127"/>
              </a:spcBef>
            </a:pPr>
            <a:r>
              <a:rPr spc="-4" dirty="0">
                <a:solidFill>
                  <a:srgbClr val="404040"/>
                </a:solidFill>
                <a:latin typeface="Calibri"/>
                <a:cs typeface="Calibri"/>
              </a:rPr>
              <a:t>Sales</a:t>
            </a:r>
            <a:r>
              <a:rPr spc="-34" dirty="0">
                <a:solidFill>
                  <a:srgbClr val="404040"/>
                </a:solidFill>
                <a:latin typeface="Calibri"/>
                <a:cs typeface="Calibri"/>
              </a:rPr>
              <a:t> </a:t>
            </a:r>
            <a:r>
              <a:rPr spc="-4" dirty="0">
                <a:solidFill>
                  <a:srgbClr val="404040"/>
                </a:solidFill>
                <a:latin typeface="Calibri"/>
                <a:cs typeface="Calibri"/>
              </a:rPr>
              <a:t>(€)</a:t>
            </a:r>
          </a:p>
        </p:txBody>
      </p:sp>
      <p:sp>
        <p:nvSpPr>
          <p:cNvPr id="7" name="object 7"/>
          <p:cNvSpPr/>
          <p:nvPr/>
        </p:nvSpPr>
        <p:spPr>
          <a:xfrm>
            <a:off x="869823" y="1290447"/>
            <a:ext cx="7404735" cy="2575559"/>
          </a:xfrm>
          <a:custGeom>
            <a:avLst/>
            <a:gdLst/>
            <a:ahLst/>
            <a:cxnLst/>
            <a:rect l="l" t="t" r="r" b="b"/>
            <a:pathLst>
              <a:path w="9872980" h="3434079">
                <a:moveTo>
                  <a:pt x="4404360" y="0"/>
                </a:moveTo>
                <a:lnTo>
                  <a:pt x="0" y="0"/>
                </a:lnTo>
                <a:lnTo>
                  <a:pt x="0" y="580644"/>
                </a:lnTo>
                <a:lnTo>
                  <a:pt x="4404360" y="580644"/>
                </a:lnTo>
                <a:lnTo>
                  <a:pt x="4404360" y="0"/>
                </a:lnTo>
                <a:close/>
              </a:path>
              <a:path w="9872980" h="3434079">
                <a:moveTo>
                  <a:pt x="9872472" y="2630424"/>
                </a:moveTo>
                <a:lnTo>
                  <a:pt x="5289804" y="2630424"/>
                </a:lnTo>
                <a:lnTo>
                  <a:pt x="5289804" y="3433572"/>
                </a:lnTo>
                <a:lnTo>
                  <a:pt x="9872472" y="3433572"/>
                </a:lnTo>
                <a:lnTo>
                  <a:pt x="9872472" y="2630424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8" name="object 8"/>
          <p:cNvSpPr txBox="1"/>
          <p:nvPr/>
        </p:nvSpPr>
        <p:spPr>
          <a:xfrm>
            <a:off x="3674916" y="4307349"/>
            <a:ext cx="4611529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2066"/>
              </a:spcBef>
            </a:pPr>
            <a:r>
              <a:rPr sz="2400" spc="-4" dirty="0" smtClean="0">
                <a:solidFill>
                  <a:srgbClr val="404040"/>
                </a:solidFill>
                <a:latin typeface="Calibri"/>
                <a:cs typeface="Calibri"/>
              </a:rPr>
              <a:t>Advertising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038" y="3098625"/>
            <a:ext cx="3239742" cy="658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911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787290" y="1216489"/>
            <a:ext cx="1733433" cy="1614488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15" dirty="0"/>
              <a:t>Error</a:t>
            </a:r>
            <a:r>
              <a:rPr sz="2100" spc="-11" dirty="0"/>
              <a:t> </a:t>
            </a:r>
            <a:r>
              <a:rPr sz="2100" spc="-4" dirty="0"/>
              <a:t>absoluto</a:t>
            </a:r>
            <a:r>
              <a:rPr sz="2100" dirty="0"/>
              <a:t> </a:t>
            </a:r>
            <a:r>
              <a:rPr sz="2100" spc="-4" dirty="0"/>
              <a:t>medio</a:t>
            </a:r>
            <a:r>
              <a:rPr sz="2100" spc="4" dirty="0"/>
              <a:t> </a:t>
            </a:r>
            <a:r>
              <a:rPr sz="2100" spc="-8" dirty="0"/>
              <a:t>(MAE)</a:t>
            </a:r>
            <a:endParaRPr sz="2100" dirty="0"/>
          </a:p>
        </p:txBody>
      </p:sp>
      <p:sp>
        <p:nvSpPr>
          <p:cNvPr id="4" name="object 4"/>
          <p:cNvSpPr/>
          <p:nvPr/>
        </p:nvSpPr>
        <p:spPr>
          <a:xfrm>
            <a:off x="863902" y="3436638"/>
            <a:ext cx="6753701" cy="1026319"/>
          </a:xfrm>
          <a:custGeom>
            <a:avLst/>
            <a:gdLst/>
            <a:ahLst/>
            <a:cxnLst/>
            <a:rect l="l" t="t" r="r" b="b"/>
            <a:pathLst>
              <a:path w="9004935" h="1368425">
                <a:moveTo>
                  <a:pt x="79" y="25700"/>
                </a:moveTo>
                <a:lnTo>
                  <a:pt x="59633" y="24868"/>
                </a:lnTo>
                <a:lnTo>
                  <a:pt x="118959" y="24053"/>
                </a:lnTo>
                <a:lnTo>
                  <a:pt x="178060" y="23253"/>
                </a:lnTo>
                <a:lnTo>
                  <a:pt x="236939" y="22470"/>
                </a:lnTo>
                <a:lnTo>
                  <a:pt x="295596" y="21702"/>
                </a:lnTo>
                <a:lnTo>
                  <a:pt x="354035" y="20949"/>
                </a:lnTo>
                <a:lnTo>
                  <a:pt x="412257" y="20212"/>
                </a:lnTo>
                <a:lnTo>
                  <a:pt x="470265" y="19490"/>
                </a:lnTo>
                <a:lnTo>
                  <a:pt x="528061" y="18784"/>
                </a:lnTo>
                <a:lnTo>
                  <a:pt x="585647" y="18092"/>
                </a:lnTo>
                <a:lnTo>
                  <a:pt x="643025" y="17416"/>
                </a:lnTo>
                <a:lnTo>
                  <a:pt x="700198" y="16755"/>
                </a:lnTo>
                <a:lnTo>
                  <a:pt x="757167" y="16108"/>
                </a:lnTo>
                <a:lnTo>
                  <a:pt x="813935" y="15476"/>
                </a:lnTo>
                <a:lnTo>
                  <a:pt x="870505" y="14858"/>
                </a:lnTo>
                <a:lnTo>
                  <a:pt x="926877" y="14255"/>
                </a:lnTo>
                <a:lnTo>
                  <a:pt x="983056" y="13667"/>
                </a:lnTo>
                <a:lnTo>
                  <a:pt x="1039041" y="13092"/>
                </a:lnTo>
                <a:lnTo>
                  <a:pt x="1094837" y="12532"/>
                </a:lnTo>
                <a:lnTo>
                  <a:pt x="1150445" y="11985"/>
                </a:lnTo>
                <a:lnTo>
                  <a:pt x="1205867" y="11453"/>
                </a:lnTo>
                <a:lnTo>
                  <a:pt x="1261105" y="10934"/>
                </a:lnTo>
                <a:lnTo>
                  <a:pt x="1316163" y="10429"/>
                </a:lnTo>
                <a:lnTo>
                  <a:pt x="1371041" y="9937"/>
                </a:lnTo>
                <a:lnTo>
                  <a:pt x="1425742" y="9459"/>
                </a:lnTo>
                <a:lnTo>
                  <a:pt x="1480268" y="8994"/>
                </a:lnTo>
                <a:lnTo>
                  <a:pt x="1534622" y="8542"/>
                </a:lnTo>
                <a:lnTo>
                  <a:pt x="1588805" y="8104"/>
                </a:lnTo>
                <a:lnTo>
                  <a:pt x="1642820" y="7678"/>
                </a:lnTo>
                <a:lnTo>
                  <a:pt x="1696669" y="7265"/>
                </a:lnTo>
                <a:lnTo>
                  <a:pt x="1750355" y="6865"/>
                </a:lnTo>
                <a:lnTo>
                  <a:pt x="1803878" y="6478"/>
                </a:lnTo>
                <a:lnTo>
                  <a:pt x="1857243" y="6103"/>
                </a:lnTo>
                <a:lnTo>
                  <a:pt x="1910450" y="5741"/>
                </a:lnTo>
                <a:lnTo>
                  <a:pt x="1963502" y="5391"/>
                </a:lnTo>
                <a:lnTo>
                  <a:pt x="2016402" y="5053"/>
                </a:lnTo>
                <a:lnTo>
                  <a:pt x="2069150" y="4727"/>
                </a:lnTo>
                <a:lnTo>
                  <a:pt x="2121751" y="4413"/>
                </a:lnTo>
                <a:lnTo>
                  <a:pt x="2174205" y="4111"/>
                </a:lnTo>
                <a:lnTo>
                  <a:pt x="2226515" y="3820"/>
                </a:lnTo>
                <a:lnTo>
                  <a:pt x="2278683" y="3542"/>
                </a:lnTo>
                <a:lnTo>
                  <a:pt x="2330712" y="3275"/>
                </a:lnTo>
                <a:lnTo>
                  <a:pt x="2382603" y="3019"/>
                </a:lnTo>
                <a:lnTo>
                  <a:pt x="2434359" y="2774"/>
                </a:lnTo>
                <a:lnTo>
                  <a:pt x="2485982" y="2541"/>
                </a:lnTo>
                <a:lnTo>
                  <a:pt x="2537474" y="2319"/>
                </a:lnTo>
                <a:lnTo>
                  <a:pt x="2588838" y="2107"/>
                </a:lnTo>
                <a:lnTo>
                  <a:pt x="2640075" y="1907"/>
                </a:lnTo>
                <a:lnTo>
                  <a:pt x="2691187" y="1717"/>
                </a:lnTo>
                <a:lnTo>
                  <a:pt x="2742178" y="1538"/>
                </a:lnTo>
                <a:lnTo>
                  <a:pt x="2793049" y="1369"/>
                </a:lnTo>
                <a:lnTo>
                  <a:pt x="2843802" y="1211"/>
                </a:lnTo>
                <a:lnTo>
                  <a:pt x="2894440" y="1063"/>
                </a:lnTo>
                <a:lnTo>
                  <a:pt x="2944964" y="925"/>
                </a:lnTo>
                <a:lnTo>
                  <a:pt x="2995377" y="797"/>
                </a:lnTo>
                <a:lnTo>
                  <a:pt x="3045681" y="680"/>
                </a:lnTo>
                <a:lnTo>
                  <a:pt x="3095879" y="572"/>
                </a:lnTo>
                <a:lnTo>
                  <a:pt x="3145972" y="473"/>
                </a:lnTo>
                <a:lnTo>
                  <a:pt x="3195963" y="385"/>
                </a:lnTo>
                <a:lnTo>
                  <a:pt x="3245854" y="305"/>
                </a:lnTo>
                <a:lnTo>
                  <a:pt x="3295647" y="235"/>
                </a:lnTo>
                <a:lnTo>
                  <a:pt x="3345344" y="175"/>
                </a:lnTo>
                <a:lnTo>
                  <a:pt x="3394947" y="123"/>
                </a:lnTo>
                <a:lnTo>
                  <a:pt x="3444460" y="81"/>
                </a:lnTo>
                <a:lnTo>
                  <a:pt x="3493883" y="48"/>
                </a:lnTo>
                <a:lnTo>
                  <a:pt x="3543219" y="23"/>
                </a:lnTo>
                <a:lnTo>
                  <a:pt x="3592470" y="7"/>
                </a:lnTo>
                <a:lnTo>
                  <a:pt x="3641639" y="0"/>
                </a:lnTo>
                <a:lnTo>
                  <a:pt x="3690728" y="1"/>
                </a:lnTo>
                <a:lnTo>
                  <a:pt x="3739738" y="10"/>
                </a:lnTo>
                <a:lnTo>
                  <a:pt x="3788672" y="28"/>
                </a:lnTo>
                <a:lnTo>
                  <a:pt x="3837533" y="54"/>
                </a:lnTo>
                <a:lnTo>
                  <a:pt x="3886322" y="87"/>
                </a:lnTo>
                <a:lnTo>
                  <a:pt x="3935042" y="129"/>
                </a:lnTo>
                <a:lnTo>
                  <a:pt x="3983694" y="179"/>
                </a:lnTo>
                <a:lnTo>
                  <a:pt x="4032282" y="236"/>
                </a:lnTo>
                <a:lnTo>
                  <a:pt x="4080807" y="301"/>
                </a:lnTo>
                <a:lnTo>
                  <a:pt x="4129271" y="373"/>
                </a:lnTo>
                <a:lnTo>
                  <a:pt x="4177677" y="453"/>
                </a:lnTo>
                <a:lnTo>
                  <a:pt x="4226026" y="540"/>
                </a:lnTo>
                <a:lnTo>
                  <a:pt x="4274322" y="633"/>
                </a:lnTo>
                <a:lnTo>
                  <a:pt x="4322566" y="734"/>
                </a:lnTo>
                <a:lnTo>
                  <a:pt x="4370760" y="842"/>
                </a:lnTo>
                <a:lnTo>
                  <a:pt x="4418906" y="957"/>
                </a:lnTo>
                <a:lnTo>
                  <a:pt x="4467008" y="1078"/>
                </a:lnTo>
                <a:lnTo>
                  <a:pt x="4515066" y="1206"/>
                </a:lnTo>
                <a:lnTo>
                  <a:pt x="4563084" y="1341"/>
                </a:lnTo>
                <a:lnTo>
                  <a:pt x="4611063" y="1481"/>
                </a:lnTo>
                <a:lnTo>
                  <a:pt x="4659006" y="1628"/>
                </a:lnTo>
                <a:lnTo>
                  <a:pt x="4706914" y="1781"/>
                </a:lnTo>
                <a:lnTo>
                  <a:pt x="4754790" y="1940"/>
                </a:lnTo>
                <a:lnTo>
                  <a:pt x="4802637" y="2105"/>
                </a:lnTo>
                <a:lnTo>
                  <a:pt x="4850456" y="2276"/>
                </a:lnTo>
                <a:lnTo>
                  <a:pt x="4898249" y="2452"/>
                </a:lnTo>
                <a:lnTo>
                  <a:pt x="4946019" y="2634"/>
                </a:lnTo>
                <a:lnTo>
                  <a:pt x="4993768" y="2821"/>
                </a:lnTo>
                <a:lnTo>
                  <a:pt x="5041498" y="3014"/>
                </a:lnTo>
                <a:lnTo>
                  <a:pt x="5089212" y="3212"/>
                </a:lnTo>
                <a:lnTo>
                  <a:pt x="5136911" y="3415"/>
                </a:lnTo>
                <a:lnTo>
                  <a:pt x="5184597" y="3623"/>
                </a:lnTo>
                <a:lnTo>
                  <a:pt x="5232274" y="3835"/>
                </a:lnTo>
                <a:lnTo>
                  <a:pt x="5279943" y="4053"/>
                </a:lnTo>
                <a:lnTo>
                  <a:pt x="5327606" y="4275"/>
                </a:lnTo>
                <a:lnTo>
                  <a:pt x="5375265" y="4502"/>
                </a:lnTo>
                <a:lnTo>
                  <a:pt x="5422923" y="4733"/>
                </a:lnTo>
                <a:lnTo>
                  <a:pt x="5470582" y="4969"/>
                </a:lnTo>
                <a:lnTo>
                  <a:pt x="5518244" y="5208"/>
                </a:lnTo>
                <a:lnTo>
                  <a:pt x="5565912" y="5452"/>
                </a:lnTo>
                <a:lnTo>
                  <a:pt x="5613587" y="5700"/>
                </a:lnTo>
                <a:lnTo>
                  <a:pt x="5661271" y="5951"/>
                </a:lnTo>
                <a:lnTo>
                  <a:pt x="5708968" y="6207"/>
                </a:lnTo>
                <a:lnTo>
                  <a:pt x="5756678" y="6466"/>
                </a:lnTo>
                <a:lnTo>
                  <a:pt x="5804405" y="6728"/>
                </a:lnTo>
                <a:lnTo>
                  <a:pt x="5852150" y="6994"/>
                </a:lnTo>
                <a:lnTo>
                  <a:pt x="5899916" y="7263"/>
                </a:lnTo>
                <a:lnTo>
                  <a:pt x="5947705" y="7535"/>
                </a:lnTo>
                <a:lnTo>
                  <a:pt x="5995519" y="7811"/>
                </a:lnTo>
                <a:lnTo>
                  <a:pt x="6043360" y="8089"/>
                </a:lnTo>
                <a:lnTo>
                  <a:pt x="6091230" y="8370"/>
                </a:lnTo>
                <a:lnTo>
                  <a:pt x="6139132" y="8654"/>
                </a:lnTo>
                <a:lnTo>
                  <a:pt x="6187068" y="8941"/>
                </a:lnTo>
                <a:lnTo>
                  <a:pt x="6235040" y="9230"/>
                </a:lnTo>
                <a:lnTo>
                  <a:pt x="6283050" y="9522"/>
                </a:lnTo>
                <a:lnTo>
                  <a:pt x="6331100" y="9815"/>
                </a:lnTo>
                <a:lnTo>
                  <a:pt x="6379193" y="10111"/>
                </a:lnTo>
                <a:lnTo>
                  <a:pt x="6427331" y="10409"/>
                </a:lnTo>
                <a:lnTo>
                  <a:pt x="6475516" y="10709"/>
                </a:lnTo>
                <a:lnTo>
                  <a:pt x="6523750" y="11011"/>
                </a:lnTo>
                <a:lnTo>
                  <a:pt x="6572036" y="11315"/>
                </a:lnTo>
                <a:lnTo>
                  <a:pt x="6620375" y="11620"/>
                </a:lnTo>
                <a:lnTo>
                  <a:pt x="6668770" y="11926"/>
                </a:lnTo>
                <a:lnTo>
                  <a:pt x="6717222" y="12234"/>
                </a:lnTo>
                <a:lnTo>
                  <a:pt x="6765735" y="12544"/>
                </a:lnTo>
                <a:lnTo>
                  <a:pt x="6814311" y="12854"/>
                </a:lnTo>
                <a:lnTo>
                  <a:pt x="6862951" y="13165"/>
                </a:lnTo>
                <a:lnTo>
                  <a:pt x="6911657" y="13478"/>
                </a:lnTo>
                <a:lnTo>
                  <a:pt x="6960433" y="13791"/>
                </a:lnTo>
                <a:lnTo>
                  <a:pt x="7009279" y="14105"/>
                </a:lnTo>
                <a:lnTo>
                  <a:pt x="7058200" y="14419"/>
                </a:lnTo>
                <a:lnTo>
                  <a:pt x="7107195" y="14734"/>
                </a:lnTo>
                <a:lnTo>
                  <a:pt x="7156269" y="15050"/>
                </a:lnTo>
                <a:lnTo>
                  <a:pt x="7205422" y="15365"/>
                </a:lnTo>
                <a:lnTo>
                  <a:pt x="7254657" y="15681"/>
                </a:lnTo>
                <a:lnTo>
                  <a:pt x="7303977" y="15997"/>
                </a:lnTo>
                <a:lnTo>
                  <a:pt x="7353383" y="16313"/>
                </a:lnTo>
                <a:lnTo>
                  <a:pt x="7402878" y="16628"/>
                </a:lnTo>
                <a:lnTo>
                  <a:pt x="7452464" y="16943"/>
                </a:lnTo>
                <a:lnTo>
                  <a:pt x="7502143" y="17258"/>
                </a:lnTo>
                <a:lnTo>
                  <a:pt x="7551917" y="17573"/>
                </a:lnTo>
                <a:lnTo>
                  <a:pt x="7601789" y="17886"/>
                </a:lnTo>
                <a:lnTo>
                  <a:pt x="7651761" y="18199"/>
                </a:lnTo>
                <a:lnTo>
                  <a:pt x="7701834" y="18511"/>
                </a:lnTo>
                <a:lnTo>
                  <a:pt x="7752011" y="18822"/>
                </a:lnTo>
                <a:lnTo>
                  <a:pt x="7802295" y="19132"/>
                </a:lnTo>
                <a:lnTo>
                  <a:pt x="7852687" y="19441"/>
                </a:lnTo>
                <a:lnTo>
                  <a:pt x="7903190" y="19748"/>
                </a:lnTo>
                <a:lnTo>
                  <a:pt x="7953806" y="20054"/>
                </a:lnTo>
                <a:lnTo>
                  <a:pt x="8004537" y="20359"/>
                </a:lnTo>
                <a:lnTo>
                  <a:pt x="8055385" y="20661"/>
                </a:lnTo>
                <a:lnTo>
                  <a:pt x="8106352" y="20962"/>
                </a:lnTo>
                <a:lnTo>
                  <a:pt x="8157441" y="21261"/>
                </a:lnTo>
                <a:lnTo>
                  <a:pt x="8208654" y="21559"/>
                </a:lnTo>
                <a:lnTo>
                  <a:pt x="8259993" y="21854"/>
                </a:lnTo>
                <a:lnTo>
                  <a:pt x="8311460" y="22146"/>
                </a:lnTo>
                <a:lnTo>
                  <a:pt x="8363058" y="22437"/>
                </a:lnTo>
                <a:lnTo>
                  <a:pt x="8414788" y="22725"/>
                </a:lnTo>
                <a:lnTo>
                  <a:pt x="8466653" y="23010"/>
                </a:lnTo>
                <a:lnTo>
                  <a:pt x="8518656" y="23293"/>
                </a:lnTo>
                <a:lnTo>
                  <a:pt x="8570797" y="23573"/>
                </a:lnTo>
                <a:lnTo>
                  <a:pt x="8623080" y="23850"/>
                </a:lnTo>
                <a:lnTo>
                  <a:pt x="8675506" y="24125"/>
                </a:lnTo>
                <a:lnTo>
                  <a:pt x="8728078" y="24396"/>
                </a:lnTo>
                <a:lnTo>
                  <a:pt x="8780798" y="24663"/>
                </a:lnTo>
                <a:lnTo>
                  <a:pt x="8833669" y="24928"/>
                </a:lnTo>
                <a:lnTo>
                  <a:pt x="8886691" y="25189"/>
                </a:lnTo>
                <a:lnTo>
                  <a:pt x="8939869" y="25446"/>
                </a:lnTo>
                <a:lnTo>
                  <a:pt x="8993203" y="25700"/>
                </a:lnTo>
                <a:lnTo>
                  <a:pt x="8997645" y="78461"/>
                </a:lnTo>
                <a:lnTo>
                  <a:pt x="9000873" y="129816"/>
                </a:lnTo>
                <a:lnTo>
                  <a:pt x="9002995" y="179918"/>
                </a:lnTo>
                <a:lnTo>
                  <a:pt x="9004118" y="228920"/>
                </a:lnTo>
                <a:lnTo>
                  <a:pt x="9004349" y="276976"/>
                </a:lnTo>
                <a:lnTo>
                  <a:pt x="9003795" y="324239"/>
                </a:lnTo>
                <a:lnTo>
                  <a:pt x="9002564" y="370863"/>
                </a:lnTo>
                <a:lnTo>
                  <a:pt x="9000763" y="417001"/>
                </a:lnTo>
                <a:lnTo>
                  <a:pt x="8998499" y="462807"/>
                </a:lnTo>
                <a:lnTo>
                  <a:pt x="8995880" y="508434"/>
                </a:lnTo>
                <a:lnTo>
                  <a:pt x="8993013" y="554036"/>
                </a:lnTo>
                <a:lnTo>
                  <a:pt x="8990005" y="599766"/>
                </a:lnTo>
                <a:lnTo>
                  <a:pt x="8986964" y="645777"/>
                </a:lnTo>
                <a:lnTo>
                  <a:pt x="8983996" y="692224"/>
                </a:lnTo>
                <a:lnTo>
                  <a:pt x="8981210" y="739259"/>
                </a:lnTo>
                <a:lnTo>
                  <a:pt x="8978712" y="787037"/>
                </a:lnTo>
                <a:lnTo>
                  <a:pt x="8976610" y="835710"/>
                </a:lnTo>
                <a:lnTo>
                  <a:pt x="8975010" y="885431"/>
                </a:lnTo>
                <a:lnTo>
                  <a:pt x="8974021" y="936356"/>
                </a:lnTo>
                <a:lnTo>
                  <a:pt x="8973750" y="988636"/>
                </a:lnTo>
                <a:lnTo>
                  <a:pt x="8974304" y="1042426"/>
                </a:lnTo>
                <a:lnTo>
                  <a:pt x="8975790" y="1097879"/>
                </a:lnTo>
                <a:lnTo>
                  <a:pt x="8978316" y="1155148"/>
                </a:lnTo>
                <a:lnTo>
                  <a:pt x="8981988" y="1214387"/>
                </a:lnTo>
                <a:lnTo>
                  <a:pt x="8986915" y="1275749"/>
                </a:lnTo>
                <a:lnTo>
                  <a:pt x="8993203" y="1339388"/>
                </a:lnTo>
                <a:lnTo>
                  <a:pt x="8922033" y="1338587"/>
                </a:lnTo>
                <a:lnTo>
                  <a:pt x="8851498" y="1337821"/>
                </a:lnTo>
                <a:lnTo>
                  <a:pt x="8781588" y="1337088"/>
                </a:lnTo>
                <a:lnTo>
                  <a:pt x="8712298" y="1336389"/>
                </a:lnTo>
                <a:lnTo>
                  <a:pt x="8643620" y="1335722"/>
                </a:lnTo>
                <a:lnTo>
                  <a:pt x="8575548" y="1335088"/>
                </a:lnTo>
                <a:lnTo>
                  <a:pt x="8508075" y="1334487"/>
                </a:lnTo>
                <a:lnTo>
                  <a:pt x="8441194" y="1333916"/>
                </a:lnTo>
                <a:lnTo>
                  <a:pt x="8374898" y="1333377"/>
                </a:lnTo>
                <a:lnTo>
                  <a:pt x="8309180" y="1332869"/>
                </a:lnTo>
                <a:lnTo>
                  <a:pt x="8244033" y="1332391"/>
                </a:lnTo>
                <a:lnTo>
                  <a:pt x="8179450" y="1331943"/>
                </a:lnTo>
                <a:lnTo>
                  <a:pt x="8115425" y="1331525"/>
                </a:lnTo>
                <a:lnTo>
                  <a:pt x="8051951" y="1331136"/>
                </a:lnTo>
                <a:lnTo>
                  <a:pt x="7989020" y="1330775"/>
                </a:lnTo>
                <a:lnTo>
                  <a:pt x="7926626" y="1330442"/>
                </a:lnTo>
                <a:lnTo>
                  <a:pt x="7864762" y="1330137"/>
                </a:lnTo>
                <a:lnTo>
                  <a:pt x="7803420" y="1329860"/>
                </a:lnTo>
                <a:lnTo>
                  <a:pt x="7742595" y="1329609"/>
                </a:lnTo>
                <a:lnTo>
                  <a:pt x="7682280" y="1329385"/>
                </a:lnTo>
                <a:lnTo>
                  <a:pt x="7622466" y="1329187"/>
                </a:lnTo>
                <a:lnTo>
                  <a:pt x="7563148" y="1329015"/>
                </a:lnTo>
                <a:lnTo>
                  <a:pt x="7504319" y="1328867"/>
                </a:lnTo>
                <a:lnTo>
                  <a:pt x="7445971" y="1328745"/>
                </a:lnTo>
                <a:lnTo>
                  <a:pt x="7388098" y="1328647"/>
                </a:lnTo>
                <a:lnTo>
                  <a:pt x="7330693" y="1328572"/>
                </a:lnTo>
                <a:lnTo>
                  <a:pt x="7273749" y="1328521"/>
                </a:lnTo>
                <a:lnTo>
                  <a:pt x="7217259" y="1328494"/>
                </a:lnTo>
                <a:lnTo>
                  <a:pt x="7161216" y="1328488"/>
                </a:lnTo>
                <a:lnTo>
                  <a:pt x="7105613" y="1328505"/>
                </a:lnTo>
                <a:lnTo>
                  <a:pt x="7050444" y="1328544"/>
                </a:lnTo>
                <a:lnTo>
                  <a:pt x="6995702" y="1328604"/>
                </a:lnTo>
                <a:lnTo>
                  <a:pt x="6941379" y="1328685"/>
                </a:lnTo>
                <a:lnTo>
                  <a:pt x="6887469" y="1328786"/>
                </a:lnTo>
                <a:lnTo>
                  <a:pt x="6833965" y="1328907"/>
                </a:lnTo>
                <a:lnTo>
                  <a:pt x="6780860" y="1329048"/>
                </a:lnTo>
                <a:lnTo>
                  <a:pt x="6728147" y="1329208"/>
                </a:lnTo>
                <a:lnTo>
                  <a:pt x="6675819" y="1329387"/>
                </a:lnTo>
                <a:lnTo>
                  <a:pt x="6623870" y="1329584"/>
                </a:lnTo>
                <a:lnTo>
                  <a:pt x="6572292" y="1329799"/>
                </a:lnTo>
                <a:lnTo>
                  <a:pt x="6521079" y="1330031"/>
                </a:lnTo>
                <a:lnTo>
                  <a:pt x="6470223" y="1330280"/>
                </a:lnTo>
                <a:lnTo>
                  <a:pt x="6419718" y="1330546"/>
                </a:lnTo>
                <a:lnTo>
                  <a:pt x="6369557" y="1330828"/>
                </a:lnTo>
                <a:lnTo>
                  <a:pt x="6319733" y="1331126"/>
                </a:lnTo>
                <a:lnTo>
                  <a:pt x="6270239" y="1331439"/>
                </a:lnTo>
                <a:lnTo>
                  <a:pt x="6221068" y="1331767"/>
                </a:lnTo>
                <a:lnTo>
                  <a:pt x="6172214" y="1332109"/>
                </a:lnTo>
                <a:lnTo>
                  <a:pt x="6123669" y="1332465"/>
                </a:lnTo>
                <a:lnTo>
                  <a:pt x="6075427" y="1332835"/>
                </a:lnTo>
                <a:lnTo>
                  <a:pt x="6027480" y="1333218"/>
                </a:lnTo>
                <a:lnTo>
                  <a:pt x="5979822" y="1333613"/>
                </a:lnTo>
                <a:lnTo>
                  <a:pt x="5932446" y="1334021"/>
                </a:lnTo>
                <a:lnTo>
                  <a:pt x="5885345" y="1334441"/>
                </a:lnTo>
                <a:lnTo>
                  <a:pt x="5838512" y="1334872"/>
                </a:lnTo>
                <a:lnTo>
                  <a:pt x="5791940" y="1335314"/>
                </a:lnTo>
                <a:lnTo>
                  <a:pt x="5745623" y="1335766"/>
                </a:lnTo>
                <a:lnTo>
                  <a:pt x="5699553" y="1336229"/>
                </a:lnTo>
                <a:lnTo>
                  <a:pt x="5653724" y="1336701"/>
                </a:lnTo>
                <a:lnTo>
                  <a:pt x="5608128" y="1337183"/>
                </a:lnTo>
                <a:lnTo>
                  <a:pt x="5562759" y="1337673"/>
                </a:lnTo>
                <a:lnTo>
                  <a:pt x="5517610" y="1338172"/>
                </a:lnTo>
                <a:lnTo>
                  <a:pt x="5472674" y="1338678"/>
                </a:lnTo>
                <a:lnTo>
                  <a:pt x="5427944" y="1339193"/>
                </a:lnTo>
                <a:lnTo>
                  <a:pt x="5383413" y="1339714"/>
                </a:lnTo>
                <a:lnTo>
                  <a:pt x="5339075" y="1340242"/>
                </a:lnTo>
                <a:lnTo>
                  <a:pt x="5294922" y="1340776"/>
                </a:lnTo>
                <a:lnTo>
                  <a:pt x="5250947" y="1341316"/>
                </a:lnTo>
                <a:lnTo>
                  <a:pt x="5207145" y="1341861"/>
                </a:lnTo>
                <a:lnTo>
                  <a:pt x="5163507" y="1342412"/>
                </a:lnTo>
                <a:lnTo>
                  <a:pt x="5120027" y="1342967"/>
                </a:lnTo>
                <a:lnTo>
                  <a:pt x="5076698" y="1343525"/>
                </a:lnTo>
                <a:lnTo>
                  <a:pt x="5033513" y="1344088"/>
                </a:lnTo>
                <a:lnTo>
                  <a:pt x="4990465" y="1344654"/>
                </a:lnTo>
                <a:lnTo>
                  <a:pt x="4947548" y="1345222"/>
                </a:lnTo>
                <a:lnTo>
                  <a:pt x="4904754" y="1345793"/>
                </a:lnTo>
                <a:lnTo>
                  <a:pt x="4862076" y="1346366"/>
                </a:lnTo>
                <a:lnTo>
                  <a:pt x="4819509" y="1346940"/>
                </a:lnTo>
                <a:lnTo>
                  <a:pt x="4777044" y="1347515"/>
                </a:lnTo>
                <a:lnTo>
                  <a:pt x="4734675" y="1348091"/>
                </a:lnTo>
                <a:lnTo>
                  <a:pt x="4692394" y="1348668"/>
                </a:lnTo>
                <a:lnTo>
                  <a:pt x="4650196" y="1349243"/>
                </a:lnTo>
                <a:lnTo>
                  <a:pt x="4608074" y="1349819"/>
                </a:lnTo>
                <a:lnTo>
                  <a:pt x="4566019" y="1350393"/>
                </a:lnTo>
                <a:lnTo>
                  <a:pt x="4524026" y="1350965"/>
                </a:lnTo>
                <a:lnTo>
                  <a:pt x="4482088" y="1351536"/>
                </a:lnTo>
                <a:lnTo>
                  <a:pt x="4440197" y="1352104"/>
                </a:lnTo>
                <a:lnTo>
                  <a:pt x="4398347" y="1352670"/>
                </a:lnTo>
                <a:lnTo>
                  <a:pt x="4356531" y="1353232"/>
                </a:lnTo>
                <a:lnTo>
                  <a:pt x="4314742" y="1353791"/>
                </a:lnTo>
                <a:lnTo>
                  <a:pt x="4272973" y="1354345"/>
                </a:lnTo>
                <a:lnTo>
                  <a:pt x="4231217" y="1354895"/>
                </a:lnTo>
                <a:lnTo>
                  <a:pt x="4189468" y="1355440"/>
                </a:lnTo>
                <a:lnTo>
                  <a:pt x="4147718" y="1355979"/>
                </a:lnTo>
                <a:lnTo>
                  <a:pt x="4105960" y="1356513"/>
                </a:lnTo>
                <a:lnTo>
                  <a:pt x="4064188" y="1357041"/>
                </a:lnTo>
                <a:lnTo>
                  <a:pt x="4022395" y="1357561"/>
                </a:lnTo>
                <a:lnTo>
                  <a:pt x="3980574" y="1358075"/>
                </a:lnTo>
                <a:lnTo>
                  <a:pt x="3938718" y="1358581"/>
                </a:lnTo>
                <a:lnTo>
                  <a:pt x="3896820" y="1359079"/>
                </a:lnTo>
                <a:lnTo>
                  <a:pt x="3854873" y="1359569"/>
                </a:lnTo>
                <a:lnTo>
                  <a:pt x="3812870" y="1360050"/>
                </a:lnTo>
                <a:lnTo>
                  <a:pt x="3770805" y="1360521"/>
                </a:lnTo>
                <a:lnTo>
                  <a:pt x="3728671" y="1360983"/>
                </a:lnTo>
                <a:lnTo>
                  <a:pt x="3686460" y="1361435"/>
                </a:lnTo>
                <a:lnTo>
                  <a:pt x="3644166" y="1361876"/>
                </a:lnTo>
                <a:lnTo>
                  <a:pt x="3601782" y="1362306"/>
                </a:lnTo>
                <a:lnTo>
                  <a:pt x="3559300" y="1362724"/>
                </a:lnTo>
                <a:lnTo>
                  <a:pt x="3516715" y="1363131"/>
                </a:lnTo>
                <a:lnTo>
                  <a:pt x="3474019" y="1363526"/>
                </a:lnTo>
                <a:lnTo>
                  <a:pt x="3431206" y="1363908"/>
                </a:lnTo>
                <a:lnTo>
                  <a:pt x="3388268" y="1364276"/>
                </a:lnTo>
                <a:lnTo>
                  <a:pt x="3345198" y="1364631"/>
                </a:lnTo>
                <a:lnTo>
                  <a:pt x="3301990" y="1364972"/>
                </a:lnTo>
                <a:lnTo>
                  <a:pt x="3258637" y="1365299"/>
                </a:lnTo>
                <a:lnTo>
                  <a:pt x="3215132" y="1365611"/>
                </a:lnTo>
                <a:lnTo>
                  <a:pt x="3171467" y="1365907"/>
                </a:lnTo>
                <a:lnTo>
                  <a:pt x="3127637" y="1366188"/>
                </a:lnTo>
                <a:lnTo>
                  <a:pt x="3083634" y="1366452"/>
                </a:lnTo>
                <a:lnTo>
                  <a:pt x="3039451" y="1366700"/>
                </a:lnTo>
                <a:lnTo>
                  <a:pt x="2995082" y="1366931"/>
                </a:lnTo>
                <a:lnTo>
                  <a:pt x="2950519" y="1367144"/>
                </a:lnTo>
                <a:lnTo>
                  <a:pt x="2905756" y="1367340"/>
                </a:lnTo>
                <a:lnTo>
                  <a:pt x="2860786" y="1367517"/>
                </a:lnTo>
                <a:lnTo>
                  <a:pt x="2815602" y="1367676"/>
                </a:lnTo>
                <a:lnTo>
                  <a:pt x="2770196" y="1367815"/>
                </a:lnTo>
                <a:lnTo>
                  <a:pt x="2724563" y="1367934"/>
                </a:lnTo>
                <a:lnTo>
                  <a:pt x="2678695" y="1368034"/>
                </a:lnTo>
                <a:lnTo>
                  <a:pt x="2632585" y="1368113"/>
                </a:lnTo>
                <a:lnTo>
                  <a:pt x="2586227" y="1368171"/>
                </a:lnTo>
                <a:lnTo>
                  <a:pt x="2539613" y="1368208"/>
                </a:lnTo>
                <a:lnTo>
                  <a:pt x="2492737" y="1368223"/>
                </a:lnTo>
                <a:lnTo>
                  <a:pt x="2445592" y="1368216"/>
                </a:lnTo>
                <a:lnTo>
                  <a:pt x="2398170" y="1368186"/>
                </a:lnTo>
                <a:lnTo>
                  <a:pt x="2350466" y="1368134"/>
                </a:lnTo>
                <a:lnTo>
                  <a:pt x="2302471" y="1368057"/>
                </a:lnTo>
                <a:lnTo>
                  <a:pt x="2254180" y="1367957"/>
                </a:lnTo>
                <a:lnTo>
                  <a:pt x="2205585" y="1367833"/>
                </a:lnTo>
                <a:lnTo>
                  <a:pt x="2156680" y="1367683"/>
                </a:lnTo>
                <a:lnTo>
                  <a:pt x="2107457" y="1367509"/>
                </a:lnTo>
                <a:lnTo>
                  <a:pt x="2057910" y="1367308"/>
                </a:lnTo>
                <a:lnTo>
                  <a:pt x="2008031" y="1367082"/>
                </a:lnTo>
                <a:lnTo>
                  <a:pt x="1957815" y="1366829"/>
                </a:lnTo>
                <a:lnTo>
                  <a:pt x="1907253" y="1366550"/>
                </a:lnTo>
                <a:lnTo>
                  <a:pt x="1856339" y="1366243"/>
                </a:lnTo>
                <a:lnTo>
                  <a:pt x="1805067" y="1365908"/>
                </a:lnTo>
                <a:lnTo>
                  <a:pt x="1753429" y="1365545"/>
                </a:lnTo>
                <a:lnTo>
                  <a:pt x="1701419" y="1365153"/>
                </a:lnTo>
                <a:lnTo>
                  <a:pt x="1649029" y="1364732"/>
                </a:lnTo>
                <a:lnTo>
                  <a:pt x="1596252" y="1364282"/>
                </a:lnTo>
                <a:lnTo>
                  <a:pt x="1543083" y="1363801"/>
                </a:lnTo>
                <a:lnTo>
                  <a:pt x="1489513" y="1363290"/>
                </a:lnTo>
                <a:lnTo>
                  <a:pt x="1435536" y="1362749"/>
                </a:lnTo>
                <a:lnTo>
                  <a:pt x="1381146" y="1362176"/>
                </a:lnTo>
                <a:lnTo>
                  <a:pt x="1326334" y="1361572"/>
                </a:lnTo>
                <a:lnTo>
                  <a:pt x="1271095" y="1360935"/>
                </a:lnTo>
                <a:lnTo>
                  <a:pt x="1215421" y="1360266"/>
                </a:lnTo>
                <a:lnTo>
                  <a:pt x="1159306" y="1359564"/>
                </a:lnTo>
                <a:lnTo>
                  <a:pt x="1102743" y="1358828"/>
                </a:lnTo>
                <a:lnTo>
                  <a:pt x="1045724" y="1358059"/>
                </a:lnTo>
                <a:lnTo>
                  <a:pt x="988243" y="1357256"/>
                </a:lnTo>
                <a:lnTo>
                  <a:pt x="930293" y="1356417"/>
                </a:lnTo>
                <a:lnTo>
                  <a:pt x="871867" y="1355544"/>
                </a:lnTo>
                <a:lnTo>
                  <a:pt x="812959" y="1354635"/>
                </a:lnTo>
                <a:lnTo>
                  <a:pt x="753561" y="1353690"/>
                </a:lnTo>
                <a:lnTo>
                  <a:pt x="693666" y="1352709"/>
                </a:lnTo>
                <a:lnTo>
                  <a:pt x="633267" y="1351691"/>
                </a:lnTo>
                <a:lnTo>
                  <a:pt x="572359" y="1350635"/>
                </a:lnTo>
                <a:lnTo>
                  <a:pt x="510933" y="1349542"/>
                </a:lnTo>
                <a:lnTo>
                  <a:pt x="448983" y="1348411"/>
                </a:lnTo>
                <a:lnTo>
                  <a:pt x="386502" y="1347241"/>
                </a:lnTo>
                <a:lnTo>
                  <a:pt x="323483" y="1346032"/>
                </a:lnTo>
                <a:lnTo>
                  <a:pt x="259919" y="1344784"/>
                </a:lnTo>
                <a:lnTo>
                  <a:pt x="195804" y="1343496"/>
                </a:lnTo>
                <a:lnTo>
                  <a:pt x="131130" y="1342167"/>
                </a:lnTo>
                <a:lnTo>
                  <a:pt x="65890" y="1340798"/>
                </a:lnTo>
                <a:lnTo>
                  <a:pt x="79" y="1339388"/>
                </a:lnTo>
                <a:lnTo>
                  <a:pt x="3105" y="1297355"/>
                </a:lnTo>
                <a:lnTo>
                  <a:pt x="5642" y="1255068"/>
                </a:lnTo>
                <a:lnTo>
                  <a:pt x="7718" y="1212476"/>
                </a:lnTo>
                <a:lnTo>
                  <a:pt x="9366" y="1169524"/>
                </a:lnTo>
                <a:lnTo>
                  <a:pt x="10617" y="1126160"/>
                </a:lnTo>
                <a:lnTo>
                  <a:pt x="11501" y="1082329"/>
                </a:lnTo>
                <a:lnTo>
                  <a:pt x="12050" y="1037979"/>
                </a:lnTo>
                <a:lnTo>
                  <a:pt x="12295" y="993056"/>
                </a:lnTo>
                <a:lnTo>
                  <a:pt x="12267" y="947506"/>
                </a:lnTo>
                <a:lnTo>
                  <a:pt x="11996" y="901278"/>
                </a:lnTo>
                <a:lnTo>
                  <a:pt x="11514" y="854316"/>
                </a:lnTo>
                <a:lnTo>
                  <a:pt x="10852" y="806569"/>
                </a:lnTo>
                <a:lnTo>
                  <a:pt x="10042" y="757982"/>
                </a:lnTo>
                <a:lnTo>
                  <a:pt x="9113" y="708502"/>
                </a:lnTo>
                <a:lnTo>
                  <a:pt x="8098" y="658076"/>
                </a:lnTo>
                <a:lnTo>
                  <a:pt x="7026" y="606651"/>
                </a:lnTo>
                <a:lnTo>
                  <a:pt x="5930" y="554173"/>
                </a:lnTo>
                <a:lnTo>
                  <a:pt x="4841" y="500589"/>
                </a:lnTo>
                <a:lnTo>
                  <a:pt x="3789" y="445846"/>
                </a:lnTo>
                <a:lnTo>
                  <a:pt x="2805" y="389890"/>
                </a:lnTo>
                <a:lnTo>
                  <a:pt x="1920" y="332668"/>
                </a:lnTo>
                <a:lnTo>
                  <a:pt x="1167" y="274126"/>
                </a:lnTo>
                <a:lnTo>
                  <a:pt x="575" y="214212"/>
                </a:lnTo>
                <a:lnTo>
                  <a:pt x="175" y="152872"/>
                </a:lnTo>
                <a:lnTo>
                  <a:pt x="0" y="90052"/>
                </a:lnTo>
                <a:lnTo>
                  <a:pt x="79" y="25700"/>
                </a:lnTo>
                <a:close/>
              </a:path>
            </a:pathLst>
          </a:custGeom>
          <a:ln w="9525">
            <a:solidFill>
              <a:srgbClr val="004751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 txBox="1"/>
          <p:nvPr/>
        </p:nvSpPr>
        <p:spPr>
          <a:xfrm>
            <a:off x="872131" y="3477973"/>
            <a:ext cx="6737033" cy="85039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317659" indent="-257651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317659" algn="l"/>
                <a:tab pos="318135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30" dirty="0">
                <a:solidFill>
                  <a:srgbClr val="004751"/>
                </a:solidFill>
              </a:rPr>
              <a:t>Python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usaríamos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función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mean_absolute_error,</a:t>
            </a:r>
            <a:r>
              <a:rPr sz="12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disponible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modulo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19" dirty="0">
                <a:solidFill>
                  <a:srgbClr val="004751"/>
                </a:solidFill>
              </a:rPr>
              <a:t>metrics</a:t>
            </a:r>
            <a:r>
              <a:rPr sz="1200" i="1" spc="4" dirty="0">
                <a:solidFill>
                  <a:srgbClr val="004751"/>
                </a:solidFill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scikit-</a:t>
            </a:r>
            <a:endParaRPr sz="1200" dirty="0">
              <a:latin typeface="Tahoma"/>
              <a:cs typeface="Tahoma"/>
            </a:endParaRPr>
          </a:p>
          <a:p>
            <a:pPr marL="317659">
              <a:spcBef>
                <a:spcPts val="4"/>
              </a:spcBef>
            </a:pP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learn,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contiene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26" dirty="0">
                <a:solidFill>
                  <a:srgbClr val="004751"/>
                </a:solidFill>
              </a:rPr>
              <a:t>scores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 marL="317659" indent="-257651">
              <a:spcBef>
                <a:spcPts val="379"/>
              </a:spcBef>
              <a:buClr>
                <a:srgbClr val="00A2AD"/>
              </a:buClr>
              <a:buFont typeface="Arial MT"/>
              <a:buChar char="•"/>
              <a:tabLst>
                <a:tab pos="317659" algn="l"/>
                <a:tab pos="318135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concreto,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importa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así: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from</a:t>
            </a:r>
            <a:r>
              <a:rPr sz="120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sklearn.metrics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import</a:t>
            </a:r>
            <a:r>
              <a:rPr sz="120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mean_absolute_error</a:t>
            </a:r>
            <a:endParaRPr sz="1200" dirty="0">
              <a:latin typeface="Tahoma"/>
              <a:cs typeface="Tahoma"/>
            </a:endParaRPr>
          </a:p>
          <a:p>
            <a:pPr marL="317659" indent="-257651">
              <a:spcBef>
                <a:spcPts val="368"/>
              </a:spcBef>
              <a:buClr>
                <a:srgbClr val="00A2AD"/>
              </a:buClr>
              <a:buFont typeface="Arial MT"/>
              <a:buChar char="•"/>
              <a:tabLst>
                <a:tab pos="317659" algn="l"/>
                <a:tab pos="318135" algn="l"/>
              </a:tabLst>
            </a:pPr>
            <a:r>
              <a:rPr sz="1200" spc="26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calcula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usando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predicción: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mean_absolute_error(y_true,</a:t>
            </a:r>
            <a:r>
              <a:rPr sz="120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y_pred)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732781" y="1281197"/>
            <a:ext cx="4663916" cy="177186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83820">
              <a:spcBef>
                <a:spcPts val="71"/>
              </a:spcBef>
            </a:pPr>
            <a:r>
              <a:rPr sz="1200" spc="30" dirty="0" smtClean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spc="23" dirty="0" smtClean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15" dirty="0" smtClean="0">
                <a:solidFill>
                  <a:srgbClr val="004751"/>
                </a:solidFill>
                <a:latin typeface="Tahoma"/>
                <a:cs typeface="Tahoma"/>
              </a:rPr>
              <a:t>an</a:t>
            </a:r>
            <a:r>
              <a:rPr sz="1200" spc="-38" dirty="0" smtClean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Cambria Math"/>
                <a:cs typeface="Cambria Math"/>
              </a:rPr>
              <a:t>𝑦</a:t>
            </a:r>
            <a:r>
              <a:rPr sz="1200" spc="71" dirty="0">
                <a:solidFill>
                  <a:srgbClr val="004751"/>
                </a:solidFill>
                <a:latin typeface="Cambria Math"/>
                <a:cs typeface="Cambria Math"/>
              </a:rPr>
              <a:t> </a:t>
            </a:r>
            <a:r>
              <a:rPr sz="1200" dirty="0" smtClean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lang="es-ES" sz="1200" dirty="0" smtClean="0">
                <a:solidFill>
                  <a:srgbClr val="004751"/>
                </a:solidFill>
                <a:latin typeface="Tahoma"/>
                <a:cs typeface="Tahoma"/>
              </a:rPr>
              <a:t>   </a:t>
            </a:r>
            <a:r>
              <a:rPr sz="1200" spc="-41" dirty="0" err="1" smtClean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200" spc="-26" dirty="0" err="1" smtClean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19" dirty="0" err="1" smtClean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spc="-4" dirty="0" err="1" smtClean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spc="-49" dirty="0" err="1" smtClean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11" dirty="0" err="1" smtClean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38" dirty="0" smtClean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eal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ti</a:t>
            </a:r>
            <a:r>
              <a:rPr sz="1200" spc="-86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ado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p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ect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nt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endParaRPr sz="1200" dirty="0">
              <a:latin typeface="Tahoma"/>
              <a:cs typeface="Tahoma"/>
            </a:endParaRPr>
          </a:p>
          <a:p>
            <a:pPr>
              <a:spcBef>
                <a:spcPts val="15"/>
              </a:spcBef>
            </a:pPr>
            <a:endParaRPr sz="1688" dirty="0">
              <a:latin typeface="Tahoma"/>
              <a:cs typeface="Tahoma"/>
            </a:endParaRPr>
          </a:p>
          <a:p>
            <a:pPr marL="131445" indent="-93821">
              <a:buClr>
                <a:srgbClr val="00A2AD"/>
              </a:buClr>
              <a:buFont typeface="Arial MT"/>
              <a:buChar char="•"/>
              <a:tabLst>
                <a:tab pos="131921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error</a:t>
            </a:r>
            <a:r>
              <a:rPr sz="120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absoluto</a:t>
            </a:r>
            <a:r>
              <a:rPr sz="1200" spc="-8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medio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(MAE: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mean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absolute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error)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es:</a:t>
            </a:r>
            <a:endParaRPr sz="1200" dirty="0">
              <a:latin typeface="Tahoma"/>
              <a:cs typeface="Tahoma"/>
            </a:endParaRPr>
          </a:p>
          <a:p>
            <a:pPr marL="213360" algn="ctr">
              <a:lnSpc>
                <a:spcPts val="784"/>
              </a:lnSpc>
              <a:spcBef>
                <a:spcPts val="964"/>
              </a:spcBef>
            </a:pPr>
            <a:endParaRPr lang="es-ES" sz="863" dirty="0">
              <a:latin typeface="Cambria Math"/>
              <a:cs typeface="Cambria Math"/>
            </a:endParaRPr>
          </a:p>
          <a:p>
            <a:pPr marL="213360" algn="ctr">
              <a:lnSpc>
                <a:spcPts val="784"/>
              </a:lnSpc>
              <a:spcBef>
                <a:spcPts val="964"/>
              </a:spcBef>
            </a:pPr>
            <a:endParaRPr lang="es-ES" sz="863" dirty="0">
              <a:latin typeface="Cambria Math"/>
              <a:cs typeface="Cambria Math"/>
            </a:endParaRPr>
          </a:p>
          <a:p>
            <a:pPr marL="213360" algn="ctr">
              <a:lnSpc>
                <a:spcPts val="784"/>
              </a:lnSpc>
              <a:spcBef>
                <a:spcPts val="964"/>
              </a:spcBef>
            </a:pPr>
            <a:endParaRPr lang="es-ES" sz="863" dirty="0" smtClean="0">
              <a:latin typeface="Cambria Math"/>
              <a:cs typeface="Cambria Math"/>
            </a:endParaRPr>
          </a:p>
          <a:p>
            <a:pPr marL="213360" algn="ctr">
              <a:lnSpc>
                <a:spcPts val="784"/>
              </a:lnSpc>
              <a:spcBef>
                <a:spcPts val="964"/>
              </a:spcBef>
            </a:pPr>
            <a:endParaRPr sz="863" dirty="0">
              <a:latin typeface="Cambria Math"/>
              <a:cs typeface="Cambria Math"/>
            </a:endParaRPr>
          </a:p>
          <a:p>
            <a:pPr marL="131445" indent="-93821">
              <a:spcBef>
                <a:spcPts val="165"/>
              </a:spcBef>
              <a:buClr>
                <a:srgbClr val="00A2AD"/>
              </a:buClr>
              <a:buFont typeface="Arial MT"/>
              <a:buChar char="•"/>
              <a:tabLst>
                <a:tab pos="131921" algn="l"/>
              </a:tabLst>
            </a:pPr>
            <a:r>
              <a:rPr sz="1200" spc="-11" dirty="0" smtClean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5" dirty="0" smtClean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mejor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posible,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decir,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cuando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no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hay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error,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sería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0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(mínimo)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7883" y="4673803"/>
            <a:ext cx="3735705" cy="11349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675" spc="-4" dirty="0">
                <a:solidFill>
                  <a:srgbClr val="004751"/>
                </a:solidFill>
                <a:latin typeface="Calibri"/>
                <a:cs typeface="Calibri"/>
              </a:rPr>
              <a:t>https://peltarion.com/knowledge-center/documentation/modeling-view/build-an-ai-model/loss-functions</a:t>
            </a:r>
            <a:endParaRPr sz="675" dirty="0">
              <a:latin typeface="Calibri"/>
              <a:cs typeface="Calibri"/>
            </a:endParaRP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075" y="1919859"/>
            <a:ext cx="2810827" cy="832555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30870" y="1294931"/>
            <a:ext cx="104972" cy="18784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732781" y="918822"/>
            <a:ext cx="64423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spc="-19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lang="es-ES" sz="1200" spc="-19" dirty="0" smtClean="0">
                <a:solidFill>
                  <a:srgbClr val="004751"/>
                </a:solidFill>
                <a:latin typeface="Tahoma"/>
                <a:cs typeface="Tahoma"/>
              </a:rPr>
              <a:t>ide</a:t>
            </a:r>
            <a:r>
              <a:rPr lang="es-ES" sz="1200" spc="-19" dirty="0">
                <a:solidFill>
                  <a:srgbClr val="004751"/>
                </a:solidFill>
                <a:latin typeface="Tahoma"/>
                <a:cs typeface="Tahoma"/>
              </a:rPr>
              <a:t>, en promedio, cuánto se desvía el valor predicho </a:t>
            </a:r>
            <a:r>
              <a:rPr lang="es-ES" sz="1200" spc="-19" dirty="0" smtClean="0">
                <a:solidFill>
                  <a:srgbClr val="004751"/>
                </a:solidFill>
                <a:latin typeface="Tahoma"/>
                <a:cs typeface="Tahoma"/>
              </a:rPr>
              <a:t> del </a:t>
            </a:r>
            <a:r>
              <a:rPr lang="es-ES" sz="1200" spc="-19" dirty="0">
                <a:solidFill>
                  <a:srgbClr val="004751"/>
                </a:solidFill>
                <a:latin typeface="Tahoma"/>
                <a:cs typeface="Tahoma"/>
              </a:rPr>
              <a:t>valor real </a:t>
            </a:r>
            <a:r>
              <a:rPr lang="es-ES" sz="1200" spc="-19" dirty="0" smtClean="0">
                <a:solidFill>
                  <a:srgbClr val="004751"/>
                </a:solidFill>
                <a:latin typeface="Tahoma"/>
                <a:cs typeface="Tahoma"/>
              </a:rPr>
              <a:t>en </a:t>
            </a:r>
            <a:r>
              <a:rPr lang="es-ES" sz="1200" spc="-19" dirty="0">
                <a:solidFill>
                  <a:srgbClr val="004751"/>
                </a:solidFill>
                <a:latin typeface="Tahoma"/>
                <a:cs typeface="Tahoma"/>
              </a:rPr>
              <a:t>términos absolutos.</a:t>
            </a:r>
          </a:p>
        </p:txBody>
      </p:sp>
    </p:spTree>
    <p:extLst>
      <p:ext uri="{BB962C8B-B14F-4D97-AF65-F5344CB8AC3E}">
        <p14:creationId xmlns:p14="http://schemas.microsoft.com/office/powerpoint/2010/main" val="466400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55943" y="1461099"/>
            <a:ext cx="1737231" cy="1621631"/>
          </a:xfrm>
          <a:prstGeom prst="rect">
            <a:avLst/>
          </a:prstGeom>
        </p:spPr>
      </p:pic>
      <p:sp>
        <p:nvSpPr>
          <p:cNvPr id="17" name="object 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8096" rIns="0" bIns="0" rtlCol="0" anchor="ctr" anchorCtr="0">
            <a:spAutoFit/>
          </a:bodyPr>
          <a:lstStyle/>
          <a:p>
            <a:pPr marL="28575">
              <a:spcBef>
                <a:spcPts val="64"/>
              </a:spcBef>
            </a:pPr>
            <a:fld id="{81D60167-4931-47E6-BA6A-407CBD079E47}" type="slidenum">
              <a:rPr spc="8" dirty="0"/>
              <a:pPr marL="28575">
                <a:spcBef>
                  <a:spcPts val="64"/>
                </a:spcBef>
              </a:pPr>
              <a:t>24</a:t>
            </a:fld>
            <a:endParaRPr spc="8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15" dirty="0"/>
              <a:t>Error</a:t>
            </a:r>
            <a:r>
              <a:rPr sz="2100" spc="-8" dirty="0"/>
              <a:t> cuadrático</a:t>
            </a:r>
            <a:r>
              <a:rPr sz="2100" spc="4" dirty="0"/>
              <a:t> </a:t>
            </a:r>
            <a:r>
              <a:rPr sz="2100" spc="-4" dirty="0"/>
              <a:t>medio </a:t>
            </a:r>
            <a:r>
              <a:rPr sz="2100" spc="-8" dirty="0"/>
              <a:t>(MSE)</a:t>
            </a:r>
            <a:endParaRPr sz="2100" dirty="0"/>
          </a:p>
        </p:txBody>
      </p:sp>
      <p:sp>
        <p:nvSpPr>
          <p:cNvPr id="4" name="object 4"/>
          <p:cNvSpPr txBox="1"/>
          <p:nvPr/>
        </p:nvSpPr>
        <p:spPr>
          <a:xfrm>
            <a:off x="1204893" y="1381946"/>
            <a:ext cx="4156145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30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spc="23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an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Cambria Math"/>
                <a:cs typeface="Cambria Math"/>
              </a:rPr>
              <a:t>𝑦</a:t>
            </a:r>
            <a:r>
              <a:rPr sz="1200" spc="71" dirty="0">
                <a:solidFill>
                  <a:srgbClr val="004751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lang="es-ES" sz="1200" spc="-56" dirty="0" smtClean="0">
                <a:solidFill>
                  <a:srgbClr val="004751"/>
                </a:solidFill>
                <a:latin typeface="Tahoma"/>
                <a:cs typeface="Tahoma"/>
              </a:rPr>
              <a:t>  </a:t>
            </a:r>
            <a:r>
              <a:rPr sz="1200" spc="-41" dirty="0" err="1" smtClean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200" spc="-26" dirty="0" err="1" smtClean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19" dirty="0" err="1" smtClean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spc="-4" dirty="0" err="1" smtClean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spc="-49" dirty="0" err="1" smtClean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11" dirty="0" err="1" smtClean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45" dirty="0" smtClean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8" dirty="0">
                <a:solidFill>
                  <a:srgbClr val="004751"/>
                </a:solidFill>
              </a:rPr>
              <a:t>r</a:t>
            </a:r>
            <a:r>
              <a:rPr sz="1200" i="1" spc="-38" dirty="0">
                <a:solidFill>
                  <a:srgbClr val="004751"/>
                </a:solidFill>
              </a:rPr>
              <a:t>e</a:t>
            </a:r>
            <a:r>
              <a:rPr sz="1200" i="1" spc="-41" dirty="0">
                <a:solidFill>
                  <a:srgbClr val="004751"/>
                </a:solidFill>
              </a:rPr>
              <a:t>a</a:t>
            </a:r>
            <a:r>
              <a:rPr sz="1200" i="1" spc="-30" dirty="0">
                <a:solidFill>
                  <a:srgbClr val="004751"/>
                </a:solidFill>
              </a:rPr>
              <a:t>l</a:t>
            </a:r>
            <a:r>
              <a:rPr sz="1200" i="1" spc="-8" dirty="0">
                <a:solidFill>
                  <a:srgbClr val="004751"/>
                </a:solidFill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41" dirty="0">
                <a:solidFill>
                  <a:srgbClr val="004751"/>
                </a:solidFill>
              </a:rPr>
              <a:t>e</a:t>
            </a:r>
            <a:r>
              <a:rPr sz="1200" i="1" spc="-45" dirty="0">
                <a:solidFill>
                  <a:srgbClr val="004751"/>
                </a:solidFill>
              </a:rPr>
              <a:t>s</a:t>
            </a:r>
            <a:r>
              <a:rPr sz="1200" i="1" spc="-11" dirty="0">
                <a:solidFill>
                  <a:srgbClr val="004751"/>
                </a:solidFill>
              </a:rPr>
              <a:t>ti</a:t>
            </a:r>
            <a:r>
              <a:rPr sz="1200" i="1" spc="-38" dirty="0">
                <a:solidFill>
                  <a:srgbClr val="004751"/>
                </a:solidFill>
              </a:rPr>
              <a:t>m</a:t>
            </a:r>
            <a:r>
              <a:rPr sz="1200" i="1" spc="-23" dirty="0">
                <a:solidFill>
                  <a:srgbClr val="004751"/>
                </a:solidFill>
              </a:rPr>
              <a:t>ado</a:t>
            </a:r>
            <a:r>
              <a:rPr sz="1200" i="1" spc="15" dirty="0">
                <a:solidFill>
                  <a:srgbClr val="004751"/>
                </a:solidFill>
              </a:rPr>
              <a:t> 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p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ect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ent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e,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241845" y="3761861"/>
            <a:ext cx="6527959" cy="1017270"/>
          </a:xfrm>
          <a:custGeom>
            <a:avLst/>
            <a:gdLst/>
            <a:ahLst/>
            <a:cxnLst/>
            <a:rect l="l" t="t" r="r" b="b"/>
            <a:pathLst>
              <a:path w="8703945" h="1356360">
                <a:moveTo>
                  <a:pt x="7" y="21846"/>
                </a:moveTo>
                <a:lnTo>
                  <a:pt x="36992" y="22294"/>
                </a:lnTo>
                <a:lnTo>
                  <a:pt x="77290" y="22984"/>
                </a:lnTo>
                <a:lnTo>
                  <a:pt x="120576" y="23845"/>
                </a:lnTo>
                <a:lnTo>
                  <a:pt x="166525" y="24806"/>
                </a:lnTo>
                <a:lnTo>
                  <a:pt x="214812" y="25797"/>
                </a:lnTo>
                <a:lnTo>
                  <a:pt x="265113" y="26747"/>
                </a:lnTo>
                <a:lnTo>
                  <a:pt x="317101" y="27586"/>
                </a:lnTo>
                <a:lnTo>
                  <a:pt x="370452" y="28243"/>
                </a:lnTo>
                <a:lnTo>
                  <a:pt x="424841" y="28649"/>
                </a:lnTo>
                <a:lnTo>
                  <a:pt x="479943" y="28732"/>
                </a:lnTo>
                <a:lnTo>
                  <a:pt x="535433" y="28422"/>
                </a:lnTo>
                <a:lnTo>
                  <a:pt x="590985" y="27649"/>
                </a:lnTo>
                <a:lnTo>
                  <a:pt x="646275" y="26342"/>
                </a:lnTo>
                <a:lnTo>
                  <a:pt x="700978" y="24431"/>
                </a:lnTo>
                <a:lnTo>
                  <a:pt x="754768" y="21846"/>
                </a:lnTo>
                <a:lnTo>
                  <a:pt x="825525" y="18574"/>
                </a:lnTo>
                <a:lnTo>
                  <a:pt x="892618" y="16642"/>
                </a:lnTo>
                <a:lnTo>
                  <a:pt x="956074" y="15821"/>
                </a:lnTo>
                <a:lnTo>
                  <a:pt x="1015918" y="15882"/>
                </a:lnTo>
                <a:lnTo>
                  <a:pt x="1072177" y="16599"/>
                </a:lnTo>
                <a:lnTo>
                  <a:pt x="1124877" y="17741"/>
                </a:lnTo>
                <a:lnTo>
                  <a:pt x="1174045" y="19080"/>
                </a:lnTo>
                <a:lnTo>
                  <a:pt x="1219707" y="20389"/>
                </a:lnTo>
                <a:lnTo>
                  <a:pt x="1261889" y="21439"/>
                </a:lnTo>
                <a:lnTo>
                  <a:pt x="1300618" y="22000"/>
                </a:lnTo>
                <a:lnTo>
                  <a:pt x="1335920" y="21846"/>
                </a:lnTo>
                <a:lnTo>
                  <a:pt x="1368054" y="21024"/>
                </a:lnTo>
                <a:lnTo>
                  <a:pt x="1406900" y="19675"/>
                </a:lnTo>
                <a:lnTo>
                  <a:pt x="1451505" y="17980"/>
                </a:lnTo>
                <a:lnTo>
                  <a:pt x="1500912" y="16121"/>
                </a:lnTo>
                <a:lnTo>
                  <a:pt x="1554165" y="14278"/>
                </a:lnTo>
                <a:lnTo>
                  <a:pt x="1610308" y="12632"/>
                </a:lnTo>
                <a:lnTo>
                  <a:pt x="1668385" y="11365"/>
                </a:lnTo>
                <a:lnTo>
                  <a:pt x="1727441" y="10657"/>
                </a:lnTo>
                <a:lnTo>
                  <a:pt x="1786519" y="10689"/>
                </a:lnTo>
                <a:lnTo>
                  <a:pt x="1844664" y="11643"/>
                </a:lnTo>
                <a:lnTo>
                  <a:pt x="1900920" y="13700"/>
                </a:lnTo>
                <a:lnTo>
                  <a:pt x="1954331" y="17041"/>
                </a:lnTo>
                <a:lnTo>
                  <a:pt x="2003940" y="21846"/>
                </a:lnTo>
                <a:lnTo>
                  <a:pt x="2040431" y="25492"/>
                </a:lnTo>
                <a:lnTo>
                  <a:pt x="2077555" y="27967"/>
                </a:lnTo>
                <a:lnTo>
                  <a:pt x="2115512" y="29412"/>
                </a:lnTo>
                <a:lnTo>
                  <a:pt x="2154499" y="29971"/>
                </a:lnTo>
                <a:lnTo>
                  <a:pt x="2194717" y="29788"/>
                </a:lnTo>
                <a:lnTo>
                  <a:pt x="2236363" y="29006"/>
                </a:lnTo>
                <a:lnTo>
                  <a:pt x="2279636" y="27768"/>
                </a:lnTo>
                <a:lnTo>
                  <a:pt x="2324735" y="26218"/>
                </a:lnTo>
                <a:lnTo>
                  <a:pt x="2371858" y="24498"/>
                </a:lnTo>
                <a:lnTo>
                  <a:pt x="2421205" y="22752"/>
                </a:lnTo>
                <a:lnTo>
                  <a:pt x="2472973" y="21124"/>
                </a:lnTo>
                <a:lnTo>
                  <a:pt x="2527362" y="19756"/>
                </a:lnTo>
                <a:lnTo>
                  <a:pt x="2584570" y="18793"/>
                </a:lnTo>
                <a:lnTo>
                  <a:pt x="2644797" y="18377"/>
                </a:lnTo>
                <a:lnTo>
                  <a:pt x="2708239" y="18651"/>
                </a:lnTo>
                <a:lnTo>
                  <a:pt x="2775097" y="19760"/>
                </a:lnTo>
                <a:lnTo>
                  <a:pt x="2845569" y="21846"/>
                </a:lnTo>
                <a:lnTo>
                  <a:pt x="2925891" y="24282"/>
                </a:lnTo>
                <a:lnTo>
                  <a:pt x="2992321" y="25385"/>
                </a:lnTo>
                <a:lnTo>
                  <a:pt x="3046602" y="25392"/>
                </a:lnTo>
                <a:lnTo>
                  <a:pt x="3090474" y="24545"/>
                </a:lnTo>
                <a:lnTo>
                  <a:pt x="3153959" y="21246"/>
                </a:lnTo>
                <a:lnTo>
                  <a:pt x="3196708" y="17407"/>
                </a:lnTo>
                <a:lnTo>
                  <a:pt x="3214660" y="15885"/>
                </a:lnTo>
                <a:lnTo>
                  <a:pt x="3232653" y="14948"/>
                </a:lnTo>
                <a:lnTo>
                  <a:pt x="3252427" y="14835"/>
                </a:lnTo>
                <a:lnTo>
                  <a:pt x="3275724" y="15787"/>
                </a:lnTo>
                <a:lnTo>
                  <a:pt x="3304286" y="18044"/>
                </a:lnTo>
                <a:lnTo>
                  <a:pt x="3339853" y="21846"/>
                </a:lnTo>
                <a:lnTo>
                  <a:pt x="3377891" y="25672"/>
                </a:lnTo>
                <a:lnTo>
                  <a:pt x="3417903" y="28529"/>
                </a:lnTo>
                <a:lnTo>
                  <a:pt x="3459839" y="30514"/>
                </a:lnTo>
                <a:lnTo>
                  <a:pt x="3503648" y="31725"/>
                </a:lnTo>
                <a:lnTo>
                  <a:pt x="3549281" y="32260"/>
                </a:lnTo>
                <a:lnTo>
                  <a:pt x="3596686" y="32215"/>
                </a:lnTo>
                <a:lnTo>
                  <a:pt x="3645813" y="31689"/>
                </a:lnTo>
                <a:lnTo>
                  <a:pt x="3696610" y="30778"/>
                </a:lnTo>
                <a:lnTo>
                  <a:pt x="3749029" y="29581"/>
                </a:lnTo>
                <a:lnTo>
                  <a:pt x="3803018" y="28196"/>
                </a:lnTo>
                <a:lnTo>
                  <a:pt x="3858526" y="26718"/>
                </a:lnTo>
                <a:lnTo>
                  <a:pt x="3915503" y="25247"/>
                </a:lnTo>
                <a:lnTo>
                  <a:pt x="3973898" y="23880"/>
                </a:lnTo>
                <a:lnTo>
                  <a:pt x="4033661" y="22713"/>
                </a:lnTo>
                <a:lnTo>
                  <a:pt x="4094741" y="21846"/>
                </a:lnTo>
                <a:lnTo>
                  <a:pt x="4179363" y="20361"/>
                </a:lnTo>
                <a:lnTo>
                  <a:pt x="4249681" y="18212"/>
                </a:lnTo>
                <a:lnTo>
                  <a:pt x="4308128" y="15773"/>
                </a:lnTo>
                <a:lnTo>
                  <a:pt x="4357133" y="13415"/>
                </a:lnTo>
                <a:lnTo>
                  <a:pt x="4399129" y="11511"/>
                </a:lnTo>
                <a:lnTo>
                  <a:pt x="4436544" y="10434"/>
                </a:lnTo>
                <a:lnTo>
                  <a:pt x="4471811" y="10556"/>
                </a:lnTo>
                <a:lnTo>
                  <a:pt x="4507359" y="12250"/>
                </a:lnTo>
                <a:lnTo>
                  <a:pt x="4545620" y="15889"/>
                </a:lnTo>
                <a:lnTo>
                  <a:pt x="4589025" y="21846"/>
                </a:lnTo>
                <a:lnTo>
                  <a:pt x="4627408" y="26748"/>
                </a:lnTo>
                <a:lnTo>
                  <a:pt x="4670173" y="30399"/>
                </a:lnTo>
                <a:lnTo>
                  <a:pt x="4716717" y="32917"/>
                </a:lnTo>
                <a:lnTo>
                  <a:pt x="4766434" y="34419"/>
                </a:lnTo>
                <a:lnTo>
                  <a:pt x="4818722" y="35025"/>
                </a:lnTo>
                <a:lnTo>
                  <a:pt x="4872976" y="34854"/>
                </a:lnTo>
                <a:lnTo>
                  <a:pt x="4928592" y="34024"/>
                </a:lnTo>
                <a:lnTo>
                  <a:pt x="4984965" y="32653"/>
                </a:lnTo>
                <a:lnTo>
                  <a:pt x="5041491" y="30861"/>
                </a:lnTo>
                <a:lnTo>
                  <a:pt x="5097566" y="28765"/>
                </a:lnTo>
                <a:lnTo>
                  <a:pt x="5152587" y="26485"/>
                </a:lnTo>
                <a:lnTo>
                  <a:pt x="5205948" y="24139"/>
                </a:lnTo>
                <a:lnTo>
                  <a:pt x="5257045" y="21846"/>
                </a:lnTo>
                <a:lnTo>
                  <a:pt x="5301193" y="20622"/>
                </a:lnTo>
                <a:lnTo>
                  <a:pt x="5347222" y="20648"/>
                </a:lnTo>
                <a:lnTo>
                  <a:pt x="5394903" y="21675"/>
                </a:lnTo>
                <a:lnTo>
                  <a:pt x="5444005" y="23455"/>
                </a:lnTo>
                <a:lnTo>
                  <a:pt x="5494295" y="25740"/>
                </a:lnTo>
                <a:lnTo>
                  <a:pt x="5545545" y="28283"/>
                </a:lnTo>
                <a:lnTo>
                  <a:pt x="5597521" y="30835"/>
                </a:lnTo>
                <a:lnTo>
                  <a:pt x="5649994" y="33149"/>
                </a:lnTo>
                <a:lnTo>
                  <a:pt x="5702733" y="34976"/>
                </a:lnTo>
                <a:lnTo>
                  <a:pt x="5755506" y="36070"/>
                </a:lnTo>
                <a:lnTo>
                  <a:pt x="5808083" y="36181"/>
                </a:lnTo>
                <a:lnTo>
                  <a:pt x="5860232" y="35062"/>
                </a:lnTo>
                <a:lnTo>
                  <a:pt x="5911723" y="32465"/>
                </a:lnTo>
                <a:lnTo>
                  <a:pt x="5962325" y="28142"/>
                </a:lnTo>
                <a:lnTo>
                  <a:pt x="6011806" y="21846"/>
                </a:lnTo>
                <a:lnTo>
                  <a:pt x="6084255" y="11477"/>
                </a:lnTo>
                <a:lnTo>
                  <a:pt x="6141192" y="4651"/>
                </a:lnTo>
                <a:lnTo>
                  <a:pt x="6186356" y="961"/>
                </a:lnTo>
                <a:lnTo>
                  <a:pt x="6223483" y="0"/>
                </a:lnTo>
                <a:lnTo>
                  <a:pt x="6256309" y="1358"/>
                </a:lnTo>
                <a:lnTo>
                  <a:pt x="6288572" y="4630"/>
                </a:lnTo>
                <a:lnTo>
                  <a:pt x="6324009" y="9407"/>
                </a:lnTo>
                <a:lnTo>
                  <a:pt x="6366355" y="15281"/>
                </a:lnTo>
                <a:lnTo>
                  <a:pt x="6419349" y="21846"/>
                </a:lnTo>
                <a:lnTo>
                  <a:pt x="6482455" y="27544"/>
                </a:lnTo>
                <a:lnTo>
                  <a:pt x="6538836" y="29954"/>
                </a:lnTo>
                <a:lnTo>
                  <a:pt x="6590116" y="29905"/>
                </a:lnTo>
                <a:lnTo>
                  <a:pt x="6637916" y="28227"/>
                </a:lnTo>
                <a:lnTo>
                  <a:pt x="6683859" y="25752"/>
                </a:lnTo>
                <a:lnTo>
                  <a:pt x="6729567" y="23310"/>
                </a:lnTo>
                <a:lnTo>
                  <a:pt x="6776661" y="21731"/>
                </a:lnTo>
                <a:lnTo>
                  <a:pt x="6826765" y="21846"/>
                </a:lnTo>
                <a:lnTo>
                  <a:pt x="6854308" y="22717"/>
                </a:lnTo>
                <a:lnTo>
                  <a:pt x="6887473" y="24084"/>
                </a:lnTo>
                <a:lnTo>
                  <a:pt x="6925683" y="25826"/>
                </a:lnTo>
                <a:lnTo>
                  <a:pt x="6968364" y="27822"/>
                </a:lnTo>
                <a:lnTo>
                  <a:pt x="7014941" y="29951"/>
                </a:lnTo>
                <a:lnTo>
                  <a:pt x="7064838" y="32092"/>
                </a:lnTo>
                <a:lnTo>
                  <a:pt x="7117481" y="34125"/>
                </a:lnTo>
                <a:lnTo>
                  <a:pt x="7172295" y="35927"/>
                </a:lnTo>
                <a:lnTo>
                  <a:pt x="7228704" y="37379"/>
                </a:lnTo>
                <a:lnTo>
                  <a:pt x="7286133" y="38359"/>
                </a:lnTo>
                <a:lnTo>
                  <a:pt x="7344007" y="38746"/>
                </a:lnTo>
                <a:lnTo>
                  <a:pt x="7401751" y="38419"/>
                </a:lnTo>
                <a:lnTo>
                  <a:pt x="7458790" y="37258"/>
                </a:lnTo>
                <a:lnTo>
                  <a:pt x="7514549" y="35141"/>
                </a:lnTo>
                <a:lnTo>
                  <a:pt x="7568453" y="31947"/>
                </a:lnTo>
                <a:lnTo>
                  <a:pt x="7619926" y="27556"/>
                </a:lnTo>
                <a:lnTo>
                  <a:pt x="7668394" y="21846"/>
                </a:lnTo>
                <a:lnTo>
                  <a:pt x="7708259" y="17096"/>
                </a:lnTo>
                <a:lnTo>
                  <a:pt x="7748431" y="13654"/>
                </a:lnTo>
                <a:lnTo>
                  <a:pt x="7789051" y="11384"/>
                </a:lnTo>
                <a:lnTo>
                  <a:pt x="7830258" y="10153"/>
                </a:lnTo>
                <a:lnTo>
                  <a:pt x="7872194" y="9826"/>
                </a:lnTo>
                <a:lnTo>
                  <a:pt x="7914997" y="10268"/>
                </a:lnTo>
                <a:lnTo>
                  <a:pt x="7958807" y="11345"/>
                </a:lnTo>
                <a:lnTo>
                  <a:pt x="8003766" y="12921"/>
                </a:lnTo>
                <a:lnTo>
                  <a:pt x="8050012" y="14863"/>
                </a:lnTo>
                <a:lnTo>
                  <a:pt x="8097686" y="17035"/>
                </a:lnTo>
                <a:lnTo>
                  <a:pt x="8146928" y="19304"/>
                </a:lnTo>
                <a:lnTo>
                  <a:pt x="8197878" y="21535"/>
                </a:lnTo>
                <a:lnTo>
                  <a:pt x="8250675" y="23592"/>
                </a:lnTo>
                <a:lnTo>
                  <a:pt x="8305461" y="25342"/>
                </a:lnTo>
                <a:lnTo>
                  <a:pt x="8362374" y="26650"/>
                </a:lnTo>
                <a:lnTo>
                  <a:pt x="8421555" y="27381"/>
                </a:lnTo>
                <a:lnTo>
                  <a:pt x="8483144" y="27400"/>
                </a:lnTo>
                <a:lnTo>
                  <a:pt x="8547281" y="26574"/>
                </a:lnTo>
                <a:lnTo>
                  <a:pt x="8614106" y="24767"/>
                </a:lnTo>
                <a:lnTo>
                  <a:pt x="8683759" y="21846"/>
                </a:lnTo>
                <a:lnTo>
                  <a:pt x="8689568" y="85236"/>
                </a:lnTo>
                <a:lnTo>
                  <a:pt x="8694404" y="145966"/>
                </a:lnTo>
                <a:lnTo>
                  <a:pt x="8698243" y="204186"/>
                </a:lnTo>
                <a:lnTo>
                  <a:pt x="8701059" y="260046"/>
                </a:lnTo>
                <a:lnTo>
                  <a:pt x="8702828" y="313696"/>
                </a:lnTo>
                <a:lnTo>
                  <a:pt x="8703524" y="365285"/>
                </a:lnTo>
                <a:lnTo>
                  <a:pt x="8703121" y="414965"/>
                </a:lnTo>
                <a:lnTo>
                  <a:pt x="8701596" y="462884"/>
                </a:lnTo>
                <a:lnTo>
                  <a:pt x="8698922" y="509192"/>
                </a:lnTo>
                <a:lnTo>
                  <a:pt x="8695075" y="554040"/>
                </a:lnTo>
                <a:lnTo>
                  <a:pt x="8690029" y="597578"/>
                </a:lnTo>
                <a:lnTo>
                  <a:pt x="8683759" y="639955"/>
                </a:lnTo>
                <a:lnTo>
                  <a:pt x="8679162" y="677082"/>
                </a:lnTo>
                <a:lnTo>
                  <a:pt x="8676908" y="716600"/>
                </a:lnTo>
                <a:lnTo>
                  <a:pt x="8676588" y="758397"/>
                </a:lnTo>
                <a:lnTo>
                  <a:pt x="8677794" y="802364"/>
                </a:lnTo>
                <a:lnTo>
                  <a:pt x="8680117" y="848390"/>
                </a:lnTo>
                <a:lnTo>
                  <a:pt x="8683146" y="896364"/>
                </a:lnTo>
                <a:lnTo>
                  <a:pt x="8686474" y="946177"/>
                </a:lnTo>
                <a:lnTo>
                  <a:pt x="8689691" y="997717"/>
                </a:lnTo>
                <a:lnTo>
                  <a:pt x="8692388" y="1050875"/>
                </a:lnTo>
                <a:lnTo>
                  <a:pt x="8694156" y="1105539"/>
                </a:lnTo>
                <a:lnTo>
                  <a:pt x="8694587" y="1161600"/>
                </a:lnTo>
                <a:lnTo>
                  <a:pt x="8693270" y="1218947"/>
                </a:lnTo>
                <a:lnTo>
                  <a:pt x="8689797" y="1277470"/>
                </a:lnTo>
                <a:lnTo>
                  <a:pt x="8683759" y="1337058"/>
                </a:lnTo>
                <a:lnTo>
                  <a:pt x="8620259" y="1341920"/>
                </a:lnTo>
                <a:lnTo>
                  <a:pt x="8560929" y="1344701"/>
                </a:lnTo>
                <a:lnTo>
                  <a:pt x="8505241" y="1345721"/>
                </a:lnTo>
                <a:lnTo>
                  <a:pt x="8452667" y="1345300"/>
                </a:lnTo>
                <a:lnTo>
                  <a:pt x="8402680" y="1343758"/>
                </a:lnTo>
                <a:lnTo>
                  <a:pt x="8354752" y="1341414"/>
                </a:lnTo>
                <a:lnTo>
                  <a:pt x="8308356" y="1338589"/>
                </a:lnTo>
                <a:lnTo>
                  <a:pt x="8262963" y="1335602"/>
                </a:lnTo>
                <a:lnTo>
                  <a:pt x="8218046" y="1332775"/>
                </a:lnTo>
                <a:lnTo>
                  <a:pt x="8173078" y="1330425"/>
                </a:lnTo>
                <a:lnTo>
                  <a:pt x="8127531" y="1328875"/>
                </a:lnTo>
                <a:lnTo>
                  <a:pt x="8080877" y="1328443"/>
                </a:lnTo>
                <a:lnTo>
                  <a:pt x="8032589" y="1329449"/>
                </a:lnTo>
                <a:lnTo>
                  <a:pt x="7982138" y="1332214"/>
                </a:lnTo>
                <a:lnTo>
                  <a:pt x="7928998" y="1337058"/>
                </a:lnTo>
                <a:lnTo>
                  <a:pt x="7873887" y="1342053"/>
                </a:lnTo>
                <a:lnTo>
                  <a:pt x="7818131" y="1345230"/>
                </a:lnTo>
                <a:lnTo>
                  <a:pt x="7762037" y="1346843"/>
                </a:lnTo>
                <a:lnTo>
                  <a:pt x="7705911" y="1347148"/>
                </a:lnTo>
                <a:lnTo>
                  <a:pt x="7650059" y="1346399"/>
                </a:lnTo>
                <a:lnTo>
                  <a:pt x="7594789" y="1344852"/>
                </a:lnTo>
                <a:lnTo>
                  <a:pt x="7540407" y="1342761"/>
                </a:lnTo>
                <a:lnTo>
                  <a:pt x="7487219" y="1340382"/>
                </a:lnTo>
                <a:lnTo>
                  <a:pt x="7435533" y="1337968"/>
                </a:lnTo>
                <a:lnTo>
                  <a:pt x="7385655" y="1335776"/>
                </a:lnTo>
                <a:lnTo>
                  <a:pt x="7337891" y="1334060"/>
                </a:lnTo>
                <a:lnTo>
                  <a:pt x="7292547" y="1333076"/>
                </a:lnTo>
                <a:lnTo>
                  <a:pt x="7249932" y="1333077"/>
                </a:lnTo>
                <a:lnTo>
                  <a:pt x="7210351" y="1334319"/>
                </a:lnTo>
                <a:lnTo>
                  <a:pt x="7174110" y="1337058"/>
                </a:lnTo>
                <a:lnTo>
                  <a:pt x="7133133" y="1340736"/>
                </a:lnTo>
                <a:lnTo>
                  <a:pt x="7089846" y="1343572"/>
                </a:lnTo>
                <a:lnTo>
                  <a:pt x="7044406" y="1345629"/>
                </a:lnTo>
                <a:lnTo>
                  <a:pt x="6996969" y="1346968"/>
                </a:lnTo>
                <a:lnTo>
                  <a:pt x="6947694" y="1347652"/>
                </a:lnTo>
                <a:lnTo>
                  <a:pt x="6896736" y="1347744"/>
                </a:lnTo>
                <a:lnTo>
                  <a:pt x="6844253" y="1347306"/>
                </a:lnTo>
                <a:lnTo>
                  <a:pt x="6790400" y="1346401"/>
                </a:lnTo>
                <a:lnTo>
                  <a:pt x="6735336" y="1345092"/>
                </a:lnTo>
                <a:lnTo>
                  <a:pt x="6679215" y="1343440"/>
                </a:lnTo>
                <a:lnTo>
                  <a:pt x="6622197" y="1341509"/>
                </a:lnTo>
                <a:lnTo>
                  <a:pt x="6564436" y="1339360"/>
                </a:lnTo>
                <a:lnTo>
                  <a:pt x="6506090" y="1337058"/>
                </a:lnTo>
                <a:lnTo>
                  <a:pt x="6461685" y="1335214"/>
                </a:lnTo>
                <a:lnTo>
                  <a:pt x="6417903" y="1333328"/>
                </a:lnTo>
                <a:lnTo>
                  <a:pt x="6374491" y="1331454"/>
                </a:lnTo>
                <a:lnTo>
                  <a:pt x="6331199" y="1329647"/>
                </a:lnTo>
                <a:lnTo>
                  <a:pt x="6287773" y="1327961"/>
                </a:lnTo>
                <a:lnTo>
                  <a:pt x="6243961" y="1326451"/>
                </a:lnTo>
                <a:lnTo>
                  <a:pt x="6199512" y="1325171"/>
                </a:lnTo>
                <a:lnTo>
                  <a:pt x="6154173" y="1324177"/>
                </a:lnTo>
                <a:lnTo>
                  <a:pt x="6107692" y="1323522"/>
                </a:lnTo>
                <a:lnTo>
                  <a:pt x="6059816" y="1323261"/>
                </a:lnTo>
                <a:lnTo>
                  <a:pt x="6010294" y="1323449"/>
                </a:lnTo>
                <a:lnTo>
                  <a:pt x="5958873" y="1324141"/>
                </a:lnTo>
                <a:lnTo>
                  <a:pt x="5905301" y="1325390"/>
                </a:lnTo>
                <a:lnTo>
                  <a:pt x="5849326" y="1327252"/>
                </a:lnTo>
                <a:lnTo>
                  <a:pt x="5790696" y="1329780"/>
                </a:lnTo>
                <a:lnTo>
                  <a:pt x="5729159" y="1333031"/>
                </a:lnTo>
                <a:lnTo>
                  <a:pt x="5664461" y="1337058"/>
                </a:lnTo>
                <a:lnTo>
                  <a:pt x="5599883" y="1341230"/>
                </a:lnTo>
                <a:lnTo>
                  <a:pt x="5538633" y="1344881"/>
                </a:lnTo>
                <a:lnTo>
                  <a:pt x="5480423" y="1348010"/>
                </a:lnTo>
                <a:lnTo>
                  <a:pt x="5424964" y="1350617"/>
                </a:lnTo>
                <a:lnTo>
                  <a:pt x="5371966" y="1352704"/>
                </a:lnTo>
                <a:lnTo>
                  <a:pt x="5321142" y="1354268"/>
                </a:lnTo>
                <a:lnTo>
                  <a:pt x="5272201" y="1355311"/>
                </a:lnTo>
                <a:lnTo>
                  <a:pt x="5224854" y="1355833"/>
                </a:lnTo>
                <a:lnTo>
                  <a:pt x="5178814" y="1355833"/>
                </a:lnTo>
                <a:lnTo>
                  <a:pt x="5133791" y="1355311"/>
                </a:lnTo>
                <a:lnTo>
                  <a:pt x="5089496" y="1354268"/>
                </a:lnTo>
                <a:lnTo>
                  <a:pt x="5045640" y="1352704"/>
                </a:lnTo>
                <a:lnTo>
                  <a:pt x="5001934" y="1350617"/>
                </a:lnTo>
                <a:lnTo>
                  <a:pt x="4958089" y="1348010"/>
                </a:lnTo>
                <a:lnTo>
                  <a:pt x="4913816" y="1344881"/>
                </a:lnTo>
                <a:lnTo>
                  <a:pt x="4868827" y="1341230"/>
                </a:lnTo>
                <a:lnTo>
                  <a:pt x="4822832" y="1337058"/>
                </a:lnTo>
                <a:lnTo>
                  <a:pt x="4771154" y="1332410"/>
                </a:lnTo>
                <a:lnTo>
                  <a:pt x="4721458" y="1328502"/>
                </a:lnTo>
                <a:lnTo>
                  <a:pt x="4673331" y="1325318"/>
                </a:lnTo>
                <a:lnTo>
                  <a:pt x="4626361" y="1322839"/>
                </a:lnTo>
                <a:lnTo>
                  <a:pt x="4580135" y="1321047"/>
                </a:lnTo>
                <a:lnTo>
                  <a:pt x="4534242" y="1319925"/>
                </a:lnTo>
                <a:lnTo>
                  <a:pt x="4488267" y="1319456"/>
                </a:lnTo>
                <a:lnTo>
                  <a:pt x="4441800" y="1319621"/>
                </a:lnTo>
                <a:lnTo>
                  <a:pt x="4394427" y="1320403"/>
                </a:lnTo>
                <a:lnTo>
                  <a:pt x="4345736" y="1321784"/>
                </a:lnTo>
                <a:lnTo>
                  <a:pt x="4295314" y="1323746"/>
                </a:lnTo>
                <a:lnTo>
                  <a:pt x="4242749" y="1326273"/>
                </a:lnTo>
                <a:lnTo>
                  <a:pt x="4187629" y="1329345"/>
                </a:lnTo>
                <a:lnTo>
                  <a:pt x="4129540" y="1332946"/>
                </a:lnTo>
                <a:lnTo>
                  <a:pt x="4068071" y="1337058"/>
                </a:lnTo>
                <a:lnTo>
                  <a:pt x="4005668" y="1341151"/>
                </a:lnTo>
                <a:lnTo>
                  <a:pt x="3945088" y="1344703"/>
                </a:lnTo>
                <a:lnTo>
                  <a:pt x="3886309" y="1347704"/>
                </a:lnTo>
                <a:lnTo>
                  <a:pt x="3829307" y="1350142"/>
                </a:lnTo>
                <a:lnTo>
                  <a:pt x="3774062" y="1352010"/>
                </a:lnTo>
                <a:lnTo>
                  <a:pt x="3720548" y="1353296"/>
                </a:lnTo>
                <a:lnTo>
                  <a:pt x="3668746" y="1353990"/>
                </a:lnTo>
                <a:lnTo>
                  <a:pt x="3618630" y="1354083"/>
                </a:lnTo>
                <a:lnTo>
                  <a:pt x="3570180" y="1353564"/>
                </a:lnTo>
                <a:lnTo>
                  <a:pt x="3523373" y="1352425"/>
                </a:lnTo>
                <a:lnTo>
                  <a:pt x="3478185" y="1350654"/>
                </a:lnTo>
                <a:lnTo>
                  <a:pt x="3434595" y="1348241"/>
                </a:lnTo>
                <a:lnTo>
                  <a:pt x="3392580" y="1345178"/>
                </a:lnTo>
                <a:lnTo>
                  <a:pt x="3352117" y="1341453"/>
                </a:lnTo>
                <a:lnTo>
                  <a:pt x="3313183" y="1337058"/>
                </a:lnTo>
                <a:lnTo>
                  <a:pt x="3274896" y="1332709"/>
                </a:lnTo>
                <a:lnTo>
                  <a:pt x="3236188" y="1329110"/>
                </a:lnTo>
                <a:lnTo>
                  <a:pt x="3196759" y="1326234"/>
                </a:lnTo>
                <a:lnTo>
                  <a:pt x="3156310" y="1324048"/>
                </a:lnTo>
                <a:lnTo>
                  <a:pt x="3114541" y="1322523"/>
                </a:lnTo>
                <a:lnTo>
                  <a:pt x="3071154" y="1321630"/>
                </a:lnTo>
                <a:lnTo>
                  <a:pt x="3025848" y="1321338"/>
                </a:lnTo>
                <a:lnTo>
                  <a:pt x="2978325" y="1321617"/>
                </a:lnTo>
                <a:lnTo>
                  <a:pt x="2928285" y="1322438"/>
                </a:lnTo>
                <a:lnTo>
                  <a:pt x="2875428" y="1323771"/>
                </a:lnTo>
                <a:lnTo>
                  <a:pt x="2819456" y="1325585"/>
                </a:lnTo>
                <a:lnTo>
                  <a:pt x="2760069" y="1327850"/>
                </a:lnTo>
                <a:lnTo>
                  <a:pt x="2696967" y="1330538"/>
                </a:lnTo>
                <a:lnTo>
                  <a:pt x="2629851" y="1333617"/>
                </a:lnTo>
                <a:lnTo>
                  <a:pt x="2558422" y="1337058"/>
                </a:lnTo>
                <a:lnTo>
                  <a:pt x="2458583" y="1341113"/>
                </a:lnTo>
                <a:lnTo>
                  <a:pt x="2378146" y="1342807"/>
                </a:lnTo>
                <a:lnTo>
                  <a:pt x="2314036" y="1342689"/>
                </a:lnTo>
                <a:lnTo>
                  <a:pt x="2263177" y="1341304"/>
                </a:lnTo>
                <a:lnTo>
                  <a:pt x="2222491" y="1339201"/>
                </a:lnTo>
                <a:lnTo>
                  <a:pt x="2188904" y="1336926"/>
                </a:lnTo>
                <a:lnTo>
                  <a:pt x="2159339" y="1335027"/>
                </a:lnTo>
                <a:lnTo>
                  <a:pt x="2130719" y="1334051"/>
                </a:lnTo>
                <a:lnTo>
                  <a:pt x="2099968" y="1334546"/>
                </a:lnTo>
                <a:lnTo>
                  <a:pt x="2064011" y="1337058"/>
                </a:lnTo>
                <a:lnTo>
                  <a:pt x="2038013" y="1338988"/>
                </a:lnTo>
                <a:lnTo>
                  <a:pt x="2006842" y="1340452"/>
                </a:lnTo>
                <a:lnTo>
                  <a:pt x="1970947" y="1341496"/>
                </a:lnTo>
                <a:lnTo>
                  <a:pt x="1930772" y="1342163"/>
                </a:lnTo>
                <a:lnTo>
                  <a:pt x="1886766" y="1342499"/>
                </a:lnTo>
                <a:lnTo>
                  <a:pt x="1839374" y="1342548"/>
                </a:lnTo>
                <a:lnTo>
                  <a:pt x="1789043" y="1342357"/>
                </a:lnTo>
                <a:lnTo>
                  <a:pt x="1736221" y="1341969"/>
                </a:lnTo>
                <a:lnTo>
                  <a:pt x="1681353" y="1341430"/>
                </a:lnTo>
                <a:lnTo>
                  <a:pt x="1624886" y="1340784"/>
                </a:lnTo>
                <a:lnTo>
                  <a:pt x="1567268" y="1340076"/>
                </a:lnTo>
                <a:lnTo>
                  <a:pt x="1508945" y="1339352"/>
                </a:lnTo>
                <a:lnTo>
                  <a:pt x="1450362" y="1338657"/>
                </a:lnTo>
                <a:lnTo>
                  <a:pt x="1391969" y="1338035"/>
                </a:lnTo>
                <a:lnTo>
                  <a:pt x="1334209" y="1337531"/>
                </a:lnTo>
                <a:lnTo>
                  <a:pt x="1277532" y="1337190"/>
                </a:lnTo>
                <a:lnTo>
                  <a:pt x="1222382" y="1337058"/>
                </a:lnTo>
                <a:lnTo>
                  <a:pt x="1183836" y="1336747"/>
                </a:lnTo>
                <a:lnTo>
                  <a:pt x="1144934" y="1335886"/>
                </a:lnTo>
                <a:lnTo>
                  <a:pt x="1105579" y="1334555"/>
                </a:lnTo>
                <a:lnTo>
                  <a:pt x="1065672" y="1332830"/>
                </a:lnTo>
                <a:lnTo>
                  <a:pt x="1025114" y="1330792"/>
                </a:lnTo>
                <a:lnTo>
                  <a:pt x="983807" y="1328519"/>
                </a:lnTo>
                <a:lnTo>
                  <a:pt x="941653" y="1326089"/>
                </a:lnTo>
                <a:lnTo>
                  <a:pt x="898553" y="1323581"/>
                </a:lnTo>
                <a:lnTo>
                  <a:pt x="854409" y="1321075"/>
                </a:lnTo>
                <a:lnTo>
                  <a:pt x="809122" y="1318647"/>
                </a:lnTo>
                <a:lnTo>
                  <a:pt x="762594" y="1316378"/>
                </a:lnTo>
                <a:lnTo>
                  <a:pt x="714727" y="1314345"/>
                </a:lnTo>
                <a:lnTo>
                  <a:pt x="665421" y="1312628"/>
                </a:lnTo>
                <a:lnTo>
                  <a:pt x="614580" y="1311305"/>
                </a:lnTo>
                <a:lnTo>
                  <a:pt x="562103" y="1310455"/>
                </a:lnTo>
                <a:lnTo>
                  <a:pt x="507893" y="1310156"/>
                </a:lnTo>
                <a:lnTo>
                  <a:pt x="451852" y="1310488"/>
                </a:lnTo>
                <a:lnTo>
                  <a:pt x="393880" y="1311528"/>
                </a:lnTo>
                <a:lnTo>
                  <a:pt x="333880" y="1313355"/>
                </a:lnTo>
                <a:lnTo>
                  <a:pt x="271753" y="1316049"/>
                </a:lnTo>
                <a:lnTo>
                  <a:pt x="207401" y="1319687"/>
                </a:lnTo>
                <a:lnTo>
                  <a:pt x="140725" y="1324349"/>
                </a:lnTo>
                <a:lnTo>
                  <a:pt x="71626" y="1330113"/>
                </a:lnTo>
                <a:lnTo>
                  <a:pt x="7" y="1337058"/>
                </a:lnTo>
                <a:lnTo>
                  <a:pt x="604" y="1289557"/>
                </a:lnTo>
                <a:lnTo>
                  <a:pt x="1023" y="1243131"/>
                </a:lnTo>
                <a:lnTo>
                  <a:pt x="1286" y="1197239"/>
                </a:lnTo>
                <a:lnTo>
                  <a:pt x="1413" y="1151339"/>
                </a:lnTo>
                <a:lnTo>
                  <a:pt x="1424" y="1104892"/>
                </a:lnTo>
                <a:lnTo>
                  <a:pt x="1341" y="1057354"/>
                </a:lnTo>
                <a:lnTo>
                  <a:pt x="1183" y="1008186"/>
                </a:lnTo>
                <a:lnTo>
                  <a:pt x="972" y="956847"/>
                </a:lnTo>
                <a:lnTo>
                  <a:pt x="729" y="902794"/>
                </a:lnTo>
                <a:lnTo>
                  <a:pt x="473" y="845488"/>
                </a:lnTo>
                <a:lnTo>
                  <a:pt x="226" y="784386"/>
                </a:lnTo>
                <a:lnTo>
                  <a:pt x="7" y="718949"/>
                </a:lnTo>
                <a:lnTo>
                  <a:pt x="0" y="662842"/>
                </a:lnTo>
                <a:lnTo>
                  <a:pt x="268" y="610341"/>
                </a:lnTo>
                <a:lnTo>
                  <a:pt x="744" y="560787"/>
                </a:lnTo>
                <a:lnTo>
                  <a:pt x="1358" y="513523"/>
                </a:lnTo>
                <a:lnTo>
                  <a:pt x="2042" y="467888"/>
                </a:lnTo>
                <a:lnTo>
                  <a:pt x="2728" y="423225"/>
                </a:lnTo>
                <a:lnTo>
                  <a:pt x="3346" y="378874"/>
                </a:lnTo>
                <a:lnTo>
                  <a:pt x="3827" y="334178"/>
                </a:lnTo>
                <a:lnTo>
                  <a:pt x="4104" y="288477"/>
                </a:lnTo>
                <a:lnTo>
                  <a:pt x="4107" y="241112"/>
                </a:lnTo>
                <a:lnTo>
                  <a:pt x="3768" y="191425"/>
                </a:lnTo>
                <a:lnTo>
                  <a:pt x="3017" y="138758"/>
                </a:lnTo>
                <a:lnTo>
                  <a:pt x="1786" y="82451"/>
                </a:lnTo>
                <a:lnTo>
                  <a:pt x="7" y="21846"/>
                </a:lnTo>
                <a:close/>
              </a:path>
            </a:pathLst>
          </a:custGeom>
          <a:ln w="9524">
            <a:solidFill>
              <a:srgbClr val="004751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6" name="object 6"/>
          <p:cNvSpPr txBox="1"/>
          <p:nvPr/>
        </p:nvSpPr>
        <p:spPr>
          <a:xfrm>
            <a:off x="1159174" y="2703635"/>
            <a:ext cx="6352699" cy="1946847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870" indent="-93821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mejor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posible,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decir,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cuando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no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hay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error,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sería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0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(mínimo)</a:t>
            </a:r>
            <a:endParaRPr sz="1200">
              <a:latin typeface="Tahoma"/>
              <a:cs typeface="Tahoma"/>
            </a:endParaRPr>
          </a:p>
          <a:p>
            <a:pPr>
              <a:spcBef>
                <a:spcPts val="23"/>
              </a:spcBef>
              <a:buClr>
                <a:srgbClr val="00A2AD"/>
              </a:buClr>
              <a:buFont typeface="Arial MT"/>
              <a:buChar char="•"/>
            </a:pPr>
            <a:endParaRPr sz="1650">
              <a:latin typeface="Tahoma"/>
              <a:cs typeface="Tahoma"/>
            </a:endParaRPr>
          </a:p>
          <a:p>
            <a:pPr marL="24288" marR="1321117" indent="-15240">
              <a:buClr>
                <a:srgbClr val="00A2AD"/>
              </a:buClr>
              <a:buFont typeface="Arial MT"/>
              <a:buChar char="•"/>
              <a:tabLst>
                <a:tab pos="63341" algn="l"/>
              </a:tabLst>
            </a:pPr>
            <a:r>
              <a:rPr sz="1200" spc="15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medida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cuadrática.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Si</a:t>
            </a:r>
            <a:r>
              <a:rPr sz="12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queremos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un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rango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similar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9" dirty="0">
                <a:solidFill>
                  <a:srgbClr val="004751"/>
                </a:solidFill>
                <a:latin typeface="Tahoma"/>
                <a:cs typeface="Tahoma"/>
              </a:rPr>
              <a:t>MAE,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tendremos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calcular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raíz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cuadrada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4751"/>
                </a:solidFill>
                <a:latin typeface="Tahoma"/>
                <a:cs typeface="Tahoma"/>
              </a:rPr>
              <a:t>(RMSE,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root</a:t>
            </a:r>
            <a:r>
              <a:rPr sz="12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mean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squared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error)</a:t>
            </a:r>
            <a:endParaRPr sz="1200">
              <a:latin typeface="Tahoma"/>
              <a:cs typeface="Tahoma"/>
            </a:endParaRPr>
          </a:p>
          <a:p>
            <a:pPr>
              <a:spcBef>
                <a:spcPts val="41"/>
              </a:spcBef>
              <a:buClr>
                <a:srgbClr val="00A2AD"/>
              </a:buClr>
              <a:buFont typeface="Arial MT"/>
              <a:buChar char="•"/>
            </a:pPr>
            <a:endParaRPr sz="1875">
              <a:latin typeface="Tahoma"/>
              <a:cs typeface="Tahoma"/>
            </a:endParaRPr>
          </a:p>
          <a:p>
            <a:pPr marL="408623" marR="3810" lvl="1" indent="-257651">
              <a:buClr>
                <a:srgbClr val="00A2AD"/>
              </a:buClr>
              <a:buFont typeface="Arial MT"/>
              <a:buChar char="•"/>
              <a:tabLst>
                <a:tab pos="408623" algn="l"/>
                <a:tab pos="409099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30" dirty="0">
                <a:solidFill>
                  <a:srgbClr val="004751"/>
                </a:solidFill>
              </a:rPr>
              <a:t>Python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usaríamos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función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mean_squared_error,</a:t>
            </a:r>
            <a:r>
              <a:rPr sz="120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disponible en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parte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scikit-learn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correspondiente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26" dirty="0">
                <a:solidFill>
                  <a:srgbClr val="004751"/>
                </a:solidFill>
              </a:rPr>
              <a:t>scores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408623" lvl="1" indent="-257651">
              <a:spcBef>
                <a:spcPts val="379"/>
              </a:spcBef>
              <a:buClr>
                <a:srgbClr val="00A2AD"/>
              </a:buClr>
              <a:buFont typeface="Arial MT"/>
              <a:buChar char="•"/>
              <a:tabLst>
                <a:tab pos="408623" algn="l"/>
                <a:tab pos="409099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concreto,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importa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así: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from</a:t>
            </a:r>
            <a:r>
              <a:rPr sz="120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sklearn.metrics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import</a:t>
            </a:r>
            <a:r>
              <a:rPr sz="120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mean_squared_error</a:t>
            </a:r>
            <a:endParaRPr sz="1200">
              <a:latin typeface="Tahoma"/>
              <a:cs typeface="Tahoma"/>
            </a:endParaRPr>
          </a:p>
          <a:p>
            <a:pPr marL="408623" lvl="1" indent="-257651">
              <a:spcBef>
                <a:spcPts val="371"/>
              </a:spcBef>
              <a:buClr>
                <a:srgbClr val="00A2AD"/>
              </a:buClr>
              <a:buFont typeface="Arial MT"/>
              <a:buChar char="•"/>
              <a:tabLst>
                <a:tab pos="408623" algn="l"/>
                <a:tab pos="409099" algn="l"/>
              </a:tabLst>
            </a:pPr>
            <a:r>
              <a:rPr sz="1200" spc="30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calcula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usando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predicción: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mean_squared_error(y_true,</a:t>
            </a:r>
            <a:r>
              <a:rPr sz="12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y_pred)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159173" y="1730047"/>
            <a:ext cx="3825240" cy="290464"/>
          </a:xfrm>
          <a:prstGeom prst="rect">
            <a:avLst/>
          </a:prstGeom>
        </p:spPr>
        <p:txBody>
          <a:bodyPr vert="horz" wrap="square" lIns="0" tIns="104775" rIns="0" bIns="0" rtlCol="0">
            <a:spAutoFit/>
          </a:bodyPr>
          <a:lstStyle/>
          <a:p>
            <a:pPr marL="102870" indent="-93821">
              <a:spcBef>
                <a:spcPts val="825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error</a:t>
            </a:r>
            <a:r>
              <a:rPr sz="120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cuadrático</a:t>
            </a:r>
            <a:r>
              <a:rPr sz="120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medio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(MSE: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mean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squared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error)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 err="1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30" dirty="0" smtClean="0">
                <a:solidFill>
                  <a:srgbClr val="004751"/>
                </a:solidFill>
                <a:latin typeface="Tahoma"/>
                <a:cs typeface="Tahoma"/>
              </a:rPr>
              <a:t>: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4366831" y="4779131"/>
            <a:ext cx="3736658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716"/>
              </a:lnSpc>
            </a:pPr>
            <a:r>
              <a:rPr sz="675" spc="-4" dirty="0">
                <a:solidFill>
                  <a:srgbClr val="004751"/>
                </a:solidFill>
                <a:latin typeface="Calibri"/>
                <a:cs typeface="Calibri"/>
              </a:rPr>
              <a:t>https://peltarion.com/knowledge-center/documentation/modeling-view/build-an-ai-model/loss-functions</a:t>
            </a:r>
            <a:endParaRPr sz="675" dirty="0">
              <a:latin typeface="Calibri"/>
              <a:cs typeface="Calibri"/>
            </a:endParaRPr>
          </a:p>
        </p:txBody>
      </p:sp>
      <p:pic>
        <p:nvPicPr>
          <p:cNvPr id="19" name="Imagen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815" y="2082647"/>
            <a:ext cx="2018909" cy="571929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9075" y="1394992"/>
            <a:ext cx="104972" cy="187845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159173" y="666560"/>
            <a:ext cx="67990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spc="23" dirty="0">
                <a:solidFill>
                  <a:srgbClr val="004751"/>
                </a:solidFill>
                <a:latin typeface="Tahoma"/>
                <a:cs typeface="Tahoma"/>
              </a:rPr>
              <a:t>Mide el promedio de los errores al cuadrado, es decir, cuánto difieren en promedio las predicciones de los valores </a:t>
            </a:r>
            <a:r>
              <a:rPr lang="es-ES" sz="1200" spc="23" dirty="0" smtClean="0">
                <a:solidFill>
                  <a:srgbClr val="004751"/>
                </a:solidFill>
                <a:latin typeface="Tahoma"/>
                <a:cs typeface="Tahoma"/>
              </a:rPr>
              <a:t>reales, </a:t>
            </a:r>
            <a:r>
              <a:rPr lang="es-ES" sz="1200" spc="23" dirty="0">
                <a:solidFill>
                  <a:srgbClr val="004751"/>
                </a:solidFill>
                <a:latin typeface="Tahoma"/>
                <a:cs typeface="Tahoma"/>
              </a:rPr>
              <a:t>penalizando con mayor severidad los errores grandes debido al uso de cuadrados.</a:t>
            </a:r>
          </a:p>
        </p:txBody>
      </p:sp>
    </p:spTree>
    <p:extLst>
      <p:ext uri="{BB962C8B-B14F-4D97-AF65-F5344CB8AC3E}">
        <p14:creationId xmlns:p14="http://schemas.microsoft.com/office/powerpoint/2010/main" val="129357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62582" y="1613307"/>
            <a:ext cx="1645934" cy="182986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15" dirty="0"/>
              <a:t>Error</a:t>
            </a:r>
            <a:r>
              <a:rPr sz="2100" spc="-4" dirty="0"/>
              <a:t> logarítmico</a:t>
            </a:r>
            <a:r>
              <a:rPr sz="2100" spc="8" dirty="0"/>
              <a:t> </a:t>
            </a:r>
            <a:r>
              <a:rPr sz="2100" spc="-8" dirty="0"/>
              <a:t>cuadrático</a:t>
            </a:r>
            <a:r>
              <a:rPr sz="2100" spc="8" dirty="0"/>
              <a:t> </a:t>
            </a:r>
            <a:r>
              <a:rPr sz="2100" spc="-4" dirty="0"/>
              <a:t>medio</a:t>
            </a:r>
            <a:r>
              <a:rPr sz="2100" dirty="0"/>
              <a:t> </a:t>
            </a:r>
            <a:r>
              <a:rPr sz="2100" spc="-8" dirty="0"/>
              <a:t>(MSLE)</a:t>
            </a:r>
            <a:endParaRPr sz="2100" dirty="0"/>
          </a:p>
        </p:txBody>
      </p:sp>
      <p:sp>
        <p:nvSpPr>
          <p:cNvPr id="5" name="object 5"/>
          <p:cNvSpPr/>
          <p:nvPr/>
        </p:nvSpPr>
        <p:spPr>
          <a:xfrm>
            <a:off x="1227869" y="3878059"/>
            <a:ext cx="6527959" cy="1017270"/>
          </a:xfrm>
          <a:custGeom>
            <a:avLst/>
            <a:gdLst/>
            <a:ahLst/>
            <a:cxnLst/>
            <a:rect l="l" t="t" r="r" b="b"/>
            <a:pathLst>
              <a:path w="8703945" h="1356360">
                <a:moveTo>
                  <a:pt x="7" y="21846"/>
                </a:moveTo>
                <a:lnTo>
                  <a:pt x="36992" y="22294"/>
                </a:lnTo>
                <a:lnTo>
                  <a:pt x="77290" y="22984"/>
                </a:lnTo>
                <a:lnTo>
                  <a:pt x="120576" y="23845"/>
                </a:lnTo>
                <a:lnTo>
                  <a:pt x="166525" y="24806"/>
                </a:lnTo>
                <a:lnTo>
                  <a:pt x="214812" y="25797"/>
                </a:lnTo>
                <a:lnTo>
                  <a:pt x="265113" y="26747"/>
                </a:lnTo>
                <a:lnTo>
                  <a:pt x="317101" y="27586"/>
                </a:lnTo>
                <a:lnTo>
                  <a:pt x="370452" y="28243"/>
                </a:lnTo>
                <a:lnTo>
                  <a:pt x="424841" y="28649"/>
                </a:lnTo>
                <a:lnTo>
                  <a:pt x="479943" y="28732"/>
                </a:lnTo>
                <a:lnTo>
                  <a:pt x="535433" y="28422"/>
                </a:lnTo>
                <a:lnTo>
                  <a:pt x="590985" y="27649"/>
                </a:lnTo>
                <a:lnTo>
                  <a:pt x="646275" y="26342"/>
                </a:lnTo>
                <a:lnTo>
                  <a:pt x="700978" y="24431"/>
                </a:lnTo>
                <a:lnTo>
                  <a:pt x="754768" y="21846"/>
                </a:lnTo>
                <a:lnTo>
                  <a:pt x="825525" y="18574"/>
                </a:lnTo>
                <a:lnTo>
                  <a:pt x="892618" y="16642"/>
                </a:lnTo>
                <a:lnTo>
                  <a:pt x="956074" y="15821"/>
                </a:lnTo>
                <a:lnTo>
                  <a:pt x="1015918" y="15882"/>
                </a:lnTo>
                <a:lnTo>
                  <a:pt x="1072177" y="16599"/>
                </a:lnTo>
                <a:lnTo>
                  <a:pt x="1124877" y="17741"/>
                </a:lnTo>
                <a:lnTo>
                  <a:pt x="1174045" y="19080"/>
                </a:lnTo>
                <a:lnTo>
                  <a:pt x="1219707" y="20389"/>
                </a:lnTo>
                <a:lnTo>
                  <a:pt x="1261889" y="21439"/>
                </a:lnTo>
                <a:lnTo>
                  <a:pt x="1300618" y="22000"/>
                </a:lnTo>
                <a:lnTo>
                  <a:pt x="1335920" y="21846"/>
                </a:lnTo>
                <a:lnTo>
                  <a:pt x="1368054" y="21024"/>
                </a:lnTo>
                <a:lnTo>
                  <a:pt x="1406900" y="19675"/>
                </a:lnTo>
                <a:lnTo>
                  <a:pt x="1451505" y="17980"/>
                </a:lnTo>
                <a:lnTo>
                  <a:pt x="1500912" y="16121"/>
                </a:lnTo>
                <a:lnTo>
                  <a:pt x="1554165" y="14278"/>
                </a:lnTo>
                <a:lnTo>
                  <a:pt x="1610308" y="12632"/>
                </a:lnTo>
                <a:lnTo>
                  <a:pt x="1668385" y="11365"/>
                </a:lnTo>
                <a:lnTo>
                  <a:pt x="1727441" y="10657"/>
                </a:lnTo>
                <a:lnTo>
                  <a:pt x="1786519" y="10689"/>
                </a:lnTo>
                <a:lnTo>
                  <a:pt x="1844664" y="11643"/>
                </a:lnTo>
                <a:lnTo>
                  <a:pt x="1900920" y="13700"/>
                </a:lnTo>
                <a:lnTo>
                  <a:pt x="1954331" y="17041"/>
                </a:lnTo>
                <a:lnTo>
                  <a:pt x="2003940" y="21846"/>
                </a:lnTo>
                <a:lnTo>
                  <a:pt x="2040431" y="25492"/>
                </a:lnTo>
                <a:lnTo>
                  <a:pt x="2077555" y="27967"/>
                </a:lnTo>
                <a:lnTo>
                  <a:pt x="2115512" y="29412"/>
                </a:lnTo>
                <a:lnTo>
                  <a:pt x="2154499" y="29971"/>
                </a:lnTo>
                <a:lnTo>
                  <a:pt x="2194717" y="29788"/>
                </a:lnTo>
                <a:lnTo>
                  <a:pt x="2236363" y="29006"/>
                </a:lnTo>
                <a:lnTo>
                  <a:pt x="2279636" y="27768"/>
                </a:lnTo>
                <a:lnTo>
                  <a:pt x="2324735" y="26218"/>
                </a:lnTo>
                <a:lnTo>
                  <a:pt x="2371858" y="24498"/>
                </a:lnTo>
                <a:lnTo>
                  <a:pt x="2421205" y="22752"/>
                </a:lnTo>
                <a:lnTo>
                  <a:pt x="2472973" y="21124"/>
                </a:lnTo>
                <a:lnTo>
                  <a:pt x="2527362" y="19756"/>
                </a:lnTo>
                <a:lnTo>
                  <a:pt x="2584570" y="18793"/>
                </a:lnTo>
                <a:lnTo>
                  <a:pt x="2644797" y="18377"/>
                </a:lnTo>
                <a:lnTo>
                  <a:pt x="2708239" y="18651"/>
                </a:lnTo>
                <a:lnTo>
                  <a:pt x="2775097" y="19760"/>
                </a:lnTo>
                <a:lnTo>
                  <a:pt x="2845569" y="21846"/>
                </a:lnTo>
                <a:lnTo>
                  <a:pt x="2925891" y="24282"/>
                </a:lnTo>
                <a:lnTo>
                  <a:pt x="2992321" y="25385"/>
                </a:lnTo>
                <a:lnTo>
                  <a:pt x="3046602" y="25392"/>
                </a:lnTo>
                <a:lnTo>
                  <a:pt x="3090474" y="24545"/>
                </a:lnTo>
                <a:lnTo>
                  <a:pt x="3153959" y="21246"/>
                </a:lnTo>
                <a:lnTo>
                  <a:pt x="3196708" y="17407"/>
                </a:lnTo>
                <a:lnTo>
                  <a:pt x="3214660" y="15885"/>
                </a:lnTo>
                <a:lnTo>
                  <a:pt x="3232653" y="14948"/>
                </a:lnTo>
                <a:lnTo>
                  <a:pt x="3252427" y="14835"/>
                </a:lnTo>
                <a:lnTo>
                  <a:pt x="3275724" y="15787"/>
                </a:lnTo>
                <a:lnTo>
                  <a:pt x="3304286" y="18044"/>
                </a:lnTo>
                <a:lnTo>
                  <a:pt x="3339853" y="21846"/>
                </a:lnTo>
                <a:lnTo>
                  <a:pt x="3377891" y="25672"/>
                </a:lnTo>
                <a:lnTo>
                  <a:pt x="3417903" y="28529"/>
                </a:lnTo>
                <a:lnTo>
                  <a:pt x="3459839" y="30514"/>
                </a:lnTo>
                <a:lnTo>
                  <a:pt x="3503648" y="31725"/>
                </a:lnTo>
                <a:lnTo>
                  <a:pt x="3549281" y="32260"/>
                </a:lnTo>
                <a:lnTo>
                  <a:pt x="3596686" y="32215"/>
                </a:lnTo>
                <a:lnTo>
                  <a:pt x="3645813" y="31689"/>
                </a:lnTo>
                <a:lnTo>
                  <a:pt x="3696610" y="30778"/>
                </a:lnTo>
                <a:lnTo>
                  <a:pt x="3749029" y="29581"/>
                </a:lnTo>
                <a:lnTo>
                  <a:pt x="3803018" y="28196"/>
                </a:lnTo>
                <a:lnTo>
                  <a:pt x="3858526" y="26718"/>
                </a:lnTo>
                <a:lnTo>
                  <a:pt x="3915503" y="25247"/>
                </a:lnTo>
                <a:lnTo>
                  <a:pt x="3973898" y="23880"/>
                </a:lnTo>
                <a:lnTo>
                  <a:pt x="4033661" y="22713"/>
                </a:lnTo>
                <a:lnTo>
                  <a:pt x="4094741" y="21846"/>
                </a:lnTo>
                <a:lnTo>
                  <a:pt x="4179363" y="20361"/>
                </a:lnTo>
                <a:lnTo>
                  <a:pt x="4249681" y="18212"/>
                </a:lnTo>
                <a:lnTo>
                  <a:pt x="4308128" y="15773"/>
                </a:lnTo>
                <a:lnTo>
                  <a:pt x="4357133" y="13415"/>
                </a:lnTo>
                <a:lnTo>
                  <a:pt x="4399129" y="11511"/>
                </a:lnTo>
                <a:lnTo>
                  <a:pt x="4436544" y="10434"/>
                </a:lnTo>
                <a:lnTo>
                  <a:pt x="4471811" y="10556"/>
                </a:lnTo>
                <a:lnTo>
                  <a:pt x="4507359" y="12250"/>
                </a:lnTo>
                <a:lnTo>
                  <a:pt x="4545620" y="15889"/>
                </a:lnTo>
                <a:lnTo>
                  <a:pt x="4589025" y="21846"/>
                </a:lnTo>
                <a:lnTo>
                  <a:pt x="4627408" y="26748"/>
                </a:lnTo>
                <a:lnTo>
                  <a:pt x="4670173" y="30399"/>
                </a:lnTo>
                <a:lnTo>
                  <a:pt x="4716717" y="32917"/>
                </a:lnTo>
                <a:lnTo>
                  <a:pt x="4766434" y="34419"/>
                </a:lnTo>
                <a:lnTo>
                  <a:pt x="4818722" y="35025"/>
                </a:lnTo>
                <a:lnTo>
                  <a:pt x="4872976" y="34854"/>
                </a:lnTo>
                <a:lnTo>
                  <a:pt x="4928592" y="34024"/>
                </a:lnTo>
                <a:lnTo>
                  <a:pt x="4984965" y="32653"/>
                </a:lnTo>
                <a:lnTo>
                  <a:pt x="5041491" y="30861"/>
                </a:lnTo>
                <a:lnTo>
                  <a:pt x="5097566" y="28765"/>
                </a:lnTo>
                <a:lnTo>
                  <a:pt x="5152587" y="26485"/>
                </a:lnTo>
                <a:lnTo>
                  <a:pt x="5205948" y="24139"/>
                </a:lnTo>
                <a:lnTo>
                  <a:pt x="5257045" y="21846"/>
                </a:lnTo>
                <a:lnTo>
                  <a:pt x="5301193" y="20622"/>
                </a:lnTo>
                <a:lnTo>
                  <a:pt x="5347222" y="20648"/>
                </a:lnTo>
                <a:lnTo>
                  <a:pt x="5394903" y="21675"/>
                </a:lnTo>
                <a:lnTo>
                  <a:pt x="5444005" y="23455"/>
                </a:lnTo>
                <a:lnTo>
                  <a:pt x="5494295" y="25740"/>
                </a:lnTo>
                <a:lnTo>
                  <a:pt x="5545545" y="28283"/>
                </a:lnTo>
                <a:lnTo>
                  <a:pt x="5597521" y="30835"/>
                </a:lnTo>
                <a:lnTo>
                  <a:pt x="5649994" y="33149"/>
                </a:lnTo>
                <a:lnTo>
                  <a:pt x="5702733" y="34976"/>
                </a:lnTo>
                <a:lnTo>
                  <a:pt x="5755506" y="36070"/>
                </a:lnTo>
                <a:lnTo>
                  <a:pt x="5808083" y="36181"/>
                </a:lnTo>
                <a:lnTo>
                  <a:pt x="5860232" y="35062"/>
                </a:lnTo>
                <a:lnTo>
                  <a:pt x="5911723" y="32465"/>
                </a:lnTo>
                <a:lnTo>
                  <a:pt x="5962325" y="28142"/>
                </a:lnTo>
                <a:lnTo>
                  <a:pt x="6011806" y="21846"/>
                </a:lnTo>
                <a:lnTo>
                  <a:pt x="6084255" y="11477"/>
                </a:lnTo>
                <a:lnTo>
                  <a:pt x="6141192" y="4651"/>
                </a:lnTo>
                <a:lnTo>
                  <a:pt x="6186356" y="961"/>
                </a:lnTo>
                <a:lnTo>
                  <a:pt x="6223483" y="0"/>
                </a:lnTo>
                <a:lnTo>
                  <a:pt x="6256309" y="1358"/>
                </a:lnTo>
                <a:lnTo>
                  <a:pt x="6288572" y="4630"/>
                </a:lnTo>
                <a:lnTo>
                  <a:pt x="6324009" y="9407"/>
                </a:lnTo>
                <a:lnTo>
                  <a:pt x="6366355" y="15281"/>
                </a:lnTo>
                <a:lnTo>
                  <a:pt x="6419349" y="21846"/>
                </a:lnTo>
                <a:lnTo>
                  <a:pt x="6482455" y="27544"/>
                </a:lnTo>
                <a:lnTo>
                  <a:pt x="6538836" y="29954"/>
                </a:lnTo>
                <a:lnTo>
                  <a:pt x="6590116" y="29905"/>
                </a:lnTo>
                <a:lnTo>
                  <a:pt x="6637916" y="28227"/>
                </a:lnTo>
                <a:lnTo>
                  <a:pt x="6683859" y="25752"/>
                </a:lnTo>
                <a:lnTo>
                  <a:pt x="6729567" y="23310"/>
                </a:lnTo>
                <a:lnTo>
                  <a:pt x="6776661" y="21731"/>
                </a:lnTo>
                <a:lnTo>
                  <a:pt x="6826765" y="21846"/>
                </a:lnTo>
                <a:lnTo>
                  <a:pt x="6854308" y="22717"/>
                </a:lnTo>
                <a:lnTo>
                  <a:pt x="6887473" y="24084"/>
                </a:lnTo>
                <a:lnTo>
                  <a:pt x="6925683" y="25826"/>
                </a:lnTo>
                <a:lnTo>
                  <a:pt x="6968364" y="27822"/>
                </a:lnTo>
                <a:lnTo>
                  <a:pt x="7014941" y="29951"/>
                </a:lnTo>
                <a:lnTo>
                  <a:pt x="7064838" y="32092"/>
                </a:lnTo>
                <a:lnTo>
                  <a:pt x="7117481" y="34125"/>
                </a:lnTo>
                <a:lnTo>
                  <a:pt x="7172295" y="35927"/>
                </a:lnTo>
                <a:lnTo>
                  <a:pt x="7228704" y="37379"/>
                </a:lnTo>
                <a:lnTo>
                  <a:pt x="7286133" y="38359"/>
                </a:lnTo>
                <a:lnTo>
                  <a:pt x="7344007" y="38746"/>
                </a:lnTo>
                <a:lnTo>
                  <a:pt x="7401751" y="38419"/>
                </a:lnTo>
                <a:lnTo>
                  <a:pt x="7458790" y="37258"/>
                </a:lnTo>
                <a:lnTo>
                  <a:pt x="7514549" y="35141"/>
                </a:lnTo>
                <a:lnTo>
                  <a:pt x="7568453" y="31947"/>
                </a:lnTo>
                <a:lnTo>
                  <a:pt x="7619926" y="27556"/>
                </a:lnTo>
                <a:lnTo>
                  <a:pt x="7668394" y="21846"/>
                </a:lnTo>
                <a:lnTo>
                  <a:pt x="7708259" y="17096"/>
                </a:lnTo>
                <a:lnTo>
                  <a:pt x="7748431" y="13654"/>
                </a:lnTo>
                <a:lnTo>
                  <a:pt x="7789051" y="11384"/>
                </a:lnTo>
                <a:lnTo>
                  <a:pt x="7830258" y="10153"/>
                </a:lnTo>
                <a:lnTo>
                  <a:pt x="7872194" y="9826"/>
                </a:lnTo>
                <a:lnTo>
                  <a:pt x="7914997" y="10268"/>
                </a:lnTo>
                <a:lnTo>
                  <a:pt x="7958807" y="11345"/>
                </a:lnTo>
                <a:lnTo>
                  <a:pt x="8003766" y="12921"/>
                </a:lnTo>
                <a:lnTo>
                  <a:pt x="8050012" y="14863"/>
                </a:lnTo>
                <a:lnTo>
                  <a:pt x="8097686" y="17035"/>
                </a:lnTo>
                <a:lnTo>
                  <a:pt x="8146928" y="19304"/>
                </a:lnTo>
                <a:lnTo>
                  <a:pt x="8197878" y="21535"/>
                </a:lnTo>
                <a:lnTo>
                  <a:pt x="8250675" y="23592"/>
                </a:lnTo>
                <a:lnTo>
                  <a:pt x="8305461" y="25342"/>
                </a:lnTo>
                <a:lnTo>
                  <a:pt x="8362374" y="26650"/>
                </a:lnTo>
                <a:lnTo>
                  <a:pt x="8421555" y="27381"/>
                </a:lnTo>
                <a:lnTo>
                  <a:pt x="8483144" y="27400"/>
                </a:lnTo>
                <a:lnTo>
                  <a:pt x="8547281" y="26574"/>
                </a:lnTo>
                <a:lnTo>
                  <a:pt x="8614106" y="24767"/>
                </a:lnTo>
                <a:lnTo>
                  <a:pt x="8683759" y="21846"/>
                </a:lnTo>
                <a:lnTo>
                  <a:pt x="8689568" y="85236"/>
                </a:lnTo>
                <a:lnTo>
                  <a:pt x="8694404" y="145966"/>
                </a:lnTo>
                <a:lnTo>
                  <a:pt x="8698243" y="204186"/>
                </a:lnTo>
                <a:lnTo>
                  <a:pt x="8701059" y="260046"/>
                </a:lnTo>
                <a:lnTo>
                  <a:pt x="8702828" y="313696"/>
                </a:lnTo>
                <a:lnTo>
                  <a:pt x="8703524" y="365285"/>
                </a:lnTo>
                <a:lnTo>
                  <a:pt x="8703121" y="414965"/>
                </a:lnTo>
                <a:lnTo>
                  <a:pt x="8701596" y="462884"/>
                </a:lnTo>
                <a:lnTo>
                  <a:pt x="8698922" y="509192"/>
                </a:lnTo>
                <a:lnTo>
                  <a:pt x="8695075" y="554040"/>
                </a:lnTo>
                <a:lnTo>
                  <a:pt x="8690029" y="597578"/>
                </a:lnTo>
                <a:lnTo>
                  <a:pt x="8683759" y="639955"/>
                </a:lnTo>
                <a:lnTo>
                  <a:pt x="8679162" y="677084"/>
                </a:lnTo>
                <a:lnTo>
                  <a:pt x="8676908" y="716604"/>
                </a:lnTo>
                <a:lnTo>
                  <a:pt x="8676588" y="758402"/>
                </a:lnTo>
                <a:lnTo>
                  <a:pt x="8677794" y="802370"/>
                </a:lnTo>
                <a:lnTo>
                  <a:pt x="8680117" y="848396"/>
                </a:lnTo>
                <a:lnTo>
                  <a:pt x="8683146" y="896370"/>
                </a:lnTo>
                <a:lnTo>
                  <a:pt x="8686474" y="946182"/>
                </a:lnTo>
                <a:lnTo>
                  <a:pt x="8689691" y="997721"/>
                </a:lnTo>
                <a:lnTo>
                  <a:pt x="8692388" y="1050878"/>
                </a:lnTo>
                <a:lnTo>
                  <a:pt x="8694156" y="1105541"/>
                </a:lnTo>
                <a:lnTo>
                  <a:pt x="8694587" y="1161601"/>
                </a:lnTo>
                <a:lnTo>
                  <a:pt x="8693270" y="1218948"/>
                </a:lnTo>
                <a:lnTo>
                  <a:pt x="8689797" y="1277470"/>
                </a:lnTo>
                <a:lnTo>
                  <a:pt x="8683759" y="1337058"/>
                </a:lnTo>
                <a:lnTo>
                  <a:pt x="8620259" y="1341920"/>
                </a:lnTo>
                <a:lnTo>
                  <a:pt x="8560929" y="1344701"/>
                </a:lnTo>
                <a:lnTo>
                  <a:pt x="8505241" y="1345721"/>
                </a:lnTo>
                <a:lnTo>
                  <a:pt x="8452667" y="1345300"/>
                </a:lnTo>
                <a:lnTo>
                  <a:pt x="8402680" y="1343758"/>
                </a:lnTo>
                <a:lnTo>
                  <a:pt x="8354752" y="1341414"/>
                </a:lnTo>
                <a:lnTo>
                  <a:pt x="8308356" y="1338589"/>
                </a:lnTo>
                <a:lnTo>
                  <a:pt x="8262963" y="1335602"/>
                </a:lnTo>
                <a:lnTo>
                  <a:pt x="8218046" y="1332775"/>
                </a:lnTo>
                <a:lnTo>
                  <a:pt x="8173078" y="1330425"/>
                </a:lnTo>
                <a:lnTo>
                  <a:pt x="8127531" y="1328875"/>
                </a:lnTo>
                <a:lnTo>
                  <a:pt x="8080877" y="1328443"/>
                </a:lnTo>
                <a:lnTo>
                  <a:pt x="8032589" y="1329449"/>
                </a:lnTo>
                <a:lnTo>
                  <a:pt x="7982138" y="1332214"/>
                </a:lnTo>
                <a:lnTo>
                  <a:pt x="7928998" y="1337058"/>
                </a:lnTo>
                <a:lnTo>
                  <a:pt x="7873887" y="1342053"/>
                </a:lnTo>
                <a:lnTo>
                  <a:pt x="7818131" y="1345230"/>
                </a:lnTo>
                <a:lnTo>
                  <a:pt x="7762037" y="1346843"/>
                </a:lnTo>
                <a:lnTo>
                  <a:pt x="7705911" y="1347148"/>
                </a:lnTo>
                <a:lnTo>
                  <a:pt x="7650059" y="1346399"/>
                </a:lnTo>
                <a:lnTo>
                  <a:pt x="7594789" y="1344852"/>
                </a:lnTo>
                <a:lnTo>
                  <a:pt x="7540407" y="1342761"/>
                </a:lnTo>
                <a:lnTo>
                  <a:pt x="7487219" y="1340382"/>
                </a:lnTo>
                <a:lnTo>
                  <a:pt x="7435533" y="1337968"/>
                </a:lnTo>
                <a:lnTo>
                  <a:pt x="7385655" y="1335776"/>
                </a:lnTo>
                <a:lnTo>
                  <a:pt x="7337891" y="1334060"/>
                </a:lnTo>
                <a:lnTo>
                  <a:pt x="7292547" y="1333076"/>
                </a:lnTo>
                <a:lnTo>
                  <a:pt x="7249932" y="1333077"/>
                </a:lnTo>
                <a:lnTo>
                  <a:pt x="7210351" y="1334319"/>
                </a:lnTo>
                <a:lnTo>
                  <a:pt x="7174110" y="1337058"/>
                </a:lnTo>
                <a:lnTo>
                  <a:pt x="7133133" y="1340736"/>
                </a:lnTo>
                <a:lnTo>
                  <a:pt x="7089846" y="1343572"/>
                </a:lnTo>
                <a:lnTo>
                  <a:pt x="7044406" y="1345629"/>
                </a:lnTo>
                <a:lnTo>
                  <a:pt x="6996969" y="1346968"/>
                </a:lnTo>
                <a:lnTo>
                  <a:pt x="6947694" y="1347652"/>
                </a:lnTo>
                <a:lnTo>
                  <a:pt x="6896736" y="1347744"/>
                </a:lnTo>
                <a:lnTo>
                  <a:pt x="6844253" y="1347306"/>
                </a:lnTo>
                <a:lnTo>
                  <a:pt x="6790400" y="1346401"/>
                </a:lnTo>
                <a:lnTo>
                  <a:pt x="6735336" y="1345092"/>
                </a:lnTo>
                <a:lnTo>
                  <a:pt x="6679215" y="1343440"/>
                </a:lnTo>
                <a:lnTo>
                  <a:pt x="6622197" y="1341509"/>
                </a:lnTo>
                <a:lnTo>
                  <a:pt x="6564436" y="1339360"/>
                </a:lnTo>
                <a:lnTo>
                  <a:pt x="6506090" y="1337058"/>
                </a:lnTo>
                <a:lnTo>
                  <a:pt x="6461685" y="1335214"/>
                </a:lnTo>
                <a:lnTo>
                  <a:pt x="6417903" y="1333328"/>
                </a:lnTo>
                <a:lnTo>
                  <a:pt x="6374491" y="1331454"/>
                </a:lnTo>
                <a:lnTo>
                  <a:pt x="6331199" y="1329647"/>
                </a:lnTo>
                <a:lnTo>
                  <a:pt x="6287773" y="1327961"/>
                </a:lnTo>
                <a:lnTo>
                  <a:pt x="6243961" y="1326451"/>
                </a:lnTo>
                <a:lnTo>
                  <a:pt x="6199512" y="1325171"/>
                </a:lnTo>
                <a:lnTo>
                  <a:pt x="6154173" y="1324177"/>
                </a:lnTo>
                <a:lnTo>
                  <a:pt x="6107692" y="1323522"/>
                </a:lnTo>
                <a:lnTo>
                  <a:pt x="6059816" y="1323261"/>
                </a:lnTo>
                <a:lnTo>
                  <a:pt x="6010294" y="1323449"/>
                </a:lnTo>
                <a:lnTo>
                  <a:pt x="5958873" y="1324141"/>
                </a:lnTo>
                <a:lnTo>
                  <a:pt x="5905301" y="1325390"/>
                </a:lnTo>
                <a:lnTo>
                  <a:pt x="5849326" y="1327252"/>
                </a:lnTo>
                <a:lnTo>
                  <a:pt x="5790696" y="1329780"/>
                </a:lnTo>
                <a:lnTo>
                  <a:pt x="5729159" y="1333031"/>
                </a:lnTo>
                <a:lnTo>
                  <a:pt x="5664461" y="1337058"/>
                </a:lnTo>
                <a:lnTo>
                  <a:pt x="5599883" y="1341230"/>
                </a:lnTo>
                <a:lnTo>
                  <a:pt x="5538633" y="1344881"/>
                </a:lnTo>
                <a:lnTo>
                  <a:pt x="5480423" y="1348010"/>
                </a:lnTo>
                <a:lnTo>
                  <a:pt x="5424964" y="1350617"/>
                </a:lnTo>
                <a:lnTo>
                  <a:pt x="5371966" y="1352704"/>
                </a:lnTo>
                <a:lnTo>
                  <a:pt x="5321142" y="1354268"/>
                </a:lnTo>
                <a:lnTo>
                  <a:pt x="5272201" y="1355311"/>
                </a:lnTo>
                <a:lnTo>
                  <a:pt x="5224854" y="1355833"/>
                </a:lnTo>
                <a:lnTo>
                  <a:pt x="5178814" y="1355833"/>
                </a:lnTo>
                <a:lnTo>
                  <a:pt x="5133791" y="1355311"/>
                </a:lnTo>
                <a:lnTo>
                  <a:pt x="5089496" y="1354268"/>
                </a:lnTo>
                <a:lnTo>
                  <a:pt x="5045640" y="1352704"/>
                </a:lnTo>
                <a:lnTo>
                  <a:pt x="5001934" y="1350617"/>
                </a:lnTo>
                <a:lnTo>
                  <a:pt x="4958089" y="1348010"/>
                </a:lnTo>
                <a:lnTo>
                  <a:pt x="4913816" y="1344881"/>
                </a:lnTo>
                <a:lnTo>
                  <a:pt x="4868827" y="1341230"/>
                </a:lnTo>
                <a:lnTo>
                  <a:pt x="4822832" y="1337058"/>
                </a:lnTo>
                <a:lnTo>
                  <a:pt x="4771154" y="1332410"/>
                </a:lnTo>
                <a:lnTo>
                  <a:pt x="4721458" y="1328502"/>
                </a:lnTo>
                <a:lnTo>
                  <a:pt x="4673331" y="1325318"/>
                </a:lnTo>
                <a:lnTo>
                  <a:pt x="4626361" y="1322839"/>
                </a:lnTo>
                <a:lnTo>
                  <a:pt x="4580135" y="1321047"/>
                </a:lnTo>
                <a:lnTo>
                  <a:pt x="4534242" y="1319925"/>
                </a:lnTo>
                <a:lnTo>
                  <a:pt x="4488267" y="1319456"/>
                </a:lnTo>
                <a:lnTo>
                  <a:pt x="4441800" y="1319621"/>
                </a:lnTo>
                <a:lnTo>
                  <a:pt x="4394427" y="1320403"/>
                </a:lnTo>
                <a:lnTo>
                  <a:pt x="4345736" y="1321784"/>
                </a:lnTo>
                <a:lnTo>
                  <a:pt x="4295314" y="1323746"/>
                </a:lnTo>
                <a:lnTo>
                  <a:pt x="4242749" y="1326273"/>
                </a:lnTo>
                <a:lnTo>
                  <a:pt x="4187629" y="1329345"/>
                </a:lnTo>
                <a:lnTo>
                  <a:pt x="4129540" y="1332946"/>
                </a:lnTo>
                <a:lnTo>
                  <a:pt x="4068071" y="1337058"/>
                </a:lnTo>
                <a:lnTo>
                  <a:pt x="4005668" y="1341151"/>
                </a:lnTo>
                <a:lnTo>
                  <a:pt x="3945088" y="1344703"/>
                </a:lnTo>
                <a:lnTo>
                  <a:pt x="3886309" y="1347704"/>
                </a:lnTo>
                <a:lnTo>
                  <a:pt x="3829307" y="1350142"/>
                </a:lnTo>
                <a:lnTo>
                  <a:pt x="3774062" y="1352010"/>
                </a:lnTo>
                <a:lnTo>
                  <a:pt x="3720548" y="1353296"/>
                </a:lnTo>
                <a:lnTo>
                  <a:pt x="3668746" y="1353990"/>
                </a:lnTo>
                <a:lnTo>
                  <a:pt x="3618630" y="1354083"/>
                </a:lnTo>
                <a:lnTo>
                  <a:pt x="3570180" y="1353564"/>
                </a:lnTo>
                <a:lnTo>
                  <a:pt x="3523373" y="1352425"/>
                </a:lnTo>
                <a:lnTo>
                  <a:pt x="3478185" y="1350654"/>
                </a:lnTo>
                <a:lnTo>
                  <a:pt x="3434595" y="1348241"/>
                </a:lnTo>
                <a:lnTo>
                  <a:pt x="3392580" y="1345178"/>
                </a:lnTo>
                <a:lnTo>
                  <a:pt x="3352117" y="1341453"/>
                </a:lnTo>
                <a:lnTo>
                  <a:pt x="3313183" y="1337058"/>
                </a:lnTo>
                <a:lnTo>
                  <a:pt x="3274896" y="1332709"/>
                </a:lnTo>
                <a:lnTo>
                  <a:pt x="3236188" y="1329110"/>
                </a:lnTo>
                <a:lnTo>
                  <a:pt x="3196759" y="1326234"/>
                </a:lnTo>
                <a:lnTo>
                  <a:pt x="3156310" y="1324048"/>
                </a:lnTo>
                <a:lnTo>
                  <a:pt x="3114541" y="1322523"/>
                </a:lnTo>
                <a:lnTo>
                  <a:pt x="3071154" y="1321630"/>
                </a:lnTo>
                <a:lnTo>
                  <a:pt x="3025848" y="1321338"/>
                </a:lnTo>
                <a:lnTo>
                  <a:pt x="2978325" y="1321617"/>
                </a:lnTo>
                <a:lnTo>
                  <a:pt x="2928285" y="1322438"/>
                </a:lnTo>
                <a:lnTo>
                  <a:pt x="2875428" y="1323771"/>
                </a:lnTo>
                <a:lnTo>
                  <a:pt x="2819456" y="1325585"/>
                </a:lnTo>
                <a:lnTo>
                  <a:pt x="2760069" y="1327850"/>
                </a:lnTo>
                <a:lnTo>
                  <a:pt x="2696967" y="1330538"/>
                </a:lnTo>
                <a:lnTo>
                  <a:pt x="2629851" y="1333617"/>
                </a:lnTo>
                <a:lnTo>
                  <a:pt x="2558422" y="1337058"/>
                </a:lnTo>
                <a:lnTo>
                  <a:pt x="2458583" y="1341113"/>
                </a:lnTo>
                <a:lnTo>
                  <a:pt x="2378146" y="1342807"/>
                </a:lnTo>
                <a:lnTo>
                  <a:pt x="2314036" y="1342689"/>
                </a:lnTo>
                <a:lnTo>
                  <a:pt x="2263177" y="1341304"/>
                </a:lnTo>
                <a:lnTo>
                  <a:pt x="2222491" y="1339201"/>
                </a:lnTo>
                <a:lnTo>
                  <a:pt x="2188904" y="1336926"/>
                </a:lnTo>
                <a:lnTo>
                  <a:pt x="2159339" y="1335027"/>
                </a:lnTo>
                <a:lnTo>
                  <a:pt x="2130719" y="1334051"/>
                </a:lnTo>
                <a:lnTo>
                  <a:pt x="2099968" y="1334546"/>
                </a:lnTo>
                <a:lnTo>
                  <a:pt x="2064011" y="1337058"/>
                </a:lnTo>
                <a:lnTo>
                  <a:pt x="2038013" y="1338988"/>
                </a:lnTo>
                <a:lnTo>
                  <a:pt x="2006842" y="1340452"/>
                </a:lnTo>
                <a:lnTo>
                  <a:pt x="1970947" y="1341496"/>
                </a:lnTo>
                <a:lnTo>
                  <a:pt x="1930772" y="1342163"/>
                </a:lnTo>
                <a:lnTo>
                  <a:pt x="1886766" y="1342499"/>
                </a:lnTo>
                <a:lnTo>
                  <a:pt x="1839374" y="1342548"/>
                </a:lnTo>
                <a:lnTo>
                  <a:pt x="1789043" y="1342357"/>
                </a:lnTo>
                <a:lnTo>
                  <a:pt x="1736221" y="1341969"/>
                </a:lnTo>
                <a:lnTo>
                  <a:pt x="1681353" y="1341430"/>
                </a:lnTo>
                <a:lnTo>
                  <a:pt x="1624886" y="1340784"/>
                </a:lnTo>
                <a:lnTo>
                  <a:pt x="1567268" y="1340076"/>
                </a:lnTo>
                <a:lnTo>
                  <a:pt x="1508945" y="1339352"/>
                </a:lnTo>
                <a:lnTo>
                  <a:pt x="1450362" y="1338657"/>
                </a:lnTo>
                <a:lnTo>
                  <a:pt x="1391969" y="1338035"/>
                </a:lnTo>
                <a:lnTo>
                  <a:pt x="1334209" y="1337531"/>
                </a:lnTo>
                <a:lnTo>
                  <a:pt x="1277532" y="1337190"/>
                </a:lnTo>
                <a:lnTo>
                  <a:pt x="1222382" y="1337058"/>
                </a:lnTo>
                <a:lnTo>
                  <a:pt x="1183836" y="1336747"/>
                </a:lnTo>
                <a:lnTo>
                  <a:pt x="1144934" y="1335886"/>
                </a:lnTo>
                <a:lnTo>
                  <a:pt x="1105579" y="1334555"/>
                </a:lnTo>
                <a:lnTo>
                  <a:pt x="1065672" y="1332830"/>
                </a:lnTo>
                <a:lnTo>
                  <a:pt x="1025114" y="1330792"/>
                </a:lnTo>
                <a:lnTo>
                  <a:pt x="983807" y="1328519"/>
                </a:lnTo>
                <a:lnTo>
                  <a:pt x="941653" y="1326089"/>
                </a:lnTo>
                <a:lnTo>
                  <a:pt x="898553" y="1323581"/>
                </a:lnTo>
                <a:lnTo>
                  <a:pt x="854409" y="1321075"/>
                </a:lnTo>
                <a:lnTo>
                  <a:pt x="809122" y="1318647"/>
                </a:lnTo>
                <a:lnTo>
                  <a:pt x="762594" y="1316378"/>
                </a:lnTo>
                <a:lnTo>
                  <a:pt x="714727" y="1314345"/>
                </a:lnTo>
                <a:lnTo>
                  <a:pt x="665421" y="1312628"/>
                </a:lnTo>
                <a:lnTo>
                  <a:pt x="614580" y="1311305"/>
                </a:lnTo>
                <a:lnTo>
                  <a:pt x="562103" y="1310455"/>
                </a:lnTo>
                <a:lnTo>
                  <a:pt x="507893" y="1310156"/>
                </a:lnTo>
                <a:lnTo>
                  <a:pt x="451852" y="1310488"/>
                </a:lnTo>
                <a:lnTo>
                  <a:pt x="393880" y="1311528"/>
                </a:lnTo>
                <a:lnTo>
                  <a:pt x="333880" y="1313355"/>
                </a:lnTo>
                <a:lnTo>
                  <a:pt x="271753" y="1316049"/>
                </a:lnTo>
                <a:lnTo>
                  <a:pt x="207401" y="1319687"/>
                </a:lnTo>
                <a:lnTo>
                  <a:pt x="140725" y="1324349"/>
                </a:lnTo>
                <a:lnTo>
                  <a:pt x="71626" y="1330113"/>
                </a:lnTo>
                <a:lnTo>
                  <a:pt x="7" y="1337058"/>
                </a:lnTo>
                <a:lnTo>
                  <a:pt x="604" y="1289558"/>
                </a:lnTo>
                <a:lnTo>
                  <a:pt x="1023" y="1243135"/>
                </a:lnTo>
                <a:lnTo>
                  <a:pt x="1286" y="1197248"/>
                </a:lnTo>
                <a:lnTo>
                  <a:pt x="1413" y="1151353"/>
                </a:lnTo>
                <a:lnTo>
                  <a:pt x="1424" y="1104911"/>
                </a:lnTo>
                <a:lnTo>
                  <a:pt x="1341" y="1057378"/>
                </a:lnTo>
                <a:lnTo>
                  <a:pt x="1183" y="1008214"/>
                </a:lnTo>
                <a:lnTo>
                  <a:pt x="972" y="956875"/>
                </a:lnTo>
                <a:lnTo>
                  <a:pt x="729" y="902821"/>
                </a:lnTo>
                <a:lnTo>
                  <a:pt x="473" y="845510"/>
                </a:lnTo>
                <a:lnTo>
                  <a:pt x="226" y="784400"/>
                </a:lnTo>
                <a:lnTo>
                  <a:pt x="7" y="718949"/>
                </a:lnTo>
                <a:lnTo>
                  <a:pt x="0" y="662842"/>
                </a:lnTo>
                <a:lnTo>
                  <a:pt x="268" y="610341"/>
                </a:lnTo>
                <a:lnTo>
                  <a:pt x="744" y="560787"/>
                </a:lnTo>
                <a:lnTo>
                  <a:pt x="1358" y="513523"/>
                </a:lnTo>
                <a:lnTo>
                  <a:pt x="2042" y="467888"/>
                </a:lnTo>
                <a:lnTo>
                  <a:pt x="2728" y="423225"/>
                </a:lnTo>
                <a:lnTo>
                  <a:pt x="3346" y="378874"/>
                </a:lnTo>
                <a:lnTo>
                  <a:pt x="3827" y="334178"/>
                </a:lnTo>
                <a:lnTo>
                  <a:pt x="4104" y="288477"/>
                </a:lnTo>
                <a:lnTo>
                  <a:pt x="4107" y="241112"/>
                </a:lnTo>
                <a:lnTo>
                  <a:pt x="3768" y="191425"/>
                </a:lnTo>
                <a:lnTo>
                  <a:pt x="3017" y="138758"/>
                </a:lnTo>
                <a:lnTo>
                  <a:pt x="1786" y="82451"/>
                </a:lnTo>
                <a:lnTo>
                  <a:pt x="7" y="21846"/>
                </a:lnTo>
                <a:close/>
              </a:path>
            </a:pathLst>
          </a:custGeom>
          <a:ln w="9524">
            <a:solidFill>
              <a:srgbClr val="004751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6" name="object 6"/>
          <p:cNvSpPr txBox="1"/>
          <p:nvPr/>
        </p:nvSpPr>
        <p:spPr>
          <a:xfrm>
            <a:off x="1157525" y="2910406"/>
            <a:ext cx="6304121" cy="193530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870" indent="-93821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mejor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posible,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decir,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cuando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no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hay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error,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sería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0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(mínimo)</a:t>
            </a:r>
            <a:endParaRPr sz="1200" dirty="0">
              <a:latin typeface="Tahoma"/>
              <a:cs typeface="Tahoma"/>
            </a:endParaRPr>
          </a:p>
          <a:p>
            <a:pPr>
              <a:spcBef>
                <a:spcPts val="23"/>
              </a:spcBef>
              <a:buClr>
                <a:srgbClr val="00A2AD"/>
              </a:buClr>
              <a:buFont typeface="Arial MT"/>
              <a:buChar char="•"/>
            </a:pPr>
            <a:endParaRPr sz="1650" dirty="0">
              <a:latin typeface="Tahoma"/>
              <a:cs typeface="Tahoma"/>
            </a:endParaRPr>
          </a:p>
          <a:p>
            <a:pPr marL="102870" indent="-93821"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Debido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forma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función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logarítmica,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errores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por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defecto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endParaRPr sz="1200" dirty="0">
              <a:latin typeface="Tahoma"/>
              <a:cs typeface="Tahoma"/>
            </a:endParaRPr>
          </a:p>
          <a:p>
            <a:pPr marL="24288"/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penalizan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más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errores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por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exceso</a:t>
            </a:r>
            <a:endParaRPr sz="1200" dirty="0">
              <a:latin typeface="Tahoma"/>
              <a:cs typeface="Tahoma"/>
            </a:endParaRPr>
          </a:p>
          <a:p>
            <a:pPr>
              <a:spcBef>
                <a:spcPts val="8"/>
              </a:spcBef>
            </a:pPr>
            <a:endParaRPr sz="1800" dirty="0">
              <a:latin typeface="Tahoma"/>
              <a:cs typeface="Tahoma"/>
            </a:endParaRPr>
          </a:p>
          <a:p>
            <a:pPr marL="408623" marR="3810" lvl="1" indent="-257651">
              <a:buClr>
                <a:srgbClr val="00A2AD"/>
              </a:buClr>
              <a:buFont typeface="Arial MT"/>
              <a:buChar char="•"/>
              <a:tabLst>
                <a:tab pos="408623" algn="l"/>
                <a:tab pos="409099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30" dirty="0">
                <a:solidFill>
                  <a:srgbClr val="004751"/>
                </a:solidFill>
              </a:rPr>
              <a:t>Python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,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usaríamos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la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función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mean_squared_log_error,</a:t>
            </a:r>
            <a:r>
              <a:rPr sz="120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disponible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parte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scikit-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learn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correspondiente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26" dirty="0">
                <a:solidFill>
                  <a:srgbClr val="004751"/>
                </a:solidFill>
              </a:rPr>
              <a:t>scores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 marL="408623" lvl="1" indent="-257651">
              <a:spcBef>
                <a:spcPts val="379"/>
              </a:spcBef>
              <a:buClr>
                <a:srgbClr val="00A2AD"/>
              </a:buClr>
              <a:buFont typeface="Arial MT"/>
              <a:buChar char="•"/>
              <a:tabLst>
                <a:tab pos="408623" algn="l"/>
                <a:tab pos="409099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concreto,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importa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así: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from</a:t>
            </a:r>
            <a:r>
              <a:rPr sz="120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sklearn.metrics</a:t>
            </a:r>
            <a:r>
              <a:rPr sz="12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import</a:t>
            </a:r>
            <a:r>
              <a:rPr sz="120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mean_squared_log_error</a:t>
            </a:r>
            <a:endParaRPr sz="1200" dirty="0">
              <a:latin typeface="Tahoma"/>
              <a:cs typeface="Tahoma"/>
            </a:endParaRPr>
          </a:p>
          <a:p>
            <a:pPr marL="408623" lvl="1" indent="-257651">
              <a:spcBef>
                <a:spcPts val="371"/>
              </a:spcBef>
              <a:buClr>
                <a:srgbClr val="00A2AD"/>
              </a:buClr>
              <a:buFont typeface="Arial MT"/>
              <a:buChar char="•"/>
              <a:tabLst>
                <a:tab pos="408623" algn="l"/>
                <a:tab pos="409099" algn="l"/>
              </a:tabLst>
            </a:pPr>
            <a:r>
              <a:rPr sz="1200" spc="26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calcula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usando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predicción: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mean_squared_log_error(y_true,</a:t>
            </a:r>
            <a:r>
              <a:rPr sz="120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y_pred)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27869" y="1805712"/>
            <a:ext cx="5353508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4288" marR="3810" indent="-15240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error</a:t>
            </a:r>
            <a:r>
              <a:rPr sz="120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logarítmico</a:t>
            </a:r>
            <a:r>
              <a:rPr sz="120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cuadrático</a:t>
            </a:r>
            <a:r>
              <a:rPr sz="120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medio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(MSLE: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mean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squared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logaritmic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error)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 err="1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34" dirty="0" smtClean="0">
                <a:solidFill>
                  <a:srgbClr val="004751"/>
                </a:solidFill>
                <a:latin typeface="Tahoma"/>
                <a:cs typeface="Tahoma"/>
              </a:rPr>
              <a:t>: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93121" y="5234051"/>
            <a:ext cx="3736658" cy="8976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9525">
              <a:lnSpc>
                <a:spcPts val="716"/>
              </a:lnSpc>
            </a:pPr>
            <a:r>
              <a:rPr sz="675" spc="-4" dirty="0">
                <a:solidFill>
                  <a:srgbClr val="004751"/>
                </a:solidFill>
                <a:latin typeface="Calibri"/>
                <a:cs typeface="Calibri"/>
              </a:rPr>
              <a:t>https://peltarion.com/knowledge-center/documentation/modeling-view/build-an-ai-model/loss-functions</a:t>
            </a:r>
            <a:endParaRPr sz="675" dirty="0">
              <a:latin typeface="Calibri"/>
              <a:cs typeface="Calibri"/>
            </a:endParaRPr>
          </a:p>
        </p:txBody>
      </p:sp>
      <p:sp>
        <p:nvSpPr>
          <p:cNvPr id="18" name="object 7"/>
          <p:cNvSpPr txBox="1"/>
          <p:nvPr/>
        </p:nvSpPr>
        <p:spPr>
          <a:xfrm>
            <a:off x="1227869" y="1504597"/>
            <a:ext cx="4663916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83820">
              <a:spcBef>
                <a:spcPts val="71"/>
              </a:spcBef>
            </a:pPr>
            <a:r>
              <a:rPr sz="1200" spc="30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spc="23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an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Cambria Math"/>
                <a:cs typeface="Cambria Math"/>
              </a:rPr>
              <a:t>𝑦</a:t>
            </a:r>
            <a:r>
              <a:rPr sz="1200" spc="71" dirty="0">
                <a:solidFill>
                  <a:srgbClr val="004751"/>
                </a:solidFill>
                <a:latin typeface="Cambria Math"/>
                <a:cs typeface="Cambria Math"/>
              </a:rPr>
              <a:t> </a:t>
            </a:r>
            <a:r>
              <a:rPr sz="1200" dirty="0" smtClean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lang="es-ES" sz="1200" dirty="0" smtClean="0">
                <a:solidFill>
                  <a:srgbClr val="004751"/>
                </a:solidFill>
                <a:latin typeface="Tahoma"/>
                <a:cs typeface="Tahoma"/>
              </a:rPr>
              <a:t>   </a:t>
            </a:r>
            <a:r>
              <a:rPr sz="1200" spc="-41" dirty="0" err="1" smtClean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200" spc="-26" dirty="0" err="1" smtClean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19" dirty="0" err="1" smtClean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spc="-4" dirty="0" err="1" smtClean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spc="-49" dirty="0" err="1" smtClean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11" dirty="0" err="1" smtClean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38" dirty="0" smtClean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eal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ti</a:t>
            </a:r>
            <a:r>
              <a:rPr sz="1200" spc="-86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ado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53" dirty="0" err="1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11" dirty="0" err="1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4" dirty="0" err="1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spc="-4" dirty="0" err="1">
                <a:solidFill>
                  <a:srgbClr val="004751"/>
                </a:solidFill>
                <a:latin typeface="Tahoma"/>
                <a:cs typeface="Tahoma"/>
              </a:rPr>
              <a:t>p</a:t>
            </a:r>
            <a:r>
              <a:rPr sz="1200" spc="-8" dirty="0" err="1">
                <a:solidFill>
                  <a:srgbClr val="004751"/>
                </a:solidFill>
                <a:latin typeface="Tahoma"/>
                <a:cs typeface="Tahoma"/>
              </a:rPr>
              <a:t>ect</a:t>
            </a:r>
            <a:r>
              <a:rPr sz="1200" spc="-11" dirty="0" err="1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spc="-45" dirty="0" err="1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200" spc="-19" dirty="0" err="1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34" dirty="0" err="1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200" spc="4" dirty="0" err="1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30" dirty="0" err="1">
                <a:solidFill>
                  <a:srgbClr val="004751"/>
                </a:solidFill>
                <a:latin typeface="Tahoma"/>
                <a:cs typeface="Tahoma"/>
              </a:rPr>
              <a:t>nt</a:t>
            </a:r>
            <a:r>
              <a:rPr sz="1200" spc="-56" dirty="0" err="1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34" dirty="0" smtClean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r>
              <a:rPr lang="es-ES" sz="1200" spc="-34" dirty="0" smtClean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6897" y="1518653"/>
            <a:ext cx="104972" cy="187845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9089" y="2088263"/>
            <a:ext cx="4652274" cy="897393"/>
          </a:xfrm>
          <a:prstGeom prst="rect">
            <a:avLst/>
          </a:prstGeom>
        </p:spPr>
      </p:pic>
      <p:sp>
        <p:nvSpPr>
          <p:cNvPr id="7" name="Rectángulo 6"/>
          <p:cNvSpPr/>
          <p:nvPr/>
        </p:nvSpPr>
        <p:spPr>
          <a:xfrm>
            <a:off x="1088212" y="724489"/>
            <a:ext cx="78840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3820">
              <a:spcBef>
                <a:spcPts val="71"/>
              </a:spcBef>
            </a:pPr>
            <a:r>
              <a:rPr lang="es-ES" sz="1200" spc="11" dirty="0">
                <a:solidFill>
                  <a:srgbClr val="004751"/>
                </a:solidFill>
                <a:latin typeface="Tahoma"/>
                <a:cs typeface="Tahoma"/>
              </a:rPr>
              <a:t>Es similar al MSE, pero en lugar de medir directamente las diferencias entre los valores reales y predichos, trabaja con sus logaritmos. Esto significa que penaliza menos los errores grandes cuando los valores reales son grandes, y más los errores relativos cuando los valores reales son pequeños.</a:t>
            </a:r>
          </a:p>
        </p:txBody>
      </p:sp>
    </p:spTree>
    <p:extLst>
      <p:ext uri="{BB962C8B-B14F-4D97-AF65-F5344CB8AC3E}">
        <p14:creationId xmlns:p14="http://schemas.microsoft.com/office/powerpoint/2010/main" val="3364946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84752" y="1766073"/>
            <a:ext cx="5247167" cy="3153809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28575">
              <a:spcBef>
                <a:spcPts val="71"/>
              </a:spcBef>
            </a:pPr>
            <a:r>
              <a:rPr sz="2100" spc="-4" dirty="0"/>
              <a:t>Coeficiente</a:t>
            </a:r>
            <a:r>
              <a:rPr sz="2100" spc="11" dirty="0"/>
              <a:t> </a:t>
            </a:r>
            <a:r>
              <a:rPr sz="2100" spc="-8" dirty="0"/>
              <a:t>de</a:t>
            </a:r>
            <a:r>
              <a:rPr sz="2100" spc="-11" dirty="0"/>
              <a:t> </a:t>
            </a:r>
            <a:r>
              <a:rPr sz="2100" dirty="0"/>
              <a:t>determinación</a:t>
            </a:r>
            <a:r>
              <a:rPr sz="2100" spc="11" dirty="0"/>
              <a:t> </a:t>
            </a:r>
            <a:r>
              <a:rPr sz="2100" spc="4" dirty="0"/>
              <a:t>R</a:t>
            </a:r>
            <a:r>
              <a:rPr sz="2081" spc="5" baseline="25525" dirty="0"/>
              <a:t>2</a:t>
            </a:r>
            <a:endParaRPr sz="2081" baseline="25525" dirty="0"/>
          </a:p>
        </p:txBody>
      </p:sp>
      <p:sp>
        <p:nvSpPr>
          <p:cNvPr id="4" name="object 4"/>
          <p:cNvSpPr txBox="1"/>
          <p:nvPr/>
        </p:nvSpPr>
        <p:spPr>
          <a:xfrm>
            <a:off x="982193" y="741573"/>
            <a:ext cx="7763601" cy="93294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lang="es-ES" sz="1200" dirty="0"/>
              <a:t>El </a:t>
            </a:r>
            <a:r>
              <a:rPr lang="es-ES" sz="1200" b="1" dirty="0"/>
              <a:t>coeficiente de determinación (</a:t>
            </a:r>
            <a:r>
              <a:rPr lang="es-ES" sz="1200" b="1" dirty="0" smtClean="0"/>
              <a:t>R</a:t>
            </a:r>
            <a:r>
              <a:rPr lang="es-ES" sz="1200" b="1" baseline="30000" dirty="0" smtClean="0"/>
              <a:t>2</a:t>
            </a:r>
            <a:r>
              <a:rPr lang="es-ES" sz="1200" b="1" dirty="0" smtClean="0"/>
              <a:t>)</a:t>
            </a:r>
            <a:r>
              <a:rPr lang="es-ES" sz="1200" dirty="0" smtClean="0"/>
              <a:t> </a:t>
            </a:r>
            <a:r>
              <a:rPr lang="es-ES" sz="1200" dirty="0"/>
              <a:t>es una métrica fundamental en los modelos de regresión lineal porque mide qué proporción de la variación de la variable dependiente </a:t>
            </a:r>
            <a:r>
              <a:rPr lang="es-ES" sz="1200" dirty="0" smtClean="0"/>
              <a:t>puede </a:t>
            </a:r>
            <a:r>
              <a:rPr lang="es-ES" sz="1200" dirty="0"/>
              <a:t>ser explicada por las variables independientes </a:t>
            </a:r>
            <a:r>
              <a:rPr lang="es-ES" sz="1200" dirty="0" smtClean="0"/>
              <a:t>en </a:t>
            </a:r>
            <a:r>
              <a:rPr lang="es-ES" sz="1200" dirty="0"/>
              <a:t>el modelo. Sin embargo, </a:t>
            </a:r>
            <a:r>
              <a:rPr lang="es-ES" sz="1200" dirty="0" smtClean="0"/>
              <a:t>dos </a:t>
            </a:r>
            <a:r>
              <a:rPr lang="es-ES" sz="1200" dirty="0"/>
              <a:t>rectas de regresión pueden tener la misma pendiente </a:t>
            </a:r>
            <a:r>
              <a:rPr lang="es-ES" sz="1200" dirty="0" smtClean="0"/>
              <a:t>y </a:t>
            </a:r>
            <a:r>
              <a:rPr lang="es-ES" sz="1200" dirty="0"/>
              <a:t>el mismo </a:t>
            </a:r>
            <a:r>
              <a:rPr lang="es-ES" sz="1200" dirty="0" smtClean="0"/>
              <a:t>intercepto, pero </a:t>
            </a:r>
            <a:r>
              <a:rPr lang="es-ES" sz="1200" dirty="0"/>
              <a:t>derivarse de relaciones completamente diferentes entre las variables. Esto puede ocurrir debido a diferencias en la dispersión o en cómo los puntos se distribuyen respecto a la línea de regresión.</a:t>
            </a:r>
            <a:endParaRPr sz="135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2113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28575">
              <a:spcBef>
                <a:spcPts val="71"/>
              </a:spcBef>
            </a:pPr>
            <a:r>
              <a:rPr sz="2100" spc="-4" dirty="0"/>
              <a:t>Coeficiente</a:t>
            </a:r>
            <a:r>
              <a:rPr sz="2100" spc="11" dirty="0"/>
              <a:t> </a:t>
            </a:r>
            <a:r>
              <a:rPr sz="2100" spc="-8" dirty="0"/>
              <a:t>de</a:t>
            </a:r>
            <a:r>
              <a:rPr sz="2100" spc="-11" dirty="0"/>
              <a:t> </a:t>
            </a:r>
            <a:r>
              <a:rPr sz="2100" dirty="0"/>
              <a:t>determinación</a:t>
            </a:r>
            <a:r>
              <a:rPr sz="2100" spc="11" dirty="0"/>
              <a:t> </a:t>
            </a:r>
            <a:r>
              <a:rPr sz="2100" spc="4" dirty="0"/>
              <a:t>R</a:t>
            </a:r>
            <a:r>
              <a:rPr sz="2081" spc="5" baseline="25525" dirty="0"/>
              <a:t>2</a:t>
            </a:r>
            <a:endParaRPr sz="2081" baseline="25525"/>
          </a:p>
        </p:txBody>
      </p:sp>
      <p:sp>
        <p:nvSpPr>
          <p:cNvPr id="3" name="object 3"/>
          <p:cNvSpPr txBox="1"/>
          <p:nvPr/>
        </p:nvSpPr>
        <p:spPr>
          <a:xfrm>
            <a:off x="1232916" y="1063561"/>
            <a:ext cx="6222394" cy="63822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55245">
              <a:spcBef>
                <a:spcPts val="71"/>
              </a:spcBef>
            </a:pP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Sean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Cambria Math"/>
                <a:cs typeface="Cambria Math"/>
              </a:rPr>
              <a:t>𝑦</a:t>
            </a:r>
            <a:r>
              <a:rPr sz="1200" spc="75" dirty="0">
                <a:solidFill>
                  <a:srgbClr val="004751"/>
                </a:solidFill>
                <a:latin typeface="Cambria Math"/>
                <a:cs typeface="Cambria Math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619" dirty="0" smtClean="0">
                <a:solidFill>
                  <a:srgbClr val="004751"/>
                </a:solidFill>
                <a:latin typeface="Cambria Math"/>
                <a:cs typeface="Cambria Math"/>
              </a:rPr>
              <a:t>𝑦</a:t>
            </a:r>
            <a:r>
              <a:rPr lang="es-ES" sz="1200" spc="-619" dirty="0" smtClean="0">
                <a:solidFill>
                  <a:srgbClr val="004751"/>
                </a:solidFill>
                <a:latin typeface="Cambria Math"/>
                <a:cs typeface="Cambria Math"/>
              </a:rPr>
              <a:t>        </a:t>
            </a:r>
            <a:r>
              <a:rPr lang="es-ES" sz="1200" spc="-15" dirty="0" smtClean="0">
                <a:solidFill>
                  <a:srgbClr val="004751"/>
                </a:solidFill>
                <a:latin typeface="Tahoma"/>
                <a:cs typeface="Tahoma"/>
              </a:rPr>
              <a:t>   v</a:t>
            </a:r>
            <a:r>
              <a:rPr sz="1200" spc="-15" dirty="0" err="1" smtClean="0">
                <a:solidFill>
                  <a:srgbClr val="004751"/>
                </a:solidFill>
                <a:latin typeface="Tahoma"/>
                <a:cs typeface="Tahoma"/>
              </a:rPr>
              <a:t>alores</a:t>
            </a:r>
            <a:r>
              <a:rPr sz="1200" spc="-30" dirty="0" smtClean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real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estimado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respectivamente,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sea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611" dirty="0" smtClean="0">
                <a:solidFill>
                  <a:srgbClr val="004751"/>
                </a:solidFill>
                <a:latin typeface="Cambria Math"/>
                <a:cs typeface="Cambria Math"/>
              </a:rPr>
              <a:t>𝑦</a:t>
            </a:r>
            <a:r>
              <a:rPr lang="es-ES" sz="1200" spc="-611" dirty="0">
                <a:solidFill>
                  <a:srgbClr val="004751"/>
                </a:solidFill>
                <a:latin typeface="Cambria Math"/>
                <a:cs typeface="Cambria Math"/>
              </a:rPr>
              <a:t> </a:t>
            </a:r>
            <a:r>
              <a:rPr lang="eu-ES" sz="1200" spc="-23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lang="es-ES" sz="1200" spc="-23" dirty="0" smtClean="0">
                <a:solidFill>
                  <a:srgbClr val="004751"/>
                </a:solidFill>
                <a:latin typeface="Tahoma"/>
                <a:cs typeface="Tahoma"/>
              </a:rPr>
              <a:t>   l</a:t>
            </a:r>
            <a:r>
              <a:rPr sz="1200" spc="-23" dirty="0" smtClean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49" dirty="0" smtClean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media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valores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reales,</a:t>
            </a:r>
            <a:endParaRPr sz="1200" dirty="0">
              <a:latin typeface="Tahoma"/>
              <a:cs typeface="Tahoma"/>
            </a:endParaRPr>
          </a:p>
          <a:p>
            <a:pPr>
              <a:spcBef>
                <a:spcPts val="15"/>
              </a:spcBef>
            </a:pPr>
            <a:endParaRPr sz="1688" dirty="0">
              <a:latin typeface="Tahoma"/>
              <a:cs typeface="Tahoma"/>
            </a:endParaRPr>
          </a:p>
          <a:p>
            <a:pPr marL="102870" indent="-93821"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coeficiente</a:t>
            </a:r>
            <a:r>
              <a:rPr sz="1200" spc="-8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determinación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es: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2916" y="2348217"/>
            <a:ext cx="5006816" cy="677589"/>
          </a:xfrm>
          <a:prstGeom prst="rect">
            <a:avLst/>
          </a:prstGeom>
        </p:spPr>
        <p:txBody>
          <a:bodyPr vert="horz" wrap="square" lIns="0" tIns="46196" rIns="0" bIns="0" rtlCol="0">
            <a:spAutoFit/>
          </a:bodyPr>
          <a:lstStyle/>
          <a:p>
            <a:pPr marL="102870" indent="-93821">
              <a:spcBef>
                <a:spcPts val="363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mejor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posible,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decir,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cuando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no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hay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error,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sería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1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(máximo)</a:t>
            </a:r>
            <a:endParaRPr sz="1200">
              <a:latin typeface="Tahoma"/>
              <a:cs typeface="Tahoma"/>
            </a:endParaRPr>
          </a:p>
          <a:p>
            <a:pPr marL="102870" indent="-93821">
              <a:spcBef>
                <a:spcPts val="285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Puede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tomar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valores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negativos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arbitrarios</a:t>
            </a:r>
            <a:endParaRPr sz="1200">
              <a:latin typeface="Tahoma"/>
              <a:cs typeface="Tahoma"/>
            </a:endParaRPr>
          </a:p>
          <a:p>
            <a:pPr marL="102870" indent="-93821">
              <a:spcBef>
                <a:spcPts val="289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9" dirty="0">
                <a:solidFill>
                  <a:srgbClr val="004751"/>
                </a:solidFill>
                <a:latin typeface="Tahoma"/>
                <a:cs typeface="Tahoma"/>
              </a:rPr>
              <a:t>caso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predecir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siempre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media,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obtendríamos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siempre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un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0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315587" y="3496054"/>
            <a:ext cx="6527959" cy="1017270"/>
          </a:xfrm>
          <a:custGeom>
            <a:avLst/>
            <a:gdLst/>
            <a:ahLst/>
            <a:cxnLst/>
            <a:rect l="l" t="t" r="r" b="b"/>
            <a:pathLst>
              <a:path w="8703945" h="1356360">
                <a:moveTo>
                  <a:pt x="7" y="21846"/>
                </a:moveTo>
                <a:lnTo>
                  <a:pt x="36992" y="22294"/>
                </a:lnTo>
                <a:lnTo>
                  <a:pt x="77290" y="22984"/>
                </a:lnTo>
                <a:lnTo>
                  <a:pt x="120576" y="23845"/>
                </a:lnTo>
                <a:lnTo>
                  <a:pt x="166525" y="24806"/>
                </a:lnTo>
                <a:lnTo>
                  <a:pt x="214812" y="25797"/>
                </a:lnTo>
                <a:lnTo>
                  <a:pt x="265113" y="26747"/>
                </a:lnTo>
                <a:lnTo>
                  <a:pt x="317101" y="27586"/>
                </a:lnTo>
                <a:lnTo>
                  <a:pt x="370452" y="28243"/>
                </a:lnTo>
                <a:lnTo>
                  <a:pt x="424841" y="28649"/>
                </a:lnTo>
                <a:lnTo>
                  <a:pt x="479943" y="28732"/>
                </a:lnTo>
                <a:lnTo>
                  <a:pt x="535433" y="28422"/>
                </a:lnTo>
                <a:lnTo>
                  <a:pt x="590985" y="27649"/>
                </a:lnTo>
                <a:lnTo>
                  <a:pt x="646275" y="26342"/>
                </a:lnTo>
                <a:lnTo>
                  <a:pt x="700978" y="24431"/>
                </a:lnTo>
                <a:lnTo>
                  <a:pt x="754768" y="21846"/>
                </a:lnTo>
                <a:lnTo>
                  <a:pt x="825525" y="18574"/>
                </a:lnTo>
                <a:lnTo>
                  <a:pt x="892618" y="16642"/>
                </a:lnTo>
                <a:lnTo>
                  <a:pt x="956074" y="15821"/>
                </a:lnTo>
                <a:lnTo>
                  <a:pt x="1015918" y="15882"/>
                </a:lnTo>
                <a:lnTo>
                  <a:pt x="1072177" y="16599"/>
                </a:lnTo>
                <a:lnTo>
                  <a:pt x="1124877" y="17741"/>
                </a:lnTo>
                <a:lnTo>
                  <a:pt x="1174045" y="19080"/>
                </a:lnTo>
                <a:lnTo>
                  <a:pt x="1219707" y="20389"/>
                </a:lnTo>
                <a:lnTo>
                  <a:pt x="1261889" y="21439"/>
                </a:lnTo>
                <a:lnTo>
                  <a:pt x="1300618" y="22000"/>
                </a:lnTo>
                <a:lnTo>
                  <a:pt x="1335920" y="21846"/>
                </a:lnTo>
                <a:lnTo>
                  <a:pt x="1368054" y="21024"/>
                </a:lnTo>
                <a:lnTo>
                  <a:pt x="1406900" y="19675"/>
                </a:lnTo>
                <a:lnTo>
                  <a:pt x="1451505" y="17980"/>
                </a:lnTo>
                <a:lnTo>
                  <a:pt x="1500912" y="16121"/>
                </a:lnTo>
                <a:lnTo>
                  <a:pt x="1554165" y="14278"/>
                </a:lnTo>
                <a:lnTo>
                  <a:pt x="1610308" y="12632"/>
                </a:lnTo>
                <a:lnTo>
                  <a:pt x="1668385" y="11365"/>
                </a:lnTo>
                <a:lnTo>
                  <a:pt x="1727441" y="10657"/>
                </a:lnTo>
                <a:lnTo>
                  <a:pt x="1786519" y="10689"/>
                </a:lnTo>
                <a:lnTo>
                  <a:pt x="1844664" y="11643"/>
                </a:lnTo>
                <a:lnTo>
                  <a:pt x="1900920" y="13700"/>
                </a:lnTo>
                <a:lnTo>
                  <a:pt x="1954331" y="17041"/>
                </a:lnTo>
                <a:lnTo>
                  <a:pt x="2003940" y="21846"/>
                </a:lnTo>
                <a:lnTo>
                  <a:pt x="2040431" y="25492"/>
                </a:lnTo>
                <a:lnTo>
                  <a:pt x="2077555" y="27967"/>
                </a:lnTo>
                <a:lnTo>
                  <a:pt x="2115512" y="29412"/>
                </a:lnTo>
                <a:lnTo>
                  <a:pt x="2154499" y="29971"/>
                </a:lnTo>
                <a:lnTo>
                  <a:pt x="2194717" y="29788"/>
                </a:lnTo>
                <a:lnTo>
                  <a:pt x="2236363" y="29006"/>
                </a:lnTo>
                <a:lnTo>
                  <a:pt x="2279636" y="27768"/>
                </a:lnTo>
                <a:lnTo>
                  <a:pt x="2324735" y="26218"/>
                </a:lnTo>
                <a:lnTo>
                  <a:pt x="2371858" y="24498"/>
                </a:lnTo>
                <a:lnTo>
                  <a:pt x="2421205" y="22752"/>
                </a:lnTo>
                <a:lnTo>
                  <a:pt x="2472973" y="21124"/>
                </a:lnTo>
                <a:lnTo>
                  <a:pt x="2527362" y="19756"/>
                </a:lnTo>
                <a:lnTo>
                  <a:pt x="2584570" y="18793"/>
                </a:lnTo>
                <a:lnTo>
                  <a:pt x="2644797" y="18377"/>
                </a:lnTo>
                <a:lnTo>
                  <a:pt x="2708239" y="18651"/>
                </a:lnTo>
                <a:lnTo>
                  <a:pt x="2775097" y="19760"/>
                </a:lnTo>
                <a:lnTo>
                  <a:pt x="2845569" y="21846"/>
                </a:lnTo>
                <a:lnTo>
                  <a:pt x="2925891" y="24282"/>
                </a:lnTo>
                <a:lnTo>
                  <a:pt x="2992321" y="25385"/>
                </a:lnTo>
                <a:lnTo>
                  <a:pt x="3046602" y="25392"/>
                </a:lnTo>
                <a:lnTo>
                  <a:pt x="3090474" y="24545"/>
                </a:lnTo>
                <a:lnTo>
                  <a:pt x="3153959" y="21246"/>
                </a:lnTo>
                <a:lnTo>
                  <a:pt x="3196708" y="17407"/>
                </a:lnTo>
                <a:lnTo>
                  <a:pt x="3214660" y="15885"/>
                </a:lnTo>
                <a:lnTo>
                  <a:pt x="3232653" y="14948"/>
                </a:lnTo>
                <a:lnTo>
                  <a:pt x="3252427" y="14835"/>
                </a:lnTo>
                <a:lnTo>
                  <a:pt x="3275724" y="15787"/>
                </a:lnTo>
                <a:lnTo>
                  <a:pt x="3304286" y="18044"/>
                </a:lnTo>
                <a:lnTo>
                  <a:pt x="3339853" y="21846"/>
                </a:lnTo>
                <a:lnTo>
                  <a:pt x="3377891" y="25672"/>
                </a:lnTo>
                <a:lnTo>
                  <a:pt x="3417903" y="28529"/>
                </a:lnTo>
                <a:lnTo>
                  <a:pt x="3459839" y="30514"/>
                </a:lnTo>
                <a:lnTo>
                  <a:pt x="3503648" y="31725"/>
                </a:lnTo>
                <a:lnTo>
                  <a:pt x="3549281" y="32260"/>
                </a:lnTo>
                <a:lnTo>
                  <a:pt x="3596686" y="32215"/>
                </a:lnTo>
                <a:lnTo>
                  <a:pt x="3645813" y="31689"/>
                </a:lnTo>
                <a:lnTo>
                  <a:pt x="3696610" y="30778"/>
                </a:lnTo>
                <a:lnTo>
                  <a:pt x="3749029" y="29581"/>
                </a:lnTo>
                <a:lnTo>
                  <a:pt x="3803018" y="28196"/>
                </a:lnTo>
                <a:lnTo>
                  <a:pt x="3858526" y="26718"/>
                </a:lnTo>
                <a:lnTo>
                  <a:pt x="3915503" y="25247"/>
                </a:lnTo>
                <a:lnTo>
                  <a:pt x="3973898" y="23880"/>
                </a:lnTo>
                <a:lnTo>
                  <a:pt x="4033661" y="22713"/>
                </a:lnTo>
                <a:lnTo>
                  <a:pt x="4094741" y="21846"/>
                </a:lnTo>
                <a:lnTo>
                  <a:pt x="4179363" y="20361"/>
                </a:lnTo>
                <a:lnTo>
                  <a:pt x="4249681" y="18212"/>
                </a:lnTo>
                <a:lnTo>
                  <a:pt x="4308128" y="15773"/>
                </a:lnTo>
                <a:lnTo>
                  <a:pt x="4357133" y="13415"/>
                </a:lnTo>
                <a:lnTo>
                  <a:pt x="4399129" y="11511"/>
                </a:lnTo>
                <a:lnTo>
                  <a:pt x="4436544" y="10434"/>
                </a:lnTo>
                <a:lnTo>
                  <a:pt x="4471811" y="10556"/>
                </a:lnTo>
                <a:lnTo>
                  <a:pt x="4507359" y="12250"/>
                </a:lnTo>
                <a:lnTo>
                  <a:pt x="4545620" y="15889"/>
                </a:lnTo>
                <a:lnTo>
                  <a:pt x="4589025" y="21846"/>
                </a:lnTo>
                <a:lnTo>
                  <a:pt x="4627408" y="26748"/>
                </a:lnTo>
                <a:lnTo>
                  <a:pt x="4670173" y="30399"/>
                </a:lnTo>
                <a:lnTo>
                  <a:pt x="4716717" y="32917"/>
                </a:lnTo>
                <a:lnTo>
                  <a:pt x="4766434" y="34419"/>
                </a:lnTo>
                <a:lnTo>
                  <a:pt x="4818722" y="35025"/>
                </a:lnTo>
                <a:lnTo>
                  <a:pt x="4872976" y="34854"/>
                </a:lnTo>
                <a:lnTo>
                  <a:pt x="4928592" y="34024"/>
                </a:lnTo>
                <a:lnTo>
                  <a:pt x="4984965" y="32653"/>
                </a:lnTo>
                <a:lnTo>
                  <a:pt x="5041491" y="30861"/>
                </a:lnTo>
                <a:lnTo>
                  <a:pt x="5097566" y="28765"/>
                </a:lnTo>
                <a:lnTo>
                  <a:pt x="5152587" y="26485"/>
                </a:lnTo>
                <a:lnTo>
                  <a:pt x="5205948" y="24139"/>
                </a:lnTo>
                <a:lnTo>
                  <a:pt x="5257045" y="21846"/>
                </a:lnTo>
                <a:lnTo>
                  <a:pt x="5301193" y="20622"/>
                </a:lnTo>
                <a:lnTo>
                  <a:pt x="5347222" y="20648"/>
                </a:lnTo>
                <a:lnTo>
                  <a:pt x="5394903" y="21675"/>
                </a:lnTo>
                <a:lnTo>
                  <a:pt x="5444005" y="23455"/>
                </a:lnTo>
                <a:lnTo>
                  <a:pt x="5494295" y="25740"/>
                </a:lnTo>
                <a:lnTo>
                  <a:pt x="5545545" y="28283"/>
                </a:lnTo>
                <a:lnTo>
                  <a:pt x="5597521" y="30835"/>
                </a:lnTo>
                <a:lnTo>
                  <a:pt x="5649994" y="33149"/>
                </a:lnTo>
                <a:lnTo>
                  <a:pt x="5702733" y="34976"/>
                </a:lnTo>
                <a:lnTo>
                  <a:pt x="5755506" y="36070"/>
                </a:lnTo>
                <a:lnTo>
                  <a:pt x="5808083" y="36181"/>
                </a:lnTo>
                <a:lnTo>
                  <a:pt x="5860232" y="35062"/>
                </a:lnTo>
                <a:lnTo>
                  <a:pt x="5911723" y="32465"/>
                </a:lnTo>
                <a:lnTo>
                  <a:pt x="5962325" y="28142"/>
                </a:lnTo>
                <a:lnTo>
                  <a:pt x="6011806" y="21846"/>
                </a:lnTo>
                <a:lnTo>
                  <a:pt x="6084255" y="11477"/>
                </a:lnTo>
                <a:lnTo>
                  <a:pt x="6141192" y="4651"/>
                </a:lnTo>
                <a:lnTo>
                  <a:pt x="6186356" y="961"/>
                </a:lnTo>
                <a:lnTo>
                  <a:pt x="6223483" y="0"/>
                </a:lnTo>
                <a:lnTo>
                  <a:pt x="6256309" y="1358"/>
                </a:lnTo>
                <a:lnTo>
                  <a:pt x="6288572" y="4630"/>
                </a:lnTo>
                <a:lnTo>
                  <a:pt x="6324009" y="9407"/>
                </a:lnTo>
                <a:lnTo>
                  <a:pt x="6366355" y="15281"/>
                </a:lnTo>
                <a:lnTo>
                  <a:pt x="6419349" y="21846"/>
                </a:lnTo>
                <a:lnTo>
                  <a:pt x="6482455" y="27544"/>
                </a:lnTo>
                <a:lnTo>
                  <a:pt x="6538836" y="29954"/>
                </a:lnTo>
                <a:lnTo>
                  <a:pt x="6590116" y="29905"/>
                </a:lnTo>
                <a:lnTo>
                  <a:pt x="6637916" y="28227"/>
                </a:lnTo>
                <a:lnTo>
                  <a:pt x="6683859" y="25752"/>
                </a:lnTo>
                <a:lnTo>
                  <a:pt x="6729567" y="23310"/>
                </a:lnTo>
                <a:lnTo>
                  <a:pt x="6776661" y="21731"/>
                </a:lnTo>
                <a:lnTo>
                  <a:pt x="6826765" y="21846"/>
                </a:lnTo>
                <a:lnTo>
                  <a:pt x="6854308" y="22717"/>
                </a:lnTo>
                <a:lnTo>
                  <a:pt x="6887473" y="24084"/>
                </a:lnTo>
                <a:lnTo>
                  <a:pt x="6925683" y="25826"/>
                </a:lnTo>
                <a:lnTo>
                  <a:pt x="6968364" y="27822"/>
                </a:lnTo>
                <a:lnTo>
                  <a:pt x="7014941" y="29951"/>
                </a:lnTo>
                <a:lnTo>
                  <a:pt x="7064838" y="32092"/>
                </a:lnTo>
                <a:lnTo>
                  <a:pt x="7117481" y="34125"/>
                </a:lnTo>
                <a:lnTo>
                  <a:pt x="7172295" y="35927"/>
                </a:lnTo>
                <a:lnTo>
                  <a:pt x="7228704" y="37379"/>
                </a:lnTo>
                <a:lnTo>
                  <a:pt x="7286133" y="38359"/>
                </a:lnTo>
                <a:lnTo>
                  <a:pt x="7344007" y="38746"/>
                </a:lnTo>
                <a:lnTo>
                  <a:pt x="7401751" y="38419"/>
                </a:lnTo>
                <a:lnTo>
                  <a:pt x="7458790" y="37258"/>
                </a:lnTo>
                <a:lnTo>
                  <a:pt x="7514549" y="35141"/>
                </a:lnTo>
                <a:lnTo>
                  <a:pt x="7568453" y="31947"/>
                </a:lnTo>
                <a:lnTo>
                  <a:pt x="7619926" y="27556"/>
                </a:lnTo>
                <a:lnTo>
                  <a:pt x="7668394" y="21846"/>
                </a:lnTo>
                <a:lnTo>
                  <a:pt x="7708259" y="17096"/>
                </a:lnTo>
                <a:lnTo>
                  <a:pt x="7748431" y="13654"/>
                </a:lnTo>
                <a:lnTo>
                  <a:pt x="7789051" y="11384"/>
                </a:lnTo>
                <a:lnTo>
                  <a:pt x="7830258" y="10153"/>
                </a:lnTo>
                <a:lnTo>
                  <a:pt x="7872194" y="9826"/>
                </a:lnTo>
                <a:lnTo>
                  <a:pt x="7914997" y="10268"/>
                </a:lnTo>
                <a:lnTo>
                  <a:pt x="7958807" y="11345"/>
                </a:lnTo>
                <a:lnTo>
                  <a:pt x="8003766" y="12921"/>
                </a:lnTo>
                <a:lnTo>
                  <a:pt x="8050012" y="14863"/>
                </a:lnTo>
                <a:lnTo>
                  <a:pt x="8097686" y="17035"/>
                </a:lnTo>
                <a:lnTo>
                  <a:pt x="8146928" y="19304"/>
                </a:lnTo>
                <a:lnTo>
                  <a:pt x="8197878" y="21535"/>
                </a:lnTo>
                <a:lnTo>
                  <a:pt x="8250675" y="23592"/>
                </a:lnTo>
                <a:lnTo>
                  <a:pt x="8305461" y="25342"/>
                </a:lnTo>
                <a:lnTo>
                  <a:pt x="8362374" y="26650"/>
                </a:lnTo>
                <a:lnTo>
                  <a:pt x="8421555" y="27381"/>
                </a:lnTo>
                <a:lnTo>
                  <a:pt x="8483144" y="27400"/>
                </a:lnTo>
                <a:lnTo>
                  <a:pt x="8547281" y="26574"/>
                </a:lnTo>
                <a:lnTo>
                  <a:pt x="8614106" y="24767"/>
                </a:lnTo>
                <a:lnTo>
                  <a:pt x="8683759" y="21846"/>
                </a:lnTo>
                <a:lnTo>
                  <a:pt x="8689568" y="85236"/>
                </a:lnTo>
                <a:lnTo>
                  <a:pt x="8694404" y="145966"/>
                </a:lnTo>
                <a:lnTo>
                  <a:pt x="8698243" y="204186"/>
                </a:lnTo>
                <a:lnTo>
                  <a:pt x="8701059" y="260046"/>
                </a:lnTo>
                <a:lnTo>
                  <a:pt x="8702828" y="313696"/>
                </a:lnTo>
                <a:lnTo>
                  <a:pt x="8703524" y="365285"/>
                </a:lnTo>
                <a:lnTo>
                  <a:pt x="8703121" y="414965"/>
                </a:lnTo>
                <a:lnTo>
                  <a:pt x="8701596" y="462884"/>
                </a:lnTo>
                <a:lnTo>
                  <a:pt x="8698922" y="509192"/>
                </a:lnTo>
                <a:lnTo>
                  <a:pt x="8695075" y="554040"/>
                </a:lnTo>
                <a:lnTo>
                  <a:pt x="8690029" y="597578"/>
                </a:lnTo>
                <a:lnTo>
                  <a:pt x="8683759" y="639955"/>
                </a:lnTo>
                <a:lnTo>
                  <a:pt x="8679162" y="677082"/>
                </a:lnTo>
                <a:lnTo>
                  <a:pt x="8676908" y="716600"/>
                </a:lnTo>
                <a:lnTo>
                  <a:pt x="8676588" y="758397"/>
                </a:lnTo>
                <a:lnTo>
                  <a:pt x="8677794" y="802364"/>
                </a:lnTo>
                <a:lnTo>
                  <a:pt x="8680117" y="848390"/>
                </a:lnTo>
                <a:lnTo>
                  <a:pt x="8683146" y="896364"/>
                </a:lnTo>
                <a:lnTo>
                  <a:pt x="8686474" y="946177"/>
                </a:lnTo>
                <a:lnTo>
                  <a:pt x="8689691" y="997717"/>
                </a:lnTo>
                <a:lnTo>
                  <a:pt x="8692388" y="1050875"/>
                </a:lnTo>
                <a:lnTo>
                  <a:pt x="8694156" y="1105539"/>
                </a:lnTo>
                <a:lnTo>
                  <a:pt x="8694587" y="1161600"/>
                </a:lnTo>
                <a:lnTo>
                  <a:pt x="8693270" y="1218947"/>
                </a:lnTo>
                <a:lnTo>
                  <a:pt x="8689797" y="1277470"/>
                </a:lnTo>
                <a:lnTo>
                  <a:pt x="8683759" y="1337058"/>
                </a:lnTo>
                <a:lnTo>
                  <a:pt x="8620259" y="1341920"/>
                </a:lnTo>
                <a:lnTo>
                  <a:pt x="8560929" y="1344701"/>
                </a:lnTo>
                <a:lnTo>
                  <a:pt x="8505241" y="1345721"/>
                </a:lnTo>
                <a:lnTo>
                  <a:pt x="8452667" y="1345300"/>
                </a:lnTo>
                <a:lnTo>
                  <a:pt x="8402680" y="1343758"/>
                </a:lnTo>
                <a:lnTo>
                  <a:pt x="8354752" y="1341414"/>
                </a:lnTo>
                <a:lnTo>
                  <a:pt x="8308356" y="1338589"/>
                </a:lnTo>
                <a:lnTo>
                  <a:pt x="8262963" y="1335602"/>
                </a:lnTo>
                <a:lnTo>
                  <a:pt x="8218046" y="1332775"/>
                </a:lnTo>
                <a:lnTo>
                  <a:pt x="8173078" y="1330425"/>
                </a:lnTo>
                <a:lnTo>
                  <a:pt x="8127531" y="1328875"/>
                </a:lnTo>
                <a:lnTo>
                  <a:pt x="8080877" y="1328443"/>
                </a:lnTo>
                <a:lnTo>
                  <a:pt x="8032589" y="1329449"/>
                </a:lnTo>
                <a:lnTo>
                  <a:pt x="7982138" y="1332214"/>
                </a:lnTo>
                <a:lnTo>
                  <a:pt x="7928998" y="1337058"/>
                </a:lnTo>
                <a:lnTo>
                  <a:pt x="7873887" y="1342053"/>
                </a:lnTo>
                <a:lnTo>
                  <a:pt x="7818131" y="1345230"/>
                </a:lnTo>
                <a:lnTo>
                  <a:pt x="7762037" y="1346843"/>
                </a:lnTo>
                <a:lnTo>
                  <a:pt x="7705911" y="1347148"/>
                </a:lnTo>
                <a:lnTo>
                  <a:pt x="7650059" y="1346399"/>
                </a:lnTo>
                <a:lnTo>
                  <a:pt x="7594789" y="1344852"/>
                </a:lnTo>
                <a:lnTo>
                  <a:pt x="7540407" y="1342761"/>
                </a:lnTo>
                <a:lnTo>
                  <a:pt x="7487219" y="1340382"/>
                </a:lnTo>
                <a:lnTo>
                  <a:pt x="7435533" y="1337968"/>
                </a:lnTo>
                <a:lnTo>
                  <a:pt x="7385655" y="1335776"/>
                </a:lnTo>
                <a:lnTo>
                  <a:pt x="7337891" y="1334060"/>
                </a:lnTo>
                <a:lnTo>
                  <a:pt x="7292547" y="1333076"/>
                </a:lnTo>
                <a:lnTo>
                  <a:pt x="7249932" y="1333077"/>
                </a:lnTo>
                <a:lnTo>
                  <a:pt x="7210351" y="1334319"/>
                </a:lnTo>
                <a:lnTo>
                  <a:pt x="7174110" y="1337058"/>
                </a:lnTo>
                <a:lnTo>
                  <a:pt x="7133133" y="1340736"/>
                </a:lnTo>
                <a:lnTo>
                  <a:pt x="7089846" y="1343572"/>
                </a:lnTo>
                <a:lnTo>
                  <a:pt x="7044406" y="1345629"/>
                </a:lnTo>
                <a:lnTo>
                  <a:pt x="6996969" y="1346968"/>
                </a:lnTo>
                <a:lnTo>
                  <a:pt x="6947694" y="1347652"/>
                </a:lnTo>
                <a:lnTo>
                  <a:pt x="6896736" y="1347744"/>
                </a:lnTo>
                <a:lnTo>
                  <a:pt x="6844253" y="1347306"/>
                </a:lnTo>
                <a:lnTo>
                  <a:pt x="6790400" y="1346401"/>
                </a:lnTo>
                <a:lnTo>
                  <a:pt x="6735336" y="1345092"/>
                </a:lnTo>
                <a:lnTo>
                  <a:pt x="6679215" y="1343440"/>
                </a:lnTo>
                <a:lnTo>
                  <a:pt x="6622197" y="1341509"/>
                </a:lnTo>
                <a:lnTo>
                  <a:pt x="6564436" y="1339360"/>
                </a:lnTo>
                <a:lnTo>
                  <a:pt x="6506090" y="1337058"/>
                </a:lnTo>
                <a:lnTo>
                  <a:pt x="6461685" y="1335214"/>
                </a:lnTo>
                <a:lnTo>
                  <a:pt x="6417903" y="1333328"/>
                </a:lnTo>
                <a:lnTo>
                  <a:pt x="6374491" y="1331454"/>
                </a:lnTo>
                <a:lnTo>
                  <a:pt x="6331199" y="1329647"/>
                </a:lnTo>
                <a:lnTo>
                  <a:pt x="6287773" y="1327961"/>
                </a:lnTo>
                <a:lnTo>
                  <a:pt x="6243961" y="1326451"/>
                </a:lnTo>
                <a:lnTo>
                  <a:pt x="6199512" y="1325171"/>
                </a:lnTo>
                <a:lnTo>
                  <a:pt x="6154173" y="1324177"/>
                </a:lnTo>
                <a:lnTo>
                  <a:pt x="6107692" y="1323522"/>
                </a:lnTo>
                <a:lnTo>
                  <a:pt x="6059816" y="1323261"/>
                </a:lnTo>
                <a:lnTo>
                  <a:pt x="6010294" y="1323449"/>
                </a:lnTo>
                <a:lnTo>
                  <a:pt x="5958873" y="1324141"/>
                </a:lnTo>
                <a:lnTo>
                  <a:pt x="5905301" y="1325390"/>
                </a:lnTo>
                <a:lnTo>
                  <a:pt x="5849326" y="1327252"/>
                </a:lnTo>
                <a:lnTo>
                  <a:pt x="5790696" y="1329780"/>
                </a:lnTo>
                <a:lnTo>
                  <a:pt x="5729159" y="1333031"/>
                </a:lnTo>
                <a:lnTo>
                  <a:pt x="5664461" y="1337058"/>
                </a:lnTo>
                <a:lnTo>
                  <a:pt x="5599883" y="1341230"/>
                </a:lnTo>
                <a:lnTo>
                  <a:pt x="5538633" y="1344881"/>
                </a:lnTo>
                <a:lnTo>
                  <a:pt x="5480423" y="1348010"/>
                </a:lnTo>
                <a:lnTo>
                  <a:pt x="5424964" y="1350617"/>
                </a:lnTo>
                <a:lnTo>
                  <a:pt x="5371966" y="1352704"/>
                </a:lnTo>
                <a:lnTo>
                  <a:pt x="5321142" y="1354268"/>
                </a:lnTo>
                <a:lnTo>
                  <a:pt x="5272201" y="1355311"/>
                </a:lnTo>
                <a:lnTo>
                  <a:pt x="5224854" y="1355833"/>
                </a:lnTo>
                <a:lnTo>
                  <a:pt x="5178814" y="1355833"/>
                </a:lnTo>
                <a:lnTo>
                  <a:pt x="5133791" y="1355311"/>
                </a:lnTo>
                <a:lnTo>
                  <a:pt x="5089496" y="1354268"/>
                </a:lnTo>
                <a:lnTo>
                  <a:pt x="5045640" y="1352704"/>
                </a:lnTo>
                <a:lnTo>
                  <a:pt x="5001934" y="1350617"/>
                </a:lnTo>
                <a:lnTo>
                  <a:pt x="4958089" y="1348010"/>
                </a:lnTo>
                <a:lnTo>
                  <a:pt x="4913816" y="1344881"/>
                </a:lnTo>
                <a:lnTo>
                  <a:pt x="4868827" y="1341230"/>
                </a:lnTo>
                <a:lnTo>
                  <a:pt x="4822832" y="1337058"/>
                </a:lnTo>
                <a:lnTo>
                  <a:pt x="4771154" y="1332410"/>
                </a:lnTo>
                <a:lnTo>
                  <a:pt x="4721458" y="1328502"/>
                </a:lnTo>
                <a:lnTo>
                  <a:pt x="4673331" y="1325318"/>
                </a:lnTo>
                <a:lnTo>
                  <a:pt x="4626361" y="1322839"/>
                </a:lnTo>
                <a:lnTo>
                  <a:pt x="4580135" y="1321047"/>
                </a:lnTo>
                <a:lnTo>
                  <a:pt x="4534242" y="1319925"/>
                </a:lnTo>
                <a:lnTo>
                  <a:pt x="4488267" y="1319456"/>
                </a:lnTo>
                <a:lnTo>
                  <a:pt x="4441800" y="1319621"/>
                </a:lnTo>
                <a:lnTo>
                  <a:pt x="4394427" y="1320403"/>
                </a:lnTo>
                <a:lnTo>
                  <a:pt x="4345736" y="1321784"/>
                </a:lnTo>
                <a:lnTo>
                  <a:pt x="4295314" y="1323746"/>
                </a:lnTo>
                <a:lnTo>
                  <a:pt x="4242749" y="1326273"/>
                </a:lnTo>
                <a:lnTo>
                  <a:pt x="4187629" y="1329345"/>
                </a:lnTo>
                <a:lnTo>
                  <a:pt x="4129540" y="1332946"/>
                </a:lnTo>
                <a:lnTo>
                  <a:pt x="4068071" y="1337058"/>
                </a:lnTo>
                <a:lnTo>
                  <a:pt x="4005668" y="1341151"/>
                </a:lnTo>
                <a:lnTo>
                  <a:pt x="3945088" y="1344703"/>
                </a:lnTo>
                <a:lnTo>
                  <a:pt x="3886309" y="1347704"/>
                </a:lnTo>
                <a:lnTo>
                  <a:pt x="3829307" y="1350142"/>
                </a:lnTo>
                <a:lnTo>
                  <a:pt x="3774062" y="1352010"/>
                </a:lnTo>
                <a:lnTo>
                  <a:pt x="3720548" y="1353296"/>
                </a:lnTo>
                <a:lnTo>
                  <a:pt x="3668746" y="1353990"/>
                </a:lnTo>
                <a:lnTo>
                  <a:pt x="3618630" y="1354083"/>
                </a:lnTo>
                <a:lnTo>
                  <a:pt x="3570180" y="1353564"/>
                </a:lnTo>
                <a:lnTo>
                  <a:pt x="3523373" y="1352425"/>
                </a:lnTo>
                <a:lnTo>
                  <a:pt x="3478185" y="1350654"/>
                </a:lnTo>
                <a:lnTo>
                  <a:pt x="3434595" y="1348241"/>
                </a:lnTo>
                <a:lnTo>
                  <a:pt x="3392580" y="1345178"/>
                </a:lnTo>
                <a:lnTo>
                  <a:pt x="3352117" y="1341453"/>
                </a:lnTo>
                <a:lnTo>
                  <a:pt x="3313183" y="1337058"/>
                </a:lnTo>
                <a:lnTo>
                  <a:pt x="3274896" y="1332709"/>
                </a:lnTo>
                <a:lnTo>
                  <a:pt x="3236188" y="1329110"/>
                </a:lnTo>
                <a:lnTo>
                  <a:pt x="3196759" y="1326234"/>
                </a:lnTo>
                <a:lnTo>
                  <a:pt x="3156310" y="1324048"/>
                </a:lnTo>
                <a:lnTo>
                  <a:pt x="3114541" y="1322523"/>
                </a:lnTo>
                <a:lnTo>
                  <a:pt x="3071154" y="1321630"/>
                </a:lnTo>
                <a:lnTo>
                  <a:pt x="3025848" y="1321338"/>
                </a:lnTo>
                <a:lnTo>
                  <a:pt x="2978325" y="1321617"/>
                </a:lnTo>
                <a:lnTo>
                  <a:pt x="2928285" y="1322438"/>
                </a:lnTo>
                <a:lnTo>
                  <a:pt x="2875428" y="1323771"/>
                </a:lnTo>
                <a:lnTo>
                  <a:pt x="2819456" y="1325585"/>
                </a:lnTo>
                <a:lnTo>
                  <a:pt x="2760069" y="1327850"/>
                </a:lnTo>
                <a:lnTo>
                  <a:pt x="2696967" y="1330538"/>
                </a:lnTo>
                <a:lnTo>
                  <a:pt x="2629851" y="1333617"/>
                </a:lnTo>
                <a:lnTo>
                  <a:pt x="2558422" y="1337058"/>
                </a:lnTo>
                <a:lnTo>
                  <a:pt x="2458583" y="1341113"/>
                </a:lnTo>
                <a:lnTo>
                  <a:pt x="2378146" y="1342807"/>
                </a:lnTo>
                <a:lnTo>
                  <a:pt x="2314036" y="1342689"/>
                </a:lnTo>
                <a:lnTo>
                  <a:pt x="2263177" y="1341304"/>
                </a:lnTo>
                <a:lnTo>
                  <a:pt x="2222491" y="1339201"/>
                </a:lnTo>
                <a:lnTo>
                  <a:pt x="2188904" y="1336926"/>
                </a:lnTo>
                <a:lnTo>
                  <a:pt x="2159339" y="1335027"/>
                </a:lnTo>
                <a:lnTo>
                  <a:pt x="2130719" y="1334051"/>
                </a:lnTo>
                <a:lnTo>
                  <a:pt x="2099968" y="1334546"/>
                </a:lnTo>
                <a:lnTo>
                  <a:pt x="2064011" y="1337058"/>
                </a:lnTo>
                <a:lnTo>
                  <a:pt x="2038013" y="1338988"/>
                </a:lnTo>
                <a:lnTo>
                  <a:pt x="2006842" y="1340452"/>
                </a:lnTo>
                <a:lnTo>
                  <a:pt x="1970947" y="1341496"/>
                </a:lnTo>
                <a:lnTo>
                  <a:pt x="1930772" y="1342163"/>
                </a:lnTo>
                <a:lnTo>
                  <a:pt x="1886766" y="1342499"/>
                </a:lnTo>
                <a:lnTo>
                  <a:pt x="1839374" y="1342548"/>
                </a:lnTo>
                <a:lnTo>
                  <a:pt x="1789043" y="1342357"/>
                </a:lnTo>
                <a:lnTo>
                  <a:pt x="1736221" y="1341969"/>
                </a:lnTo>
                <a:lnTo>
                  <a:pt x="1681353" y="1341430"/>
                </a:lnTo>
                <a:lnTo>
                  <a:pt x="1624886" y="1340784"/>
                </a:lnTo>
                <a:lnTo>
                  <a:pt x="1567268" y="1340076"/>
                </a:lnTo>
                <a:lnTo>
                  <a:pt x="1508945" y="1339352"/>
                </a:lnTo>
                <a:lnTo>
                  <a:pt x="1450362" y="1338657"/>
                </a:lnTo>
                <a:lnTo>
                  <a:pt x="1391969" y="1338035"/>
                </a:lnTo>
                <a:lnTo>
                  <a:pt x="1334209" y="1337531"/>
                </a:lnTo>
                <a:lnTo>
                  <a:pt x="1277532" y="1337190"/>
                </a:lnTo>
                <a:lnTo>
                  <a:pt x="1222382" y="1337058"/>
                </a:lnTo>
                <a:lnTo>
                  <a:pt x="1183836" y="1336747"/>
                </a:lnTo>
                <a:lnTo>
                  <a:pt x="1144934" y="1335886"/>
                </a:lnTo>
                <a:lnTo>
                  <a:pt x="1105579" y="1334555"/>
                </a:lnTo>
                <a:lnTo>
                  <a:pt x="1065672" y="1332830"/>
                </a:lnTo>
                <a:lnTo>
                  <a:pt x="1025114" y="1330792"/>
                </a:lnTo>
                <a:lnTo>
                  <a:pt x="983807" y="1328519"/>
                </a:lnTo>
                <a:lnTo>
                  <a:pt x="941653" y="1326089"/>
                </a:lnTo>
                <a:lnTo>
                  <a:pt x="898553" y="1323581"/>
                </a:lnTo>
                <a:lnTo>
                  <a:pt x="854409" y="1321075"/>
                </a:lnTo>
                <a:lnTo>
                  <a:pt x="809122" y="1318647"/>
                </a:lnTo>
                <a:lnTo>
                  <a:pt x="762594" y="1316378"/>
                </a:lnTo>
                <a:lnTo>
                  <a:pt x="714727" y="1314345"/>
                </a:lnTo>
                <a:lnTo>
                  <a:pt x="665421" y="1312628"/>
                </a:lnTo>
                <a:lnTo>
                  <a:pt x="614580" y="1311305"/>
                </a:lnTo>
                <a:lnTo>
                  <a:pt x="562103" y="1310455"/>
                </a:lnTo>
                <a:lnTo>
                  <a:pt x="507893" y="1310156"/>
                </a:lnTo>
                <a:lnTo>
                  <a:pt x="451852" y="1310488"/>
                </a:lnTo>
                <a:lnTo>
                  <a:pt x="393880" y="1311528"/>
                </a:lnTo>
                <a:lnTo>
                  <a:pt x="333880" y="1313355"/>
                </a:lnTo>
                <a:lnTo>
                  <a:pt x="271753" y="1316049"/>
                </a:lnTo>
                <a:lnTo>
                  <a:pt x="207401" y="1319687"/>
                </a:lnTo>
                <a:lnTo>
                  <a:pt x="140725" y="1324349"/>
                </a:lnTo>
                <a:lnTo>
                  <a:pt x="71626" y="1330113"/>
                </a:lnTo>
                <a:lnTo>
                  <a:pt x="7" y="1337058"/>
                </a:lnTo>
                <a:lnTo>
                  <a:pt x="604" y="1289558"/>
                </a:lnTo>
                <a:lnTo>
                  <a:pt x="1023" y="1243135"/>
                </a:lnTo>
                <a:lnTo>
                  <a:pt x="1286" y="1197248"/>
                </a:lnTo>
                <a:lnTo>
                  <a:pt x="1413" y="1151353"/>
                </a:lnTo>
                <a:lnTo>
                  <a:pt x="1424" y="1104911"/>
                </a:lnTo>
                <a:lnTo>
                  <a:pt x="1341" y="1057378"/>
                </a:lnTo>
                <a:lnTo>
                  <a:pt x="1183" y="1008214"/>
                </a:lnTo>
                <a:lnTo>
                  <a:pt x="972" y="956875"/>
                </a:lnTo>
                <a:lnTo>
                  <a:pt x="729" y="902821"/>
                </a:lnTo>
                <a:lnTo>
                  <a:pt x="473" y="845510"/>
                </a:lnTo>
                <a:lnTo>
                  <a:pt x="226" y="784400"/>
                </a:lnTo>
                <a:lnTo>
                  <a:pt x="7" y="718949"/>
                </a:lnTo>
                <a:lnTo>
                  <a:pt x="0" y="662842"/>
                </a:lnTo>
                <a:lnTo>
                  <a:pt x="268" y="610341"/>
                </a:lnTo>
                <a:lnTo>
                  <a:pt x="744" y="560787"/>
                </a:lnTo>
                <a:lnTo>
                  <a:pt x="1358" y="513523"/>
                </a:lnTo>
                <a:lnTo>
                  <a:pt x="2042" y="467888"/>
                </a:lnTo>
                <a:lnTo>
                  <a:pt x="2728" y="423225"/>
                </a:lnTo>
                <a:lnTo>
                  <a:pt x="3346" y="378874"/>
                </a:lnTo>
                <a:lnTo>
                  <a:pt x="3827" y="334178"/>
                </a:lnTo>
                <a:lnTo>
                  <a:pt x="4104" y="288477"/>
                </a:lnTo>
                <a:lnTo>
                  <a:pt x="4107" y="241112"/>
                </a:lnTo>
                <a:lnTo>
                  <a:pt x="3768" y="191425"/>
                </a:lnTo>
                <a:lnTo>
                  <a:pt x="3017" y="138758"/>
                </a:lnTo>
                <a:lnTo>
                  <a:pt x="1786" y="82451"/>
                </a:lnTo>
                <a:lnTo>
                  <a:pt x="7" y="21846"/>
                </a:lnTo>
                <a:close/>
              </a:path>
            </a:pathLst>
          </a:custGeom>
          <a:ln w="9524">
            <a:solidFill>
              <a:srgbClr val="004751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6" name="object 6"/>
          <p:cNvSpPr txBox="1"/>
          <p:nvPr/>
        </p:nvSpPr>
        <p:spPr>
          <a:xfrm>
            <a:off x="1374877" y="3535109"/>
            <a:ext cx="5418296" cy="85039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651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30" dirty="0">
                <a:solidFill>
                  <a:srgbClr val="004751"/>
                </a:solidFill>
              </a:rPr>
              <a:t>Python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,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usaríamos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la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función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r2_score,</a:t>
            </a:r>
            <a:r>
              <a:rPr sz="120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disponible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parte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scikit-learn</a:t>
            </a:r>
            <a:endParaRPr sz="1200">
              <a:latin typeface="Tahoma"/>
              <a:cs typeface="Tahoma"/>
            </a:endParaRPr>
          </a:p>
          <a:p>
            <a:pPr marL="266700"/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correspondiente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26" dirty="0">
                <a:solidFill>
                  <a:srgbClr val="004751"/>
                </a:solidFill>
              </a:rPr>
              <a:t>scores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266700" indent="-257651">
              <a:spcBef>
                <a:spcPts val="379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concreto,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importa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así: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from</a:t>
            </a:r>
            <a:r>
              <a:rPr sz="120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sklearn.metrics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import</a:t>
            </a:r>
            <a:r>
              <a:rPr sz="1200" spc="-8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r2_score</a:t>
            </a:r>
            <a:endParaRPr sz="1200">
              <a:latin typeface="Tahoma"/>
              <a:cs typeface="Tahoma"/>
            </a:endParaRPr>
          </a:p>
          <a:p>
            <a:pPr marL="266700" indent="-257651">
              <a:spcBef>
                <a:spcPts val="371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spc="26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calcula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usando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predicción: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r2_score(y_true,</a:t>
            </a:r>
            <a:r>
              <a:rPr sz="120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y_pred)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23" name="Imagen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4025" y="1722151"/>
            <a:ext cx="2114639" cy="498244"/>
          </a:xfrm>
          <a:prstGeom prst="rect">
            <a:avLst/>
          </a:prstGeom>
        </p:spPr>
      </p:pic>
      <p:pic>
        <p:nvPicPr>
          <p:cNvPr id="24" name="Imagen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195" y="1063561"/>
            <a:ext cx="104972" cy="18784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3378" y="1061687"/>
            <a:ext cx="167182" cy="224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8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65267" y="852677"/>
            <a:ext cx="2362580" cy="2441492"/>
          </a:xfrm>
          <a:prstGeom prst="rect">
            <a:avLst/>
          </a:prstGeom>
        </p:spPr>
      </p:pic>
      <p:sp>
        <p:nvSpPr>
          <p:cNvPr id="14" name="object 1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8096" rIns="0" bIns="0" rtlCol="0" anchor="ctr" anchorCtr="0">
            <a:spAutoFit/>
          </a:bodyPr>
          <a:lstStyle/>
          <a:p>
            <a:pPr marL="28575">
              <a:spcBef>
                <a:spcPts val="64"/>
              </a:spcBef>
            </a:pPr>
            <a:fld id="{81D60167-4931-47E6-BA6A-407CBD079E47}" type="slidenum">
              <a:rPr spc="8" dirty="0"/>
              <a:pPr marL="28575">
                <a:spcBef>
                  <a:spcPts val="64"/>
                </a:spcBef>
              </a:pPr>
              <a:t>28</a:t>
            </a:fld>
            <a:endParaRPr spc="8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15" dirty="0"/>
              <a:t>Varianza</a:t>
            </a:r>
            <a:r>
              <a:rPr sz="2100" spc="-49" dirty="0"/>
              <a:t> </a:t>
            </a:r>
            <a:r>
              <a:rPr sz="2100" spc="-11" dirty="0"/>
              <a:t>explicada</a:t>
            </a:r>
            <a:endParaRPr sz="2100" dirty="0"/>
          </a:p>
        </p:txBody>
      </p:sp>
      <p:sp>
        <p:nvSpPr>
          <p:cNvPr id="4" name="object 4"/>
          <p:cNvSpPr txBox="1"/>
          <p:nvPr/>
        </p:nvSpPr>
        <p:spPr>
          <a:xfrm>
            <a:off x="696035" y="1727563"/>
            <a:ext cx="3975206" cy="632385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51435">
              <a:spcBef>
                <a:spcPts val="71"/>
              </a:spcBef>
            </a:pPr>
            <a:r>
              <a:rPr sz="1200" spc="30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spc="23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an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Cambria Math"/>
                <a:cs typeface="Cambria Math"/>
              </a:rPr>
              <a:t>𝑦</a:t>
            </a:r>
            <a:r>
              <a:rPr sz="1200" spc="71" dirty="0">
                <a:solidFill>
                  <a:srgbClr val="004751"/>
                </a:solidFill>
                <a:latin typeface="Cambria Math"/>
                <a:cs typeface="Cambria Math"/>
              </a:rPr>
              <a:t> </a:t>
            </a:r>
            <a:r>
              <a:rPr lang="es-ES" sz="1200" spc="71" dirty="0" smtClean="0">
                <a:solidFill>
                  <a:srgbClr val="004751"/>
                </a:solidFill>
                <a:latin typeface="Cambria Math"/>
                <a:cs typeface="Cambria Math"/>
              </a:rPr>
              <a:t>e    </a:t>
            </a:r>
            <a:r>
              <a:rPr sz="1200" spc="-41" dirty="0" err="1" smtClean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200" spc="-26" dirty="0" err="1" smtClean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19" dirty="0" err="1" smtClean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spc="-4" dirty="0" err="1" smtClean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spc="-49" dirty="0" err="1" smtClean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11" dirty="0" err="1" smtClean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38" dirty="0" smtClean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eal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ti</a:t>
            </a:r>
            <a:r>
              <a:rPr sz="1200" spc="-86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ado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p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ect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nt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endParaRPr sz="1200" dirty="0">
              <a:latin typeface="Tahoma"/>
              <a:cs typeface="Tahoma"/>
            </a:endParaRPr>
          </a:p>
          <a:p>
            <a:pPr>
              <a:spcBef>
                <a:spcPts val="26"/>
              </a:spcBef>
            </a:pPr>
            <a:endParaRPr sz="1650" dirty="0">
              <a:latin typeface="Tahoma"/>
              <a:cs typeface="Tahoma"/>
            </a:endParaRPr>
          </a:p>
          <a:p>
            <a:pPr marL="102870" indent="-93821"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varianza</a:t>
            </a:r>
            <a:r>
              <a:rPr sz="120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explicada</a:t>
            </a:r>
            <a:r>
              <a:rPr sz="12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es: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96035" y="3100366"/>
            <a:ext cx="4661669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4288" marR="3810" indent="-15240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mejor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posible,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decir,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cuando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no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hay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error,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sería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1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(máximo)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225290" y="3617980"/>
            <a:ext cx="6759893" cy="1022985"/>
          </a:xfrm>
          <a:custGeom>
            <a:avLst/>
            <a:gdLst/>
            <a:ahLst/>
            <a:cxnLst/>
            <a:rect l="l" t="t" r="r" b="b"/>
            <a:pathLst>
              <a:path w="9013190" h="1363979">
                <a:moveTo>
                  <a:pt x="7" y="25394"/>
                </a:moveTo>
                <a:lnTo>
                  <a:pt x="62838" y="19809"/>
                </a:lnTo>
                <a:lnTo>
                  <a:pt x="122349" y="14819"/>
                </a:lnTo>
                <a:lnTo>
                  <a:pt x="178953" y="10471"/>
                </a:lnTo>
                <a:lnTo>
                  <a:pt x="233063" y="6812"/>
                </a:lnTo>
                <a:lnTo>
                  <a:pt x="285092" y="3889"/>
                </a:lnTo>
                <a:lnTo>
                  <a:pt x="335452" y="1748"/>
                </a:lnTo>
                <a:lnTo>
                  <a:pt x="384556" y="436"/>
                </a:lnTo>
                <a:lnTo>
                  <a:pt x="432817" y="0"/>
                </a:lnTo>
                <a:lnTo>
                  <a:pt x="480647" y="486"/>
                </a:lnTo>
                <a:lnTo>
                  <a:pt x="528459" y="1941"/>
                </a:lnTo>
                <a:lnTo>
                  <a:pt x="576666" y="4413"/>
                </a:lnTo>
                <a:lnTo>
                  <a:pt x="625680" y="7947"/>
                </a:lnTo>
                <a:lnTo>
                  <a:pt x="675914" y="12591"/>
                </a:lnTo>
                <a:lnTo>
                  <a:pt x="727780" y="18391"/>
                </a:lnTo>
                <a:lnTo>
                  <a:pt x="781692" y="25394"/>
                </a:lnTo>
                <a:lnTo>
                  <a:pt x="846242" y="33805"/>
                </a:lnTo>
                <a:lnTo>
                  <a:pt x="903162" y="40105"/>
                </a:lnTo>
                <a:lnTo>
                  <a:pt x="953956" y="44468"/>
                </a:lnTo>
                <a:lnTo>
                  <a:pt x="1000128" y="47069"/>
                </a:lnTo>
                <a:lnTo>
                  <a:pt x="1043181" y="48082"/>
                </a:lnTo>
                <a:lnTo>
                  <a:pt x="1084619" y="47683"/>
                </a:lnTo>
                <a:lnTo>
                  <a:pt x="1125946" y="46045"/>
                </a:lnTo>
                <a:lnTo>
                  <a:pt x="1168666" y="43343"/>
                </a:lnTo>
                <a:lnTo>
                  <a:pt x="1214282" y="39753"/>
                </a:lnTo>
                <a:lnTo>
                  <a:pt x="1264298" y="35448"/>
                </a:lnTo>
                <a:lnTo>
                  <a:pt x="1320218" y="30604"/>
                </a:lnTo>
                <a:lnTo>
                  <a:pt x="1383545" y="25394"/>
                </a:lnTo>
                <a:lnTo>
                  <a:pt x="1440425" y="21650"/>
                </a:lnTo>
                <a:lnTo>
                  <a:pt x="1495417" y="19409"/>
                </a:lnTo>
                <a:lnTo>
                  <a:pt x="1548706" y="18439"/>
                </a:lnTo>
                <a:lnTo>
                  <a:pt x="1600477" y="18507"/>
                </a:lnTo>
                <a:lnTo>
                  <a:pt x="1650914" y="19383"/>
                </a:lnTo>
                <a:lnTo>
                  <a:pt x="1700203" y="20835"/>
                </a:lnTo>
                <a:lnTo>
                  <a:pt x="1748527" y="22632"/>
                </a:lnTo>
                <a:lnTo>
                  <a:pt x="1796072" y="24541"/>
                </a:lnTo>
                <a:lnTo>
                  <a:pt x="1843023" y="26331"/>
                </a:lnTo>
                <a:lnTo>
                  <a:pt x="1889563" y="27771"/>
                </a:lnTo>
                <a:lnTo>
                  <a:pt x="1935877" y="28629"/>
                </a:lnTo>
                <a:lnTo>
                  <a:pt x="1982151" y="28673"/>
                </a:lnTo>
                <a:lnTo>
                  <a:pt x="2028568" y="27672"/>
                </a:lnTo>
                <a:lnTo>
                  <a:pt x="2075314" y="25394"/>
                </a:lnTo>
                <a:lnTo>
                  <a:pt x="2116293" y="23359"/>
                </a:lnTo>
                <a:lnTo>
                  <a:pt x="2161434" y="22114"/>
                </a:lnTo>
                <a:lnTo>
                  <a:pt x="2210163" y="21551"/>
                </a:lnTo>
                <a:lnTo>
                  <a:pt x="2261905" y="21563"/>
                </a:lnTo>
                <a:lnTo>
                  <a:pt x="2316085" y="22044"/>
                </a:lnTo>
                <a:lnTo>
                  <a:pt x="2372127" y="22886"/>
                </a:lnTo>
                <a:lnTo>
                  <a:pt x="2429457" y="23983"/>
                </a:lnTo>
                <a:lnTo>
                  <a:pt x="2487499" y="25227"/>
                </a:lnTo>
                <a:lnTo>
                  <a:pt x="2545678" y="26511"/>
                </a:lnTo>
                <a:lnTo>
                  <a:pt x="2603420" y="27728"/>
                </a:lnTo>
                <a:lnTo>
                  <a:pt x="2660149" y="28772"/>
                </a:lnTo>
                <a:lnTo>
                  <a:pt x="2715289" y="29535"/>
                </a:lnTo>
                <a:lnTo>
                  <a:pt x="2768266" y="29911"/>
                </a:lnTo>
                <a:lnTo>
                  <a:pt x="2818506" y="29791"/>
                </a:lnTo>
                <a:lnTo>
                  <a:pt x="2865431" y="29070"/>
                </a:lnTo>
                <a:lnTo>
                  <a:pt x="2908469" y="27640"/>
                </a:lnTo>
                <a:lnTo>
                  <a:pt x="2947042" y="25394"/>
                </a:lnTo>
                <a:lnTo>
                  <a:pt x="3006704" y="21334"/>
                </a:lnTo>
                <a:lnTo>
                  <a:pt x="3063181" y="18274"/>
                </a:lnTo>
                <a:lnTo>
                  <a:pt x="3116961" y="16177"/>
                </a:lnTo>
                <a:lnTo>
                  <a:pt x="3168530" y="15006"/>
                </a:lnTo>
                <a:lnTo>
                  <a:pt x="3218378" y="14726"/>
                </a:lnTo>
                <a:lnTo>
                  <a:pt x="3266991" y="15299"/>
                </a:lnTo>
                <a:lnTo>
                  <a:pt x="3314857" y="16689"/>
                </a:lnTo>
                <a:lnTo>
                  <a:pt x="3362464" y="18859"/>
                </a:lnTo>
                <a:lnTo>
                  <a:pt x="3410300" y="21773"/>
                </a:lnTo>
                <a:lnTo>
                  <a:pt x="3458852" y="25394"/>
                </a:lnTo>
                <a:lnTo>
                  <a:pt x="3495034" y="27466"/>
                </a:lnTo>
                <a:lnTo>
                  <a:pt x="3537485" y="28511"/>
                </a:lnTo>
                <a:lnTo>
                  <a:pt x="3585283" y="28698"/>
                </a:lnTo>
                <a:lnTo>
                  <a:pt x="3637508" y="28196"/>
                </a:lnTo>
                <a:lnTo>
                  <a:pt x="3693238" y="27172"/>
                </a:lnTo>
                <a:lnTo>
                  <a:pt x="3751552" y="25796"/>
                </a:lnTo>
                <a:lnTo>
                  <a:pt x="3811528" y="24237"/>
                </a:lnTo>
                <a:lnTo>
                  <a:pt x="3872247" y="22663"/>
                </a:lnTo>
                <a:lnTo>
                  <a:pt x="3932786" y="21243"/>
                </a:lnTo>
                <a:lnTo>
                  <a:pt x="3992224" y="20145"/>
                </a:lnTo>
                <a:lnTo>
                  <a:pt x="4049640" y="19538"/>
                </a:lnTo>
                <a:lnTo>
                  <a:pt x="4104114" y="19591"/>
                </a:lnTo>
                <a:lnTo>
                  <a:pt x="4154723" y="20472"/>
                </a:lnTo>
                <a:lnTo>
                  <a:pt x="4200547" y="22350"/>
                </a:lnTo>
                <a:lnTo>
                  <a:pt x="4240664" y="25394"/>
                </a:lnTo>
                <a:lnTo>
                  <a:pt x="4293870" y="29276"/>
                </a:lnTo>
                <a:lnTo>
                  <a:pt x="4343477" y="30356"/>
                </a:lnTo>
                <a:lnTo>
                  <a:pt x="4390668" y="29363"/>
                </a:lnTo>
                <a:lnTo>
                  <a:pt x="4436622" y="27022"/>
                </a:lnTo>
                <a:lnTo>
                  <a:pt x="4482520" y="24061"/>
                </a:lnTo>
                <a:lnTo>
                  <a:pt x="4529542" y="21206"/>
                </a:lnTo>
                <a:lnTo>
                  <a:pt x="4578867" y="19185"/>
                </a:lnTo>
                <a:lnTo>
                  <a:pt x="4631678" y="18725"/>
                </a:lnTo>
                <a:lnTo>
                  <a:pt x="4689153" y="20552"/>
                </a:lnTo>
                <a:lnTo>
                  <a:pt x="4752474" y="25394"/>
                </a:lnTo>
                <a:lnTo>
                  <a:pt x="4800646" y="29226"/>
                </a:lnTo>
                <a:lnTo>
                  <a:pt x="4849783" y="31472"/>
                </a:lnTo>
                <a:lnTo>
                  <a:pt x="4899692" y="32382"/>
                </a:lnTo>
                <a:lnTo>
                  <a:pt x="4950178" y="32203"/>
                </a:lnTo>
                <a:lnTo>
                  <a:pt x="5001049" y="31186"/>
                </a:lnTo>
                <a:lnTo>
                  <a:pt x="5052110" y="29580"/>
                </a:lnTo>
                <a:lnTo>
                  <a:pt x="5103169" y="27632"/>
                </a:lnTo>
                <a:lnTo>
                  <a:pt x="5154031" y="25594"/>
                </a:lnTo>
                <a:lnTo>
                  <a:pt x="5204504" y="23713"/>
                </a:lnTo>
                <a:lnTo>
                  <a:pt x="5254393" y="22239"/>
                </a:lnTo>
                <a:lnTo>
                  <a:pt x="5303505" y="21421"/>
                </a:lnTo>
                <a:lnTo>
                  <a:pt x="5351646" y="21509"/>
                </a:lnTo>
                <a:lnTo>
                  <a:pt x="5398624" y="22750"/>
                </a:lnTo>
                <a:lnTo>
                  <a:pt x="5444243" y="25394"/>
                </a:lnTo>
                <a:lnTo>
                  <a:pt x="5487645" y="28289"/>
                </a:lnTo>
                <a:lnTo>
                  <a:pt x="5533798" y="30601"/>
                </a:lnTo>
                <a:lnTo>
                  <a:pt x="5582354" y="32368"/>
                </a:lnTo>
                <a:lnTo>
                  <a:pt x="5632967" y="33630"/>
                </a:lnTo>
                <a:lnTo>
                  <a:pt x="5685289" y="34425"/>
                </a:lnTo>
                <a:lnTo>
                  <a:pt x="5738973" y="34794"/>
                </a:lnTo>
                <a:lnTo>
                  <a:pt x="5793670" y="34776"/>
                </a:lnTo>
                <a:lnTo>
                  <a:pt x="5849034" y="34409"/>
                </a:lnTo>
                <a:lnTo>
                  <a:pt x="5904717" y="33733"/>
                </a:lnTo>
                <a:lnTo>
                  <a:pt x="5960371" y="32788"/>
                </a:lnTo>
                <a:lnTo>
                  <a:pt x="6015650" y="31613"/>
                </a:lnTo>
                <a:lnTo>
                  <a:pt x="6070205" y="30246"/>
                </a:lnTo>
                <a:lnTo>
                  <a:pt x="6123689" y="28728"/>
                </a:lnTo>
                <a:lnTo>
                  <a:pt x="6175755" y="27098"/>
                </a:lnTo>
                <a:lnTo>
                  <a:pt x="6226055" y="25394"/>
                </a:lnTo>
                <a:lnTo>
                  <a:pt x="6310223" y="23331"/>
                </a:lnTo>
                <a:lnTo>
                  <a:pt x="6379737" y="23180"/>
                </a:lnTo>
                <a:lnTo>
                  <a:pt x="6437434" y="24278"/>
                </a:lnTo>
                <a:lnTo>
                  <a:pt x="6486151" y="25966"/>
                </a:lnTo>
                <a:lnTo>
                  <a:pt x="6528725" y="27582"/>
                </a:lnTo>
                <a:lnTo>
                  <a:pt x="6567991" y="28466"/>
                </a:lnTo>
                <a:lnTo>
                  <a:pt x="6606787" y="27957"/>
                </a:lnTo>
                <a:lnTo>
                  <a:pt x="6647949" y="25394"/>
                </a:lnTo>
                <a:lnTo>
                  <a:pt x="6693711" y="22737"/>
                </a:lnTo>
                <a:lnTo>
                  <a:pt x="6743608" y="22001"/>
                </a:lnTo>
                <a:lnTo>
                  <a:pt x="6796571" y="22604"/>
                </a:lnTo>
                <a:lnTo>
                  <a:pt x="6851530" y="23965"/>
                </a:lnTo>
                <a:lnTo>
                  <a:pt x="6907419" y="25506"/>
                </a:lnTo>
                <a:lnTo>
                  <a:pt x="6963167" y="26644"/>
                </a:lnTo>
                <a:lnTo>
                  <a:pt x="7017707" y="26801"/>
                </a:lnTo>
                <a:lnTo>
                  <a:pt x="7069970" y="25394"/>
                </a:lnTo>
                <a:lnTo>
                  <a:pt x="7095779" y="24744"/>
                </a:lnTo>
                <a:lnTo>
                  <a:pt x="7158444" y="25811"/>
                </a:lnTo>
                <a:lnTo>
                  <a:pt x="7235127" y="29023"/>
                </a:lnTo>
                <a:lnTo>
                  <a:pt x="7278457" y="31055"/>
                </a:lnTo>
                <a:lnTo>
                  <a:pt x="7324970" y="33168"/>
                </a:lnTo>
                <a:lnTo>
                  <a:pt x="7374558" y="35210"/>
                </a:lnTo>
                <a:lnTo>
                  <a:pt x="7427115" y="37030"/>
                </a:lnTo>
                <a:lnTo>
                  <a:pt x="7482533" y="38477"/>
                </a:lnTo>
                <a:lnTo>
                  <a:pt x="7540705" y="39398"/>
                </a:lnTo>
                <a:lnTo>
                  <a:pt x="7601524" y="39641"/>
                </a:lnTo>
                <a:lnTo>
                  <a:pt x="7664882" y="39056"/>
                </a:lnTo>
                <a:lnTo>
                  <a:pt x="7730674" y="37491"/>
                </a:lnTo>
                <a:lnTo>
                  <a:pt x="7798790" y="34793"/>
                </a:lnTo>
                <a:lnTo>
                  <a:pt x="7869125" y="30811"/>
                </a:lnTo>
                <a:lnTo>
                  <a:pt x="7941571" y="25394"/>
                </a:lnTo>
                <a:lnTo>
                  <a:pt x="8000624" y="21102"/>
                </a:lnTo>
                <a:lnTo>
                  <a:pt x="8058799" y="18146"/>
                </a:lnTo>
                <a:lnTo>
                  <a:pt x="8116094" y="16383"/>
                </a:lnTo>
                <a:lnTo>
                  <a:pt x="8172504" y="15670"/>
                </a:lnTo>
                <a:lnTo>
                  <a:pt x="8228028" y="15863"/>
                </a:lnTo>
                <a:lnTo>
                  <a:pt x="8282661" y="16819"/>
                </a:lnTo>
                <a:lnTo>
                  <a:pt x="8336400" y="18395"/>
                </a:lnTo>
                <a:lnTo>
                  <a:pt x="8389243" y="20448"/>
                </a:lnTo>
                <a:lnTo>
                  <a:pt x="8441186" y="22835"/>
                </a:lnTo>
                <a:lnTo>
                  <a:pt x="8492225" y="25412"/>
                </a:lnTo>
                <a:lnTo>
                  <a:pt x="8542358" y="28037"/>
                </a:lnTo>
                <a:lnTo>
                  <a:pt x="8591582" y="30566"/>
                </a:lnTo>
                <a:lnTo>
                  <a:pt x="8639892" y="32856"/>
                </a:lnTo>
                <a:lnTo>
                  <a:pt x="8687287" y="34764"/>
                </a:lnTo>
                <a:lnTo>
                  <a:pt x="8733762" y="36147"/>
                </a:lnTo>
                <a:lnTo>
                  <a:pt x="8779315" y="36861"/>
                </a:lnTo>
                <a:lnTo>
                  <a:pt x="8823943" y="36763"/>
                </a:lnTo>
                <a:lnTo>
                  <a:pt x="8867641" y="35711"/>
                </a:lnTo>
                <a:lnTo>
                  <a:pt x="8910408" y="33561"/>
                </a:lnTo>
                <a:lnTo>
                  <a:pt x="8952239" y="30170"/>
                </a:lnTo>
                <a:lnTo>
                  <a:pt x="8993131" y="25394"/>
                </a:lnTo>
                <a:lnTo>
                  <a:pt x="8998940" y="88718"/>
                </a:lnTo>
                <a:lnTo>
                  <a:pt x="9003776" y="149379"/>
                </a:lnTo>
                <a:lnTo>
                  <a:pt x="9007615" y="207528"/>
                </a:lnTo>
                <a:lnTo>
                  <a:pt x="9010431" y="263317"/>
                </a:lnTo>
                <a:lnTo>
                  <a:pt x="9012200" y="316897"/>
                </a:lnTo>
                <a:lnTo>
                  <a:pt x="9012896" y="368421"/>
                </a:lnTo>
                <a:lnTo>
                  <a:pt x="9012493" y="418040"/>
                </a:lnTo>
                <a:lnTo>
                  <a:pt x="9010968" y="465905"/>
                </a:lnTo>
                <a:lnTo>
                  <a:pt x="9008294" y="512169"/>
                </a:lnTo>
                <a:lnTo>
                  <a:pt x="9004447" y="556983"/>
                </a:lnTo>
                <a:lnTo>
                  <a:pt x="8999401" y="600499"/>
                </a:lnTo>
                <a:lnTo>
                  <a:pt x="8993131" y="642868"/>
                </a:lnTo>
                <a:lnTo>
                  <a:pt x="8988534" y="679938"/>
                </a:lnTo>
                <a:lnTo>
                  <a:pt x="8986280" y="719397"/>
                </a:lnTo>
                <a:lnTo>
                  <a:pt x="8985960" y="761136"/>
                </a:lnTo>
                <a:lnTo>
                  <a:pt x="8987166" y="805043"/>
                </a:lnTo>
                <a:lnTo>
                  <a:pt x="8989489" y="851008"/>
                </a:lnTo>
                <a:lnTo>
                  <a:pt x="8992518" y="898920"/>
                </a:lnTo>
                <a:lnTo>
                  <a:pt x="8995846" y="948670"/>
                </a:lnTo>
                <a:lnTo>
                  <a:pt x="8999063" y="1000146"/>
                </a:lnTo>
                <a:lnTo>
                  <a:pt x="9001760" y="1053239"/>
                </a:lnTo>
                <a:lnTo>
                  <a:pt x="9003528" y="1107838"/>
                </a:lnTo>
                <a:lnTo>
                  <a:pt x="9003959" y="1163832"/>
                </a:lnTo>
                <a:lnTo>
                  <a:pt x="9002642" y="1221111"/>
                </a:lnTo>
                <a:lnTo>
                  <a:pt x="8999169" y="1279564"/>
                </a:lnTo>
                <a:lnTo>
                  <a:pt x="8993131" y="1339082"/>
                </a:lnTo>
                <a:lnTo>
                  <a:pt x="8958248" y="1333031"/>
                </a:lnTo>
                <a:lnTo>
                  <a:pt x="8918620" y="1328325"/>
                </a:lnTo>
                <a:lnTo>
                  <a:pt x="8874772" y="1324854"/>
                </a:lnTo>
                <a:lnTo>
                  <a:pt x="8827234" y="1322507"/>
                </a:lnTo>
                <a:lnTo>
                  <a:pt x="8776530" y="1321172"/>
                </a:lnTo>
                <a:lnTo>
                  <a:pt x="8723190" y="1320739"/>
                </a:lnTo>
                <a:lnTo>
                  <a:pt x="8667740" y="1321097"/>
                </a:lnTo>
                <a:lnTo>
                  <a:pt x="8610707" y="1322133"/>
                </a:lnTo>
                <a:lnTo>
                  <a:pt x="8552619" y="1323738"/>
                </a:lnTo>
                <a:lnTo>
                  <a:pt x="8494002" y="1325801"/>
                </a:lnTo>
                <a:lnTo>
                  <a:pt x="8435385" y="1328209"/>
                </a:lnTo>
                <a:lnTo>
                  <a:pt x="8377293" y="1330852"/>
                </a:lnTo>
                <a:lnTo>
                  <a:pt x="8320255" y="1333620"/>
                </a:lnTo>
                <a:lnTo>
                  <a:pt x="8264797" y="1336400"/>
                </a:lnTo>
                <a:lnTo>
                  <a:pt x="8211446" y="1339082"/>
                </a:lnTo>
                <a:lnTo>
                  <a:pt x="8158853" y="1341614"/>
                </a:lnTo>
                <a:lnTo>
                  <a:pt x="8105450" y="1343988"/>
                </a:lnTo>
                <a:lnTo>
                  <a:pt x="8051439" y="1346157"/>
                </a:lnTo>
                <a:lnTo>
                  <a:pt x="7997025" y="1348074"/>
                </a:lnTo>
                <a:lnTo>
                  <a:pt x="7942409" y="1349691"/>
                </a:lnTo>
                <a:lnTo>
                  <a:pt x="7887793" y="1350962"/>
                </a:lnTo>
                <a:lnTo>
                  <a:pt x="7833382" y="1351840"/>
                </a:lnTo>
                <a:lnTo>
                  <a:pt x="7779377" y="1352278"/>
                </a:lnTo>
                <a:lnTo>
                  <a:pt x="7725982" y="1352229"/>
                </a:lnTo>
                <a:lnTo>
                  <a:pt x="7673399" y="1351647"/>
                </a:lnTo>
                <a:lnTo>
                  <a:pt x="7621831" y="1350483"/>
                </a:lnTo>
                <a:lnTo>
                  <a:pt x="7571480" y="1348692"/>
                </a:lnTo>
                <a:lnTo>
                  <a:pt x="7522550" y="1346226"/>
                </a:lnTo>
                <a:lnTo>
                  <a:pt x="7475243" y="1343038"/>
                </a:lnTo>
                <a:lnTo>
                  <a:pt x="7429761" y="1339082"/>
                </a:lnTo>
                <a:lnTo>
                  <a:pt x="7382515" y="1334769"/>
                </a:lnTo>
                <a:lnTo>
                  <a:pt x="7336011" y="1331158"/>
                </a:lnTo>
                <a:lnTo>
                  <a:pt x="7289980" y="1328240"/>
                </a:lnTo>
                <a:lnTo>
                  <a:pt x="7244154" y="1326005"/>
                </a:lnTo>
                <a:lnTo>
                  <a:pt x="7198263" y="1324443"/>
                </a:lnTo>
                <a:lnTo>
                  <a:pt x="7152039" y="1323544"/>
                </a:lnTo>
                <a:lnTo>
                  <a:pt x="7105213" y="1323299"/>
                </a:lnTo>
                <a:lnTo>
                  <a:pt x="7057516" y="1323699"/>
                </a:lnTo>
                <a:lnTo>
                  <a:pt x="7008679" y="1324733"/>
                </a:lnTo>
                <a:lnTo>
                  <a:pt x="6958434" y="1326391"/>
                </a:lnTo>
                <a:lnTo>
                  <a:pt x="6906511" y="1328665"/>
                </a:lnTo>
                <a:lnTo>
                  <a:pt x="6852643" y="1331545"/>
                </a:lnTo>
                <a:lnTo>
                  <a:pt x="6796559" y="1335020"/>
                </a:lnTo>
                <a:lnTo>
                  <a:pt x="6737992" y="1339082"/>
                </a:lnTo>
                <a:lnTo>
                  <a:pt x="6689747" y="1342678"/>
                </a:lnTo>
                <a:lnTo>
                  <a:pt x="6643407" y="1346244"/>
                </a:lnTo>
                <a:lnTo>
                  <a:pt x="6598515" y="1349695"/>
                </a:lnTo>
                <a:lnTo>
                  <a:pt x="6554615" y="1352947"/>
                </a:lnTo>
                <a:lnTo>
                  <a:pt x="6511250" y="1355918"/>
                </a:lnTo>
                <a:lnTo>
                  <a:pt x="6467963" y="1358523"/>
                </a:lnTo>
                <a:lnTo>
                  <a:pt x="6424297" y="1360678"/>
                </a:lnTo>
                <a:lnTo>
                  <a:pt x="6379795" y="1362300"/>
                </a:lnTo>
                <a:lnTo>
                  <a:pt x="6334000" y="1363305"/>
                </a:lnTo>
                <a:lnTo>
                  <a:pt x="6286455" y="1363609"/>
                </a:lnTo>
                <a:lnTo>
                  <a:pt x="6236703" y="1363129"/>
                </a:lnTo>
                <a:lnTo>
                  <a:pt x="6184288" y="1361781"/>
                </a:lnTo>
                <a:lnTo>
                  <a:pt x="6128752" y="1359480"/>
                </a:lnTo>
                <a:lnTo>
                  <a:pt x="6069639" y="1356144"/>
                </a:lnTo>
                <a:lnTo>
                  <a:pt x="6006491" y="1351688"/>
                </a:lnTo>
                <a:lnTo>
                  <a:pt x="5938852" y="1346028"/>
                </a:lnTo>
                <a:lnTo>
                  <a:pt x="5866264" y="1339082"/>
                </a:lnTo>
                <a:lnTo>
                  <a:pt x="5793126" y="1332555"/>
                </a:lnTo>
                <a:lnTo>
                  <a:pt x="5723972" y="1328048"/>
                </a:lnTo>
                <a:lnTo>
                  <a:pt x="5658552" y="1325321"/>
                </a:lnTo>
                <a:lnTo>
                  <a:pt x="5596616" y="1324133"/>
                </a:lnTo>
                <a:lnTo>
                  <a:pt x="5537914" y="1324242"/>
                </a:lnTo>
                <a:lnTo>
                  <a:pt x="5482196" y="1325409"/>
                </a:lnTo>
                <a:lnTo>
                  <a:pt x="5429211" y="1327391"/>
                </a:lnTo>
                <a:lnTo>
                  <a:pt x="5378709" y="1329948"/>
                </a:lnTo>
                <a:lnTo>
                  <a:pt x="5330441" y="1332839"/>
                </a:lnTo>
                <a:lnTo>
                  <a:pt x="5284155" y="1335823"/>
                </a:lnTo>
                <a:lnTo>
                  <a:pt x="5239602" y="1338660"/>
                </a:lnTo>
                <a:lnTo>
                  <a:pt x="5196532" y="1341108"/>
                </a:lnTo>
                <a:lnTo>
                  <a:pt x="5154694" y="1342926"/>
                </a:lnTo>
                <a:lnTo>
                  <a:pt x="5113838" y="1343873"/>
                </a:lnTo>
                <a:lnTo>
                  <a:pt x="5073715" y="1343709"/>
                </a:lnTo>
                <a:lnTo>
                  <a:pt x="5034073" y="1342192"/>
                </a:lnTo>
                <a:lnTo>
                  <a:pt x="4994663" y="1339082"/>
                </a:lnTo>
                <a:lnTo>
                  <a:pt x="4948121" y="1334955"/>
                </a:lnTo>
                <a:lnTo>
                  <a:pt x="4898156" y="1331585"/>
                </a:lnTo>
                <a:lnTo>
                  <a:pt x="4845373" y="1328933"/>
                </a:lnTo>
                <a:lnTo>
                  <a:pt x="4790380" y="1326962"/>
                </a:lnTo>
                <a:lnTo>
                  <a:pt x="4733782" y="1325631"/>
                </a:lnTo>
                <a:lnTo>
                  <a:pt x="4676186" y="1324903"/>
                </a:lnTo>
                <a:lnTo>
                  <a:pt x="4618198" y="1324739"/>
                </a:lnTo>
                <a:lnTo>
                  <a:pt x="4560426" y="1325100"/>
                </a:lnTo>
                <a:lnTo>
                  <a:pt x="4503475" y="1325948"/>
                </a:lnTo>
                <a:lnTo>
                  <a:pt x="4447952" y="1327243"/>
                </a:lnTo>
                <a:lnTo>
                  <a:pt x="4394463" y="1328947"/>
                </a:lnTo>
                <a:lnTo>
                  <a:pt x="4343615" y="1331022"/>
                </a:lnTo>
                <a:lnTo>
                  <a:pt x="4296013" y="1333428"/>
                </a:lnTo>
                <a:lnTo>
                  <a:pt x="4252266" y="1336128"/>
                </a:lnTo>
                <a:lnTo>
                  <a:pt x="4212978" y="1339082"/>
                </a:lnTo>
                <a:lnTo>
                  <a:pt x="4173937" y="1342239"/>
                </a:lnTo>
                <a:lnTo>
                  <a:pt x="4130859" y="1345490"/>
                </a:lnTo>
                <a:lnTo>
                  <a:pt x="4084243" y="1348709"/>
                </a:lnTo>
                <a:lnTo>
                  <a:pt x="4034591" y="1351770"/>
                </a:lnTo>
                <a:lnTo>
                  <a:pt x="3982403" y="1354548"/>
                </a:lnTo>
                <a:lnTo>
                  <a:pt x="3928179" y="1356917"/>
                </a:lnTo>
                <a:lnTo>
                  <a:pt x="3872421" y="1358750"/>
                </a:lnTo>
                <a:lnTo>
                  <a:pt x="3815628" y="1359924"/>
                </a:lnTo>
                <a:lnTo>
                  <a:pt x="3758302" y="1360311"/>
                </a:lnTo>
                <a:lnTo>
                  <a:pt x="3700942" y="1359786"/>
                </a:lnTo>
                <a:lnTo>
                  <a:pt x="3644050" y="1358223"/>
                </a:lnTo>
                <a:lnTo>
                  <a:pt x="3588126" y="1355497"/>
                </a:lnTo>
                <a:lnTo>
                  <a:pt x="3533670" y="1351482"/>
                </a:lnTo>
                <a:lnTo>
                  <a:pt x="3481183" y="1346052"/>
                </a:lnTo>
                <a:lnTo>
                  <a:pt x="3431166" y="1339082"/>
                </a:lnTo>
                <a:lnTo>
                  <a:pt x="3384251" y="1333035"/>
                </a:lnTo>
                <a:lnTo>
                  <a:pt x="3334919" y="1329276"/>
                </a:lnTo>
                <a:lnTo>
                  <a:pt x="3283634" y="1327487"/>
                </a:lnTo>
                <a:lnTo>
                  <a:pt x="3230857" y="1327350"/>
                </a:lnTo>
                <a:lnTo>
                  <a:pt x="3177052" y="1328549"/>
                </a:lnTo>
                <a:lnTo>
                  <a:pt x="3122679" y="1330765"/>
                </a:lnTo>
                <a:lnTo>
                  <a:pt x="3068202" y="1333682"/>
                </a:lnTo>
                <a:lnTo>
                  <a:pt x="3014082" y="1336982"/>
                </a:lnTo>
                <a:lnTo>
                  <a:pt x="2960783" y="1340347"/>
                </a:lnTo>
                <a:lnTo>
                  <a:pt x="2908766" y="1343461"/>
                </a:lnTo>
                <a:lnTo>
                  <a:pt x="2858493" y="1346006"/>
                </a:lnTo>
                <a:lnTo>
                  <a:pt x="2810428" y="1347664"/>
                </a:lnTo>
                <a:lnTo>
                  <a:pt x="2765032" y="1348118"/>
                </a:lnTo>
                <a:lnTo>
                  <a:pt x="2722767" y="1347050"/>
                </a:lnTo>
                <a:lnTo>
                  <a:pt x="2684096" y="1344144"/>
                </a:lnTo>
                <a:lnTo>
                  <a:pt x="2649481" y="1339082"/>
                </a:lnTo>
                <a:lnTo>
                  <a:pt x="2597490" y="1331002"/>
                </a:lnTo>
                <a:lnTo>
                  <a:pt x="2545375" y="1326344"/>
                </a:lnTo>
                <a:lnTo>
                  <a:pt x="2493249" y="1324497"/>
                </a:lnTo>
                <a:lnTo>
                  <a:pt x="2441226" y="1324852"/>
                </a:lnTo>
                <a:lnTo>
                  <a:pt x="2389417" y="1326800"/>
                </a:lnTo>
                <a:lnTo>
                  <a:pt x="2337936" y="1329730"/>
                </a:lnTo>
                <a:lnTo>
                  <a:pt x="2286895" y="1333033"/>
                </a:lnTo>
                <a:lnTo>
                  <a:pt x="2236408" y="1336099"/>
                </a:lnTo>
                <a:lnTo>
                  <a:pt x="2186587" y="1338318"/>
                </a:lnTo>
                <a:lnTo>
                  <a:pt x="2137544" y="1339082"/>
                </a:lnTo>
                <a:lnTo>
                  <a:pt x="2105622" y="1339075"/>
                </a:lnTo>
                <a:lnTo>
                  <a:pt x="2067510" y="1339230"/>
                </a:lnTo>
                <a:lnTo>
                  <a:pt x="2023962" y="1339515"/>
                </a:lnTo>
                <a:lnTo>
                  <a:pt x="1975731" y="1339897"/>
                </a:lnTo>
                <a:lnTo>
                  <a:pt x="1923573" y="1340344"/>
                </a:lnTo>
                <a:lnTo>
                  <a:pt x="1868242" y="1340824"/>
                </a:lnTo>
                <a:lnTo>
                  <a:pt x="1810493" y="1341306"/>
                </a:lnTo>
                <a:lnTo>
                  <a:pt x="1751079" y="1341755"/>
                </a:lnTo>
                <a:lnTo>
                  <a:pt x="1690756" y="1342142"/>
                </a:lnTo>
                <a:lnTo>
                  <a:pt x="1630277" y="1342433"/>
                </a:lnTo>
                <a:lnTo>
                  <a:pt x="1570397" y="1342595"/>
                </a:lnTo>
                <a:lnTo>
                  <a:pt x="1511871" y="1342598"/>
                </a:lnTo>
                <a:lnTo>
                  <a:pt x="1455452" y="1342408"/>
                </a:lnTo>
                <a:lnTo>
                  <a:pt x="1401896" y="1341994"/>
                </a:lnTo>
                <a:lnTo>
                  <a:pt x="1351956" y="1341323"/>
                </a:lnTo>
                <a:lnTo>
                  <a:pt x="1306387" y="1340363"/>
                </a:lnTo>
                <a:lnTo>
                  <a:pt x="1265943" y="1339082"/>
                </a:lnTo>
                <a:lnTo>
                  <a:pt x="1205294" y="1336620"/>
                </a:lnTo>
                <a:lnTo>
                  <a:pt x="1168400" y="1335086"/>
                </a:lnTo>
                <a:lnTo>
                  <a:pt x="1127600" y="1333407"/>
                </a:lnTo>
                <a:lnTo>
                  <a:pt x="1083253" y="1331624"/>
                </a:lnTo>
                <a:lnTo>
                  <a:pt x="1035713" y="1329780"/>
                </a:lnTo>
                <a:lnTo>
                  <a:pt x="985337" y="1327917"/>
                </a:lnTo>
                <a:lnTo>
                  <a:pt x="932483" y="1326077"/>
                </a:lnTo>
                <a:lnTo>
                  <a:pt x="877505" y="1324302"/>
                </a:lnTo>
                <a:lnTo>
                  <a:pt x="820762" y="1322634"/>
                </a:lnTo>
                <a:lnTo>
                  <a:pt x="762608" y="1321115"/>
                </a:lnTo>
                <a:lnTo>
                  <a:pt x="703401" y="1319787"/>
                </a:lnTo>
                <a:lnTo>
                  <a:pt x="643497" y="1318693"/>
                </a:lnTo>
                <a:lnTo>
                  <a:pt x="583252" y="1317874"/>
                </a:lnTo>
                <a:lnTo>
                  <a:pt x="523023" y="1317372"/>
                </a:lnTo>
                <a:lnTo>
                  <a:pt x="463165" y="1317231"/>
                </a:lnTo>
                <a:lnTo>
                  <a:pt x="404037" y="1317490"/>
                </a:lnTo>
                <a:lnTo>
                  <a:pt x="345993" y="1318194"/>
                </a:lnTo>
                <a:lnTo>
                  <a:pt x="289391" y="1319384"/>
                </a:lnTo>
                <a:lnTo>
                  <a:pt x="234587" y="1321101"/>
                </a:lnTo>
                <a:lnTo>
                  <a:pt x="181937" y="1323389"/>
                </a:lnTo>
                <a:lnTo>
                  <a:pt x="131798" y="1326289"/>
                </a:lnTo>
                <a:lnTo>
                  <a:pt x="84525" y="1329843"/>
                </a:lnTo>
                <a:lnTo>
                  <a:pt x="40476" y="1334093"/>
                </a:lnTo>
                <a:lnTo>
                  <a:pt x="7" y="1339082"/>
                </a:lnTo>
                <a:lnTo>
                  <a:pt x="604" y="1291636"/>
                </a:lnTo>
                <a:lnTo>
                  <a:pt x="1023" y="1245265"/>
                </a:lnTo>
                <a:lnTo>
                  <a:pt x="1286" y="1199429"/>
                </a:lnTo>
                <a:lnTo>
                  <a:pt x="1413" y="1153585"/>
                </a:lnTo>
                <a:lnTo>
                  <a:pt x="1424" y="1107193"/>
                </a:lnTo>
                <a:lnTo>
                  <a:pt x="1341" y="1059711"/>
                </a:lnTo>
                <a:lnTo>
                  <a:pt x="1183" y="1010597"/>
                </a:lnTo>
                <a:lnTo>
                  <a:pt x="972" y="959311"/>
                </a:lnTo>
                <a:lnTo>
                  <a:pt x="729" y="905310"/>
                </a:lnTo>
                <a:lnTo>
                  <a:pt x="473" y="848054"/>
                </a:lnTo>
                <a:lnTo>
                  <a:pt x="226" y="787000"/>
                </a:lnTo>
                <a:lnTo>
                  <a:pt x="7" y="721608"/>
                </a:lnTo>
                <a:lnTo>
                  <a:pt x="0" y="665579"/>
                </a:lnTo>
                <a:lnTo>
                  <a:pt x="268" y="613149"/>
                </a:lnTo>
                <a:lnTo>
                  <a:pt x="744" y="563662"/>
                </a:lnTo>
                <a:lnTo>
                  <a:pt x="1358" y="516458"/>
                </a:lnTo>
                <a:lnTo>
                  <a:pt x="2042" y="470882"/>
                </a:lnTo>
                <a:lnTo>
                  <a:pt x="2728" y="426274"/>
                </a:lnTo>
                <a:lnTo>
                  <a:pt x="3346" y="381978"/>
                </a:lnTo>
                <a:lnTo>
                  <a:pt x="3827" y="337336"/>
                </a:lnTo>
                <a:lnTo>
                  <a:pt x="4104" y="291691"/>
                </a:lnTo>
                <a:lnTo>
                  <a:pt x="4107" y="244384"/>
                </a:lnTo>
                <a:lnTo>
                  <a:pt x="3768" y="194759"/>
                </a:lnTo>
                <a:lnTo>
                  <a:pt x="3017" y="142157"/>
                </a:lnTo>
                <a:lnTo>
                  <a:pt x="1786" y="85921"/>
                </a:lnTo>
                <a:lnTo>
                  <a:pt x="7" y="25394"/>
                </a:lnTo>
                <a:close/>
              </a:path>
            </a:pathLst>
          </a:custGeom>
          <a:ln w="9525">
            <a:solidFill>
              <a:srgbClr val="004751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1" name="object 11"/>
          <p:cNvSpPr txBox="1"/>
          <p:nvPr/>
        </p:nvSpPr>
        <p:spPr>
          <a:xfrm>
            <a:off x="1284579" y="3659028"/>
            <a:ext cx="6545580" cy="85039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marR="3810" indent="-257175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266224" algn="l"/>
                <a:tab pos="266700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30" dirty="0">
                <a:solidFill>
                  <a:srgbClr val="004751"/>
                </a:solidFill>
              </a:rPr>
              <a:t>Python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usaríamos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función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explained_variance_score,</a:t>
            </a:r>
            <a:r>
              <a:rPr sz="120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disponible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parte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scikit-learn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correspondiente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26" dirty="0">
                <a:solidFill>
                  <a:srgbClr val="004751"/>
                </a:solidFill>
              </a:rPr>
              <a:t>scores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endParaRPr sz="1200">
              <a:latin typeface="Tahoma"/>
              <a:cs typeface="Tahoma"/>
            </a:endParaRPr>
          </a:p>
          <a:p>
            <a:pPr marL="266700" indent="-257175">
              <a:spcBef>
                <a:spcPts val="379"/>
              </a:spcBef>
              <a:buClr>
                <a:srgbClr val="00A2AD"/>
              </a:buClr>
              <a:buFont typeface="Arial MT"/>
              <a:buChar char="•"/>
              <a:tabLst>
                <a:tab pos="266224" algn="l"/>
                <a:tab pos="266700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concreto,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importa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así: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from</a:t>
            </a:r>
            <a:r>
              <a:rPr sz="120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sklearn.metrics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import</a:t>
            </a:r>
            <a:r>
              <a:rPr sz="120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explained_variance_score</a:t>
            </a:r>
            <a:endParaRPr sz="1200">
              <a:latin typeface="Tahoma"/>
              <a:cs typeface="Tahoma"/>
            </a:endParaRPr>
          </a:p>
          <a:p>
            <a:pPr marL="266700" indent="-257175">
              <a:spcBef>
                <a:spcPts val="371"/>
              </a:spcBef>
              <a:buClr>
                <a:srgbClr val="00A2AD"/>
              </a:buClr>
              <a:buFont typeface="Arial MT"/>
              <a:buChar char="•"/>
              <a:tabLst>
                <a:tab pos="266224" algn="l"/>
                <a:tab pos="266700" algn="l"/>
              </a:tabLst>
            </a:pPr>
            <a:r>
              <a:rPr sz="1200" spc="26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calcula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usando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predicción: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explained_variance_score(y_true,</a:t>
            </a:r>
            <a:r>
              <a:rPr sz="120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y_pred)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81555" y="3338132"/>
            <a:ext cx="2320766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675" spc="-4" dirty="0">
                <a:solidFill>
                  <a:srgbClr val="004751"/>
                </a:solidFill>
                <a:latin typeface="Calibri"/>
                <a:cs typeface="Calibri"/>
              </a:rPr>
              <a:t>https://d33wubrfki0l68.cloudfront.net/dd7853fcc748c3cae114cfb </a:t>
            </a:r>
            <a:r>
              <a:rPr sz="675" spc="-143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675" spc="-4" dirty="0">
                <a:solidFill>
                  <a:srgbClr val="004751"/>
                </a:solidFill>
                <a:latin typeface="Calibri"/>
                <a:cs typeface="Calibri"/>
              </a:rPr>
              <a:t>70dda48c8c526e52a/91e48/images/te-noto-disperso.png</a:t>
            </a:r>
            <a:endParaRPr sz="675">
              <a:latin typeface="Calibri"/>
              <a:cs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727" y="2359948"/>
            <a:ext cx="3563286" cy="642560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131" y="1727563"/>
            <a:ext cx="104972" cy="187845"/>
          </a:xfrm>
          <a:prstGeom prst="rect">
            <a:avLst/>
          </a:prstGeom>
        </p:spPr>
      </p:pic>
      <p:sp>
        <p:nvSpPr>
          <p:cNvPr id="6" name="Rectángulo 5"/>
          <p:cNvSpPr/>
          <p:nvPr/>
        </p:nvSpPr>
        <p:spPr>
          <a:xfrm>
            <a:off x="615013" y="100382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51435">
              <a:spcBef>
                <a:spcPts val="71"/>
              </a:spcBef>
            </a:pPr>
            <a:r>
              <a:rPr lang="es-ES" sz="1200" spc="-53" dirty="0">
                <a:solidFill>
                  <a:srgbClr val="004751"/>
                </a:solidFill>
                <a:latin typeface="Tahoma"/>
                <a:cs typeface="Tahoma"/>
              </a:rPr>
              <a:t>Indica cuánto del comportamiento de la variable dependiente se puede atribuir a las variables independientes incluidas en el modelo.</a:t>
            </a:r>
          </a:p>
        </p:txBody>
      </p:sp>
    </p:spTree>
    <p:extLst>
      <p:ext uri="{BB962C8B-B14F-4D97-AF65-F5344CB8AC3E}">
        <p14:creationId xmlns:p14="http://schemas.microsoft.com/office/powerpoint/2010/main" val="186055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 idx="4294967295"/>
          </p:nvPr>
        </p:nvSpPr>
        <p:spPr>
          <a:xfrm>
            <a:off x="612058" y="1117959"/>
            <a:ext cx="5855110" cy="151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>
                <a:solidFill>
                  <a:schemeClr val="bg1"/>
                </a:solidFill>
              </a:rPr>
              <a:t>3. Procedimientos de ajuste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848033" y="2408023"/>
            <a:ext cx="39230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Principio de mínimos cuadrados (OLS)</a:t>
            </a:r>
          </a:p>
        </p:txBody>
      </p:sp>
    </p:spTree>
    <p:extLst>
      <p:ext uri="{BB962C8B-B14F-4D97-AF65-F5344CB8AC3E}">
        <p14:creationId xmlns:p14="http://schemas.microsoft.com/office/powerpoint/2010/main" val="251864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 idx="4294967295"/>
          </p:nvPr>
        </p:nvSpPr>
        <p:spPr>
          <a:xfrm>
            <a:off x="597309" y="656867"/>
            <a:ext cx="5500688" cy="151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>1. Concepto de regresión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275736" y="2828351"/>
            <a:ext cx="3923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u-ES" dirty="0" err="1" smtClean="0">
                <a:solidFill>
                  <a:schemeClr val="bg1"/>
                </a:solidFill>
              </a:rPr>
              <a:t>Regresión</a:t>
            </a:r>
            <a:r>
              <a:rPr lang="eu-ES" dirty="0" smtClean="0">
                <a:solidFill>
                  <a:schemeClr val="bg1"/>
                </a:solidFill>
              </a:rPr>
              <a:t> </a:t>
            </a:r>
            <a:r>
              <a:rPr lang="eu-ES" dirty="0" err="1" smtClean="0">
                <a:solidFill>
                  <a:schemeClr val="bg1"/>
                </a:solidFill>
              </a:rPr>
              <a:t>simple</a:t>
            </a:r>
            <a:endParaRPr lang="eu-ES" dirty="0" smtClean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 smtClean="0">
                <a:solidFill>
                  <a:schemeClr val="bg1"/>
                </a:solidFill>
              </a:rPr>
              <a:t>Regresión múltiple</a:t>
            </a:r>
            <a:endParaRPr lang="eu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978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 dirty="0"/>
              <a:t>Principio</a:t>
            </a:r>
            <a:r>
              <a:rPr sz="2100" spc="11" dirty="0"/>
              <a:t> </a:t>
            </a:r>
            <a:r>
              <a:rPr sz="2100" spc="-4" dirty="0"/>
              <a:t>de</a:t>
            </a:r>
            <a:r>
              <a:rPr sz="2100" spc="8" dirty="0"/>
              <a:t> </a:t>
            </a:r>
            <a:r>
              <a:rPr sz="2100" spc="-4" dirty="0"/>
              <a:t>mínimos</a:t>
            </a:r>
            <a:r>
              <a:rPr sz="2100" spc="11" dirty="0"/>
              <a:t> </a:t>
            </a:r>
            <a:r>
              <a:rPr sz="2100" spc="-4" dirty="0"/>
              <a:t>cuadrados</a:t>
            </a:r>
            <a:r>
              <a:rPr sz="2100" spc="15" dirty="0"/>
              <a:t> </a:t>
            </a:r>
            <a:r>
              <a:rPr sz="2100" spc="-8" dirty="0"/>
              <a:t>(OLS)</a:t>
            </a:r>
            <a:endParaRPr sz="2100"/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1140970" y="752782"/>
            <a:ext cx="6391275" cy="10160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57150" marR="22860">
              <a:lnSpc>
                <a:spcPct val="100000"/>
              </a:lnSpc>
              <a:spcBef>
                <a:spcPts val="71"/>
              </a:spcBef>
            </a:pPr>
            <a:r>
              <a:rPr spc="-4" dirty="0"/>
              <a:t>Método</a:t>
            </a:r>
            <a:r>
              <a:rPr spc="-49" dirty="0"/>
              <a:t> </a:t>
            </a:r>
            <a:r>
              <a:rPr spc="-8" dirty="0"/>
              <a:t>para</a:t>
            </a:r>
            <a:r>
              <a:rPr spc="-41" dirty="0"/>
              <a:t> </a:t>
            </a:r>
            <a:r>
              <a:rPr spc="-23" dirty="0"/>
              <a:t>estimar</a:t>
            </a:r>
            <a:r>
              <a:rPr spc="-41" dirty="0"/>
              <a:t> </a:t>
            </a:r>
            <a:r>
              <a:rPr spc="-11" dirty="0"/>
              <a:t>los</a:t>
            </a:r>
            <a:r>
              <a:rPr spc="-53" dirty="0"/>
              <a:t> </a:t>
            </a:r>
            <a:r>
              <a:rPr spc="-19" dirty="0"/>
              <a:t>parámetros</a:t>
            </a:r>
            <a:r>
              <a:rPr spc="-45" dirty="0"/>
              <a:t> </a:t>
            </a:r>
            <a:r>
              <a:rPr spc="-4" dirty="0"/>
              <a:t>de</a:t>
            </a:r>
            <a:r>
              <a:rPr spc="-53" dirty="0"/>
              <a:t> </a:t>
            </a:r>
            <a:r>
              <a:rPr spc="-34" dirty="0"/>
              <a:t>un</a:t>
            </a:r>
            <a:r>
              <a:rPr spc="-45" dirty="0"/>
              <a:t> </a:t>
            </a:r>
            <a:r>
              <a:rPr spc="-19" dirty="0"/>
              <a:t>modelo</a:t>
            </a:r>
            <a:r>
              <a:rPr spc="-38" dirty="0"/>
              <a:t> </a:t>
            </a:r>
            <a:r>
              <a:rPr spc="-4" dirty="0"/>
              <a:t>de</a:t>
            </a:r>
            <a:r>
              <a:rPr spc="-53" dirty="0"/>
              <a:t> </a:t>
            </a:r>
            <a:r>
              <a:rPr spc="-19" dirty="0"/>
              <a:t>regresión</a:t>
            </a:r>
            <a:r>
              <a:rPr spc="-26" dirty="0"/>
              <a:t> </a:t>
            </a:r>
            <a:r>
              <a:rPr spc="-30" dirty="0"/>
              <a:t>lineal</a:t>
            </a:r>
            <a:r>
              <a:rPr spc="-38" dirty="0"/>
              <a:t> </a:t>
            </a:r>
            <a:r>
              <a:rPr spc="-15" dirty="0"/>
              <a:t>por</a:t>
            </a:r>
            <a:r>
              <a:rPr spc="-56" dirty="0"/>
              <a:t> </a:t>
            </a:r>
            <a:r>
              <a:rPr spc="-19" dirty="0"/>
              <a:t>el</a:t>
            </a:r>
            <a:r>
              <a:rPr spc="-11" dirty="0"/>
              <a:t> </a:t>
            </a:r>
            <a:r>
              <a:rPr spc="-8" dirty="0"/>
              <a:t>principio</a:t>
            </a:r>
            <a:r>
              <a:rPr spc="-71" dirty="0"/>
              <a:t> </a:t>
            </a:r>
            <a:r>
              <a:rPr spc="4" dirty="0"/>
              <a:t>de</a:t>
            </a:r>
            <a:r>
              <a:rPr spc="-60" dirty="0"/>
              <a:t> </a:t>
            </a:r>
            <a:r>
              <a:rPr spc="-23" dirty="0"/>
              <a:t>mínimos </a:t>
            </a:r>
            <a:r>
              <a:rPr spc="-363" dirty="0"/>
              <a:t> </a:t>
            </a:r>
            <a:r>
              <a:rPr dirty="0"/>
              <a:t>cuadrados.</a:t>
            </a: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sz="1650" dirty="0"/>
          </a:p>
          <a:p>
            <a:pPr marL="57150">
              <a:lnSpc>
                <a:spcPct val="100000"/>
              </a:lnSpc>
              <a:tabLst>
                <a:tab pos="2565083" algn="l"/>
                <a:tab pos="5065394" algn="l"/>
              </a:tabLst>
            </a:pPr>
            <a:r>
              <a:rPr spc="26" dirty="0"/>
              <a:t>Mo</a:t>
            </a:r>
            <a:r>
              <a:rPr spc="-4" dirty="0"/>
              <a:t>d</a:t>
            </a:r>
            <a:r>
              <a:rPr spc="-26" dirty="0"/>
              <a:t>e</a:t>
            </a:r>
            <a:r>
              <a:rPr spc="-19" dirty="0"/>
              <a:t>l</a:t>
            </a:r>
            <a:r>
              <a:rPr spc="-8" dirty="0"/>
              <a:t>o</a:t>
            </a:r>
            <a:r>
              <a:rPr spc="-53" dirty="0"/>
              <a:t> </a:t>
            </a:r>
            <a:r>
              <a:rPr spc="-4" dirty="0"/>
              <a:t>d</a:t>
            </a:r>
            <a:r>
              <a:rPr dirty="0"/>
              <a:t>e</a:t>
            </a:r>
            <a:r>
              <a:rPr spc="-45" dirty="0"/>
              <a:t> </a:t>
            </a:r>
            <a:r>
              <a:rPr spc="-53" dirty="0"/>
              <a:t>r</a:t>
            </a:r>
            <a:r>
              <a:rPr spc="-15" dirty="0"/>
              <a:t>eg</a:t>
            </a:r>
            <a:r>
              <a:rPr spc="-34" dirty="0"/>
              <a:t>r</a:t>
            </a:r>
            <a:r>
              <a:rPr spc="11" dirty="0"/>
              <a:t>e</a:t>
            </a:r>
            <a:r>
              <a:rPr spc="4" dirty="0"/>
              <a:t>s</a:t>
            </a:r>
            <a:r>
              <a:rPr spc="-45" dirty="0"/>
              <a:t>i</a:t>
            </a:r>
            <a:r>
              <a:rPr spc="-8" dirty="0"/>
              <a:t>ó</a:t>
            </a:r>
            <a:r>
              <a:rPr spc="-30" dirty="0"/>
              <a:t>n</a:t>
            </a:r>
            <a:r>
              <a:rPr spc="-38" dirty="0"/>
              <a:t> </a:t>
            </a:r>
            <a:r>
              <a:rPr spc="-45" dirty="0"/>
              <a:t>li</a:t>
            </a:r>
            <a:r>
              <a:rPr spc="-15" dirty="0"/>
              <a:t>ne</a:t>
            </a:r>
            <a:r>
              <a:rPr spc="-19" dirty="0"/>
              <a:t>a</a:t>
            </a:r>
            <a:r>
              <a:rPr spc="-38" dirty="0"/>
              <a:t>l</a:t>
            </a:r>
            <a:r>
              <a:rPr spc="-41" dirty="0"/>
              <a:t> </a:t>
            </a:r>
            <a:r>
              <a:rPr spc="-11" dirty="0"/>
              <a:t>si</a:t>
            </a:r>
            <a:r>
              <a:rPr spc="-26" dirty="0"/>
              <a:t>mpl</a:t>
            </a:r>
            <a:r>
              <a:rPr spc="-56" dirty="0"/>
              <a:t>e</a:t>
            </a:r>
            <a:r>
              <a:rPr spc="-94" dirty="0"/>
              <a:t>:</a:t>
            </a:r>
            <a:r>
              <a:rPr dirty="0"/>
              <a:t>	</a:t>
            </a:r>
            <a:r>
              <a:rPr lang="es-ES" dirty="0" smtClean="0"/>
              <a:t>  </a:t>
            </a:r>
            <a:r>
              <a:rPr spc="-4" dirty="0" smtClean="0">
                <a:solidFill>
                  <a:srgbClr val="004E40"/>
                </a:solidFill>
                <a:latin typeface="Cambria Math"/>
                <a:cs typeface="Cambria Math"/>
              </a:rPr>
              <a:t>𝑦</a:t>
            </a:r>
            <a:r>
              <a:rPr spc="90" dirty="0" smtClean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pc="-4" dirty="0">
                <a:solidFill>
                  <a:srgbClr val="004E40"/>
                </a:solidFill>
                <a:latin typeface="Cambria Math"/>
                <a:cs typeface="Cambria Math"/>
              </a:rPr>
              <a:t>=</a:t>
            </a:r>
            <a:r>
              <a:rPr spc="71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pc="-38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1294" spc="39" baseline="-14492" dirty="0">
                <a:solidFill>
                  <a:srgbClr val="004E40"/>
                </a:solidFill>
                <a:latin typeface="Cambria Math"/>
                <a:cs typeface="Cambria Math"/>
              </a:rPr>
              <a:t>0</a:t>
            </a:r>
            <a:r>
              <a:rPr sz="1294" baseline="-14492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294" spc="-95" baseline="-14492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pc="-4" dirty="0">
                <a:solidFill>
                  <a:srgbClr val="004E40"/>
                </a:solidFill>
                <a:latin typeface="Cambria Math"/>
                <a:cs typeface="Cambria Math"/>
              </a:rPr>
              <a:t>+</a:t>
            </a:r>
            <a:r>
              <a:rPr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pc="8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pc="-68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1294" spc="39" baseline="-14492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1294" baseline="-14492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294" spc="-101" baseline="-14492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pc="-4" dirty="0">
                <a:solidFill>
                  <a:srgbClr val="004E40"/>
                </a:solidFill>
                <a:latin typeface="Cambria Math"/>
                <a:cs typeface="Cambria Math"/>
              </a:rPr>
              <a:t>∗</a:t>
            </a:r>
            <a:r>
              <a:rPr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pc="8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pc="-41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1294" spc="39" baseline="-14492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1294" baseline="-14492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294" spc="-113" baseline="-14492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pc="-4" dirty="0">
                <a:solidFill>
                  <a:srgbClr val="004E40"/>
                </a:solidFill>
                <a:latin typeface="Cambria Math"/>
                <a:cs typeface="Cambria Math"/>
              </a:rPr>
              <a:t>+</a:t>
            </a:r>
            <a:r>
              <a:rPr spc="11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pc="-4" dirty="0">
                <a:solidFill>
                  <a:srgbClr val="004E40"/>
                </a:solidFill>
                <a:latin typeface="Cambria Math"/>
                <a:cs typeface="Cambria Math"/>
              </a:rPr>
              <a:t>𝜖</a:t>
            </a:r>
            <a:r>
              <a:rPr dirty="0">
                <a:solidFill>
                  <a:srgbClr val="004E40"/>
                </a:solidFill>
                <a:latin typeface="Cambria Math"/>
                <a:cs typeface="Cambria Math"/>
              </a:rPr>
              <a:t>	</a:t>
            </a:r>
            <a:endParaRPr sz="1688" dirty="0">
              <a:latin typeface="Cambria Math"/>
              <a:cs typeface="Cambria Math"/>
            </a:endParaRPr>
          </a:p>
          <a:p>
            <a:pPr marL="57150">
              <a:lnSpc>
                <a:spcPct val="100000"/>
              </a:lnSpc>
            </a:pPr>
            <a:r>
              <a:rPr spc="-19" dirty="0"/>
              <a:t>Minimizamos</a:t>
            </a:r>
            <a:r>
              <a:rPr spc="-30" dirty="0"/>
              <a:t> </a:t>
            </a:r>
            <a:r>
              <a:rPr spc="-23" dirty="0"/>
              <a:t>la</a:t>
            </a:r>
            <a:r>
              <a:rPr spc="-53" dirty="0"/>
              <a:t> </a:t>
            </a:r>
            <a:r>
              <a:rPr spc="-15" dirty="0"/>
              <a:t>suma</a:t>
            </a:r>
            <a:r>
              <a:rPr spc="-38" dirty="0"/>
              <a:t> </a:t>
            </a:r>
            <a:r>
              <a:rPr spc="-4" dirty="0"/>
              <a:t>de</a:t>
            </a:r>
            <a:r>
              <a:rPr spc="-53" dirty="0"/>
              <a:t> </a:t>
            </a:r>
            <a:r>
              <a:rPr spc="-11" dirty="0"/>
              <a:t>los</a:t>
            </a:r>
            <a:r>
              <a:rPr spc="-53" dirty="0"/>
              <a:t> </a:t>
            </a:r>
            <a:r>
              <a:rPr dirty="0"/>
              <a:t>cuadrados</a:t>
            </a:r>
            <a:r>
              <a:rPr spc="-30" dirty="0"/>
              <a:t> </a:t>
            </a:r>
            <a:r>
              <a:rPr spc="-4" dirty="0"/>
              <a:t>de</a:t>
            </a:r>
            <a:r>
              <a:rPr spc="-53" dirty="0"/>
              <a:t> </a:t>
            </a:r>
            <a:r>
              <a:rPr spc="-11" dirty="0"/>
              <a:t>los</a:t>
            </a:r>
            <a:r>
              <a:rPr spc="-53" dirty="0"/>
              <a:t> </a:t>
            </a:r>
            <a:r>
              <a:rPr spc="-30" dirty="0"/>
              <a:t>errores: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5296567" y="1584385"/>
            <a:ext cx="556736" cy="101918"/>
            <a:chOff x="6187342" y="2338656"/>
            <a:chExt cx="742315" cy="13589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187342" y="2338656"/>
              <a:ext cx="741767" cy="13538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6221730" y="2346197"/>
              <a:ext cx="683260" cy="76200"/>
            </a:xfrm>
            <a:custGeom>
              <a:avLst/>
              <a:gdLst/>
              <a:ahLst/>
              <a:cxnLst/>
              <a:rect l="l" t="t" r="r" b="b"/>
              <a:pathLst>
                <a:path w="683259" h="76200">
                  <a:moveTo>
                    <a:pt x="607060" y="0"/>
                  </a:moveTo>
                  <a:lnTo>
                    <a:pt x="607060" y="76200"/>
                  </a:lnTo>
                  <a:lnTo>
                    <a:pt x="657860" y="50800"/>
                  </a:lnTo>
                  <a:lnTo>
                    <a:pt x="619760" y="50800"/>
                  </a:lnTo>
                  <a:lnTo>
                    <a:pt x="619760" y="25400"/>
                  </a:lnTo>
                  <a:lnTo>
                    <a:pt x="657860" y="25400"/>
                  </a:lnTo>
                  <a:lnTo>
                    <a:pt x="607060" y="0"/>
                  </a:lnTo>
                  <a:close/>
                </a:path>
                <a:path w="683259" h="76200">
                  <a:moveTo>
                    <a:pt x="607060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607060" y="50800"/>
                  </a:lnTo>
                  <a:lnTo>
                    <a:pt x="607060" y="25400"/>
                  </a:lnTo>
                  <a:close/>
                </a:path>
                <a:path w="683259" h="76200">
                  <a:moveTo>
                    <a:pt x="657860" y="25400"/>
                  </a:moveTo>
                  <a:lnTo>
                    <a:pt x="619760" y="25400"/>
                  </a:lnTo>
                  <a:lnTo>
                    <a:pt x="619760" y="50800"/>
                  </a:lnTo>
                  <a:lnTo>
                    <a:pt x="657860" y="50800"/>
                  </a:lnTo>
                  <a:lnTo>
                    <a:pt x="683260" y="38100"/>
                  </a:lnTo>
                  <a:lnTo>
                    <a:pt x="657860" y="25400"/>
                  </a:lnTo>
                  <a:close/>
                </a:path>
              </a:pathLst>
            </a:custGeom>
            <a:solidFill>
              <a:srgbClr val="004751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pic>
        <p:nvPicPr>
          <p:cNvPr id="30" name="Imagen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6283" y="2068849"/>
            <a:ext cx="4465763" cy="1135690"/>
          </a:xfrm>
          <a:prstGeom prst="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1232915" y="2984182"/>
            <a:ext cx="2158365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Predicciones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parámetros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94" dirty="0">
                <a:solidFill>
                  <a:srgbClr val="004751"/>
                </a:solidFill>
                <a:latin typeface="Tahoma"/>
                <a:cs typeface="Tahoma"/>
              </a:rPr>
              <a:t>: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956" y="3310185"/>
            <a:ext cx="7050085" cy="446051"/>
          </a:xfrm>
          <a:prstGeom prst="rect">
            <a:avLst/>
          </a:prstGeom>
        </p:spPr>
      </p:pic>
      <p:sp>
        <p:nvSpPr>
          <p:cNvPr id="15" name="object 31"/>
          <p:cNvSpPr txBox="1"/>
          <p:nvPr/>
        </p:nvSpPr>
        <p:spPr>
          <a:xfrm>
            <a:off x="1501595" y="3805740"/>
            <a:ext cx="6029801" cy="102207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617220" marR="433864" indent="-257651">
              <a:spcBef>
                <a:spcPts val="701"/>
              </a:spcBef>
              <a:buClr>
                <a:srgbClr val="00A2AD"/>
              </a:buClr>
              <a:buFont typeface="Arial MT"/>
              <a:buChar char="•"/>
              <a:tabLst>
                <a:tab pos="617220" algn="l"/>
                <a:tab pos="617696" algn="l"/>
              </a:tabLst>
            </a:pPr>
            <a:r>
              <a:rPr sz="1050" spc="-8" dirty="0" err="1" smtClean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050" spc="-56" dirty="0" smtClean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23" dirty="0">
                <a:solidFill>
                  <a:srgbClr val="004751"/>
                </a:solidFill>
              </a:rPr>
              <a:t>Python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usaríamos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función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LinearRegression,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disponible</a:t>
            </a:r>
            <a:r>
              <a:rPr sz="105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parte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scikit-learn </a:t>
            </a:r>
            <a:r>
              <a:rPr sz="1050" spc="-3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cor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po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die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t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26" dirty="0">
                <a:solidFill>
                  <a:srgbClr val="004751"/>
                </a:solidFill>
              </a:rPr>
              <a:t>l</a:t>
            </a:r>
            <a:r>
              <a:rPr sz="1050" i="1" spc="-34" dirty="0">
                <a:solidFill>
                  <a:srgbClr val="004751"/>
                </a:solidFill>
              </a:rPr>
              <a:t>i</a:t>
            </a:r>
            <a:r>
              <a:rPr sz="1050" i="1" spc="-23" dirty="0">
                <a:solidFill>
                  <a:srgbClr val="004751"/>
                </a:solidFill>
              </a:rPr>
              <a:t>n</a:t>
            </a:r>
            <a:r>
              <a:rPr sz="1050" i="1" spc="-30" dirty="0">
                <a:solidFill>
                  <a:srgbClr val="004751"/>
                </a:solidFill>
              </a:rPr>
              <a:t>ea</a:t>
            </a:r>
            <a:r>
              <a:rPr sz="1050" i="1" spc="-26" dirty="0">
                <a:solidFill>
                  <a:srgbClr val="004751"/>
                </a:solidFill>
              </a:rPr>
              <a:t>r_mode</a:t>
            </a:r>
            <a:r>
              <a:rPr sz="1050" i="1" spc="-8" dirty="0">
                <a:solidFill>
                  <a:srgbClr val="004751"/>
                </a:solidFill>
              </a:rPr>
              <a:t>l</a:t>
            </a:r>
            <a:r>
              <a:rPr sz="1050" spc="-26" dirty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endParaRPr sz="1050" dirty="0">
              <a:latin typeface="Tahoma"/>
              <a:cs typeface="Tahoma"/>
            </a:endParaRPr>
          </a:p>
          <a:p>
            <a:pPr marL="617220" indent="-257651">
              <a:spcBef>
                <a:spcPts val="371"/>
              </a:spcBef>
              <a:buClr>
                <a:srgbClr val="00A2AD"/>
              </a:buClr>
              <a:buFont typeface="Arial MT"/>
              <a:buChar char="•"/>
              <a:tabLst>
                <a:tab pos="617220" algn="l"/>
                <a:tab pos="617696" algn="l"/>
              </a:tabLst>
            </a:pP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05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concreto,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importa</a:t>
            </a:r>
            <a:r>
              <a:rPr sz="105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6" dirty="0">
                <a:solidFill>
                  <a:srgbClr val="004751"/>
                </a:solidFill>
                <a:latin typeface="Tahoma"/>
                <a:cs typeface="Tahoma"/>
              </a:rPr>
              <a:t>así: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0" dirty="0">
                <a:solidFill>
                  <a:srgbClr val="004751"/>
                </a:solidFill>
                <a:latin typeface="Tahoma"/>
                <a:cs typeface="Tahoma"/>
              </a:rPr>
              <a:t>from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sklearn.linear_model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import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LinearRegression</a:t>
            </a:r>
            <a:endParaRPr sz="1050" dirty="0">
              <a:latin typeface="Tahoma"/>
              <a:cs typeface="Tahoma"/>
            </a:endParaRPr>
          </a:p>
          <a:p>
            <a:pPr marL="617220" marR="13335" indent="-257651">
              <a:spcBef>
                <a:spcPts val="379"/>
              </a:spcBef>
              <a:buClr>
                <a:srgbClr val="00A2AD"/>
              </a:buClr>
              <a:buFont typeface="Arial MT"/>
              <a:buChar char="•"/>
              <a:tabLst>
                <a:tab pos="617220" algn="l"/>
                <a:tab pos="617696" algn="l"/>
              </a:tabLst>
            </a:pP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Esto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nos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6" dirty="0">
                <a:solidFill>
                  <a:srgbClr val="004751"/>
                </a:solidFill>
                <a:latin typeface="Tahoma"/>
                <a:cs typeface="Tahoma"/>
              </a:rPr>
              <a:t>permitiría</a:t>
            </a:r>
            <a:r>
              <a:rPr sz="10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crear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0" dirty="0">
                <a:solidFill>
                  <a:srgbClr val="004751"/>
                </a:solidFill>
                <a:latin typeface="Tahoma"/>
                <a:cs typeface="Tahoma"/>
              </a:rPr>
              <a:t>objeto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tipo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Linear</a:t>
            </a:r>
            <a:r>
              <a:rPr sz="105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Regression: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0" dirty="0">
                <a:solidFill>
                  <a:srgbClr val="004751"/>
                </a:solidFill>
                <a:latin typeface="Tahoma"/>
                <a:cs typeface="Tahoma"/>
              </a:rPr>
              <a:t>lm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76" dirty="0">
                <a:solidFill>
                  <a:srgbClr val="004751"/>
                </a:solidFill>
                <a:latin typeface="Tahoma"/>
                <a:cs typeface="Tahoma"/>
              </a:rPr>
              <a:t>=</a:t>
            </a:r>
            <a:r>
              <a:rPr sz="10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LinearRegression()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donde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 </a:t>
            </a:r>
            <a:r>
              <a:rPr sz="1050" spc="-3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método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6" dirty="0">
                <a:solidFill>
                  <a:srgbClr val="004751"/>
                </a:solidFill>
                <a:latin typeface="Tahoma"/>
                <a:cs typeface="Tahoma"/>
              </a:rPr>
              <a:t>ajuste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por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defecto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 err="1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9" dirty="0" smtClean="0">
                <a:solidFill>
                  <a:srgbClr val="004751"/>
                </a:solidFill>
                <a:latin typeface="Tahoma"/>
                <a:cs typeface="Tahoma"/>
              </a:rPr>
              <a:t>OLS</a:t>
            </a:r>
            <a:endParaRPr sz="1050" dirty="0">
              <a:latin typeface="Tahoma"/>
              <a:cs typeface="Tahoma"/>
            </a:endParaRPr>
          </a:p>
        </p:txBody>
      </p:sp>
      <p:sp>
        <p:nvSpPr>
          <p:cNvPr id="16" name="object 30"/>
          <p:cNvSpPr/>
          <p:nvPr/>
        </p:nvSpPr>
        <p:spPr>
          <a:xfrm>
            <a:off x="1738968" y="3821949"/>
            <a:ext cx="6147435" cy="1055370"/>
          </a:xfrm>
          <a:custGeom>
            <a:avLst/>
            <a:gdLst/>
            <a:ahLst/>
            <a:cxnLst/>
            <a:rect l="l" t="t" r="r" b="b"/>
            <a:pathLst>
              <a:path w="8196580" h="1407159">
                <a:moveTo>
                  <a:pt x="10589" y="28297"/>
                </a:moveTo>
                <a:lnTo>
                  <a:pt x="80050" y="22217"/>
                </a:lnTo>
                <a:lnTo>
                  <a:pt x="144850" y="16848"/>
                </a:lnTo>
                <a:lnTo>
                  <a:pt x="205428" y="12200"/>
                </a:lnTo>
                <a:lnTo>
                  <a:pt x="262221" y="8283"/>
                </a:lnTo>
                <a:lnTo>
                  <a:pt x="315666" y="5107"/>
                </a:lnTo>
                <a:lnTo>
                  <a:pt x="366202" y="2680"/>
                </a:lnTo>
                <a:lnTo>
                  <a:pt x="414266" y="1014"/>
                </a:lnTo>
                <a:lnTo>
                  <a:pt x="460297" y="117"/>
                </a:lnTo>
                <a:lnTo>
                  <a:pt x="504730" y="0"/>
                </a:lnTo>
                <a:lnTo>
                  <a:pt x="548006" y="672"/>
                </a:lnTo>
                <a:lnTo>
                  <a:pt x="590560" y="2143"/>
                </a:lnTo>
                <a:lnTo>
                  <a:pt x="632832" y="4423"/>
                </a:lnTo>
                <a:lnTo>
                  <a:pt x="675258" y="7521"/>
                </a:lnTo>
                <a:lnTo>
                  <a:pt x="718277" y="11448"/>
                </a:lnTo>
                <a:lnTo>
                  <a:pt x="762326" y="16213"/>
                </a:lnTo>
                <a:lnTo>
                  <a:pt x="807843" y="21826"/>
                </a:lnTo>
                <a:lnTo>
                  <a:pt x="855266" y="28297"/>
                </a:lnTo>
                <a:lnTo>
                  <a:pt x="903905" y="34216"/>
                </a:lnTo>
                <a:lnTo>
                  <a:pt x="952730" y="38310"/>
                </a:lnTo>
                <a:lnTo>
                  <a:pt x="1001728" y="40798"/>
                </a:lnTo>
                <a:lnTo>
                  <a:pt x="1050890" y="41895"/>
                </a:lnTo>
                <a:lnTo>
                  <a:pt x="1100204" y="41818"/>
                </a:lnTo>
                <a:lnTo>
                  <a:pt x="1149661" y="40785"/>
                </a:lnTo>
                <a:lnTo>
                  <a:pt x="1199250" y="39013"/>
                </a:lnTo>
                <a:lnTo>
                  <a:pt x="1248960" y="36717"/>
                </a:lnTo>
                <a:lnTo>
                  <a:pt x="1298781" y="34115"/>
                </a:lnTo>
                <a:lnTo>
                  <a:pt x="1348702" y="31424"/>
                </a:lnTo>
                <a:lnTo>
                  <a:pt x="1398713" y="28860"/>
                </a:lnTo>
                <a:lnTo>
                  <a:pt x="1448803" y="26640"/>
                </a:lnTo>
                <a:lnTo>
                  <a:pt x="1498961" y="24982"/>
                </a:lnTo>
                <a:lnTo>
                  <a:pt x="1549178" y="24102"/>
                </a:lnTo>
                <a:lnTo>
                  <a:pt x="1599442" y="24216"/>
                </a:lnTo>
                <a:lnTo>
                  <a:pt x="1649742" y="25542"/>
                </a:lnTo>
                <a:lnTo>
                  <a:pt x="1700070" y="28297"/>
                </a:lnTo>
                <a:lnTo>
                  <a:pt x="1764692" y="32284"/>
                </a:lnTo>
                <a:lnTo>
                  <a:pt x="1827014" y="35080"/>
                </a:lnTo>
                <a:lnTo>
                  <a:pt x="1887108" y="36829"/>
                </a:lnTo>
                <a:lnTo>
                  <a:pt x="1945045" y="37674"/>
                </a:lnTo>
                <a:lnTo>
                  <a:pt x="2000898" y="37759"/>
                </a:lnTo>
                <a:lnTo>
                  <a:pt x="2054739" y="37227"/>
                </a:lnTo>
                <a:lnTo>
                  <a:pt x="2106638" y="36221"/>
                </a:lnTo>
                <a:lnTo>
                  <a:pt x="2156669" y="34887"/>
                </a:lnTo>
                <a:lnTo>
                  <a:pt x="2204902" y="33366"/>
                </a:lnTo>
                <a:lnTo>
                  <a:pt x="2251410" y="31803"/>
                </a:lnTo>
                <a:lnTo>
                  <a:pt x="2296264" y="30342"/>
                </a:lnTo>
                <a:lnTo>
                  <a:pt x="2339536" y="29125"/>
                </a:lnTo>
                <a:lnTo>
                  <a:pt x="2381298" y="28297"/>
                </a:lnTo>
                <a:lnTo>
                  <a:pt x="2419445" y="27611"/>
                </a:lnTo>
                <a:lnTo>
                  <a:pt x="2462363" y="26630"/>
                </a:lnTo>
                <a:lnTo>
                  <a:pt x="2509370" y="25444"/>
                </a:lnTo>
                <a:lnTo>
                  <a:pt x="2559783" y="24144"/>
                </a:lnTo>
                <a:lnTo>
                  <a:pt x="2612922" y="22822"/>
                </a:lnTo>
                <a:lnTo>
                  <a:pt x="2668104" y="21567"/>
                </a:lnTo>
                <a:lnTo>
                  <a:pt x="2724648" y="20471"/>
                </a:lnTo>
                <a:lnTo>
                  <a:pt x="2781871" y="19623"/>
                </a:lnTo>
                <a:lnTo>
                  <a:pt x="2839092" y="19116"/>
                </a:lnTo>
                <a:lnTo>
                  <a:pt x="2895629" y="19040"/>
                </a:lnTo>
                <a:lnTo>
                  <a:pt x="2950800" y="19485"/>
                </a:lnTo>
                <a:lnTo>
                  <a:pt x="3003923" y="20543"/>
                </a:lnTo>
                <a:lnTo>
                  <a:pt x="3054316" y="22303"/>
                </a:lnTo>
                <a:lnTo>
                  <a:pt x="3101298" y="24858"/>
                </a:lnTo>
                <a:lnTo>
                  <a:pt x="3144187" y="28297"/>
                </a:lnTo>
                <a:lnTo>
                  <a:pt x="3194358" y="32624"/>
                </a:lnTo>
                <a:lnTo>
                  <a:pt x="3243527" y="35882"/>
                </a:lnTo>
                <a:lnTo>
                  <a:pt x="3291983" y="38155"/>
                </a:lnTo>
                <a:lnTo>
                  <a:pt x="3340016" y="39529"/>
                </a:lnTo>
                <a:lnTo>
                  <a:pt x="3387915" y="40089"/>
                </a:lnTo>
                <a:lnTo>
                  <a:pt x="3435969" y="39917"/>
                </a:lnTo>
                <a:lnTo>
                  <a:pt x="3484468" y="39101"/>
                </a:lnTo>
                <a:lnTo>
                  <a:pt x="3533700" y="37723"/>
                </a:lnTo>
                <a:lnTo>
                  <a:pt x="3583956" y="35869"/>
                </a:lnTo>
                <a:lnTo>
                  <a:pt x="3635524" y="33624"/>
                </a:lnTo>
                <a:lnTo>
                  <a:pt x="3688693" y="31072"/>
                </a:lnTo>
                <a:lnTo>
                  <a:pt x="3743754" y="28297"/>
                </a:lnTo>
                <a:lnTo>
                  <a:pt x="3792433" y="26649"/>
                </a:lnTo>
                <a:lnTo>
                  <a:pt x="3842172" y="26411"/>
                </a:lnTo>
                <a:lnTo>
                  <a:pt x="3892705" y="27293"/>
                </a:lnTo>
                <a:lnTo>
                  <a:pt x="3943766" y="29008"/>
                </a:lnTo>
                <a:lnTo>
                  <a:pt x="3995091" y="31265"/>
                </a:lnTo>
                <a:lnTo>
                  <a:pt x="4046412" y="33775"/>
                </a:lnTo>
                <a:lnTo>
                  <a:pt x="4097465" y="36250"/>
                </a:lnTo>
                <a:lnTo>
                  <a:pt x="4147982" y="38401"/>
                </a:lnTo>
                <a:lnTo>
                  <a:pt x="4197700" y="39937"/>
                </a:lnTo>
                <a:lnTo>
                  <a:pt x="4246352" y="40571"/>
                </a:lnTo>
                <a:lnTo>
                  <a:pt x="4293671" y="40013"/>
                </a:lnTo>
                <a:lnTo>
                  <a:pt x="4339393" y="37974"/>
                </a:lnTo>
                <a:lnTo>
                  <a:pt x="4383252" y="34165"/>
                </a:lnTo>
                <a:lnTo>
                  <a:pt x="4424982" y="28297"/>
                </a:lnTo>
                <a:lnTo>
                  <a:pt x="4461164" y="23418"/>
                </a:lnTo>
                <a:lnTo>
                  <a:pt x="4502466" y="20166"/>
                </a:lnTo>
                <a:lnTo>
                  <a:pt x="4548201" y="18337"/>
                </a:lnTo>
                <a:lnTo>
                  <a:pt x="4597683" y="17728"/>
                </a:lnTo>
                <a:lnTo>
                  <a:pt x="4650226" y="18135"/>
                </a:lnTo>
                <a:lnTo>
                  <a:pt x="4705143" y="19355"/>
                </a:lnTo>
                <a:lnTo>
                  <a:pt x="4761748" y="21186"/>
                </a:lnTo>
                <a:lnTo>
                  <a:pt x="4819355" y="23423"/>
                </a:lnTo>
                <a:lnTo>
                  <a:pt x="4877278" y="25863"/>
                </a:lnTo>
                <a:lnTo>
                  <a:pt x="4934830" y="28302"/>
                </a:lnTo>
                <a:lnTo>
                  <a:pt x="4991325" y="30539"/>
                </a:lnTo>
                <a:lnTo>
                  <a:pt x="5046076" y="32368"/>
                </a:lnTo>
                <a:lnTo>
                  <a:pt x="5098397" y="33588"/>
                </a:lnTo>
                <a:lnTo>
                  <a:pt x="5147602" y="33994"/>
                </a:lnTo>
                <a:lnTo>
                  <a:pt x="5193005" y="33383"/>
                </a:lnTo>
                <a:lnTo>
                  <a:pt x="5233919" y="31552"/>
                </a:lnTo>
                <a:lnTo>
                  <a:pt x="5269659" y="28297"/>
                </a:lnTo>
                <a:lnTo>
                  <a:pt x="5326295" y="22197"/>
                </a:lnTo>
                <a:lnTo>
                  <a:pt x="5383785" y="17580"/>
                </a:lnTo>
                <a:lnTo>
                  <a:pt x="5441402" y="14399"/>
                </a:lnTo>
                <a:lnTo>
                  <a:pt x="5498423" y="12606"/>
                </a:lnTo>
                <a:lnTo>
                  <a:pt x="5554123" y="12152"/>
                </a:lnTo>
                <a:lnTo>
                  <a:pt x="5607776" y="12990"/>
                </a:lnTo>
                <a:lnTo>
                  <a:pt x="5658659" y="15071"/>
                </a:lnTo>
                <a:lnTo>
                  <a:pt x="5706047" y="18348"/>
                </a:lnTo>
                <a:lnTo>
                  <a:pt x="5749215" y="22773"/>
                </a:lnTo>
                <a:lnTo>
                  <a:pt x="5787438" y="28297"/>
                </a:lnTo>
                <a:lnTo>
                  <a:pt x="5815663" y="31632"/>
                </a:lnTo>
                <a:lnTo>
                  <a:pt x="5852254" y="33683"/>
                </a:lnTo>
                <a:lnTo>
                  <a:pt x="5896027" y="34637"/>
                </a:lnTo>
                <a:lnTo>
                  <a:pt x="5945797" y="34680"/>
                </a:lnTo>
                <a:lnTo>
                  <a:pt x="6000379" y="33998"/>
                </a:lnTo>
                <a:lnTo>
                  <a:pt x="6058590" y="32778"/>
                </a:lnTo>
                <a:lnTo>
                  <a:pt x="6119244" y="31205"/>
                </a:lnTo>
                <a:lnTo>
                  <a:pt x="6181158" y="29466"/>
                </a:lnTo>
                <a:lnTo>
                  <a:pt x="6243147" y="27748"/>
                </a:lnTo>
                <a:lnTo>
                  <a:pt x="6304027" y="26237"/>
                </a:lnTo>
                <a:lnTo>
                  <a:pt x="6362612" y="25118"/>
                </a:lnTo>
                <a:lnTo>
                  <a:pt x="6417719" y="24578"/>
                </a:lnTo>
                <a:lnTo>
                  <a:pt x="6468164" y="24804"/>
                </a:lnTo>
                <a:lnTo>
                  <a:pt x="6512761" y="25982"/>
                </a:lnTo>
                <a:lnTo>
                  <a:pt x="6550327" y="28297"/>
                </a:lnTo>
                <a:lnTo>
                  <a:pt x="6598792" y="31376"/>
                </a:lnTo>
                <a:lnTo>
                  <a:pt x="6644117" y="32174"/>
                </a:lnTo>
                <a:lnTo>
                  <a:pt x="6687754" y="31289"/>
                </a:lnTo>
                <a:lnTo>
                  <a:pt x="6731158" y="29321"/>
                </a:lnTo>
                <a:lnTo>
                  <a:pt x="6775783" y="26868"/>
                </a:lnTo>
                <a:lnTo>
                  <a:pt x="6823083" y="24530"/>
                </a:lnTo>
                <a:lnTo>
                  <a:pt x="6874511" y="22904"/>
                </a:lnTo>
                <a:lnTo>
                  <a:pt x="6931522" y="22591"/>
                </a:lnTo>
                <a:lnTo>
                  <a:pt x="6995569" y="24189"/>
                </a:lnTo>
                <a:lnTo>
                  <a:pt x="7068106" y="28297"/>
                </a:lnTo>
                <a:lnTo>
                  <a:pt x="7104751" y="30576"/>
                </a:lnTo>
                <a:lnTo>
                  <a:pt x="7144289" y="32382"/>
                </a:lnTo>
                <a:lnTo>
                  <a:pt x="7186489" y="33753"/>
                </a:lnTo>
                <a:lnTo>
                  <a:pt x="7231117" y="34727"/>
                </a:lnTo>
                <a:lnTo>
                  <a:pt x="7277943" y="35344"/>
                </a:lnTo>
                <a:lnTo>
                  <a:pt x="7326734" y="35641"/>
                </a:lnTo>
                <a:lnTo>
                  <a:pt x="7377258" y="35657"/>
                </a:lnTo>
                <a:lnTo>
                  <a:pt x="7429283" y="35430"/>
                </a:lnTo>
                <a:lnTo>
                  <a:pt x="7482577" y="34999"/>
                </a:lnTo>
                <a:lnTo>
                  <a:pt x="7536908" y="34403"/>
                </a:lnTo>
                <a:lnTo>
                  <a:pt x="7592044" y="33679"/>
                </a:lnTo>
                <a:lnTo>
                  <a:pt x="7647753" y="32866"/>
                </a:lnTo>
                <a:lnTo>
                  <a:pt x="7703804" y="32002"/>
                </a:lnTo>
                <a:lnTo>
                  <a:pt x="7759963" y="31126"/>
                </a:lnTo>
                <a:lnTo>
                  <a:pt x="7816000" y="30277"/>
                </a:lnTo>
                <a:lnTo>
                  <a:pt x="7871681" y="29492"/>
                </a:lnTo>
                <a:lnTo>
                  <a:pt x="7926776" y="28811"/>
                </a:lnTo>
                <a:lnTo>
                  <a:pt x="7981052" y="28271"/>
                </a:lnTo>
                <a:lnTo>
                  <a:pt x="8034276" y="27911"/>
                </a:lnTo>
                <a:lnTo>
                  <a:pt x="8086218" y="27770"/>
                </a:lnTo>
                <a:lnTo>
                  <a:pt x="8136645" y="27886"/>
                </a:lnTo>
                <a:lnTo>
                  <a:pt x="8185325" y="28297"/>
                </a:lnTo>
                <a:lnTo>
                  <a:pt x="8184025" y="72147"/>
                </a:lnTo>
                <a:lnTo>
                  <a:pt x="8183512" y="116273"/>
                </a:lnTo>
                <a:lnTo>
                  <a:pt x="8183638" y="160817"/>
                </a:lnTo>
                <a:lnTo>
                  <a:pt x="8184258" y="205921"/>
                </a:lnTo>
                <a:lnTo>
                  <a:pt x="8185225" y="251730"/>
                </a:lnTo>
                <a:lnTo>
                  <a:pt x="8186391" y="298385"/>
                </a:lnTo>
                <a:lnTo>
                  <a:pt x="8187611" y="346030"/>
                </a:lnTo>
                <a:lnTo>
                  <a:pt x="8188737" y="394808"/>
                </a:lnTo>
                <a:lnTo>
                  <a:pt x="8189623" y="444862"/>
                </a:lnTo>
                <a:lnTo>
                  <a:pt x="8190123" y="496334"/>
                </a:lnTo>
                <a:lnTo>
                  <a:pt x="8190090" y="549367"/>
                </a:lnTo>
                <a:lnTo>
                  <a:pt x="8189377" y="604105"/>
                </a:lnTo>
                <a:lnTo>
                  <a:pt x="8187837" y="660690"/>
                </a:lnTo>
                <a:lnTo>
                  <a:pt x="8185325" y="719266"/>
                </a:lnTo>
                <a:lnTo>
                  <a:pt x="8183042" y="782104"/>
                </a:lnTo>
                <a:lnTo>
                  <a:pt x="8182509" y="842319"/>
                </a:lnTo>
                <a:lnTo>
                  <a:pt x="8183353" y="900090"/>
                </a:lnTo>
                <a:lnTo>
                  <a:pt x="8185200" y="955599"/>
                </a:lnTo>
                <a:lnTo>
                  <a:pt x="8187676" y="1009026"/>
                </a:lnTo>
                <a:lnTo>
                  <a:pt x="8190409" y="1060550"/>
                </a:lnTo>
                <a:lnTo>
                  <a:pt x="8193023" y="1110354"/>
                </a:lnTo>
                <a:lnTo>
                  <a:pt x="8195147" y="1158617"/>
                </a:lnTo>
                <a:lnTo>
                  <a:pt x="8196406" y="1205519"/>
                </a:lnTo>
                <a:lnTo>
                  <a:pt x="8196427" y="1251241"/>
                </a:lnTo>
                <a:lnTo>
                  <a:pt x="8194836" y="1295964"/>
                </a:lnTo>
                <a:lnTo>
                  <a:pt x="8191260" y="1339868"/>
                </a:lnTo>
                <a:lnTo>
                  <a:pt x="8185325" y="1383133"/>
                </a:lnTo>
                <a:lnTo>
                  <a:pt x="8139230" y="1381155"/>
                </a:lnTo>
                <a:lnTo>
                  <a:pt x="8092381" y="1379763"/>
                </a:lnTo>
                <a:lnTo>
                  <a:pt x="8044840" y="1378887"/>
                </a:lnTo>
                <a:lnTo>
                  <a:pt x="7996667" y="1378462"/>
                </a:lnTo>
                <a:lnTo>
                  <a:pt x="7947922" y="1378419"/>
                </a:lnTo>
                <a:lnTo>
                  <a:pt x="7898668" y="1378691"/>
                </a:lnTo>
                <a:lnTo>
                  <a:pt x="7848965" y="1379210"/>
                </a:lnTo>
                <a:lnTo>
                  <a:pt x="7798874" y="1379908"/>
                </a:lnTo>
                <a:lnTo>
                  <a:pt x="7748456" y="1380719"/>
                </a:lnTo>
                <a:lnTo>
                  <a:pt x="7697771" y="1381574"/>
                </a:lnTo>
                <a:lnTo>
                  <a:pt x="7646881" y="1382407"/>
                </a:lnTo>
                <a:lnTo>
                  <a:pt x="7595847" y="1383148"/>
                </a:lnTo>
                <a:lnTo>
                  <a:pt x="7544730" y="1383732"/>
                </a:lnTo>
                <a:lnTo>
                  <a:pt x="7493591" y="1384090"/>
                </a:lnTo>
                <a:lnTo>
                  <a:pt x="7442490" y="1384154"/>
                </a:lnTo>
                <a:lnTo>
                  <a:pt x="7391488" y="1383858"/>
                </a:lnTo>
                <a:lnTo>
                  <a:pt x="7340648" y="1383133"/>
                </a:lnTo>
                <a:lnTo>
                  <a:pt x="7277399" y="1382107"/>
                </a:lnTo>
                <a:lnTo>
                  <a:pt x="7219732" y="1381500"/>
                </a:lnTo>
                <a:lnTo>
                  <a:pt x="7166616" y="1381244"/>
                </a:lnTo>
                <a:lnTo>
                  <a:pt x="7117023" y="1381272"/>
                </a:lnTo>
                <a:lnTo>
                  <a:pt x="7069924" y="1381515"/>
                </a:lnTo>
                <a:lnTo>
                  <a:pt x="7024290" y="1381907"/>
                </a:lnTo>
                <a:lnTo>
                  <a:pt x="6979091" y="1382380"/>
                </a:lnTo>
                <a:lnTo>
                  <a:pt x="6933299" y="1382866"/>
                </a:lnTo>
                <a:lnTo>
                  <a:pt x="6885885" y="1383298"/>
                </a:lnTo>
                <a:lnTo>
                  <a:pt x="6835818" y="1383608"/>
                </a:lnTo>
                <a:lnTo>
                  <a:pt x="6782071" y="1383729"/>
                </a:lnTo>
                <a:lnTo>
                  <a:pt x="6723615" y="1383593"/>
                </a:lnTo>
                <a:lnTo>
                  <a:pt x="6659420" y="1383133"/>
                </a:lnTo>
                <a:lnTo>
                  <a:pt x="6598046" y="1382165"/>
                </a:lnTo>
                <a:lnTo>
                  <a:pt x="6539088" y="1380584"/>
                </a:lnTo>
                <a:lnTo>
                  <a:pt x="6482431" y="1378582"/>
                </a:lnTo>
                <a:lnTo>
                  <a:pt x="6427960" y="1376348"/>
                </a:lnTo>
                <a:lnTo>
                  <a:pt x="6375561" y="1374073"/>
                </a:lnTo>
                <a:lnTo>
                  <a:pt x="6325117" y="1371947"/>
                </a:lnTo>
                <a:lnTo>
                  <a:pt x="6276515" y="1370160"/>
                </a:lnTo>
                <a:lnTo>
                  <a:pt x="6229638" y="1368902"/>
                </a:lnTo>
                <a:lnTo>
                  <a:pt x="6184373" y="1368365"/>
                </a:lnTo>
                <a:lnTo>
                  <a:pt x="6140604" y="1368737"/>
                </a:lnTo>
                <a:lnTo>
                  <a:pt x="6098217" y="1370210"/>
                </a:lnTo>
                <a:lnTo>
                  <a:pt x="6057095" y="1372973"/>
                </a:lnTo>
                <a:lnTo>
                  <a:pt x="6017125" y="1377218"/>
                </a:lnTo>
                <a:lnTo>
                  <a:pt x="5978192" y="1383133"/>
                </a:lnTo>
                <a:lnTo>
                  <a:pt x="5938200" y="1389453"/>
                </a:lnTo>
                <a:lnTo>
                  <a:pt x="5895429" y="1394786"/>
                </a:lnTo>
                <a:lnTo>
                  <a:pt x="5850240" y="1399135"/>
                </a:lnTo>
                <a:lnTo>
                  <a:pt x="5802994" y="1402505"/>
                </a:lnTo>
                <a:lnTo>
                  <a:pt x="5754053" y="1404899"/>
                </a:lnTo>
                <a:lnTo>
                  <a:pt x="5703778" y="1406321"/>
                </a:lnTo>
                <a:lnTo>
                  <a:pt x="5652532" y="1406774"/>
                </a:lnTo>
                <a:lnTo>
                  <a:pt x="5600675" y="1406262"/>
                </a:lnTo>
                <a:lnTo>
                  <a:pt x="5548569" y="1404789"/>
                </a:lnTo>
                <a:lnTo>
                  <a:pt x="5496577" y="1402358"/>
                </a:lnTo>
                <a:lnTo>
                  <a:pt x="5445058" y="1398974"/>
                </a:lnTo>
                <a:lnTo>
                  <a:pt x="5394375" y="1394639"/>
                </a:lnTo>
                <a:lnTo>
                  <a:pt x="5344890" y="1389357"/>
                </a:lnTo>
                <a:lnTo>
                  <a:pt x="5296964" y="1383133"/>
                </a:lnTo>
                <a:lnTo>
                  <a:pt x="5245687" y="1376549"/>
                </a:lnTo>
                <a:lnTo>
                  <a:pt x="5193312" y="1371194"/>
                </a:lnTo>
                <a:lnTo>
                  <a:pt x="5140085" y="1367032"/>
                </a:lnTo>
                <a:lnTo>
                  <a:pt x="5086256" y="1364027"/>
                </a:lnTo>
                <a:lnTo>
                  <a:pt x="5032074" y="1362142"/>
                </a:lnTo>
                <a:lnTo>
                  <a:pt x="4977787" y="1361343"/>
                </a:lnTo>
                <a:lnTo>
                  <a:pt x="4923644" y="1361594"/>
                </a:lnTo>
                <a:lnTo>
                  <a:pt x="4869894" y="1362858"/>
                </a:lnTo>
                <a:lnTo>
                  <a:pt x="4816785" y="1365101"/>
                </a:lnTo>
                <a:lnTo>
                  <a:pt x="4764566" y="1368285"/>
                </a:lnTo>
                <a:lnTo>
                  <a:pt x="4713486" y="1372376"/>
                </a:lnTo>
                <a:lnTo>
                  <a:pt x="4663793" y="1377337"/>
                </a:lnTo>
                <a:lnTo>
                  <a:pt x="4615736" y="1383133"/>
                </a:lnTo>
                <a:lnTo>
                  <a:pt x="4564466" y="1389338"/>
                </a:lnTo>
                <a:lnTo>
                  <a:pt x="4512983" y="1394499"/>
                </a:lnTo>
                <a:lnTo>
                  <a:pt x="4461421" y="1398592"/>
                </a:lnTo>
                <a:lnTo>
                  <a:pt x="4409916" y="1401590"/>
                </a:lnTo>
                <a:lnTo>
                  <a:pt x="4358603" y="1403469"/>
                </a:lnTo>
                <a:lnTo>
                  <a:pt x="4307618" y="1404202"/>
                </a:lnTo>
                <a:lnTo>
                  <a:pt x="4257096" y="1403765"/>
                </a:lnTo>
                <a:lnTo>
                  <a:pt x="4207172" y="1402132"/>
                </a:lnTo>
                <a:lnTo>
                  <a:pt x="4157982" y="1399278"/>
                </a:lnTo>
                <a:lnTo>
                  <a:pt x="4109661" y="1395177"/>
                </a:lnTo>
                <a:lnTo>
                  <a:pt x="4062345" y="1389804"/>
                </a:lnTo>
                <a:lnTo>
                  <a:pt x="4016169" y="1383133"/>
                </a:lnTo>
                <a:lnTo>
                  <a:pt x="3977746" y="1377997"/>
                </a:lnTo>
                <a:lnTo>
                  <a:pt x="3935623" y="1374224"/>
                </a:lnTo>
                <a:lnTo>
                  <a:pt x="3890243" y="1371668"/>
                </a:lnTo>
                <a:lnTo>
                  <a:pt x="3842049" y="1370183"/>
                </a:lnTo>
                <a:lnTo>
                  <a:pt x="3791487" y="1369626"/>
                </a:lnTo>
                <a:lnTo>
                  <a:pt x="3739000" y="1369850"/>
                </a:lnTo>
                <a:lnTo>
                  <a:pt x="3685032" y="1370712"/>
                </a:lnTo>
                <a:lnTo>
                  <a:pt x="3630028" y="1372065"/>
                </a:lnTo>
                <a:lnTo>
                  <a:pt x="3574431" y="1373766"/>
                </a:lnTo>
                <a:lnTo>
                  <a:pt x="3518686" y="1375668"/>
                </a:lnTo>
                <a:lnTo>
                  <a:pt x="3463237" y="1377627"/>
                </a:lnTo>
                <a:lnTo>
                  <a:pt x="3408527" y="1379499"/>
                </a:lnTo>
                <a:lnTo>
                  <a:pt x="3355002" y="1381136"/>
                </a:lnTo>
                <a:lnTo>
                  <a:pt x="3303105" y="1382396"/>
                </a:lnTo>
                <a:lnTo>
                  <a:pt x="3253280" y="1383133"/>
                </a:lnTo>
                <a:lnTo>
                  <a:pt x="3201182" y="1383054"/>
                </a:lnTo>
                <a:lnTo>
                  <a:pt x="3149237" y="1382057"/>
                </a:lnTo>
                <a:lnTo>
                  <a:pt x="3097538" y="1380376"/>
                </a:lnTo>
                <a:lnTo>
                  <a:pt x="3046180" y="1378241"/>
                </a:lnTo>
                <a:lnTo>
                  <a:pt x="2995257" y="1375886"/>
                </a:lnTo>
                <a:lnTo>
                  <a:pt x="2944863" y="1373544"/>
                </a:lnTo>
                <a:lnTo>
                  <a:pt x="2895092" y="1371446"/>
                </a:lnTo>
                <a:lnTo>
                  <a:pt x="2846038" y="1369825"/>
                </a:lnTo>
                <a:lnTo>
                  <a:pt x="2797796" y="1368913"/>
                </a:lnTo>
                <a:lnTo>
                  <a:pt x="2750460" y="1368944"/>
                </a:lnTo>
                <a:lnTo>
                  <a:pt x="2704123" y="1370148"/>
                </a:lnTo>
                <a:lnTo>
                  <a:pt x="2658880" y="1372760"/>
                </a:lnTo>
                <a:lnTo>
                  <a:pt x="2614825" y="1377011"/>
                </a:lnTo>
                <a:lnTo>
                  <a:pt x="2572052" y="1383133"/>
                </a:lnTo>
                <a:lnTo>
                  <a:pt x="2535261" y="1388010"/>
                </a:lnTo>
                <a:lnTo>
                  <a:pt x="2494581" y="1391054"/>
                </a:lnTo>
                <a:lnTo>
                  <a:pt x="2450467" y="1392507"/>
                </a:lnTo>
                <a:lnTo>
                  <a:pt x="2403373" y="1392617"/>
                </a:lnTo>
                <a:lnTo>
                  <a:pt x="2353756" y="1391626"/>
                </a:lnTo>
                <a:lnTo>
                  <a:pt x="2302070" y="1389782"/>
                </a:lnTo>
                <a:lnTo>
                  <a:pt x="2248771" y="1387327"/>
                </a:lnTo>
                <a:lnTo>
                  <a:pt x="2194315" y="1384508"/>
                </a:lnTo>
                <a:lnTo>
                  <a:pt x="2139156" y="1381568"/>
                </a:lnTo>
                <a:lnTo>
                  <a:pt x="2083750" y="1378754"/>
                </a:lnTo>
                <a:lnTo>
                  <a:pt x="2028553" y="1376310"/>
                </a:lnTo>
                <a:lnTo>
                  <a:pt x="1974020" y="1374481"/>
                </a:lnTo>
                <a:lnTo>
                  <a:pt x="1920605" y="1373512"/>
                </a:lnTo>
                <a:lnTo>
                  <a:pt x="1868766" y="1373648"/>
                </a:lnTo>
                <a:lnTo>
                  <a:pt x="1818956" y="1375133"/>
                </a:lnTo>
                <a:lnTo>
                  <a:pt x="1771631" y="1378213"/>
                </a:lnTo>
                <a:lnTo>
                  <a:pt x="1727248" y="1383133"/>
                </a:lnTo>
                <a:lnTo>
                  <a:pt x="1682897" y="1388039"/>
                </a:lnTo>
                <a:lnTo>
                  <a:pt x="1635626" y="1391083"/>
                </a:lnTo>
                <a:lnTo>
                  <a:pt x="1585883" y="1392513"/>
                </a:lnTo>
                <a:lnTo>
                  <a:pt x="1534122" y="1392580"/>
                </a:lnTo>
                <a:lnTo>
                  <a:pt x="1480791" y="1391533"/>
                </a:lnTo>
                <a:lnTo>
                  <a:pt x="1426342" y="1389624"/>
                </a:lnTo>
                <a:lnTo>
                  <a:pt x="1371226" y="1387101"/>
                </a:lnTo>
                <a:lnTo>
                  <a:pt x="1315894" y="1384215"/>
                </a:lnTo>
                <a:lnTo>
                  <a:pt x="1260797" y="1381216"/>
                </a:lnTo>
                <a:lnTo>
                  <a:pt x="1206385" y="1378353"/>
                </a:lnTo>
                <a:lnTo>
                  <a:pt x="1153110" y="1375876"/>
                </a:lnTo>
                <a:lnTo>
                  <a:pt x="1101422" y="1374036"/>
                </a:lnTo>
                <a:lnTo>
                  <a:pt x="1051772" y="1373083"/>
                </a:lnTo>
                <a:lnTo>
                  <a:pt x="1004611" y="1373266"/>
                </a:lnTo>
                <a:lnTo>
                  <a:pt x="960390" y="1374835"/>
                </a:lnTo>
                <a:lnTo>
                  <a:pt x="919559" y="1378041"/>
                </a:lnTo>
                <a:lnTo>
                  <a:pt x="882571" y="1383133"/>
                </a:lnTo>
                <a:lnTo>
                  <a:pt x="846970" y="1388241"/>
                </a:lnTo>
                <a:lnTo>
                  <a:pt x="809935" y="1391490"/>
                </a:lnTo>
                <a:lnTo>
                  <a:pt x="771359" y="1393124"/>
                </a:lnTo>
                <a:lnTo>
                  <a:pt x="731136" y="1393388"/>
                </a:lnTo>
                <a:lnTo>
                  <a:pt x="689163" y="1392525"/>
                </a:lnTo>
                <a:lnTo>
                  <a:pt x="645333" y="1390780"/>
                </a:lnTo>
                <a:lnTo>
                  <a:pt x="599542" y="1388396"/>
                </a:lnTo>
                <a:lnTo>
                  <a:pt x="551684" y="1385618"/>
                </a:lnTo>
                <a:lnTo>
                  <a:pt x="501654" y="1382689"/>
                </a:lnTo>
                <a:lnTo>
                  <a:pt x="449346" y="1379854"/>
                </a:lnTo>
                <a:lnTo>
                  <a:pt x="394656" y="1377357"/>
                </a:lnTo>
                <a:lnTo>
                  <a:pt x="337478" y="1375442"/>
                </a:lnTo>
                <a:lnTo>
                  <a:pt x="277707" y="1374352"/>
                </a:lnTo>
                <a:lnTo>
                  <a:pt x="215238" y="1374332"/>
                </a:lnTo>
                <a:lnTo>
                  <a:pt x="149965" y="1375627"/>
                </a:lnTo>
                <a:lnTo>
                  <a:pt x="81784" y="1378479"/>
                </a:lnTo>
                <a:lnTo>
                  <a:pt x="10589" y="1383133"/>
                </a:lnTo>
                <a:lnTo>
                  <a:pt x="13078" y="1324826"/>
                </a:lnTo>
                <a:lnTo>
                  <a:pt x="13968" y="1270511"/>
                </a:lnTo>
                <a:lnTo>
                  <a:pt x="13563" y="1219536"/>
                </a:lnTo>
                <a:lnTo>
                  <a:pt x="12166" y="1171246"/>
                </a:lnTo>
                <a:lnTo>
                  <a:pt x="10082" y="1124988"/>
                </a:lnTo>
                <a:lnTo>
                  <a:pt x="7615" y="1080106"/>
                </a:lnTo>
                <a:lnTo>
                  <a:pt x="5069" y="1035948"/>
                </a:lnTo>
                <a:lnTo>
                  <a:pt x="2748" y="991860"/>
                </a:lnTo>
                <a:lnTo>
                  <a:pt x="957" y="947186"/>
                </a:lnTo>
                <a:lnTo>
                  <a:pt x="0" y="901275"/>
                </a:lnTo>
                <a:lnTo>
                  <a:pt x="180" y="853471"/>
                </a:lnTo>
                <a:lnTo>
                  <a:pt x="1802" y="803120"/>
                </a:lnTo>
                <a:lnTo>
                  <a:pt x="5170" y="749569"/>
                </a:lnTo>
                <a:lnTo>
                  <a:pt x="10589" y="692164"/>
                </a:lnTo>
                <a:lnTo>
                  <a:pt x="16502" y="629126"/>
                </a:lnTo>
                <a:lnTo>
                  <a:pt x="20343" y="568248"/>
                </a:lnTo>
                <a:lnTo>
                  <a:pt x="22408" y="509486"/>
                </a:lnTo>
                <a:lnTo>
                  <a:pt x="22993" y="452795"/>
                </a:lnTo>
                <a:lnTo>
                  <a:pt x="22395" y="398130"/>
                </a:lnTo>
                <a:lnTo>
                  <a:pt x="20910" y="345444"/>
                </a:lnTo>
                <a:lnTo>
                  <a:pt x="18835" y="294694"/>
                </a:lnTo>
                <a:lnTo>
                  <a:pt x="16466" y="245834"/>
                </a:lnTo>
                <a:lnTo>
                  <a:pt x="14100" y="198818"/>
                </a:lnTo>
                <a:lnTo>
                  <a:pt x="12032" y="153601"/>
                </a:lnTo>
                <a:lnTo>
                  <a:pt x="10560" y="110139"/>
                </a:lnTo>
                <a:lnTo>
                  <a:pt x="9980" y="68386"/>
                </a:lnTo>
                <a:lnTo>
                  <a:pt x="10589" y="28297"/>
                </a:lnTo>
                <a:close/>
              </a:path>
            </a:pathLst>
          </a:custGeom>
          <a:ln w="9525">
            <a:solidFill>
              <a:srgbClr val="004751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3" name="object 36"/>
          <p:cNvSpPr txBox="1"/>
          <p:nvPr/>
        </p:nvSpPr>
        <p:spPr>
          <a:xfrm>
            <a:off x="2202148" y="1184764"/>
            <a:ext cx="6056948" cy="166392"/>
          </a:xfrm>
          <a:prstGeom prst="rect">
            <a:avLst/>
          </a:prstGeom>
          <a:ln w="28575">
            <a:solidFill>
              <a:srgbClr val="FFC62C"/>
            </a:solidFill>
          </a:ln>
        </p:spPr>
        <p:txBody>
          <a:bodyPr vert="horz" wrap="square" lIns="0" tIns="27623" rIns="0" bIns="0" rtlCol="0">
            <a:spAutoFit/>
          </a:bodyPr>
          <a:lstStyle/>
          <a:p>
            <a:pPr marL="67628">
              <a:spcBef>
                <a:spcPts val="217"/>
              </a:spcBef>
            </a:pP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Python,</a:t>
            </a:r>
            <a:r>
              <a:rPr sz="900" spc="-30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lo</a:t>
            </a:r>
            <a:r>
              <a:rPr sz="900" spc="4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spc="-4" dirty="0">
                <a:solidFill>
                  <a:srgbClr val="004751"/>
                </a:solidFill>
                <a:latin typeface="Calibri"/>
                <a:cs typeface="Calibri"/>
              </a:rPr>
              <a:t>resuelve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de</a:t>
            </a:r>
            <a:r>
              <a:rPr sz="900" spc="-4" dirty="0">
                <a:solidFill>
                  <a:srgbClr val="004751"/>
                </a:solidFill>
                <a:latin typeface="Calibri"/>
                <a:cs typeface="Calibri"/>
              </a:rPr>
              <a:t> forma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matricial,</a:t>
            </a:r>
            <a:r>
              <a:rPr sz="900" spc="-8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para</a:t>
            </a:r>
            <a:r>
              <a:rPr sz="900" spc="-15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ello</a:t>
            </a:r>
            <a:r>
              <a:rPr sz="900" spc="4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veremos en el</a:t>
            </a:r>
            <a:r>
              <a:rPr sz="900" spc="4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notebook</a:t>
            </a:r>
            <a:r>
              <a:rPr sz="900" spc="-19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que</a:t>
            </a:r>
            <a:r>
              <a:rPr sz="900" spc="-4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tenemos</a:t>
            </a:r>
            <a:r>
              <a:rPr sz="900" spc="-8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que</a:t>
            </a:r>
            <a:r>
              <a:rPr sz="900" spc="-15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añadir</a:t>
            </a:r>
            <a:r>
              <a:rPr sz="900" spc="-23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una</a:t>
            </a:r>
            <a:r>
              <a:rPr sz="900" spc="-15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fila</a:t>
            </a:r>
            <a:r>
              <a:rPr sz="900" spc="-4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de</a:t>
            </a:r>
            <a:r>
              <a:rPr sz="900" spc="-4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1s</a:t>
            </a:r>
            <a:r>
              <a:rPr sz="900" spc="11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a</a:t>
            </a:r>
            <a:r>
              <a:rPr sz="900" spc="-8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la</a:t>
            </a:r>
            <a:r>
              <a:rPr sz="900" spc="4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matriz</a:t>
            </a:r>
            <a:r>
              <a:rPr sz="900" spc="-11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900" dirty="0">
                <a:solidFill>
                  <a:srgbClr val="004751"/>
                </a:solidFill>
                <a:latin typeface="Calibri"/>
                <a:cs typeface="Calibri"/>
              </a:rPr>
              <a:t>X</a:t>
            </a:r>
            <a:endParaRPr sz="900" dirty="0">
              <a:latin typeface="Calibri"/>
              <a:cs typeface="Calibri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3176425" y="2417862"/>
            <a:ext cx="279114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u-ES" dirty="0" err="1"/>
              <a:t>Predicciones</a:t>
            </a:r>
            <a:r>
              <a:rPr lang="eu-ES" dirty="0"/>
              <a:t> de los </a:t>
            </a:r>
            <a:r>
              <a:rPr lang="eu-ES" dirty="0" err="1"/>
              <a:t>parámetros</a:t>
            </a:r>
            <a:r>
              <a:rPr lang="eu-ES" dirty="0"/>
              <a:t> :</a:t>
            </a: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7817" y="1417630"/>
            <a:ext cx="1958586" cy="43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9871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9206" y="329279"/>
            <a:ext cx="5576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 dirty="0">
                <a:solidFill>
                  <a:srgbClr val="004751"/>
                </a:solidFill>
                <a:latin typeface="Arial Black"/>
                <a:cs typeface="Arial Black"/>
              </a:rPr>
              <a:t>Principio</a:t>
            </a:r>
            <a:r>
              <a:rPr sz="2100" spc="11" dirty="0">
                <a:solidFill>
                  <a:srgbClr val="004751"/>
                </a:solidFill>
                <a:latin typeface="Arial Black"/>
                <a:cs typeface="Arial Black"/>
              </a:rPr>
              <a:t> </a:t>
            </a:r>
            <a:r>
              <a:rPr sz="2100" spc="-4" dirty="0">
                <a:solidFill>
                  <a:srgbClr val="004751"/>
                </a:solidFill>
                <a:latin typeface="Arial Black"/>
                <a:cs typeface="Arial Black"/>
              </a:rPr>
              <a:t>de</a:t>
            </a:r>
            <a:r>
              <a:rPr sz="2100" spc="8" dirty="0">
                <a:solidFill>
                  <a:srgbClr val="004751"/>
                </a:solidFill>
                <a:latin typeface="Arial Black"/>
                <a:cs typeface="Arial Black"/>
              </a:rPr>
              <a:t> </a:t>
            </a:r>
            <a:r>
              <a:rPr sz="2100" spc="-4" dirty="0">
                <a:solidFill>
                  <a:srgbClr val="004751"/>
                </a:solidFill>
                <a:latin typeface="Arial Black"/>
                <a:cs typeface="Arial Black"/>
              </a:rPr>
              <a:t>mínimos</a:t>
            </a:r>
            <a:r>
              <a:rPr sz="2100" spc="11" dirty="0">
                <a:solidFill>
                  <a:srgbClr val="004751"/>
                </a:solidFill>
                <a:latin typeface="Arial Black"/>
                <a:cs typeface="Arial Black"/>
              </a:rPr>
              <a:t> </a:t>
            </a:r>
            <a:r>
              <a:rPr sz="2100" spc="-4" dirty="0">
                <a:solidFill>
                  <a:srgbClr val="004751"/>
                </a:solidFill>
                <a:latin typeface="Arial Black"/>
                <a:cs typeface="Arial Black"/>
              </a:rPr>
              <a:t>cuadrados</a:t>
            </a:r>
            <a:r>
              <a:rPr sz="2100" spc="15" dirty="0">
                <a:solidFill>
                  <a:srgbClr val="004751"/>
                </a:solidFill>
                <a:latin typeface="Arial Black"/>
                <a:cs typeface="Arial Black"/>
              </a:rPr>
              <a:t> </a:t>
            </a:r>
            <a:r>
              <a:rPr sz="2100" spc="-8" dirty="0">
                <a:solidFill>
                  <a:srgbClr val="004751"/>
                </a:solidFill>
                <a:latin typeface="Arial Black"/>
                <a:cs typeface="Arial Black"/>
              </a:rPr>
              <a:t>(OLS)</a:t>
            </a:r>
            <a:endParaRPr sz="2100" dirty="0">
              <a:latin typeface="Arial Black"/>
              <a:cs typeface="Arial Black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039761" y="819381"/>
            <a:ext cx="7248832" cy="378565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008000"/>
                </a:solidFill>
                <a:latin typeface="Consolas" panose="020B0609020204030204" pitchFamily="49" charset="0"/>
              </a:rPr>
              <a:t># Tenemos X e </a:t>
            </a:r>
            <a:r>
              <a:rPr lang="es-ES" sz="1200" dirty="0" err="1" smtClean="0">
                <a:solidFill>
                  <a:srgbClr val="008000"/>
                </a:solidFill>
                <a:latin typeface="Consolas" panose="020B0609020204030204" pitchFamily="49" charset="0"/>
              </a:rPr>
              <a:t>Yr</a:t>
            </a:r>
            <a:r>
              <a:rPr lang="es-ES" sz="1200" dirty="0" smtClean="0">
                <a:solidFill>
                  <a:srgbClr val="008000"/>
                </a:solidFill>
                <a:latin typeface="Consolas" panose="020B0609020204030204" pitchFamily="49" charset="0"/>
              </a:rPr>
              <a:t> (Y real), </a:t>
            </a:r>
            <a:r>
              <a:rPr lang="es-ES" sz="1200" dirty="0">
                <a:solidFill>
                  <a:srgbClr val="008000"/>
                </a:solidFill>
                <a:latin typeface="Consolas" panose="020B0609020204030204" pitchFamily="49" charset="0"/>
              </a:rPr>
              <a:t>y queremos calcular b0 y b1 de forma que </a:t>
            </a:r>
            <a:endParaRPr lang="es-ES" sz="12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s-ES" sz="1200" dirty="0">
                <a:solidFill>
                  <a:srgbClr val="008000"/>
                </a:solidFill>
                <a:latin typeface="Consolas" panose="020B0609020204030204" pitchFamily="49" charset="0"/>
              </a:rPr>
              <a:t># la suma de los cuadrados de los errores sea mínima</a:t>
            </a:r>
            <a:endParaRPr lang="es-ES" sz="12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s-ES" sz="1200" dirty="0">
                <a:solidFill>
                  <a:srgbClr val="008000"/>
                </a:solidFill>
                <a:latin typeface="Consolas" panose="020B0609020204030204" pitchFamily="49" charset="0"/>
              </a:rPr>
              <a:t># calcular las medias</a:t>
            </a:r>
            <a:endParaRPr lang="es-ES" sz="12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s-ES" sz="1200" dirty="0" err="1">
                <a:solidFill>
                  <a:srgbClr val="001080"/>
                </a:solidFill>
                <a:latin typeface="Consolas" panose="020B0609020204030204" pitchFamily="49" charset="0"/>
              </a:rPr>
              <a:t>mY</a:t>
            </a:r>
            <a:r>
              <a:rPr lang="es-ES" sz="1200" dirty="0">
                <a:latin typeface="Consolas" panose="020B0609020204030204" pitchFamily="49" charset="0"/>
              </a:rPr>
              <a:t>=</a:t>
            </a:r>
            <a:r>
              <a:rPr lang="es-ES" sz="1200" dirty="0" err="1">
                <a:solidFill>
                  <a:srgbClr val="001080"/>
                </a:solidFill>
                <a:latin typeface="Consolas" panose="020B0609020204030204" pitchFamily="49" charset="0"/>
              </a:rPr>
              <a:t>Yr</a:t>
            </a:r>
            <a:r>
              <a:rPr lang="es-ES" sz="12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s-ES" sz="1200" dirty="0" err="1">
                <a:solidFill>
                  <a:srgbClr val="795E26"/>
                </a:solidFill>
                <a:latin typeface="Consolas" panose="020B0609020204030204" pitchFamily="49" charset="0"/>
              </a:rPr>
              <a:t>mean</a:t>
            </a:r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s-ES" sz="1200" dirty="0" err="1">
                <a:solidFill>
                  <a:srgbClr val="001080"/>
                </a:solidFill>
                <a:latin typeface="Consolas" panose="020B0609020204030204" pitchFamily="49" charset="0"/>
              </a:rPr>
              <a:t>mX</a:t>
            </a:r>
            <a:r>
              <a:rPr lang="es-ES" sz="1200" dirty="0">
                <a:latin typeface="Consolas" panose="020B0609020204030204" pitchFamily="49" charset="0"/>
              </a:rPr>
              <a:t>=</a:t>
            </a:r>
            <a:r>
              <a:rPr lang="es-ES" sz="1200" dirty="0" err="1">
                <a:solidFill>
                  <a:srgbClr val="0070C1"/>
                </a:solidFill>
                <a:latin typeface="Consolas" panose="020B0609020204030204" pitchFamily="49" charset="0"/>
              </a:rPr>
              <a:t>X</a:t>
            </a:r>
            <a:r>
              <a:rPr lang="es-ES" sz="1200" dirty="0" err="1">
                <a:solidFill>
                  <a:srgbClr val="3B3B3B"/>
                </a:solidFill>
                <a:latin typeface="Consolas" panose="020B0609020204030204" pitchFamily="49" charset="0"/>
              </a:rPr>
              <a:t>.</a:t>
            </a:r>
            <a:r>
              <a:rPr lang="es-ES" sz="1200" dirty="0" err="1">
                <a:solidFill>
                  <a:srgbClr val="795E26"/>
                </a:solidFill>
                <a:latin typeface="Consolas" panose="020B0609020204030204" pitchFamily="49" charset="0"/>
              </a:rPr>
              <a:t>mean</a:t>
            </a:r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>()</a:t>
            </a:r>
          </a:p>
          <a:p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/>
            </a:r>
            <a:b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</a:br>
            <a:r>
              <a:rPr lang="es-ES" sz="1200" dirty="0">
                <a:solidFill>
                  <a:srgbClr val="008000"/>
                </a:solidFill>
                <a:latin typeface="Consolas" panose="020B0609020204030204" pitchFamily="49" charset="0"/>
              </a:rPr>
              <a:t># calcular la varianza </a:t>
            </a:r>
            <a:r>
              <a:rPr lang="es-ES" sz="1200" dirty="0" err="1">
                <a:solidFill>
                  <a:srgbClr val="008000"/>
                </a:solidFill>
                <a:latin typeface="Consolas" panose="020B0609020204030204" pitchFamily="49" charset="0"/>
              </a:rPr>
              <a:t>muestral</a:t>
            </a:r>
            <a:r>
              <a:rPr lang="es-ES" sz="1200" dirty="0">
                <a:solidFill>
                  <a:srgbClr val="008000"/>
                </a:solidFill>
                <a:latin typeface="Consolas" panose="020B0609020204030204" pitchFamily="49" charset="0"/>
              </a:rPr>
              <a:t> de X</a:t>
            </a:r>
            <a:endParaRPr lang="es-ES" sz="12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s-ES" sz="1200" dirty="0">
                <a:solidFill>
                  <a:srgbClr val="001080"/>
                </a:solidFill>
                <a:latin typeface="Consolas" panose="020B0609020204030204" pitchFamily="49" charset="0"/>
              </a:rPr>
              <a:t>S2x</a:t>
            </a:r>
            <a:r>
              <a:rPr lang="es-ES" sz="1200" dirty="0">
                <a:latin typeface="Consolas" panose="020B0609020204030204" pitchFamily="49" charset="0"/>
              </a:rPr>
              <a:t>=</a:t>
            </a:r>
            <a:r>
              <a:rPr lang="es-ES" sz="1200" dirty="0">
                <a:solidFill>
                  <a:srgbClr val="795E26"/>
                </a:solidFill>
                <a:latin typeface="Consolas" panose="020B0609020204030204" pitchFamily="49" charset="0"/>
              </a:rPr>
              <a:t>sum</a:t>
            </a:r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>((</a:t>
            </a:r>
            <a:r>
              <a:rPr lang="es-ES" sz="1200" dirty="0">
                <a:solidFill>
                  <a:srgbClr val="0070C1"/>
                </a:solidFill>
                <a:latin typeface="Consolas" panose="020B0609020204030204" pitchFamily="49" charset="0"/>
              </a:rPr>
              <a:t>X</a:t>
            </a:r>
            <a:r>
              <a:rPr lang="es-ES" sz="1200" dirty="0">
                <a:solidFill>
                  <a:srgbClr val="795E26"/>
                </a:solidFill>
                <a:latin typeface="Consolas" panose="020B0609020204030204" pitchFamily="49" charset="0"/>
              </a:rPr>
              <a:t>-</a:t>
            </a:r>
            <a:r>
              <a:rPr lang="es-ES" sz="1200" dirty="0" err="1">
                <a:solidFill>
                  <a:srgbClr val="001080"/>
                </a:solidFill>
                <a:latin typeface="Consolas" panose="020B0609020204030204" pitchFamily="49" charset="0"/>
              </a:rPr>
              <a:t>mX</a:t>
            </a:r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>)</a:t>
            </a:r>
            <a:r>
              <a:rPr lang="es-ES" sz="1200" dirty="0">
                <a:solidFill>
                  <a:srgbClr val="795E26"/>
                </a:solidFill>
                <a:latin typeface="Consolas" panose="020B0609020204030204" pitchFamily="49" charset="0"/>
              </a:rPr>
              <a:t>**</a:t>
            </a:r>
            <a:r>
              <a:rPr lang="es-ES" sz="1200" dirty="0">
                <a:solidFill>
                  <a:srgbClr val="098658"/>
                </a:solidFill>
                <a:latin typeface="Consolas" panose="020B0609020204030204" pitchFamily="49" charset="0"/>
              </a:rPr>
              <a:t>2</a:t>
            </a:r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>)</a:t>
            </a:r>
            <a:r>
              <a:rPr lang="es-ES" sz="1200" dirty="0">
                <a:latin typeface="Consolas" panose="020B0609020204030204" pitchFamily="49" charset="0"/>
              </a:rPr>
              <a:t>/</a:t>
            </a:r>
            <a:r>
              <a:rPr lang="es-ES" sz="1200" dirty="0" err="1">
                <a:solidFill>
                  <a:srgbClr val="795E26"/>
                </a:solidFill>
                <a:latin typeface="Consolas" panose="020B0609020204030204" pitchFamily="49" charset="0"/>
              </a:rPr>
              <a:t>len</a:t>
            </a:r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s-ES" sz="1200" dirty="0">
                <a:solidFill>
                  <a:srgbClr val="0070C1"/>
                </a:solidFill>
                <a:latin typeface="Consolas" panose="020B0609020204030204" pitchFamily="49" charset="0"/>
              </a:rPr>
              <a:t>X</a:t>
            </a:r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/>
            </a:r>
            <a:b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</a:br>
            <a:r>
              <a:rPr lang="es-ES" sz="1200" dirty="0">
                <a:solidFill>
                  <a:srgbClr val="008000"/>
                </a:solidFill>
                <a:latin typeface="Consolas" panose="020B0609020204030204" pitchFamily="49" charset="0"/>
              </a:rPr>
              <a:t># Calcular la covarianza </a:t>
            </a:r>
            <a:r>
              <a:rPr lang="es-ES" sz="1200" dirty="0" err="1">
                <a:solidFill>
                  <a:srgbClr val="008000"/>
                </a:solidFill>
                <a:latin typeface="Consolas" panose="020B0609020204030204" pitchFamily="49" charset="0"/>
              </a:rPr>
              <a:t>muestral</a:t>
            </a:r>
            <a:r>
              <a:rPr lang="es-ES" sz="1200" dirty="0">
                <a:solidFill>
                  <a:srgbClr val="008000"/>
                </a:solidFill>
                <a:latin typeface="Consolas" panose="020B0609020204030204" pitchFamily="49" charset="0"/>
              </a:rPr>
              <a:t> X y </a:t>
            </a:r>
            <a:r>
              <a:rPr lang="es-ES" sz="1200" dirty="0" err="1">
                <a:solidFill>
                  <a:srgbClr val="008000"/>
                </a:solidFill>
                <a:latin typeface="Consolas" panose="020B0609020204030204" pitchFamily="49" charset="0"/>
              </a:rPr>
              <a:t>Y</a:t>
            </a:r>
            <a:r>
              <a:rPr lang="es-ES" sz="1200" dirty="0">
                <a:solidFill>
                  <a:srgbClr val="008000"/>
                </a:solidFill>
                <a:latin typeface="Consolas" panose="020B0609020204030204" pitchFamily="49" charset="0"/>
              </a:rPr>
              <a:t> </a:t>
            </a:r>
            <a:endParaRPr lang="es-ES" sz="12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s-ES" sz="1200" dirty="0" err="1">
                <a:solidFill>
                  <a:srgbClr val="001080"/>
                </a:solidFill>
                <a:latin typeface="Consolas" panose="020B0609020204030204" pitchFamily="49" charset="0"/>
              </a:rPr>
              <a:t>Sxy</a:t>
            </a:r>
            <a:r>
              <a:rPr lang="es-ES" sz="1200" dirty="0">
                <a:latin typeface="Consolas" panose="020B0609020204030204" pitchFamily="49" charset="0"/>
              </a:rPr>
              <a:t>=</a:t>
            </a:r>
            <a:r>
              <a:rPr lang="es-ES" sz="1200" dirty="0">
                <a:solidFill>
                  <a:srgbClr val="795E26"/>
                </a:solidFill>
                <a:latin typeface="Consolas" panose="020B0609020204030204" pitchFamily="49" charset="0"/>
              </a:rPr>
              <a:t>sum</a:t>
            </a:r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>((</a:t>
            </a:r>
            <a:r>
              <a:rPr lang="es-ES" sz="1200" dirty="0">
                <a:solidFill>
                  <a:srgbClr val="0070C1"/>
                </a:solidFill>
                <a:latin typeface="Consolas" panose="020B0609020204030204" pitchFamily="49" charset="0"/>
              </a:rPr>
              <a:t>X</a:t>
            </a:r>
            <a:r>
              <a:rPr lang="es-ES" sz="1200" dirty="0">
                <a:solidFill>
                  <a:srgbClr val="795E26"/>
                </a:solidFill>
                <a:latin typeface="Consolas" panose="020B0609020204030204" pitchFamily="49" charset="0"/>
              </a:rPr>
              <a:t>-</a:t>
            </a:r>
            <a:r>
              <a:rPr lang="es-ES" sz="1200" dirty="0" err="1">
                <a:solidFill>
                  <a:srgbClr val="001080"/>
                </a:solidFill>
                <a:latin typeface="Consolas" panose="020B0609020204030204" pitchFamily="49" charset="0"/>
              </a:rPr>
              <a:t>mX</a:t>
            </a:r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>)</a:t>
            </a:r>
            <a:r>
              <a:rPr lang="es-ES" sz="1200" dirty="0">
                <a:solidFill>
                  <a:srgbClr val="795E26"/>
                </a:solidFill>
                <a:latin typeface="Consolas" panose="020B0609020204030204" pitchFamily="49" charset="0"/>
              </a:rPr>
              <a:t>*</a:t>
            </a:r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s-ES" sz="1200" dirty="0" err="1">
                <a:solidFill>
                  <a:srgbClr val="001080"/>
                </a:solidFill>
                <a:latin typeface="Consolas" panose="020B0609020204030204" pitchFamily="49" charset="0"/>
              </a:rPr>
              <a:t>Yr</a:t>
            </a:r>
            <a:r>
              <a:rPr lang="es-ES" sz="1200" dirty="0" err="1">
                <a:solidFill>
                  <a:srgbClr val="795E26"/>
                </a:solidFill>
                <a:latin typeface="Consolas" panose="020B0609020204030204" pitchFamily="49" charset="0"/>
              </a:rPr>
              <a:t>-</a:t>
            </a:r>
            <a:r>
              <a:rPr lang="es-ES" sz="1200" dirty="0" err="1">
                <a:solidFill>
                  <a:srgbClr val="001080"/>
                </a:solidFill>
                <a:latin typeface="Consolas" panose="020B0609020204030204" pitchFamily="49" charset="0"/>
              </a:rPr>
              <a:t>mY</a:t>
            </a:r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>))</a:t>
            </a:r>
            <a:r>
              <a:rPr lang="es-ES" sz="1200" dirty="0">
                <a:latin typeface="Consolas" panose="020B0609020204030204" pitchFamily="49" charset="0"/>
              </a:rPr>
              <a:t>/</a:t>
            </a:r>
            <a:r>
              <a:rPr lang="es-ES" sz="1200" dirty="0" err="1">
                <a:solidFill>
                  <a:srgbClr val="795E26"/>
                </a:solidFill>
                <a:latin typeface="Consolas" panose="020B0609020204030204" pitchFamily="49" charset="0"/>
              </a:rPr>
              <a:t>len</a:t>
            </a:r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s-ES" sz="1200" dirty="0">
                <a:solidFill>
                  <a:srgbClr val="0070C1"/>
                </a:solidFill>
                <a:latin typeface="Consolas" panose="020B0609020204030204" pitchFamily="49" charset="0"/>
              </a:rPr>
              <a:t>X</a:t>
            </a:r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/>
            </a:r>
            <a:b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</a:br>
            <a:r>
              <a:rPr lang="es-ES" sz="1200" dirty="0">
                <a:solidFill>
                  <a:srgbClr val="008000"/>
                </a:solidFill>
                <a:latin typeface="Consolas" panose="020B0609020204030204" pitchFamily="49" charset="0"/>
              </a:rPr>
              <a:t># calcular la pendiente b1</a:t>
            </a:r>
            <a:endParaRPr lang="es-ES" sz="12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s-ES" sz="1200" dirty="0">
                <a:solidFill>
                  <a:srgbClr val="001080"/>
                </a:solidFill>
                <a:latin typeface="Consolas" panose="020B0609020204030204" pitchFamily="49" charset="0"/>
              </a:rPr>
              <a:t>b1</a:t>
            </a:r>
            <a:r>
              <a:rPr lang="es-ES" sz="1200" dirty="0">
                <a:latin typeface="Consolas" panose="020B0609020204030204" pitchFamily="49" charset="0"/>
              </a:rPr>
              <a:t>=</a:t>
            </a:r>
            <a:r>
              <a:rPr lang="es-ES" sz="1200" dirty="0" err="1">
                <a:solidFill>
                  <a:srgbClr val="001080"/>
                </a:solidFill>
                <a:latin typeface="Consolas" panose="020B0609020204030204" pitchFamily="49" charset="0"/>
              </a:rPr>
              <a:t>Sxy</a:t>
            </a:r>
            <a:r>
              <a:rPr lang="es-ES" sz="1200" dirty="0">
                <a:latin typeface="Consolas" panose="020B0609020204030204" pitchFamily="49" charset="0"/>
              </a:rPr>
              <a:t>/</a:t>
            </a:r>
            <a:r>
              <a:rPr lang="es-ES" sz="1200" dirty="0">
                <a:solidFill>
                  <a:srgbClr val="001080"/>
                </a:solidFill>
                <a:latin typeface="Consolas" panose="020B0609020204030204" pitchFamily="49" charset="0"/>
              </a:rPr>
              <a:t>S2x</a:t>
            </a:r>
            <a:endParaRPr lang="es-ES" sz="12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/>
            </a:r>
            <a:b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</a:br>
            <a:r>
              <a:rPr lang="es-ES" sz="1200" dirty="0">
                <a:solidFill>
                  <a:srgbClr val="008000"/>
                </a:solidFill>
                <a:latin typeface="Consolas" panose="020B0609020204030204" pitchFamily="49" charset="0"/>
              </a:rPr>
              <a:t># calcular el intercepto b0</a:t>
            </a:r>
            <a:endParaRPr lang="es-ES" sz="12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s-ES" sz="1200" dirty="0" smtClean="0">
                <a:solidFill>
                  <a:srgbClr val="001080"/>
                </a:solidFill>
                <a:latin typeface="Consolas" panose="020B0609020204030204" pitchFamily="49" charset="0"/>
              </a:rPr>
              <a:t>b0</a:t>
            </a:r>
            <a:r>
              <a:rPr lang="es-ES" sz="1200" dirty="0" smtClean="0">
                <a:latin typeface="Consolas" panose="020B0609020204030204" pitchFamily="49" charset="0"/>
              </a:rPr>
              <a:t>=</a:t>
            </a:r>
            <a:r>
              <a:rPr lang="es-ES" sz="1200" dirty="0" smtClean="0">
                <a:solidFill>
                  <a:srgbClr val="001080"/>
                </a:solidFill>
                <a:latin typeface="Consolas" panose="020B0609020204030204" pitchFamily="49" charset="0"/>
              </a:rPr>
              <a:t>mY</a:t>
            </a:r>
            <a:r>
              <a:rPr lang="es-ES" sz="1200" dirty="0" smtClean="0">
                <a:latin typeface="Consolas" panose="020B0609020204030204" pitchFamily="49" charset="0"/>
              </a:rPr>
              <a:t>-</a:t>
            </a:r>
            <a:r>
              <a:rPr lang="es-ES" sz="1200" dirty="0" smtClean="0">
                <a:solidFill>
                  <a:srgbClr val="001080"/>
                </a:solidFill>
                <a:latin typeface="Consolas" panose="020B0609020204030204" pitchFamily="49" charset="0"/>
              </a:rPr>
              <a:t>b1</a:t>
            </a:r>
            <a:r>
              <a:rPr lang="es-ES" sz="1200" dirty="0" smtClean="0">
                <a:latin typeface="Consolas" panose="020B0609020204030204" pitchFamily="49" charset="0"/>
              </a:rPr>
              <a:t>*</a:t>
            </a:r>
            <a:r>
              <a:rPr lang="es-ES" sz="1200" dirty="0" err="1" smtClean="0">
                <a:solidFill>
                  <a:srgbClr val="001080"/>
                </a:solidFill>
                <a:latin typeface="Consolas" panose="020B0609020204030204" pitchFamily="49" charset="0"/>
              </a:rPr>
              <a:t>mX</a:t>
            </a:r>
            <a:endParaRPr lang="es-ES" sz="1200" dirty="0">
              <a:solidFill>
                <a:srgbClr val="3B3B3B"/>
              </a:solidFill>
              <a:latin typeface="Consolas" panose="020B0609020204030204" pitchFamily="49" charset="0"/>
            </a:endParaRPr>
          </a:p>
          <a:p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/>
            </a:r>
            <a:b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</a:br>
            <a:r>
              <a:rPr lang="es-ES" sz="1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s-ES" sz="1200" dirty="0">
                <a:solidFill>
                  <a:srgbClr val="001080"/>
                </a:solidFill>
                <a:latin typeface="Consolas" panose="020B0609020204030204" pitchFamily="49" charset="0"/>
              </a:rPr>
              <a:t>b0</a:t>
            </a:r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>)</a:t>
            </a:r>
          </a:p>
          <a:p>
            <a:r>
              <a:rPr lang="es-ES" sz="1200" dirty="0" err="1">
                <a:solidFill>
                  <a:srgbClr val="795E26"/>
                </a:solidFill>
                <a:latin typeface="Consolas" panose="020B0609020204030204" pitchFamily="49" charset="0"/>
              </a:rPr>
              <a:t>print</a:t>
            </a:r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>(</a:t>
            </a:r>
            <a:r>
              <a:rPr lang="es-ES" sz="1200" dirty="0">
                <a:solidFill>
                  <a:srgbClr val="001080"/>
                </a:solidFill>
                <a:latin typeface="Consolas" panose="020B0609020204030204" pitchFamily="49" charset="0"/>
              </a:rPr>
              <a:t>b1</a:t>
            </a:r>
            <a:r>
              <a:rPr lang="es-ES" sz="1200" dirty="0">
                <a:solidFill>
                  <a:srgbClr val="3B3B3B"/>
                </a:solidFill>
                <a:latin typeface="Consolas" panose="020B0609020204030204" pitchFamily="49" charset="0"/>
              </a:rPr>
              <a:t>)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40499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259206" y="329279"/>
            <a:ext cx="5576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 dirty="0" smtClean="0">
                <a:solidFill>
                  <a:srgbClr val="004751"/>
                </a:solidFill>
                <a:latin typeface="Arial Black"/>
                <a:cs typeface="Arial Black"/>
              </a:rPr>
              <a:t>OLS</a:t>
            </a:r>
            <a:r>
              <a:rPr lang="es-ES" sz="2100" spc="-8" dirty="0">
                <a:solidFill>
                  <a:srgbClr val="004751"/>
                </a:solidFill>
                <a:latin typeface="Arial Black"/>
                <a:cs typeface="Arial Black"/>
              </a:rPr>
              <a:t> </a:t>
            </a:r>
            <a:r>
              <a:rPr lang="es-ES" sz="2100" spc="-8" dirty="0" err="1" smtClean="0">
                <a:solidFill>
                  <a:srgbClr val="004751"/>
                </a:solidFill>
                <a:latin typeface="Arial Black"/>
                <a:cs typeface="Arial Black"/>
              </a:rPr>
              <a:t>Regression</a:t>
            </a:r>
            <a:r>
              <a:rPr lang="es-ES" sz="2100" spc="-8" dirty="0" smtClean="0">
                <a:solidFill>
                  <a:srgbClr val="004751"/>
                </a:solidFill>
                <a:latin typeface="Arial Black"/>
                <a:cs typeface="Arial Black"/>
              </a:rPr>
              <a:t> </a:t>
            </a:r>
            <a:r>
              <a:rPr lang="es-ES" sz="2100" spc="-8" dirty="0" err="1" smtClean="0">
                <a:solidFill>
                  <a:srgbClr val="004751"/>
                </a:solidFill>
                <a:latin typeface="Arial Black"/>
                <a:cs typeface="Arial Black"/>
              </a:rPr>
              <a:t>Results</a:t>
            </a:r>
            <a:endParaRPr sz="2100" dirty="0">
              <a:latin typeface="Arial Black"/>
              <a:cs typeface="Arial Black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07774" y="1061884"/>
            <a:ext cx="722671" cy="147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38" y="904891"/>
            <a:ext cx="4526672" cy="3894157"/>
          </a:xfrm>
          <a:prstGeom prst="rect">
            <a:avLst/>
          </a:prstGeom>
        </p:spPr>
      </p:pic>
      <p:sp>
        <p:nvSpPr>
          <p:cNvPr id="8" name="Rectángulo 7"/>
          <p:cNvSpPr/>
          <p:nvPr/>
        </p:nvSpPr>
        <p:spPr>
          <a:xfrm>
            <a:off x="4903838" y="995943"/>
            <a:ext cx="366497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R</a:t>
            </a:r>
            <a:r>
              <a:rPr lang="es-ES" b="1" baseline="30000" dirty="0" smtClean="0"/>
              <a:t>2</a:t>
            </a:r>
            <a:r>
              <a:rPr lang="es-ES" b="1" dirty="0" smtClean="0"/>
              <a:t>=0.816</a:t>
            </a:r>
            <a:endParaRPr lang="es-ES" dirty="0"/>
          </a:p>
          <a:p>
            <a:r>
              <a:rPr lang="es-ES" dirty="0" smtClean="0"/>
              <a:t>El modelo </a:t>
            </a:r>
            <a:r>
              <a:rPr lang="es-ES" dirty="0"/>
              <a:t>explica el </a:t>
            </a:r>
            <a:r>
              <a:rPr lang="es-ES" b="1" dirty="0"/>
              <a:t>81.6%</a:t>
            </a:r>
            <a:r>
              <a:rPr lang="es-ES" dirty="0"/>
              <a:t> de la variabilidad en las ventas </a:t>
            </a:r>
            <a:r>
              <a:rPr lang="es-ES" dirty="0" smtClean="0"/>
              <a:t>a </a:t>
            </a:r>
            <a:r>
              <a:rPr lang="es-ES" dirty="0"/>
              <a:t>partir de la </a:t>
            </a:r>
            <a:r>
              <a:rPr lang="es-ES" dirty="0" smtClean="0"/>
              <a:t>inversión en TV.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5654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0477" y="838522"/>
            <a:ext cx="4526672" cy="3894157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259206" y="329279"/>
            <a:ext cx="5576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 dirty="0" smtClean="0">
                <a:solidFill>
                  <a:srgbClr val="004751"/>
                </a:solidFill>
                <a:latin typeface="Arial Black"/>
                <a:cs typeface="Arial Black"/>
              </a:rPr>
              <a:t>OLS</a:t>
            </a:r>
            <a:r>
              <a:rPr lang="es-ES" sz="2100" spc="-8" dirty="0">
                <a:solidFill>
                  <a:srgbClr val="004751"/>
                </a:solidFill>
                <a:latin typeface="Arial Black"/>
                <a:cs typeface="Arial Black"/>
              </a:rPr>
              <a:t> </a:t>
            </a:r>
            <a:r>
              <a:rPr lang="es-ES" sz="2100" spc="-8" dirty="0" err="1" smtClean="0">
                <a:solidFill>
                  <a:srgbClr val="004751"/>
                </a:solidFill>
                <a:latin typeface="Arial Black"/>
                <a:cs typeface="Arial Black"/>
              </a:rPr>
              <a:t>Regression</a:t>
            </a:r>
            <a:r>
              <a:rPr lang="es-ES" sz="2100" spc="-8" dirty="0" smtClean="0">
                <a:solidFill>
                  <a:srgbClr val="004751"/>
                </a:solidFill>
                <a:latin typeface="Arial Black"/>
                <a:cs typeface="Arial Black"/>
              </a:rPr>
              <a:t> </a:t>
            </a:r>
            <a:r>
              <a:rPr lang="es-ES" sz="2100" spc="-8" dirty="0" err="1" smtClean="0">
                <a:solidFill>
                  <a:srgbClr val="004751"/>
                </a:solidFill>
                <a:latin typeface="Arial Black"/>
                <a:cs typeface="Arial Black"/>
              </a:rPr>
              <a:t>Results</a:t>
            </a:r>
            <a:endParaRPr sz="2100" dirty="0">
              <a:latin typeface="Arial Black"/>
              <a:cs typeface="Arial Black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07774" y="1061884"/>
            <a:ext cx="722671" cy="147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4715254" y="995516"/>
            <a:ext cx="36649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R</a:t>
            </a:r>
            <a:r>
              <a:rPr lang="es-ES" b="1" baseline="30000" dirty="0" smtClean="0"/>
              <a:t>2</a:t>
            </a:r>
            <a:r>
              <a:rPr lang="es-ES" b="1" dirty="0"/>
              <a:t> </a:t>
            </a:r>
            <a:r>
              <a:rPr lang="es-ES" b="1" dirty="0" smtClean="0"/>
              <a:t>ajustado:</a:t>
            </a:r>
            <a:endParaRPr lang="es-ES" dirty="0"/>
          </a:p>
          <a:p>
            <a:r>
              <a:rPr lang="es-ES" b="1" dirty="0"/>
              <a:t>R</a:t>
            </a:r>
            <a:r>
              <a:rPr lang="es-ES" b="1" baseline="30000" dirty="0"/>
              <a:t>2 </a:t>
            </a:r>
            <a:r>
              <a:rPr lang="es-ES" dirty="0" smtClean="0"/>
              <a:t>pero </a:t>
            </a:r>
            <a:r>
              <a:rPr lang="es-ES" dirty="0"/>
              <a:t>ajustado para penalizar el número de predictores en el modelo. </a:t>
            </a:r>
            <a:r>
              <a:rPr lang="es-ES" dirty="0" smtClean="0"/>
              <a:t>El modelo </a:t>
            </a:r>
            <a:r>
              <a:rPr lang="es-ES" dirty="0"/>
              <a:t>sigue siendo robusto y no está </a:t>
            </a:r>
            <a:r>
              <a:rPr lang="es-ES" dirty="0" err="1"/>
              <a:t>sobreajustado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4873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38" y="742658"/>
            <a:ext cx="4526672" cy="3894157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259206" y="329279"/>
            <a:ext cx="5576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 dirty="0" smtClean="0">
                <a:solidFill>
                  <a:srgbClr val="004751"/>
                </a:solidFill>
                <a:latin typeface="Arial Black"/>
                <a:cs typeface="Arial Black"/>
              </a:rPr>
              <a:t>OLS</a:t>
            </a:r>
            <a:r>
              <a:rPr lang="es-ES" sz="2100" spc="-8" dirty="0">
                <a:solidFill>
                  <a:srgbClr val="004751"/>
                </a:solidFill>
                <a:latin typeface="Arial Black"/>
                <a:cs typeface="Arial Black"/>
              </a:rPr>
              <a:t> </a:t>
            </a:r>
            <a:r>
              <a:rPr lang="es-ES" sz="2100" spc="-8" dirty="0" err="1" smtClean="0">
                <a:solidFill>
                  <a:srgbClr val="004751"/>
                </a:solidFill>
                <a:latin typeface="Arial Black"/>
                <a:cs typeface="Arial Black"/>
              </a:rPr>
              <a:t>Regression</a:t>
            </a:r>
            <a:r>
              <a:rPr lang="es-ES" sz="2100" spc="-8" dirty="0" smtClean="0">
                <a:solidFill>
                  <a:srgbClr val="004751"/>
                </a:solidFill>
                <a:latin typeface="Arial Black"/>
                <a:cs typeface="Arial Black"/>
              </a:rPr>
              <a:t> </a:t>
            </a:r>
            <a:r>
              <a:rPr lang="es-ES" sz="2100" spc="-8" dirty="0" err="1" smtClean="0">
                <a:solidFill>
                  <a:srgbClr val="004751"/>
                </a:solidFill>
                <a:latin typeface="Arial Black"/>
                <a:cs typeface="Arial Black"/>
              </a:rPr>
              <a:t>Results</a:t>
            </a:r>
            <a:endParaRPr sz="2100" dirty="0">
              <a:latin typeface="Arial Black"/>
              <a:cs typeface="Arial Black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07774" y="1061884"/>
            <a:ext cx="722671" cy="147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4715254" y="995516"/>
            <a:ext cx="366497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F-</a:t>
            </a:r>
            <a:r>
              <a:rPr lang="es-ES" b="1" dirty="0" err="1"/>
              <a:t>statistic</a:t>
            </a:r>
            <a:r>
              <a:rPr lang="es-ES" b="1" dirty="0"/>
              <a:t> y su </a:t>
            </a:r>
            <a:r>
              <a:rPr lang="es-ES" b="1" dirty="0" smtClean="0"/>
              <a:t>significancia:</a:t>
            </a:r>
            <a:endParaRPr lang="es-E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smtClean="0"/>
              <a:t>Evalúa </a:t>
            </a:r>
            <a:r>
              <a:rPr lang="es-ES" dirty="0"/>
              <a:t>si el modelo en su conjunto es significativo</a:t>
            </a:r>
            <a:r>
              <a:rPr lang="es-ES" dirty="0" smtClean="0"/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dirty="0" err="1" smtClean="0"/>
              <a:t>Prob</a:t>
            </a:r>
            <a:r>
              <a:rPr lang="es-ES" dirty="0" smtClean="0"/>
              <a:t>(F-</a:t>
            </a:r>
            <a:r>
              <a:rPr lang="es-ES" dirty="0" err="1" smtClean="0"/>
              <a:t>statistic</a:t>
            </a:r>
            <a:r>
              <a:rPr lang="es-ES" dirty="0" smtClean="0"/>
              <a:t>) </a:t>
            </a:r>
            <a:r>
              <a:rPr lang="es-ES" dirty="0"/>
              <a:t>es casi 0 (muy por debajo de 0.05), podemos concluir que el modelo es estadísticamente significativo.</a:t>
            </a:r>
          </a:p>
        </p:txBody>
      </p:sp>
    </p:spTree>
    <p:extLst>
      <p:ext uri="{BB962C8B-B14F-4D97-AF65-F5344CB8AC3E}">
        <p14:creationId xmlns:p14="http://schemas.microsoft.com/office/powerpoint/2010/main" val="21602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8180" y="786903"/>
            <a:ext cx="4526672" cy="3894157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259206" y="329279"/>
            <a:ext cx="5576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 dirty="0" smtClean="0">
                <a:solidFill>
                  <a:srgbClr val="004751"/>
                </a:solidFill>
                <a:latin typeface="Arial Black"/>
                <a:cs typeface="Arial Black"/>
              </a:rPr>
              <a:t>OLS</a:t>
            </a:r>
            <a:r>
              <a:rPr lang="es-ES" sz="2100" spc="-8" dirty="0">
                <a:solidFill>
                  <a:srgbClr val="004751"/>
                </a:solidFill>
                <a:latin typeface="Arial Black"/>
                <a:cs typeface="Arial Black"/>
              </a:rPr>
              <a:t> </a:t>
            </a:r>
            <a:r>
              <a:rPr lang="es-ES" sz="2100" spc="-8" dirty="0" err="1" smtClean="0">
                <a:solidFill>
                  <a:srgbClr val="004751"/>
                </a:solidFill>
                <a:latin typeface="Arial Black"/>
                <a:cs typeface="Arial Black"/>
              </a:rPr>
              <a:t>Regression</a:t>
            </a:r>
            <a:r>
              <a:rPr lang="es-ES" sz="2100" spc="-8" dirty="0" smtClean="0">
                <a:solidFill>
                  <a:srgbClr val="004751"/>
                </a:solidFill>
                <a:latin typeface="Arial Black"/>
                <a:cs typeface="Arial Black"/>
              </a:rPr>
              <a:t> </a:t>
            </a:r>
            <a:r>
              <a:rPr lang="es-ES" sz="2100" spc="-8" dirty="0" err="1" smtClean="0">
                <a:solidFill>
                  <a:srgbClr val="004751"/>
                </a:solidFill>
                <a:latin typeface="Arial Black"/>
                <a:cs typeface="Arial Black"/>
              </a:rPr>
              <a:t>Results</a:t>
            </a:r>
            <a:endParaRPr sz="2100" dirty="0">
              <a:latin typeface="Arial Black"/>
              <a:cs typeface="Arial Black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07774" y="1061884"/>
            <a:ext cx="722671" cy="147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4715254" y="995516"/>
            <a:ext cx="397892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Intercepto:</a:t>
            </a:r>
            <a:endParaRPr lang="es-ES" dirty="0"/>
          </a:p>
          <a:p>
            <a:pPr marL="285750" indent="-285750">
              <a:buFontTx/>
              <a:buChar char="-"/>
            </a:pPr>
            <a:r>
              <a:rPr lang="es-ES" b="1" dirty="0" err="1"/>
              <a:t>c</a:t>
            </a:r>
            <a:r>
              <a:rPr lang="es-ES" b="1" dirty="0" err="1" smtClean="0"/>
              <a:t>oef</a:t>
            </a:r>
            <a:r>
              <a:rPr lang="es-ES" b="1" dirty="0" smtClean="0"/>
              <a:t>:</a:t>
            </a:r>
            <a:r>
              <a:rPr lang="es-ES" dirty="0" smtClean="0"/>
              <a:t> representa </a:t>
            </a:r>
            <a:r>
              <a:rPr lang="es-ES" dirty="0"/>
              <a:t>el término constante </a:t>
            </a:r>
            <a:r>
              <a:rPr lang="es-ES" dirty="0" smtClean="0"/>
              <a:t>(b0</a:t>
            </a:r>
            <a:r>
              <a:rPr lang="es-ES" dirty="0"/>
              <a:t>​), es decir, el valor promedio de </a:t>
            </a:r>
            <a:r>
              <a:rPr lang="es-ES" dirty="0" smtClean="0"/>
              <a:t>Sales </a:t>
            </a:r>
            <a:r>
              <a:rPr lang="es-ES" dirty="0"/>
              <a:t>cuando la variable </a:t>
            </a:r>
            <a:r>
              <a:rPr lang="es-ES" dirty="0" smtClean="0"/>
              <a:t>independiente (TV) es 0</a:t>
            </a:r>
          </a:p>
          <a:p>
            <a:pPr marL="285750" indent="-285750">
              <a:buFontTx/>
              <a:buChar char="-"/>
            </a:pPr>
            <a:r>
              <a:rPr lang="es-ES" b="1" dirty="0" smtClean="0"/>
              <a:t>Significancia (p-</a:t>
            </a:r>
            <a:r>
              <a:rPr lang="es-ES" b="1" dirty="0" err="1" smtClean="0"/>
              <a:t>value</a:t>
            </a:r>
            <a:r>
              <a:rPr lang="es-ES" b="1" dirty="0" smtClean="0"/>
              <a:t>): </a:t>
            </a:r>
            <a:r>
              <a:rPr lang="es-ES" dirty="0"/>
              <a:t>muy por debajo de 0.05), lo que indica que el intercepto es estadísticamente </a:t>
            </a:r>
            <a:r>
              <a:rPr lang="es-ES" dirty="0" smtClean="0"/>
              <a:t>significativo. Tiene una relación que no es aleatoria.</a:t>
            </a:r>
            <a:endParaRPr lang="es-ES" b="1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u-ES"/>
          </a:p>
        </p:txBody>
      </p:sp>
    </p:spTree>
    <p:extLst>
      <p:ext uri="{BB962C8B-B14F-4D97-AF65-F5344CB8AC3E}">
        <p14:creationId xmlns:p14="http://schemas.microsoft.com/office/powerpoint/2010/main" val="667543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438" y="995516"/>
            <a:ext cx="4526672" cy="3894157"/>
          </a:xfrm>
          <a:prstGeom prst="rect">
            <a:avLst/>
          </a:prstGeom>
        </p:spPr>
      </p:pic>
      <p:sp>
        <p:nvSpPr>
          <p:cNvPr id="2" name="object 2"/>
          <p:cNvSpPr txBox="1"/>
          <p:nvPr/>
        </p:nvSpPr>
        <p:spPr>
          <a:xfrm>
            <a:off x="1259206" y="329279"/>
            <a:ext cx="5576411" cy="3323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 dirty="0" smtClean="0">
                <a:solidFill>
                  <a:srgbClr val="004751"/>
                </a:solidFill>
                <a:latin typeface="Arial Black"/>
                <a:cs typeface="Arial Black"/>
              </a:rPr>
              <a:t>OLS</a:t>
            </a:r>
            <a:r>
              <a:rPr lang="es-ES" sz="2100" spc="-8" dirty="0">
                <a:solidFill>
                  <a:srgbClr val="004751"/>
                </a:solidFill>
                <a:latin typeface="Arial Black"/>
                <a:cs typeface="Arial Black"/>
              </a:rPr>
              <a:t> </a:t>
            </a:r>
            <a:r>
              <a:rPr lang="es-ES" sz="2100" spc="-8" dirty="0" err="1" smtClean="0">
                <a:solidFill>
                  <a:srgbClr val="004751"/>
                </a:solidFill>
                <a:latin typeface="Arial Black"/>
                <a:cs typeface="Arial Black"/>
              </a:rPr>
              <a:t>Regression</a:t>
            </a:r>
            <a:r>
              <a:rPr lang="es-ES" sz="2100" spc="-8" dirty="0" smtClean="0">
                <a:solidFill>
                  <a:srgbClr val="004751"/>
                </a:solidFill>
                <a:latin typeface="Arial Black"/>
                <a:cs typeface="Arial Black"/>
              </a:rPr>
              <a:t> </a:t>
            </a:r>
            <a:r>
              <a:rPr lang="es-ES" sz="2100" spc="-8" dirty="0" err="1" smtClean="0">
                <a:solidFill>
                  <a:srgbClr val="004751"/>
                </a:solidFill>
                <a:latin typeface="Arial Black"/>
                <a:cs typeface="Arial Black"/>
              </a:rPr>
              <a:t>Results</a:t>
            </a:r>
            <a:endParaRPr sz="2100" dirty="0">
              <a:latin typeface="Arial Black"/>
              <a:cs typeface="Arial Black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207774" y="1061884"/>
            <a:ext cx="722671" cy="14748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Rectángulo 7"/>
          <p:cNvSpPr/>
          <p:nvPr/>
        </p:nvSpPr>
        <p:spPr>
          <a:xfrm>
            <a:off x="4715254" y="995516"/>
            <a:ext cx="397892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 smtClean="0"/>
              <a:t>Pendiente:</a:t>
            </a:r>
            <a:endParaRPr lang="es-ES" dirty="0"/>
          </a:p>
          <a:p>
            <a:pPr marL="285750" indent="-285750">
              <a:buFontTx/>
              <a:buChar char="-"/>
            </a:pPr>
            <a:r>
              <a:rPr lang="es-ES" b="1" dirty="0" err="1"/>
              <a:t>c</a:t>
            </a:r>
            <a:r>
              <a:rPr lang="es-ES" b="1" dirty="0" err="1" smtClean="0"/>
              <a:t>oef</a:t>
            </a:r>
            <a:r>
              <a:rPr lang="es-ES" b="1" dirty="0" smtClean="0"/>
              <a:t>:</a:t>
            </a:r>
            <a:r>
              <a:rPr lang="es-ES" dirty="0" smtClean="0"/>
              <a:t> </a:t>
            </a:r>
            <a:r>
              <a:rPr lang="es-ES" dirty="0"/>
              <a:t>representa por cada unidad de aumento en </a:t>
            </a:r>
            <a:r>
              <a:rPr lang="es-ES" dirty="0" smtClean="0"/>
              <a:t>x1​ </a:t>
            </a:r>
            <a:r>
              <a:rPr lang="es-ES" dirty="0"/>
              <a:t>(la variable independiente), </a:t>
            </a:r>
            <a:r>
              <a:rPr lang="es-ES" dirty="0" smtClean="0"/>
              <a:t>Sales </a:t>
            </a:r>
            <a:r>
              <a:rPr lang="es-ES" dirty="0"/>
              <a:t>aumentan en promedio 0.0545 unidades. </a:t>
            </a:r>
            <a:endParaRPr lang="es-ES" dirty="0" smtClean="0"/>
          </a:p>
          <a:p>
            <a:pPr marL="285750" indent="-285750">
              <a:buFontTx/>
              <a:buChar char="-"/>
            </a:pPr>
            <a:r>
              <a:rPr lang="es-ES" b="1" dirty="0" smtClean="0"/>
              <a:t>Significancia (p-</a:t>
            </a:r>
            <a:r>
              <a:rPr lang="es-ES" b="1" dirty="0" err="1" smtClean="0"/>
              <a:t>value</a:t>
            </a:r>
            <a:r>
              <a:rPr lang="es-ES" b="1" dirty="0" smtClean="0"/>
              <a:t>): </a:t>
            </a:r>
            <a:r>
              <a:rPr lang="es-ES" dirty="0"/>
              <a:t>la variable independiente es altamente significativa para el </a:t>
            </a:r>
            <a:r>
              <a:rPr lang="es-ES" dirty="0" smtClean="0"/>
              <a:t>modelo.</a:t>
            </a:r>
          </a:p>
          <a:p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3524917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 idx="4294967295"/>
          </p:nvPr>
        </p:nvSpPr>
        <p:spPr>
          <a:xfrm>
            <a:off x="442452" y="896159"/>
            <a:ext cx="5500688" cy="15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>5</a:t>
            </a:r>
            <a:r>
              <a:rPr lang="es-ES" sz="4000" b="1" dirty="0">
                <a:solidFill>
                  <a:schemeClr val="bg1"/>
                </a:solidFill>
              </a:rPr>
              <a:t>. Predicción mediante  modelos de regresión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5800" y="2710365"/>
            <a:ext cx="39230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Descripción vs Predicción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Sesgo, variación, sobreajuste (</a:t>
            </a:r>
            <a:r>
              <a:rPr lang="es-ES" dirty="0" err="1">
                <a:solidFill>
                  <a:schemeClr val="bg1"/>
                </a:solidFill>
              </a:rPr>
              <a:t>overfitting</a:t>
            </a:r>
            <a:r>
              <a:rPr lang="es-ES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Train/</a:t>
            </a:r>
            <a:r>
              <a:rPr lang="es-ES" dirty="0" err="1">
                <a:solidFill>
                  <a:schemeClr val="bg1"/>
                </a:solidFill>
              </a:rPr>
              <a:t>Validation</a:t>
            </a:r>
            <a:r>
              <a:rPr lang="es-ES" dirty="0">
                <a:solidFill>
                  <a:schemeClr val="bg1"/>
                </a:solidFill>
              </a:rPr>
              <a:t>/Test vs Cross </a:t>
            </a:r>
            <a:r>
              <a:rPr lang="es-ES" dirty="0" err="1">
                <a:solidFill>
                  <a:schemeClr val="bg1"/>
                </a:solidFill>
              </a:rPr>
              <a:t>Validation</a:t>
            </a:r>
            <a:endParaRPr lang="es-ES" dirty="0">
              <a:solidFill>
                <a:schemeClr val="bg1"/>
              </a:solidFill>
            </a:endParaRP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Selección de modelos – GS + CV vs T/V/T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Métricas de regresión en </a:t>
            </a:r>
            <a:r>
              <a:rPr lang="es-ES" dirty="0" err="1">
                <a:solidFill>
                  <a:schemeClr val="bg1"/>
                </a:solidFill>
              </a:rPr>
              <a:t>scikit-learn</a:t>
            </a:r>
            <a:r>
              <a:rPr lang="es-ES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98072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 dirty="0"/>
              <a:t>Descripción</a:t>
            </a:r>
            <a:r>
              <a:rPr sz="2100" spc="23" dirty="0"/>
              <a:t> </a:t>
            </a:r>
            <a:r>
              <a:rPr sz="2100" spc="-4" dirty="0"/>
              <a:t>vs</a:t>
            </a:r>
            <a:r>
              <a:rPr sz="2100" dirty="0"/>
              <a:t> </a:t>
            </a:r>
            <a:r>
              <a:rPr sz="2100" spc="-4" dirty="0"/>
              <a:t>Predicción</a:t>
            </a:r>
            <a:endParaRPr sz="2100" dirty="0"/>
          </a:p>
        </p:txBody>
      </p:sp>
      <p:sp>
        <p:nvSpPr>
          <p:cNvPr id="3" name="object 3"/>
          <p:cNvSpPr/>
          <p:nvPr/>
        </p:nvSpPr>
        <p:spPr>
          <a:xfrm>
            <a:off x="1431036" y="1867662"/>
            <a:ext cx="424339" cy="182880"/>
          </a:xfrm>
          <a:custGeom>
            <a:avLst/>
            <a:gdLst/>
            <a:ahLst/>
            <a:cxnLst/>
            <a:rect l="l" t="t" r="r" b="b"/>
            <a:pathLst>
              <a:path w="565785" h="243839">
                <a:moveTo>
                  <a:pt x="60960" y="0"/>
                </a:moveTo>
                <a:lnTo>
                  <a:pt x="0" y="0"/>
                </a:lnTo>
                <a:lnTo>
                  <a:pt x="0" y="155956"/>
                </a:lnTo>
                <a:lnTo>
                  <a:pt x="3593" y="173761"/>
                </a:lnTo>
                <a:lnTo>
                  <a:pt x="13392" y="188293"/>
                </a:lnTo>
                <a:lnTo>
                  <a:pt x="27924" y="198086"/>
                </a:lnTo>
                <a:lnTo>
                  <a:pt x="45720" y="201675"/>
                </a:lnTo>
                <a:lnTo>
                  <a:pt x="504443" y="201675"/>
                </a:lnTo>
                <a:lnTo>
                  <a:pt x="504443" y="243839"/>
                </a:lnTo>
                <a:lnTo>
                  <a:pt x="565404" y="171196"/>
                </a:lnTo>
                <a:lnTo>
                  <a:pt x="504443" y="98425"/>
                </a:lnTo>
                <a:lnTo>
                  <a:pt x="504443" y="140716"/>
                </a:lnTo>
                <a:lnTo>
                  <a:pt x="60960" y="140716"/>
                </a:lnTo>
                <a:lnTo>
                  <a:pt x="60960" y="0"/>
                </a:lnTo>
                <a:close/>
              </a:path>
            </a:pathLst>
          </a:custGeom>
          <a:solidFill>
            <a:srgbClr val="00A2AC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" name="object 4"/>
          <p:cNvSpPr/>
          <p:nvPr/>
        </p:nvSpPr>
        <p:spPr>
          <a:xfrm>
            <a:off x="1431036" y="2900933"/>
            <a:ext cx="424339" cy="182880"/>
          </a:xfrm>
          <a:custGeom>
            <a:avLst/>
            <a:gdLst/>
            <a:ahLst/>
            <a:cxnLst/>
            <a:rect l="l" t="t" r="r" b="b"/>
            <a:pathLst>
              <a:path w="565785" h="243839">
                <a:moveTo>
                  <a:pt x="60960" y="0"/>
                </a:moveTo>
                <a:lnTo>
                  <a:pt x="0" y="0"/>
                </a:lnTo>
                <a:lnTo>
                  <a:pt x="0" y="155956"/>
                </a:lnTo>
                <a:lnTo>
                  <a:pt x="3593" y="173761"/>
                </a:lnTo>
                <a:lnTo>
                  <a:pt x="13392" y="188293"/>
                </a:lnTo>
                <a:lnTo>
                  <a:pt x="27924" y="198086"/>
                </a:lnTo>
                <a:lnTo>
                  <a:pt x="45720" y="201675"/>
                </a:lnTo>
                <a:lnTo>
                  <a:pt x="504443" y="201675"/>
                </a:lnTo>
                <a:lnTo>
                  <a:pt x="504443" y="243839"/>
                </a:lnTo>
                <a:lnTo>
                  <a:pt x="565404" y="171195"/>
                </a:lnTo>
                <a:lnTo>
                  <a:pt x="504443" y="98425"/>
                </a:lnTo>
                <a:lnTo>
                  <a:pt x="504443" y="140715"/>
                </a:lnTo>
                <a:lnTo>
                  <a:pt x="60960" y="140715"/>
                </a:lnTo>
                <a:lnTo>
                  <a:pt x="60960" y="0"/>
                </a:lnTo>
                <a:close/>
              </a:path>
            </a:pathLst>
          </a:custGeom>
          <a:solidFill>
            <a:srgbClr val="00A2AC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/>
          <p:nvPr/>
        </p:nvSpPr>
        <p:spPr>
          <a:xfrm>
            <a:off x="3479736" y="3530155"/>
            <a:ext cx="2180273" cy="928211"/>
          </a:xfrm>
          <a:custGeom>
            <a:avLst/>
            <a:gdLst/>
            <a:ahLst/>
            <a:cxnLst/>
            <a:rect l="l" t="t" r="r" b="b"/>
            <a:pathLst>
              <a:path w="2907029" h="1237614">
                <a:moveTo>
                  <a:pt x="19981" y="0"/>
                </a:moveTo>
                <a:lnTo>
                  <a:pt x="80895" y="12051"/>
                </a:lnTo>
                <a:lnTo>
                  <a:pt x="146575" y="23207"/>
                </a:lnTo>
                <a:lnTo>
                  <a:pt x="216812" y="33471"/>
                </a:lnTo>
                <a:lnTo>
                  <a:pt x="291394" y="42845"/>
                </a:lnTo>
                <a:lnTo>
                  <a:pt x="330249" y="47198"/>
                </a:lnTo>
                <a:lnTo>
                  <a:pt x="370111" y="51329"/>
                </a:lnTo>
                <a:lnTo>
                  <a:pt x="410954" y="55239"/>
                </a:lnTo>
                <a:lnTo>
                  <a:pt x="452751" y="58928"/>
                </a:lnTo>
                <a:lnTo>
                  <a:pt x="495476" y="62395"/>
                </a:lnTo>
                <a:lnTo>
                  <a:pt x="539104" y="65641"/>
                </a:lnTo>
                <a:lnTo>
                  <a:pt x="583606" y="68667"/>
                </a:lnTo>
                <a:lnTo>
                  <a:pt x="628958" y="71473"/>
                </a:lnTo>
                <a:lnTo>
                  <a:pt x="675133" y="74058"/>
                </a:lnTo>
                <a:lnTo>
                  <a:pt x="722104" y="76424"/>
                </a:lnTo>
                <a:lnTo>
                  <a:pt x="769845" y="78570"/>
                </a:lnTo>
                <a:lnTo>
                  <a:pt x="818330" y="80497"/>
                </a:lnTo>
                <a:lnTo>
                  <a:pt x="867532" y="82205"/>
                </a:lnTo>
                <a:lnTo>
                  <a:pt x="917426" y="83694"/>
                </a:lnTo>
                <a:lnTo>
                  <a:pt x="967983" y="84964"/>
                </a:lnTo>
                <a:lnTo>
                  <a:pt x="1019180" y="86017"/>
                </a:lnTo>
                <a:lnTo>
                  <a:pt x="1070988" y="86851"/>
                </a:lnTo>
                <a:lnTo>
                  <a:pt x="1123381" y="87468"/>
                </a:lnTo>
                <a:lnTo>
                  <a:pt x="1176334" y="87867"/>
                </a:lnTo>
                <a:lnTo>
                  <a:pt x="1229820" y="88049"/>
                </a:lnTo>
                <a:lnTo>
                  <a:pt x="1283812" y="88013"/>
                </a:lnTo>
                <a:lnTo>
                  <a:pt x="1338285" y="87762"/>
                </a:lnTo>
                <a:lnTo>
                  <a:pt x="1393211" y="87293"/>
                </a:lnTo>
                <a:lnTo>
                  <a:pt x="1448565" y="86609"/>
                </a:lnTo>
                <a:lnTo>
                  <a:pt x="1504320" y="85709"/>
                </a:lnTo>
                <a:lnTo>
                  <a:pt x="1560449" y="84593"/>
                </a:lnTo>
                <a:lnTo>
                  <a:pt x="1616927" y="83261"/>
                </a:lnTo>
                <a:lnTo>
                  <a:pt x="1673727" y="81715"/>
                </a:lnTo>
                <a:lnTo>
                  <a:pt x="1730823" y="79954"/>
                </a:lnTo>
                <a:lnTo>
                  <a:pt x="1788188" y="77978"/>
                </a:lnTo>
                <a:lnTo>
                  <a:pt x="1845796" y="75787"/>
                </a:lnTo>
                <a:lnTo>
                  <a:pt x="1903620" y="73383"/>
                </a:lnTo>
                <a:lnTo>
                  <a:pt x="1961635" y="70764"/>
                </a:lnTo>
                <a:lnTo>
                  <a:pt x="2019814" y="67932"/>
                </a:lnTo>
                <a:lnTo>
                  <a:pt x="2078130" y="64887"/>
                </a:lnTo>
                <a:lnTo>
                  <a:pt x="2136558" y="61629"/>
                </a:lnTo>
                <a:lnTo>
                  <a:pt x="2195070" y="58158"/>
                </a:lnTo>
                <a:lnTo>
                  <a:pt x="2253641" y="54474"/>
                </a:lnTo>
                <a:lnTo>
                  <a:pt x="2312244" y="50578"/>
                </a:lnTo>
                <a:lnTo>
                  <a:pt x="2370853" y="46470"/>
                </a:lnTo>
                <a:lnTo>
                  <a:pt x="2429441" y="42150"/>
                </a:lnTo>
                <a:lnTo>
                  <a:pt x="2487983" y="37619"/>
                </a:lnTo>
                <a:lnTo>
                  <a:pt x="2546451" y="32876"/>
                </a:lnTo>
                <a:lnTo>
                  <a:pt x="2604819" y="27923"/>
                </a:lnTo>
                <a:lnTo>
                  <a:pt x="2663062" y="22759"/>
                </a:lnTo>
                <a:lnTo>
                  <a:pt x="2721152" y="17384"/>
                </a:lnTo>
                <a:lnTo>
                  <a:pt x="2779063" y="11799"/>
                </a:lnTo>
                <a:lnTo>
                  <a:pt x="2836770" y="6004"/>
                </a:lnTo>
                <a:lnTo>
                  <a:pt x="2894245" y="0"/>
                </a:lnTo>
                <a:lnTo>
                  <a:pt x="2890870" y="43289"/>
                </a:lnTo>
                <a:lnTo>
                  <a:pt x="2888463" y="88719"/>
                </a:lnTo>
                <a:lnTo>
                  <a:pt x="2886931" y="136077"/>
                </a:lnTo>
                <a:lnTo>
                  <a:pt x="2886184" y="185153"/>
                </a:lnTo>
                <a:lnTo>
                  <a:pt x="2886128" y="235734"/>
                </a:lnTo>
                <a:lnTo>
                  <a:pt x="2886672" y="287608"/>
                </a:lnTo>
                <a:lnTo>
                  <a:pt x="2887725" y="340563"/>
                </a:lnTo>
                <a:lnTo>
                  <a:pt x="2889193" y="394388"/>
                </a:lnTo>
                <a:lnTo>
                  <a:pt x="2890985" y="448870"/>
                </a:lnTo>
                <a:lnTo>
                  <a:pt x="2893010" y="503798"/>
                </a:lnTo>
                <a:lnTo>
                  <a:pt x="2895175" y="558960"/>
                </a:lnTo>
                <a:lnTo>
                  <a:pt x="2897388" y="614143"/>
                </a:lnTo>
                <a:lnTo>
                  <a:pt x="2899558" y="669136"/>
                </a:lnTo>
                <a:lnTo>
                  <a:pt x="2901591" y="723727"/>
                </a:lnTo>
                <a:lnTo>
                  <a:pt x="2903398" y="777705"/>
                </a:lnTo>
                <a:lnTo>
                  <a:pt x="2904885" y="830856"/>
                </a:lnTo>
                <a:lnTo>
                  <a:pt x="2905960" y="882970"/>
                </a:lnTo>
                <a:lnTo>
                  <a:pt x="2906532" y="933834"/>
                </a:lnTo>
                <a:lnTo>
                  <a:pt x="2906509" y="983237"/>
                </a:lnTo>
                <a:lnTo>
                  <a:pt x="2905798" y="1030966"/>
                </a:lnTo>
                <a:lnTo>
                  <a:pt x="2904309" y="1076810"/>
                </a:lnTo>
                <a:lnTo>
                  <a:pt x="2901948" y="1120557"/>
                </a:lnTo>
                <a:lnTo>
                  <a:pt x="2898624" y="1161995"/>
                </a:lnTo>
                <a:lnTo>
                  <a:pt x="2894245" y="1200912"/>
                </a:lnTo>
                <a:lnTo>
                  <a:pt x="2855566" y="1213357"/>
                </a:lnTo>
                <a:lnTo>
                  <a:pt x="2804624" y="1222974"/>
                </a:lnTo>
                <a:lnTo>
                  <a:pt x="2742303" y="1229979"/>
                </a:lnTo>
                <a:lnTo>
                  <a:pt x="2669486" y="1234586"/>
                </a:lnTo>
                <a:lnTo>
                  <a:pt x="2629417" y="1236059"/>
                </a:lnTo>
                <a:lnTo>
                  <a:pt x="2587055" y="1237012"/>
                </a:lnTo>
                <a:lnTo>
                  <a:pt x="2542510" y="1237474"/>
                </a:lnTo>
                <a:lnTo>
                  <a:pt x="2495892" y="1237471"/>
                </a:lnTo>
                <a:lnTo>
                  <a:pt x="2447313" y="1237031"/>
                </a:lnTo>
                <a:lnTo>
                  <a:pt x="2396882" y="1236180"/>
                </a:lnTo>
                <a:lnTo>
                  <a:pt x="2344710" y="1234945"/>
                </a:lnTo>
                <a:lnTo>
                  <a:pt x="2290907" y="1233353"/>
                </a:lnTo>
                <a:lnTo>
                  <a:pt x="2235583" y="1231431"/>
                </a:lnTo>
                <a:lnTo>
                  <a:pt x="2178849" y="1229206"/>
                </a:lnTo>
                <a:lnTo>
                  <a:pt x="2120815" y="1226705"/>
                </a:lnTo>
                <a:lnTo>
                  <a:pt x="2061591" y="1223955"/>
                </a:lnTo>
                <a:lnTo>
                  <a:pt x="2001289" y="1220983"/>
                </a:lnTo>
                <a:lnTo>
                  <a:pt x="1940017" y="1217815"/>
                </a:lnTo>
                <a:lnTo>
                  <a:pt x="1877887" y="1214479"/>
                </a:lnTo>
                <a:lnTo>
                  <a:pt x="1815009" y="1211001"/>
                </a:lnTo>
                <a:lnTo>
                  <a:pt x="1751494" y="1207409"/>
                </a:lnTo>
                <a:lnTo>
                  <a:pt x="1687450" y="1203729"/>
                </a:lnTo>
                <a:lnTo>
                  <a:pt x="1622990" y="1199989"/>
                </a:lnTo>
                <a:lnTo>
                  <a:pt x="1558223" y="1196215"/>
                </a:lnTo>
                <a:lnTo>
                  <a:pt x="1493260" y="1192434"/>
                </a:lnTo>
                <a:lnTo>
                  <a:pt x="1428211" y="1188674"/>
                </a:lnTo>
                <a:lnTo>
                  <a:pt x="1363186" y="1184960"/>
                </a:lnTo>
                <a:lnTo>
                  <a:pt x="1298296" y="1181321"/>
                </a:lnTo>
                <a:lnTo>
                  <a:pt x="1233651" y="1177782"/>
                </a:lnTo>
                <a:lnTo>
                  <a:pt x="1169362" y="1174371"/>
                </a:lnTo>
                <a:lnTo>
                  <a:pt x="1105538" y="1171116"/>
                </a:lnTo>
                <a:lnTo>
                  <a:pt x="1042291" y="1168042"/>
                </a:lnTo>
                <a:lnTo>
                  <a:pt x="979730" y="1165176"/>
                </a:lnTo>
                <a:lnTo>
                  <a:pt x="917966" y="1162546"/>
                </a:lnTo>
                <a:lnTo>
                  <a:pt x="857109" y="1160179"/>
                </a:lnTo>
                <a:lnTo>
                  <a:pt x="797270" y="1158102"/>
                </a:lnTo>
                <a:lnTo>
                  <a:pt x="738559" y="1156340"/>
                </a:lnTo>
                <a:lnTo>
                  <a:pt x="681086" y="1154923"/>
                </a:lnTo>
                <a:lnTo>
                  <a:pt x="624962" y="1153875"/>
                </a:lnTo>
                <a:lnTo>
                  <a:pt x="570297" y="1153225"/>
                </a:lnTo>
                <a:lnTo>
                  <a:pt x="517201" y="1152998"/>
                </a:lnTo>
                <a:lnTo>
                  <a:pt x="465785" y="1153223"/>
                </a:lnTo>
                <a:lnTo>
                  <a:pt x="416159" y="1153926"/>
                </a:lnTo>
                <a:lnTo>
                  <a:pt x="368433" y="1155134"/>
                </a:lnTo>
                <a:lnTo>
                  <a:pt x="322718" y="1156874"/>
                </a:lnTo>
                <a:lnTo>
                  <a:pt x="279125" y="1159173"/>
                </a:lnTo>
                <a:lnTo>
                  <a:pt x="237763" y="1162057"/>
                </a:lnTo>
                <a:lnTo>
                  <a:pt x="198743" y="1165554"/>
                </a:lnTo>
                <a:lnTo>
                  <a:pt x="128169" y="1174494"/>
                </a:lnTo>
                <a:lnTo>
                  <a:pt x="68288" y="1186208"/>
                </a:lnTo>
                <a:lnTo>
                  <a:pt x="19981" y="1200912"/>
                </a:lnTo>
                <a:lnTo>
                  <a:pt x="19186" y="1171754"/>
                </a:lnTo>
                <a:lnTo>
                  <a:pt x="18104" y="1136349"/>
                </a:lnTo>
                <a:lnTo>
                  <a:pt x="16783" y="1095303"/>
                </a:lnTo>
                <a:lnTo>
                  <a:pt x="15271" y="1049218"/>
                </a:lnTo>
                <a:lnTo>
                  <a:pt x="13618" y="998700"/>
                </a:lnTo>
                <a:lnTo>
                  <a:pt x="11873" y="944351"/>
                </a:lnTo>
                <a:lnTo>
                  <a:pt x="10083" y="886778"/>
                </a:lnTo>
                <a:lnTo>
                  <a:pt x="8297" y="826583"/>
                </a:lnTo>
                <a:lnTo>
                  <a:pt x="6564" y="764371"/>
                </a:lnTo>
                <a:lnTo>
                  <a:pt x="4933" y="700747"/>
                </a:lnTo>
                <a:lnTo>
                  <a:pt x="3451" y="636313"/>
                </a:lnTo>
                <a:lnTo>
                  <a:pt x="2169" y="571676"/>
                </a:lnTo>
                <a:lnTo>
                  <a:pt x="1134" y="507438"/>
                </a:lnTo>
                <a:lnTo>
                  <a:pt x="395" y="444203"/>
                </a:lnTo>
                <a:lnTo>
                  <a:pt x="1" y="382577"/>
                </a:lnTo>
                <a:lnTo>
                  <a:pt x="0" y="323164"/>
                </a:lnTo>
                <a:lnTo>
                  <a:pt x="440" y="266566"/>
                </a:lnTo>
                <a:lnTo>
                  <a:pt x="1371" y="213390"/>
                </a:lnTo>
                <a:lnTo>
                  <a:pt x="2842" y="164238"/>
                </a:lnTo>
                <a:lnTo>
                  <a:pt x="4900" y="119716"/>
                </a:lnTo>
                <a:lnTo>
                  <a:pt x="7594" y="80426"/>
                </a:lnTo>
                <a:lnTo>
                  <a:pt x="15086" y="19964"/>
                </a:lnTo>
                <a:lnTo>
                  <a:pt x="19981" y="0"/>
                </a:lnTo>
                <a:close/>
              </a:path>
            </a:pathLst>
          </a:custGeom>
          <a:ln w="44450">
            <a:solidFill>
              <a:srgbClr val="FFC62C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6" name="object 6"/>
          <p:cNvSpPr txBox="1"/>
          <p:nvPr/>
        </p:nvSpPr>
        <p:spPr>
          <a:xfrm>
            <a:off x="1232915" y="1044130"/>
            <a:ext cx="6418898" cy="3081228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6" dirty="0">
                <a:solidFill>
                  <a:srgbClr val="004751"/>
                </a:solidFill>
                <a:latin typeface="Tahoma"/>
                <a:cs typeface="Tahoma"/>
              </a:rPr>
              <a:t>términos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generales,</a:t>
            </a:r>
            <a:r>
              <a:rPr sz="135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modelado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004751"/>
                </a:solidFill>
                <a:latin typeface="Tahoma"/>
                <a:cs typeface="Tahoma"/>
              </a:rPr>
              <a:t>estadístico</a:t>
            </a:r>
            <a:r>
              <a:rPr sz="13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30" dirty="0">
                <a:solidFill>
                  <a:srgbClr val="004751"/>
                </a:solidFill>
                <a:latin typeface="Tahoma"/>
                <a:cs typeface="Tahoma"/>
              </a:rPr>
              <a:t>tiene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8" dirty="0">
                <a:solidFill>
                  <a:srgbClr val="004751"/>
                </a:solidFill>
                <a:latin typeface="Tahoma"/>
                <a:cs typeface="Tahoma"/>
              </a:rPr>
              <a:t>dos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1" dirty="0">
                <a:solidFill>
                  <a:srgbClr val="004751"/>
                </a:solidFill>
                <a:latin typeface="Tahoma"/>
                <a:cs typeface="Tahoma"/>
              </a:rPr>
              <a:t>objetivos:</a:t>
            </a:r>
            <a:endParaRPr sz="1350">
              <a:latin typeface="Tahoma"/>
              <a:cs typeface="Tahoma"/>
            </a:endParaRPr>
          </a:p>
          <a:p>
            <a:pPr>
              <a:spcBef>
                <a:spcPts val="11"/>
              </a:spcBef>
            </a:pPr>
            <a:endParaRPr sz="1950">
              <a:latin typeface="Tahoma"/>
              <a:cs typeface="Tahoma"/>
            </a:endParaRPr>
          </a:p>
          <a:p>
            <a:pPr marL="114300" indent="-105251">
              <a:spcBef>
                <a:spcPts val="4"/>
              </a:spcBef>
              <a:buClr>
                <a:srgbClr val="00A2AD"/>
              </a:buClr>
              <a:buSzPct val="75000"/>
              <a:buFont typeface="Arial MT"/>
              <a:buChar char="•"/>
              <a:tabLst>
                <a:tab pos="114776" algn="l"/>
              </a:tabLst>
            </a:pPr>
            <a:r>
              <a:rPr sz="1800" u="heavy" spc="8" dirty="0">
                <a:solidFill>
                  <a:srgbClr val="004751"/>
                </a:solidFill>
                <a:uFill>
                  <a:solidFill>
                    <a:srgbClr val="004751"/>
                  </a:solidFill>
                </a:uFill>
                <a:latin typeface="Tahoma"/>
                <a:cs typeface="Tahoma"/>
              </a:rPr>
              <a:t>Descripción</a:t>
            </a:r>
            <a:endParaRPr sz="1800">
              <a:latin typeface="Tahoma"/>
              <a:cs typeface="Tahoma"/>
            </a:endParaRPr>
          </a:p>
          <a:p>
            <a:pPr marL="123825" marR="270986" indent="542925">
              <a:lnSpc>
                <a:spcPct val="100600"/>
              </a:lnSpc>
              <a:spcBef>
                <a:spcPts val="356"/>
              </a:spcBef>
            </a:pPr>
            <a:r>
              <a:rPr sz="1350" spc="-4" dirty="0">
                <a:solidFill>
                  <a:srgbClr val="004751"/>
                </a:solidFill>
                <a:latin typeface="Tahoma"/>
                <a:cs typeface="Tahoma"/>
              </a:rPr>
              <a:t>Describir</a:t>
            </a:r>
            <a:r>
              <a:rPr sz="13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relación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30" dirty="0">
                <a:solidFill>
                  <a:srgbClr val="004751"/>
                </a:solidFill>
                <a:latin typeface="Tahoma"/>
                <a:cs typeface="Tahoma"/>
              </a:rPr>
              <a:t>entre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6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variable</a:t>
            </a:r>
            <a:r>
              <a:rPr sz="13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resultado</a:t>
            </a:r>
            <a:r>
              <a:rPr sz="13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interés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6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004751"/>
                </a:solidFill>
                <a:latin typeface="Tahoma"/>
                <a:cs typeface="Tahoma"/>
              </a:rPr>
              <a:t>más </a:t>
            </a:r>
            <a:r>
              <a:rPr sz="1350" spc="-40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variables</a:t>
            </a:r>
            <a:r>
              <a:rPr sz="13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predictoras.</a:t>
            </a:r>
            <a:endParaRPr sz="1350">
              <a:latin typeface="Tahoma"/>
              <a:cs typeface="Tahoma"/>
            </a:endParaRPr>
          </a:p>
          <a:p>
            <a:pPr>
              <a:spcBef>
                <a:spcPts val="15"/>
              </a:spcBef>
            </a:pPr>
            <a:endParaRPr sz="1950">
              <a:latin typeface="Tahoma"/>
              <a:cs typeface="Tahoma"/>
            </a:endParaRPr>
          </a:p>
          <a:p>
            <a:pPr marL="114300" indent="-105251">
              <a:buClr>
                <a:srgbClr val="00A2AD"/>
              </a:buClr>
              <a:buSzPct val="75000"/>
              <a:buFont typeface="Arial MT"/>
              <a:buChar char="•"/>
              <a:tabLst>
                <a:tab pos="114776" algn="l"/>
              </a:tabLst>
            </a:pPr>
            <a:r>
              <a:rPr sz="1800" u="heavy" spc="8" dirty="0">
                <a:solidFill>
                  <a:srgbClr val="004751"/>
                </a:solidFill>
                <a:uFill>
                  <a:solidFill>
                    <a:srgbClr val="004751"/>
                  </a:solidFill>
                </a:uFill>
                <a:latin typeface="Tahoma"/>
                <a:cs typeface="Tahoma"/>
              </a:rPr>
              <a:t>Predicción</a:t>
            </a:r>
            <a:endParaRPr sz="1800">
              <a:latin typeface="Tahoma"/>
              <a:cs typeface="Tahoma"/>
            </a:endParaRPr>
          </a:p>
          <a:p>
            <a:pPr marL="695325">
              <a:spcBef>
                <a:spcPts val="334"/>
              </a:spcBef>
            </a:pP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Predecir</a:t>
            </a:r>
            <a:r>
              <a:rPr sz="13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004751"/>
                </a:solidFill>
                <a:latin typeface="Tahoma"/>
                <a:cs typeface="Tahoma"/>
              </a:rPr>
              <a:t>instancias</a:t>
            </a:r>
            <a:r>
              <a:rPr sz="135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8" dirty="0">
                <a:solidFill>
                  <a:srgbClr val="004751"/>
                </a:solidFill>
                <a:latin typeface="Tahoma"/>
                <a:cs typeface="Tahoma"/>
              </a:rPr>
              <a:t>desconocidas</a:t>
            </a:r>
            <a:r>
              <a:rPr sz="13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3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3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variable</a:t>
            </a:r>
            <a:r>
              <a:rPr sz="13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3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resultado</a:t>
            </a:r>
            <a:r>
              <a:rPr sz="13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3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6" dirty="0">
                <a:solidFill>
                  <a:srgbClr val="004751"/>
                </a:solidFill>
                <a:latin typeface="Tahoma"/>
                <a:cs typeface="Tahoma"/>
              </a:rPr>
              <a:t>minimicen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endParaRPr sz="1350">
              <a:latin typeface="Tahoma"/>
              <a:cs typeface="Tahoma"/>
            </a:endParaRPr>
          </a:p>
          <a:p>
            <a:pPr marL="9525"/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350" spc="-49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350" spc="-30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350" spc="-8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p</a:t>
            </a:r>
            <a:r>
              <a:rPr sz="1350" spc="-41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edicti</a:t>
            </a:r>
            <a:r>
              <a:rPr sz="1350" spc="-41" dirty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350" spc="-8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3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38" dirty="0">
                <a:solidFill>
                  <a:srgbClr val="004751"/>
                </a:solidFill>
                <a:latin typeface="Tahoma"/>
                <a:cs typeface="Tahoma"/>
              </a:rPr>
              <a:t>fuer</a:t>
            </a:r>
            <a:r>
              <a:rPr sz="13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9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350" spc="-38" dirty="0">
                <a:solidFill>
                  <a:srgbClr val="004751"/>
                </a:solidFill>
                <a:latin typeface="Tahoma"/>
                <a:cs typeface="Tahoma"/>
              </a:rPr>
              <a:t>u</a:t>
            </a:r>
            <a:r>
              <a:rPr sz="1350" spc="19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350" spc="8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350" spc="-26" dirty="0">
                <a:solidFill>
                  <a:srgbClr val="004751"/>
                </a:solidFill>
                <a:latin typeface="Tahoma"/>
                <a:cs typeface="Tahoma"/>
              </a:rPr>
              <a:t>tr</a:t>
            </a:r>
            <a:r>
              <a:rPr sz="1350" spc="-45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350" spc="-34" dirty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endParaRPr sz="1350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650">
              <a:latin typeface="Tahoma"/>
              <a:cs typeface="Tahoma"/>
            </a:endParaRPr>
          </a:p>
          <a:p>
            <a:pPr>
              <a:spcBef>
                <a:spcPts val="38"/>
              </a:spcBef>
            </a:pPr>
            <a:endParaRPr sz="1650">
              <a:latin typeface="Tahoma"/>
              <a:cs typeface="Tahoma"/>
            </a:endParaRPr>
          </a:p>
          <a:p>
            <a:pPr marL="146209" algn="ctr"/>
            <a:r>
              <a:rPr sz="1800" spc="34" dirty="0">
                <a:solidFill>
                  <a:srgbClr val="004751"/>
                </a:solidFill>
                <a:latin typeface="Tahoma"/>
                <a:cs typeface="Tahoma"/>
              </a:rPr>
              <a:t>GENERALIZACIÓN</a:t>
            </a:r>
            <a:endParaRPr sz="18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8798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11" dirty="0"/>
              <a:t>Sesgo,</a:t>
            </a:r>
            <a:r>
              <a:rPr sz="2100" spc="15" dirty="0"/>
              <a:t> </a:t>
            </a:r>
            <a:r>
              <a:rPr sz="2100" spc="-4" dirty="0"/>
              <a:t>variación,</a:t>
            </a:r>
            <a:r>
              <a:rPr sz="2100" spc="15" dirty="0"/>
              <a:t> </a:t>
            </a:r>
            <a:r>
              <a:rPr sz="2100" spc="-4" dirty="0"/>
              <a:t>sobreajuste</a:t>
            </a:r>
            <a:r>
              <a:rPr sz="2100" spc="19" dirty="0"/>
              <a:t> </a:t>
            </a:r>
            <a:r>
              <a:rPr sz="2100" spc="-15" dirty="0"/>
              <a:t>(overfitting)</a:t>
            </a:r>
            <a:endParaRPr sz="2100" dirty="0"/>
          </a:p>
        </p:txBody>
      </p:sp>
      <p:sp>
        <p:nvSpPr>
          <p:cNvPr id="3" name="object 3"/>
          <p:cNvSpPr/>
          <p:nvPr/>
        </p:nvSpPr>
        <p:spPr>
          <a:xfrm>
            <a:off x="2571563" y="1709357"/>
            <a:ext cx="5403532" cy="466725"/>
          </a:xfrm>
          <a:custGeom>
            <a:avLst/>
            <a:gdLst/>
            <a:ahLst/>
            <a:cxnLst/>
            <a:rect l="l" t="t" r="r" b="b"/>
            <a:pathLst>
              <a:path w="7204709" h="622300">
                <a:moveTo>
                  <a:pt x="2536" y="0"/>
                </a:moveTo>
                <a:lnTo>
                  <a:pt x="40886" y="4945"/>
                </a:lnTo>
                <a:lnTo>
                  <a:pt x="83968" y="9745"/>
                </a:lnTo>
                <a:lnTo>
                  <a:pt x="131653" y="14402"/>
                </a:lnTo>
                <a:lnTo>
                  <a:pt x="183815" y="18914"/>
                </a:lnTo>
                <a:lnTo>
                  <a:pt x="240325" y="23283"/>
                </a:lnTo>
                <a:lnTo>
                  <a:pt x="301057" y="27508"/>
                </a:lnTo>
                <a:lnTo>
                  <a:pt x="365882" y="31588"/>
                </a:lnTo>
                <a:lnTo>
                  <a:pt x="434674" y="35526"/>
                </a:lnTo>
                <a:lnTo>
                  <a:pt x="507305" y="39320"/>
                </a:lnTo>
                <a:lnTo>
                  <a:pt x="583648" y="42970"/>
                </a:lnTo>
                <a:lnTo>
                  <a:pt x="623171" y="44742"/>
                </a:lnTo>
                <a:lnTo>
                  <a:pt x="663575" y="46478"/>
                </a:lnTo>
                <a:lnTo>
                  <a:pt x="704842" y="48178"/>
                </a:lnTo>
                <a:lnTo>
                  <a:pt x="746958" y="49842"/>
                </a:lnTo>
                <a:lnTo>
                  <a:pt x="789906" y="51471"/>
                </a:lnTo>
                <a:lnTo>
                  <a:pt x="833671" y="53064"/>
                </a:lnTo>
                <a:lnTo>
                  <a:pt x="878236" y="54621"/>
                </a:lnTo>
                <a:lnTo>
                  <a:pt x="923585" y="56142"/>
                </a:lnTo>
                <a:lnTo>
                  <a:pt x="969704" y="57628"/>
                </a:lnTo>
                <a:lnTo>
                  <a:pt x="1016574" y="59079"/>
                </a:lnTo>
                <a:lnTo>
                  <a:pt x="1064182" y="60493"/>
                </a:lnTo>
                <a:lnTo>
                  <a:pt x="1112511" y="61872"/>
                </a:lnTo>
                <a:lnTo>
                  <a:pt x="1161544" y="63216"/>
                </a:lnTo>
                <a:lnTo>
                  <a:pt x="1211266" y="64523"/>
                </a:lnTo>
                <a:lnTo>
                  <a:pt x="1261662" y="65796"/>
                </a:lnTo>
                <a:lnTo>
                  <a:pt x="1312714" y="67032"/>
                </a:lnTo>
                <a:lnTo>
                  <a:pt x="1364408" y="68234"/>
                </a:lnTo>
                <a:lnTo>
                  <a:pt x="1416727" y="69399"/>
                </a:lnTo>
                <a:lnTo>
                  <a:pt x="1469655" y="70530"/>
                </a:lnTo>
                <a:lnTo>
                  <a:pt x="1523177" y="71624"/>
                </a:lnTo>
                <a:lnTo>
                  <a:pt x="1577276" y="72684"/>
                </a:lnTo>
                <a:lnTo>
                  <a:pt x="1631937" y="73707"/>
                </a:lnTo>
                <a:lnTo>
                  <a:pt x="1687143" y="74696"/>
                </a:lnTo>
                <a:lnTo>
                  <a:pt x="1742879" y="75649"/>
                </a:lnTo>
                <a:lnTo>
                  <a:pt x="1799129" y="76567"/>
                </a:lnTo>
                <a:lnTo>
                  <a:pt x="1855876" y="77449"/>
                </a:lnTo>
                <a:lnTo>
                  <a:pt x="1913106" y="78296"/>
                </a:lnTo>
                <a:lnTo>
                  <a:pt x="1970801" y="79107"/>
                </a:lnTo>
                <a:lnTo>
                  <a:pt x="2028947" y="79884"/>
                </a:lnTo>
                <a:lnTo>
                  <a:pt x="2087526" y="80624"/>
                </a:lnTo>
                <a:lnTo>
                  <a:pt x="2146524" y="81330"/>
                </a:lnTo>
                <a:lnTo>
                  <a:pt x="2205924" y="82000"/>
                </a:lnTo>
                <a:lnTo>
                  <a:pt x="2265710" y="82636"/>
                </a:lnTo>
                <a:lnTo>
                  <a:pt x="2325867" y="83235"/>
                </a:lnTo>
                <a:lnTo>
                  <a:pt x="2386378" y="83800"/>
                </a:lnTo>
                <a:lnTo>
                  <a:pt x="2447228" y="84330"/>
                </a:lnTo>
                <a:lnTo>
                  <a:pt x="2508400" y="84824"/>
                </a:lnTo>
                <a:lnTo>
                  <a:pt x="2569880" y="85283"/>
                </a:lnTo>
                <a:lnTo>
                  <a:pt x="2631649" y="85707"/>
                </a:lnTo>
                <a:lnTo>
                  <a:pt x="2693694" y="86096"/>
                </a:lnTo>
                <a:lnTo>
                  <a:pt x="2755998" y="86449"/>
                </a:lnTo>
                <a:lnTo>
                  <a:pt x="2818544" y="86768"/>
                </a:lnTo>
                <a:lnTo>
                  <a:pt x="2881318" y="87051"/>
                </a:lnTo>
                <a:lnTo>
                  <a:pt x="2944302" y="87300"/>
                </a:lnTo>
                <a:lnTo>
                  <a:pt x="3007482" y="87513"/>
                </a:lnTo>
                <a:lnTo>
                  <a:pt x="3070841" y="87691"/>
                </a:lnTo>
                <a:lnTo>
                  <a:pt x="3134364" y="87835"/>
                </a:lnTo>
                <a:lnTo>
                  <a:pt x="3198034" y="87943"/>
                </a:lnTo>
                <a:lnTo>
                  <a:pt x="3261835" y="88016"/>
                </a:lnTo>
                <a:lnTo>
                  <a:pt x="3325752" y="88055"/>
                </a:lnTo>
                <a:lnTo>
                  <a:pt x="3389768" y="88058"/>
                </a:lnTo>
                <a:lnTo>
                  <a:pt x="3453869" y="88027"/>
                </a:lnTo>
                <a:lnTo>
                  <a:pt x="3518037" y="87960"/>
                </a:lnTo>
                <a:lnTo>
                  <a:pt x="3582256" y="87859"/>
                </a:lnTo>
                <a:lnTo>
                  <a:pt x="3646512" y="87722"/>
                </a:lnTo>
                <a:lnTo>
                  <a:pt x="3710788" y="87551"/>
                </a:lnTo>
                <a:lnTo>
                  <a:pt x="3775067" y="87345"/>
                </a:lnTo>
                <a:lnTo>
                  <a:pt x="3839335" y="87105"/>
                </a:lnTo>
                <a:lnTo>
                  <a:pt x="3903575" y="86829"/>
                </a:lnTo>
                <a:lnTo>
                  <a:pt x="3967771" y="86518"/>
                </a:lnTo>
                <a:lnTo>
                  <a:pt x="4031908" y="86173"/>
                </a:lnTo>
                <a:lnTo>
                  <a:pt x="4095969" y="85793"/>
                </a:lnTo>
                <a:lnTo>
                  <a:pt x="4159938" y="85378"/>
                </a:lnTo>
                <a:lnTo>
                  <a:pt x="4223800" y="84929"/>
                </a:lnTo>
                <a:lnTo>
                  <a:pt x="4287539" y="84445"/>
                </a:lnTo>
                <a:lnTo>
                  <a:pt x="4351138" y="83926"/>
                </a:lnTo>
                <a:lnTo>
                  <a:pt x="4414582" y="83372"/>
                </a:lnTo>
                <a:lnTo>
                  <a:pt x="4477855" y="82784"/>
                </a:lnTo>
                <a:lnTo>
                  <a:pt x="4540941" y="82161"/>
                </a:lnTo>
                <a:lnTo>
                  <a:pt x="4603824" y="81504"/>
                </a:lnTo>
                <a:lnTo>
                  <a:pt x="4666487" y="80811"/>
                </a:lnTo>
                <a:lnTo>
                  <a:pt x="4728916" y="80085"/>
                </a:lnTo>
                <a:lnTo>
                  <a:pt x="4791094" y="79323"/>
                </a:lnTo>
                <a:lnTo>
                  <a:pt x="4853006" y="78527"/>
                </a:lnTo>
                <a:lnTo>
                  <a:pt x="4914634" y="77697"/>
                </a:lnTo>
                <a:lnTo>
                  <a:pt x="4975965" y="76832"/>
                </a:lnTo>
                <a:lnTo>
                  <a:pt x="5036980" y="75932"/>
                </a:lnTo>
                <a:lnTo>
                  <a:pt x="5097665" y="74998"/>
                </a:lnTo>
                <a:lnTo>
                  <a:pt x="5158004" y="74030"/>
                </a:lnTo>
                <a:lnTo>
                  <a:pt x="5217980" y="73027"/>
                </a:lnTo>
                <a:lnTo>
                  <a:pt x="5277579" y="71989"/>
                </a:lnTo>
                <a:lnTo>
                  <a:pt x="5336783" y="70917"/>
                </a:lnTo>
                <a:lnTo>
                  <a:pt x="5395576" y="69811"/>
                </a:lnTo>
                <a:lnTo>
                  <a:pt x="5453944" y="68671"/>
                </a:lnTo>
                <a:lnTo>
                  <a:pt x="5511870" y="67495"/>
                </a:lnTo>
                <a:lnTo>
                  <a:pt x="5569338" y="66286"/>
                </a:lnTo>
                <a:lnTo>
                  <a:pt x="5626332" y="65042"/>
                </a:lnTo>
                <a:lnTo>
                  <a:pt x="5682837" y="63764"/>
                </a:lnTo>
                <a:lnTo>
                  <a:pt x="5738836" y="62452"/>
                </a:lnTo>
                <a:lnTo>
                  <a:pt x="5794313" y="61105"/>
                </a:lnTo>
                <a:lnTo>
                  <a:pt x="5849253" y="59724"/>
                </a:lnTo>
                <a:lnTo>
                  <a:pt x="5903639" y="58309"/>
                </a:lnTo>
                <a:lnTo>
                  <a:pt x="5957456" y="56859"/>
                </a:lnTo>
                <a:lnTo>
                  <a:pt x="6010687" y="55375"/>
                </a:lnTo>
                <a:lnTo>
                  <a:pt x="6063318" y="53857"/>
                </a:lnTo>
                <a:lnTo>
                  <a:pt x="6115331" y="52305"/>
                </a:lnTo>
                <a:lnTo>
                  <a:pt x="6166711" y="50719"/>
                </a:lnTo>
                <a:lnTo>
                  <a:pt x="6217442" y="49098"/>
                </a:lnTo>
                <a:lnTo>
                  <a:pt x="6267508" y="47444"/>
                </a:lnTo>
                <a:lnTo>
                  <a:pt x="6316893" y="45755"/>
                </a:lnTo>
                <a:lnTo>
                  <a:pt x="6365581" y="44032"/>
                </a:lnTo>
                <a:lnTo>
                  <a:pt x="6413557" y="42275"/>
                </a:lnTo>
                <a:lnTo>
                  <a:pt x="6460804" y="40484"/>
                </a:lnTo>
                <a:lnTo>
                  <a:pt x="6507306" y="38659"/>
                </a:lnTo>
                <a:lnTo>
                  <a:pt x="6553048" y="36799"/>
                </a:lnTo>
                <a:lnTo>
                  <a:pt x="6598013" y="34906"/>
                </a:lnTo>
                <a:lnTo>
                  <a:pt x="6642186" y="32979"/>
                </a:lnTo>
                <a:lnTo>
                  <a:pt x="6685551" y="31018"/>
                </a:lnTo>
                <a:lnTo>
                  <a:pt x="6728091" y="29022"/>
                </a:lnTo>
                <a:lnTo>
                  <a:pt x="6769792" y="26993"/>
                </a:lnTo>
                <a:lnTo>
                  <a:pt x="6810636" y="24930"/>
                </a:lnTo>
                <a:lnTo>
                  <a:pt x="6850608" y="22833"/>
                </a:lnTo>
                <a:lnTo>
                  <a:pt x="6889692" y="20702"/>
                </a:lnTo>
                <a:lnTo>
                  <a:pt x="6927872" y="18537"/>
                </a:lnTo>
                <a:lnTo>
                  <a:pt x="7001458" y="14106"/>
                </a:lnTo>
                <a:lnTo>
                  <a:pt x="7071236" y="9539"/>
                </a:lnTo>
                <a:lnTo>
                  <a:pt x="7137081" y="4837"/>
                </a:lnTo>
                <a:lnTo>
                  <a:pt x="7198864" y="0"/>
                </a:lnTo>
                <a:lnTo>
                  <a:pt x="7202016" y="30102"/>
                </a:lnTo>
                <a:lnTo>
                  <a:pt x="7203767" y="63951"/>
                </a:lnTo>
                <a:lnTo>
                  <a:pt x="7204364" y="101441"/>
                </a:lnTo>
                <a:lnTo>
                  <a:pt x="7204056" y="142465"/>
                </a:lnTo>
                <a:lnTo>
                  <a:pt x="7203092" y="186919"/>
                </a:lnTo>
                <a:lnTo>
                  <a:pt x="7201721" y="234696"/>
                </a:lnTo>
                <a:lnTo>
                  <a:pt x="7200191" y="285690"/>
                </a:lnTo>
                <a:lnTo>
                  <a:pt x="7198751" y="339795"/>
                </a:lnTo>
                <a:lnTo>
                  <a:pt x="7197649" y="396906"/>
                </a:lnTo>
                <a:lnTo>
                  <a:pt x="7197135" y="456917"/>
                </a:lnTo>
                <a:lnTo>
                  <a:pt x="7197457" y="519722"/>
                </a:lnTo>
                <a:lnTo>
                  <a:pt x="7198864" y="585216"/>
                </a:lnTo>
                <a:lnTo>
                  <a:pt x="7164090" y="587999"/>
                </a:lnTo>
                <a:lnTo>
                  <a:pt x="7093219" y="593193"/>
                </a:lnTo>
                <a:lnTo>
                  <a:pt x="7020612" y="597900"/>
                </a:lnTo>
                <a:lnTo>
                  <a:pt x="6946307" y="602136"/>
                </a:lnTo>
                <a:lnTo>
                  <a:pt x="6870341" y="605916"/>
                </a:lnTo>
                <a:lnTo>
                  <a:pt x="6831747" y="607639"/>
                </a:lnTo>
                <a:lnTo>
                  <a:pt x="6792752" y="609253"/>
                </a:lnTo>
                <a:lnTo>
                  <a:pt x="6753360" y="610761"/>
                </a:lnTo>
                <a:lnTo>
                  <a:pt x="6713577" y="612163"/>
                </a:lnTo>
                <a:lnTo>
                  <a:pt x="6673406" y="613463"/>
                </a:lnTo>
                <a:lnTo>
                  <a:pt x="6632853" y="614661"/>
                </a:lnTo>
                <a:lnTo>
                  <a:pt x="6591922" y="615760"/>
                </a:lnTo>
                <a:lnTo>
                  <a:pt x="6550617" y="616761"/>
                </a:lnTo>
                <a:lnTo>
                  <a:pt x="6508944" y="617666"/>
                </a:lnTo>
                <a:lnTo>
                  <a:pt x="6466908" y="618477"/>
                </a:lnTo>
                <a:lnTo>
                  <a:pt x="6424511" y="619197"/>
                </a:lnTo>
                <a:lnTo>
                  <a:pt x="6381761" y="619826"/>
                </a:lnTo>
                <a:lnTo>
                  <a:pt x="6338660" y="620366"/>
                </a:lnTo>
                <a:lnTo>
                  <a:pt x="6295214" y="620820"/>
                </a:lnTo>
                <a:lnTo>
                  <a:pt x="6251428" y="621189"/>
                </a:lnTo>
                <a:lnTo>
                  <a:pt x="6207305" y="621475"/>
                </a:lnTo>
                <a:lnTo>
                  <a:pt x="6162852" y="621680"/>
                </a:lnTo>
                <a:lnTo>
                  <a:pt x="6118072" y="621806"/>
                </a:lnTo>
                <a:lnTo>
                  <a:pt x="6072969" y="621854"/>
                </a:lnTo>
                <a:lnTo>
                  <a:pt x="6027550" y="621827"/>
                </a:lnTo>
                <a:lnTo>
                  <a:pt x="5981818" y="621726"/>
                </a:lnTo>
                <a:lnTo>
                  <a:pt x="5935778" y="621553"/>
                </a:lnTo>
                <a:lnTo>
                  <a:pt x="5889434" y="621310"/>
                </a:lnTo>
                <a:lnTo>
                  <a:pt x="5842792" y="620999"/>
                </a:lnTo>
                <a:lnTo>
                  <a:pt x="5795856" y="620621"/>
                </a:lnTo>
                <a:lnTo>
                  <a:pt x="5748631" y="620179"/>
                </a:lnTo>
                <a:lnTo>
                  <a:pt x="5701121" y="619674"/>
                </a:lnTo>
                <a:lnTo>
                  <a:pt x="5653331" y="619108"/>
                </a:lnTo>
                <a:lnTo>
                  <a:pt x="5605266" y="618483"/>
                </a:lnTo>
                <a:lnTo>
                  <a:pt x="5556930" y="617801"/>
                </a:lnTo>
                <a:lnTo>
                  <a:pt x="5508328" y="617063"/>
                </a:lnTo>
                <a:lnTo>
                  <a:pt x="5459465" y="616272"/>
                </a:lnTo>
                <a:lnTo>
                  <a:pt x="5410345" y="615429"/>
                </a:lnTo>
                <a:lnTo>
                  <a:pt x="5360973" y="614536"/>
                </a:lnTo>
                <a:lnTo>
                  <a:pt x="5311354" y="613595"/>
                </a:lnTo>
                <a:lnTo>
                  <a:pt x="5261492" y="612608"/>
                </a:lnTo>
                <a:lnTo>
                  <a:pt x="5211392" y="611577"/>
                </a:lnTo>
                <a:lnTo>
                  <a:pt x="5161058" y="610503"/>
                </a:lnTo>
                <a:lnTo>
                  <a:pt x="5110496" y="609388"/>
                </a:lnTo>
                <a:lnTo>
                  <a:pt x="5059710" y="608235"/>
                </a:lnTo>
                <a:lnTo>
                  <a:pt x="5008704" y="607044"/>
                </a:lnTo>
                <a:lnTo>
                  <a:pt x="4957484" y="605818"/>
                </a:lnTo>
                <a:lnTo>
                  <a:pt x="4906054" y="604559"/>
                </a:lnTo>
                <a:lnTo>
                  <a:pt x="4854418" y="603268"/>
                </a:lnTo>
                <a:lnTo>
                  <a:pt x="4802581" y="601948"/>
                </a:lnTo>
                <a:lnTo>
                  <a:pt x="4750549" y="600600"/>
                </a:lnTo>
                <a:lnTo>
                  <a:pt x="4698325" y="599225"/>
                </a:lnTo>
                <a:lnTo>
                  <a:pt x="4645914" y="597827"/>
                </a:lnTo>
                <a:lnTo>
                  <a:pt x="4593321" y="596406"/>
                </a:lnTo>
                <a:lnTo>
                  <a:pt x="4540551" y="594965"/>
                </a:lnTo>
                <a:lnTo>
                  <a:pt x="4487608" y="593505"/>
                </a:lnTo>
                <a:lnTo>
                  <a:pt x="4434497" y="592028"/>
                </a:lnTo>
                <a:lnTo>
                  <a:pt x="4381222" y="590536"/>
                </a:lnTo>
                <a:lnTo>
                  <a:pt x="4327789" y="589031"/>
                </a:lnTo>
                <a:lnTo>
                  <a:pt x="4274201" y="587515"/>
                </a:lnTo>
                <a:lnTo>
                  <a:pt x="4220464" y="585989"/>
                </a:lnTo>
                <a:lnTo>
                  <a:pt x="4166583" y="584456"/>
                </a:lnTo>
                <a:lnTo>
                  <a:pt x="4112561" y="582917"/>
                </a:lnTo>
                <a:lnTo>
                  <a:pt x="4058403" y="581373"/>
                </a:lnTo>
                <a:lnTo>
                  <a:pt x="4004115" y="579828"/>
                </a:lnTo>
                <a:lnTo>
                  <a:pt x="3949701" y="578282"/>
                </a:lnTo>
                <a:lnTo>
                  <a:pt x="3895165" y="576738"/>
                </a:lnTo>
                <a:lnTo>
                  <a:pt x="3840512" y="575197"/>
                </a:lnTo>
                <a:lnTo>
                  <a:pt x="3785747" y="573662"/>
                </a:lnTo>
                <a:lnTo>
                  <a:pt x="3730875" y="572133"/>
                </a:lnTo>
                <a:lnTo>
                  <a:pt x="3675900" y="570614"/>
                </a:lnTo>
                <a:lnTo>
                  <a:pt x="3620827" y="569105"/>
                </a:lnTo>
                <a:lnTo>
                  <a:pt x="3565660" y="567608"/>
                </a:lnTo>
                <a:lnTo>
                  <a:pt x="3510404" y="566126"/>
                </a:lnTo>
                <a:lnTo>
                  <a:pt x="3455064" y="564660"/>
                </a:lnTo>
                <a:lnTo>
                  <a:pt x="3399645" y="563213"/>
                </a:lnTo>
                <a:lnTo>
                  <a:pt x="3344150" y="561785"/>
                </a:lnTo>
                <a:lnTo>
                  <a:pt x="3288586" y="560378"/>
                </a:lnTo>
                <a:lnTo>
                  <a:pt x="3232956" y="558996"/>
                </a:lnTo>
                <a:lnTo>
                  <a:pt x="3177265" y="557639"/>
                </a:lnTo>
                <a:lnTo>
                  <a:pt x="3121517" y="556309"/>
                </a:lnTo>
                <a:lnTo>
                  <a:pt x="3065719" y="555008"/>
                </a:lnTo>
                <a:lnTo>
                  <a:pt x="3009873" y="553738"/>
                </a:lnTo>
                <a:lnTo>
                  <a:pt x="2953985" y="552501"/>
                </a:lnTo>
                <a:lnTo>
                  <a:pt x="2898060" y="551298"/>
                </a:lnTo>
                <a:lnTo>
                  <a:pt x="2842101" y="550132"/>
                </a:lnTo>
                <a:lnTo>
                  <a:pt x="2786115" y="549004"/>
                </a:lnTo>
                <a:lnTo>
                  <a:pt x="2730104" y="547916"/>
                </a:lnTo>
                <a:lnTo>
                  <a:pt x="2674075" y="546870"/>
                </a:lnTo>
                <a:lnTo>
                  <a:pt x="2618032" y="545868"/>
                </a:lnTo>
                <a:lnTo>
                  <a:pt x="2561979" y="544911"/>
                </a:lnTo>
                <a:lnTo>
                  <a:pt x="2505921" y="544002"/>
                </a:lnTo>
                <a:lnTo>
                  <a:pt x="2449862" y="543142"/>
                </a:lnTo>
                <a:lnTo>
                  <a:pt x="2393808" y="542333"/>
                </a:lnTo>
                <a:lnTo>
                  <a:pt x="2337764" y="541577"/>
                </a:lnTo>
                <a:lnTo>
                  <a:pt x="2281732" y="540876"/>
                </a:lnTo>
                <a:lnTo>
                  <a:pt x="2225720" y="540232"/>
                </a:lnTo>
                <a:lnTo>
                  <a:pt x="2169730" y="539646"/>
                </a:lnTo>
                <a:lnTo>
                  <a:pt x="2113768" y="539120"/>
                </a:lnTo>
                <a:lnTo>
                  <a:pt x="2057838" y="538656"/>
                </a:lnTo>
                <a:lnTo>
                  <a:pt x="2001945" y="538257"/>
                </a:lnTo>
                <a:lnTo>
                  <a:pt x="1946094" y="537923"/>
                </a:lnTo>
                <a:lnTo>
                  <a:pt x="1890289" y="537656"/>
                </a:lnTo>
                <a:lnTo>
                  <a:pt x="1834536" y="537460"/>
                </a:lnTo>
                <a:lnTo>
                  <a:pt x="1778838" y="537334"/>
                </a:lnTo>
                <a:lnTo>
                  <a:pt x="1723200" y="537282"/>
                </a:lnTo>
                <a:lnTo>
                  <a:pt x="1667627" y="537305"/>
                </a:lnTo>
                <a:lnTo>
                  <a:pt x="1612124" y="537404"/>
                </a:lnTo>
                <a:lnTo>
                  <a:pt x="1556695" y="537582"/>
                </a:lnTo>
                <a:lnTo>
                  <a:pt x="1501345" y="537841"/>
                </a:lnTo>
                <a:lnTo>
                  <a:pt x="1446079" y="538182"/>
                </a:lnTo>
                <a:lnTo>
                  <a:pt x="1390901" y="538607"/>
                </a:lnTo>
                <a:lnTo>
                  <a:pt x="1335816" y="539118"/>
                </a:lnTo>
                <a:lnTo>
                  <a:pt x="1280829" y="539717"/>
                </a:lnTo>
                <a:lnTo>
                  <a:pt x="1225943" y="540406"/>
                </a:lnTo>
                <a:lnTo>
                  <a:pt x="1171165" y="541186"/>
                </a:lnTo>
                <a:lnTo>
                  <a:pt x="1116499" y="542059"/>
                </a:lnTo>
                <a:lnTo>
                  <a:pt x="1061948" y="543028"/>
                </a:lnTo>
                <a:lnTo>
                  <a:pt x="1007519" y="544093"/>
                </a:lnTo>
                <a:lnTo>
                  <a:pt x="953215" y="545258"/>
                </a:lnTo>
                <a:lnTo>
                  <a:pt x="899042" y="546523"/>
                </a:lnTo>
                <a:lnTo>
                  <a:pt x="845003" y="547891"/>
                </a:lnTo>
                <a:lnTo>
                  <a:pt x="791104" y="549363"/>
                </a:lnTo>
                <a:lnTo>
                  <a:pt x="737349" y="550941"/>
                </a:lnTo>
                <a:lnTo>
                  <a:pt x="683743" y="552627"/>
                </a:lnTo>
                <a:lnTo>
                  <a:pt x="630291" y="554424"/>
                </a:lnTo>
                <a:lnTo>
                  <a:pt x="576996" y="556331"/>
                </a:lnTo>
                <a:lnTo>
                  <a:pt x="523865" y="558353"/>
                </a:lnTo>
                <a:lnTo>
                  <a:pt x="470901" y="560490"/>
                </a:lnTo>
                <a:lnTo>
                  <a:pt x="418110" y="562744"/>
                </a:lnTo>
                <a:lnTo>
                  <a:pt x="365495" y="565117"/>
                </a:lnTo>
                <a:lnTo>
                  <a:pt x="313062" y="567611"/>
                </a:lnTo>
                <a:lnTo>
                  <a:pt x="260815" y="570227"/>
                </a:lnTo>
                <a:lnTo>
                  <a:pt x="208758" y="572968"/>
                </a:lnTo>
                <a:lnTo>
                  <a:pt x="156898" y="575836"/>
                </a:lnTo>
                <a:lnTo>
                  <a:pt x="105237" y="578832"/>
                </a:lnTo>
                <a:lnTo>
                  <a:pt x="53782" y="581958"/>
                </a:lnTo>
                <a:lnTo>
                  <a:pt x="2536" y="585216"/>
                </a:lnTo>
                <a:lnTo>
                  <a:pt x="3637" y="528878"/>
                </a:lnTo>
                <a:lnTo>
                  <a:pt x="4052" y="474653"/>
                </a:lnTo>
                <a:lnTo>
                  <a:pt x="3929" y="422320"/>
                </a:lnTo>
                <a:lnTo>
                  <a:pt x="3410" y="371658"/>
                </a:lnTo>
                <a:lnTo>
                  <a:pt x="2644" y="322446"/>
                </a:lnTo>
                <a:lnTo>
                  <a:pt x="1774" y="274462"/>
                </a:lnTo>
                <a:lnTo>
                  <a:pt x="946" y="227487"/>
                </a:lnTo>
                <a:lnTo>
                  <a:pt x="306" y="181299"/>
                </a:lnTo>
                <a:lnTo>
                  <a:pt x="0" y="135677"/>
                </a:lnTo>
                <a:lnTo>
                  <a:pt x="172" y="90401"/>
                </a:lnTo>
                <a:lnTo>
                  <a:pt x="969" y="45248"/>
                </a:lnTo>
                <a:lnTo>
                  <a:pt x="2536" y="0"/>
                </a:lnTo>
                <a:close/>
              </a:path>
            </a:pathLst>
          </a:custGeom>
          <a:ln w="44450">
            <a:solidFill>
              <a:srgbClr val="FFC62C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" name="object 4"/>
          <p:cNvSpPr txBox="1"/>
          <p:nvPr/>
        </p:nvSpPr>
        <p:spPr>
          <a:xfrm>
            <a:off x="1232916" y="1045274"/>
            <a:ext cx="6640354" cy="107353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4288" marR="689610" indent="-15240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b="1" spc="-30" dirty="0">
                <a:solidFill>
                  <a:srgbClr val="004751"/>
                </a:solidFill>
                <a:latin typeface="Tahoma"/>
                <a:cs typeface="Tahoma"/>
              </a:rPr>
              <a:t>Rendimiento: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cómo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se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comporta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 modelo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en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 datos que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se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utilizaron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para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construirlo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(rendimiento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u="sng" spc="-15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u="sng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u="sng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u="sng" spc="-41" dirty="0">
                <a:solidFill>
                  <a:srgbClr val="004751"/>
                </a:solidFill>
                <a:latin typeface="Tahoma"/>
                <a:cs typeface="Tahoma"/>
              </a:rPr>
              <a:t> muestra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);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cómo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comporta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cuando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encuentra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nuevos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datos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(rendimiento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u="sng" spc="-30" dirty="0">
                <a:solidFill>
                  <a:srgbClr val="004751"/>
                </a:solidFill>
                <a:latin typeface="Tahoma"/>
                <a:cs typeface="Tahoma"/>
              </a:rPr>
              <a:t>fuera</a:t>
            </a:r>
            <a:r>
              <a:rPr sz="1200" u="sng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u="sng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u="sng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u="sng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u="sng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u="sng" spc="-34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).</a:t>
            </a:r>
            <a:endParaRPr sz="1200" dirty="0">
              <a:latin typeface="Tahoma"/>
              <a:cs typeface="Tahoma"/>
            </a:endParaRPr>
          </a:p>
          <a:p>
            <a:pPr marL="1408748">
              <a:spcBef>
                <a:spcPts val="1076"/>
              </a:spcBef>
            </a:pP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Si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funciona 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mejor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dentro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fuera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muestra,</a:t>
            </a:r>
            <a:endParaRPr sz="1200" dirty="0">
              <a:latin typeface="Tahoma"/>
              <a:cs typeface="Tahoma"/>
            </a:endParaRPr>
          </a:p>
          <a:p>
            <a:pPr marL="1408748">
              <a:spcBef>
                <a:spcPts val="4"/>
              </a:spcBef>
            </a:pP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decimos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23" dirty="0">
                <a:solidFill>
                  <a:srgbClr val="004751"/>
                </a:solidFill>
              </a:rPr>
              <a:t>sobreajusta</a:t>
            </a:r>
            <a:r>
              <a:rPr sz="1200" i="1" spc="-34" dirty="0">
                <a:solidFill>
                  <a:srgbClr val="004751"/>
                </a:solidFill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datos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entrenamiento.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569196" y="1804654"/>
            <a:ext cx="745808" cy="247174"/>
            <a:chOff x="949261" y="2406205"/>
            <a:chExt cx="994410" cy="329565"/>
          </a:xfrm>
        </p:grpSpPr>
        <p:sp>
          <p:nvSpPr>
            <p:cNvPr id="6" name="object 6"/>
            <p:cNvSpPr/>
            <p:nvPr/>
          </p:nvSpPr>
          <p:spPr>
            <a:xfrm>
              <a:off x="954024" y="2410967"/>
              <a:ext cx="984885" cy="320040"/>
            </a:xfrm>
            <a:custGeom>
              <a:avLst/>
              <a:gdLst/>
              <a:ahLst/>
              <a:cxnLst/>
              <a:rect l="l" t="t" r="r" b="b"/>
              <a:pathLst>
                <a:path w="984885" h="320039">
                  <a:moveTo>
                    <a:pt x="824483" y="0"/>
                  </a:moveTo>
                  <a:lnTo>
                    <a:pt x="824483" y="80010"/>
                  </a:lnTo>
                  <a:lnTo>
                    <a:pt x="0" y="80010"/>
                  </a:lnTo>
                  <a:lnTo>
                    <a:pt x="0" y="240030"/>
                  </a:lnTo>
                  <a:lnTo>
                    <a:pt x="824483" y="240030"/>
                  </a:lnTo>
                  <a:lnTo>
                    <a:pt x="824483" y="320040"/>
                  </a:lnTo>
                  <a:lnTo>
                    <a:pt x="984503" y="160020"/>
                  </a:lnTo>
                  <a:lnTo>
                    <a:pt x="824483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7" name="object 7"/>
            <p:cNvSpPr/>
            <p:nvPr/>
          </p:nvSpPr>
          <p:spPr>
            <a:xfrm>
              <a:off x="954024" y="2410967"/>
              <a:ext cx="984885" cy="320040"/>
            </a:xfrm>
            <a:custGeom>
              <a:avLst/>
              <a:gdLst/>
              <a:ahLst/>
              <a:cxnLst/>
              <a:rect l="l" t="t" r="r" b="b"/>
              <a:pathLst>
                <a:path w="984885" h="320039">
                  <a:moveTo>
                    <a:pt x="0" y="80010"/>
                  </a:moveTo>
                  <a:lnTo>
                    <a:pt x="824483" y="80010"/>
                  </a:lnTo>
                  <a:lnTo>
                    <a:pt x="824483" y="0"/>
                  </a:lnTo>
                  <a:lnTo>
                    <a:pt x="984503" y="160020"/>
                  </a:lnTo>
                  <a:lnTo>
                    <a:pt x="824483" y="320040"/>
                  </a:lnTo>
                  <a:lnTo>
                    <a:pt x="824483" y="240030"/>
                  </a:lnTo>
                  <a:lnTo>
                    <a:pt x="0" y="240030"/>
                  </a:lnTo>
                  <a:lnTo>
                    <a:pt x="0" y="80010"/>
                  </a:lnTo>
                  <a:close/>
                </a:path>
              </a:pathLst>
            </a:custGeom>
            <a:ln w="9525">
              <a:solidFill>
                <a:srgbClr val="956D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259206" y="2655723"/>
            <a:ext cx="4546090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14300" indent="-105251">
              <a:spcBef>
                <a:spcPts val="71"/>
              </a:spcBef>
              <a:buClr>
                <a:srgbClr val="00A2AD"/>
              </a:buClr>
              <a:buSzPct val="112500"/>
              <a:buFont typeface="Arial MT"/>
              <a:buChar char="•"/>
              <a:tabLst>
                <a:tab pos="114776" algn="l"/>
              </a:tabLst>
            </a:pPr>
            <a:r>
              <a:rPr sz="1200" b="1" dirty="0">
                <a:solidFill>
                  <a:srgbClr val="004751"/>
                </a:solidFill>
                <a:latin typeface="Tahoma"/>
                <a:cs typeface="Tahoma"/>
              </a:rPr>
              <a:t>Sesgo:</a:t>
            </a:r>
            <a:r>
              <a:rPr sz="120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error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introducimos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al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explicar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endParaRPr sz="1200" dirty="0">
              <a:latin typeface="Tahoma"/>
              <a:cs typeface="Tahoma"/>
            </a:endParaRPr>
          </a:p>
          <a:p>
            <a:pPr marL="24288">
              <a:spcBef>
                <a:spcPts val="38"/>
              </a:spcBef>
            </a:pP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complejo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con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simplificado.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8" dirty="0">
                <a:solidFill>
                  <a:srgbClr val="00A2AC"/>
                </a:solidFill>
                <a:latin typeface="Tahoma"/>
                <a:cs typeface="Tahoma"/>
              </a:rPr>
              <a:t>sesgo</a:t>
            </a:r>
            <a:r>
              <a:rPr sz="1200" spc="-79" dirty="0">
                <a:solidFill>
                  <a:srgbClr val="00A2AC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A2AC"/>
                </a:solidFill>
                <a:latin typeface="Tahoma"/>
                <a:cs typeface="Tahoma"/>
              </a:rPr>
              <a:t>bajo</a:t>
            </a:r>
            <a:r>
              <a:rPr sz="1200" spc="-64" dirty="0">
                <a:solidFill>
                  <a:srgbClr val="00A2AC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A2AC"/>
                </a:solidFill>
                <a:latin typeface="Tahoma"/>
                <a:cs typeface="Tahoma"/>
              </a:rPr>
              <a:t>bueno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259204" y="3282505"/>
            <a:ext cx="4796505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870" indent="-93821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b="1" spc="-34" dirty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200" b="1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b="1" spc="-26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b="1" spc="-34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b="1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b="1" spc="-26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200" b="1" spc="11" dirty="0">
                <a:solidFill>
                  <a:srgbClr val="004751"/>
                </a:solidFill>
                <a:latin typeface="Tahoma"/>
                <a:cs typeface="Tahoma"/>
              </a:rPr>
              <a:t>z</a:t>
            </a:r>
            <a:r>
              <a:rPr sz="1200" b="1" spc="15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b="1" spc="-94" dirty="0">
                <a:solidFill>
                  <a:srgbClr val="004751"/>
                </a:solidFill>
                <a:latin typeface="Tahoma"/>
                <a:cs typeface="Tahoma"/>
              </a:rPr>
              <a:t>:</a:t>
            </a:r>
            <a:r>
              <a:rPr sz="1200" b="1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71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ant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ad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q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u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71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b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aría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p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edi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1200" spc="19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ó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n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ti</a:t>
            </a:r>
            <a:r>
              <a:rPr sz="1200" spc="-86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ára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spc="23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endParaRPr sz="1200" dirty="0">
              <a:latin typeface="Tahoma"/>
              <a:cs typeface="Tahoma"/>
            </a:endParaRPr>
          </a:p>
          <a:p>
            <a:pPr marL="24288"/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con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conj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u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t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t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os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di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f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t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spc="19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8" dirty="0">
                <a:solidFill>
                  <a:srgbClr val="00A2AC"/>
                </a:solidFill>
                <a:latin typeface="Tahoma"/>
                <a:cs typeface="Tahoma"/>
              </a:rPr>
              <a:t>v</a:t>
            </a:r>
            <a:r>
              <a:rPr sz="1200" spc="4" dirty="0">
                <a:solidFill>
                  <a:srgbClr val="00A2AC"/>
                </a:solidFill>
                <a:latin typeface="Tahoma"/>
                <a:cs typeface="Tahoma"/>
              </a:rPr>
              <a:t>a</a:t>
            </a:r>
            <a:r>
              <a:rPr sz="1200" spc="-23" dirty="0">
                <a:solidFill>
                  <a:srgbClr val="00A2AC"/>
                </a:solidFill>
                <a:latin typeface="Tahoma"/>
                <a:cs typeface="Tahoma"/>
              </a:rPr>
              <a:t>r</a:t>
            </a:r>
            <a:r>
              <a:rPr sz="1200" spc="-34" dirty="0">
                <a:solidFill>
                  <a:srgbClr val="00A2AC"/>
                </a:solidFill>
                <a:latin typeface="Tahoma"/>
                <a:cs typeface="Tahoma"/>
              </a:rPr>
              <a:t>i</a:t>
            </a:r>
            <a:r>
              <a:rPr sz="1200" spc="4" dirty="0">
                <a:solidFill>
                  <a:srgbClr val="00A2AC"/>
                </a:solidFill>
                <a:latin typeface="Tahoma"/>
                <a:cs typeface="Tahoma"/>
              </a:rPr>
              <a:t>a</a:t>
            </a:r>
            <a:r>
              <a:rPr sz="1200" spc="-26" dirty="0">
                <a:solidFill>
                  <a:srgbClr val="00A2AC"/>
                </a:solidFill>
                <a:latin typeface="Tahoma"/>
                <a:cs typeface="Tahoma"/>
              </a:rPr>
              <a:t>n</a:t>
            </a:r>
            <a:r>
              <a:rPr sz="1200" spc="11" dirty="0">
                <a:solidFill>
                  <a:srgbClr val="00A2AC"/>
                </a:solidFill>
                <a:latin typeface="Tahoma"/>
                <a:cs typeface="Tahoma"/>
              </a:rPr>
              <a:t>z</a:t>
            </a:r>
            <a:r>
              <a:rPr sz="1200" dirty="0">
                <a:solidFill>
                  <a:srgbClr val="00A2AC"/>
                </a:solidFill>
                <a:latin typeface="Tahoma"/>
                <a:cs typeface="Tahoma"/>
              </a:rPr>
              <a:t>a</a:t>
            </a:r>
            <a:r>
              <a:rPr sz="1200" spc="-83" dirty="0">
                <a:solidFill>
                  <a:srgbClr val="00A2AC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00A2AC"/>
                </a:solidFill>
                <a:latin typeface="Tahoma"/>
                <a:cs typeface="Tahoma"/>
              </a:rPr>
              <a:t>b</a:t>
            </a:r>
            <a:r>
              <a:rPr sz="1200" spc="-60" dirty="0">
                <a:solidFill>
                  <a:srgbClr val="00A2AC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00A2AC"/>
                </a:solidFill>
                <a:latin typeface="Tahoma"/>
                <a:cs typeface="Tahoma"/>
              </a:rPr>
              <a:t>j</a:t>
            </a:r>
            <a:r>
              <a:rPr sz="1200" dirty="0">
                <a:solidFill>
                  <a:srgbClr val="00A2AC"/>
                </a:solidFill>
                <a:latin typeface="Tahoma"/>
                <a:cs typeface="Tahoma"/>
              </a:rPr>
              <a:t>a</a:t>
            </a:r>
            <a:r>
              <a:rPr sz="1200" spc="-64" dirty="0">
                <a:solidFill>
                  <a:srgbClr val="00A2AC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00A2AC"/>
                </a:solidFill>
                <a:latin typeface="Tahoma"/>
                <a:cs typeface="Tahoma"/>
              </a:rPr>
              <a:t>b</a:t>
            </a:r>
            <a:r>
              <a:rPr sz="1200" spc="-26" dirty="0">
                <a:solidFill>
                  <a:srgbClr val="00A2AC"/>
                </a:solidFill>
                <a:latin typeface="Tahoma"/>
                <a:cs typeface="Tahoma"/>
              </a:rPr>
              <a:t>u</a:t>
            </a:r>
            <a:r>
              <a:rPr sz="1200" spc="4" dirty="0">
                <a:solidFill>
                  <a:srgbClr val="00A2AC"/>
                </a:solidFill>
                <a:latin typeface="Tahoma"/>
                <a:cs typeface="Tahoma"/>
              </a:rPr>
              <a:t>e</a:t>
            </a:r>
            <a:r>
              <a:rPr sz="1200" spc="-26" dirty="0">
                <a:solidFill>
                  <a:srgbClr val="00A2AC"/>
                </a:solidFill>
                <a:latin typeface="Tahoma"/>
                <a:cs typeface="Tahoma"/>
              </a:rPr>
              <a:t>n</a:t>
            </a:r>
            <a:r>
              <a:rPr sz="1200" spc="8" dirty="0">
                <a:solidFill>
                  <a:srgbClr val="00A2AC"/>
                </a:solidFill>
                <a:latin typeface="Tahoma"/>
                <a:cs typeface="Tahoma"/>
              </a:rPr>
              <a:t>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801725" y="2609326"/>
            <a:ext cx="745808" cy="1081564"/>
            <a:chOff x="6592633" y="3479101"/>
            <a:chExt cx="994410" cy="1442085"/>
          </a:xfrm>
        </p:grpSpPr>
        <p:sp>
          <p:nvSpPr>
            <p:cNvPr id="11" name="object 11"/>
            <p:cNvSpPr/>
            <p:nvPr/>
          </p:nvSpPr>
          <p:spPr>
            <a:xfrm>
              <a:off x="6597395" y="3483864"/>
              <a:ext cx="984885" cy="1432560"/>
            </a:xfrm>
            <a:custGeom>
              <a:avLst/>
              <a:gdLst/>
              <a:ahLst/>
              <a:cxnLst/>
              <a:rect l="l" t="t" r="r" b="b"/>
              <a:pathLst>
                <a:path w="984884" h="1432560">
                  <a:moveTo>
                    <a:pt x="197865" y="0"/>
                  </a:moveTo>
                  <a:lnTo>
                    <a:pt x="0" y="0"/>
                  </a:lnTo>
                  <a:lnTo>
                    <a:pt x="786637" y="716280"/>
                  </a:lnTo>
                  <a:lnTo>
                    <a:pt x="0" y="1432560"/>
                  </a:lnTo>
                  <a:lnTo>
                    <a:pt x="197865" y="1432560"/>
                  </a:lnTo>
                  <a:lnTo>
                    <a:pt x="984503" y="716280"/>
                  </a:lnTo>
                  <a:lnTo>
                    <a:pt x="197865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2" name="object 12"/>
            <p:cNvSpPr/>
            <p:nvPr/>
          </p:nvSpPr>
          <p:spPr>
            <a:xfrm>
              <a:off x="6597395" y="3483864"/>
              <a:ext cx="984885" cy="1432560"/>
            </a:xfrm>
            <a:custGeom>
              <a:avLst/>
              <a:gdLst/>
              <a:ahLst/>
              <a:cxnLst/>
              <a:rect l="l" t="t" r="r" b="b"/>
              <a:pathLst>
                <a:path w="984884" h="1432560">
                  <a:moveTo>
                    <a:pt x="0" y="0"/>
                  </a:moveTo>
                  <a:lnTo>
                    <a:pt x="197865" y="0"/>
                  </a:lnTo>
                  <a:lnTo>
                    <a:pt x="984503" y="716280"/>
                  </a:lnTo>
                  <a:lnTo>
                    <a:pt x="197865" y="1432560"/>
                  </a:lnTo>
                  <a:lnTo>
                    <a:pt x="0" y="1432560"/>
                  </a:lnTo>
                  <a:lnTo>
                    <a:pt x="786637" y="716280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DFA4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3" name="object 13"/>
          <p:cNvSpPr txBox="1"/>
          <p:nvPr/>
        </p:nvSpPr>
        <p:spPr>
          <a:xfrm>
            <a:off x="6543962" y="2479167"/>
            <a:ext cx="1641348" cy="1515704"/>
          </a:xfrm>
          <a:prstGeom prst="rect">
            <a:avLst/>
          </a:prstGeom>
          <a:ln w="9525">
            <a:solidFill>
              <a:srgbClr val="FFC62C"/>
            </a:solidFill>
          </a:ln>
        </p:spPr>
        <p:txBody>
          <a:bodyPr vert="horz" wrap="square" lIns="0" tIns="30956" rIns="0" bIns="0" rtlCol="0">
            <a:spAutoFit/>
          </a:bodyPr>
          <a:lstStyle/>
          <a:p>
            <a:pPr marL="69533" marR="133350">
              <a:spcBef>
                <a:spcPts val="244"/>
              </a:spcBef>
            </a:pP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Un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modelo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que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sobreajusta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tiene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214" dirty="0">
                <a:solidFill>
                  <a:srgbClr val="004751"/>
                </a:solidFill>
                <a:latin typeface="Tahoma"/>
                <a:cs typeface="Tahoma"/>
              </a:rPr>
              <a:t>…</a:t>
            </a:r>
            <a:endParaRPr sz="1200" dirty="0">
              <a:latin typeface="Tahoma"/>
              <a:cs typeface="Tahoma"/>
            </a:endParaRPr>
          </a:p>
          <a:p>
            <a:pPr>
              <a:spcBef>
                <a:spcPts val="30"/>
              </a:spcBef>
            </a:pPr>
            <a:endParaRPr sz="1313" dirty="0">
              <a:latin typeface="Tahoma"/>
              <a:cs typeface="Tahoma"/>
            </a:endParaRPr>
          </a:p>
          <a:p>
            <a:pPr marL="307181" indent="-101918">
              <a:buSzPct val="112500"/>
              <a:buChar char="-"/>
              <a:tabLst>
                <a:tab pos="307657" algn="l"/>
              </a:tabLst>
            </a:pP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sesgo</a:t>
            </a:r>
            <a:endParaRPr sz="1200" dirty="0">
              <a:latin typeface="Tahoma"/>
              <a:cs typeface="Tahoma"/>
            </a:endParaRPr>
          </a:p>
          <a:p>
            <a:pPr marL="281940" indent="-91916">
              <a:spcBef>
                <a:spcPts val="1448"/>
              </a:spcBef>
              <a:buChar char="-"/>
              <a:tabLst>
                <a:tab pos="282416" algn="l"/>
              </a:tabLst>
            </a:pPr>
            <a:r>
              <a:rPr lang="eu-ES" sz="1200" spc="-19" dirty="0" smtClean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200" spc="-19" dirty="0" err="1" smtClean="0">
                <a:solidFill>
                  <a:srgbClr val="004751"/>
                </a:solidFill>
                <a:latin typeface="Tahoma"/>
                <a:cs typeface="Tahoma"/>
              </a:rPr>
              <a:t>arianza</a:t>
            </a:r>
            <a:endParaRPr lang="es-ES" sz="1200" spc="-19" dirty="0" smtClean="0">
              <a:solidFill>
                <a:srgbClr val="004751"/>
              </a:solidFill>
              <a:latin typeface="Tahoma"/>
              <a:cs typeface="Tahoma"/>
            </a:endParaRPr>
          </a:p>
          <a:p>
            <a:pPr marL="190024">
              <a:spcBef>
                <a:spcPts val="1448"/>
              </a:spcBef>
              <a:tabLst>
                <a:tab pos="282416" algn="l"/>
              </a:tabLst>
            </a:pPr>
            <a:endParaRPr sz="1200" dirty="0">
              <a:latin typeface="Tahoma"/>
              <a:cs typeface="Tahom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7551802" y="2998090"/>
            <a:ext cx="145256" cy="385286"/>
          </a:xfrm>
          <a:custGeom>
            <a:avLst/>
            <a:gdLst/>
            <a:ahLst/>
            <a:cxnLst/>
            <a:rect l="l" t="t" r="r" b="b"/>
            <a:pathLst>
              <a:path w="193675" h="513714">
                <a:moveTo>
                  <a:pt x="145160" y="0"/>
                </a:moveTo>
                <a:lnTo>
                  <a:pt x="48386" y="0"/>
                </a:lnTo>
                <a:lnTo>
                  <a:pt x="48386" y="416814"/>
                </a:lnTo>
                <a:lnTo>
                  <a:pt x="0" y="416814"/>
                </a:lnTo>
                <a:lnTo>
                  <a:pt x="96774" y="513588"/>
                </a:lnTo>
                <a:lnTo>
                  <a:pt x="193548" y="416814"/>
                </a:lnTo>
                <a:lnTo>
                  <a:pt x="145160" y="416814"/>
                </a:lnTo>
                <a:lnTo>
                  <a:pt x="145160" y="0"/>
                </a:lnTo>
                <a:close/>
              </a:path>
            </a:pathLst>
          </a:custGeom>
          <a:solidFill>
            <a:srgbClr val="00A2AC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5" name="object 15"/>
          <p:cNvSpPr/>
          <p:nvPr/>
        </p:nvSpPr>
        <p:spPr>
          <a:xfrm>
            <a:off x="7778115" y="3408426"/>
            <a:ext cx="144304" cy="385286"/>
          </a:xfrm>
          <a:custGeom>
            <a:avLst/>
            <a:gdLst/>
            <a:ahLst/>
            <a:cxnLst/>
            <a:rect l="l" t="t" r="r" b="b"/>
            <a:pathLst>
              <a:path w="192404" h="513714">
                <a:moveTo>
                  <a:pt x="96011" y="0"/>
                </a:moveTo>
                <a:lnTo>
                  <a:pt x="0" y="96011"/>
                </a:lnTo>
                <a:lnTo>
                  <a:pt x="48005" y="96011"/>
                </a:lnTo>
                <a:lnTo>
                  <a:pt x="48005" y="513587"/>
                </a:lnTo>
                <a:lnTo>
                  <a:pt x="144018" y="513587"/>
                </a:lnTo>
                <a:lnTo>
                  <a:pt x="144018" y="96011"/>
                </a:lnTo>
                <a:lnTo>
                  <a:pt x="192024" y="96011"/>
                </a:lnTo>
                <a:lnTo>
                  <a:pt x="96011" y="0"/>
                </a:lnTo>
                <a:close/>
              </a:path>
            </a:pathLst>
          </a:custGeom>
          <a:solidFill>
            <a:srgbClr val="00A2AC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16" name="object 16"/>
          <p:cNvSpPr txBox="1"/>
          <p:nvPr/>
        </p:nvSpPr>
        <p:spPr>
          <a:xfrm>
            <a:off x="1265148" y="4221175"/>
            <a:ext cx="877729" cy="2404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500" spc="-23" dirty="0">
                <a:solidFill>
                  <a:srgbClr val="FFC62C"/>
                </a:solidFill>
                <a:latin typeface="Tahoma"/>
                <a:cs typeface="Tahoma"/>
              </a:rPr>
              <a:t>¿</a:t>
            </a:r>
            <a:r>
              <a:rPr sz="1500" spc="101" dirty="0">
                <a:solidFill>
                  <a:srgbClr val="FFC62C"/>
                </a:solidFill>
                <a:latin typeface="Tahoma"/>
                <a:cs typeface="Tahoma"/>
              </a:rPr>
              <a:t>O</a:t>
            </a:r>
            <a:r>
              <a:rPr sz="1500" spc="-15" dirty="0">
                <a:solidFill>
                  <a:srgbClr val="FFC62C"/>
                </a:solidFill>
                <a:latin typeface="Tahoma"/>
                <a:cs typeface="Tahoma"/>
              </a:rPr>
              <a:t>b</a:t>
            </a:r>
            <a:r>
              <a:rPr sz="1500" spc="-113" dirty="0">
                <a:solidFill>
                  <a:srgbClr val="FFC62C"/>
                </a:solidFill>
                <a:latin typeface="Tahoma"/>
                <a:cs typeface="Tahoma"/>
              </a:rPr>
              <a:t>j</a:t>
            </a:r>
            <a:r>
              <a:rPr sz="1500" spc="-8" dirty="0">
                <a:solidFill>
                  <a:srgbClr val="FFC62C"/>
                </a:solidFill>
                <a:latin typeface="Tahoma"/>
                <a:cs typeface="Tahoma"/>
              </a:rPr>
              <a:t>e</a:t>
            </a:r>
            <a:r>
              <a:rPr sz="1500" spc="-38" dirty="0">
                <a:solidFill>
                  <a:srgbClr val="FFC62C"/>
                </a:solidFill>
                <a:latin typeface="Tahoma"/>
                <a:cs typeface="Tahoma"/>
              </a:rPr>
              <a:t>ti</a:t>
            </a:r>
            <a:r>
              <a:rPr sz="1500" spc="-94" dirty="0">
                <a:solidFill>
                  <a:srgbClr val="FFC62C"/>
                </a:solidFill>
                <a:latin typeface="Tahoma"/>
                <a:cs typeface="Tahoma"/>
              </a:rPr>
              <a:t>v</a:t>
            </a:r>
            <a:r>
              <a:rPr sz="1500" spc="-19" dirty="0">
                <a:solidFill>
                  <a:srgbClr val="FFC62C"/>
                </a:solidFill>
                <a:latin typeface="Tahoma"/>
                <a:cs typeface="Tahoma"/>
              </a:rPr>
              <a:t>o</a:t>
            </a:r>
            <a:r>
              <a:rPr sz="1500" spc="38" dirty="0">
                <a:solidFill>
                  <a:srgbClr val="FFC62C"/>
                </a:solidFill>
                <a:latin typeface="Tahoma"/>
                <a:cs typeface="Tahoma"/>
              </a:rPr>
              <a:t>?</a:t>
            </a:r>
            <a:endParaRPr sz="1500">
              <a:latin typeface="Tahoma"/>
              <a:cs typeface="Tahom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2634425" y="4237862"/>
            <a:ext cx="4664869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Conseguir</a:t>
            </a:r>
            <a:r>
              <a:rPr sz="13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38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34" dirty="0">
                <a:solidFill>
                  <a:srgbClr val="004751"/>
                </a:solidFill>
                <a:latin typeface="Tahoma"/>
                <a:cs typeface="Tahoma"/>
              </a:rPr>
              <a:t>tanto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3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varianza</a:t>
            </a:r>
            <a:r>
              <a:rPr sz="1350" spc="-9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4" dirty="0">
                <a:solidFill>
                  <a:srgbClr val="004751"/>
                </a:solidFill>
                <a:latin typeface="Tahoma"/>
                <a:cs typeface="Tahoma"/>
              </a:rPr>
              <a:t>como</a:t>
            </a:r>
            <a:r>
              <a:rPr sz="13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11" dirty="0">
                <a:solidFill>
                  <a:srgbClr val="004751"/>
                </a:solidFill>
                <a:latin typeface="Tahoma"/>
                <a:cs typeface="Tahoma"/>
              </a:rPr>
              <a:t>sesgo </a:t>
            </a:r>
            <a:r>
              <a:rPr sz="1350" spc="-41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" dirty="0">
                <a:solidFill>
                  <a:srgbClr val="004751"/>
                </a:solidFill>
                <a:latin typeface="Tahoma"/>
                <a:cs typeface="Tahoma"/>
              </a:rPr>
              <a:t>sean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lo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" dirty="0">
                <a:solidFill>
                  <a:srgbClr val="004751"/>
                </a:solidFill>
                <a:latin typeface="Tahoma"/>
                <a:cs typeface="Tahoma"/>
              </a:rPr>
              <a:t>más</a:t>
            </a:r>
            <a:r>
              <a:rPr sz="1350" spc="-8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bajos</a:t>
            </a:r>
            <a:r>
              <a:rPr sz="1350" spc="-8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" dirty="0">
                <a:solidFill>
                  <a:srgbClr val="004751"/>
                </a:solidFill>
                <a:latin typeface="Tahoma"/>
                <a:cs typeface="Tahoma"/>
              </a:rPr>
              <a:t>posible</a:t>
            </a:r>
            <a:endParaRPr sz="13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0566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 smtClean="0"/>
              <a:t>Modelos de regresión</a:t>
            </a:r>
            <a:endParaRPr sz="2400" dirty="0"/>
          </a:p>
        </p:txBody>
      </p:sp>
      <p:grpSp>
        <p:nvGrpSpPr>
          <p:cNvPr id="6" name="Group 22"/>
          <p:cNvGrpSpPr>
            <a:grpSpLocks/>
          </p:cNvGrpSpPr>
          <p:nvPr/>
        </p:nvGrpSpPr>
        <p:grpSpPr>
          <a:xfrm>
            <a:off x="1077176" y="1589259"/>
            <a:ext cx="6119495" cy="1551305"/>
            <a:chOff x="0" y="0"/>
            <a:chExt cx="6119495" cy="1551305"/>
          </a:xfrm>
        </p:grpSpPr>
        <p:sp>
          <p:nvSpPr>
            <p:cNvPr id="7" name="Graphic 23"/>
            <p:cNvSpPr/>
            <p:nvPr/>
          </p:nvSpPr>
          <p:spPr>
            <a:xfrm>
              <a:off x="0" y="0"/>
              <a:ext cx="6119495" cy="1551305"/>
            </a:xfrm>
            <a:custGeom>
              <a:avLst/>
              <a:gdLst/>
              <a:ahLst/>
              <a:cxnLst/>
              <a:rect l="l" t="t" r="r" b="b"/>
              <a:pathLst>
                <a:path w="6119495" h="1551305">
                  <a:moveTo>
                    <a:pt x="0" y="3175"/>
                  </a:moveTo>
                  <a:lnTo>
                    <a:pt x="6119495" y="3175"/>
                  </a:lnTo>
                </a:path>
                <a:path w="6119495" h="1551305">
                  <a:moveTo>
                    <a:pt x="6116320" y="0"/>
                  </a:moveTo>
                  <a:lnTo>
                    <a:pt x="6116320" y="1551305"/>
                  </a:lnTo>
                </a:path>
                <a:path w="6119495" h="1551305">
                  <a:moveTo>
                    <a:pt x="6119495" y="1548130"/>
                  </a:moveTo>
                  <a:lnTo>
                    <a:pt x="0" y="1548130"/>
                  </a:lnTo>
                </a:path>
                <a:path w="6119495" h="1551305">
                  <a:moveTo>
                    <a:pt x="3175" y="1551305"/>
                  </a:moveTo>
                  <a:lnTo>
                    <a:pt x="3175" y="0"/>
                  </a:lnTo>
                </a:path>
              </a:pathLst>
            </a:custGeom>
            <a:ln w="6350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u-ES"/>
            </a:p>
          </p:txBody>
        </p:sp>
        <p:sp>
          <p:nvSpPr>
            <p:cNvPr id="8" name="Textbox 24"/>
            <p:cNvSpPr txBox="1"/>
            <p:nvPr/>
          </p:nvSpPr>
          <p:spPr>
            <a:xfrm>
              <a:off x="222250" y="41881"/>
              <a:ext cx="2104390" cy="15494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1220"/>
                </a:lnSpc>
                <a:spcAft>
                  <a:spcPts val="0"/>
                </a:spcAft>
              </a:pP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s-ES" sz="1100" i="1" spc="-3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=</a:t>
              </a:r>
              <a:r>
                <a:rPr lang="es-ES" sz="11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{</a:t>
              </a:r>
              <a:r>
                <a:rPr lang="es-ES" sz="1100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s-ES" sz="11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</a:t>
              </a:r>
              <a:r>
                <a:rPr lang="es-ES" sz="11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),</a:t>
              </a:r>
              <a:r>
                <a:rPr lang="es-ES" sz="1100" spc="-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s-ES" sz="11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</a:t>
              </a:r>
              <a:r>
                <a:rPr lang="es-ES" sz="11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),</a:t>
              </a:r>
              <a:r>
                <a:rPr lang="es-ES" sz="1100" spc="-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r>
                <a:rPr lang="es-ES" sz="11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11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s-ES" sz="1100" i="1" baseline="-25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</a:t>
              </a:r>
              <a:r>
                <a:rPr lang="es-ES" sz="1100" i="1" baseline="-25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r>
                <a:rPr lang="es-ES" sz="1100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}</a:t>
              </a:r>
              <a:r>
                <a:rPr lang="es-ES" sz="1100" spc="-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spc="-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=</a:t>
              </a:r>
              <a:endParaRPr lang="eu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9" name="Textbox 25"/>
            <p:cNvSpPr txBox="1"/>
            <p:nvPr/>
          </p:nvSpPr>
          <p:spPr>
            <a:xfrm>
              <a:off x="222250" y="273010"/>
              <a:ext cx="4464050" cy="38735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69215">
                <a:lnSpc>
                  <a:spcPts val="1220"/>
                </a:lnSpc>
                <a:spcAft>
                  <a:spcPts val="0"/>
                </a:spcAft>
              </a:pP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{</a:t>
              </a:r>
              <a:r>
                <a:rPr lang="es-ES" sz="1100" spc="-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s-ES" sz="11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s-ES" sz="1100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1100" i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s-ES" sz="1100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s-ES" sz="11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s-ES" sz="1100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1100" i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s-ES" sz="1100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r>
                <a:rPr lang="es-ES" sz="11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 </a:t>
              </a: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s-ES" sz="11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s-ES" sz="1100" i="1" spc="37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</a:t>
              </a:r>
              <a:r>
                <a:rPr lang="es-ES" sz="11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),</a:t>
              </a:r>
              <a:r>
                <a:rPr lang="es-ES" sz="11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s-ES" sz="11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s-ES" sz="1100" i="1" spc="3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s-ES" sz="11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s-ES" sz="1100" i="1" spc="3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r>
                <a:rPr lang="es-ES" sz="1100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s-ES" sz="11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s-ES" sz="1100" i="1" spc="37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</a:t>
              </a:r>
              <a:r>
                <a:rPr lang="es-ES" sz="11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),</a:t>
              </a:r>
              <a:r>
                <a:rPr lang="es-ES" sz="1100" spc="-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r>
                <a:rPr lang="es-ES" sz="11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11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s-ES" sz="1100" i="1" baseline="-25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s-ES" sz="1100" i="1" spc="29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s-ES" sz="1100" i="1" baseline="-25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s-ES" sz="1100" i="1" spc="30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r>
                <a:rPr lang="es-ES" sz="11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s-ES" sz="1100" i="1" baseline="-25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s-ES" sz="1100" i="1" spc="36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i="1" spc="-2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</a:t>
              </a:r>
              <a:r>
                <a:rPr lang="es-ES" sz="1100" i="1" spc="-20" baseline="-25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s-ES" sz="1100" spc="-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)}</a:t>
              </a:r>
              <a:endParaRPr lang="eu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>
                <a:spcBef>
                  <a:spcPts val="565"/>
                </a:spcBef>
                <a:spcAft>
                  <a:spcPts val="0"/>
                </a:spcAft>
              </a:pPr>
              <a:r>
                <a:rPr lang="es-ES" sz="1100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Donde:</a:t>
              </a:r>
              <a:endParaRPr lang="eu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0" name="Textbox 26"/>
            <p:cNvSpPr txBox="1"/>
            <p:nvPr/>
          </p:nvSpPr>
          <p:spPr>
            <a:xfrm>
              <a:off x="1329689" y="273010"/>
              <a:ext cx="116205" cy="901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710"/>
                </a:lnSpc>
                <a:spcAft>
                  <a:spcPts val="0"/>
                </a:spcAft>
              </a:pPr>
              <a:r>
                <a:rPr lang="es-ES" sz="650" spc="-2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650" i="1" spc="-2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s-ES" sz="650" spc="-2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u-ES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1" name="Textbox 27"/>
            <p:cNvSpPr txBox="1"/>
            <p:nvPr/>
          </p:nvSpPr>
          <p:spPr>
            <a:xfrm>
              <a:off x="1874520" y="273010"/>
              <a:ext cx="377825" cy="901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710"/>
                </a:lnSpc>
                <a:spcAft>
                  <a:spcPts val="0"/>
                </a:spcAft>
                <a:tabLst>
                  <a:tab pos="268605" algn="l"/>
                </a:tabLst>
              </a:pPr>
              <a:r>
                <a:rPr lang="es-ES" sz="650" spc="-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650" i="1" spc="-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s-ES" sz="650" spc="-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r>
                <a:rPr lang="es-ES" sz="65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	</a:t>
              </a:r>
              <a:r>
                <a:rPr lang="es-ES" sz="650" spc="-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650" i="1" spc="-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s-ES" sz="650" spc="-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u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2" name="Textbox 28"/>
            <p:cNvSpPr txBox="1"/>
            <p:nvPr/>
          </p:nvSpPr>
          <p:spPr>
            <a:xfrm>
              <a:off x="2659379" y="273010"/>
              <a:ext cx="116205" cy="901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710"/>
                </a:lnSpc>
                <a:spcAft>
                  <a:spcPts val="0"/>
                </a:spcAft>
              </a:pPr>
              <a:r>
                <a:rPr lang="es-ES" sz="650" spc="-2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650" i="1" spc="-2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s-ES" sz="650" spc="-2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u-ES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3" name="Textbox 29"/>
            <p:cNvSpPr txBox="1"/>
            <p:nvPr/>
          </p:nvSpPr>
          <p:spPr>
            <a:xfrm>
              <a:off x="3462020" y="273010"/>
              <a:ext cx="389255" cy="901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710"/>
                </a:lnSpc>
                <a:spcAft>
                  <a:spcPts val="0"/>
                </a:spcAft>
                <a:tabLst>
                  <a:tab pos="280035" algn="l"/>
                </a:tabLst>
              </a:pPr>
              <a:r>
                <a:rPr lang="es-ES" sz="650" spc="-2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650" i="1" spc="-2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s-ES" sz="650" spc="-2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r>
                <a:rPr lang="es-ES" sz="65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	</a:t>
              </a:r>
              <a:r>
                <a:rPr lang="es-ES" sz="650" spc="-2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650" i="1" spc="-2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s-ES" sz="650" spc="-2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u-ES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box 30"/>
            <p:cNvSpPr txBox="1"/>
            <p:nvPr/>
          </p:nvSpPr>
          <p:spPr>
            <a:xfrm>
              <a:off x="4269740" y="273010"/>
              <a:ext cx="116205" cy="9017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>
                <a:lnSpc>
                  <a:spcPts val="710"/>
                </a:lnSpc>
                <a:spcAft>
                  <a:spcPts val="0"/>
                </a:spcAft>
              </a:pPr>
              <a:r>
                <a:rPr lang="es-ES" sz="650" spc="-2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650" i="1" spc="-2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s-ES" sz="650" spc="-25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endParaRPr lang="eu-ES" sz="11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box 31"/>
            <p:cNvSpPr txBox="1"/>
            <p:nvPr/>
          </p:nvSpPr>
          <p:spPr>
            <a:xfrm>
              <a:off x="271779" y="736571"/>
              <a:ext cx="5814060" cy="774700"/>
            </a:xfrm>
            <a:prstGeom prst="rect">
              <a:avLst/>
            </a:prstGeom>
          </p:spPr>
          <p:txBody>
            <a:bodyPr wrap="square" lIns="0" tIns="0" rIns="0" bIns="0" rtlCol="0">
              <a:noAutofit/>
            </a:bodyPr>
            <a:lstStyle/>
            <a:p>
              <a:pPr marL="227965" indent="-227965">
                <a:lnSpc>
                  <a:spcPts val="1200"/>
                </a:lnSpc>
                <a:spcAft>
                  <a:spcPts val="0"/>
                </a:spcAft>
                <a:tabLst>
                  <a:tab pos="227965" algn="l"/>
                </a:tabLst>
              </a:pP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</a:t>
              </a:r>
              <a:r>
                <a:rPr lang="es-ES" sz="1100" i="1" spc="9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es</a:t>
              </a:r>
              <a:r>
                <a:rPr lang="es-ES" sz="1100" spc="1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un</a:t>
              </a:r>
              <a:r>
                <a:rPr lang="es-ES" sz="1100" spc="1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dataset</a:t>
              </a:r>
              <a:r>
                <a:rPr lang="es-ES" sz="1100" i="1" spc="14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con</a:t>
              </a:r>
              <a:r>
                <a:rPr lang="es-ES" sz="1100" spc="13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s-ES" sz="1100" i="1" spc="1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atributos</a:t>
              </a:r>
              <a:r>
                <a:rPr lang="es-ES" sz="1100" spc="13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predictores</a:t>
              </a:r>
              <a:r>
                <a:rPr lang="es-ES" sz="1100" spc="14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-dimensional)</a:t>
              </a:r>
              <a:r>
                <a:rPr lang="es-ES" sz="1100" spc="13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</a:t>
              </a:r>
              <a:r>
                <a:rPr lang="es-ES" sz="1100" spc="13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s-ES" sz="1100" i="1" spc="10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observaciones</a:t>
              </a:r>
              <a:r>
                <a:rPr lang="es-ES" sz="1100" spc="14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(de</a:t>
              </a:r>
              <a:r>
                <a:rPr lang="es-ES" sz="1100" spc="1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spc="-1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cardinalidad</a:t>
              </a:r>
              <a:endParaRPr lang="eu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28600">
                <a:lnSpc>
                  <a:spcPts val="1245"/>
                </a:lnSpc>
                <a:spcAft>
                  <a:spcPts val="0"/>
                </a:spcAft>
              </a:pPr>
              <a:r>
                <a:rPr lang="es-ES" sz="1100" i="1" spc="-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N</a:t>
              </a:r>
              <a:r>
                <a:rPr lang="es-ES" sz="1100" spc="-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).</a:t>
              </a:r>
              <a:endParaRPr lang="eu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27965" indent="-227965">
                <a:spcBef>
                  <a:spcPts val="555"/>
                </a:spcBef>
                <a:spcAft>
                  <a:spcPts val="0"/>
                </a:spcAft>
                <a:tabLst>
                  <a:tab pos="227965" algn="l"/>
                </a:tabLst>
              </a:pP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s-ES" sz="11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s-ES" sz="1100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1100" i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r>
                <a:rPr lang="es-ES" sz="1100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4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s-ES" sz="11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s-ES" sz="1100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1100" i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r>
                <a:rPr lang="es-ES" sz="1100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3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…</a:t>
              </a:r>
              <a:r>
                <a:rPr lang="es-ES" sz="1100" spc="-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,</a:t>
              </a:r>
              <a:r>
                <a:rPr lang="es-ES" sz="1100" spc="-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x</a:t>
              </a:r>
              <a:r>
                <a:rPr lang="es-ES" sz="1100" i="1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s-ES" sz="1100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(</a:t>
              </a:r>
              <a:r>
                <a:rPr lang="es-ES" sz="1100" i="1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</a:t>
              </a:r>
              <a:r>
                <a:rPr lang="es-ES" sz="1100" baseline="30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)</a:t>
              </a:r>
              <a:r>
                <a:rPr lang="es-ES" sz="1100" spc="-1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son</a:t>
              </a:r>
              <a:r>
                <a:rPr lang="es-ES" sz="1100" spc="-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los</a:t>
              </a:r>
              <a:r>
                <a:rPr lang="es-ES" sz="1100" spc="-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valores</a:t>
              </a:r>
              <a:r>
                <a:rPr lang="es-ES" sz="1100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</a:t>
              </a:r>
              <a:r>
                <a:rPr lang="es-ES" sz="1100" spc="-2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los </a:t>
              </a:r>
              <a:r>
                <a:rPr lang="es-ES" sz="11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atributos</a:t>
              </a:r>
              <a:r>
                <a:rPr lang="es-ES" sz="1100" b="1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predictores</a:t>
              </a:r>
              <a:r>
                <a:rPr lang="es-ES" sz="1100" b="1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para</a:t>
              </a:r>
              <a:r>
                <a:rPr lang="es-ES" sz="1100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la</a:t>
              </a:r>
              <a:r>
                <a:rPr lang="es-ES" sz="1100" spc="-2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observación</a:t>
              </a:r>
              <a:r>
                <a:rPr lang="es-ES" sz="1100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i-</a:t>
              </a:r>
              <a:r>
                <a:rPr lang="es-ES" sz="1100" spc="-1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ésima</a:t>
              </a:r>
              <a:r>
                <a:rPr lang="es-ES" sz="1100" i="1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u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  <a:p>
              <a:pPr marL="227965" indent="-227965">
                <a:spcBef>
                  <a:spcPts val="565"/>
                </a:spcBef>
                <a:spcAft>
                  <a:spcPts val="0"/>
                </a:spcAft>
                <a:tabLst>
                  <a:tab pos="227965" algn="l"/>
                </a:tabLst>
              </a:pPr>
              <a:r>
                <a:rPr lang="es-ES" sz="1100" i="1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y</a:t>
              </a:r>
              <a:r>
                <a:rPr lang="es-ES" sz="1100" i="1" baseline="-2500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</a:t>
              </a:r>
              <a:r>
                <a:rPr lang="es-ES" sz="1100" i="1" spc="-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es el valor</a:t>
              </a:r>
              <a:r>
                <a:rPr lang="es-ES" sz="1100" spc="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del</a:t>
              </a:r>
              <a:r>
                <a:rPr lang="es-ES" sz="1100" spc="1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atributo</a:t>
              </a:r>
              <a:r>
                <a:rPr lang="es-ES" sz="1100" b="1" spc="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b="1" i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target</a:t>
              </a:r>
              <a:r>
                <a:rPr lang="es-ES" sz="1100" b="1" i="1" spc="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</a:t>
              </a:r>
              <a:r>
                <a:rPr lang="es-ES" sz="11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objetivo,</a:t>
              </a:r>
              <a:r>
                <a:rPr lang="es-ES" sz="1100" spc="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</a:t>
              </a:r>
              <a:r>
                <a:rPr lang="es-ES" sz="11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la</a:t>
              </a:r>
              <a:r>
                <a:rPr lang="es-ES" sz="11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etiqueta,</a:t>
              </a:r>
              <a:r>
                <a:rPr lang="es-ES" sz="1100" spc="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</a:t>
              </a:r>
              <a:r>
                <a:rPr lang="es-ES" sz="11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la</a:t>
              </a:r>
              <a:r>
                <a:rPr lang="es-ES" sz="1100" spc="-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observación</a:t>
              </a:r>
              <a:r>
                <a:rPr lang="es-ES" sz="1100" spc="5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</a:t>
              </a:r>
              <a:r>
                <a:rPr lang="es-ES" sz="11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i-</a:t>
              </a:r>
              <a:r>
                <a:rPr lang="es-ES" sz="1100" spc="-10" dirty="0" err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ésima</a:t>
              </a:r>
              <a:r>
                <a:rPr lang="es-ES" sz="1100" spc="-1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u-ES" sz="11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249215" y="3537917"/>
            <a:ext cx="6913800" cy="299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3025" indent="180340">
              <a:lnSpc>
                <a:spcPct val="96000"/>
              </a:lnSpc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Si el atributo</a:t>
            </a:r>
            <a:r>
              <a:rPr lang="es-ES" spc="9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target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 numérico, se trata de un problema de</a:t>
            </a:r>
            <a:r>
              <a:rPr lang="es-ES" spc="1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regresión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u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56844" y="1195821"/>
            <a:ext cx="830135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>
              <a:spcBef>
                <a:spcPts val="390"/>
              </a:spcBef>
            </a:pP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Para</a:t>
            </a:r>
            <a:r>
              <a:rPr lang="es-E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el</a:t>
            </a:r>
            <a:r>
              <a:rPr lang="es-E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aprendizaje</a:t>
            </a:r>
            <a:r>
              <a:rPr lang="es-ES" b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supervisado</a:t>
            </a:r>
            <a:r>
              <a:rPr lang="es-ES" b="1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se dispone</a:t>
            </a:r>
            <a:r>
              <a:rPr lang="es-ES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</a:t>
            </a:r>
            <a:r>
              <a:rPr lang="es-E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un </a:t>
            </a:r>
            <a:r>
              <a:rPr lang="es-ES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dataset</a:t>
            </a:r>
            <a:r>
              <a:rPr lang="es-ES" i="1" spc="1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etiquetado,</a:t>
            </a:r>
            <a:r>
              <a:rPr lang="es-ES" spc="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es</a:t>
            </a:r>
            <a:r>
              <a:rPr lang="es-ES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decir, un</a:t>
            </a:r>
            <a:r>
              <a:rPr lang="es-ES" spc="2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b="1" i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dataset</a:t>
            </a:r>
            <a:r>
              <a:rPr lang="es-ES" b="1" i="1" spc="5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s-ES" dirty="0">
                <a:latin typeface="Times New Roman" panose="02020603050405020304" pitchFamily="18" charset="0"/>
                <a:ea typeface="Times New Roman" panose="02020603050405020304" pitchFamily="18" charset="0"/>
              </a:rPr>
              <a:t>de la </a:t>
            </a:r>
            <a:r>
              <a:rPr lang="es-ES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forma:</a:t>
            </a:r>
            <a:endParaRPr lang="eu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" name="Image 32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120581" y="3418545"/>
            <a:ext cx="2698953" cy="1425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458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7525" y="171321"/>
            <a:ext cx="5400000" cy="345127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  <a:tabLst>
                <a:tab pos="3182779" algn="l"/>
                <a:tab pos="3687128" algn="l"/>
              </a:tabLst>
            </a:pPr>
            <a:r>
              <a:rPr sz="2100" spc="-19" dirty="0" smtClean="0"/>
              <a:t>Train/Validation/Test</a:t>
            </a:r>
            <a:r>
              <a:rPr lang="es-ES" sz="2100" spc="-19" dirty="0" smtClean="0"/>
              <a:t> </a:t>
            </a:r>
            <a:r>
              <a:rPr sz="2100" spc="-19" dirty="0" smtClean="0"/>
              <a:t>vs</a:t>
            </a:r>
            <a:r>
              <a:rPr lang="es-ES" sz="2100" spc="-19" dirty="0"/>
              <a:t> </a:t>
            </a:r>
            <a:r>
              <a:rPr sz="2100" spc="-19" dirty="0" smtClean="0"/>
              <a:t>Cross </a:t>
            </a:r>
            <a:r>
              <a:rPr sz="2100" spc="-19" dirty="0"/>
              <a:t>Validation</a:t>
            </a:r>
          </a:p>
        </p:txBody>
      </p:sp>
      <p:grpSp>
        <p:nvGrpSpPr>
          <p:cNvPr id="3" name="object 3"/>
          <p:cNvGrpSpPr/>
          <p:nvPr/>
        </p:nvGrpSpPr>
        <p:grpSpPr>
          <a:xfrm>
            <a:off x="3087386" y="1370599"/>
            <a:ext cx="2653189" cy="2509838"/>
            <a:chOff x="2973514" y="1827466"/>
            <a:chExt cx="3537585" cy="3346450"/>
          </a:xfrm>
        </p:grpSpPr>
        <p:sp>
          <p:nvSpPr>
            <p:cNvPr id="4" name="object 4"/>
            <p:cNvSpPr/>
            <p:nvPr/>
          </p:nvSpPr>
          <p:spPr>
            <a:xfrm>
              <a:off x="2987801" y="1920113"/>
              <a:ext cx="1092835" cy="711200"/>
            </a:xfrm>
            <a:custGeom>
              <a:avLst/>
              <a:gdLst/>
              <a:ahLst/>
              <a:cxnLst/>
              <a:rect l="l" t="t" r="r" b="b"/>
              <a:pathLst>
                <a:path w="1092835" h="711200">
                  <a:moveTo>
                    <a:pt x="1092708" y="0"/>
                  </a:moveTo>
                  <a:lnTo>
                    <a:pt x="1049774" y="30533"/>
                  </a:lnTo>
                  <a:lnTo>
                    <a:pt x="978871" y="47943"/>
                  </a:lnTo>
                  <a:lnTo>
                    <a:pt x="932688" y="55483"/>
                  </a:lnTo>
                  <a:lnTo>
                    <a:pt x="880218" y="62120"/>
                  </a:lnTo>
                  <a:lnTo>
                    <a:pt x="822113" y="67761"/>
                  </a:lnTo>
                  <a:lnTo>
                    <a:pt x="759023" y="72312"/>
                  </a:lnTo>
                  <a:lnTo>
                    <a:pt x="691599" y="75679"/>
                  </a:lnTo>
                  <a:lnTo>
                    <a:pt x="620492" y="77768"/>
                  </a:lnTo>
                  <a:lnTo>
                    <a:pt x="546353" y="78486"/>
                  </a:lnTo>
                  <a:lnTo>
                    <a:pt x="472215" y="77768"/>
                  </a:lnTo>
                  <a:lnTo>
                    <a:pt x="401108" y="75679"/>
                  </a:lnTo>
                  <a:lnTo>
                    <a:pt x="333684" y="72312"/>
                  </a:lnTo>
                  <a:lnTo>
                    <a:pt x="270594" y="67761"/>
                  </a:lnTo>
                  <a:lnTo>
                    <a:pt x="212489" y="62120"/>
                  </a:lnTo>
                  <a:lnTo>
                    <a:pt x="160019" y="55483"/>
                  </a:lnTo>
                  <a:lnTo>
                    <a:pt x="113836" y="47943"/>
                  </a:lnTo>
                  <a:lnTo>
                    <a:pt x="74591" y="39595"/>
                  </a:lnTo>
                  <a:lnTo>
                    <a:pt x="19515" y="20850"/>
                  </a:lnTo>
                  <a:lnTo>
                    <a:pt x="0" y="0"/>
                  </a:lnTo>
                  <a:lnTo>
                    <a:pt x="0" y="632713"/>
                  </a:lnTo>
                  <a:lnTo>
                    <a:pt x="42933" y="663227"/>
                  </a:lnTo>
                  <a:lnTo>
                    <a:pt x="113836" y="680609"/>
                  </a:lnTo>
                  <a:lnTo>
                    <a:pt x="160019" y="688133"/>
                  </a:lnTo>
                  <a:lnTo>
                    <a:pt x="212489" y="694755"/>
                  </a:lnTo>
                  <a:lnTo>
                    <a:pt x="270594" y="700381"/>
                  </a:lnTo>
                  <a:lnTo>
                    <a:pt x="333684" y="704919"/>
                  </a:lnTo>
                  <a:lnTo>
                    <a:pt x="401108" y="708276"/>
                  </a:lnTo>
                  <a:lnTo>
                    <a:pt x="472215" y="710358"/>
                  </a:lnTo>
                  <a:lnTo>
                    <a:pt x="546353" y="711073"/>
                  </a:lnTo>
                  <a:lnTo>
                    <a:pt x="620492" y="710358"/>
                  </a:lnTo>
                  <a:lnTo>
                    <a:pt x="691599" y="708276"/>
                  </a:lnTo>
                  <a:lnTo>
                    <a:pt x="759023" y="704919"/>
                  </a:lnTo>
                  <a:lnTo>
                    <a:pt x="822113" y="700381"/>
                  </a:lnTo>
                  <a:lnTo>
                    <a:pt x="880218" y="694755"/>
                  </a:lnTo>
                  <a:lnTo>
                    <a:pt x="932688" y="688133"/>
                  </a:lnTo>
                  <a:lnTo>
                    <a:pt x="978871" y="680609"/>
                  </a:lnTo>
                  <a:lnTo>
                    <a:pt x="1018116" y="672276"/>
                  </a:lnTo>
                  <a:lnTo>
                    <a:pt x="1073192" y="653555"/>
                  </a:lnTo>
                  <a:lnTo>
                    <a:pt x="1092708" y="632713"/>
                  </a:lnTo>
                  <a:lnTo>
                    <a:pt x="1092708" y="0"/>
                  </a:lnTo>
                  <a:close/>
                </a:path>
              </a:pathLst>
            </a:custGeom>
            <a:solidFill>
              <a:srgbClr val="00A2A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" name="object 5"/>
            <p:cNvSpPr/>
            <p:nvPr/>
          </p:nvSpPr>
          <p:spPr>
            <a:xfrm>
              <a:off x="2987801" y="1841754"/>
              <a:ext cx="1092835" cy="156845"/>
            </a:xfrm>
            <a:custGeom>
              <a:avLst/>
              <a:gdLst/>
              <a:ahLst/>
              <a:cxnLst/>
              <a:rect l="l" t="t" r="r" b="b"/>
              <a:pathLst>
                <a:path w="1092835" h="156844">
                  <a:moveTo>
                    <a:pt x="546353" y="0"/>
                  </a:moveTo>
                  <a:lnTo>
                    <a:pt x="472215" y="714"/>
                  </a:lnTo>
                  <a:lnTo>
                    <a:pt x="401108" y="2796"/>
                  </a:lnTo>
                  <a:lnTo>
                    <a:pt x="333684" y="6153"/>
                  </a:lnTo>
                  <a:lnTo>
                    <a:pt x="270594" y="10691"/>
                  </a:lnTo>
                  <a:lnTo>
                    <a:pt x="212489" y="16317"/>
                  </a:lnTo>
                  <a:lnTo>
                    <a:pt x="160019" y="22939"/>
                  </a:lnTo>
                  <a:lnTo>
                    <a:pt x="113836" y="30463"/>
                  </a:lnTo>
                  <a:lnTo>
                    <a:pt x="74591" y="38796"/>
                  </a:lnTo>
                  <a:lnTo>
                    <a:pt x="19515" y="57517"/>
                  </a:lnTo>
                  <a:lnTo>
                    <a:pt x="0" y="78359"/>
                  </a:lnTo>
                  <a:lnTo>
                    <a:pt x="4987" y="89000"/>
                  </a:lnTo>
                  <a:lnTo>
                    <a:pt x="42933" y="108892"/>
                  </a:lnTo>
                  <a:lnTo>
                    <a:pt x="113836" y="126302"/>
                  </a:lnTo>
                  <a:lnTo>
                    <a:pt x="160019" y="133842"/>
                  </a:lnTo>
                  <a:lnTo>
                    <a:pt x="212489" y="140479"/>
                  </a:lnTo>
                  <a:lnTo>
                    <a:pt x="270594" y="146120"/>
                  </a:lnTo>
                  <a:lnTo>
                    <a:pt x="333684" y="150671"/>
                  </a:lnTo>
                  <a:lnTo>
                    <a:pt x="401108" y="154038"/>
                  </a:lnTo>
                  <a:lnTo>
                    <a:pt x="472215" y="156127"/>
                  </a:lnTo>
                  <a:lnTo>
                    <a:pt x="546353" y="156845"/>
                  </a:lnTo>
                  <a:lnTo>
                    <a:pt x="620492" y="156127"/>
                  </a:lnTo>
                  <a:lnTo>
                    <a:pt x="691599" y="154038"/>
                  </a:lnTo>
                  <a:lnTo>
                    <a:pt x="759023" y="150671"/>
                  </a:lnTo>
                  <a:lnTo>
                    <a:pt x="822113" y="146120"/>
                  </a:lnTo>
                  <a:lnTo>
                    <a:pt x="880218" y="140479"/>
                  </a:lnTo>
                  <a:lnTo>
                    <a:pt x="932688" y="133842"/>
                  </a:lnTo>
                  <a:lnTo>
                    <a:pt x="978871" y="126302"/>
                  </a:lnTo>
                  <a:lnTo>
                    <a:pt x="1018116" y="117954"/>
                  </a:lnTo>
                  <a:lnTo>
                    <a:pt x="1073192" y="99209"/>
                  </a:lnTo>
                  <a:lnTo>
                    <a:pt x="1092708" y="78359"/>
                  </a:lnTo>
                  <a:lnTo>
                    <a:pt x="1087720" y="67719"/>
                  </a:lnTo>
                  <a:lnTo>
                    <a:pt x="1049774" y="47845"/>
                  </a:lnTo>
                  <a:lnTo>
                    <a:pt x="978871" y="30463"/>
                  </a:lnTo>
                  <a:lnTo>
                    <a:pt x="932688" y="22939"/>
                  </a:lnTo>
                  <a:lnTo>
                    <a:pt x="880218" y="16317"/>
                  </a:lnTo>
                  <a:lnTo>
                    <a:pt x="822113" y="10691"/>
                  </a:lnTo>
                  <a:lnTo>
                    <a:pt x="759023" y="6153"/>
                  </a:lnTo>
                  <a:lnTo>
                    <a:pt x="691599" y="2796"/>
                  </a:lnTo>
                  <a:lnTo>
                    <a:pt x="620492" y="714"/>
                  </a:lnTo>
                  <a:lnTo>
                    <a:pt x="546353" y="0"/>
                  </a:lnTo>
                  <a:close/>
                </a:path>
              </a:pathLst>
            </a:custGeom>
            <a:solidFill>
              <a:srgbClr val="66C7C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6" name="object 6"/>
            <p:cNvSpPr/>
            <p:nvPr/>
          </p:nvSpPr>
          <p:spPr>
            <a:xfrm>
              <a:off x="2987801" y="1841754"/>
              <a:ext cx="1092835" cy="789940"/>
            </a:xfrm>
            <a:custGeom>
              <a:avLst/>
              <a:gdLst/>
              <a:ahLst/>
              <a:cxnLst/>
              <a:rect l="l" t="t" r="r" b="b"/>
              <a:pathLst>
                <a:path w="1092835" h="789939">
                  <a:moveTo>
                    <a:pt x="1092708" y="78359"/>
                  </a:moveTo>
                  <a:lnTo>
                    <a:pt x="1049774" y="108892"/>
                  </a:lnTo>
                  <a:lnTo>
                    <a:pt x="978871" y="126302"/>
                  </a:lnTo>
                  <a:lnTo>
                    <a:pt x="932688" y="133842"/>
                  </a:lnTo>
                  <a:lnTo>
                    <a:pt x="880218" y="140479"/>
                  </a:lnTo>
                  <a:lnTo>
                    <a:pt x="822113" y="146120"/>
                  </a:lnTo>
                  <a:lnTo>
                    <a:pt x="759023" y="150671"/>
                  </a:lnTo>
                  <a:lnTo>
                    <a:pt x="691599" y="154038"/>
                  </a:lnTo>
                  <a:lnTo>
                    <a:pt x="620492" y="156127"/>
                  </a:lnTo>
                  <a:lnTo>
                    <a:pt x="546353" y="156845"/>
                  </a:lnTo>
                  <a:lnTo>
                    <a:pt x="472215" y="156127"/>
                  </a:lnTo>
                  <a:lnTo>
                    <a:pt x="401108" y="154038"/>
                  </a:lnTo>
                  <a:lnTo>
                    <a:pt x="333684" y="150671"/>
                  </a:lnTo>
                  <a:lnTo>
                    <a:pt x="270594" y="146120"/>
                  </a:lnTo>
                  <a:lnTo>
                    <a:pt x="212489" y="140479"/>
                  </a:lnTo>
                  <a:lnTo>
                    <a:pt x="160019" y="133842"/>
                  </a:lnTo>
                  <a:lnTo>
                    <a:pt x="113836" y="126302"/>
                  </a:lnTo>
                  <a:lnTo>
                    <a:pt x="74591" y="117954"/>
                  </a:lnTo>
                  <a:lnTo>
                    <a:pt x="19515" y="99209"/>
                  </a:lnTo>
                  <a:lnTo>
                    <a:pt x="0" y="78359"/>
                  </a:lnTo>
                  <a:lnTo>
                    <a:pt x="4987" y="67719"/>
                  </a:lnTo>
                  <a:lnTo>
                    <a:pt x="42933" y="47845"/>
                  </a:lnTo>
                  <a:lnTo>
                    <a:pt x="113836" y="30463"/>
                  </a:lnTo>
                  <a:lnTo>
                    <a:pt x="160019" y="22939"/>
                  </a:lnTo>
                  <a:lnTo>
                    <a:pt x="212489" y="16317"/>
                  </a:lnTo>
                  <a:lnTo>
                    <a:pt x="270594" y="10691"/>
                  </a:lnTo>
                  <a:lnTo>
                    <a:pt x="333684" y="6153"/>
                  </a:lnTo>
                  <a:lnTo>
                    <a:pt x="401108" y="2796"/>
                  </a:lnTo>
                  <a:lnTo>
                    <a:pt x="472215" y="714"/>
                  </a:lnTo>
                  <a:lnTo>
                    <a:pt x="546353" y="0"/>
                  </a:lnTo>
                  <a:lnTo>
                    <a:pt x="620492" y="714"/>
                  </a:lnTo>
                  <a:lnTo>
                    <a:pt x="691599" y="2796"/>
                  </a:lnTo>
                  <a:lnTo>
                    <a:pt x="759023" y="6153"/>
                  </a:lnTo>
                  <a:lnTo>
                    <a:pt x="822113" y="10691"/>
                  </a:lnTo>
                  <a:lnTo>
                    <a:pt x="880218" y="16317"/>
                  </a:lnTo>
                  <a:lnTo>
                    <a:pt x="932688" y="22939"/>
                  </a:lnTo>
                  <a:lnTo>
                    <a:pt x="978871" y="30463"/>
                  </a:lnTo>
                  <a:lnTo>
                    <a:pt x="1018116" y="38796"/>
                  </a:lnTo>
                  <a:lnTo>
                    <a:pt x="1073192" y="57517"/>
                  </a:lnTo>
                  <a:lnTo>
                    <a:pt x="1092708" y="78359"/>
                  </a:lnTo>
                  <a:lnTo>
                    <a:pt x="1092708" y="711073"/>
                  </a:lnTo>
                  <a:lnTo>
                    <a:pt x="1049774" y="741586"/>
                  </a:lnTo>
                  <a:lnTo>
                    <a:pt x="978871" y="758968"/>
                  </a:lnTo>
                  <a:lnTo>
                    <a:pt x="932688" y="766492"/>
                  </a:lnTo>
                  <a:lnTo>
                    <a:pt x="880218" y="773114"/>
                  </a:lnTo>
                  <a:lnTo>
                    <a:pt x="822113" y="778740"/>
                  </a:lnTo>
                  <a:lnTo>
                    <a:pt x="759023" y="783278"/>
                  </a:lnTo>
                  <a:lnTo>
                    <a:pt x="691599" y="786635"/>
                  </a:lnTo>
                  <a:lnTo>
                    <a:pt x="620492" y="788717"/>
                  </a:lnTo>
                  <a:lnTo>
                    <a:pt x="546353" y="789432"/>
                  </a:lnTo>
                  <a:lnTo>
                    <a:pt x="472215" y="788717"/>
                  </a:lnTo>
                  <a:lnTo>
                    <a:pt x="401108" y="786635"/>
                  </a:lnTo>
                  <a:lnTo>
                    <a:pt x="333684" y="783278"/>
                  </a:lnTo>
                  <a:lnTo>
                    <a:pt x="270594" y="778740"/>
                  </a:lnTo>
                  <a:lnTo>
                    <a:pt x="212489" y="773114"/>
                  </a:lnTo>
                  <a:lnTo>
                    <a:pt x="160019" y="766492"/>
                  </a:lnTo>
                  <a:lnTo>
                    <a:pt x="113836" y="758968"/>
                  </a:lnTo>
                  <a:lnTo>
                    <a:pt x="74591" y="750635"/>
                  </a:lnTo>
                  <a:lnTo>
                    <a:pt x="19515" y="731914"/>
                  </a:lnTo>
                  <a:lnTo>
                    <a:pt x="0" y="711073"/>
                  </a:lnTo>
                  <a:lnTo>
                    <a:pt x="0" y="78359"/>
                  </a:lnTo>
                </a:path>
              </a:pathLst>
            </a:custGeom>
            <a:ln w="28575">
              <a:solidFill>
                <a:srgbClr val="205D4A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7" name="object 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253197" y="4719144"/>
              <a:ext cx="1257637" cy="135386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5287517" y="4726686"/>
              <a:ext cx="1200150" cy="76200"/>
            </a:xfrm>
            <a:custGeom>
              <a:avLst/>
              <a:gdLst/>
              <a:ahLst/>
              <a:cxnLst/>
              <a:rect l="l" t="t" r="r" b="b"/>
              <a:pathLst>
                <a:path w="1200150" h="76200">
                  <a:moveTo>
                    <a:pt x="1123823" y="0"/>
                  </a:moveTo>
                  <a:lnTo>
                    <a:pt x="1123823" y="76200"/>
                  </a:lnTo>
                  <a:lnTo>
                    <a:pt x="1174623" y="50800"/>
                  </a:lnTo>
                  <a:lnTo>
                    <a:pt x="1136523" y="50800"/>
                  </a:lnTo>
                  <a:lnTo>
                    <a:pt x="1136523" y="25400"/>
                  </a:lnTo>
                  <a:lnTo>
                    <a:pt x="1174623" y="25400"/>
                  </a:lnTo>
                  <a:lnTo>
                    <a:pt x="1123823" y="0"/>
                  </a:lnTo>
                  <a:close/>
                </a:path>
                <a:path w="1200150" h="76200">
                  <a:moveTo>
                    <a:pt x="1123823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123823" y="50800"/>
                  </a:lnTo>
                  <a:lnTo>
                    <a:pt x="1123823" y="25400"/>
                  </a:lnTo>
                  <a:close/>
                </a:path>
                <a:path w="1200150" h="76200">
                  <a:moveTo>
                    <a:pt x="1174623" y="25400"/>
                  </a:moveTo>
                  <a:lnTo>
                    <a:pt x="1136523" y="25400"/>
                  </a:lnTo>
                  <a:lnTo>
                    <a:pt x="1136523" y="50800"/>
                  </a:lnTo>
                  <a:lnTo>
                    <a:pt x="1174623" y="50800"/>
                  </a:lnTo>
                  <a:lnTo>
                    <a:pt x="1200023" y="38100"/>
                  </a:lnTo>
                  <a:lnTo>
                    <a:pt x="1174623" y="25400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" name="object 9"/>
            <p:cNvSpPr/>
            <p:nvPr/>
          </p:nvSpPr>
          <p:spPr>
            <a:xfrm>
              <a:off x="4194809" y="4370070"/>
              <a:ext cx="1092835" cy="789940"/>
            </a:xfrm>
            <a:custGeom>
              <a:avLst/>
              <a:gdLst/>
              <a:ahLst/>
              <a:cxnLst/>
              <a:rect l="l" t="t" r="r" b="b"/>
              <a:pathLst>
                <a:path w="1092835" h="789939">
                  <a:moveTo>
                    <a:pt x="845565" y="0"/>
                  </a:moveTo>
                  <a:lnTo>
                    <a:pt x="0" y="0"/>
                  </a:lnTo>
                  <a:lnTo>
                    <a:pt x="0" y="542289"/>
                  </a:lnTo>
                  <a:lnTo>
                    <a:pt x="247141" y="789431"/>
                  </a:lnTo>
                  <a:lnTo>
                    <a:pt x="1092707" y="789431"/>
                  </a:lnTo>
                  <a:lnTo>
                    <a:pt x="1092707" y="247141"/>
                  </a:lnTo>
                  <a:lnTo>
                    <a:pt x="845565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0" name="object 10"/>
            <p:cNvSpPr/>
            <p:nvPr/>
          </p:nvSpPr>
          <p:spPr>
            <a:xfrm>
              <a:off x="4194809" y="4370070"/>
              <a:ext cx="1092835" cy="789940"/>
            </a:xfrm>
            <a:custGeom>
              <a:avLst/>
              <a:gdLst/>
              <a:ahLst/>
              <a:cxnLst/>
              <a:rect l="l" t="t" r="r" b="b"/>
              <a:pathLst>
                <a:path w="1092835" h="789939">
                  <a:moveTo>
                    <a:pt x="0" y="0"/>
                  </a:moveTo>
                  <a:lnTo>
                    <a:pt x="845565" y="0"/>
                  </a:lnTo>
                  <a:lnTo>
                    <a:pt x="1092707" y="247141"/>
                  </a:lnTo>
                  <a:lnTo>
                    <a:pt x="1092707" y="789431"/>
                  </a:lnTo>
                  <a:lnTo>
                    <a:pt x="247141" y="789431"/>
                  </a:lnTo>
                  <a:lnTo>
                    <a:pt x="0" y="542289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C8A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4167949" y="3464052"/>
            <a:ext cx="489109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b="1" spc="-4" dirty="0">
                <a:solidFill>
                  <a:srgbClr val="EC8A00"/>
                </a:solidFill>
                <a:latin typeface="Calibri"/>
                <a:cs typeface="Calibri"/>
              </a:rPr>
              <a:t>MODEL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3070098" y="3266837"/>
            <a:ext cx="3483769" cy="613886"/>
            <a:chOff x="2950464" y="4355782"/>
            <a:chExt cx="4645025" cy="818515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950464" y="4664989"/>
              <a:ext cx="1357884" cy="234670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2993898" y="4726686"/>
              <a:ext cx="1200150" cy="76200"/>
            </a:xfrm>
            <a:custGeom>
              <a:avLst/>
              <a:gdLst/>
              <a:ahLst/>
              <a:cxnLst/>
              <a:rect l="l" t="t" r="r" b="b"/>
              <a:pathLst>
                <a:path w="1200150" h="76200">
                  <a:moveTo>
                    <a:pt x="1123823" y="0"/>
                  </a:moveTo>
                  <a:lnTo>
                    <a:pt x="1123823" y="76200"/>
                  </a:lnTo>
                  <a:lnTo>
                    <a:pt x="1174623" y="50800"/>
                  </a:lnTo>
                  <a:lnTo>
                    <a:pt x="1136523" y="50800"/>
                  </a:lnTo>
                  <a:lnTo>
                    <a:pt x="1136523" y="25400"/>
                  </a:lnTo>
                  <a:lnTo>
                    <a:pt x="1174623" y="25400"/>
                  </a:lnTo>
                  <a:lnTo>
                    <a:pt x="1123823" y="0"/>
                  </a:lnTo>
                  <a:close/>
                </a:path>
                <a:path w="1200150" h="76200">
                  <a:moveTo>
                    <a:pt x="1123823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1123823" y="50800"/>
                  </a:lnTo>
                  <a:lnTo>
                    <a:pt x="1123823" y="25400"/>
                  </a:lnTo>
                  <a:close/>
                </a:path>
                <a:path w="1200150" h="76200">
                  <a:moveTo>
                    <a:pt x="1174623" y="25400"/>
                  </a:moveTo>
                  <a:lnTo>
                    <a:pt x="1136523" y="25400"/>
                  </a:lnTo>
                  <a:lnTo>
                    <a:pt x="1136523" y="50800"/>
                  </a:lnTo>
                  <a:lnTo>
                    <a:pt x="1174623" y="50800"/>
                  </a:lnTo>
                  <a:lnTo>
                    <a:pt x="1200023" y="38100"/>
                  </a:lnTo>
                  <a:lnTo>
                    <a:pt x="1174623" y="25400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5" name="object 15"/>
            <p:cNvSpPr/>
            <p:nvPr/>
          </p:nvSpPr>
          <p:spPr>
            <a:xfrm>
              <a:off x="6486905" y="4370070"/>
              <a:ext cx="1094740" cy="789940"/>
            </a:xfrm>
            <a:custGeom>
              <a:avLst/>
              <a:gdLst/>
              <a:ahLst/>
              <a:cxnLst/>
              <a:rect l="l" t="t" r="r" b="b"/>
              <a:pathLst>
                <a:path w="1094740" h="789939">
                  <a:moveTo>
                    <a:pt x="743839" y="0"/>
                  </a:moveTo>
                  <a:lnTo>
                    <a:pt x="350393" y="0"/>
                  </a:lnTo>
                  <a:lnTo>
                    <a:pt x="302840" y="3198"/>
                  </a:lnTo>
                  <a:lnTo>
                    <a:pt x="257233" y="12514"/>
                  </a:lnTo>
                  <a:lnTo>
                    <a:pt x="213991" y="27531"/>
                  </a:lnTo>
                  <a:lnTo>
                    <a:pt x="173529" y="47831"/>
                  </a:lnTo>
                  <a:lnTo>
                    <a:pt x="136264" y="72999"/>
                  </a:lnTo>
                  <a:lnTo>
                    <a:pt x="102615" y="102615"/>
                  </a:lnTo>
                  <a:lnTo>
                    <a:pt x="72999" y="136264"/>
                  </a:lnTo>
                  <a:lnTo>
                    <a:pt x="47831" y="173529"/>
                  </a:lnTo>
                  <a:lnTo>
                    <a:pt x="27531" y="213991"/>
                  </a:lnTo>
                  <a:lnTo>
                    <a:pt x="12514" y="257233"/>
                  </a:lnTo>
                  <a:lnTo>
                    <a:pt x="3198" y="302840"/>
                  </a:lnTo>
                  <a:lnTo>
                    <a:pt x="0" y="350392"/>
                  </a:lnTo>
                  <a:lnTo>
                    <a:pt x="0" y="789431"/>
                  </a:lnTo>
                  <a:lnTo>
                    <a:pt x="1094232" y="789431"/>
                  </a:lnTo>
                  <a:lnTo>
                    <a:pt x="1094232" y="350392"/>
                  </a:lnTo>
                  <a:lnTo>
                    <a:pt x="1091033" y="302840"/>
                  </a:lnTo>
                  <a:lnTo>
                    <a:pt x="1081717" y="257233"/>
                  </a:lnTo>
                  <a:lnTo>
                    <a:pt x="1066700" y="213991"/>
                  </a:lnTo>
                  <a:lnTo>
                    <a:pt x="1046400" y="173529"/>
                  </a:lnTo>
                  <a:lnTo>
                    <a:pt x="1021232" y="136264"/>
                  </a:lnTo>
                  <a:lnTo>
                    <a:pt x="991616" y="102616"/>
                  </a:lnTo>
                  <a:lnTo>
                    <a:pt x="957967" y="72999"/>
                  </a:lnTo>
                  <a:lnTo>
                    <a:pt x="920702" y="47831"/>
                  </a:lnTo>
                  <a:lnTo>
                    <a:pt x="880240" y="27531"/>
                  </a:lnTo>
                  <a:lnTo>
                    <a:pt x="836998" y="12514"/>
                  </a:lnTo>
                  <a:lnTo>
                    <a:pt x="791391" y="3198"/>
                  </a:lnTo>
                  <a:lnTo>
                    <a:pt x="743839" y="0"/>
                  </a:lnTo>
                  <a:close/>
                </a:path>
              </a:pathLst>
            </a:custGeom>
            <a:solidFill>
              <a:srgbClr val="00A2A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6" name="object 16"/>
            <p:cNvSpPr/>
            <p:nvPr/>
          </p:nvSpPr>
          <p:spPr>
            <a:xfrm>
              <a:off x="6486905" y="4370070"/>
              <a:ext cx="1094740" cy="789940"/>
            </a:xfrm>
            <a:custGeom>
              <a:avLst/>
              <a:gdLst/>
              <a:ahLst/>
              <a:cxnLst/>
              <a:rect l="l" t="t" r="r" b="b"/>
              <a:pathLst>
                <a:path w="1094740" h="789939">
                  <a:moveTo>
                    <a:pt x="350393" y="0"/>
                  </a:moveTo>
                  <a:lnTo>
                    <a:pt x="743839" y="0"/>
                  </a:lnTo>
                  <a:lnTo>
                    <a:pt x="791391" y="3198"/>
                  </a:lnTo>
                  <a:lnTo>
                    <a:pt x="836998" y="12514"/>
                  </a:lnTo>
                  <a:lnTo>
                    <a:pt x="880240" y="27531"/>
                  </a:lnTo>
                  <a:lnTo>
                    <a:pt x="920702" y="47831"/>
                  </a:lnTo>
                  <a:lnTo>
                    <a:pt x="957967" y="72999"/>
                  </a:lnTo>
                  <a:lnTo>
                    <a:pt x="991616" y="102616"/>
                  </a:lnTo>
                  <a:lnTo>
                    <a:pt x="1021232" y="136264"/>
                  </a:lnTo>
                  <a:lnTo>
                    <a:pt x="1046400" y="173529"/>
                  </a:lnTo>
                  <a:lnTo>
                    <a:pt x="1066700" y="213991"/>
                  </a:lnTo>
                  <a:lnTo>
                    <a:pt x="1081717" y="257233"/>
                  </a:lnTo>
                  <a:lnTo>
                    <a:pt x="1091033" y="302840"/>
                  </a:lnTo>
                  <a:lnTo>
                    <a:pt x="1094232" y="350392"/>
                  </a:lnTo>
                  <a:lnTo>
                    <a:pt x="1094232" y="789431"/>
                  </a:lnTo>
                  <a:lnTo>
                    <a:pt x="0" y="789431"/>
                  </a:lnTo>
                  <a:lnTo>
                    <a:pt x="0" y="350392"/>
                  </a:lnTo>
                  <a:lnTo>
                    <a:pt x="3198" y="302840"/>
                  </a:lnTo>
                  <a:lnTo>
                    <a:pt x="12514" y="257233"/>
                  </a:lnTo>
                  <a:lnTo>
                    <a:pt x="27531" y="213991"/>
                  </a:lnTo>
                  <a:lnTo>
                    <a:pt x="47831" y="173529"/>
                  </a:lnTo>
                  <a:lnTo>
                    <a:pt x="72999" y="136264"/>
                  </a:lnTo>
                  <a:lnTo>
                    <a:pt x="102615" y="102615"/>
                  </a:lnTo>
                  <a:lnTo>
                    <a:pt x="136264" y="72999"/>
                  </a:lnTo>
                  <a:lnTo>
                    <a:pt x="173529" y="47831"/>
                  </a:lnTo>
                  <a:lnTo>
                    <a:pt x="213991" y="27531"/>
                  </a:lnTo>
                  <a:lnTo>
                    <a:pt x="257233" y="12514"/>
                  </a:lnTo>
                  <a:lnTo>
                    <a:pt x="302840" y="3198"/>
                  </a:lnTo>
                  <a:lnTo>
                    <a:pt x="350393" y="0"/>
                  </a:lnTo>
                  <a:close/>
                </a:path>
              </a:pathLst>
            </a:custGeom>
            <a:ln w="28575">
              <a:solidFill>
                <a:srgbClr val="205D4A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5902071" y="3495351"/>
            <a:ext cx="461010" cy="206306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275" b="1" dirty="0">
                <a:solidFill>
                  <a:srgbClr val="1F4429"/>
                </a:solidFill>
                <a:latin typeface="Calibri"/>
                <a:cs typeface="Calibri"/>
              </a:rPr>
              <a:t>S</a:t>
            </a:r>
            <a:r>
              <a:rPr sz="1275" b="1" spc="-15" dirty="0">
                <a:solidFill>
                  <a:srgbClr val="1F4429"/>
                </a:solidFill>
                <a:latin typeface="Calibri"/>
                <a:cs typeface="Calibri"/>
              </a:rPr>
              <a:t>C</a:t>
            </a:r>
            <a:r>
              <a:rPr sz="1275" b="1" spc="-4" dirty="0">
                <a:solidFill>
                  <a:srgbClr val="1F4429"/>
                </a:solidFill>
                <a:latin typeface="Calibri"/>
                <a:cs typeface="Calibri"/>
              </a:rPr>
              <a:t>ORE</a:t>
            </a:r>
            <a:endParaRPr sz="1275">
              <a:latin typeface="Calibri"/>
              <a:cs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3376231" y="3638741"/>
            <a:ext cx="31575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7DC492"/>
                </a:solidFill>
                <a:latin typeface="Calibri"/>
                <a:cs typeface="Calibri"/>
              </a:rPr>
              <a:t>T</a:t>
            </a:r>
            <a:r>
              <a:rPr sz="900" b="1" spc="-4" dirty="0">
                <a:solidFill>
                  <a:srgbClr val="7DC492"/>
                </a:solidFill>
                <a:latin typeface="Calibri"/>
                <a:cs typeface="Calibri"/>
              </a:rPr>
              <a:t>R</a:t>
            </a:r>
            <a:r>
              <a:rPr sz="900" b="1" dirty="0">
                <a:solidFill>
                  <a:srgbClr val="7DC492"/>
                </a:solidFill>
                <a:latin typeface="Calibri"/>
                <a:cs typeface="Calibri"/>
              </a:rPr>
              <a:t>AIN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5023103" y="3638741"/>
            <a:ext cx="472440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49" dirty="0">
                <a:solidFill>
                  <a:srgbClr val="FF7B80"/>
                </a:solidFill>
                <a:latin typeface="Calibri"/>
                <a:cs typeface="Calibri"/>
              </a:rPr>
              <a:t>V</a:t>
            </a:r>
            <a:r>
              <a:rPr sz="900" b="1" dirty="0">
                <a:solidFill>
                  <a:srgbClr val="FF7B80"/>
                </a:solidFill>
                <a:latin typeface="Calibri"/>
                <a:cs typeface="Calibri"/>
              </a:rPr>
              <a:t>A</a:t>
            </a:r>
            <a:r>
              <a:rPr sz="900" b="1" spc="-4" dirty="0">
                <a:solidFill>
                  <a:srgbClr val="FF7B80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FF7B80"/>
                </a:solidFill>
                <a:latin typeface="Calibri"/>
                <a:cs typeface="Calibri"/>
              </a:rPr>
              <a:t>I</a:t>
            </a:r>
            <a:r>
              <a:rPr sz="900" b="1" spc="-19" dirty="0">
                <a:solidFill>
                  <a:srgbClr val="FF7B80"/>
                </a:solidFill>
                <a:latin typeface="Calibri"/>
                <a:cs typeface="Calibri"/>
              </a:rPr>
              <a:t>D</a:t>
            </a:r>
            <a:r>
              <a:rPr sz="900" b="1" spc="-71" dirty="0">
                <a:solidFill>
                  <a:srgbClr val="FF7B80"/>
                </a:solidFill>
                <a:latin typeface="Calibri"/>
                <a:cs typeface="Calibri"/>
              </a:rPr>
              <a:t>A</a:t>
            </a:r>
            <a:r>
              <a:rPr sz="900" b="1" dirty="0">
                <a:solidFill>
                  <a:srgbClr val="FF7B80"/>
                </a:solidFill>
                <a:latin typeface="Calibri"/>
                <a:cs typeface="Calibri"/>
              </a:rPr>
              <a:t>TE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2701052" y="2294144"/>
            <a:ext cx="747236" cy="461486"/>
            <a:chOff x="2458402" y="3058858"/>
            <a:chExt cx="996315" cy="615315"/>
          </a:xfrm>
        </p:grpSpPr>
        <p:sp>
          <p:nvSpPr>
            <p:cNvPr id="21" name="object 21"/>
            <p:cNvSpPr/>
            <p:nvPr/>
          </p:nvSpPr>
          <p:spPr>
            <a:xfrm>
              <a:off x="2472689" y="3146297"/>
              <a:ext cx="967740" cy="513715"/>
            </a:xfrm>
            <a:custGeom>
              <a:avLst/>
              <a:gdLst/>
              <a:ahLst/>
              <a:cxnLst/>
              <a:rect l="l" t="t" r="r" b="b"/>
              <a:pathLst>
                <a:path w="967739" h="513714">
                  <a:moveTo>
                    <a:pt x="967739" y="0"/>
                  </a:moveTo>
                  <a:lnTo>
                    <a:pt x="913726" y="33611"/>
                  </a:lnTo>
                  <a:lnTo>
                    <a:pt x="874373" y="43196"/>
                  </a:lnTo>
                  <a:lnTo>
                    <a:pt x="826008" y="51720"/>
                  </a:lnTo>
                  <a:lnTo>
                    <a:pt x="769626" y="59033"/>
                  </a:lnTo>
                  <a:lnTo>
                    <a:pt x="706224" y="64984"/>
                  </a:lnTo>
                  <a:lnTo>
                    <a:pt x="636800" y="69421"/>
                  </a:lnTo>
                  <a:lnTo>
                    <a:pt x="562349" y="72194"/>
                  </a:lnTo>
                  <a:lnTo>
                    <a:pt x="483870" y="73151"/>
                  </a:lnTo>
                  <a:lnTo>
                    <a:pt x="405390" y="72194"/>
                  </a:lnTo>
                  <a:lnTo>
                    <a:pt x="330939" y="69421"/>
                  </a:lnTo>
                  <a:lnTo>
                    <a:pt x="261515" y="64984"/>
                  </a:lnTo>
                  <a:lnTo>
                    <a:pt x="198113" y="59033"/>
                  </a:lnTo>
                  <a:lnTo>
                    <a:pt x="141731" y="51720"/>
                  </a:lnTo>
                  <a:lnTo>
                    <a:pt x="93366" y="43196"/>
                  </a:lnTo>
                  <a:lnTo>
                    <a:pt x="54013" y="33611"/>
                  </a:lnTo>
                  <a:lnTo>
                    <a:pt x="6333" y="11862"/>
                  </a:lnTo>
                  <a:lnTo>
                    <a:pt x="0" y="0"/>
                  </a:lnTo>
                  <a:lnTo>
                    <a:pt x="0" y="440436"/>
                  </a:lnTo>
                  <a:lnTo>
                    <a:pt x="54013" y="474047"/>
                  </a:lnTo>
                  <a:lnTo>
                    <a:pt x="93366" y="483632"/>
                  </a:lnTo>
                  <a:lnTo>
                    <a:pt x="141731" y="492156"/>
                  </a:lnTo>
                  <a:lnTo>
                    <a:pt x="198113" y="499469"/>
                  </a:lnTo>
                  <a:lnTo>
                    <a:pt x="261515" y="505420"/>
                  </a:lnTo>
                  <a:lnTo>
                    <a:pt x="330939" y="509857"/>
                  </a:lnTo>
                  <a:lnTo>
                    <a:pt x="405390" y="512630"/>
                  </a:lnTo>
                  <a:lnTo>
                    <a:pt x="483870" y="513588"/>
                  </a:lnTo>
                  <a:lnTo>
                    <a:pt x="562349" y="512630"/>
                  </a:lnTo>
                  <a:lnTo>
                    <a:pt x="636800" y="509857"/>
                  </a:lnTo>
                  <a:lnTo>
                    <a:pt x="706224" y="505420"/>
                  </a:lnTo>
                  <a:lnTo>
                    <a:pt x="769626" y="499469"/>
                  </a:lnTo>
                  <a:lnTo>
                    <a:pt x="826008" y="492156"/>
                  </a:lnTo>
                  <a:lnTo>
                    <a:pt x="874373" y="483632"/>
                  </a:lnTo>
                  <a:lnTo>
                    <a:pt x="913726" y="474047"/>
                  </a:lnTo>
                  <a:lnTo>
                    <a:pt x="961406" y="452298"/>
                  </a:lnTo>
                  <a:lnTo>
                    <a:pt x="967739" y="440436"/>
                  </a:lnTo>
                  <a:lnTo>
                    <a:pt x="967739" y="0"/>
                  </a:lnTo>
                  <a:close/>
                </a:path>
              </a:pathLst>
            </a:custGeom>
            <a:solidFill>
              <a:srgbClr val="00A2A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2" name="object 22"/>
            <p:cNvSpPr/>
            <p:nvPr/>
          </p:nvSpPr>
          <p:spPr>
            <a:xfrm>
              <a:off x="2472689" y="3073145"/>
              <a:ext cx="967740" cy="146685"/>
            </a:xfrm>
            <a:custGeom>
              <a:avLst/>
              <a:gdLst/>
              <a:ahLst/>
              <a:cxnLst/>
              <a:rect l="l" t="t" r="r" b="b"/>
              <a:pathLst>
                <a:path w="967739" h="146685">
                  <a:moveTo>
                    <a:pt x="483870" y="0"/>
                  </a:moveTo>
                  <a:lnTo>
                    <a:pt x="405390" y="957"/>
                  </a:lnTo>
                  <a:lnTo>
                    <a:pt x="330939" y="3730"/>
                  </a:lnTo>
                  <a:lnTo>
                    <a:pt x="261515" y="8167"/>
                  </a:lnTo>
                  <a:lnTo>
                    <a:pt x="198113" y="14118"/>
                  </a:lnTo>
                  <a:lnTo>
                    <a:pt x="141731" y="21431"/>
                  </a:lnTo>
                  <a:lnTo>
                    <a:pt x="93366" y="29955"/>
                  </a:lnTo>
                  <a:lnTo>
                    <a:pt x="54013" y="39540"/>
                  </a:lnTo>
                  <a:lnTo>
                    <a:pt x="6333" y="61289"/>
                  </a:lnTo>
                  <a:lnTo>
                    <a:pt x="0" y="73151"/>
                  </a:lnTo>
                  <a:lnTo>
                    <a:pt x="6333" y="85014"/>
                  </a:lnTo>
                  <a:lnTo>
                    <a:pt x="54013" y="106763"/>
                  </a:lnTo>
                  <a:lnTo>
                    <a:pt x="93366" y="116348"/>
                  </a:lnTo>
                  <a:lnTo>
                    <a:pt x="141731" y="124872"/>
                  </a:lnTo>
                  <a:lnTo>
                    <a:pt x="198113" y="132185"/>
                  </a:lnTo>
                  <a:lnTo>
                    <a:pt x="261515" y="138136"/>
                  </a:lnTo>
                  <a:lnTo>
                    <a:pt x="330939" y="142573"/>
                  </a:lnTo>
                  <a:lnTo>
                    <a:pt x="405390" y="145346"/>
                  </a:lnTo>
                  <a:lnTo>
                    <a:pt x="483870" y="146303"/>
                  </a:lnTo>
                  <a:lnTo>
                    <a:pt x="562349" y="145346"/>
                  </a:lnTo>
                  <a:lnTo>
                    <a:pt x="636800" y="142573"/>
                  </a:lnTo>
                  <a:lnTo>
                    <a:pt x="706224" y="138136"/>
                  </a:lnTo>
                  <a:lnTo>
                    <a:pt x="769626" y="132185"/>
                  </a:lnTo>
                  <a:lnTo>
                    <a:pt x="826008" y="124872"/>
                  </a:lnTo>
                  <a:lnTo>
                    <a:pt x="874373" y="116348"/>
                  </a:lnTo>
                  <a:lnTo>
                    <a:pt x="913726" y="106763"/>
                  </a:lnTo>
                  <a:lnTo>
                    <a:pt x="961406" y="85014"/>
                  </a:lnTo>
                  <a:lnTo>
                    <a:pt x="967739" y="73151"/>
                  </a:lnTo>
                  <a:lnTo>
                    <a:pt x="961406" y="61289"/>
                  </a:lnTo>
                  <a:lnTo>
                    <a:pt x="913726" y="39540"/>
                  </a:lnTo>
                  <a:lnTo>
                    <a:pt x="874373" y="29955"/>
                  </a:lnTo>
                  <a:lnTo>
                    <a:pt x="826008" y="21431"/>
                  </a:lnTo>
                  <a:lnTo>
                    <a:pt x="769626" y="14118"/>
                  </a:lnTo>
                  <a:lnTo>
                    <a:pt x="706224" y="8167"/>
                  </a:lnTo>
                  <a:lnTo>
                    <a:pt x="636800" y="3730"/>
                  </a:lnTo>
                  <a:lnTo>
                    <a:pt x="562349" y="957"/>
                  </a:lnTo>
                  <a:lnTo>
                    <a:pt x="483870" y="0"/>
                  </a:lnTo>
                  <a:close/>
                </a:path>
              </a:pathLst>
            </a:custGeom>
            <a:solidFill>
              <a:srgbClr val="66C7C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3" name="object 23"/>
            <p:cNvSpPr/>
            <p:nvPr/>
          </p:nvSpPr>
          <p:spPr>
            <a:xfrm>
              <a:off x="2472689" y="3073145"/>
              <a:ext cx="967740" cy="586740"/>
            </a:xfrm>
            <a:custGeom>
              <a:avLst/>
              <a:gdLst/>
              <a:ahLst/>
              <a:cxnLst/>
              <a:rect l="l" t="t" r="r" b="b"/>
              <a:pathLst>
                <a:path w="967739" h="586739">
                  <a:moveTo>
                    <a:pt x="967739" y="73151"/>
                  </a:moveTo>
                  <a:lnTo>
                    <a:pt x="913726" y="106763"/>
                  </a:lnTo>
                  <a:lnTo>
                    <a:pt x="874373" y="116348"/>
                  </a:lnTo>
                  <a:lnTo>
                    <a:pt x="826008" y="124872"/>
                  </a:lnTo>
                  <a:lnTo>
                    <a:pt x="769626" y="132185"/>
                  </a:lnTo>
                  <a:lnTo>
                    <a:pt x="706224" y="138136"/>
                  </a:lnTo>
                  <a:lnTo>
                    <a:pt x="636800" y="142573"/>
                  </a:lnTo>
                  <a:lnTo>
                    <a:pt x="562349" y="145346"/>
                  </a:lnTo>
                  <a:lnTo>
                    <a:pt x="483870" y="146303"/>
                  </a:lnTo>
                  <a:lnTo>
                    <a:pt x="405390" y="145346"/>
                  </a:lnTo>
                  <a:lnTo>
                    <a:pt x="330939" y="142573"/>
                  </a:lnTo>
                  <a:lnTo>
                    <a:pt x="261515" y="138136"/>
                  </a:lnTo>
                  <a:lnTo>
                    <a:pt x="198113" y="132185"/>
                  </a:lnTo>
                  <a:lnTo>
                    <a:pt x="141731" y="124872"/>
                  </a:lnTo>
                  <a:lnTo>
                    <a:pt x="93366" y="116348"/>
                  </a:lnTo>
                  <a:lnTo>
                    <a:pt x="54013" y="106763"/>
                  </a:lnTo>
                  <a:lnTo>
                    <a:pt x="6333" y="85014"/>
                  </a:lnTo>
                  <a:lnTo>
                    <a:pt x="0" y="73151"/>
                  </a:lnTo>
                  <a:lnTo>
                    <a:pt x="6333" y="61289"/>
                  </a:lnTo>
                  <a:lnTo>
                    <a:pt x="54013" y="39540"/>
                  </a:lnTo>
                  <a:lnTo>
                    <a:pt x="93366" y="29955"/>
                  </a:lnTo>
                  <a:lnTo>
                    <a:pt x="141731" y="21431"/>
                  </a:lnTo>
                  <a:lnTo>
                    <a:pt x="198113" y="14118"/>
                  </a:lnTo>
                  <a:lnTo>
                    <a:pt x="261515" y="8167"/>
                  </a:lnTo>
                  <a:lnTo>
                    <a:pt x="330939" y="3730"/>
                  </a:lnTo>
                  <a:lnTo>
                    <a:pt x="405390" y="957"/>
                  </a:lnTo>
                  <a:lnTo>
                    <a:pt x="483870" y="0"/>
                  </a:lnTo>
                  <a:lnTo>
                    <a:pt x="562349" y="957"/>
                  </a:lnTo>
                  <a:lnTo>
                    <a:pt x="636800" y="3730"/>
                  </a:lnTo>
                  <a:lnTo>
                    <a:pt x="706224" y="8167"/>
                  </a:lnTo>
                  <a:lnTo>
                    <a:pt x="769626" y="14118"/>
                  </a:lnTo>
                  <a:lnTo>
                    <a:pt x="826008" y="21431"/>
                  </a:lnTo>
                  <a:lnTo>
                    <a:pt x="874373" y="29955"/>
                  </a:lnTo>
                  <a:lnTo>
                    <a:pt x="913726" y="39540"/>
                  </a:lnTo>
                  <a:lnTo>
                    <a:pt x="961406" y="61289"/>
                  </a:lnTo>
                  <a:lnTo>
                    <a:pt x="967739" y="73151"/>
                  </a:lnTo>
                  <a:lnTo>
                    <a:pt x="967739" y="513588"/>
                  </a:lnTo>
                  <a:lnTo>
                    <a:pt x="913726" y="547199"/>
                  </a:lnTo>
                  <a:lnTo>
                    <a:pt x="874373" y="556784"/>
                  </a:lnTo>
                  <a:lnTo>
                    <a:pt x="826008" y="565308"/>
                  </a:lnTo>
                  <a:lnTo>
                    <a:pt x="769626" y="572621"/>
                  </a:lnTo>
                  <a:lnTo>
                    <a:pt x="706224" y="578572"/>
                  </a:lnTo>
                  <a:lnTo>
                    <a:pt x="636800" y="583009"/>
                  </a:lnTo>
                  <a:lnTo>
                    <a:pt x="562349" y="585782"/>
                  </a:lnTo>
                  <a:lnTo>
                    <a:pt x="483870" y="586739"/>
                  </a:lnTo>
                  <a:lnTo>
                    <a:pt x="405390" y="585782"/>
                  </a:lnTo>
                  <a:lnTo>
                    <a:pt x="330939" y="583009"/>
                  </a:lnTo>
                  <a:lnTo>
                    <a:pt x="261515" y="578572"/>
                  </a:lnTo>
                  <a:lnTo>
                    <a:pt x="198113" y="572621"/>
                  </a:lnTo>
                  <a:lnTo>
                    <a:pt x="141731" y="565308"/>
                  </a:lnTo>
                  <a:lnTo>
                    <a:pt x="93366" y="556784"/>
                  </a:lnTo>
                  <a:lnTo>
                    <a:pt x="54013" y="547199"/>
                  </a:lnTo>
                  <a:lnTo>
                    <a:pt x="6333" y="525450"/>
                  </a:lnTo>
                  <a:lnTo>
                    <a:pt x="0" y="513588"/>
                  </a:lnTo>
                  <a:lnTo>
                    <a:pt x="0" y="73151"/>
                  </a:lnTo>
                </a:path>
              </a:pathLst>
            </a:custGeom>
            <a:ln w="28575">
              <a:solidFill>
                <a:srgbClr val="205D4A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2916078" y="2426398"/>
            <a:ext cx="315754" cy="224100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algn="ctr">
              <a:spcBef>
                <a:spcPts val="127"/>
              </a:spcBef>
            </a:pPr>
            <a:r>
              <a:rPr sz="900" b="1" spc="-4" dirty="0">
                <a:solidFill>
                  <a:srgbClr val="1F4429"/>
                </a:solidFill>
                <a:latin typeface="Calibri"/>
                <a:cs typeface="Calibri"/>
              </a:rPr>
              <a:t>TRAIN</a:t>
            </a:r>
            <a:endParaRPr sz="900">
              <a:latin typeface="Calibri"/>
              <a:cs typeface="Calibri"/>
            </a:endParaRPr>
          </a:p>
          <a:p>
            <a:pPr marL="953" algn="ctr">
              <a:spcBef>
                <a:spcPts val="26"/>
              </a:spcBef>
            </a:pPr>
            <a:r>
              <a:rPr sz="450" b="1" spc="-4" dirty="0">
                <a:solidFill>
                  <a:srgbClr val="1F4429"/>
                </a:solidFill>
                <a:latin typeface="Calibri"/>
                <a:cs typeface="Calibri"/>
              </a:rPr>
              <a:t>75%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3625739" y="2294144"/>
            <a:ext cx="745331" cy="461486"/>
            <a:chOff x="3691318" y="3058858"/>
            <a:chExt cx="993775" cy="615315"/>
          </a:xfrm>
        </p:grpSpPr>
        <p:sp>
          <p:nvSpPr>
            <p:cNvPr id="26" name="object 26"/>
            <p:cNvSpPr/>
            <p:nvPr/>
          </p:nvSpPr>
          <p:spPr>
            <a:xfrm>
              <a:off x="3705605" y="3146297"/>
              <a:ext cx="965200" cy="513715"/>
            </a:xfrm>
            <a:custGeom>
              <a:avLst/>
              <a:gdLst/>
              <a:ahLst/>
              <a:cxnLst/>
              <a:rect l="l" t="t" r="r" b="b"/>
              <a:pathLst>
                <a:path w="965200" h="513714">
                  <a:moveTo>
                    <a:pt x="964692" y="0"/>
                  </a:moveTo>
                  <a:lnTo>
                    <a:pt x="910863" y="33611"/>
                  </a:lnTo>
                  <a:lnTo>
                    <a:pt x="871642" y="43196"/>
                  </a:lnTo>
                  <a:lnTo>
                    <a:pt x="823436" y="51720"/>
                  </a:lnTo>
                  <a:lnTo>
                    <a:pt x="767236" y="59033"/>
                  </a:lnTo>
                  <a:lnTo>
                    <a:pt x="704035" y="64984"/>
                  </a:lnTo>
                  <a:lnTo>
                    <a:pt x="634825" y="69421"/>
                  </a:lnTo>
                  <a:lnTo>
                    <a:pt x="560598" y="72194"/>
                  </a:lnTo>
                  <a:lnTo>
                    <a:pt x="482346" y="73151"/>
                  </a:lnTo>
                  <a:lnTo>
                    <a:pt x="404093" y="72194"/>
                  </a:lnTo>
                  <a:lnTo>
                    <a:pt x="329866" y="69421"/>
                  </a:lnTo>
                  <a:lnTo>
                    <a:pt x="260656" y="64984"/>
                  </a:lnTo>
                  <a:lnTo>
                    <a:pt x="197455" y="59033"/>
                  </a:lnTo>
                  <a:lnTo>
                    <a:pt x="141255" y="51720"/>
                  </a:lnTo>
                  <a:lnTo>
                    <a:pt x="93049" y="43196"/>
                  </a:lnTo>
                  <a:lnTo>
                    <a:pt x="53828" y="33611"/>
                  </a:lnTo>
                  <a:lnTo>
                    <a:pt x="6311" y="11862"/>
                  </a:lnTo>
                  <a:lnTo>
                    <a:pt x="0" y="0"/>
                  </a:lnTo>
                  <a:lnTo>
                    <a:pt x="0" y="440436"/>
                  </a:lnTo>
                  <a:lnTo>
                    <a:pt x="53828" y="474047"/>
                  </a:lnTo>
                  <a:lnTo>
                    <a:pt x="93049" y="483632"/>
                  </a:lnTo>
                  <a:lnTo>
                    <a:pt x="141255" y="492156"/>
                  </a:lnTo>
                  <a:lnTo>
                    <a:pt x="197455" y="499469"/>
                  </a:lnTo>
                  <a:lnTo>
                    <a:pt x="260656" y="505420"/>
                  </a:lnTo>
                  <a:lnTo>
                    <a:pt x="329866" y="509857"/>
                  </a:lnTo>
                  <a:lnTo>
                    <a:pt x="404093" y="512630"/>
                  </a:lnTo>
                  <a:lnTo>
                    <a:pt x="482346" y="513588"/>
                  </a:lnTo>
                  <a:lnTo>
                    <a:pt x="560598" y="512630"/>
                  </a:lnTo>
                  <a:lnTo>
                    <a:pt x="634825" y="509857"/>
                  </a:lnTo>
                  <a:lnTo>
                    <a:pt x="704035" y="505420"/>
                  </a:lnTo>
                  <a:lnTo>
                    <a:pt x="767236" y="499469"/>
                  </a:lnTo>
                  <a:lnTo>
                    <a:pt x="823436" y="492156"/>
                  </a:lnTo>
                  <a:lnTo>
                    <a:pt x="871642" y="483632"/>
                  </a:lnTo>
                  <a:lnTo>
                    <a:pt x="910863" y="474047"/>
                  </a:lnTo>
                  <a:lnTo>
                    <a:pt x="958380" y="452298"/>
                  </a:lnTo>
                  <a:lnTo>
                    <a:pt x="964692" y="440436"/>
                  </a:lnTo>
                  <a:lnTo>
                    <a:pt x="964692" y="0"/>
                  </a:lnTo>
                  <a:close/>
                </a:path>
              </a:pathLst>
            </a:custGeom>
            <a:solidFill>
              <a:srgbClr val="00A2A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7" name="object 27"/>
            <p:cNvSpPr/>
            <p:nvPr/>
          </p:nvSpPr>
          <p:spPr>
            <a:xfrm>
              <a:off x="3705605" y="3073145"/>
              <a:ext cx="965200" cy="146685"/>
            </a:xfrm>
            <a:custGeom>
              <a:avLst/>
              <a:gdLst/>
              <a:ahLst/>
              <a:cxnLst/>
              <a:rect l="l" t="t" r="r" b="b"/>
              <a:pathLst>
                <a:path w="965200" h="146685">
                  <a:moveTo>
                    <a:pt x="482346" y="0"/>
                  </a:moveTo>
                  <a:lnTo>
                    <a:pt x="404093" y="957"/>
                  </a:lnTo>
                  <a:lnTo>
                    <a:pt x="329866" y="3730"/>
                  </a:lnTo>
                  <a:lnTo>
                    <a:pt x="260656" y="8167"/>
                  </a:lnTo>
                  <a:lnTo>
                    <a:pt x="197455" y="14118"/>
                  </a:lnTo>
                  <a:lnTo>
                    <a:pt x="141255" y="21431"/>
                  </a:lnTo>
                  <a:lnTo>
                    <a:pt x="93049" y="29955"/>
                  </a:lnTo>
                  <a:lnTo>
                    <a:pt x="53828" y="39540"/>
                  </a:lnTo>
                  <a:lnTo>
                    <a:pt x="6311" y="61289"/>
                  </a:lnTo>
                  <a:lnTo>
                    <a:pt x="0" y="73151"/>
                  </a:lnTo>
                  <a:lnTo>
                    <a:pt x="6311" y="85014"/>
                  </a:lnTo>
                  <a:lnTo>
                    <a:pt x="53828" y="106763"/>
                  </a:lnTo>
                  <a:lnTo>
                    <a:pt x="93049" y="116348"/>
                  </a:lnTo>
                  <a:lnTo>
                    <a:pt x="141255" y="124872"/>
                  </a:lnTo>
                  <a:lnTo>
                    <a:pt x="197455" y="132185"/>
                  </a:lnTo>
                  <a:lnTo>
                    <a:pt x="260656" y="138136"/>
                  </a:lnTo>
                  <a:lnTo>
                    <a:pt x="329866" y="142573"/>
                  </a:lnTo>
                  <a:lnTo>
                    <a:pt x="404093" y="145346"/>
                  </a:lnTo>
                  <a:lnTo>
                    <a:pt x="482346" y="146303"/>
                  </a:lnTo>
                  <a:lnTo>
                    <a:pt x="560598" y="145346"/>
                  </a:lnTo>
                  <a:lnTo>
                    <a:pt x="634825" y="142573"/>
                  </a:lnTo>
                  <a:lnTo>
                    <a:pt x="704035" y="138136"/>
                  </a:lnTo>
                  <a:lnTo>
                    <a:pt x="767236" y="132185"/>
                  </a:lnTo>
                  <a:lnTo>
                    <a:pt x="823436" y="124872"/>
                  </a:lnTo>
                  <a:lnTo>
                    <a:pt x="871642" y="116348"/>
                  </a:lnTo>
                  <a:lnTo>
                    <a:pt x="910863" y="106763"/>
                  </a:lnTo>
                  <a:lnTo>
                    <a:pt x="958380" y="85014"/>
                  </a:lnTo>
                  <a:lnTo>
                    <a:pt x="964692" y="73151"/>
                  </a:lnTo>
                  <a:lnTo>
                    <a:pt x="958380" y="61289"/>
                  </a:lnTo>
                  <a:lnTo>
                    <a:pt x="910863" y="39540"/>
                  </a:lnTo>
                  <a:lnTo>
                    <a:pt x="871642" y="29955"/>
                  </a:lnTo>
                  <a:lnTo>
                    <a:pt x="823436" y="21431"/>
                  </a:lnTo>
                  <a:lnTo>
                    <a:pt x="767236" y="14118"/>
                  </a:lnTo>
                  <a:lnTo>
                    <a:pt x="704035" y="8167"/>
                  </a:lnTo>
                  <a:lnTo>
                    <a:pt x="634825" y="3730"/>
                  </a:lnTo>
                  <a:lnTo>
                    <a:pt x="560598" y="957"/>
                  </a:lnTo>
                  <a:lnTo>
                    <a:pt x="482346" y="0"/>
                  </a:lnTo>
                  <a:close/>
                </a:path>
              </a:pathLst>
            </a:custGeom>
            <a:solidFill>
              <a:srgbClr val="66C7C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8" name="object 28"/>
            <p:cNvSpPr/>
            <p:nvPr/>
          </p:nvSpPr>
          <p:spPr>
            <a:xfrm>
              <a:off x="3705605" y="3073145"/>
              <a:ext cx="965200" cy="586740"/>
            </a:xfrm>
            <a:custGeom>
              <a:avLst/>
              <a:gdLst/>
              <a:ahLst/>
              <a:cxnLst/>
              <a:rect l="l" t="t" r="r" b="b"/>
              <a:pathLst>
                <a:path w="965200" h="586739">
                  <a:moveTo>
                    <a:pt x="964692" y="73151"/>
                  </a:moveTo>
                  <a:lnTo>
                    <a:pt x="910863" y="106763"/>
                  </a:lnTo>
                  <a:lnTo>
                    <a:pt x="871642" y="116348"/>
                  </a:lnTo>
                  <a:lnTo>
                    <a:pt x="823436" y="124872"/>
                  </a:lnTo>
                  <a:lnTo>
                    <a:pt x="767236" y="132185"/>
                  </a:lnTo>
                  <a:lnTo>
                    <a:pt x="704035" y="138136"/>
                  </a:lnTo>
                  <a:lnTo>
                    <a:pt x="634825" y="142573"/>
                  </a:lnTo>
                  <a:lnTo>
                    <a:pt x="560598" y="145346"/>
                  </a:lnTo>
                  <a:lnTo>
                    <a:pt x="482346" y="146303"/>
                  </a:lnTo>
                  <a:lnTo>
                    <a:pt x="404093" y="145346"/>
                  </a:lnTo>
                  <a:lnTo>
                    <a:pt x="329866" y="142573"/>
                  </a:lnTo>
                  <a:lnTo>
                    <a:pt x="260656" y="138136"/>
                  </a:lnTo>
                  <a:lnTo>
                    <a:pt x="197455" y="132185"/>
                  </a:lnTo>
                  <a:lnTo>
                    <a:pt x="141255" y="124872"/>
                  </a:lnTo>
                  <a:lnTo>
                    <a:pt x="93049" y="116348"/>
                  </a:lnTo>
                  <a:lnTo>
                    <a:pt x="53828" y="106763"/>
                  </a:lnTo>
                  <a:lnTo>
                    <a:pt x="6311" y="85014"/>
                  </a:lnTo>
                  <a:lnTo>
                    <a:pt x="0" y="73151"/>
                  </a:lnTo>
                  <a:lnTo>
                    <a:pt x="6311" y="61289"/>
                  </a:lnTo>
                  <a:lnTo>
                    <a:pt x="53828" y="39540"/>
                  </a:lnTo>
                  <a:lnTo>
                    <a:pt x="93049" y="29955"/>
                  </a:lnTo>
                  <a:lnTo>
                    <a:pt x="141255" y="21431"/>
                  </a:lnTo>
                  <a:lnTo>
                    <a:pt x="197455" y="14118"/>
                  </a:lnTo>
                  <a:lnTo>
                    <a:pt x="260656" y="8167"/>
                  </a:lnTo>
                  <a:lnTo>
                    <a:pt x="329866" y="3730"/>
                  </a:lnTo>
                  <a:lnTo>
                    <a:pt x="404093" y="957"/>
                  </a:lnTo>
                  <a:lnTo>
                    <a:pt x="482346" y="0"/>
                  </a:lnTo>
                  <a:lnTo>
                    <a:pt x="560598" y="957"/>
                  </a:lnTo>
                  <a:lnTo>
                    <a:pt x="634825" y="3730"/>
                  </a:lnTo>
                  <a:lnTo>
                    <a:pt x="704035" y="8167"/>
                  </a:lnTo>
                  <a:lnTo>
                    <a:pt x="767236" y="14118"/>
                  </a:lnTo>
                  <a:lnTo>
                    <a:pt x="823436" y="21431"/>
                  </a:lnTo>
                  <a:lnTo>
                    <a:pt x="871642" y="29955"/>
                  </a:lnTo>
                  <a:lnTo>
                    <a:pt x="910863" y="39540"/>
                  </a:lnTo>
                  <a:lnTo>
                    <a:pt x="958380" y="61289"/>
                  </a:lnTo>
                  <a:lnTo>
                    <a:pt x="964692" y="73151"/>
                  </a:lnTo>
                  <a:lnTo>
                    <a:pt x="964692" y="513588"/>
                  </a:lnTo>
                  <a:lnTo>
                    <a:pt x="910863" y="547199"/>
                  </a:lnTo>
                  <a:lnTo>
                    <a:pt x="871642" y="556784"/>
                  </a:lnTo>
                  <a:lnTo>
                    <a:pt x="823436" y="565308"/>
                  </a:lnTo>
                  <a:lnTo>
                    <a:pt x="767236" y="572621"/>
                  </a:lnTo>
                  <a:lnTo>
                    <a:pt x="704035" y="578572"/>
                  </a:lnTo>
                  <a:lnTo>
                    <a:pt x="634825" y="583009"/>
                  </a:lnTo>
                  <a:lnTo>
                    <a:pt x="560598" y="585782"/>
                  </a:lnTo>
                  <a:lnTo>
                    <a:pt x="482346" y="586739"/>
                  </a:lnTo>
                  <a:lnTo>
                    <a:pt x="404093" y="585782"/>
                  </a:lnTo>
                  <a:lnTo>
                    <a:pt x="329866" y="583009"/>
                  </a:lnTo>
                  <a:lnTo>
                    <a:pt x="260656" y="578572"/>
                  </a:lnTo>
                  <a:lnTo>
                    <a:pt x="197455" y="572621"/>
                  </a:lnTo>
                  <a:lnTo>
                    <a:pt x="141255" y="565308"/>
                  </a:lnTo>
                  <a:lnTo>
                    <a:pt x="93049" y="556784"/>
                  </a:lnTo>
                  <a:lnTo>
                    <a:pt x="53828" y="547199"/>
                  </a:lnTo>
                  <a:lnTo>
                    <a:pt x="6311" y="525450"/>
                  </a:lnTo>
                  <a:lnTo>
                    <a:pt x="0" y="513588"/>
                  </a:lnTo>
                  <a:lnTo>
                    <a:pt x="0" y="73151"/>
                  </a:lnTo>
                </a:path>
              </a:pathLst>
            </a:custGeom>
            <a:ln w="28575">
              <a:solidFill>
                <a:srgbClr val="205D4A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9" name="object 29"/>
          <p:cNvSpPr txBox="1"/>
          <p:nvPr/>
        </p:nvSpPr>
        <p:spPr>
          <a:xfrm>
            <a:off x="3698177" y="2426398"/>
            <a:ext cx="600551" cy="224100"/>
          </a:xfrm>
          <a:prstGeom prst="rect">
            <a:avLst/>
          </a:prstGeom>
        </p:spPr>
        <p:txBody>
          <a:bodyPr vert="horz" wrap="square" lIns="0" tIns="16193" rIns="0" bIns="0" rtlCol="0">
            <a:spAutoFit/>
          </a:bodyPr>
          <a:lstStyle/>
          <a:p>
            <a:pPr algn="ctr">
              <a:spcBef>
                <a:spcPts val="127"/>
              </a:spcBef>
            </a:pPr>
            <a:r>
              <a:rPr sz="900" b="1" spc="-15" dirty="0">
                <a:solidFill>
                  <a:srgbClr val="1F4429"/>
                </a:solidFill>
                <a:latin typeface="Calibri"/>
                <a:cs typeface="Calibri"/>
              </a:rPr>
              <a:t>VALIDATION</a:t>
            </a:r>
            <a:endParaRPr sz="900">
              <a:latin typeface="Calibri"/>
              <a:cs typeface="Calibri"/>
            </a:endParaRPr>
          </a:p>
          <a:p>
            <a:pPr algn="ctr">
              <a:spcBef>
                <a:spcPts val="26"/>
              </a:spcBef>
            </a:pPr>
            <a:r>
              <a:rPr sz="450" b="1" spc="-4" dirty="0">
                <a:solidFill>
                  <a:srgbClr val="1F4429"/>
                </a:solidFill>
                <a:latin typeface="Calibri"/>
                <a:cs typeface="Calibri"/>
              </a:rPr>
              <a:t>25%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2366153" y="2215134"/>
            <a:ext cx="2148840" cy="1665446"/>
            <a:chOff x="2011870" y="2953511"/>
            <a:chExt cx="2865120" cy="2220595"/>
          </a:xfrm>
        </p:grpSpPr>
        <p:sp>
          <p:nvSpPr>
            <p:cNvPr id="31" name="object 31"/>
            <p:cNvSpPr/>
            <p:nvPr/>
          </p:nvSpPr>
          <p:spPr>
            <a:xfrm>
              <a:off x="2286761" y="2972561"/>
              <a:ext cx="2571115" cy="782320"/>
            </a:xfrm>
            <a:custGeom>
              <a:avLst/>
              <a:gdLst/>
              <a:ahLst/>
              <a:cxnLst/>
              <a:rect l="l" t="t" r="r" b="b"/>
              <a:pathLst>
                <a:path w="2571115" h="782320">
                  <a:moveTo>
                    <a:pt x="0" y="130301"/>
                  </a:moveTo>
                  <a:lnTo>
                    <a:pt x="10233" y="79563"/>
                  </a:lnTo>
                  <a:lnTo>
                    <a:pt x="38147" y="38147"/>
                  </a:lnTo>
                  <a:lnTo>
                    <a:pt x="79563" y="10233"/>
                  </a:lnTo>
                  <a:lnTo>
                    <a:pt x="130301" y="0"/>
                  </a:lnTo>
                  <a:lnTo>
                    <a:pt x="2440686" y="0"/>
                  </a:lnTo>
                  <a:lnTo>
                    <a:pt x="2491424" y="10233"/>
                  </a:lnTo>
                  <a:lnTo>
                    <a:pt x="2532840" y="38147"/>
                  </a:lnTo>
                  <a:lnTo>
                    <a:pt x="2560754" y="79563"/>
                  </a:lnTo>
                  <a:lnTo>
                    <a:pt x="2570988" y="130301"/>
                  </a:lnTo>
                  <a:lnTo>
                    <a:pt x="2570988" y="651510"/>
                  </a:lnTo>
                  <a:lnTo>
                    <a:pt x="2560754" y="702248"/>
                  </a:lnTo>
                  <a:lnTo>
                    <a:pt x="2532840" y="743664"/>
                  </a:lnTo>
                  <a:lnTo>
                    <a:pt x="2491424" y="771578"/>
                  </a:lnTo>
                  <a:lnTo>
                    <a:pt x="2440686" y="781812"/>
                  </a:lnTo>
                  <a:lnTo>
                    <a:pt x="130301" y="781812"/>
                  </a:lnTo>
                  <a:lnTo>
                    <a:pt x="79563" y="771578"/>
                  </a:lnTo>
                  <a:lnTo>
                    <a:pt x="38147" y="743664"/>
                  </a:lnTo>
                  <a:lnTo>
                    <a:pt x="10233" y="702248"/>
                  </a:lnTo>
                  <a:lnTo>
                    <a:pt x="0" y="651510"/>
                  </a:lnTo>
                  <a:lnTo>
                    <a:pt x="0" y="130301"/>
                  </a:lnTo>
                  <a:close/>
                </a:path>
              </a:pathLst>
            </a:custGeom>
            <a:ln w="38100">
              <a:solidFill>
                <a:srgbClr val="1382AC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2" name="object 32"/>
            <p:cNvSpPr/>
            <p:nvPr/>
          </p:nvSpPr>
          <p:spPr>
            <a:xfrm>
              <a:off x="2026157" y="4468494"/>
              <a:ext cx="967740" cy="691515"/>
            </a:xfrm>
            <a:custGeom>
              <a:avLst/>
              <a:gdLst/>
              <a:ahLst/>
              <a:cxnLst/>
              <a:rect l="l" t="t" r="r" b="b"/>
              <a:pathLst>
                <a:path w="967739" h="691514">
                  <a:moveTo>
                    <a:pt x="967740" y="0"/>
                  </a:moveTo>
                  <a:lnTo>
                    <a:pt x="922763" y="41469"/>
                  </a:lnTo>
                  <a:lnTo>
                    <a:pt x="849046" y="64518"/>
                  </a:lnTo>
                  <a:lnTo>
                    <a:pt x="801313" y="74209"/>
                  </a:lnTo>
                  <a:lnTo>
                    <a:pt x="747330" y="82478"/>
                  </a:lnTo>
                  <a:lnTo>
                    <a:pt x="687846" y="89172"/>
                  </a:lnTo>
                  <a:lnTo>
                    <a:pt x="623608" y="94141"/>
                  </a:lnTo>
                  <a:lnTo>
                    <a:pt x="555366" y="97233"/>
                  </a:lnTo>
                  <a:lnTo>
                    <a:pt x="483869" y="98297"/>
                  </a:lnTo>
                  <a:lnTo>
                    <a:pt x="412373" y="97233"/>
                  </a:lnTo>
                  <a:lnTo>
                    <a:pt x="344131" y="94141"/>
                  </a:lnTo>
                  <a:lnTo>
                    <a:pt x="279893" y="89172"/>
                  </a:lnTo>
                  <a:lnTo>
                    <a:pt x="220409" y="82478"/>
                  </a:lnTo>
                  <a:lnTo>
                    <a:pt x="166426" y="74209"/>
                  </a:lnTo>
                  <a:lnTo>
                    <a:pt x="118693" y="64518"/>
                  </a:lnTo>
                  <a:lnTo>
                    <a:pt x="77961" y="53554"/>
                  </a:lnTo>
                  <a:lnTo>
                    <a:pt x="20488" y="28414"/>
                  </a:lnTo>
                  <a:lnTo>
                    <a:pt x="0" y="0"/>
                  </a:lnTo>
                  <a:lnTo>
                    <a:pt x="0" y="592581"/>
                  </a:lnTo>
                  <a:lnTo>
                    <a:pt x="44976" y="634074"/>
                  </a:lnTo>
                  <a:lnTo>
                    <a:pt x="118693" y="657154"/>
                  </a:lnTo>
                  <a:lnTo>
                    <a:pt x="166426" y="666864"/>
                  </a:lnTo>
                  <a:lnTo>
                    <a:pt x="220409" y="675149"/>
                  </a:lnTo>
                  <a:lnTo>
                    <a:pt x="279893" y="681858"/>
                  </a:lnTo>
                  <a:lnTo>
                    <a:pt x="344131" y="686839"/>
                  </a:lnTo>
                  <a:lnTo>
                    <a:pt x="412373" y="689939"/>
                  </a:lnTo>
                  <a:lnTo>
                    <a:pt x="483869" y="691006"/>
                  </a:lnTo>
                  <a:lnTo>
                    <a:pt x="555366" y="689939"/>
                  </a:lnTo>
                  <a:lnTo>
                    <a:pt x="623608" y="686839"/>
                  </a:lnTo>
                  <a:lnTo>
                    <a:pt x="687846" y="681858"/>
                  </a:lnTo>
                  <a:lnTo>
                    <a:pt x="747330" y="675149"/>
                  </a:lnTo>
                  <a:lnTo>
                    <a:pt x="801313" y="666864"/>
                  </a:lnTo>
                  <a:lnTo>
                    <a:pt x="849046" y="657154"/>
                  </a:lnTo>
                  <a:lnTo>
                    <a:pt x="889778" y="646174"/>
                  </a:lnTo>
                  <a:lnTo>
                    <a:pt x="947251" y="621007"/>
                  </a:lnTo>
                  <a:lnTo>
                    <a:pt x="967740" y="592581"/>
                  </a:lnTo>
                  <a:lnTo>
                    <a:pt x="967740" y="0"/>
                  </a:lnTo>
                  <a:close/>
                </a:path>
              </a:pathLst>
            </a:custGeom>
            <a:solidFill>
              <a:srgbClr val="7DC492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3" name="object 33"/>
            <p:cNvSpPr/>
            <p:nvPr/>
          </p:nvSpPr>
          <p:spPr>
            <a:xfrm>
              <a:off x="2026157" y="4370069"/>
              <a:ext cx="967740" cy="196850"/>
            </a:xfrm>
            <a:custGeom>
              <a:avLst/>
              <a:gdLst/>
              <a:ahLst/>
              <a:cxnLst/>
              <a:rect l="l" t="t" r="r" b="b"/>
              <a:pathLst>
                <a:path w="967739" h="196850">
                  <a:moveTo>
                    <a:pt x="483869" y="0"/>
                  </a:moveTo>
                  <a:lnTo>
                    <a:pt x="412373" y="1067"/>
                  </a:lnTo>
                  <a:lnTo>
                    <a:pt x="344131" y="4167"/>
                  </a:lnTo>
                  <a:lnTo>
                    <a:pt x="279893" y="9148"/>
                  </a:lnTo>
                  <a:lnTo>
                    <a:pt x="220409" y="15857"/>
                  </a:lnTo>
                  <a:lnTo>
                    <a:pt x="166426" y="24142"/>
                  </a:lnTo>
                  <a:lnTo>
                    <a:pt x="118693" y="33852"/>
                  </a:lnTo>
                  <a:lnTo>
                    <a:pt x="77961" y="44832"/>
                  </a:lnTo>
                  <a:lnTo>
                    <a:pt x="20488" y="69999"/>
                  </a:lnTo>
                  <a:lnTo>
                    <a:pt x="0" y="98424"/>
                  </a:lnTo>
                  <a:lnTo>
                    <a:pt x="5246" y="112965"/>
                  </a:lnTo>
                  <a:lnTo>
                    <a:pt x="44976" y="139894"/>
                  </a:lnTo>
                  <a:lnTo>
                    <a:pt x="118693" y="162943"/>
                  </a:lnTo>
                  <a:lnTo>
                    <a:pt x="166426" y="172634"/>
                  </a:lnTo>
                  <a:lnTo>
                    <a:pt x="220409" y="180903"/>
                  </a:lnTo>
                  <a:lnTo>
                    <a:pt x="279893" y="187597"/>
                  </a:lnTo>
                  <a:lnTo>
                    <a:pt x="344131" y="192566"/>
                  </a:lnTo>
                  <a:lnTo>
                    <a:pt x="412373" y="195658"/>
                  </a:lnTo>
                  <a:lnTo>
                    <a:pt x="483869" y="196722"/>
                  </a:lnTo>
                  <a:lnTo>
                    <a:pt x="555366" y="195658"/>
                  </a:lnTo>
                  <a:lnTo>
                    <a:pt x="623608" y="192566"/>
                  </a:lnTo>
                  <a:lnTo>
                    <a:pt x="687846" y="187597"/>
                  </a:lnTo>
                  <a:lnTo>
                    <a:pt x="747330" y="180903"/>
                  </a:lnTo>
                  <a:lnTo>
                    <a:pt x="801313" y="172634"/>
                  </a:lnTo>
                  <a:lnTo>
                    <a:pt x="849046" y="162943"/>
                  </a:lnTo>
                  <a:lnTo>
                    <a:pt x="889778" y="151979"/>
                  </a:lnTo>
                  <a:lnTo>
                    <a:pt x="947251" y="126839"/>
                  </a:lnTo>
                  <a:lnTo>
                    <a:pt x="967740" y="98424"/>
                  </a:lnTo>
                  <a:lnTo>
                    <a:pt x="962493" y="83881"/>
                  </a:lnTo>
                  <a:lnTo>
                    <a:pt x="922763" y="56932"/>
                  </a:lnTo>
                  <a:lnTo>
                    <a:pt x="849046" y="33852"/>
                  </a:lnTo>
                  <a:lnTo>
                    <a:pt x="801313" y="24142"/>
                  </a:lnTo>
                  <a:lnTo>
                    <a:pt x="747330" y="15857"/>
                  </a:lnTo>
                  <a:lnTo>
                    <a:pt x="687846" y="9148"/>
                  </a:lnTo>
                  <a:lnTo>
                    <a:pt x="623608" y="4167"/>
                  </a:lnTo>
                  <a:lnTo>
                    <a:pt x="555366" y="1067"/>
                  </a:lnTo>
                  <a:lnTo>
                    <a:pt x="483869" y="0"/>
                  </a:lnTo>
                  <a:close/>
                </a:path>
              </a:pathLst>
            </a:custGeom>
            <a:solidFill>
              <a:srgbClr val="B1DCBD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34" name="object 34"/>
            <p:cNvSpPr/>
            <p:nvPr/>
          </p:nvSpPr>
          <p:spPr>
            <a:xfrm>
              <a:off x="2026157" y="4370069"/>
              <a:ext cx="967740" cy="789940"/>
            </a:xfrm>
            <a:custGeom>
              <a:avLst/>
              <a:gdLst/>
              <a:ahLst/>
              <a:cxnLst/>
              <a:rect l="l" t="t" r="r" b="b"/>
              <a:pathLst>
                <a:path w="967739" h="789939">
                  <a:moveTo>
                    <a:pt x="967740" y="98424"/>
                  </a:moveTo>
                  <a:lnTo>
                    <a:pt x="922763" y="139894"/>
                  </a:lnTo>
                  <a:lnTo>
                    <a:pt x="849046" y="162943"/>
                  </a:lnTo>
                  <a:lnTo>
                    <a:pt x="801313" y="172634"/>
                  </a:lnTo>
                  <a:lnTo>
                    <a:pt x="747330" y="180903"/>
                  </a:lnTo>
                  <a:lnTo>
                    <a:pt x="687846" y="187597"/>
                  </a:lnTo>
                  <a:lnTo>
                    <a:pt x="623608" y="192566"/>
                  </a:lnTo>
                  <a:lnTo>
                    <a:pt x="555366" y="195658"/>
                  </a:lnTo>
                  <a:lnTo>
                    <a:pt x="483869" y="196722"/>
                  </a:lnTo>
                  <a:lnTo>
                    <a:pt x="412373" y="195658"/>
                  </a:lnTo>
                  <a:lnTo>
                    <a:pt x="344131" y="192566"/>
                  </a:lnTo>
                  <a:lnTo>
                    <a:pt x="279893" y="187597"/>
                  </a:lnTo>
                  <a:lnTo>
                    <a:pt x="220409" y="180903"/>
                  </a:lnTo>
                  <a:lnTo>
                    <a:pt x="166426" y="172634"/>
                  </a:lnTo>
                  <a:lnTo>
                    <a:pt x="118693" y="162943"/>
                  </a:lnTo>
                  <a:lnTo>
                    <a:pt x="77961" y="151979"/>
                  </a:lnTo>
                  <a:lnTo>
                    <a:pt x="20488" y="126839"/>
                  </a:lnTo>
                  <a:lnTo>
                    <a:pt x="0" y="98424"/>
                  </a:lnTo>
                  <a:lnTo>
                    <a:pt x="5246" y="83881"/>
                  </a:lnTo>
                  <a:lnTo>
                    <a:pt x="44976" y="56932"/>
                  </a:lnTo>
                  <a:lnTo>
                    <a:pt x="118693" y="33852"/>
                  </a:lnTo>
                  <a:lnTo>
                    <a:pt x="166426" y="24142"/>
                  </a:lnTo>
                  <a:lnTo>
                    <a:pt x="220409" y="15857"/>
                  </a:lnTo>
                  <a:lnTo>
                    <a:pt x="279893" y="9148"/>
                  </a:lnTo>
                  <a:lnTo>
                    <a:pt x="344131" y="4167"/>
                  </a:lnTo>
                  <a:lnTo>
                    <a:pt x="412373" y="1067"/>
                  </a:lnTo>
                  <a:lnTo>
                    <a:pt x="483869" y="0"/>
                  </a:lnTo>
                  <a:lnTo>
                    <a:pt x="555366" y="1067"/>
                  </a:lnTo>
                  <a:lnTo>
                    <a:pt x="623608" y="4167"/>
                  </a:lnTo>
                  <a:lnTo>
                    <a:pt x="687846" y="9148"/>
                  </a:lnTo>
                  <a:lnTo>
                    <a:pt x="747330" y="15857"/>
                  </a:lnTo>
                  <a:lnTo>
                    <a:pt x="801313" y="24142"/>
                  </a:lnTo>
                  <a:lnTo>
                    <a:pt x="849046" y="33852"/>
                  </a:lnTo>
                  <a:lnTo>
                    <a:pt x="889778" y="44832"/>
                  </a:lnTo>
                  <a:lnTo>
                    <a:pt x="947251" y="69999"/>
                  </a:lnTo>
                  <a:lnTo>
                    <a:pt x="967740" y="98424"/>
                  </a:lnTo>
                  <a:lnTo>
                    <a:pt x="967740" y="691006"/>
                  </a:lnTo>
                  <a:lnTo>
                    <a:pt x="922763" y="732499"/>
                  </a:lnTo>
                  <a:lnTo>
                    <a:pt x="849046" y="755579"/>
                  </a:lnTo>
                  <a:lnTo>
                    <a:pt x="801313" y="765289"/>
                  </a:lnTo>
                  <a:lnTo>
                    <a:pt x="747330" y="773574"/>
                  </a:lnTo>
                  <a:lnTo>
                    <a:pt x="687846" y="780283"/>
                  </a:lnTo>
                  <a:lnTo>
                    <a:pt x="623608" y="785264"/>
                  </a:lnTo>
                  <a:lnTo>
                    <a:pt x="555366" y="788364"/>
                  </a:lnTo>
                  <a:lnTo>
                    <a:pt x="483869" y="789431"/>
                  </a:lnTo>
                  <a:lnTo>
                    <a:pt x="412373" y="788364"/>
                  </a:lnTo>
                  <a:lnTo>
                    <a:pt x="344131" y="785264"/>
                  </a:lnTo>
                  <a:lnTo>
                    <a:pt x="279893" y="780283"/>
                  </a:lnTo>
                  <a:lnTo>
                    <a:pt x="220409" y="773574"/>
                  </a:lnTo>
                  <a:lnTo>
                    <a:pt x="166426" y="765289"/>
                  </a:lnTo>
                  <a:lnTo>
                    <a:pt x="118693" y="755579"/>
                  </a:lnTo>
                  <a:lnTo>
                    <a:pt x="77961" y="744599"/>
                  </a:lnTo>
                  <a:lnTo>
                    <a:pt x="20488" y="719432"/>
                  </a:lnTo>
                  <a:lnTo>
                    <a:pt x="0" y="691006"/>
                  </a:lnTo>
                  <a:lnTo>
                    <a:pt x="0" y="98424"/>
                  </a:lnTo>
                </a:path>
              </a:pathLst>
            </a:custGeom>
            <a:ln w="28575">
              <a:solidFill>
                <a:srgbClr val="2D663D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35" name="object 35"/>
          <p:cNvSpPr txBox="1"/>
          <p:nvPr/>
        </p:nvSpPr>
        <p:spPr>
          <a:xfrm>
            <a:off x="2581466" y="3491675"/>
            <a:ext cx="31575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900" b="1" spc="-4" dirty="0">
                <a:solidFill>
                  <a:srgbClr val="2D663D"/>
                </a:solidFill>
                <a:latin typeface="Calibri"/>
                <a:cs typeface="Calibri"/>
              </a:rPr>
              <a:t>TRAIN</a:t>
            </a:r>
            <a:endParaRPr sz="900">
              <a:latin typeface="Calibri"/>
              <a:cs typeface="Calibri"/>
            </a:endParaRPr>
          </a:p>
          <a:p>
            <a:pPr marL="953" algn="ctr">
              <a:spcBef>
                <a:spcPts val="26"/>
              </a:spcBef>
            </a:pPr>
            <a:r>
              <a:rPr sz="450" b="1" spc="-4" dirty="0">
                <a:solidFill>
                  <a:srgbClr val="2D663D"/>
                </a:solidFill>
                <a:latin typeface="Calibri"/>
                <a:cs typeface="Calibri"/>
              </a:rPr>
              <a:t>75%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36" name="object 36"/>
          <p:cNvGrpSpPr/>
          <p:nvPr/>
        </p:nvGrpSpPr>
        <p:grpSpPr>
          <a:xfrm>
            <a:off x="3447288" y="1973923"/>
            <a:ext cx="176213" cy="343376"/>
            <a:chOff x="3453384" y="2631897"/>
            <a:chExt cx="234950" cy="457834"/>
          </a:xfrm>
        </p:grpSpPr>
        <p:pic>
          <p:nvPicPr>
            <p:cNvPr id="37" name="object 3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53384" y="2631897"/>
              <a:ext cx="234670" cy="457250"/>
            </a:xfrm>
            <a:prstGeom prst="rect">
              <a:avLst/>
            </a:prstGeom>
          </p:spPr>
        </p:pic>
        <p:sp>
          <p:nvSpPr>
            <p:cNvPr id="38" name="object 38"/>
            <p:cNvSpPr/>
            <p:nvPr/>
          </p:nvSpPr>
          <p:spPr>
            <a:xfrm>
              <a:off x="3534918" y="2654045"/>
              <a:ext cx="76200" cy="300990"/>
            </a:xfrm>
            <a:custGeom>
              <a:avLst/>
              <a:gdLst/>
              <a:ahLst/>
              <a:cxnLst/>
              <a:rect l="l" t="t" r="r" b="b"/>
              <a:pathLst>
                <a:path w="76200" h="300989">
                  <a:moveTo>
                    <a:pt x="25400" y="224662"/>
                  </a:moveTo>
                  <a:lnTo>
                    <a:pt x="0" y="224662"/>
                  </a:lnTo>
                  <a:lnTo>
                    <a:pt x="38100" y="300863"/>
                  </a:lnTo>
                  <a:lnTo>
                    <a:pt x="69850" y="237362"/>
                  </a:lnTo>
                  <a:lnTo>
                    <a:pt x="25400" y="237362"/>
                  </a:lnTo>
                  <a:lnTo>
                    <a:pt x="25400" y="224662"/>
                  </a:lnTo>
                  <a:close/>
                </a:path>
                <a:path w="76200" h="300989">
                  <a:moveTo>
                    <a:pt x="50800" y="0"/>
                  </a:moveTo>
                  <a:lnTo>
                    <a:pt x="25400" y="0"/>
                  </a:lnTo>
                  <a:lnTo>
                    <a:pt x="25400" y="237362"/>
                  </a:lnTo>
                  <a:lnTo>
                    <a:pt x="50800" y="237362"/>
                  </a:lnTo>
                  <a:lnTo>
                    <a:pt x="50800" y="0"/>
                  </a:lnTo>
                  <a:close/>
                </a:path>
                <a:path w="76200" h="300989">
                  <a:moveTo>
                    <a:pt x="76200" y="224662"/>
                  </a:moveTo>
                  <a:lnTo>
                    <a:pt x="50800" y="224662"/>
                  </a:lnTo>
                  <a:lnTo>
                    <a:pt x="50800" y="237362"/>
                  </a:lnTo>
                  <a:lnTo>
                    <a:pt x="69850" y="237362"/>
                  </a:lnTo>
                  <a:lnTo>
                    <a:pt x="76200" y="224662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39" name="object 39"/>
          <p:cNvSpPr txBox="1"/>
          <p:nvPr/>
        </p:nvSpPr>
        <p:spPr>
          <a:xfrm>
            <a:off x="2948559" y="1491958"/>
            <a:ext cx="905351" cy="682077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11455" algn="ctr">
              <a:spcBef>
                <a:spcPts val="79"/>
              </a:spcBef>
            </a:pPr>
            <a:r>
              <a:rPr sz="1275" b="1" dirty="0">
                <a:solidFill>
                  <a:srgbClr val="1F4429"/>
                </a:solidFill>
                <a:latin typeface="Calibri"/>
                <a:cs typeface="Calibri"/>
              </a:rPr>
              <a:t>TRAINING</a:t>
            </a:r>
            <a:endParaRPr sz="1275">
              <a:latin typeface="Calibri"/>
              <a:cs typeface="Calibri"/>
            </a:endParaRPr>
          </a:p>
          <a:p>
            <a:pPr marL="212884" algn="ctr"/>
            <a:r>
              <a:rPr sz="1275" b="1" spc="-56" dirty="0">
                <a:solidFill>
                  <a:srgbClr val="1F4429"/>
                </a:solidFill>
                <a:latin typeface="Calibri"/>
                <a:cs typeface="Calibri"/>
              </a:rPr>
              <a:t>DATA</a:t>
            </a:r>
            <a:endParaRPr sz="1275">
              <a:latin typeface="Calibri"/>
              <a:cs typeface="Calibri"/>
            </a:endParaRPr>
          </a:p>
          <a:p>
            <a:pPr marL="9525">
              <a:spcBef>
                <a:spcPts val="1118"/>
              </a:spcBef>
              <a:tabLst>
                <a:tab pos="644843" algn="l"/>
              </a:tabLst>
            </a:pPr>
            <a:r>
              <a:rPr sz="900" b="1" spc="-15" dirty="0">
                <a:solidFill>
                  <a:srgbClr val="1F4429"/>
                </a:solidFill>
                <a:latin typeface="Calibri"/>
                <a:cs typeface="Calibri"/>
              </a:rPr>
              <a:t>S</a:t>
            </a:r>
            <a:r>
              <a:rPr sz="900" b="1" dirty="0">
                <a:solidFill>
                  <a:srgbClr val="1F4429"/>
                </a:solidFill>
                <a:latin typeface="Calibri"/>
                <a:cs typeface="Calibri"/>
              </a:rPr>
              <a:t>T</a:t>
            </a:r>
            <a:r>
              <a:rPr sz="900" b="1" spc="-4" dirty="0">
                <a:solidFill>
                  <a:srgbClr val="1F4429"/>
                </a:solidFill>
                <a:latin typeface="Calibri"/>
                <a:cs typeface="Calibri"/>
              </a:rPr>
              <a:t>R</a:t>
            </a:r>
            <a:r>
              <a:rPr sz="900" b="1" spc="-71" dirty="0">
                <a:solidFill>
                  <a:srgbClr val="1F4429"/>
                </a:solidFill>
                <a:latin typeface="Calibri"/>
                <a:cs typeface="Calibri"/>
              </a:rPr>
              <a:t>A</a:t>
            </a:r>
            <a:r>
              <a:rPr sz="900" b="1" dirty="0">
                <a:solidFill>
                  <a:srgbClr val="1F4429"/>
                </a:solidFill>
                <a:latin typeface="Calibri"/>
                <a:cs typeface="Calibri"/>
              </a:rPr>
              <a:t>TIFIED	</a:t>
            </a:r>
            <a:r>
              <a:rPr sz="1350" b="1" spc="-5" baseline="2314" dirty="0">
                <a:solidFill>
                  <a:srgbClr val="1F4429"/>
                </a:solidFill>
                <a:latin typeface="Calibri"/>
                <a:cs typeface="Calibri"/>
              </a:rPr>
              <a:t>SPL</a:t>
            </a:r>
            <a:r>
              <a:rPr sz="1350" b="1" baseline="2314" dirty="0">
                <a:solidFill>
                  <a:srgbClr val="1F4429"/>
                </a:solidFill>
                <a:latin typeface="Calibri"/>
                <a:cs typeface="Calibri"/>
              </a:rPr>
              <a:t>IT</a:t>
            </a:r>
            <a:endParaRPr sz="1350" baseline="2314">
              <a:latin typeface="Calibri"/>
              <a:cs typeface="Calibri"/>
            </a:endParaRPr>
          </a:p>
        </p:txBody>
      </p:sp>
      <p:grpSp>
        <p:nvGrpSpPr>
          <p:cNvPr id="40" name="object 40"/>
          <p:cNvGrpSpPr/>
          <p:nvPr/>
        </p:nvGrpSpPr>
        <p:grpSpPr>
          <a:xfrm>
            <a:off x="4985909" y="3163967"/>
            <a:ext cx="574834" cy="368141"/>
            <a:chOff x="5504878" y="4218622"/>
            <a:chExt cx="766445" cy="490855"/>
          </a:xfrm>
        </p:grpSpPr>
        <p:sp>
          <p:nvSpPr>
            <p:cNvPr id="41" name="object 41"/>
            <p:cNvSpPr/>
            <p:nvPr/>
          </p:nvSpPr>
          <p:spPr>
            <a:xfrm>
              <a:off x="5519165" y="4290440"/>
              <a:ext cx="737870" cy="404495"/>
            </a:xfrm>
            <a:custGeom>
              <a:avLst/>
              <a:gdLst/>
              <a:ahLst/>
              <a:cxnLst/>
              <a:rect l="l" t="t" r="r" b="b"/>
              <a:pathLst>
                <a:path w="737870" h="404495">
                  <a:moveTo>
                    <a:pt x="737616" y="0"/>
                  </a:moveTo>
                  <a:lnTo>
                    <a:pt x="674634" y="32155"/>
                  </a:lnTo>
                  <a:lnTo>
                    <a:pt x="629602" y="40671"/>
                  </a:lnTo>
                  <a:lnTo>
                    <a:pt x="575021" y="47699"/>
                  </a:lnTo>
                  <a:lnTo>
                    <a:pt x="512373" y="53006"/>
                  </a:lnTo>
                  <a:lnTo>
                    <a:pt x="443141" y="56361"/>
                  </a:lnTo>
                  <a:lnTo>
                    <a:pt x="368808" y="57530"/>
                  </a:lnTo>
                  <a:lnTo>
                    <a:pt x="294474" y="56361"/>
                  </a:lnTo>
                  <a:lnTo>
                    <a:pt x="225242" y="53006"/>
                  </a:lnTo>
                  <a:lnTo>
                    <a:pt x="162594" y="47699"/>
                  </a:lnTo>
                  <a:lnTo>
                    <a:pt x="108013" y="40671"/>
                  </a:lnTo>
                  <a:lnTo>
                    <a:pt x="62981" y="32155"/>
                  </a:lnTo>
                  <a:lnTo>
                    <a:pt x="7492" y="11587"/>
                  </a:lnTo>
                  <a:lnTo>
                    <a:pt x="0" y="0"/>
                  </a:lnTo>
                  <a:lnTo>
                    <a:pt x="0" y="346709"/>
                  </a:lnTo>
                  <a:lnTo>
                    <a:pt x="62981" y="378865"/>
                  </a:lnTo>
                  <a:lnTo>
                    <a:pt x="108013" y="387381"/>
                  </a:lnTo>
                  <a:lnTo>
                    <a:pt x="162594" y="394409"/>
                  </a:lnTo>
                  <a:lnTo>
                    <a:pt x="225242" y="399716"/>
                  </a:lnTo>
                  <a:lnTo>
                    <a:pt x="294474" y="403071"/>
                  </a:lnTo>
                  <a:lnTo>
                    <a:pt x="368808" y="404240"/>
                  </a:lnTo>
                  <a:lnTo>
                    <a:pt x="443141" y="403071"/>
                  </a:lnTo>
                  <a:lnTo>
                    <a:pt x="512373" y="399716"/>
                  </a:lnTo>
                  <a:lnTo>
                    <a:pt x="575021" y="394409"/>
                  </a:lnTo>
                  <a:lnTo>
                    <a:pt x="629602" y="387381"/>
                  </a:lnTo>
                  <a:lnTo>
                    <a:pt x="674634" y="378865"/>
                  </a:lnTo>
                  <a:lnTo>
                    <a:pt x="730123" y="358297"/>
                  </a:lnTo>
                  <a:lnTo>
                    <a:pt x="737616" y="346709"/>
                  </a:lnTo>
                  <a:lnTo>
                    <a:pt x="737616" y="0"/>
                  </a:lnTo>
                  <a:close/>
                </a:path>
              </a:pathLst>
            </a:custGeom>
            <a:solidFill>
              <a:srgbClr val="FFAEA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2" name="object 42"/>
            <p:cNvSpPr/>
            <p:nvPr/>
          </p:nvSpPr>
          <p:spPr>
            <a:xfrm>
              <a:off x="5519165" y="4232909"/>
              <a:ext cx="737870" cy="115570"/>
            </a:xfrm>
            <a:custGeom>
              <a:avLst/>
              <a:gdLst/>
              <a:ahLst/>
              <a:cxnLst/>
              <a:rect l="l" t="t" r="r" b="b"/>
              <a:pathLst>
                <a:path w="737870" h="115570">
                  <a:moveTo>
                    <a:pt x="368808" y="0"/>
                  </a:moveTo>
                  <a:lnTo>
                    <a:pt x="294474" y="1169"/>
                  </a:lnTo>
                  <a:lnTo>
                    <a:pt x="225242" y="4524"/>
                  </a:lnTo>
                  <a:lnTo>
                    <a:pt x="162594" y="9831"/>
                  </a:lnTo>
                  <a:lnTo>
                    <a:pt x="108013" y="16859"/>
                  </a:lnTo>
                  <a:lnTo>
                    <a:pt x="62981" y="25375"/>
                  </a:lnTo>
                  <a:lnTo>
                    <a:pt x="7492" y="45943"/>
                  </a:lnTo>
                  <a:lnTo>
                    <a:pt x="0" y="57531"/>
                  </a:lnTo>
                  <a:lnTo>
                    <a:pt x="7492" y="69118"/>
                  </a:lnTo>
                  <a:lnTo>
                    <a:pt x="62981" y="89686"/>
                  </a:lnTo>
                  <a:lnTo>
                    <a:pt x="108013" y="98202"/>
                  </a:lnTo>
                  <a:lnTo>
                    <a:pt x="162594" y="105230"/>
                  </a:lnTo>
                  <a:lnTo>
                    <a:pt x="225242" y="110537"/>
                  </a:lnTo>
                  <a:lnTo>
                    <a:pt x="294474" y="113892"/>
                  </a:lnTo>
                  <a:lnTo>
                    <a:pt x="368808" y="115062"/>
                  </a:lnTo>
                  <a:lnTo>
                    <a:pt x="443141" y="113892"/>
                  </a:lnTo>
                  <a:lnTo>
                    <a:pt x="512373" y="110537"/>
                  </a:lnTo>
                  <a:lnTo>
                    <a:pt x="575021" y="105230"/>
                  </a:lnTo>
                  <a:lnTo>
                    <a:pt x="629602" y="98202"/>
                  </a:lnTo>
                  <a:lnTo>
                    <a:pt x="674634" y="89686"/>
                  </a:lnTo>
                  <a:lnTo>
                    <a:pt x="730123" y="69118"/>
                  </a:lnTo>
                  <a:lnTo>
                    <a:pt x="737616" y="57531"/>
                  </a:lnTo>
                  <a:lnTo>
                    <a:pt x="730123" y="45943"/>
                  </a:lnTo>
                  <a:lnTo>
                    <a:pt x="674634" y="25375"/>
                  </a:lnTo>
                  <a:lnTo>
                    <a:pt x="629602" y="16859"/>
                  </a:lnTo>
                  <a:lnTo>
                    <a:pt x="575021" y="9831"/>
                  </a:lnTo>
                  <a:lnTo>
                    <a:pt x="512373" y="4524"/>
                  </a:lnTo>
                  <a:lnTo>
                    <a:pt x="443141" y="1169"/>
                  </a:lnTo>
                  <a:lnTo>
                    <a:pt x="368808" y="0"/>
                  </a:lnTo>
                  <a:close/>
                </a:path>
              </a:pathLst>
            </a:custGeom>
            <a:solidFill>
              <a:srgbClr val="FFCFC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3" name="object 43"/>
            <p:cNvSpPr/>
            <p:nvPr/>
          </p:nvSpPr>
          <p:spPr>
            <a:xfrm>
              <a:off x="5519165" y="4232909"/>
              <a:ext cx="737870" cy="462280"/>
            </a:xfrm>
            <a:custGeom>
              <a:avLst/>
              <a:gdLst/>
              <a:ahLst/>
              <a:cxnLst/>
              <a:rect l="l" t="t" r="r" b="b"/>
              <a:pathLst>
                <a:path w="737870" h="462279">
                  <a:moveTo>
                    <a:pt x="737616" y="57531"/>
                  </a:moveTo>
                  <a:lnTo>
                    <a:pt x="674634" y="89686"/>
                  </a:lnTo>
                  <a:lnTo>
                    <a:pt x="629602" y="98202"/>
                  </a:lnTo>
                  <a:lnTo>
                    <a:pt x="575021" y="105230"/>
                  </a:lnTo>
                  <a:lnTo>
                    <a:pt x="512373" y="110537"/>
                  </a:lnTo>
                  <a:lnTo>
                    <a:pt x="443141" y="113892"/>
                  </a:lnTo>
                  <a:lnTo>
                    <a:pt x="368808" y="115062"/>
                  </a:lnTo>
                  <a:lnTo>
                    <a:pt x="294474" y="113892"/>
                  </a:lnTo>
                  <a:lnTo>
                    <a:pt x="225242" y="110537"/>
                  </a:lnTo>
                  <a:lnTo>
                    <a:pt x="162594" y="105230"/>
                  </a:lnTo>
                  <a:lnTo>
                    <a:pt x="108013" y="98202"/>
                  </a:lnTo>
                  <a:lnTo>
                    <a:pt x="62981" y="89686"/>
                  </a:lnTo>
                  <a:lnTo>
                    <a:pt x="7492" y="69118"/>
                  </a:lnTo>
                  <a:lnTo>
                    <a:pt x="0" y="57531"/>
                  </a:lnTo>
                  <a:lnTo>
                    <a:pt x="7492" y="45943"/>
                  </a:lnTo>
                  <a:lnTo>
                    <a:pt x="62981" y="25375"/>
                  </a:lnTo>
                  <a:lnTo>
                    <a:pt x="108013" y="16859"/>
                  </a:lnTo>
                  <a:lnTo>
                    <a:pt x="162594" y="9831"/>
                  </a:lnTo>
                  <a:lnTo>
                    <a:pt x="225242" y="4524"/>
                  </a:lnTo>
                  <a:lnTo>
                    <a:pt x="294474" y="1169"/>
                  </a:lnTo>
                  <a:lnTo>
                    <a:pt x="368808" y="0"/>
                  </a:lnTo>
                  <a:lnTo>
                    <a:pt x="443141" y="1169"/>
                  </a:lnTo>
                  <a:lnTo>
                    <a:pt x="512373" y="4524"/>
                  </a:lnTo>
                  <a:lnTo>
                    <a:pt x="575021" y="9831"/>
                  </a:lnTo>
                  <a:lnTo>
                    <a:pt x="629602" y="16859"/>
                  </a:lnTo>
                  <a:lnTo>
                    <a:pt x="674634" y="25375"/>
                  </a:lnTo>
                  <a:lnTo>
                    <a:pt x="730123" y="45943"/>
                  </a:lnTo>
                  <a:lnTo>
                    <a:pt x="737616" y="57531"/>
                  </a:lnTo>
                  <a:lnTo>
                    <a:pt x="737616" y="404240"/>
                  </a:lnTo>
                  <a:lnTo>
                    <a:pt x="674634" y="436396"/>
                  </a:lnTo>
                  <a:lnTo>
                    <a:pt x="629602" y="444912"/>
                  </a:lnTo>
                  <a:lnTo>
                    <a:pt x="575021" y="451940"/>
                  </a:lnTo>
                  <a:lnTo>
                    <a:pt x="512373" y="457247"/>
                  </a:lnTo>
                  <a:lnTo>
                    <a:pt x="443141" y="460602"/>
                  </a:lnTo>
                  <a:lnTo>
                    <a:pt x="368808" y="461771"/>
                  </a:lnTo>
                  <a:lnTo>
                    <a:pt x="294474" y="460602"/>
                  </a:lnTo>
                  <a:lnTo>
                    <a:pt x="225242" y="457247"/>
                  </a:lnTo>
                  <a:lnTo>
                    <a:pt x="162594" y="451940"/>
                  </a:lnTo>
                  <a:lnTo>
                    <a:pt x="108013" y="444912"/>
                  </a:lnTo>
                  <a:lnTo>
                    <a:pt x="62981" y="436396"/>
                  </a:lnTo>
                  <a:lnTo>
                    <a:pt x="7492" y="415828"/>
                  </a:lnTo>
                  <a:lnTo>
                    <a:pt x="0" y="404240"/>
                  </a:lnTo>
                  <a:lnTo>
                    <a:pt x="0" y="57531"/>
                  </a:lnTo>
                </a:path>
              </a:pathLst>
            </a:custGeom>
            <a:ln w="285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44" name="object 44"/>
          <p:cNvSpPr txBox="1"/>
          <p:nvPr/>
        </p:nvSpPr>
        <p:spPr>
          <a:xfrm>
            <a:off x="5063776" y="3273838"/>
            <a:ext cx="419100" cy="171201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</a:pPr>
            <a:r>
              <a:rPr sz="600" b="1" dirty="0">
                <a:solidFill>
                  <a:srgbClr val="FF0000"/>
                </a:solidFill>
                <a:latin typeface="Calibri"/>
                <a:cs typeface="Calibri"/>
              </a:rPr>
              <a:t>VALIDATION</a:t>
            </a:r>
            <a:endParaRPr sz="600">
              <a:latin typeface="Calibri"/>
              <a:cs typeface="Calibri"/>
            </a:endParaRPr>
          </a:p>
          <a:p>
            <a:pPr marL="476" algn="ctr">
              <a:spcBef>
                <a:spcPts val="19"/>
              </a:spcBef>
            </a:pPr>
            <a:r>
              <a:rPr sz="450" b="1" spc="-4" dirty="0">
                <a:solidFill>
                  <a:srgbClr val="FF0000"/>
                </a:solidFill>
                <a:latin typeface="Calibri"/>
                <a:cs typeface="Calibri"/>
              </a:rPr>
              <a:t>25%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45" name="object 45"/>
          <p:cNvGrpSpPr/>
          <p:nvPr/>
        </p:nvGrpSpPr>
        <p:grpSpPr>
          <a:xfrm>
            <a:off x="5711714" y="1366028"/>
            <a:ext cx="842486" cy="613886"/>
            <a:chOff x="6472618" y="1821370"/>
            <a:chExt cx="1123315" cy="818515"/>
          </a:xfrm>
        </p:grpSpPr>
        <p:sp>
          <p:nvSpPr>
            <p:cNvPr id="46" name="object 46"/>
            <p:cNvSpPr/>
            <p:nvPr/>
          </p:nvSpPr>
          <p:spPr>
            <a:xfrm>
              <a:off x="6486905" y="1914016"/>
              <a:ext cx="1094740" cy="711200"/>
            </a:xfrm>
            <a:custGeom>
              <a:avLst/>
              <a:gdLst/>
              <a:ahLst/>
              <a:cxnLst/>
              <a:rect l="l" t="t" r="r" b="b"/>
              <a:pathLst>
                <a:path w="1094740" h="711200">
                  <a:moveTo>
                    <a:pt x="1094232" y="0"/>
                  </a:moveTo>
                  <a:lnTo>
                    <a:pt x="1051232" y="30533"/>
                  </a:lnTo>
                  <a:lnTo>
                    <a:pt x="980224" y="47943"/>
                  </a:lnTo>
                  <a:lnTo>
                    <a:pt x="933973" y="55483"/>
                  </a:lnTo>
                  <a:lnTo>
                    <a:pt x="881429" y="62120"/>
                  </a:lnTo>
                  <a:lnTo>
                    <a:pt x="823242" y="67761"/>
                  </a:lnTo>
                  <a:lnTo>
                    <a:pt x="760065" y="72312"/>
                  </a:lnTo>
                  <a:lnTo>
                    <a:pt x="692550" y="75679"/>
                  </a:lnTo>
                  <a:lnTo>
                    <a:pt x="621349" y="77768"/>
                  </a:lnTo>
                  <a:lnTo>
                    <a:pt x="547116" y="78486"/>
                  </a:lnTo>
                  <a:lnTo>
                    <a:pt x="472882" y="77768"/>
                  </a:lnTo>
                  <a:lnTo>
                    <a:pt x="401681" y="75679"/>
                  </a:lnTo>
                  <a:lnTo>
                    <a:pt x="334166" y="72312"/>
                  </a:lnTo>
                  <a:lnTo>
                    <a:pt x="270989" y="67761"/>
                  </a:lnTo>
                  <a:lnTo>
                    <a:pt x="212802" y="62120"/>
                  </a:lnTo>
                  <a:lnTo>
                    <a:pt x="160258" y="55483"/>
                  </a:lnTo>
                  <a:lnTo>
                    <a:pt x="114007" y="47943"/>
                  </a:lnTo>
                  <a:lnTo>
                    <a:pt x="74704" y="39595"/>
                  </a:lnTo>
                  <a:lnTo>
                    <a:pt x="19545" y="20850"/>
                  </a:lnTo>
                  <a:lnTo>
                    <a:pt x="0" y="0"/>
                  </a:lnTo>
                  <a:lnTo>
                    <a:pt x="0" y="632713"/>
                  </a:lnTo>
                  <a:lnTo>
                    <a:pt x="42999" y="663227"/>
                  </a:lnTo>
                  <a:lnTo>
                    <a:pt x="114007" y="680609"/>
                  </a:lnTo>
                  <a:lnTo>
                    <a:pt x="160258" y="688133"/>
                  </a:lnTo>
                  <a:lnTo>
                    <a:pt x="212802" y="694755"/>
                  </a:lnTo>
                  <a:lnTo>
                    <a:pt x="270989" y="700381"/>
                  </a:lnTo>
                  <a:lnTo>
                    <a:pt x="334166" y="704919"/>
                  </a:lnTo>
                  <a:lnTo>
                    <a:pt x="401681" y="708276"/>
                  </a:lnTo>
                  <a:lnTo>
                    <a:pt x="472882" y="710358"/>
                  </a:lnTo>
                  <a:lnTo>
                    <a:pt x="547116" y="711073"/>
                  </a:lnTo>
                  <a:lnTo>
                    <a:pt x="621349" y="710358"/>
                  </a:lnTo>
                  <a:lnTo>
                    <a:pt x="692550" y="708276"/>
                  </a:lnTo>
                  <a:lnTo>
                    <a:pt x="760065" y="704919"/>
                  </a:lnTo>
                  <a:lnTo>
                    <a:pt x="823242" y="700381"/>
                  </a:lnTo>
                  <a:lnTo>
                    <a:pt x="881429" y="694755"/>
                  </a:lnTo>
                  <a:lnTo>
                    <a:pt x="933973" y="688133"/>
                  </a:lnTo>
                  <a:lnTo>
                    <a:pt x="980224" y="680609"/>
                  </a:lnTo>
                  <a:lnTo>
                    <a:pt x="1019527" y="672276"/>
                  </a:lnTo>
                  <a:lnTo>
                    <a:pt x="1074686" y="653555"/>
                  </a:lnTo>
                  <a:lnTo>
                    <a:pt x="1094232" y="632713"/>
                  </a:lnTo>
                  <a:lnTo>
                    <a:pt x="1094232" y="0"/>
                  </a:lnTo>
                  <a:close/>
                </a:path>
              </a:pathLst>
            </a:custGeom>
            <a:solidFill>
              <a:srgbClr val="00A2A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7" name="object 47"/>
            <p:cNvSpPr/>
            <p:nvPr/>
          </p:nvSpPr>
          <p:spPr>
            <a:xfrm>
              <a:off x="6486905" y="1835657"/>
              <a:ext cx="1094740" cy="156845"/>
            </a:xfrm>
            <a:custGeom>
              <a:avLst/>
              <a:gdLst/>
              <a:ahLst/>
              <a:cxnLst/>
              <a:rect l="l" t="t" r="r" b="b"/>
              <a:pathLst>
                <a:path w="1094740" h="156844">
                  <a:moveTo>
                    <a:pt x="547116" y="0"/>
                  </a:moveTo>
                  <a:lnTo>
                    <a:pt x="472882" y="714"/>
                  </a:lnTo>
                  <a:lnTo>
                    <a:pt x="401681" y="2796"/>
                  </a:lnTo>
                  <a:lnTo>
                    <a:pt x="334166" y="6153"/>
                  </a:lnTo>
                  <a:lnTo>
                    <a:pt x="270989" y="10691"/>
                  </a:lnTo>
                  <a:lnTo>
                    <a:pt x="212802" y="16317"/>
                  </a:lnTo>
                  <a:lnTo>
                    <a:pt x="160258" y="22939"/>
                  </a:lnTo>
                  <a:lnTo>
                    <a:pt x="114007" y="30463"/>
                  </a:lnTo>
                  <a:lnTo>
                    <a:pt x="74704" y="38796"/>
                  </a:lnTo>
                  <a:lnTo>
                    <a:pt x="19545" y="57517"/>
                  </a:lnTo>
                  <a:lnTo>
                    <a:pt x="0" y="78358"/>
                  </a:lnTo>
                  <a:lnTo>
                    <a:pt x="4995" y="89000"/>
                  </a:lnTo>
                  <a:lnTo>
                    <a:pt x="42999" y="108892"/>
                  </a:lnTo>
                  <a:lnTo>
                    <a:pt x="114007" y="126302"/>
                  </a:lnTo>
                  <a:lnTo>
                    <a:pt x="160258" y="133842"/>
                  </a:lnTo>
                  <a:lnTo>
                    <a:pt x="212802" y="140479"/>
                  </a:lnTo>
                  <a:lnTo>
                    <a:pt x="270989" y="146120"/>
                  </a:lnTo>
                  <a:lnTo>
                    <a:pt x="334166" y="150671"/>
                  </a:lnTo>
                  <a:lnTo>
                    <a:pt x="401681" y="154038"/>
                  </a:lnTo>
                  <a:lnTo>
                    <a:pt x="472882" y="156127"/>
                  </a:lnTo>
                  <a:lnTo>
                    <a:pt x="547116" y="156844"/>
                  </a:lnTo>
                  <a:lnTo>
                    <a:pt x="621349" y="156127"/>
                  </a:lnTo>
                  <a:lnTo>
                    <a:pt x="692550" y="154038"/>
                  </a:lnTo>
                  <a:lnTo>
                    <a:pt x="760065" y="150671"/>
                  </a:lnTo>
                  <a:lnTo>
                    <a:pt x="823242" y="146120"/>
                  </a:lnTo>
                  <a:lnTo>
                    <a:pt x="881429" y="140479"/>
                  </a:lnTo>
                  <a:lnTo>
                    <a:pt x="933973" y="133842"/>
                  </a:lnTo>
                  <a:lnTo>
                    <a:pt x="980224" y="126302"/>
                  </a:lnTo>
                  <a:lnTo>
                    <a:pt x="1019527" y="117954"/>
                  </a:lnTo>
                  <a:lnTo>
                    <a:pt x="1074686" y="99209"/>
                  </a:lnTo>
                  <a:lnTo>
                    <a:pt x="1094232" y="78358"/>
                  </a:lnTo>
                  <a:lnTo>
                    <a:pt x="1089236" y="67719"/>
                  </a:lnTo>
                  <a:lnTo>
                    <a:pt x="1051232" y="47845"/>
                  </a:lnTo>
                  <a:lnTo>
                    <a:pt x="980224" y="30463"/>
                  </a:lnTo>
                  <a:lnTo>
                    <a:pt x="933973" y="22939"/>
                  </a:lnTo>
                  <a:lnTo>
                    <a:pt x="881429" y="16317"/>
                  </a:lnTo>
                  <a:lnTo>
                    <a:pt x="823242" y="10691"/>
                  </a:lnTo>
                  <a:lnTo>
                    <a:pt x="760065" y="6153"/>
                  </a:lnTo>
                  <a:lnTo>
                    <a:pt x="692550" y="2796"/>
                  </a:lnTo>
                  <a:lnTo>
                    <a:pt x="621349" y="714"/>
                  </a:lnTo>
                  <a:lnTo>
                    <a:pt x="547116" y="0"/>
                  </a:lnTo>
                  <a:close/>
                </a:path>
              </a:pathLst>
            </a:custGeom>
            <a:solidFill>
              <a:srgbClr val="66C7C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48" name="object 48"/>
            <p:cNvSpPr/>
            <p:nvPr/>
          </p:nvSpPr>
          <p:spPr>
            <a:xfrm>
              <a:off x="6486905" y="1835657"/>
              <a:ext cx="1094740" cy="789940"/>
            </a:xfrm>
            <a:custGeom>
              <a:avLst/>
              <a:gdLst/>
              <a:ahLst/>
              <a:cxnLst/>
              <a:rect l="l" t="t" r="r" b="b"/>
              <a:pathLst>
                <a:path w="1094740" h="789939">
                  <a:moveTo>
                    <a:pt x="1094232" y="78358"/>
                  </a:moveTo>
                  <a:lnTo>
                    <a:pt x="1051232" y="108892"/>
                  </a:lnTo>
                  <a:lnTo>
                    <a:pt x="980224" y="126302"/>
                  </a:lnTo>
                  <a:lnTo>
                    <a:pt x="933973" y="133842"/>
                  </a:lnTo>
                  <a:lnTo>
                    <a:pt x="881429" y="140479"/>
                  </a:lnTo>
                  <a:lnTo>
                    <a:pt x="823242" y="146120"/>
                  </a:lnTo>
                  <a:lnTo>
                    <a:pt x="760065" y="150671"/>
                  </a:lnTo>
                  <a:lnTo>
                    <a:pt x="692550" y="154038"/>
                  </a:lnTo>
                  <a:lnTo>
                    <a:pt x="621349" y="156127"/>
                  </a:lnTo>
                  <a:lnTo>
                    <a:pt x="547116" y="156844"/>
                  </a:lnTo>
                  <a:lnTo>
                    <a:pt x="472882" y="156127"/>
                  </a:lnTo>
                  <a:lnTo>
                    <a:pt x="401681" y="154038"/>
                  </a:lnTo>
                  <a:lnTo>
                    <a:pt x="334166" y="150671"/>
                  </a:lnTo>
                  <a:lnTo>
                    <a:pt x="270989" y="146120"/>
                  </a:lnTo>
                  <a:lnTo>
                    <a:pt x="212802" y="140479"/>
                  </a:lnTo>
                  <a:lnTo>
                    <a:pt x="160258" y="133842"/>
                  </a:lnTo>
                  <a:lnTo>
                    <a:pt x="114007" y="126302"/>
                  </a:lnTo>
                  <a:lnTo>
                    <a:pt x="74704" y="117954"/>
                  </a:lnTo>
                  <a:lnTo>
                    <a:pt x="19545" y="99209"/>
                  </a:lnTo>
                  <a:lnTo>
                    <a:pt x="0" y="78358"/>
                  </a:lnTo>
                  <a:lnTo>
                    <a:pt x="4995" y="67719"/>
                  </a:lnTo>
                  <a:lnTo>
                    <a:pt x="42999" y="47845"/>
                  </a:lnTo>
                  <a:lnTo>
                    <a:pt x="114007" y="30463"/>
                  </a:lnTo>
                  <a:lnTo>
                    <a:pt x="160258" y="22939"/>
                  </a:lnTo>
                  <a:lnTo>
                    <a:pt x="212802" y="16317"/>
                  </a:lnTo>
                  <a:lnTo>
                    <a:pt x="270989" y="10691"/>
                  </a:lnTo>
                  <a:lnTo>
                    <a:pt x="334166" y="6153"/>
                  </a:lnTo>
                  <a:lnTo>
                    <a:pt x="401681" y="2796"/>
                  </a:lnTo>
                  <a:lnTo>
                    <a:pt x="472882" y="714"/>
                  </a:lnTo>
                  <a:lnTo>
                    <a:pt x="547116" y="0"/>
                  </a:lnTo>
                  <a:lnTo>
                    <a:pt x="621349" y="714"/>
                  </a:lnTo>
                  <a:lnTo>
                    <a:pt x="692550" y="2796"/>
                  </a:lnTo>
                  <a:lnTo>
                    <a:pt x="760065" y="6153"/>
                  </a:lnTo>
                  <a:lnTo>
                    <a:pt x="823242" y="10691"/>
                  </a:lnTo>
                  <a:lnTo>
                    <a:pt x="881429" y="16317"/>
                  </a:lnTo>
                  <a:lnTo>
                    <a:pt x="933973" y="22939"/>
                  </a:lnTo>
                  <a:lnTo>
                    <a:pt x="980224" y="30463"/>
                  </a:lnTo>
                  <a:lnTo>
                    <a:pt x="1019527" y="38796"/>
                  </a:lnTo>
                  <a:lnTo>
                    <a:pt x="1074686" y="57517"/>
                  </a:lnTo>
                  <a:lnTo>
                    <a:pt x="1094232" y="78358"/>
                  </a:lnTo>
                  <a:lnTo>
                    <a:pt x="1094232" y="711072"/>
                  </a:lnTo>
                  <a:lnTo>
                    <a:pt x="1051232" y="741586"/>
                  </a:lnTo>
                  <a:lnTo>
                    <a:pt x="980224" y="758968"/>
                  </a:lnTo>
                  <a:lnTo>
                    <a:pt x="933973" y="766492"/>
                  </a:lnTo>
                  <a:lnTo>
                    <a:pt x="881429" y="773114"/>
                  </a:lnTo>
                  <a:lnTo>
                    <a:pt x="823242" y="778740"/>
                  </a:lnTo>
                  <a:lnTo>
                    <a:pt x="760065" y="783278"/>
                  </a:lnTo>
                  <a:lnTo>
                    <a:pt x="692550" y="786635"/>
                  </a:lnTo>
                  <a:lnTo>
                    <a:pt x="621349" y="788717"/>
                  </a:lnTo>
                  <a:lnTo>
                    <a:pt x="547116" y="789431"/>
                  </a:lnTo>
                  <a:lnTo>
                    <a:pt x="472882" y="788717"/>
                  </a:lnTo>
                  <a:lnTo>
                    <a:pt x="401681" y="786635"/>
                  </a:lnTo>
                  <a:lnTo>
                    <a:pt x="334166" y="783278"/>
                  </a:lnTo>
                  <a:lnTo>
                    <a:pt x="270989" y="778740"/>
                  </a:lnTo>
                  <a:lnTo>
                    <a:pt x="212802" y="773114"/>
                  </a:lnTo>
                  <a:lnTo>
                    <a:pt x="160258" y="766492"/>
                  </a:lnTo>
                  <a:lnTo>
                    <a:pt x="114007" y="758968"/>
                  </a:lnTo>
                  <a:lnTo>
                    <a:pt x="74704" y="750635"/>
                  </a:lnTo>
                  <a:lnTo>
                    <a:pt x="19545" y="731914"/>
                  </a:lnTo>
                  <a:lnTo>
                    <a:pt x="0" y="711072"/>
                  </a:lnTo>
                  <a:lnTo>
                    <a:pt x="0" y="78358"/>
                  </a:lnTo>
                </a:path>
              </a:pathLst>
            </a:custGeom>
            <a:ln w="28575">
              <a:solidFill>
                <a:srgbClr val="205D4A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49" name="object 49"/>
          <p:cNvSpPr txBox="1"/>
          <p:nvPr/>
        </p:nvSpPr>
        <p:spPr>
          <a:xfrm>
            <a:off x="5947982" y="1488053"/>
            <a:ext cx="370046" cy="4025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7623">
              <a:spcBef>
                <a:spcPts val="79"/>
              </a:spcBef>
            </a:pPr>
            <a:r>
              <a:rPr sz="1275" b="1" spc="-8" dirty="0">
                <a:solidFill>
                  <a:srgbClr val="1F4429"/>
                </a:solidFill>
                <a:latin typeface="Calibri"/>
                <a:cs typeface="Calibri"/>
              </a:rPr>
              <a:t>TEST</a:t>
            </a:r>
            <a:endParaRPr sz="1275">
              <a:latin typeface="Calibri"/>
              <a:cs typeface="Calibri"/>
            </a:endParaRPr>
          </a:p>
          <a:p>
            <a:pPr marL="9525"/>
            <a:r>
              <a:rPr sz="1275" b="1" spc="-23" dirty="0">
                <a:solidFill>
                  <a:srgbClr val="1F4429"/>
                </a:solidFill>
                <a:latin typeface="Calibri"/>
                <a:cs typeface="Calibri"/>
              </a:rPr>
              <a:t>D</a:t>
            </a:r>
            <a:r>
              <a:rPr sz="1275" b="1" spc="-101" dirty="0">
                <a:solidFill>
                  <a:srgbClr val="1F4429"/>
                </a:solidFill>
                <a:latin typeface="Calibri"/>
                <a:cs typeface="Calibri"/>
              </a:rPr>
              <a:t>A</a:t>
            </a:r>
            <a:r>
              <a:rPr sz="1275" b="1" spc="-105" dirty="0">
                <a:solidFill>
                  <a:srgbClr val="1F4429"/>
                </a:solidFill>
                <a:latin typeface="Calibri"/>
                <a:cs typeface="Calibri"/>
              </a:rPr>
              <a:t>T</a:t>
            </a:r>
            <a:r>
              <a:rPr sz="1275" b="1" dirty="0">
                <a:solidFill>
                  <a:srgbClr val="1F4429"/>
                </a:solidFill>
                <a:latin typeface="Calibri"/>
                <a:cs typeface="Calibri"/>
              </a:rPr>
              <a:t>A</a:t>
            </a:r>
            <a:endParaRPr sz="1275">
              <a:latin typeface="Calibri"/>
              <a:cs typeface="Calibri"/>
            </a:endParaRPr>
          </a:p>
        </p:txBody>
      </p:sp>
      <p:grpSp>
        <p:nvGrpSpPr>
          <p:cNvPr id="50" name="object 50"/>
          <p:cNvGrpSpPr/>
          <p:nvPr/>
        </p:nvGrpSpPr>
        <p:grpSpPr>
          <a:xfrm>
            <a:off x="2650617" y="2497446"/>
            <a:ext cx="2708909" cy="881539"/>
            <a:chOff x="2391155" y="3329927"/>
            <a:chExt cx="3611879" cy="1175385"/>
          </a:xfrm>
        </p:grpSpPr>
        <p:pic>
          <p:nvPicPr>
            <p:cNvPr id="51" name="object 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91155" y="3724643"/>
              <a:ext cx="541045" cy="780300"/>
            </a:xfrm>
            <a:prstGeom prst="rect">
              <a:avLst/>
            </a:prstGeom>
          </p:spPr>
        </p:pic>
        <p:sp>
          <p:nvSpPr>
            <p:cNvPr id="52" name="object 52"/>
            <p:cNvSpPr/>
            <p:nvPr/>
          </p:nvSpPr>
          <p:spPr>
            <a:xfrm>
              <a:off x="2510789" y="3747770"/>
              <a:ext cx="384175" cy="623570"/>
            </a:xfrm>
            <a:custGeom>
              <a:avLst/>
              <a:gdLst/>
              <a:ahLst/>
              <a:cxnLst/>
              <a:rect l="l" t="t" r="r" b="b"/>
              <a:pathLst>
                <a:path w="384175" h="623570">
                  <a:moveTo>
                    <a:pt x="6858" y="538098"/>
                  </a:moveTo>
                  <a:lnTo>
                    <a:pt x="0" y="623061"/>
                  </a:lnTo>
                  <a:lnTo>
                    <a:pt x="72009" y="577595"/>
                  </a:lnTo>
                  <a:lnTo>
                    <a:pt x="68238" y="575309"/>
                  </a:lnTo>
                  <a:lnTo>
                    <a:pt x="43687" y="575309"/>
                  </a:lnTo>
                  <a:lnTo>
                    <a:pt x="21971" y="562101"/>
                  </a:lnTo>
                  <a:lnTo>
                    <a:pt x="28544" y="551246"/>
                  </a:lnTo>
                  <a:lnTo>
                    <a:pt x="6858" y="538098"/>
                  </a:lnTo>
                  <a:close/>
                </a:path>
                <a:path w="384175" h="623570">
                  <a:moveTo>
                    <a:pt x="28544" y="551246"/>
                  </a:moveTo>
                  <a:lnTo>
                    <a:pt x="21971" y="562101"/>
                  </a:lnTo>
                  <a:lnTo>
                    <a:pt x="43687" y="575309"/>
                  </a:lnTo>
                  <a:lnTo>
                    <a:pt x="50280" y="564423"/>
                  </a:lnTo>
                  <a:lnTo>
                    <a:pt x="28544" y="551246"/>
                  </a:lnTo>
                  <a:close/>
                </a:path>
                <a:path w="384175" h="623570">
                  <a:moveTo>
                    <a:pt x="50280" y="564423"/>
                  </a:moveTo>
                  <a:lnTo>
                    <a:pt x="43687" y="575309"/>
                  </a:lnTo>
                  <a:lnTo>
                    <a:pt x="68238" y="575309"/>
                  </a:lnTo>
                  <a:lnTo>
                    <a:pt x="50280" y="564423"/>
                  </a:lnTo>
                  <a:close/>
                </a:path>
                <a:path w="384175" h="623570">
                  <a:moveTo>
                    <a:pt x="362331" y="0"/>
                  </a:moveTo>
                  <a:lnTo>
                    <a:pt x="28544" y="551246"/>
                  </a:lnTo>
                  <a:lnTo>
                    <a:pt x="50280" y="564423"/>
                  </a:lnTo>
                  <a:lnTo>
                    <a:pt x="384048" y="13207"/>
                  </a:lnTo>
                  <a:lnTo>
                    <a:pt x="362331" y="0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53" name="object 5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4806695" y="3329927"/>
              <a:ext cx="1196327" cy="1036332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4849622" y="3353054"/>
              <a:ext cx="1038225" cy="878840"/>
            </a:xfrm>
            <a:custGeom>
              <a:avLst/>
              <a:gdLst/>
              <a:ahLst/>
              <a:cxnLst/>
              <a:rect l="l" t="t" r="r" b="b"/>
              <a:pathLst>
                <a:path w="1038225" h="878839">
                  <a:moveTo>
                    <a:pt x="971675" y="839217"/>
                  </a:moveTo>
                  <a:lnTo>
                    <a:pt x="955293" y="858647"/>
                  </a:lnTo>
                  <a:lnTo>
                    <a:pt x="1038098" y="878713"/>
                  </a:lnTo>
                  <a:lnTo>
                    <a:pt x="1024679" y="847471"/>
                  </a:lnTo>
                  <a:lnTo>
                    <a:pt x="981455" y="847471"/>
                  </a:lnTo>
                  <a:lnTo>
                    <a:pt x="971675" y="839217"/>
                  </a:lnTo>
                  <a:close/>
                </a:path>
                <a:path w="1038225" h="878839">
                  <a:moveTo>
                    <a:pt x="988057" y="819788"/>
                  </a:moveTo>
                  <a:lnTo>
                    <a:pt x="971675" y="839217"/>
                  </a:lnTo>
                  <a:lnTo>
                    <a:pt x="981455" y="847471"/>
                  </a:lnTo>
                  <a:lnTo>
                    <a:pt x="997838" y="828040"/>
                  </a:lnTo>
                  <a:lnTo>
                    <a:pt x="988057" y="819788"/>
                  </a:lnTo>
                  <a:close/>
                </a:path>
                <a:path w="1038225" h="878839">
                  <a:moveTo>
                    <a:pt x="1004442" y="800354"/>
                  </a:moveTo>
                  <a:lnTo>
                    <a:pt x="988057" y="819788"/>
                  </a:lnTo>
                  <a:lnTo>
                    <a:pt x="997838" y="828040"/>
                  </a:lnTo>
                  <a:lnTo>
                    <a:pt x="981455" y="847471"/>
                  </a:lnTo>
                  <a:lnTo>
                    <a:pt x="1024679" y="847471"/>
                  </a:lnTo>
                  <a:lnTo>
                    <a:pt x="1004442" y="800354"/>
                  </a:lnTo>
                  <a:close/>
                </a:path>
                <a:path w="1038225" h="878839">
                  <a:moveTo>
                    <a:pt x="16255" y="0"/>
                  </a:moveTo>
                  <a:lnTo>
                    <a:pt x="0" y="19304"/>
                  </a:lnTo>
                  <a:lnTo>
                    <a:pt x="971675" y="839217"/>
                  </a:lnTo>
                  <a:lnTo>
                    <a:pt x="988057" y="819788"/>
                  </a:lnTo>
                  <a:lnTo>
                    <a:pt x="16255" y="0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55" name="object 55"/>
          <p:cNvSpPr/>
          <p:nvPr/>
        </p:nvSpPr>
        <p:spPr>
          <a:xfrm>
            <a:off x="5732144" y="1268729"/>
            <a:ext cx="810578" cy="810578"/>
          </a:xfrm>
          <a:custGeom>
            <a:avLst/>
            <a:gdLst/>
            <a:ahLst/>
            <a:cxnLst/>
            <a:rect l="l" t="t" r="r" b="b"/>
            <a:pathLst>
              <a:path w="1080770" h="1080770">
                <a:moveTo>
                  <a:pt x="540258" y="0"/>
                </a:moveTo>
                <a:lnTo>
                  <a:pt x="491091" y="2208"/>
                </a:lnTo>
                <a:lnTo>
                  <a:pt x="443159" y="8706"/>
                </a:lnTo>
                <a:lnTo>
                  <a:pt x="396654" y="19302"/>
                </a:lnTo>
                <a:lnTo>
                  <a:pt x="351765" y="33806"/>
                </a:lnTo>
                <a:lnTo>
                  <a:pt x="308685" y="52026"/>
                </a:lnTo>
                <a:lnTo>
                  <a:pt x="267603" y="73772"/>
                </a:lnTo>
                <a:lnTo>
                  <a:pt x="228710" y="98854"/>
                </a:lnTo>
                <a:lnTo>
                  <a:pt x="192198" y="127079"/>
                </a:lnTo>
                <a:lnTo>
                  <a:pt x="158257" y="158257"/>
                </a:lnTo>
                <a:lnTo>
                  <a:pt x="127079" y="192198"/>
                </a:lnTo>
                <a:lnTo>
                  <a:pt x="98854" y="228710"/>
                </a:lnTo>
                <a:lnTo>
                  <a:pt x="73772" y="267603"/>
                </a:lnTo>
                <a:lnTo>
                  <a:pt x="52026" y="308685"/>
                </a:lnTo>
                <a:lnTo>
                  <a:pt x="33806" y="351765"/>
                </a:lnTo>
                <a:lnTo>
                  <a:pt x="19302" y="396654"/>
                </a:lnTo>
                <a:lnTo>
                  <a:pt x="8706" y="443159"/>
                </a:lnTo>
                <a:lnTo>
                  <a:pt x="2208" y="491091"/>
                </a:lnTo>
                <a:lnTo>
                  <a:pt x="0" y="540258"/>
                </a:lnTo>
                <a:lnTo>
                  <a:pt x="2208" y="589424"/>
                </a:lnTo>
                <a:lnTo>
                  <a:pt x="8706" y="637356"/>
                </a:lnTo>
                <a:lnTo>
                  <a:pt x="19302" y="683861"/>
                </a:lnTo>
                <a:lnTo>
                  <a:pt x="33806" y="728750"/>
                </a:lnTo>
                <a:lnTo>
                  <a:pt x="52026" y="771830"/>
                </a:lnTo>
                <a:lnTo>
                  <a:pt x="73772" y="812912"/>
                </a:lnTo>
                <a:lnTo>
                  <a:pt x="98854" y="851805"/>
                </a:lnTo>
                <a:lnTo>
                  <a:pt x="127079" y="888317"/>
                </a:lnTo>
                <a:lnTo>
                  <a:pt x="158257" y="922258"/>
                </a:lnTo>
                <a:lnTo>
                  <a:pt x="192198" y="953436"/>
                </a:lnTo>
                <a:lnTo>
                  <a:pt x="228710" y="981661"/>
                </a:lnTo>
                <a:lnTo>
                  <a:pt x="267603" y="1006743"/>
                </a:lnTo>
                <a:lnTo>
                  <a:pt x="308685" y="1028489"/>
                </a:lnTo>
                <a:lnTo>
                  <a:pt x="351765" y="1046709"/>
                </a:lnTo>
                <a:lnTo>
                  <a:pt x="396654" y="1061213"/>
                </a:lnTo>
                <a:lnTo>
                  <a:pt x="443159" y="1071809"/>
                </a:lnTo>
                <a:lnTo>
                  <a:pt x="491091" y="1078307"/>
                </a:lnTo>
                <a:lnTo>
                  <a:pt x="540258" y="1080515"/>
                </a:lnTo>
                <a:lnTo>
                  <a:pt x="589424" y="1078307"/>
                </a:lnTo>
                <a:lnTo>
                  <a:pt x="637356" y="1071809"/>
                </a:lnTo>
                <a:lnTo>
                  <a:pt x="683861" y="1061213"/>
                </a:lnTo>
                <a:lnTo>
                  <a:pt x="728750" y="1046709"/>
                </a:lnTo>
                <a:lnTo>
                  <a:pt x="771830" y="1028489"/>
                </a:lnTo>
                <a:lnTo>
                  <a:pt x="812912" y="1006743"/>
                </a:lnTo>
                <a:lnTo>
                  <a:pt x="851805" y="981661"/>
                </a:lnTo>
                <a:lnTo>
                  <a:pt x="861394" y="974248"/>
                </a:lnTo>
                <a:lnTo>
                  <a:pt x="540258" y="974248"/>
                </a:lnTo>
                <a:lnTo>
                  <a:pt x="493150" y="971690"/>
                </a:lnTo>
                <a:lnTo>
                  <a:pt x="446484" y="964014"/>
                </a:lnTo>
                <a:lnTo>
                  <a:pt x="400700" y="951222"/>
                </a:lnTo>
                <a:lnTo>
                  <a:pt x="356239" y="933312"/>
                </a:lnTo>
                <a:lnTo>
                  <a:pt x="313542" y="910285"/>
                </a:lnTo>
                <a:lnTo>
                  <a:pt x="273049" y="882142"/>
                </a:lnTo>
                <a:lnTo>
                  <a:pt x="237360" y="851019"/>
                </a:lnTo>
                <a:lnTo>
                  <a:pt x="205861" y="816930"/>
                </a:lnTo>
                <a:lnTo>
                  <a:pt x="178598" y="780245"/>
                </a:lnTo>
                <a:lnTo>
                  <a:pt x="155617" y="741337"/>
                </a:lnTo>
                <a:lnTo>
                  <a:pt x="136962" y="700579"/>
                </a:lnTo>
                <a:lnTo>
                  <a:pt x="122679" y="658341"/>
                </a:lnTo>
                <a:lnTo>
                  <a:pt x="112815" y="614997"/>
                </a:lnTo>
                <a:lnTo>
                  <a:pt x="107413" y="570918"/>
                </a:lnTo>
                <a:lnTo>
                  <a:pt x="106519" y="526476"/>
                </a:lnTo>
                <a:lnTo>
                  <a:pt x="110179" y="482044"/>
                </a:lnTo>
                <a:lnTo>
                  <a:pt x="118438" y="437994"/>
                </a:lnTo>
                <a:lnTo>
                  <a:pt x="131342" y="394697"/>
                </a:lnTo>
                <a:lnTo>
                  <a:pt x="148935" y="352526"/>
                </a:lnTo>
                <a:lnTo>
                  <a:pt x="171264" y="311853"/>
                </a:lnTo>
                <a:lnTo>
                  <a:pt x="198373" y="273050"/>
                </a:lnTo>
                <a:lnTo>
                  <a:pt x="347725" y="273050"/>
                </a:lnTo>
                <a:lnTo>
                  <a:pt x="273049" y="198374"/>
                </a:lnTo>
                <a:lnTo>
                  <a:pt x="313542" y="170230"/>
                </a:lnTo>
                <a:lnTo>
                  <a:pt x="356239" y="147203"/>
                </a:lnTo>
                <a:lnTo>
                  <a:pt x="400700" y="129293"/>
                </a:lnTo>
                <a:lnTo>
                  <a:pt x="446484" y="116501"/>
                </a:lnTo>
                <a:lnTo>
                  <a:pt x="493150" y="108825"/>
                </a:lnTo>
                <a:lnTo>
                  <a:pt x="540257" y="106267"/>
                </a:lnTo>
                <a:lnTo>
                  <a:pt x="861394" y="106267"/>
                </a:lnTo>
                <a:lnTo>
                  <a:pt x="851805" y="98854"/>
                </a:lnTo>
                <a:lnTo>
                  <a:pt x="812912" y="73772"/>
                </a:lnTo>
                <a:lnTo>
                  <a:pt x="771830" y="52026"/>
                </a:lnTo>
                <a:lnTo>
                  <a:pt x="728750" y="33806"/>
                </a:lnTo>
                <a:lnTo>
                  <a:pt x="683861" y="19302"/>
                </a:lnTo>
                <a:lnTo>
                  <a:pt x="637356" y="8706"/>
                </a:lnTo>
                <a:lnTo>
                  <a:pt x="589424" y="2208"/>
                </a:lnTo>
                <a:lnTo>
                  <a:pt x="540258" y="0"/>
                </a:lnTo>
                <a:close/>
              </a:path>
              <a:path w="1080770" h="1080770">
                <a:moveTo>
                  <a:pt x="347725" y="273050"/>
                </a:moveTo>
                <a:lnTo>
                  <a:pt x="198373" y="273050"/>
                </a:lnTo>
                <a:lnTo>
                  <a:pt x="807465" y="882142"/>
                </a:lnTo>
                <a:lnTo>
                  <a:pt x="766973" y="910285"/>
                </a:lnTo>
                <a:lnTo>
                  <a:pt x="724276" y="933312"/>
                </a:lnTo>
                <a:lnTo>
                  <a:pt x="679815" y="951222"/>
                </a:lnTo>
                <a:lnTo>
                  <a:pt x="634031" y="964014"/>
                </a:lnTo>
                <a:lnTo>
                  <a:pt x="587365" y="971690"/>
                </a:lnTo>
                <a:lnTo>
                  <a:pt x="540258" y="974248"/>
                </a:lnTo>
                <a:lnTo>
                  <a:pt x="861394" y="974248"/>
                </a:lnTo>
                <a:lnTo>
                  <a:pt x="922258" y="922258"/>
                </a:lnTo>
                <a:lnTo>
                  <a:pt x="953436" y="888317"/>
                </a:lnTo>
                <a:lnTo>
                  <a:pt x="981661" y="851805"/>
                </a:lnTo>
                <a:lnTo>
                  <a:pt x="1006743" y="812912"/>
                </a:lnTo>
                <a:lnTo>
                  <a:pt x="1009626" y="807465"/>
                </a:lnTo>
                <a:lnTo>
                  <a:pt x="882141" y="807465"/>
                </a:lnTo>
                <a:lnTo>
                  <a:pt x="347725" y="273050"/>
                </a:lnTo>
                <a:close/>
              </a:path>
              <a:path w="1080770" h="1080770">
                <a:moveTo>
                  <a:pt x="861394" y="106267"/>
                </a:moveTo>
                <a:lnTo>
                  <a:pt x="540257" y="106267"/>
                </a:lnTo>
                <a:lnTo>
                  <a:pt x="587365" y="108825"/>
                </a:lnTo>
                <a:lnTo>
                  <a:pt x="634031" y="116501"/>
                </a:lnTo>
                <a:lnTo>
                  <a:pt x="679815" y="129293"/>
                </a:lnTo>
                <a:lnTo>
                  <a:pt x="724276" y="147203"/>
                </a:lnTo>
                <a:lnTo>
                  <a:pt x="766973" y="170230"/>
                </a:lnTo>
                <a:lnTo>
                  <a:pt x="807465" y="198374"/>
                </a:lnTo>
                <a:lnTo>
                  <a:pt x="843155" y="229496"/>
                </a:lnTo>
                <a:lnTo>
                  <a:pt x="874654" y="263585"/>
                </a:lnTo>
                <a:lnTo>
                  <a:pt x="901917" y="300270"/>
                </a:lnTo>
                <a:lnTo>
                  <a:pt x="924898" y="339178"/>
                </a:lnTo>
                <a:lnTo>
                  <a:pt x="943553" y="379936"/>
                </a:lnTo>
                <a:lnTo>
                  <a:pt x="957836" y="422174"/>
                </a:lnTo>
                <a:lnTo>
                  <a:pt x="967700" y="465518"/>
                </a:lnTo>
                <a:lnTo>
                  <a:pt x="973102" y="509597"/>
                </a:lnTo>
                <a:lnTo>
                  <a:pt x="973996" y="554039"/>
                </a:lnTo>
                <a:lnTo>
                  <a:pt x="970336" y="598471"/>
                </a:lnTo>
                <a:lnTo>
                  <a:pt x="962077" y="642521"/>
                </a:lnTo>
                <a:lnTo>
                  <a:pt x="949173" y="685818"/>
                </a:lnTo>
                <a:lnTo>
                  <a:pt x="931580" y="727989"/>
                </a:lnTo>
                <a:lnTo>
                  <a:pt x="909251" y="768662"/>
                </a:lnTo>
                <a:lnTo>
                  <a:pt x="882141" y="807465"/>
                </a:lnTo>
                <a:lnTo>
                  <a:pt x="1009626" y="807465"/>
                </a:lnTo>
                <a:lnTo>
                  <a:pt x="1028489" y="771830"/>
                </a:lnTo>
                <a:lnTo>
                  <a:pt x="1046709" y="728750"/>
                </a:lnTo>
                <a:lnTo>
                  <a:pt x="1061213" y="683861"/>
                </a:lnTo>
                <a:lnTo>
                  <a:pt x="1071809" y="637356"/>
                </a:lnTo>
                <a:lnTo>
                  <a:pt x="1078307" y="589424"/>
                </a:lnTo>
                <a:lnTo>
                  <a:pt x="1080515" y="540258"/>
                </a:lnTo>
                <a:lnTo>
                  <a:pt x="1078307" y="491091"/>
                </a:lnTo>
                <a:lnTo>
                  <a:pt x="1071809" y="443159"/>
                </a:lnTo>
                <a:lnTo>
                  <a:pt x="1061213" y="396654"/>
                </a:lnTo>
                <a:lnTo>
                  <a:pt x="1046709" y="351765"/>
                </a:lnTo>
                <a:lnTo>
                  <a:pt x="1028489" y="308685"/>
                </a:lnTo>
                <a:lnTo>
                  <a:pt x="1006743" y="267603"/>
                </a:lnTo>
                <a:lnTo>
                  <a:pt x="981661" y="228710"/>
                </a:lnTo>
                <a:lnTo>
                  <a:pt x="953436" y="192198"/>
                </a:lnTo>
                <a:lnTo>
                  <a:pt x="922258" y="158257"/>
                </a:lnTo>
                <a:lnTo>
                  <a:pt x="888317" y="127079"/>
                </a:lnTo>
                <a:lnTo>
                  <a:pt x="861394" y="106267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</p:spTree>
    <p:extLst>
      <p:ext uri="{BB962C8B-B14F-4D97-AF65-F5344CB8AC3E}">
        <p14:creationId xmlns:p14="http://schemas.microsoft.com/office/powerpoint/2010/main" val="2043989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17267" y="2596383"/>
            <a:ext cx="335280" cy="101918"/>
            <a:chOff x="6480022" y="3461844"/>
            <a:chExt cx="447040" cy="1358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0022" y="3461844"/>
              <a:ext cx="446790" cy="135386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6514338" y="3469385"/>
              <a:ext cx="389255" cy="76200"/>
            </a:xfrm>
            <a:custGeom>
              <a:avLst/>
              <a:gdLst/>
              <a:ahLst/>
              <a:cxnLst/>
              <a:rect l="l" t="t" r="r" b="b"/>
              <a:pathLst>
                <a:path w="389254" h="76200">
                  <a:moveTo>
                    <a:pt x="312673" y="0"/>
                  </a:moveTo>
                  <a:lnTo>
                    <a:pt x="312673" y="76200"/>
                  </a:lnTo>
                  <a:lnTo>
                    <a:pt x="363473" y="50800"/>
                  </a:lnTo>
                  <a:lnTo>
                    <a:pt x="325373" y="50800"/>
                  </a:lnTo>
                  <a:lnTo>
                    <a:pt x="325373" y="25400"/>
                  </a:lnTo>
                  <a:lnTo>
                    <a:pt x="363473" y="25400"/>
                  </a:lnTo>
                  <a:lnTo>
                    <a:pt x="312673" y="0"/>
                  </a:lnTo>
                  <a:close/>
                </a:path>
                <a:path w="389254" h="76200">
                  <a:moveTo>
                    <a:pt x="312673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312673" y="50800"/>
                  </a:lnTo>
                  <a:lnTo>
                    <a:pt x="312673" y="25400"/>
                  </a:lnTo>
                  <a:close/>
                </a:path>
                <a:path w="389254" h="76200">
                  <a:moveTo>
                    <a:pt x="363473" y="25400"/>
                  </a:moveTo>
                  <a:lnTo>
                    <a:pt x="325373" y="25400"/>
                  </a:lnTo>
                  <a:lnTo>
                    <a:pt x="325373" y="50800"/>
                  </a:lnTo>
                  <a:lnTo>
                    <a:pt x="363473" y="50800"/>
                  </a:lnTo>
                  <a:lnTo>
                    <a:pt x="388873" y="38100"/>
                  </a:lnTo>
                  <a:lnTo>
                    <a:pt x="363473" y="25400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5717267" y="3017007"/>
            <a:ext cx="335280" cy="101918"/>
            <a:chOff x="6480022" y="4022676"/>
            <a:chExt cx="447040" cy="1358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0022" y="4022676"/>
              <a:ext cx="446790" cy="13538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6514338" y="4030218"/>
              <a:ext cx="389255" cy="76200"/>
            </a:xfrm>
            <a:custGeom>
              <a:avLst/>
              <a:gdLst/>
              <a:ahLst/>
              <a:cxnLst/>
              <a:rect l="l" t="t" r="r" b="b"/>
              <a:pathLst>
                <a:path w="389254" h="76200">
                  <a:moveTo>
                    <a:pt x="312673" y="0"/>
                  </a:moveTo>
                  <a:lnTo>
                    <a:pt x="312673" y="76199"/>
                  </a:lnTo>
                  <a:lnTo>
                    <a:pt x="363473" y="50799"/>
                  </a:lnTo>
                  <a:lnTo>
                    <a:pt x="325373" y="50799"/>
                  </a:lnTo>
                  <a:lnTo>
                    <a:pt x="325373" y="25399"/>
                  </a:lnTo>
                  <a:lnTo>
                    <a:pt x="363473" y="25399"/>
                  </a:lnTo>
                  <a:lnTo>
                    <a:pt x="312673" y="0"/>
                  </a:lnTo>
                  <a:close/>
                </a:path>
                <a:path w="389254" h="76200">
                  <a:moveTo>
                    <a:pt x="312673" y="25399"/>
                  </a:moveTo>
                  <a:lnTo>
                    <a:pt x="0" y="25399"/>
                  </a:lnTo>
                  <a:lnTo>
                    <a:pt x="0" y="50799"/>
                  </a:lnTo>
                  <a:lnTo>
                    <a:pt x="312673" y="50799"/>
                  </a:lnTo>
                  <a:lnTo>
                    <a:pt x="312673" y="25399"/>
                  </a:lnTo>
                  <a:close/>
                </a:path>
                <a:path w="389254" h="76200">
                  <a:moveTo>
                    <a:pt x="363473" y="25399"/>
                  </a:moveTo>
                  <a:lnTo>
                    <a:pt x="325373" y="25399"/>
                  </a:lnTo>
                  <a:lnTo>
                    <a:pt x="325373" y="50799"/>
                  </a:lnTo>
                  <a:lnTo>
                    <a:pt x="363473" y="50799"/>
                  </a:lnTo>
                  <a:lnTo>
                    <a:pt x="388873" y="38099"/>
                  </a:lnTo>
                  <a:lnTo>
                    <a:pt x="363473" y="25399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grpSp>
        <p:nvGrpSpPr>
          <p:cNvPr id="8" name="object 8"/>
          <p:cNvGrpSpPr/>
          <p:nvPr/>
        </p:nvGrpSpPr>
        <p:grpSpPr>
          <a:xfrm>
            <a:off x="5717267" y="3439917"/>
            <a:ext cx="335280" cy="101918"/>
            <a:chOff x="6480022" y="4586556"/>
            <a:chExt cx="447040" cy="13589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0022" y="4586556"/>
              <a:ext cx="446790" cy="135386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6514338" y="4594097"/>
              <a:ext cx="389255" cy="76200"/>
            </a:xfrm>
            <a:custGeom>
              <a:avLst/>
              <a:gdLst/>
              <a:ahLst/>
              <a:cxnLst/>
              <a:rect l="l" t="t" r="r" b="b"/>
              <a:pathLst>
                <a:path w="389254" h="76200">
                  <a:moveTo>
                    <a:pt x="312673" y="0"/>
                  </a:moveTo>
                  <a:lnTo>
                    <a:pt x="312673" y="76200"/>
                  </a:lnTo>
                  <a:lnTo>
                    <a:pt x="363473" y="50800"/>
                  </a:lnTo>
                  <a:lnTo>
                    <a:pt x="325373" y="50800"/>
                  </a:lnTo>
                  <a:lnTo>
                    <a:pt x="325373" y="25400"/>
                  </a:lnTo>
                  <a:lnTo>
                    <a:pt x="363473" y="25400"/>
                  </a:lnTo>
                  <a:lnTo>
                    <a:pt x="312673" y="0"/>
                  </a:lnTo>
                  <a:close/>
                </a:path>
                <a:path w="389254" h="76200">
                  <a:moveTo>
                    <a:pt x="312673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312673" y="50800"/>
                  </a:lnTo>
                  <a:lnTo>
                    <a:pt x="312673" y="25400"/>
                  </a:lnTo>
                  <a:close/>
                </a:path>
                <a:path w="389254" h="76200">
                  <a:moveTo>
                    <a:pt x="363473" y="25400"/>
                  </a:moveTo>
                  <a:lnTo>
                    <a:pt x="325373" y="25400"/>
                  </a:lnTo>
                  <a:lnTo>
                    <a:pt x="325373" y="50800"/>
                  </a:lnTo>
                  <a:lnTo>
                    <a:pt x="363473" y="50800"/>
                  </a:lnTo>
                  <a:lnTo>
                    <a:pt x="388873" y="38100"/>
                  </a:lnTo>
                  <a:lnTo>
                    <a:pt x="363473" y="25400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5717267" y="3861684"/>
            <a:ext cx="335280" cy="101918"/>
            <a:chOff x="6480022" y="5148912"/>
            <a:chExt cx="447040" cy="13589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0022" y="5148912"/>
              <a:ext cx="446790" cy="13538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6514338" y="5156453"/>
              <a:ext cx="389255" cy="76200"/>
            </a:xfrm>
            <a:custGeom>
              <a:avLst/>
              <a:gdLst/>
              <a:ahLst/>
              <a:cxnLst/>
              <a:rect l="l" t="t" r="r" b="b"/>
              <a:pathLst>
                <a:path w="389254" h="76200">
                  <a:moveTo>
                    <a:pt x="312673" y="0"/>
                  </a:moveTo>
                  <a:lnTo>
                    <a:pt x="312673" y="76200"/>
                  </a:lnTo>
                  <a:lnTo>
                    <a:pt x="363473" y="50800"/>
                  </a:lnTo>
                  <a:lnTo>
                    <a:pt x="325373" y="50800"/>
                  </a:lnTo>
                  <a:lnTo>
                    <a:pt x="325373" y="25400"/>
                  </a:lnTo>
                  <a:lnTo>
                    <a:pt x="363473" y="25400"/>
                  </a:lnTo>
                  <a:lnTo>
                    <a:pt x="312673" y="0"/>
                  </a:lnTo>
                  <a:close/>
                </a:path>
                <a:path w="389254" h="76200">
                  <a:moveTo>
                    <a:pt x="312673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312673" y="50800"/>
                  </a:lnTo>
                  <a:lnTo>
                    <a:pt x="312673" y="25400"/>
                  </a:lnTo>
                  <a:close/>
                </a:path>
                <a:path w="389254" h="76200">
                  <a:moveTo>
                    <a:pt x="363473" y="25400"/>
                  </a:moveTo>
                  <a:lnTo>
                    <a:pt x="325373" y="25400"/>
                  </a:lnTo>
                  <a:lnTo>
                    <a:pt x="325373" y="50800"/>
                  </a:lnTo>
                  <a:lnTo>
                    <a:pt x="363473" y="50800"/>
                  </a:lnTo>
                  <a:lnTo>
                    <a:pt x="388873" y="38100"/>
                  </a:lnTo>
                  <a:lnTo>
                    <a:pt x="363473" y="25400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grpSp>
        <p:nvGrpSpPr>
          <p:cNvPr id="14" name="object 14"/>
          <p:cNvGrpSpPr/>
          <p:nvPr/>
        </p:nvGrpSpPr>
        <p:grpSpPr>
          <a:xfrm>
            <a:off x="2582180" y="795670"/>
            <a:ext cx="3470434" cy="3586163"/>
            <a:chOff x="2299906" y="1060894"/>
            <a:chExt cx="4627245" cy="478155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480022" y="5706670"/>
              <a:ext cx="446790" cy="135386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514338" y="5714238"/>
              <a:ext cx="389255" cy="76200"/>
            </a:xfrm>
            <a:custGeom>
              <a:avLst/>
              <a:gdLst/>
              <a:ahLst/>
              <a:cxnLst/>
              <a:rect l="l" t="t" r="r" b="b"/>
              <a:pathLst>
                <a:path w="389254" h="76200">
                  <a:moveTo>
                    <a:pt x="312673" y="0"/>
                  </a:moveTo>
                  <a:lnTo>
                    <a:pt x="312673" y="76200"/>
                  </a:lnTo>
                  <a:lnTo>
                    <a:pt x="363473" y="50800"/>
                  </a:lnTo>
                  <a:lnTo>
                    <a:pt x="325373" y="50800"/>
                  </a:lnTo>
                  <a:lnTo>
                    <a:pt x="325373" y="25400"/>
                  </a:lnTo>
                  <a:lnTo>
                    <a:pt x="363473" y="25400"/>
                  </a:lnTo>
                  <a:lnTo>
                    <a:pt x="312673" y="0"/>
                  </a:lnTo>
                  <a:close/>
                </a:path>
                <a:path w="389254" h="76200">
                  <a:moveTo>
                    <a:pt x="312673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312673" y="50800"/>
                  </a:lnTo>
                  <a:lnTo>
                    <a:pt x="312673" y="25400"/>
                  </a:lnTo>
                  <a:close/>
                </a:path>
                <a:path w="389254" h="76200">
                  <a:moveTo>
                    <a:pt x="363473" y="25400"/>
                  </a:moveTo>
                  <a:lnTo>
                    <a:pt x="325373" y="25400"/>
                  </a:lnTo>
                  <a:lnTo>
                    <a:pt x="325373" y="50800"/>
                  </a:lnTo>
                  <a:lnTo>
                    <a:pt x="363473" y="50800"/>
                  </a:lnTo>
                  <a:lnTo>
                    <a:pt x="388873" y="38100"/>
                  </a:lnTo>
                  <a:lnTo>
                    <a:pt x="363473" y="25400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2314194" y="1153541"/>
              <a:ext cx="1092835" cy="711200"/>
            </a:xfrm>
            <a:custGeom>
              <a:avLst/>
              <a:gdLst/>
              <a:ahLst/>
              <a:cxnLst/>
              <a:rect l="l" t="t" r="r" b="b"/>
              <a:pathLst>
                <a:path w="1092835" h="711200">
                  <a:moveTo>
                    <a:pt x="1092708" y="0"/>
                  </a:moveTo>
                  <a:lnTo>
                    <a:pt x="1049774" y="30533"/>
                  </a:lnTo>
                  <a:lnTo>
                    <a:pt x="978871" y="47943"/>
                  </a:lnTo>
                  <a:lnTo>
                    <a:pt x="932688" y="55483"/>
                  </a:lnTo>
                  <a:lnTo>
                    <a:pt x="880218" y="62120"/>
                  </a:lnTo>
                  <a:lnTo>
                    <a:pt x="822113" y="67761"/>
                  </a:lnTo>
                  <a:lnTo>
                    <a:pt x="759023" y="72312"/>
                  </a:lnTo>
                  <a:lnTo>
                    <a:pt x="691599" y="75679"/>
                  </a:lnTo>
                  <a:lnTo>
                    <a:pt x="620492" y="77768"/>
                  </a:lnTo>
                  <a:lnTo>
                    <a:pt x="546354" y="78486"/>
                  </a:lnTo>
                  <a:lnTo>
                    <a:pt x="472215" y="77768"/>
                  </a:lnTo>
                  <a:lnTo>
                    <a:pt x="401108" y="75679"/>
                  </a:lnTo>
                  <a:lnTo>
                    <a:pt x="333684" y="72312"/>
                  </a:lnTo>
                  <a:lnTo>
                    <a:pt x="270594" y="67761"/>
                  </a:lnTo>
                  <a:lnTo>
                    <a:pt x="212489" y="62120"/>
                  </a:lnTo>
                  <a:lnTo>
                    <a:pt x="160019" y="55483"/>
                  </a:lnTo>
                  <a:lnTo>
                    <a:pt x="113836" y="47943"/>
                  </a:lnTo>
                  <a:lnTo>
                    <a:pt x="74591" y="39595"/>
                  </a:lnTo>
                  <a:lnTo>
                    <a:pt x="19515" y="20850"/>
                  </a:lnTo>
                  <a:lnTo>
                    <a:pt x="0" y="0"/>
                  </a:lnTo>
                  <a:lnTo>
                    <a:pt x="0" y="632713"/>
                  </a:lnTo>
                  <a:lnTo>
                    <a:pt x="42933" y="663227"/>
                  </a:lnTo>
                  <a:lnTo>
                    <a:pt x="113836" y="680609"/>
                  </a:lnTo>
                  <a:lnTo>
                    <a:pt x="160020" y="688133"/>
                  </a:lnTo>
                  <a:lnTo>
                    <a:pt x="212489" y="694755"/>
                  </a:lnTo>
                  <a:lnTo>
                    <a:pt x="270594" y="700381"/>
                  </a:lnTo>
                  <a:lnTo>
                    <a:pt x="333684" y="704919"/>
                  </a:lnTo>
                  <a:lnTo>
                    <a:pt x="401108" y="708276"/>
                  </a:lnTo>
                  <a:lnTo>
                    <a:pt x="472215" y="710358"/>
                  </a:lnTo>
                  <a:lnTo>
                    <a:pt x="546354" y="711073"/>
                  </a:lnTo>
                  <a:lnTo>
                    <a:pt x="620492" y="710358"/>
                  </a:lnTo>
                  <a:lnTo>
                    <a:pt x="691599" y="708276"/>
                  </a:lnTo>
                  <a:lnTo>
                    <a:pt x="759023" y="704919"/>
                  </a:lnTo>
                  <a:lnTo>
                    <a:pt x="822113" y="700381"/>
                  </a:lnTo>
                  <a:lnTo>
                    <a:pt x="880218" y="694755"/>
                  </a:lnTo>
                  <a:lnTo>
                    <a:pt x="932687" y="688133"/>
                  </a:lnTo>
                  <a:lnTo>
                    <a:pt x="978871" y="680609"/>
                  </a:lnTo>
                  <a:lnTo>
                    <a:pt x="1018116" y="672276"/>
                  </a:lnTo>
                  <a:lnTo>
                    <a:pt x="1073192" y="653555"/>
                  </a:lnTo>
                  <a:lnTo>
                    <a:pt x="1092708" y="632713"/>
                  </a:lnTo>
                  <a:lnTo>
                    <a:pt x="1092708" y="0"/>
                  </a:lnTo>
                  <a:close/>
                </a:path>
              </a:pathLst>
            </a:custGeom>
            <a:solidFill>
              <a:srgbClr val="00A2A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8" name="object 18"/>
            <p:cNvSpPr/>
            <p:nvPr/>
          </p:nvSpPr>
          <p:spPr>
            <a:xfrm>
              <a:off x="2314194" y="1075182"/>
              <a:ext cx="1092835" cy="156845"/>
            </a:xfrm>
            <a:custGeom>
              <a:avLst/>
              <a:gdLst/>
              <a:ahLst/>
              <a:cxnLst/>
              <a:rect l="l" t="t" r="r" b="b"/>
              <a:pathLst>
                <a:path w="1092835" h="156844">
                  <a:moveTo>
                    <a:pt x="546354" y="0"/>
                  </a:moveTo>
                  <a:lnTo>
                    <a:pt x="472215" y="714"/>
                  </a:lnTo>
                  <a:lnTo>
                    <a:pt x="401108" y="2796"/>
                  </a:lnTo>
                  <a:lnTo>
                    <a:pt x="333684" y="6153"/>
                  </a:lnTo>
                  <a:lnTo>
                    <a:pt x="270594" y="10691"/>
                  </a:lnTo>
                  <a:lnTo>
                    <a:pt x="212489" y="16317"/>
                  </a:lnTo>
                  <a:lnTo>
                    <a:pt x="160019" y="22939"/>
                  </a:lnTo>
                  <a:lnTo>
                    <a:pt x="113836" y="30463"/>
                  </a:lnTo>
                  <a:lnTo>
                    <a:pt x="74591" y="38796"/>
                  </a:lnTo>
                  <a:lnTo>
                    <a:pt x="19515" y="57517"/>
                  </a:lnTo>
                  <a:lnTo>
                    <a:pt x="0" y="78358"/>
                  </a:lnTo>
                  <a:lnTo>
                    <a:pt x="4987" y="89000"/>
                  </a:lnTo>
                  <a:lnTo>
                    <a:pt x="42933" y="108892"/>
                  </a:lnTo>
                  <a:lnTo>
                    <a:pt x="113836" y="126302"/>
                  </a:lnTo>
                  <a:lnTo>
                    <a:pt x="160020" y="133842"/>
                  </a:lnTo>
                  <a:lnTo>
                    <a:pt x="212489" y="140479"/>
                  </a:lnTo>
                  <a:lnTo>
                    <a:pt x="270594" y="146120"/>
                  </a:lnTo>
                  <a:lnTo>
                    <a:pt x="333684" y="150671"/>
                  </a:lnTo>
                  <a:lnTo>
                    <a:pt x="401108" y="154038"/>
                  </a:lnTo>
                  <a:lnTo>
                    <a:pt x="472215" y="156127"/>
                  </a:lnTo>
                  <a:lnTo>
                    <a:pt x="546354" y="156844"/>
                  </a:lnTo>
                  <a:lnTo>
                    <a:pt x="620492" y="156127"/>
                  </a:lnTo>
                  <a:lnTo>
                    <a:pt x="691599" y="154038"/>
                  </a:lnTo>
                  <a:lnTo>
                    <a:pt x="759023" y="150671"/>
                  </a:lnTo>
                  <a:lnTo>
                    <a:pt x="822113" y="146120"/>
                  </a:lnTo>
                  <a:lnTo>
                    <a:pt x="880218" y="140479"/>
                  </a:lnTo>
                  <a:lnTo>
                    <a:pt x="932687" y="133842"/>
                  </a:lnTo>
                  <a:lnTo>
                    <a:pt x="978871" y="126302"/>
                  </a:lnTo>
                  <a:lnTo>
                    <a:pt x="1018116" y="117954"/>
                  </a:lnTo>
                  <a:lnTo>
                    <a:pt x="1073192" y="99209"/>
                  </a:lnTo>
                  <a:lnTo>
                    <a:pt x="1092708" y="78358"/>
                  </a:lnTo>
                  <a:lnTo>
                    <a:pt x="1087720" y="67719"/>
                  </a:lnTo>
                  <a:lnTo>
                    <a:pt x="1049774" y="47845"/>
                  </a:lnTo>
                  <a:lnTo>
                    <a:pt x="978871" y="30463"/>
                  </a:lnTo>
                  <a:lnTo>
                    <a:pt x="932688" y="22939"/>
                  </a:lnTo>
                  <a:lnTo>
                    <a:pt x="880218" y="16317"/>
                  </a:lnTo>
                  <a:lnTo>
                    <a:pt x="822113" y="10691"/>
                  </a:lnTo>
                  <a:lnTo>
                    <a:pt x="759023" y="6153"/>
                  </a:lnTo>
                  <a:lnTo>
                    <a:pt x="691599" y="2796"/>
                  </a:lnTo>
                  <a:lnTo>
                    <a:pt x="620492" y="714"/>
                  </a:lnTo>
                  <a:lnTo>
                    <a:pt x="546354" y="0"/>
                  </a:lnTo>
                  <a:close/>
                </a:path>
              </a:pathLst>
            </a:custGeom>
            <a:solidFill>
              <a:srgbClr val="66C7C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9" name="object 19"/>
            <p:cNvSpPr/>
            <p:nvPr/>
          </p:nvSpPr>
          <p:spPr>
            <a:xfrm>
              <a:off x="2314194" y="1075182"/>
              <a:ext cx="1092835" cy="789940"/>
            </a:xfrm>
            <a:custGeom>
              <a:avLst/>
              <a:gdLst/>
              <a:ahLst/>
              <a:cxnLst/>
              <a:rect l="l" t="t" r="r" b="b"/>
              <a:pathLst>
                <a:path w="1092835" h="789939">
                  <a:moveTo>
                    <a:pt x="1092708" y="78358"/>
                  </a:moveTo>
                  <a:lnTo>
                    <a:pt x="1049774" y="108892"/>
                  </a:lnTo>
                  <a:lnTo>
                    <a:pt x="978871" y="126302"/>
                  </a:lnTo>
                  <a:lnTo>
                    <a:pt x="932687" y="133842"/>
                  </a:lnTo>
                  <a:lnTo>
                    <a:pt x="880218" y="140479"/>
                  </a:lnTo>
                  <a:lnTo>
                    <a:pt x="822113" y="146120"/>
                  </a:lnTo>
                  <a:lnTo>
                    <a:pt x="759023" y="150671"/>
                  </a:lnTo>
                  <a:lnTo>
                    <a:pt x="691599" y="154038"/>
                  </a:lnTo>
                  <a:lnTo>
                    <a:pt x="620492" y="156127"/>
                  </a:lnTo>
                  <a:lnTo>
                    <a:pt x="546354" y="156844"/>
                  </a:lnTo>
                  <a:lnTo>
                    <a:pt x="472215" y="156127"/>
                  </a:lnTo>
                  <a:lnTo>
                    <a:pt x="401108" y="154038"/>
                  </a:lnTo>
                  <a:lnTo>
                    <a:pt x="333684" y="150671"/>
                  </a:lnTo>
                  <a:lnTo>
                    <a:pt x="270594" y="146120"/>
                  </a:lnTo>
                  <a:lnTo>
                    <a:pt x="212489" y="140479"/>
                  </a:lnTo>
                  <a:lnTo>
                    <a:pt x="160020" y="133842"/>
                  </a:lnTo>
                  <a:lnTo>
                    <a:pt x="113836" y="126302"/>
                  </a:lnTo>
                  <a:lnTo>
                    <a:pt x="74591" y="117954"/>
                  </a:lnTo>
                  <a:lnTo>
                    <a:pt x="19515" y="99209"/>
                  </a:lnTo>
                  <a:lnTo>
                    <a:pt x="0" y="78358"/>
                  </a:lnTo>
                  <a:lnTo>
                    <a:pt x="4987" y="67719"/>
                  </a:lnTo>
                  <a:lnTo>
                    <a:pt x="42933" y="47845"/>
                  </a:lnTo>
                  <a:lnTo>
                    <a:pt x="113836" y="30463"/>
                  </a:lnTo>
                  <a:lnTo>
                    <a:pt x="160019" y="22939"/>
                  </a:lnTo>
                  <a:lnTo>
                    <a:pt x="212489" y="16317"/>
                  </a:lnTo>
                  <a:lnTo>
                    <a:pt x="270594" y="10691"/>
                  </a:lnTo>
                  <a:lnTo>
                    <a:pt x="333684" y="6153"/>
                  </a:lnTo>
                  <a:lnTo>
                    <a:pt x="401108" y="2796"/>
                  </a:lnTo>
                  <a:lnTo>
                    <a:pt x="472215" y="714"/>
                  </a:lnTo>
                  <a:lnTo>
                    <a:pt x="546354" y="0"/>
                  </a:lnTo>
                  <a:lnTo>
                    <a:pt x="620492" y="714"/>
                  </a:lnTo>
                  <a:lnTo>
                    <a:pt x="691599" y="2796"/>
                  </a:lnTo>
                  <a:lnTo>
                    <a:pt x="759023" y="6153"/>
                  </a:lnTo>
                  <a:lnTo>
                    <a:pt x="822113" y="10691"/>
                  </a:lnTo>
                  <a:lnTo>
                    <a:pt x="880218" y="16317"/>
                  </a:lnTo>
                  <a:lnTo>
                    <a:pt x="932688" y="22939"/>
                  </a:lnTo>
                  <a:lnTo>
                    <a:pt x="978871" y="30463"/>
                  </a:lnTo>
                  <a:lnTo>
                    <a:pt x="1018116" y="38796"/>
                  </a:lnTo>
                  <a:lnTo>
                    <a:pt x="1073192" y="57517"/>
                  </a:lnTo>
                  <a:lnTo>
                    <a:pt x="1092708" y="78358"/>
                  </a:lnTo>
                  <a:lnTo>
                    <a:pt x="1092708" y="711072"/>
                  </a:lnTo>
                  <a:lnTo>
                    <a:pt x="1049774" y="741586"/>
                  </a:lnTo>
                  <a:lnTo>
                    <a:pt x="978871" y="758968"/>
                  </a:lnTo>
                  <a:lnTo>
                    <a:pt x="932687" y="766492"/>
                  </a:lnTo>
                  <a:lnTo>
                    <a:pt x="880218" y="773114"/>
                  </a:lnTo>
                  <a:lnTo>
                    <a:pt x="822113" y="778740"/>
                  </a:lnTo>
                  <a:lnTo>
                    <a:pt x="759023" y="783278"/>
                  </a:lnTo>
                  <a:lnTo>
                    <a:pt x="691599" y="786635"/>
                  </a:lnTo>
                  <a:lnTo>
                    <a:pt x="620492" y="788717"/>
                  </a:lnTo>
                  <a:lnTo>
                    <a:pt x="546354" y="789431"/>
                  </a:lnTo>
                  <a:lnTo>
                    <a:pt x="472215" y="788717"/>
                  </a:lnTo>
                  <a:lnTo>
                    <a:pt x="401108" y="786635"/>
                  </a:lnTo>
                  <a:lnTo>
                    <a:pt x="333684" y="783278"/>
                  </a:lnTo>
                  <a:lnTo>
                    <a:pt x="270594" y="778740"/>
                  </a:lnTo>
                  <a:lnTo>
                    <a:pt x="212489" y="773114"/>
                  </a:lnTo>
                  <a:lnTo>
                    <a:pt x="160020" y="766492"/>
                  </a:lnTo>
                  <a:lnTo>
                    <a:pt x="113836" y="758968"/>
                  </a:lnTo>
                  <a:lnTo>
                    <a:pt x="74591" y="750635"/>
                  </a:lnTo>
                  <a:lnTo>
                    <a:pt x="19515" y="731914"/>
                  </a:lnTo>
                  <a:lnTo>
                    <a:pt x="0" y="711072"/>
                  </a:lnTo>
                  <a:lnTo>
                    <a:pt x="0" y="78358"/>
                  </a:lnTo>
                </a:path>
              </a:pathLst>
            </a:custGeom>
            <a:ln w="28575">
              <a:solidFill>
                <a:srgbClr val="205D4A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0" name="object 20"/>
          <p:cNvSpPr txBox="1">
            <a:spLocks noGrp="1"/>
          </p:cNvSpPr>
          <p:nvPr>
            <p:ph type="title"/>
          </p:nvPr>
        </p:nvSpPr>
        <p:spPr>
          <a:xfrm>
            <a:off x="1157525" y="171321"/>
            <a:ext cx="5400000" cy="345127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  <a:tabLst>
                <a:tab pos="3181350" algn="l"/>
                <a:tab pos="3688080" algn="l"/>
              </a:tabLst>
            </a:pPr>
            <a:r>
              <a:rPr sz="2100" dirty="0"/>
              <a:t>Train/Validation/Test</a:t>
            </a:r>
            <a:r>
              <a:rPr lang="es-ES" sz="2100" dirty="0"/>
              <a:t> </a:t>
            </a:r>
            <a:r>
              <a:rPr sz="2100" dirty="0"/>
              <a:t>vs</a:t>
            </a:r>
            <a:r>
              <a:rPr lang="es-ES" sz="2100" dirty="0"/>
              <a:t> </a:t>
            </a:r>
            <a:r>
              <a:rPr sz="2100" dirty="0" smtClean="0"/>
              <a:t>Cross</a:t>
            </a:r>
            <a:r>
              <a:rPr sz="2100" spc="-15" dirty="0" smtClean="0"/>
              <a:t> </a:t>
            </a:r>
            <a:r>
              <a:rPr sz="2100" spc="-19" dirty="0"/>
              <a:t>Validation</a:t>
            </a:r>
            <a:endParaRPr sz="2100" dirty="0"/>
          </a:p>
        </p:txBody>
      </p:sp>
      <p:sp>
        <p:nvSpPr>
          <p:cNvPr id="21" name="object 21"/>
          <p:cNvSpPr txBox="1"/>
          <p:nvPr/>
        </p:nvSpPr>
        <p:spPr>
          <a:xfrm>
            <a:off x="2654617" y="916971"/>
            <a:ext cx="694849" cy="4025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171926" marR="3810" indent="-162878">
              <a:spcBef>
                <a:spcPts val="79"/>
              </a:spcBef>
            </a:pPr>
            <a:r>
              <a:rPr sz="1275" b="1" spc="-4" dirty="0">
                <a:solidFill>
                  <a:srgbClr val="1F4429"/>
                </a:solidFill>
                <a:latin typeface="Calibri"/>
                <a:cs typeface="Calibri"/>
              </a:rPr>
              <a:t>TRAI</a:t>
            </a:r>
            <a:r>
              <a:rPr sz="1275" b="1" spc="8" dirty="0">
                <a:solidFill>
                  <a:srgbClr val="1F4429"/>
                </a:solidFill>
                <a:latin typeface="Calibri"/>
                <a:cs typeface="Calibri"/>
              </a:rPr>
              <a:t>N</a:t>
            </a:r>
            <a:r>
              <a:rPr sz="1275" b="1" dirty="0">
                <a:solidFill>
                  <a:srgbClr val="1F4429"/>
                </a:solidFill>
                <a:latin typeface="Calibri"/>
                <a:cs typeface="Calibri"/>
              </a:rPr>
              <a:t>I</a:t>
            </a:r>
            <a:r>
              <a:rPr sz="1275" b="1" spc="4" dirty="0">
                <a:solidFill>
                  <a:srgbClr val="1F4429"/>
                </a:solidFill>
                <a:latin typeface="Calibri"/>
                <a:cs typeface="Calibri"/>
              </a:rPr>
              <a:t>N</a:t>
            </a:r>
            <a:r>
              <a:rPr sz="1275" b="1" dirty="0">
                <a:solidFill>
                  <a:srgbClr val="1F4429"/>
                </a:solidFill>
                <a:latin typeface="Calibri"/>
                <a:cs typeface="Calibri"/>
              </a:rPr>
              <a:t>G  </a:t>
            </a:r>
            <a:r>
              <a:rPr sz="1275" b="1" spc="-56" dirty="0">
                <a:solidFill>
                  <a:srgbClr val="1F4429"/>
                </a:solidFill>
                <a:latin typeface="Calibri"/>
                <a:cs typeface="Calibri"/>
              </a:rPr>
              <a:t>DATA</a:t>
            </a:r>
            <a:endParaRPr sz="1275">
              <a:latin typeface="Calibri"/>
              <a:cs typeface="Calibri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5022485" y="2478167"/>
            <a:ext cx="731520" cy="306229"/>
            <a:chOff x="5553646" y="3304222"/>
            <a:chExt cx="975360" cy="408305"/>
          </a:xfrm>
        </p:grpSpPr>
        <p:sp>
          <p:nvSpPr>
            <p:cNvPr id="23" name="object 23"/>
            <p:cNvSpPr/>
            <p:nvPr/>
          </p:nvSpPr>
          <p:spPr>
            <a:xfrm>
              <a:off x="5567934" y="3318509"/>
              <a:ext cx="946785" cy="379730"/>
            </a:xfrm>
            <a:custGeom>
              <a:avLst/>
              <a:gdLst/>
              <a:ahLst/>
              <a:cxnLst/>
              <a:rect l="l" t="t" r="r" b="b"/>
              <a:pathLst>
                <a:path w="946784" h="379729">
                  <a:moveTo>
                    <a:pt x="827658" y="0"/>
                  </a:moveTo>
                  <a:lnTo>
                    <a:pt x="0" y="0"/>
                  </a:lnTo>
                  <a:lnTo>
                    <a:pt x="0" y="260730"/>
                  </a:lnTo>
                  <a:lnTo>
                    <a:pt x="118744" y="379475"/>
                  </a:lnTo>
                  <a:lnTo>
                    <a:pt x="946404" y="379475"/>
                  </a:lnTo>
                  <a:lnTo>
                    <a:pt x="946404" y="118744"/>
                  </a:lnTo>
                  <a:lnTo>
                    <a:pt x="827658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24" name="object 24"/>
            <p:cNvSpPr/>
            <p:nvPr/>
          </p:nvSpPr>
          <p:spPr>
            <a:xfrm>
              <a:off x="5567934" y="3318509"/>
              <a:ext cx="946785" cy="379730"/>
            </a:xfrm>
            <a:custGeom>
              <a:avLst/>
              <a:gdLst/>
              <a:ahLst/>
              <a:cxnLst/>
              <a:rect l="l" t="t" r="r" b="b"/>
              <a:pathLst>
                <a:path w="946784" h="379729">
                  <a:moveTo>
                    <a:pt x="0" y="0"/>
                  </a:moveTo>
                  <a:lnTo>
                    <a:pt x="827658" y="0"/>
                  </a:lnTo>
                  <a:lnTo>
                    <a:pt x="946404" y="118744"/>
                  </a:lnTo>
                  <a:lnTo>
                    <a:pt x="946404" y="379475"/>
                  </a:lnTo>
                  <a:lnTo>
                    <a:pt x="118744" y="379475"/>
                  </a:lnTo>
                  <a:lnTo>
                    <a:pt x="0" y="26073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C8A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5" name="object 25"/>
          <p:cNvSpPr txBox="1"/>
          <p:nvPr/>
        </p:nvSpPr>
        <p:spPr>
          <a:xfrm>
            <a:off x="5159597" y="2545519"/>
            <a:ext cx="45815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4" dirty="0">
                <a:solidFill>
                  <a:srgbClr val="EC8A00"/>
                </a:solidFill>
                <a:latin typeface="Calibri"/>
                <a:cs typeface="Calibri"/>
              </a:rPr>
              <a:t>MODEL</a:t>
            </a:r>
            <a:r>
              <a:rPr sz="900" b="1" spc="-38" dirty="0">
                <a:solidFill>
                  <a:srgbClr val="EC8A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1</a:t>
            </a:r>
            <a:endParaRPr sz="900">
              <a:latin typeface="Calibri"/>
              <a:cs typeface="Calibri"/>
            </a:endParaRPr>
          </a:p>
        </p:txBody>
      </p:sp>
      <p:pic>
        <p:nvPicPr>
          <p:cNvPr id="26" name="object 2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248156" y="2339720"/>
            <a:ext cx="3507867" cy="2384298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586332" y="2566988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8" dirty="0">
                <a:solidFill>
                  <a:srgbClr val="FF0000"/>
                </a:solidFill>
                <a:latin typeface="Calibri"/>
                <a:cs typeface="Calibri"/>
              </a:rPr>
              <a:t>FOLD1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2199227" y="2566988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1" dirty="0">
                <a:solidFill>
                  <a:srgbClr val="2D663D"/>
                </a:solidFill>
                <a:latin typeface="Calibri"/>
                <a:cs typeface="Calibri"/>
              </a:rPr>
              <a:t>F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2D663D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D2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2812066" y="2566988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1" dirty="0">
                <a:solidFill>
                  <a:srgbClr val="2D663D"/>
                </a:solidFill>
                <a:latin typeface="Calibri"/>
                <a:cs typeface="Calibri"/>
              </a:rPr>
              <a:t>F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2D663D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D3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427286" y="2564092"/>
            <a:ext cx="326707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1" dirty="0">
                <a:solidFill>
                  <a:srgbClr val="2D663D"/>
                </a:solidFill>
                <a:latin typeface="Calibri"/>
                <a:cs typeface="Calibri"/>
              </a:rPr>
              <a:t>F</a:t>
            </a:r>
            <a:r>
              <a:rPr sz="900" b="1" spc="-4" dirty="0">
                <a:solidFill>
                  <a:srgbClr val="2D663D"/>
                </a:solidFill>
                <a:latin typeface="Calibri"/>
                <a:cs typeface="Calibri"/>
              </a:rPr>
              <a:t>OLD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4037647" y="2566988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1" dirty="0">
                <a:solidFill>
                  <a:srgbClr val="2D663D"/>
                </a:solidFill>
                <a:latin typeface="Calibri"/>
                <a:cs typeface="Calibri"/>
              </a:rPr>
              <a:t>F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2D663D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D5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1586332" y="2988088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8" dirty="0">
                <a:solidFill>
                  <a:srgbClr val="2D663D"/>
                </a:solidFill>
                <a:latin typeface="Calibri"/>
                <a:cs typeface="Calibri"/>
              </a:rPr>
              <a:t>FOLD1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2199227" y="2988088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9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FF0000"/>
                </a:solidFill>
                <a:latin typeface="Calibri"/>
                <a:cs typeface="Calibri"/>
              </a:rPr>
              <a:t>D2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2812066" y="2988088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1" dirty="0">
                <a:solidFill>
                  <a:srgbClr val="2D663D"/>
                </a:solidFill>
                <a:latin typeface="Calibri"/>
                <a:cs typeface="Calibri"/>
              </a:rPr>
              <a:t>F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2D663D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D3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3427286" y="2985097"/>
            <a:ext cx="326707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8" dirty="0">
                <a:solidFill>
                  <a:srgbClr val="2D663D"/>
                </a:solidFill>
                <a:latin typeface="Calibri"/>
                <a:cs typeface="Calibri"/>
              </a:rPr>
              <a:t>FOLD4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4037647" y="2988088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1" dirty="0">
                <a:solidFill>
                  <a:srgbClr val="2D663D"/>
                </a:solidFill>
                <a:latin typeface="Calibri"/>
                <a:cs typeface="Calibri"/>
              </a:rPr>
              <a:t>F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2D663D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D5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586332" y="3411284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1" dirty="0">
                <a:solidFill>
                  <a:srgbClr val="2D663D"/>
                </a:solidFill>
                <a:latin typeface="Calibri"/>
                <a:cs typeface="Calibri"/>
              </a:rPr>
              <a:t>F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2D663D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D1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2199227" y="3411284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1" dirty="0">
                <a:solidFill>
                  <a:srgbClr val="2D663D"/>
                </a:solidFill>
                <a:latin typeface="Calibri"/>
                <a:cs typeface="Calibri"/>
              </a:rPr>
              <a:t>F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2D663D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D2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2812066" y="3411284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9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FF0000"/>
                </a:solidFill>
                <a:latin typeface="Calibri"/>
                <a:cs typeface="Calibri"/>
              </a:rPr>
              <a:t>D3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3427286" y="3408712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8" dirty="0">
                <a:solidFill>
                  <a:srgbClr val="2D663D"/>
                </a:solidFill>
                <a:latin typeface="Calibri"/>
                <a:cs typeface="Calibri"/>
              </a:rPr>
              <a:t>FOLD4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4037647" y="3411284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1" dirty="0">
                <a:solidFill>
                  <a:srgbClr val="2D663D"/>
                </a:solidFill>
                <a:latin typeface="Calibri"/>
                <a:cs typeface="Calibri"/>
              </a:rPr>
              <a:t>F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2D663D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D5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1586332" y="3831907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1" dirty="0">
                <a:solidFill>
                  <a:srgbClr val="2D663D"/>
                </a:solidFill>
                <a:latin typeface="Calibri"/>
                <a:cs typeface="Calibri"/>
              </a:rPr>
              <a:t>F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2D663D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D1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2199227" y="3831907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8" dirty="0">
                <a:solidFill>
                  <a:srgbClr val="2D663D"/>
                </a:solidFill>
                <a:latin typeface="Calibri"/>
                <a:cs typeface="Calibri"/>
              </a:rPr>
              <a:t>FOLD2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2812066" y="3831907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1" dirty="0">
                <a:solidFill>
                  <a:srgbClr val="2D663D"/>
                </a:solidFill>
                <a:latin typeface="Calibri"/>
                <a:cs typeface="Calibri"/>
              </a:rPr>
              <a:t>F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2D663D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D3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3427286" y="3829336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1" dirty="0">
                <a:solidFill>
                  <a:srgbClr val="FF0000"/>
                </a:solidFill>
                <a:latin typeface="Calibri"/>
                <a:cs typeface="Calibri"/>
              </a:rPr>
              <a:t>F</a:t>
            </a:r>
            <a:r>
              <a:rPr sz="900" b="1" dirty="0">
                <a:solidFill>
                  <a:srgbClr val="FF0000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FF0000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FF0000"/>
                </a:solidFill>
                <a:latin typeface="Calibri"/>
                <a:cs typeface="Calibri"/>
              </a:rPr>
              <a:t>D4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6" name="object 46"/>
          <p:cNvSpPr txBox="1"/>
          <p:nvPr/>
        </p:nvSpPr>
        <p:spPr>
          <a:xfrm>
            <a:off x="4037647" y="3831907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1" dirty="0">
                <a:solidFill>
                  <a:srgbClr val="2D663D"/>
                </a:solidFill>
                <a:latin typeface="Calibri"/>
                <a:cs typeface="Calibri"/>
              </a:rPr>
              <a:t>F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2D663D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D5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1586332" y="4251351"/>
            <a:ext cx="3262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1" dirty="0">
                <a:solidFill>
                  <a:srgbClr val="2D663D"/>
                </a:solidFill>
                <a:latin typeface="Calibri"/>
                <a:cs typeface="Calibri"/>
              </a:rPr>
              <a:t>F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2D663D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2D663D"/>
                </a:solidFill>
                <a:latin typeface="Calibri"/>
                <a:cs typeface="Calibri"/>
              </a:rPr>
              <a:t>D1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48" name="object 48"/>
          <p:cNvGrpSpPr/>
          <p:nvPr/>
        </p:nvGrpSpPr>
        <p:grpSpPr>
          <a:xfrm>
            <a:off x="5022485" y="2898791"/>
            <a:ext cx="731520" cy="306229"/>
            <a:chOff x="5553646" y="3865054"/>
            <a:chExt cx="975360" cy="408305"/>
          </a:xfrm>
        </p:grpSpPr>
        <p:sp>
          <p:nvSpPr>
            <p:cNvPr id="49" name="object 49"/>
            <p:cNvSpPr/>
            <p:nvPr/>
          </p:nvSpPr>
          <p:spPr>
            <a:xfrm>
              <a:off x="5567934" y="3879341"/>
              <a:ext cx="946785" cy="379730"/>
            </a:xfrm>
            <a:custGeom>
              <a:avLst/>
              <a:gdLst/>
              <a:ahLst/>
              <a:cxnLst/>
              <a:rect l="l" t="t" r="r" b="b"/>
              <a:pathLst>
                <a:path w="946784" h="379729">
                  <a:moveTo>
                    <a:pt x="827658" y="0"/>
                  </a:moveTo>
                  <a:lnTo>
                    <a:pt x="0" y="0"/>
                  </a:lnTo>
                  <a:lnTo>
                    <a:pt x="0" y="260730"/>
                  </a:lnTo>
                  <a:lnTo>
                    <a:pt x="118744" y="379475"/>
                  </a:lnTo>
                  <a:lnTo>
                    <a:pt x="946404" y="379475"/>
                  </a:lnTo>
                  <a:lnTo>
                    <a:pt x="946404" y="118744"/>
                  </a:lnTo>
                  <a:lnTo>
                    <a:pt x="827658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0" name="object 50"/>
            <p:cNvSpPr/>
            <p:nvPr/>
          </p:nvSpPr>
          <p:spPr>
            <a:xfrm>
              <a:off x="5567934" y="3879341"/>
              <a:ext cx="946785" cy="379730"/>
            </a:xfrm>
            <a:custGeom>
              <a:avLst/>
              <a:gdLst/>
              <a:ahLst/>
              <a:cxnLst/>
              <a:rect l="l" t="t" r="r" b="b"/>
              <a:pathLst>
                <a:path w="946784" h="379729">
                  <a:moveTo>
                    <a:pt x="0" y="0"/>
                  </a:moveTo>
                  <a:lnTo>
                    <a:pt x="827658" y="0"/>
                  </a:lnTo>
                  <a:lnTo>
                    <a:pt x="946404" y="118744"/>
                  </a:lnTo>
                  <a:lnTo>
                    <a:pt x="946404" y="379475"/>
                  </a:lnTo>
                  <a:lnTo>
                    <a:pt x="118744" y="379475"/>
                  </a:lnTo>
                  <a:lnTo>
                    <a:pt x="0" y="26073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C8A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51" name="object 51"/>
          <p:cNvSpPr txBox="1"/>
          <p:nvPr/>
        </p:nvSpPr>
        <p:spPr>
          <a:xfrm>
            <a:off x="5159597" y="2966619"/>
            <a:ext cx="45815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4" dirty="0">
                <a:solidFill>
                  <a:srgbClr val="EC8A00"/>
                </a:solidFill>
                <a:latin typeface="Calibri"/>
                <a:cs typeface="Calibri"/>
              </a:rPr>
              <a:t>MODEL</a:t>
            </a:r>
            <a:r>
              <a:rPr sz="900" b="1" spc="-38" dirty="0">
                <a:solidFill>
                  <a:srgbClr val="EC8A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2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2" name="object 52"/>
          <p:cNvGrpSpPr/>
          <p:nvPr/>
        </p:nvGrpSpPr>
        <p:grpSpPr>
          <a:xfrm>
            <a:off x="5022485" y="3326273"/>
            <a:ext cx="731520" cy="306229"/>
            <a:chOff x="5553646" y="4435030"/>
            <a:chExt cx="975360" cy="408305"/>
          </a:xfrm>
        </p:grpSpPr>
        <p:sp>
          <p:nvSpPr>
            <p:cNvPr id="53" name="object 53"/>
            <p:cNvSpPr/>
            <p:nvPr/>
          </p:nvSpPr>
          <p:spPr>
            <a:xfrm>
              <a:off x="5567934" y="4449317"/>
              <a:ext cx="946785" cy="379730"/>
            </a:xfrm>
            <a:custGeom>
              <a:avLst/>
              <a:gdLst/>
              <a:ahLst/>
              <a:cxnLst/>
              <a:rect l="l" t="t" r="r" b="b"/>
              <a:pathLst>
                <a:path w="946784" h="379729">
                  <a:moveTo>
                    <a:pt x="827658" y="0"/>
                  </a:moveTo>
                  <a:lnTo>
                    <a:pt x="0" y="0"/>
                  </a:lnTo>
                  <a:lnTo>
                    <a:pt x="0" y="260730"/>
                  </a:lnTo>
                  <a:lnTo>
                    <a:pt x="118744" y="379475"/>
                  </a:lnTo>
                  <a:lnTo>
                    <a:pt x="946404" y="379475"/>
                  </a:lnTo>
                  <a:lnTo>
                    <a:pt x="946404" y="118744"/>
                  </a:lnTo>
                  <a:lnTo>
                    <a:pt x="827658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4" name="object 54"/>
            <p:cNvSpPr/>
            <p:nvPr/>
          </p:nvSpPr>
          <p:spPr>
            <a:xfrm>
              <a:off x="5567934" y="4449317"/>
              <a:ext cx="946785" cy="379730"/>
            </a:xfrm>
            <a:custGeom>
              <a:avLst/>
              <a:gdLst/>
              <a:ahLst/>
              <a:cxnLst/>
              <a:rect l="l" t="t" r="r" b="b"/>
              <a:pathLst>
                <a:path w="946784" h="379729">
                  <a:moveTo>
                    <a:pt x="0" y="0"/>
                  </a:moveTo>
                  <a:lnTo>
                    <a:pt x="827658" y="0"/>
                  </a:lnTo>
                  <a:lnTo>
                    <a:pt x="946404" y="118744"/>
                  </a:lnTo>
                  <a:lnTo>
                    <a:pt x="946404" y="379475"/>
                  </a:lnTo>
                  <a:lnTo>
                    <a:pt x="118744" y="379475"/>
                  </a:lnTo>
                  <a:lnTo>
                    <a:pt x="0" y="260730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C8A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55" name="object 55"/>
          <p:cNvSpPr txBox="1"/>
          <p:nvPr/>
        </p:nvSpPr>
        <p:spPr>
          <a:xfrm>
            <a:off x="5159311" y="3394520"/>
            <a:ext cx="45815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MODEL</a:t>
            </a:r>
            <a:r>
              <a:rPr sz="900" b="1" spc="-53" dirty="0">
                <a:solidFill>
                  <a:srgbClr val="EC8A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3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56" name="object 56"/>
          <p:cNvGrpSpPr/>
          <p:nvPr/>
        </p:nvGrpSpPr>
        <p:grpSpPr>
          <a:xfrm>
            <a:off x="5022485" y="3742325"/>
            <a:ext cx="731520" cy="306229"/>
            <a:chOff x="5553646" y="4989766"/>
            <a:chExt cx="975360" cy="408305"/>
          </a:xfrm>
        </p:grpSpPr>
        <p:sp>
          <p:nvSpPr>
            <p:cNvPr id="57" name="object 57"/>
            <p:cNvSpPr/>
            <p:nvPr/>
          </p:nvSpPr>
          <p:spPr>
            <a:xfrm>
              <a:off x="5567934" y="5004053"/>
              <a:ext cx="946785" cy="379730"/>
            </a:xfrm>
            <a:custGeom>
              <a:avLst/>
              <a:gdLst/>
              <a:ahLst/>
              <a:cxnLst/>
              <a:rect l="l" t="t" r="r" b="b"/>
              <a:pathLst>
                <a:path w="946784" h="379729">
                  <a:moveTo>
                    <a:pt x="827658" y="0"/>
                  </a:moveTo>
                  <a:lnTo>
                    <a:pt x="0" y="0"/>
                  </a:lnTo>
                  <a:lnTo>
                    <a:pt x="0" y="260731"/>
                  </a:lnTo>
                  <a:lnTo>
                    <a:pt x="118744" y="379476"/>
                  </a:lnTo>
                  <a:lnTo>
                    <a:pt x="946404" y="379476"/>
                  </a:lnTo>
                  <a:lnTo>
                    <a:pt x="946404" y="118745"/>
                  </a:lnTo>
                  <a:lnTo>
                    <a:pt x="827658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58" name="object 58"/>
            <p:cNvSpPr/>
            <p:nvPr/>
          </p:nvSpPr>
          <p:spPr>
            <a:xfrm>
              <a:off x="5567934" y="5004053"/>
              <a:ext cx="946785" cy="379730"/>
            </a:xfrm>
            <a:custGeom>
              <a:avLst/>
              <a:gdLst/>
              <a:ahLst/>
              <a:cxnLst/>
              <a:rect l="l" t="t" r="r" b="b"/>
              <a:pathLst>
                <a:path w="946784" h="379729">
                  <a:moveTo>
                    <a:pt x="0" y="0"/>
                  </a:moveTo>
                  <a:lnTo>
                    <a:pt x="827658" y="0"/>
                  </a:lnTo>
                  <a:lnTo>
                    <a:pt x="946404" y="118745"/>
                  </a:lnTo>
                  <a:lnTo>
                    <a:pt x="946404" y="379476"/>
                  </a:lnTo>
                  <a:lnTo>
                    <a:pt x="118744" y="379476"/>
                  </a:lnTo>
                  <a:lnTo>
                    <a:pt x="0" y="260731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C8A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59" name="object 59"/>
          <p:cNvSpPr txBox="1"/>
          <p:nvPr/>
        </p:nvSpPr>
        <p:spPr>
          <a:xfrm>
            <a:off x="5159311" y="3810857"/>
            <a:ext cx="45815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MODEL</a:t>
            </a:r>
            <a:r>
              <a:rPr sz="900" b="1" spc="-53" dirty="0">
                <a:solidFill>
                  <a:srgbClr val="EC8A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4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0" name="object 60"/>
          <p:cNvGrpSpPr/>
          <p:nvPr/>
        </p:nvGrpSpPr>
        <p:grpSpPr>
          <a:xfrm>
            <a:off x="5022485" y="4161806"/>
            <a:ext cx="731520" cy="306229"/>
            <a:chOff x="5553646" y="5549074"/>
            <a:chExt cx="975360" cy="408305"/>
          </a:xfrm>
        </p:grpSpPr>
        <p:sp>
          <p:nvSpPr>
            <p:cNvPr id="61" name="object 61"/>
            <p:cNvSpPr/>
            <p:nvPr/>
          </p:nvSpPr>
          <p:spPr>
            <a:xfrm>
              <a:off x="5567934" y="5563361"/>
              <a:ext cx="946785" cy="379730"/>
            </a:xfrm>
            <a:custGeom>
              <a:avLst/>
              <a:gdLst/>
              <a:ahLst/>
              <a:cxnLst/>
              <a:rect l="l" t="t" r="r" b="b"/>
              <a:pathLst>
                <a:path w="946784" h="379729">
                  <a:moveTo>
                    <a:pt x="827658" y="0"/>
                  </a:moveTo>
                  <a:lnTo>
                    <a:pt x="0" y="0"/>
                  </a:lnTo>
                  <a:lnTo>
                    <a:pt x="0" y="260692"/>
                  </a:lnTo>
                  <a:lnTo>
                    <a:pt x="118744" y="379475"/>
                  </a:lnTo>
                  <a:lnTo>
                    <a:pt x="946404" y="379475"/>
                  </a:lnTo>
                  <a:lnTo>
                    <a:pt x="946404" y="118783"/>
                  </a:lnTo>
                  <a:lnTo>
                    <a:pt x="827658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62" name="object 62"/>
            <p:cNvSpPr/>
            <p:nvPr/>
          </p:nvSpPr>
          <p:spPr>
            <a:xfrm>
              <a:off x="5567934" y="5563361"/>
              <a:ext cx="946785" cy="379730"/>
            </a:xfrm>
            <a:custGeom>
              <a:avLst/>
              <a:gdLst/>
              <a:ahLst/>
              <a:cxnLst/>
              <a:rect l="l" t="t" r="r" b="b"/>
              <a:pathLst>
                <a:path w="946784" h="379729">
                  <a:moveTo>
                    <a:pt x="0" y="0"/>
                  </a:moveTo>
                  <a:lnTo>
                    <a:pt x="827658" y="0"/>
                  </a:lnTo>
                  <a:lnTo>
                    <a:pt x="946404" y="118783"/>
                  </a:lnTo>
                  <a:lnTo>
                    <a:pt x="946404" y="379475"/>
                  </a:lnTo>
                  <a:lnTo>
                    <a:pt x="118744" y="379475"/>
                  </a:lnTo>
                  <a:lnTo>
                    <a:pt x="0" y="260692"/>
                  </a:lnTo>
                  <a:lnTo>
                    <a:pt x="0" y="0"/>
                  </a:lnTo>
                  <a:close/>
                </a:path>
              </a:pathLst>
            </a:custGeom>
            <a:ln w="28575">
              <a:solidFill>
                <a:srgbClr val="EC8A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3" name="object 63"/>
          <p:cNvSpPr txBox="1"/>
          <p:nvPr/>
        </p:nvSpPr>
        <p:spPr>
          <a:xfrm>
            <a:off x="5159311" y="4230319"/>
            <a:ext cx="45815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MODEL</a:t>
            </a:r>
            <a:r>
              <a:rPr sz="900" b="1" spc="-53" dirty="0">
                <a:solidFill>
                  <a:srgbClr val="EC8A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64" name="object 64"/>
          <p:cNvGrpSpPr/>
          <p:nvPr/>
        </p:nvGrpSpPr>
        <p:grpSpPr>
          <a:xfrm>
            <a:off x="1482614" y="1699783"/>
            <a:ext cx="520065" cy="303848"/>
            <a:chOff x="833818" y="2266378"/>
            <a:chExt cx="693420" cy="405130"/>
          </a:xfrm>
        </p:grpSpPr>
        <p:sp>
          <p:nvSpPr>
            <p:cNvPr id="65" name="object 65"/>
            <p:cNvSpPr/>
            <p:nvPr/>
          </p:nvSpPr>
          <p:spPr>
            <a:xfrm>
              <a:off x="848105" y="2327529"/>
              <a:ext cx="664845" cy="329565"/>
            </a:xfrm>
            <a:custGeom>
              <a:avLst/>
              <a:gdLst/>
              <a:ahLst/>
              <a:cxnLst/>
              <a:rect l="l" t="t" r="r" b="b"/>
              <a:pathLst>
                <a:path w="664844" h="329564">
                  <a:moveTo>
                    <a:pt x="664463" y="0"/>
                  </a:moveTo>
                  <a:lnTo>
                    <a:pt x="630700" y="20645"/>
                  </a:lnTo>
                  <a:lnTo>
                    <a:pt x="591485" y="29371"/>
                  </a:lnTo>
                  <a:lnTo>
                    <a:pt x="540038" y="36653"/>
                  </a:lnTo>
                  <a:lnTo>
                    <a:pt x="478351" y="42206"/>
                  </a:lnTo>
                  <a:lnTo>
                    <a:pt x="408418" y="45746"/>
                  </a:lnTo>
                  <a:lnTo>
                    <a:pt x="332231" y="46990"/>
                  </a:lnTo>
                  <a:lnTo>
                    <a:pt x="256053" y="45746"/>
                  </a:lnTo>
                  <a:lnTo>
                    <a:pt x="186123" y="42206"/>
                  </a:lnTo>
                  <a:lnTo>
                    <a:pt x="124436" y="36653"/>
                  </a:lnTo>
                  <a:lnTo>
                    <a:pt x="72986" y="29371"/>
                  </a:lnTo>
                  <a:lnTo>
                    <a:pt x="33767" y="20645"/>
                  </a:lnTo>
                  <a:lnTo>
                    <a:pt x="0" y="0"/>
                  </a:lnTo>
                  <a:lnTo>
                    <a:pt x="0" y="282701"/>
                  </a:lnTo>
                  <a:lnTo>
                    <a:pt x="33767" y="303322"/>
                  </a:lnTo>
                  <a:lnTo>
                    <a:pt x="72986" y="312023"/>
                  </a:lnTo>
                  <a:lnTo>
                    <a:pt x="124436" y="319278"/>
                  </a:lnTo>
                  <a:lnTo>
                    <a:pt x="186123" y="324806"/>
                  </a:lnTo>
                  <a:lnTo>
                    <a:pt x="256053" y="328328"/>
                  </a:lnTo>
                  <a:lnTo>
                    <a:pt x="332231" y="329565"/>
                  </a:lnTo>
                  <a:lnTo>
                    <a:pt x="408418" y="328328"/>
                  </a:lnTo>
                  <a:lnTo>
                    <a:pt x="478351" y="324806"/>
                  </a:lnTo>
                  <a:lnTo>
                    <a:pt x="540038" y="319278"/>
                  </a:lnTo>
                  <a:lnTo>
                    <a:pt x="591485" y="312023"/>
                  </a:lnTo>
                  <a:lnTo>
                    <a:pt x="630700" y="303322"/>
                  </a:lnTo>
                  <a:lnTo>
                    <a:pt x="664463" y="282701"/>
                  </a:lnTo>
                  <a:lnTo>
                    <a:pt x="664463" y="0"/>
                  </a:lnTo>
                  <a:close/>
                </a:path>
              </a:pathLst>
            </a:custGeom>
            <a:solidFill>
              <a:srgbClr val="00A2A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66" name="object 66"/>
            <p:cNvSpPr/>
            <p:nvPr/>
          </p:nvSpPr>
          <p:spPr>
            <a:xfrm>
              <a:off x="848105" y="2280666"/>
              <a:ext cx="664845" cy="93980"/>
            </a:xfrm>
            <a:custGeom>
              <a:avLst/>
              <a:gdLst/>
              <a:ahLst/>
              <a:cxnLst/>
              <a:rect l="l" t="t" r="r" b="b"/>
              <a:pathLst>
                <a:path w="664844" h="93980">
                  <a:moveTo>
                    <a:pt x="332231" y="0"/>
                  </a:moveTo>
                  <a:lnTo>
                    <a:pt x="256053" y="1236"/>
                  </a:lnTo>
                  <a:lnTo>
                    <a:pt x="186123" y="4758"/>
                  </a:lnTo>
                  <a:lnTo>
                    <a:pt x="124436" y="10287"/>
                  </a:lnTo>
                  <a:lnTo>
                    <a:pt x="72986" y="17541"/>
                  </a:lnTo>
                  <a:lnTo>
                    <a:pt x="33767" y="26242"/>
                  </a:lnTo>
                  <a:lnTo>
                    <a:pt x="0" y="46862"/>
                  </a:lnTo>
                  <a:lnTo>
                    <a:pt x="8774" y="57623"/>
                  </a:lnTo>
                  <a:lnTo>
                    <a:pt x="72986" y="76234"/>
                  </a:lnTo>
                  <a:lnTo>
                    <a:pt x="124436" y="83516"/>
                  </a:lnTo>
                  <a:lnTo>
                    <a:pt x="186123" y="89069"/>
                  </a:lnTo>
                  <a:lnTo>
                    <a:pt x="256053" y="92609"/>
                  </a:lnTo>
                  <a:lnTo>
                    <a:pt x="332231" y="93853"/>
                  </a:lnTo>
                  <a:lnTo>
                    <a:pt x="408418" y="92609"/>
                  </a:lnTo>
                  <a:lnTo>
                    <a:pt x="478351" y="89069"/>
                  </a:lnTo>
                  <a:lnTo>
                    <a:pt x="540038" y="83516"/>
                  </a:lnTo>
                  <a:lnTo>
                    <a:pt x="591485" y="76234"/>
                  </a:lnTo>
                  <a:lnTo>
                    <a:pt x="630700" y="67508"/>
                  </a:lnTo>
                  <a:lnTo>
                    <a:pt x="664463" y="46862"/>
                  </a:lnTo>
                  <a:lnTo>
                    <a:pt x="655691" y="36109"/>
                  </a:lnTo>
                  <a:lnTo>
                    <a:pt x="591485" y="17541"/>
                  </a:lnTo>
                  <a:lnTo>
                    <a:pt x="540038" y="10287"/>
                  </a:lnTo>
                  <a:lnTo>
                    <a:pt x="478351" y="4758"/>
                  </a:lnTo>
                  <a:lnTo>
                    <a:pt x="408418" y="1236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66C7C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67" name="object 67"/>
            <p:cNvSpPr/>
            <p:nvPr/>
          </p:nvSpPr>
          <p:spPr>
            <a:xfrm>
              <a:off x="848105" y="2280666"/>
              <a:ext cx="664845" cy="376555"/>
            </a:xfrm>
            <a:custGeom>
              <a:avLst/>
              <a:gdLst/>
              <a:ahLst/>
              <a:cxnLst/>
              <a:rect l="l" t="t" r="r" b="b"/>
              <a:pathLst>
                <a:path w="664844" h="376555">
                  <a:moveTo>
                    <a:pt x="664463" y="46862"/>
                  </a:moveTo>
                  <a:lnTo>
                    <a:pt x="630700" y="67508"/>
                  </a:lnTo>
                  <a:lnTo>
                    <a:pt x="591485" y="76234"/>
                  </a:lnTo>
                  <a:lnTo>
                    <a:pt x="540038" y="83516"/>
                  </a:lnTo>
                  <a:lnTo>
                    <a:pt x="478351" y="89069"/>
                  </a:lnTo>
                  <a:lnTo>
                    <a:pt x="408418" y="92609"/>
                  </a:lnTo>
                  <a:lnTo>
                    <a:pt x="332231" y="93853"/>
                  </a:lnTo>
                  <a:lnTo>
                    <a:pt x="256053" y="92609"/>
                  </a:lnTo>
                  <a:lnTo>
                    <a:pt x="186123" y="89069"/>
                  </a:lnTo>
                  <a:lnTo>
                    <a:pt x="124436" y="83516"/>
                  </a:lnTo>
                  <a:lnTo>
                    <a:pt x="72986" y="76234"/>
                  </a:lnTo>
                  <a:lnTo>
                    <a:pt x="33767" y="67508"/>
                  </a:lnTo>
                  <a:lnTo>
                    <a:pt x="0" y="46862"/>
                  </a:lnTo>
                  <a:lnTo>
                    <a:pt x="8774" y="36109"/>
                  </a:lnTo>
                  <a:lnTo>
                    <a:pt x="72986" y="17541"/>
                  </a:lnTo>
                  <a:lnTo>
                    <a:pt x="124436" y="10287"/>
                  </a:lnTo>
                  <a:lnTo>
                    <a:pt x="186123" y="4758"/>
                  </a:lnTo>
                  <a:lnTo>
                    <a:pt x="256053" y="1236"/>
                  </a:lnTo>
                  <a:lnTo>
                    <a:pt x="332231" y="0"/>
                  </a:lnTo>
                  <a:lnTo>
                    <a:pt x="408418" y="1236"/>
                  </a:lnTo>
                  <a:lnTo>
                    <a:pt x="478351" y="4758"/>
                  </a:lnTo>
                  <a:lnTo>
                    <a:pt x="540038" y="10287"/>
                  </a:lnTo>
                  <a:lnTo>
                    <a:pt x="591485" y="17541"/>
                  </a:lnTo>
                  <a:lnTo>
                    <a:pt x="630700" y="26242"/>
                  </a:lnTo>
                  <a:lnTo>
                    <a:pt x="664463" y="46862"/>
                  </a:lnTo>
                  <a:lnTo>
                    <a:pt x="664463" y="329564"/>
                  </a:lnTo>
                  <a:lnTo>
                    <a:pt x="630700" y="350185"/>
                  </a:lnTo>
                  <a:lnTo>
                    <a:pt x="591485" y="358886"/>
                  </a:lnTo>
                  <a:lnTo>
                    <a:pt x="540038" y="366141"/>
                  </a:lnTo>
                  <a:lnTo>
                    <a:pt x="478351" y="371669"/>
                  </a:lnTo>
                  <a:lnTo>
                    <a:pt x="408418" y="375191"/>
                  </a:lnTo>
                  <a:lnTo>
                    <a:pt x="332231" y="376428"/>
                  </a:lnTo>
                  <a:lnTo>
                    <a:pt x="256053" y="375191"/>
                  </a:lnTo>
                  <a:lnTo>
                    <a:pt x="186123" y="371669"/>
                  </a:lnTo>
                  <a:lnTo>
                    <a:pt x="124436" y="366141"/>
                  </a:lnTo>
                  <a:lnTo>
                    <a:pt x="72986" y="358886"/>
                  </a:lnTo>
                  <a:lnTo>
                    <a:pt x="33767" y="350185"/>
                  </a:lnTo>
                  <a:lnTo>
                    <a:pt x="0" y="329564"/>
                  </a:lnTo>
                  <a:lnTo>
                    <a:pt x="0" y="46862"/>
                  </a:lnTo>
                </a:path>
              </a:pathLst>
            </a:custGeom>
            <a:ln w="28575">
              <a:solidFill>
                <a:srgbClr val="205D4A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8" name="object 68"/>
          <p:cNvSpPr txBox="1"/>
          <p:nvPr/>
        </p:nvSpPr>
        <p:spPr>
          <a:xfrm>
            <a:off x="1604391" y="1762791"/>
            <a:ext cx="27432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sz="750" b="1" spc="-4" dirty="0">
                <a:solidFill>
                  <a:srgbClr val="1F4429"/>
                </a:solidFill>
                <a:latin typeface="Calibri"/>
                <a:cs typeface="Calibri"/>
              </a:rPr>
              <a:t>FOLD1</a:t>
            </a:r>
            <a:endParaRPr sz="750">
              <a:latin typeface="Calibri"/>
              <a:cs typeface="Calibri"/>
            </a:endParaRPr>
          </a:p>
          <a:p>
            <a:pPr marL="953" algn="ctr">
              <a:spcBef>
                <a:spcPts val="19"/>
              </a:spcBef>
            </a:pPr>
            <a:r>
              <a:rPr sz="450" b="1" spc="-4" dirty="0">
                <a:solidFill>
                  <a:srgbClr val="1F4429"/>
                </a:solidFill>
                <a:latin typeface="Calibri"/>
                <a:cs typeface="Calibri"/>
              </a:rPr>
              <a:t>20%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69" name="object 69"/>
          <p:cNvGrpSpPr/>
          <p:nvPr/>
        </p:nvGrpSpPr>
        <p:grpSpPr>
          <a:xfrm>
            <a:off x="2095262" y="1699783"/>
            <a:ext cx="520065" cy="303848"/>
            <a:chOff x="1650682" y="2266378"/>
            <a:chExt cx="693420" cy="405130"/>
          </a:xfrm>
        </p:grpSpPr>
        <p:sp>
          <p:nvSpPr>
            <p:cNvPr id="70" name="object 70"/>
            <p:cNvSpPr/>
            <p:nvPr/>
          </p:nvSpPr>
          <p:spPr>
            <a:xfrm>
              <a:off x="1664970" y="2327529"/>
              <a:ext cx="664845" cy="329565"/>
            </a:xfrm>
            <a:custGeom>
              <a:avLst/>
              <a:gdLst/>
              <a:ahLst/>
              <a:cxnLst/>
              <a:rect l="l" t="t" r="r" b="b"/>
              <a:pathLst>
                <a:path w="664844" h="329564">
                  <a:moveTo>
                    <a:pt x="664463" y="0"/>
                  </a:moveTo>
                  <a:lnTo>
                    <a:pt x="630700" y="20645"/>
                  </a:lnTo>
                  <a:lnTo>
                    <a:pt x="591485" y="29371"/>
                  </a:lnTo>
                  <a:lnTo>
                    <a:pt x="540038" y="36653"/>
                  </a:lnTo>
                  <a:lnTo>
                    <a:pt x="478351" y="42206"/>
                  </a:lnTo>
                  <a:lnTo>
                    <a:pt x="408418" y="45746"/>
                  </a:lnTo>
                  <a:lnTo>
                    <a:pt x="332231" y="46990"/>
                  </a:lnTo>
                  <a:lnTo>
                    <a:pt x="256045" y="45746"/>
                  </a:lnTo>
                  <a:lnTo>
                    <a:pt x="186112" y="42206"/>
                  </a:lnTo>
                  <a:lnTo>
                    <a:pt x="124425" y="36653"/>
                  </a:lnTo>
                  <a:lnTo>
                    <a:pt x="72978" y="29371"/>
                  </a:lnTo>
                  <a:lnTo>
                    <a:pt x="33763" y="20645"/>
                  </a:lnTo>
                  <a:lnTo>
                    <a:pt x="0" y="0"/>
                  </a:lnTo>
                  <a:lnTo>
                    <a:pt x="0" y="282701"/>
                  </a:lnTo>
                  <a:lnTo>
                    <a:pt x="33763" y="303322"/>
                  </a:lnTo>
                  <a:lnTo>
                    <a:pt x="72978" y="312023"/>
                  </a:lnTo>
                  <a:lnTo>
                    <a:pt x="124425" y="319278"/>
                  </a:lnTo>
                  <a:lnTo>
                    <a:pt x="186112" y="324806"/>
                  </a:lnTo>
                  <a:lnTo>
                    <a:pt x="256045" y="328328"/>
                  </a:lnTo>
                  <a:lnTo>
                    <a:pt x="332231" y="329565"/>
                  </a:lnTo>
                  <a:lnTo>
                    <a:pt x="408418" y="328328"/>
                  </a:lnTo>
                  <a:lnTo>
                    <a:pt x="478351" y="324806"/>
                  </a:lnTo>
                  <a:lnTo>
                    <a:pt x="540038" y="319278"/>
                  </a:lnTo>
                  <a:lnTo>
                    <a:pt x="591485" y="312023"/>
                  </a:lnTo>
                  <a:lnTo>
                    <a:pt x="630700" y="303322"/>
                  </a:lnTo>
                  <a:lnTo>
                    <a:pt x="664463" y="282701"/>
                  </a:lnTo>
                  <a:lnTo>
                    <a:pt x="664463" y="0"/>
                  </a:lnTo>
                  <a:close/>
                </a:path>
              </a:pathLst>
            </a:custGeom>
            <a:solidFill>
              <a:srgbClr val="00A2A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71" name="object 71"/>
            <p:cNvSpPr/>
            <p:nvPr/>
          </p:nvSpPr>
          <p:spPr>
            <a:xfrm>
              <a:off x="1664970" y="2280666"/>
              <a:ext cx="664845" cy="93980"/>
            </a:xfrm>
            <a:custGeom>
              <a:avLst/>
              <a:gdLst/>
              <a:ahLst/>
              <a:cxnLst/>
              <a:rect l="l" t="t" r="r" b="b"/>
              <a:pathLst>
                <a:path w="664844" h="93980">
                  <a:moveTo>
                    <a:pt x="332231" y="0"/>
                  </a:moveTo>
                  <a:lnTo>
                    <a:pt x="256045" y="1236"/>
                  </a:lnTo>
                  <a:lnTo>
                    <a:pt x="186112" y="4758"/>
                  </a:lnTo>
                  <a:lnTo>
                    <a:pt x="124425" y="10287"/>
                  </a:lnTo>
                  <a:lnTo>
                    <a:pt x="72978" y="17541"/>
                  </a:lnTo>
                  <a:lnTo>
                    <a:pt x="33763" y="26242"/>
                  </a:lnTo>
                  <a:lnTo>
                    <a:pt x="0" y="46862"/>
                  </a:lnTo>
                  <a:lnTo>
                    <a:pt x="8772" y="57623"/>
                  </a:lnTo>
                  <a:lnTo>
                    <a:pt x="72978" y="76234"/>
                  </a:lnTo>
                  <a:lnTo>
                    <a:pt x="124425" y="83516"/>
                  </a:lnTo>
                  <a:lnTo>
                    <a:pt x="186112" y="89069"/>
                  </a:lnTo>
                  <a:lnTo>
                    <a:pt x="256045" y="92609"/>
                  </a:lnTo>
                  <a:lnTo>
                    <a:pt x="332231" y="93853"/>
                  </a:lnTo>
                  <a:lnTo>
                    <a:pt x="408418" y="92609"/>
                  </a:lnTo>
                  <a:lnTo>
                    <a:pt x="478351" y="89069"/>
                  </a:lnTo>
                  <a:lnTo>
                    <a:pt x="540038" y="83516"/>
                  </a:lnTo>
                  <a:lnTo>
                    <a:pt x="591485" y="76234"/>
                  </a:lnTo>
                  <a:lnTo>
                    <a:pt x="630700" y="67508"/>
                  </a:lnTo>
                  <a:lnTo>
                    <a:pt x="664463" y="46862"/>
                  </a:lnTo>
                  <a:lnTo>
                    <a:pt x="655691" y="36109"/>
                  </a:lnTo>
                  <a:lnTo>
                    <a:pt x="591485" y="17541"/>
                  </a:lnTo>
                  <a:lnTo>
                    <a:pt x="540038" y="10287"/>
                  </a:lnTo>
                  <a:lnTo>
                    <a:pt x="478351" y="4758"/>
                  </a:lnTo>
                  <a:lnTo>
                    <a:pt x="408418" y="1236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66C7C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72" name="object 72"/>
            <p:cNvSpPr/>
            <p:nvPr/>
          </p:nvSpPr>
          <p:spPr>
            <a:xfrm>
              <a:off x="1664970" y="2280666"/>
              <a:ext cx="664845" cy="376555"/>
            </a:xfrm>
            <a:custGeom>
              <a:avLst/>
              <a:gdLst/>
              <a:ahLst/>
              <a:cxnLst/>
              <a:rect l="l" t="t" r="r" b="b"/>
              <a:pathLst>
                <a:path w="664844" h="376555">
                  <a:moveTo>
                    <a:pt x="664463" y="46862"/>
                  </a:moveTo>
                  <a:lnTo>
                    <a:pt x="630700" y="67508"/>
                  </a:lnTo>
                  <a:lnTo>
                    <a:pt x="591485" y="76234"/>
                  </a:lnTo>
                  <a:lnTo>
                    <a:pt x="540038" y="83516"/>
                  </a:lnTo>
                  <a:lnTo>
                    <a:pt x="478351" y="89069"/>
                  </a:lnTo>
                  <a:lnTo>
                    <a:pt x="408418" y="92609"/>
                  </a:lnTo>
                  <a:lnTo>
                    <a:pt x="332231" y="93853"/>
                  </a:lnTo>
                  <a:lnTo>
                    <a:pt x="256045" y="92609"/>
                  </a:lnTo>
                  <a:lnTo>
                    <a:pt x="186112" y="89069"/>
                  </a:lnTo>
                  <a:lnTo>
                    <a:pt x="124425" y="83516"/>
                  </a:lnTo>
                  <a:lnTo>
                    <a:pt x="72978" y="76234"/>
                  </a:lnTo>
                  <a:lnTo>
                    <a:pt x="33763" y="67508"/>
                  </a:lnTo>
                  <a:lnTo>
                    <a:pt x="0" y="46862"/>
                  </a:lnTo>
                  <a:lnTo>
                    <a:pt x="8772" y="36109"/>
                  </a:lnTo>
                  <a:lnTo>
                    <a:pt x="72978" y="17541"/>
                  </a:lnTo>
                  <a:lnTo>
                    <a:pt x="124425" y="10287"/>
                  </a:lnTo>
                  <a:lnTo>
                    <a:pt x="186112" y="4758"/>
                  </a:lnTo>
                  <a:lnTo>
                    <a:pt x="256045" y="1236"/>
                  </a:lnTo>
                  <a:lnTo>
                    <a:pt x="332231" y="0"/>
                  </a:lnTo>
                  <a:lnTo>
                    <a:pt x="408418" y="1236"/>
                  </a:lnTo>
                  <a:lnTo>
                    <a:pt x="478351" y="4758"/>
                  </a:lnTo>
                  <a:lnTo>
                    <a:pt x="540038" y="10287"/>
                  </a:lnTo>
                  <a:lnTo>
                    <a:pt x="591485" y="17541"/>
                  </a:lnTo>
                  <a:lnTo>
                    <a:pt x="630700" y="26242"/>
                  </a:lnTo>
                  <a:lnTo>
                    <a:pt x="664463" y="46862"/>
                  </a:lnTo>
                  <a:lnTo>
                    <a:pt x="664463" y="329564"/>
                  </a:lnTo>
                  <a:lnTo>
                    <a:pt x="630700" y="350185"/>
                  </a:lnTo>
                  <a:lnTo>
                    <a:pt x="591485" y="358886"/>
                  </a:lnTo>
                  <a:lnTo>
                    <a:pt x="540038" y="366141"/>
                  </a:lnTo>
                  <a:lnTo>
                    <a:pt x="478351" y="371669"/>
                  </a:lnTo>
                  <a:lnTo>
                    <a:pt x="408418" y="375191"/>
                  </a:lnTo>
                  <a:lnTo>
                    <a:pt x="332231" y="376428"/>
                  </a:lnTo>
                  <a:lnTo>
                    <a:pt x="256045" y="375191"/>
                  </a:lnTo>
                  <a:lnTo>
                    <a:pt x="186112" y="371669"/>
                  </a:lnTo>
                  <a:lnTo>
                    <a:pt x="124425" y="366141"/>
                  </a:lnTo>
                  <a:lnTo>
                    <a:pt x="72978" y="358886"/>
                  </a:lnTo>
                  <a:lnTo>
                    <a:pt x="33763" y="350185"/>
                  </a:lnTo>
                  <a:lnTo>
                    <a:pt x="0" y="329564"/>
                  </a:lnTo>
                  <a:lnTo>
                    <a:pt x="0" y="46862"/>
                  </a:lnTo>
                </a:path>
              </a:pathLst>
            </a:custGeom>
            <a:ln w="28575">
              <a:solidFill>
                <a:srgbClr val="205D4A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73" name="object 73"/>
          <p:cNvSpPr txBox="1"/>
          <p:nvPr/>
        </p:nvSpPr>
        <p:spPr>
          <a:xfrm>
            <a:off x="2217038" y="1762791"/>
            <a:ext cx="27432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sz="750" b="1" spc="-4" dirty="0">
                <a:solidFill>
                  <a:srgbClr val="1F4429"/>
                </a:solidFill>
                <a:latin typeface="Calibri"/>
                <a:cs typeface="Calibri"/>
              </a:rPr>
              <a:t>FOLD2</a:t>
            </a:r>
            <a:endParaRPr sz="750">
              <a:latin typeface="Calibri"/>
              <a:cs typeface="Calibri"/>
            </a:endParaRPr>
          </a:p>
          <a:p>
            <a:pPr marL="1429" algn="ctr">
              <a:spcBef>
                <a:spcPts val="19"/>
              </a:spcBef>
            </a:pPr>
            <a:r>
              <a:rPr sz="450" b="1" spc="-4" dirty="0">
                <a:solidFill>
                  <a:srgbClr val="1F4429"/>
                </a:solidFill>
                <a:latin typeface="Calibri"/>
                <a:cs typeface="Calibri"/>
              </a:rPr>
              <a:t>20%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2707910" y="1699783"/>
            <a:ext cx="520065" cy="303848"/>
            <a:chOff x="2467546" y="2266378"/>
            <a:chExt cx="693420" cy="405130"/>
          </a:xfrm>
        </p:grpSpPr>
        <p:sp>
          <p:nvSpPr>
            <p:cNvPr id="75" name="object 75"/>
            <p:cNvSpPr/>
            <p:nvPr/>
          </p:nvSpPr>
          <p:spPr>
            <a:xfrm>
              <a:off x="2481833" y="2327529"/>
              <a:ext cx="664845" cy="329565"/>
            </a:xfrm>
            <a:custGeom>
              <a:avLst/>
              <a:gdLst/>
              <a:ahLst/>
              <a:cxnLst/>
              <a:rect l="l" t="t" r="r" b="b"/>
              <a:pathLst>
                <a:path w="664844" h="329564">
                  <a:moveTo>
                    <a:pt x="664464" y="0"/>
                  </a:moveTo>
                  <a:lnTo>
                    <a:pt x="630700" y="20645"/>
                  </a:lnTo>
                  <a:lnTo>
                    <a:pt x="591485" y="29371"/>
                  </a:lnTo>
                  <a:lnTo>
                    <a:pt x="540038" y="36653"/>
                  </a:lnTo>
                  <a:lnTo>
                    <a:pt x="478351" y="42206"/>
                  </a:lnTo>
                  <a:lnTo>
                    <a:pt x="408418" y="45746"/>
                  </a:lnTo>
                  <a:lnTo>
                    <a:pt x="332232" y="46990"/>
                  </a:lnTo>
                  <a:lnTo>
                    <a:pt x="256045" y="45746"/>
                  </a:lnTo>
                  <a:lnTo>
                    <a:pt x="186112" y="42206"/>
                  </a:lnTo>
                  <a:lnTo>
                    <a:pt x="124425" y="36653"/>
                  </a:lnTo>
                  <a:lnTo>
                    <a:pt x="72978" y="29371"/>
                  </a:lnTo>
                  <a:lnTo>
                    <a:pt x="33763" y="20645"/>
                  </a:lnTo>
                  <a:lnTo>
                    <a:pt x="0" y="0"/>
                  </a:lnTo>
                  <a:lnTo>
                    <a:pt x="0" y="282701"/>
                  </a:lnTo>
                  <a:lnTo>
                    <a:pt x="33763" y="303322"/>
                  </a:lnTo>
                  <a:lnTo>
                    <a:pt x="72978" y="312023"/>
                  </a:lnTo>
                  <a:lnTo>
                    <a:pt x="124425" y="319278"/>
                  </a:lnTo>
                  <a:lnTo>
                    <a:pt x="186112" y="324806"/>
                  </a:lnTo>
                  <a:lnTo>
                    <a:pt x="256045" y="328328"/>
                  </a:lnTo>
                  <a:lnTo>
                    <a:pt x="332232" y="329565"/>
                  </a:lnTo>
                  <a:lnTo>
                    <a:pt x="408418" y="328328"/>
                  </a:lnTo>
                  <a:lnTo>
                    <a:pt x="478351" y="324806"/>
                  </a:lnTo>
                  <a:lnTo>
                    <a:pt x="540038" y="319278"/>
                  </a:lnTo>
                  <a:lnTo>
                    <a:pt x="591485" y="312023"/>
                  </a:lnTo>
                  <a:lnTo>
                    <a:pt x="630700" y="303322"/>
                  </a:lnTo>
                  <a:lnTo>
                    <a:pt x="664464" y="282701"/>
                  </a:lnTo>
                  <a:lnTo>
                    <a:pt x="664464" y="0"/>
                  </a:lnTo>
                  <a:close/>
                </a:path>
              </a:pathLst>
            </a:custGeom>
            <a:solidFill>
              <a:srgbClr val="00A2A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76" name="object 76"/>
            <p:cNvSpPr/>
            <p:nvPr/>
          </p:nvSpPr>
          <p:spPr>
            <a:xfrm>
              <a:off x="2481833" y="2280666"/>
              <a:ext cx="664845" cy="93980"/>
            </a:xfrm>
            <a:custGeom>
              <a:avLst/>
              <a:gdLst/>
              <a:ahLst/>
              <a:cxnLst/>
              <a:rect l="l" t="t" r="r" b="b"/>
              <a:pathLst>
                <a:path w="664844" h="93980">
                  <a:moveTo>
                    <a:pt x="332232" y="0"/>
                  </a:moveTo>
                  <a:lnTo>
                    <a:pt x="256045" y="1236"/>
                  </a:lnTo>
                  <a:lnTo>
                    <a:pt x="186112" y="4758"/>
                  </a:lnTo>
                  <a:lnTo>
                    <a:pt x="124425" y="10287"/>
                  </a:lnTo>
                  <a:lnTo>
                    <a:pt x="72978" y="17541"/>
                  </a:lnTo>
                  <a:lnTo>
                    <a:pt x="33763" y="26242"/>
                  </a:lnTo>
                  <a:lnTo>
                    <a:pt x="0" y="46862"/>
                  </a:lnTo>
                  <a:lnTo>
                    <a:pt x="8772" y="57623"/>
                  </a:lnTo>
                  <a:lnTo>
                    <a:pt x="72978" y="76234"/>
                  </a:lnTo>
                  <a:lnTo>
                    <a:pt x="124425" y="83516"/>
                  </a:lnTo>
                  <a:lnTo>
                    <a:pt x="186112" y="89069"/>
                  </a:lnTo>
                  <a:lnTo>
                    <a:pt x="256045" y="92609"/>
                  </a:lnTo>
                  <a:lnTo>
                    <a:pt x="332232" y="93853"/>
                  </a:lnTo>
                  <a:lnTo>
                    <a:pt x="408418" y="92609"/>
                  </a:lnTo>
                  <a:lnTo>
                    <a:pt x="478351" y="89069"/>
                  </a:lnTo>
                  <a:lnTo>
                    <a:pt x="540038" y="83516"/>
                  </a:lnTo>
                  <a:lnTo>
                    <a:pt x="591485" y="76234"/>
                  </a:lnTo>
                  <a:lnTo>
                    <a:pt x="630700" y="67508"/>
                  </a:lnTo>
                  <a:lnTo>
                    <a:pt x="664464" y="46862"/>
                  </a:lnTo>
                  <a:lnTo>
                    <a:pt x="655691" y="36109"/>
                  </a:lnTo>
                  <a:lnTo>
                    <a:pt x="591485" y="17541"/>
                  </a:lnTo>
                  <a:lnTo>
                    <a:pt x="540038" y="10287"/>
                  </a:lnTo>
                  <a:lnTo>
                    <a:pt x="478351" y="4758"/>
                  </a:lnTo>
                  <a:lnTo>
                    <a:pt x="408418" y="1236"/>
                  </a:lnTo>
                  <a:lnTo>
                    <a:pt x="332232" y="0"/>
                  </a:lnTo>
                  <a:close/>
                </a:path>
              </a:pathLst>
            </a:custGeom>
            <a:solidFill>
              <a:srgbClr val="66C7C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77" name="object 77"/>
            <p:cNvSpPr/>
            <p:nvPr/>
          </p:nvSpPr>
          <p:spPr>
            <a:xfrm>
              <a:off x="2481833" y="2280666"/>
              <a:ext cx="664845" cy="376555"/>
            </a:xfrm>
            <a:custGeom>
              <a:avLst/>
              <a:gdLst/>
              <a:ahLst/>
              <a:cxnLst/>
              <a:rect l="l" t="t" r="r" b="b"/>
              <a:pathLst>
                <a:path w="664844" h="376555">
                  <a:moveTo>
                    <a:pt x="664464" y="46862"/>
                  </a:moveTo>
                  <a:lnTo>
                    <a:pt x="630700" y="67508"/>
                  </a:lnTo>
                  <a:lnTo>
                    <a:pt x="591485" y="76234"/>
                  </a:lnTo>
                  <a:lnTo>
                    <a:pt x="540038" y="83516"/>
                  </a:lnTo>
                  <a:lnTo>
                    <a:pt x="478351" y="89069"/>
                  </a:lnTo>
                  <a:lnTo>
                    <a:pt x="408418" y="92609"/>
                  </a:lnTo>
                  <a:lnTo>
                    <a:pt x="332232" y="93853"/>
                  </a:lnTo>
                  <a:lnTo>
                    <a:pt x="256045" y="92609"/>
                  </a:lnTo>
                  <a:lnTo>
                    <a:pt x="186112" y="89069"/>
                  </a:lnTo>
                  <a:lnTo>
                    <a:pt x="124425" y="83516"/>
                  </a:lnTo>
                  <a:lnTo>
                    <a:pt x="72978" y="76234"/>
                  </a:lnTo>
                  <a:lnTo>
                    <a:pt x="33763" y="67508"/>
                  </a:lnTo>
                  <a:lnTo>
                    <a:pt x="0" y="46862"/>
                  </a:lnTo>
                  <a:lnTo>
                    <a:pt x="8772" y="36109"/>
                  </a:lnTo>
                  <a:lnTo>
                    <a:pt x="72978" y="17541"/>
                  </a:lnTo>
                  <a:lnTo>
                    <a:pt x="124425" y="10287"/>
                  </a:lnTo>
                  <a:lnTo>
                    <a:pt x="186112" y="4758"/>
                  </a:lnTo>
                  <a:lnTo>
                    <a:pt x="256045" y="1236"/>
                  </a:lnTo>
                  <a:lnTo>
                    <a:pt x="332232" y="0"/>
                  </a:lnTo>
                  <a:lnTo>
                    <a:pt x="408418" y="1236"/>
                  </a:lnTo>
                  <a:lnTo>
                    <a:pt x="478351" y="4758"/>
                  </a:lnTo>
                  <a:lnTo>
                    <a:pt x="540038" y="10287"/>
                  </a:lnTo>
                  <a:lnTo>
                    <a:pt x="591485" y="17541"/>
                  </a:lnTo>
                  <a:lnTo>
                    <a:pt x="630700" y="26242"/>
                  </a:lnTo>
                  <a:lnTo>
                    <a:pt x="664464" y="46862"/>
                  </a:lnTo>
                  <a:lnTo>
                    <a:pt x="664464" y="329564"/>
                  </a:lnTo>
                  <a:lnTo>
                    <a:pt x="630700" y="350185"/>
                  </a:lnTo>
                  <a:lnTo>
                    <a:pt x="591485" y="358886"/>
                  </a:lnTo>
                  <a:lnTo>
                    <a:pt x="540038" y="366141"/>
                  </a:lnTo>
                  <a:lnTo>
                    <a:pt x="478351" y="371669"/>
                  </a:lnTo>
                  <a:lnTo>
                    <a:pt x="408418" y="375191"/>
                  </a:lnTo>
                  <a:lnTo>
                    <a:pt x="332232" y="376428"/>
                  </a:lnTo>
                  <a:lnTo>
                    <a:pt x="256045" y="375191"/>
                  </a:lnTo>
                  <a:lnTo>
                    <a:pt x="186112" y="371669"/>
                  </a:lnTo>
                  <a:lnTo>
                    <a:pt x="124425" y="366141"/>
                  </a:lnTo>
                  <a:lnTo>
                    <a:pt x="72978" y="358886"/>
                  </a:lnTo>
                  <a:lnTo>
                    <a:pt x="33763" y="350185"/>
                  </a:lnTo>
                  <a:lnTo>
                    <a:pt x="0" y="329564"/>
                  </a:lnTo>
                  <a:lnTo>
                    <a:pt x="0" y="46862"/>
                  </a:lnTo>
                </a:path>
              </a:pathLst>
            </a:custGeom>
            <a:ln w="28575">
              <a:solidFill>
                <a:srgbClr val="205D4A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78" name="object 78"/>
          <p:cNvSpPr txBox="1"/>
          <p:nvPr/>
        </p:nvSpPr>
        <p:spPr>
          <a:xfrm>
            <a:off x="2829878" y="1762791"/>
            <a:ext cx="27432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sz="750" b="1" spc="-8" dirty="0">
                <a:solidFill>
                  <a:srgbClr val="1F4429"/>
                </a:solidFill>
                <a:latin typeface="Calibri"/>
                <a:cs typeface="Calibri"/>
              </a:rPr>
              <a:t>FOLD3</a:t>
            </a:r>
            <a:endParaRPr sz="750">
              <a:latin typeface="Calibri"/>
              <a:cs typeface="Calibri"/>
            </a:endParaRPr>
          </a:p>
          <a:p>
            <a:pPr marL="1429" algn="ctr">
              <a:spcBef>
                <a:spcPts val="19"/>
              </a:spcBef>
            </a:pPr>
            <a:r>
              <a:rPr sz="450" b="1" spc="-4" dirty="0">
                <a:solidFill>
                  <a:srgbClr val="1F4429"/>
                </a:solidFill>
                <a:latin typeface="Calibri"/>
                <a:cs typeface="Calibri"/>
              </a:rPr>
              <a:t>20%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79" name="object 79"/>
          <p:cNvGrpSpPr/>
          <p:nvPr/>
        </p:nvGrpSpPr>
        <p:grpSpPr>
          <a:xfrm>
            <a:off x="3322844" y="1697497"/>
            <a:ext cx="520065" cy="303848"/>
            <a:chOff x="3287458" y="2263330"/>
            <a:chExt cx="693420" cy="405130"/>
          </a:xfrm>
        </p:grpSpPr>
        <p:sp>
          <p:nvSpPr>
            <p:cNvPr id="80" name="object 80"/>
            <p:cNvSpPr/>
            <p:nvPr/>
          </p:nvSpPr>
          <p:spPr>
            <a:xfrm>
              <a:off x="3301746" y="2324480"/>
              <a:ext cx="664845" cy="329565"/>
            </a:xfrm>
            <a:custGeom>
              <a:avLst/>
              <a:gdLst/>
              <a:ahLst/>
              <a:cxnLst/>
              <a:rect l="l" t="t" r="r" b="b"/>
              <a:pathLst>
                <a:path w="664845" h="329564">
                  <a:moveTo>
                    <a:pt x="664463" y="0"/>
                  </a:moveTo>
                  <a:lnTo>
                    <a:pt x="630700" y="20645"/>
                  </a:lnTo>
                  <a:lnTo>
                    <a:pt x="591485" y="29371"/>
                  </a:lnTo>
                  <a:lnTo>
                    <a:pt x="540038" y="36653"/>
                  </a:lnTo>
                  <a:lnTo>
                    <a:pt x="478351" y="42206"/>
                  </a:lnTo>
                  <a:lnTo>
                    <a:pt x="408418" y="45746"/>
                  </a:lnTo>
                  <a:lnTo>
                    <a:pt x="332231" y="46990"/>
                  </a:lnTo>
                  <a:lnTo>
                    <a:pt x="256045" y="45746"/>
                  </a:lnTo>
                  <a:lnTo>
                    <a:pt x="186112" y="42206"/>
                  </a:lnTo>
                  <a:lnTo>
                    <a:pt x="124425" y="36653"/>
                  </a:lnTo>
                  <a:lnTo>
                    <a:pt x="72978" y="29371"/>
                  </a:lnTo>
                  <a:lnTo>
                    <a:pt x="33763" y="20645"/>
                  </a:lnTo>
                  <a:lnTo>
                    <a:pt x="0" y="0"/>
                  </a:lnTo>
                  <a:lnTo>
                    <a:pt x="0" y="282702"/>
                  </a:lnTo>
                  <a:lnTo>
                    <a:pt x="33763" y="303322"/>
                  </a:lnTo>
                  <a:lnTo>
                    <a:pt x="72978" y="312023"/>
                  </a:lnTo>
                  <a:lnTo>
                    <a:pt x="124425" y="319278"/>
                  </a:lnTo>
                  <a:lnTo>
                    <a:pt x="186112" y="324806"/>
                  </a:lnTo>
                  <a:lnTo>
                    <a:pt x="256045" y="328328"/>
                  </a:lnTo>
                  <a:lnTo>
                    <a:pt x="332231" y="329565"/>
                  </a:lnTo>
                  <a:lnTo>
                    <a:pt x="408418" y="328328"/>
                  </a:lnTo>
                  <a:lnTo>
                    <a:pt x="478351" y="324806"/>
                  </a:lnTo>
                  <a:lnTo>
                    <a:pt x="540038" y="319277"/>
                  </a:lnTo>
                  <a:lnTo>
                    <a:pt x="591485" y="312023"/>
                  </a:lnTo>
                  <a:lnTo>
                    <a:pt x="630700" y="303322"/>
                  </a:lnTo>
                  <a:lnTo>
                    <a:pt x="664463" y="282702"/>
                  </a:lnTo>
                  <a:lnTo>
                    <a:pt x="664463" y="0"/>
                  </a:lnTo>
                  <a:close/>
                </a:path>
              </a:pathLst>
            </a:custGeom>
            <a:solidFill>
              <a:srgbClr val="00A2A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1" name="object 81"/>
            <p:cNvSpPr/>
            <p:nvPr/>
          </p:nvSpPr>
          <p:spPr>
            <a:xfrm>
              <a:off x="3301746" y="2277617"/>
              <a:ext cx="664845" cy="93980"/>
            </a:xfrm>
            <a:custGeom>
              <a:avLst/>
              <a:gdLst/>
              <a:ahLst/>
              <a:cxnLst/>
              <a:rect l="l" t="t" r="r" b="b"/>
              <a:pathLst>
                <a:path w="664845" h="93980">
                  <a:moveTo>
                    <a:pt x="332231" y="0"/>
                  </a:moveTo>
                  <a:lnTo>
                    <a:pt x="256045" y="1236"/>
                  </a:lnTo>
                  <a:lnTo>
                    <a:pt x="186112" y="4758"/>
                  </a:lnTo>
                  <a:lnTo>
                    <a:pt x="124425" y="10287"/>
                  </a:lnTo>
                  <a:lnTo>
                    <a:pt x="72978" y="17541"/>
                  </a:lnTo>
                  <a:lnTo>
                    <a:pt x="33763" y="26242"/>
                  </a:lnTo>
                  <a:lnTo>
                    <a:pt x="0" y="46862"/>
                  </a:lnTo>
                  <a:lnTo>
                    <a:pt x="8772" y="57623"/>
                  </a:lnTo>
                  <a:lnTo>
                    <a:pt x="72978" y="76234"/>
                  </a:lnTo>
                  <a:lnTo>
                    <a:pt x="124425" y="83516"/>
                  </a:lnTo>
                  <a:lnTo>
                    <a:pt x="186112" y="89069"/>
                  </a:lnTo>
                  <a:lnTo>
                    <a:pt x="256045" y="92609"/>
                  </a:lnTo>
                  <a:lnTo>
                    <a:pt x="332231" y="93853"/>
                  </a:lnTo>
                  <a:lnTo>
                    <a:pt x="408418" y="92609"/>
                  </a:lnTo>
                  <a:lnTo>
                    <a:pt x="478351" y="89069"/>
                  </a:lnTo>
                  <a:lnTo>
                    <a:pt x="540038" y="83516"/>
                  </a:lnTo>
                  <a:lnTo>
                    <a:pt x="591485" y="76234"/>
                  </a:lnTo>
                  <a:lnTo>
                    <a:pt x="630700" y="67508"/>
                  </a:lnTo>
                  <a:lnTo>
                    <a:pt x="664463" y="46862"/>
                  </a:lnTo>
                  <a:lnTo>
                    <a:pt x="655691" y="36109"/>
                  </a:lnTo>
                  <a:lnTo>
                    <a:pt x="591485" y="17541"/>
                  </a:lnTo>
                  <a:lnTo>
                    <a:pt x="540038" y="10287"/>
                  </a:lnTo>
                  <a:lnTo>
                    <a:pt x="478351" y="4758"/>
                  </a:lnTo>
                  <a:lnTo>
                    <a:pt x="408418" y="1236"/>
                  </a:lnTo>
                  <a:lnTo>
                    <a:pt x="332231" y="0"/>
                  </a:lnTo>
                  <a:close/>
                </a:path>
              </a:pathLst>
            </a:custGeom>
            <a:solidFill>
              <a:srgbClr val="66C7C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2" name="object 82"/>
            <p:cNvSpPr/>
            <p:nvPr/>
          </p:nvSpPr>
          <p:spPr>
            <a:xfrm>
              <a:off x="3301746" y="2277617"/>
              <a:ext cx="664845" cy="376555"/>
            </a:xfrm>
            <a:custGeom>
              <a:avLst/>
              <a:gdLst/>
              <a:ahLst/>
              <a:cxnLst/>
              <a:rect l="l" t="t" r="r" b="b"/>
              <a:pathLst>
                <a:path w="664845" h="376555">
                  <a:moveTo>
                    <a:pt x="664463" y="46862"/>
                  </a:moveTo>
                  <a:lnTo>
                    <a:pt x="630700" y="67508"/>
                  </a:lnTo>
                  <a:lnTo>
                    <a:pt x="591485" y="76234"/>
                  </a:lnTo>
                  <a:lnTo>
                    <a:pt x="540038" y="83516"/>
                  </a:lnTo>
                  <a:lnTo>
                    <a:pt x="478351" y="89069"/>
                  </a:lnTo>
                  <a:lnTo>
                    <a:pt x="408418" y="92609"/>
                  </a:lnTo>
                  <a:lnTo>
                    <a:pt x="332231" y="93853"/>
                  </a:lnTo>
                  <a:lnTo>
                    <a:pt x="256045" y="92609"/>
                  </a:lnTo>
                  <a:lnTo>
                    <a:pt x="186112" y="89069"/>
                  </a:lnTo>
                  <a:lnTo>
                    <a:pt x="124425" y="83516"/>
                  </a:lnTo>
                  <a:lnTo>
                    <a:pt x="72978" y="76234"/>
                  </a:lnTo>
                  <a:lnTo>
                    <a:pt x="33763" y="67508"/>
                  </a:lnTo>
                  <a:lnTo>
                    <a:pt x="0" y="46862"/>
                  </a:lnTo>
                  <a:lnTo>
                    <a:pt x="8772" y="36109"/>
                  </a:lnTo>
                  <a:lnTo>
                    <a:pt x="72978" y="17541"/>
                  </a:lnTo>
                  <a:lnTo>
                    <a:pt x="124425" y="10287"/>
                  </a:lnTo>
                  <a:lnTo>
                    <a:pt x="186112" y="4758"/>
                  </a:lnTo>
                  <a:lnTo>
                    <a:pt x="256045" y="1236"/>
                  </a:lnTo>
                  <a:lnTo>
                    <a:pt x="332231" y="0"/>
                  </a:lnTo>
                  <a:lnTo>
                    <a:pt x="408418" y="1236"/>
                  </a:lnTo>
                  <a:lnTo>
                    <a:pt x="478351" y="4758"/>
                  </a:lnTo>
                  <a:lnTo>
                    <a:pt x="540038" y="10287"/>
                  </a:lnTo>
                  <a:lnTo>
                    <a:pt x="591485" y="17541"/>
                  </a:lnTo>
                  <a:lnTo>
                    <a:pt x="630700" y="26242"/>
                  </a:lnTo>
                  <a:lnTo>
                    <a:pt x="664463" y="46862"/>
                  </a:lnTo>
                  <a:lnTo>
                    <a:pt x="664463" y="329565"/>
                  </a:lnTo>
                  <a:lnTo>
                    <a:pt x="630700" y="350185"/>
                  </a:lnTo>
                  <a:lnTo>
                    <a:pt x="591485" y="358886"/>
                  </a:lnTo>
                  <a:lnTo>
                    <a:pt x="540038" y="366140"/>
                  </a:lnTo>
                  <a:lnTo>
                    <a:pt x="478351" y="371669"/>
                  </a:lnTo>
                  <a:lnTo>
                    <a:pt x="408418" y="375191"/>
                  </a:lnTo>
                  <a:lnTo>
                    <a:pt x="332231" y="376428"/>
                  </a:lnTo>
                  <a:lnTo>
                    <a:pt x="256045" y="375191"/>
                  </a:lnTo>
                  <a:lnTo>
                    <a:pt x="186112" y="371669"/>
                  </a:lnTo>
                  <a:lnTo>
                    <a:pt x="124425" y="366141"/>
                  </a:lnTo>
                  <a:lnTo>
                    <a:pt x="72978" y="358886"/>
                  </a:lnTo>
                  <a:lnTo>
                    <a:pt x="33763" y="350185"/>
                  </a:lnTo>
                  <a:lnTo>
                    <a:pt x="0" y="329565"/>
                  </a:lnTo>
                  <a:lnTo>
                    <a:pt x="0" y="46862"/>
                  </a:lnTo>
                </a:path>
              </a:pathLst>
            </a:custGeom>
            <a:ln w="28575">
              <a:solidFill>
                <a:srgbClr val="205D4A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83" name="object 83"/>
          <p:cNvSpPr txBox="1"/>
          <p:nvPr/>
        </p:nvSpPr>
        <p:spPr>
          <a:xfrm>
            <a:off x="3445287" y="1760029"/>
            <a:ext cx="27432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sz="750" b="1" spc="-4" dirty="0">
                <a:solidFill>
                  <a:srgbClr val="1F4429"/>
                </a:solidFill>
                <a:latin typeface="Calibri"/>
                <a:cs typeface="Calibri"/>
              </a:rPr>
              <a:t>FOLD4</a:t>
            </a:r>
            <a:endParaRPr sz="750">
              <a:latin typeface="Calibri"/>
              <a:cs typeface="Calibri"/>
            </a:endParaRPr>
          </a:p>
          <a:p>
            <a:pPr marL="953" algn="ctr">
              <a:spcBef>
                <a:spcPts val="19"/>
              </a:spcBef>
            </a:pPr>
            <a:r>
              <a:rPr sz="450" b="1" spc="-4" dirty="0">
                <a:solidFill>
                  <a:srgbClr val="1F4429"/>
                </a:solidFill>
                <a:latin typeface="Calibri"/>
                <a:cs typeface="Calibri"/>
              </a:rPr>
              <a:t>20%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84" name="object 84"/>
          <p:cNvGrpSpPr/>
          <p:nvPr/>
        </p:nvGrpSpPr>
        <p:grpSpPr>
          <a:xfrm>
            <a:off x="3933206" y="1699783"/>
            <a:ext cx="520065" cy="303848"/>
            <a:chOff x="4101274" y="2266378"/>
            <a:chExt cx="693420" cy="405130"/>
          </a:xfrm>
        </p:grpSpPr>
        <p:sp>
          <p:nvSpPr>
            <p:cNvPr id="85" name="object 85"/>
            <p:cNvSpPr/>
            <p:nvPr/>
          </p:nvSpPr>
          <p:spPr>
            <a:xfrm>
              <a:off x="4115561" y="2327529"/>
              <a:ext cx="664845" cy="329565"/>
            </a:xfrm>
            <a:custGeom>
              <a:avLst/>
              <a:gdLst/>
              <a:ahLst/>
              <a:cxnLst/>
              <a:rect l="l" t="t" r="r" b="b"/>
              <a:pathLst>
                <a:path w="664845" h="329564">
                  <a:moveTo>
                    <a:pt x="664463" y="0"/>
                  </a:moveTo>
                  <a:lnTo>
                    <a:pt x="630700" y="20645"/>
                  </a:lnTo>
                  <a:lnTo>
                    <a:pt x="591485" y="29371"/>
                  </a:lnTo>
                  <a:lnTo>
                    <a:pt x="540038" y="36653"/>
                  </a:lnTo>
                  <a:lnTo>
                    <a:pt x="478351" y="42206"/>
                  </a:lnTo>
                  <a:lnTo>
                    <a:pt x="408418" y="45746"/>
                  </a:lnTo>
                  <a:lnTo>
                    <a:pt x="332232" y="46990"/>
                  </a:lnTo>
                  <a:lnTo>
                    <a:pt x="256045" y="45746"/>
                  </a:lnTo>
                  <a:lnTo>
                    <a:pt x="186112" y="42206"/>
                  </a:lnTo>
                  <a:lnTo>
                    <a:pt x="124425" y="36653"/>
                  </a:lnTo>
                  <a:lnTo>
                    <a:pt x="72978" y="29371"/>
                  </a:lnTo>
                  <a:lnTo>
                    <a:pt x="33763" y="20645"/>
                  </a:lnTo>
                  <a:lnTo>
                    <a:pt x="0" y="0"/>
                  </a:lnTo>
                  <a:lnTo>
                    <a:pt x="0" y="282701"/>
                  </a:lnTo>
                  <a:lnTo>
                    <a:pt x="33763" y="303322"/>
                  </a:lnTo>
                  <a:lnTo>
                    <a:pt x="72978" y="312023"/>
                  </a:lnTo>
                  <a:lnTo>
                    <a:pt x="124425" y="319278"/>
                  </a:lnTo>
                  <a:lnTo>
                    <a:pt x="186112" y="324806"/>
                  </a:lnTo>
                  <a:lnTo>
                    <a:pt x="256045" y="328328"/>
                  </a:lnTo>
                  <a:lnTo>
                    <a:pt x="332232" y="329565"/>
                  </a:lnTo>
                  <a:lnTo>
                    <a:pt x="408418" y="328328"/>
                  </a:lnTo>
                  <a:lnTo>
                    <a:pt x="478351" y="324806"/>
                  </a:lnTo>
                  <a:lnTo>
                    <a:pt x="540038" y="319278"/>
                  </a:lnTo>
                  <a:lnTo>
                    <a:pt x="591485" y="312023"/>
                  </a:lnTo>
                  <a:lnTo>
                    <a:pt x="630700" y="303322"/>
                  </a:lnTo>
                  <a:lnTo>
                    <a:pt x="664463" y="282701"/>
                  </a:lnTo>
                  <a:lnTo>
                    <a:pt x="664463" y="0"/>
                  </a:lnTo>
                  <a:close/>
                </a:path>
              </a:pathLst>
            </a:custGeom>
            <a:solidFill>
              <a:srgbClr val="00A2A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6" name="object 86"/>
            <p:cNvSpPr/>
            <p:nvPr/>
          </p:nvSpPr>
          <p:spPr>
            <a:xfrm>
              <a:off x="4115561" y="2280666"/>
              <a:ext cx="664845" cy="93980"/>
            </a:xfrm>
            <a:custGeom>
              <a:avLst/>
              <a:gdLst/>
              <a:ahLst/>
              <a:cxnLst/>
              <a:rect l="l" t="t" r="r" b="b"/>
              <a:pathLst>
                <a:path w="664845" h="93980">
                  <a:moveTo>
                    <a:pt x="332232" y="0"/>
                  </a:moveTo>
                  <a:lnTo>
                    <a:pt x="256045" y="1236"/>
                  </a:lnTo>
                  <a:lnTo>
                    <a:pt x="186112" y="4758"/>
                  </a:lnTo>
                  <a:lnTo>
                    <a:pt x="124425" y="10287"/>
                  </a:lnTo>
                  <a:lnTo>
                    <a:pt x="72978" y="17541"/>
                  </a:lnTo>
                  <a:lnTo>
                    <a:pt x="33763" y="26242"/>
                  </a:lnTo>
                  <a:lnTo>
                    <a:pt x="0" y="46862"/>
                  </a:lnTo>
                  <a:lnTo>
                    <a:pt x="8772" y="57623"/>
                  </a:lnTo>
                  <a:lnTo>
                    <a:pt x="72978" y="76234"/>
                  </a:lnTo>
                  <a:lnTo>
                    <a:pt x="124425" y="83516"/>
                  </a:lnTo>
                  <a:lnTo>
                    <a:pt x="186112" y="89069"/>
                  </a:lnTo>
                  <a:lnTo>
                    <a:pt x="256045" y="92609"/>
                  </a:lnTo>
                  <a:lnTo>
                    <a:pt x="332232" y="93853"/>
                  </a:lnTo>
                  <a:lnTo>
                    <a:pt x="408418" y="92609"/>
                  </a:lnTo>
                  <a:lnTo>
                    <a:pt x="478351" y="89069"/>
                  </a:lnTo>
                  <a:lnTo>
                    <a:pt x="540038" y="83516"/>
                  </a:lnTo>
                  <a:lnTo>
                    <a:pt x="591485" y="76234"/>
                  </a:lnTo>
                  <a:lnTo>
                    <a:pt x="630700" y="67508"/>
                  </a:lnTo>
                  <a:lnTo>
                    <a:pt x="664463" y="46862"/>
                  </a:lnTo>
                  <a:lnTo>
                    <a:pt x="655691" y="36109"/>
                  </a:lnTo>
                  <a:lnTo>
                    <a:pt x="591485" y="17541"/>
                  </a:lnTo>
                  <a:lnTo>
                    <a:pt x="540038" y="10287"/>
                  </a:lnTo>
                  <a:lnTo>
                    <a:pt x="478351" y="4758"/>
                  </a:lnTo>
                  <a:lnTo>
                    <a:pt x="408418" y="1236"/>
                  </a:lnTo>
                  <a:lnTo>
                    <a:pt x="332232" y="0"/>
                  </a:lnTo>
                  <a:close/>
                </a:path>
              </a:pathLst>
            </a:custGeom>
            <a:solidFill>
              <a:srgbClr val="66C7C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7" name="object 87"/>
            <p:cNvSpPr/>
            <p:nvPr/>
          </p:nvSpPr>
          <p:spPr>
            <a:xfrm>
              <a:off x="4115561" y="2280666"/>
              <a:ext cx="664845" cy="376555"/>
            </a:xfrm>
            <a:custGeom>
              <a:avLst/>
              <a:gdLst/>
              <a:ahLst/>
              <a:cxnLst/>
              <a:rect l="l" t="t" r="r" b="b"/>
              <a:pathLst>
                <a:path w="664845" h="376555">
                  <a:moveTo>
                    <a:pt x="664463" y="46862"/>
                  </a:moveTo>
                  <a:lnTo>
                    <a:pt x="630700" y="67508"/>
                  </a:lnTo>
                  <a:lnTo>
                    <a:pt x="591485" y="76234"/>
                  </a:lnTo>
                  <a:lnTo>
                    <a:pt x="540038" y="83516"/>
                  </a:lnTo>
                  <a:lnTo>
                    <a:pt x="478351" y="89069"/>
                  </a:lnTo>
                  <a:lnTo>
                    <a:pt x="408418" y="92609"/>
                  </a:lnTo>
                  <a:lnTo>
                    <a:pt x="332232" y="93853"/>
                  </a:lnTo>
                  <a:lnTo>
                    <a:pt x="256045" y="92609"/>
                  </a:lnTo>
                  <a:lnTo>
                    <a:pt x="186112" y="89069"/>
                  </a:lnTo>
                  <a:lnTo>
                    <a:pt x="124425" y="83516"/>
                  </a:lnTo>
                  <a:lnTo>
                    <a:pt x="72978" y="76234"/>
                  </a:lnTo>
                  <a:lnTo>
                    <a:pt x="33763" y="67508"/>
                  </a:lnTo>
                  <a:lnTo>
                    <a:pt x="0" y="46862"/>
                  </a:lnTo>
                  <a:lnTo>
                    <a:pt x="8772" y="36109"/>
                  </a:lnTo>
                  <a:lnTo>
                    <a:pt x="72978" y="17541"/>
                  </a:lnTo>
                  <a:lnTo>
                    <a:pt x="124425" y="10287"/>
                  </a:lnTo>
                  <a:lnTo>
                    <a:pt x="186112" y="4758"/>
                  </a:lnTo>
                  <a:lnTo>
                    <a:pt x="256045" y="1236"/>
                  </a:lnTo>
                  <a:lnTo>
                    <a:pt x="332232" y="0"/>
                  </a:lnTo>
                  <a:lnTo>
                    <a:pt x="408418" y="1236"/>
                  </a:lnTo>
                  <a:lnTo>
                    <a:pt x="478351" y="4758"/>
                  </a:lnTo>
                  <a:lnTo>
                    <a:pt x="540038" y="10287"/>
                  </a:lnTo>
                  <a:lnTo>
                    <a:pt x="591485" y="17541"/>
                  </a:lnTo>
                  <a:lnTo>
                    <a:pt x="630700" y="26242"/>
                  </a:lnTo>
                  <a:lnTo>
                    <a:pt x="664463" y="46862"/>
                  </a:lnTo>
                  <a:lnTo>
                    <a:pt x="664463" y="329564"/>
                  </a:lnTo>
                  <a:lnTo>
                    <a:pt x="630700" y="350185"/>
                  </a:lnTo>
                  <a:lnTo>
                    <a:pt x="591485" y="358886"/>
                  </a:lnTo>
                  <a:lnTo>
                    <a:pt x="540038" y="366141"/>
                  </a:lnTo>
                  <a:lnTo>
                    <a:pt x="478351" y="371669"/>
                  </a:lnTo>
                  <a:lnTo>
                    <a:pt x="408418" y="375191"/>
                  </a:lnTo>
                  <a:lnTo>
                    <a:pt x="332232" y="376428"/>
                  </a:lnTo>
                  <a:lnTo>
                    <a:pt x="256045" y="375191"/>
                  </a:lnTo>
                  <a:lnTo>
                    <a:pt x="186112" y="371669"/>
                  </a:lnTo>
                  <a:lnTo>
                    <a:pt x="124425" y="366141"/>
                  </a:lnTo>
                  <a:lnTo>
                    <a:pt x="72978" y="358886"/>
                  </a:lnTo>
                  <a:lnTo>
                    <a:pt x="33763" y="350185"/>
                  </a:lnTo>
                  <a:lnTo>
                    <a:pt x="0" y="329564"/>
                  </a:lnTo>
                  <a:lnTo>
                    <a:pt x="0" y="46862"/>
                  </a:lnTo>
                </a:path>
              </a:pathLst>
            </a:custGeom>
            <a:ln w="28575">
              <a:solidFill>
                <a:srgbClr val="205D4A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88" name="object 88"/>
          <p:cNvSpPr txBox="1"/>
          <p:nvPr/>
        </p:nvSpPr>
        <p:spPr>
          <a:xfrm>
            <a:off x="4055650" y="1762791"/>
            <a:ext cx="27432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algn="ctr">
              <a:spcBef>
                <a:spcPts val="71"/>
              </a:spcBef>
            </a:pPr>
            <a:r>
              <a:rPr sz="750" b="1" spc="-8" dirty="0">
                <a:solidFill>
                  <a:srgbClr val="1F4429"/>
                </a:solidFill>
                <a:latin typeface="Calibri"/>
                <a:cs typeface="Calibri"/>
              </a:rPr>
              <a:t>FOLD5</a:t>
            </a:r>
            <a:endParaRPr sz="750">
              <a:latin typeface="Calibri"/>
              <a:cs typeface="Calibri"/>
            </a:endParaRPr>
          </a:p>
          <a:p>
            <a:pPr marL="1429" algn="ctr">
              <a:spcBef>
                <a:spcPts val="19"/>
              </a:spcBef>
            </a:pPr>
            <a:r>
              <a:rPr sz="450" b="1" spc="-4" dirty="0">
                <a:solidFill>
                  <a:srgbClr val="1F4429"/>
                </a:solidFill>
                <a:latin typeface="Calibri"/>
                <a:cs typeface="Calibri"/>
              </a:rPr>
              <a:t>20%</a:t>
            </a:r>
            <a:endParaRPr sz="450">
              <a:latin typeface="Calibri"/>
              <a:cs typeface="Calibri"/>
            </a:endParaRPr>
          </a:p>
        </p:txBody>
      </p:sp>
      <p:grpSp>
        <p:nvGrpSpPr>
          <p:cNvPr id="89" name="object 89"/>
          <p:cNvGrpSpPr/>
          <p:nvPr/>
        </p:nvGrpSpPr>
        <p:grpSpPr>
          <a:xfrm>
            <a:off x="1248156" y="1381849"/>
            <a:ext cx="3508058" cy="715804"/>
            <a:chOff x="521208" y="1842465"/>
            <a:chExt cx="4677410" cy="954405"/>
          </a:xfrm>
        </p:grpSpPr>
        <p:sp>
          <p:nvSpPr>
            <p:cNvPr id="90" name="object 90"/>
            <p:cNvSpPr/>
            <p:nvPr/>
          </p:nvSpPr>
          <p:spPr>
            <a:xfrm>
              <a:off x="540258" y="2164842"/>
              <a:ext cx="4639310" cy="612775"/>
            </a:xfrm>
            <a:custGeom>
              <a:avLst/>
              <a:gdLst/>
              <a:ahLst/>
              <a:cxnLst/>
              <a:rect l="l" t="t" r="r" b="b"/>
              <a:pathLst>
                <a:path w="4639310" h="612775">
                  <a:moveTo>
                    <a:pt x="0" y="102108"/>
                  </a:moveTo>
                  <a:lnTo>
                    <a:pt x="8024" y="62364"/>
                  </a:lnTo>
                  <a:lnTo>
                    <a:pt x="29908" y="29908"/>
                  </a:lnTo>
                  <a:lnTo>
                    <a:pt x="62364" y="8024"/>
                  </a:lnTo>
                  <a:lnTo>
                    <a:pt x="102107" y="0"/>
                  </a:lnTo>
                  <a:lnTo>
                    <a:pt x="4536947" y="0"/>
                  </a:lnTo>
                  <a:lnTo>
                    <a:pt x="4576691" y="8024"/>
                  </a:lnTo>
                  <a:lnTo>
                    <a:pt x="4609147" y="29908"/>
                  </a:lnTo>
                  <a:lnTo>
                    <a:pt x="4631031" y="62364"/>
                  </a:lnTo>
                  <a:lnTo>
                    <a:pt x="4639056" y="102108"/>
                  </a:lnTo>
                  <a:lnTo>
                    <a:pt x="4639056" y="510540"/>
                  </a:lnTo>
                  <a:lnTo>
                    <a:pt x="4631031" y="550283"/>
                  </a:lnTo>
                  <a:lnTo>
                    <a:pt x="4609147" y="582739"/>
                  </a:lnTo>
                  <a:lnTo>
                    <a:pt x="4576691" y="604623"/>
                  </a:lnTo>
                  <a:lnTo>
                    <a:pt x="4536947" y="612648"/>
                  </a:lnTo>
                  <a:lnTo>
                    <a:pt x="102107" y="612648"/>
                  </a:lnTo>
                  <a:lnTo>
                    <a:pt x="62364" y="604623"/>
                  </a:lnTo>
                  <a:lnTo>
                    <a:pt x="29908" y="582739"/>
                  </a:lnTo>
                  <a:lnTo>
                    <a:pt x="8024" y="550283"/>
                  </a:lnTo>
                  <a:lnTo>
                    <a:pt x="0" y="510540"/>
                  </a:lnTo>
                  <a:lnTo>
                    <a:pt x="0" y="102108"/>
                  </a:lnTo>
                  <a:close/>
                </a:path>
              </a:pathLst>
            </a:custGeom>
            <a:ln w="38099">
              <a:solidFill>
                <a:srgbClr val="1382AC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91" name="object 91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740152" y="1842465"/>
              <a:ext cx="234670" cy="457250"/>
            </a:xfrm>
            <a:prstGeom prst="rect">
              <a:avLst/>
            </a:prstGeom>
          </p:spPr>
        </p:pic>
        <p:sp>
          <p:nvSpPr>
            <p:cNvPr id="92" name="object 92"/>
            <p:cNvSpPr/>
            <p:nvPr/>
          </p:nvSpPr>
          <p:spPr>
            <a:xfrm>
              <a:off x="2821686" y="1864614"/>
              <a:ext cx="76200" cy="300990"/>
            </a:xfrm>
            <a:custGeom>
              <a:avLst/>
              <a:gdLst/>
              <a:ahLst/>
              <a:cxnLst/>
              <a:rect l="l" t="t" r="r" b="b"/>
              <a:pathLst>
                <a:path w="76200" h="300989">
                  <a:moveTo>
                    <a:pt x="25400" y="224662"/>
                  </a:moveTo>
                  <a:lnTo>
                    <a:pt x="0" y="224662"/>
                  </a:lnTo>
                  <a:lnTo>
                    <a:pt x="38100" y="300863"/>
                  </a:lnTo>
                  <a:lnTo>
                    <a:pt x="69850" y="237362"/>
                  </a:lnTo>
                  <a:lnTo>
                    <a:pt x="25400" y="237362"/>
                  </a:lnTo>
                  <a:lnTo>
                    <a:pt x="25400" y="224662"/>
                  </a:lnTo>
                  <a:close/>
                </a:path>
                <a:path w="76200" h="300989">
                  <a:moveTo>
                    <a:pt x="50800" y="0"/>
                  </a:moveTo>
                  <a:lnTo>
                    <a:pt x="25400" y="0"/>
                  </a:lnTo>
                  <a:lnTo>
                    <a:pt x="25400" y="237362"/>
                  </a:lnTo>
                  <a:lnTo>
                    <a:pt x="50800" y="237362"/>
                  </a:lnTo>
                  <a:lnTo>
                    <a:pt x="50800" y="0"/>
                  </a:lnTo>
                  <a:close/>
                </a:path>
                <a:path w="76200" h="300989">
                  <a:moveTo>
                    <a:pt x="76200" y="224662"/>
                  </a:moveTo>
                  <a:lnTo>
                    <a:pt x="50800" y="224662"/>
                  </a:lnTo>
                  <a:lnTo>
                    <a:pt x="50800" y="237362"/>
                  </a:lnTo>
                  <a:lnTo>
                    <a:pt x="69850" y="237362"/>
                  </a:lnTo>
                  <a:lnTo>
                    <a:pt x="76200" y="224662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93" name="object 93"/>
          <p:cNvSpPr txBox="1"/>
          <p:nvPr/>
        </p:nvSpPr>
        <p:spPr>
          <a:xfrm>
            <a:off x="3049143" y="1424749"/>
            <a:ext cx="26908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1F4429"/>
                </a:solidFill>
                <a:latin typeface="Calibri"/>
                <a:cs typeface="Calibri"/>
              </a:rPr>
              <a:t>S</a:t>
            </a:r>
            <a:r>
              <a:rPr sz="900" b="1" spc="-8" dirty="0">
                <a:solidFill>
                  <a:srgbClr val="1F4429"/>
                </a:solidFill>
                <a:latin typeface="Calibri"/>
                <a:cs typeface="Calibri"/>
              </a:rPr>
              <a:t>P</a:t>
            </a:r>
            <a:r>
              <a:rPr sz="900" b="1" spc="-4" dirty="0">
                <a:solidFill>
                  <a:srgbClr val="1F4429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1F4429"/>
                </a:solidFill>
                <a:latin typeface="Calibri"/>
                <a:cs typeface="Calibri"/>
              </a:rPr>
              <a:t>IT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94" name="object 94"/>
          <p:cNvGrpSpPr/>
          <p:nvPr/>
        </p:nvGrpSpPr>
        <p:grpSpPr>
          <a:xfrm>
            <a:off x="2912363" y="2066554"/>
            <a:ext cx="176213" cy="388619"/>
            <a:chOff x="2740151" y="2755404"/>
            <a:chExt cx="234950" cy="518159"/>
          </a:xfrm>
        </p:grpSpPr>
        <p:pic>
          <p:nvPicPr>
            <p:cNvPr id="95" name="object 9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740151" y="2755404"/>
              <a:ext cx="234670" cy="518147"/>
            </a:xfrm>
            <a:prstGeom prst="rect">
              <a:avLst/>
            </a:prstGeom>
          </p:spPr>
        </p:pic>
        <p:sp>
          <p:nvSpPr>
            <p:cNvPr id="96" name="object 96"/>
            <p:cNvSpPr/>
            <p:nvPr/>
          </p:nvSpPr>
          <p:spPr>
            <a:xfrm>
              <a:off x="2821685" y="2777489"/>
              <a:ext cx="76200" cy="361950"/>
            </a:xfrm>
            <a:custGeom>
              <a:avLst/>
              <a:gdLst/>
              <a:ahLst/>
              <a:cxnLst/>
              <a:rect l="l" t="t" r="r" b="b"/>
              <a:pathLst>
                <a:path w="76200" h="361950">
                  <a:moveTo>
                    <a:pt x="25400" y="285496"/>
                  </a:moveTo>
                  <a:lnTo>
                    <a:pt x="0" y="285496"/>
                  </a:lnTo>
                  <a:lnTo>
                    <a:pt x="38100" y="361696"/>
                  </a:lnTo>
                  <a:lnTo>
                    <a:pt x="69850" y="298196"/>
                  </a:lnTo>
                  <a:lnTo>
                    <a:pt x="25400" y="298196"/>
                  </a:lnTo>
                  <a:lnTo>
                    <a:pt x="25400" y="285496"/>
                  </a:lnTo>
                  <a:close/>
                </a:path>
                <a:path w="76200" h="361950">
                  <a:moveTo>
                    <a:pt x="50800" y="0"/>
                  </a:moveTo>
                  <a:lnTo>
                    <a:pt x="25400" y="0"/>
                  </a:lnTo>
                  <a:lnTo>
                    <a:pt x="25400" y="298196"/>
                  </a:lnTo>
                  <a:lnTo>
                    <a:pt x="50800" y="298196"/>
                  </a:lnTo>
                  <a:lnTo>
                    <a:pt x="50800" y="0"/>
                  </a:lnTo>
                  <a:close/>
                </a:path>
                <a:path w="76200" h="361950">
                  <a:moveTo>
                    <a:pt x="76200" y="285496"/>
                  </a:moveTo>
                  <a:lnTo>
                    <a:pt x="50800" y="285496"/>
                  </a:lnTo>
                  <a:lnTo>
                    <a:pt x="50800" y="298196"/>
                  </a:lnTo>
                  <a:lnTo>
                    <a:pt x="69850" y="298196"/>
                  </a:lnTo>
                  <a:lnTo>
                    <a:pt x="76200" y="285496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97" name="object 97"/>
          <p:cNvSpPr txBox="1"/>
          <p:nvPr/>
        </p:nvSpPr>
        <p:spPr>
          <a:xfrm>
            <a:off x="3034760" y="2132458"/>
            <a:ext cx="512445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1" dirty="0">
                <a:solidFill>
                  <a:srgbClr val="1F4429"/>
                </a:solidFill>
                <a:latin typeface="Calibri"/>
                <a:cs typeface="Calibri"/>
              </a:rPr>
              <a:t>REPLICATE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8" name="object 98"/>
          <p:cNvSpPr txBox="1"/>
          <p:nvPr/>
        </p:nvSpPr>
        <p:spPr>
          <a:xfrm>
            <a:off x="3427286" y="4251351"/>
            <a:ext cx="1151096" cy="3892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619601" algn="l"/>
              </a:tabLst>
            </a:pPr>
            <a:r>
              <a:rPr sz="1350" b="1" spc="-5" baseline="2314" dirty="0">
                <a:solidFill>
                  <a:srgbClr val="2D663D"/>
                </a:solidFill>
                <a:latin typeface="Calibri"/>
                <a:cs typeface="Calibri"/>
              </a:rPr>
              <a:t>FOLD4	</a:t>
            </a:r>
            <a:r>
              <a:rPr sz="900" b="1" spc="-8" dirty="0">
                <a:solidFill>
                  <a:srgbClr val="FF0000"/>
                </a:solidFill>
                <a:latin typeface="Calibri"/>
                <a:cs typeface="Calibri"/>
              </a:rPr>
              <a:t>FOLD5</a:t>
            </a:r>
            <a:endParaRPr sz="900">
              <a:latin typeface="Calibri"/>
              <a:cs typeface="Calibri"/>
            </a:endParaRPr>
          </a:p>
          <a:p>
            <a:pPr marL="231934">
              <a:spcBef>
                <a:spcPts val="788"/>
              </a:spcBef>
            </a:pPr>
            <a:r>
              <a:rPr sz="900" b="1" spc="-49" dirty="0">
                <a:solidFill>
                  <a:srgbClr val="FF7B80"/>
                </a:solidFill>
                <a:latin typeface="Calibri"/>
                <a:cs typeface="Calibri"/>
              </a:rPr>
              <a:t>V</a:t>
            </a:r>
            <a:r>
              <a:rPr sz="900" b="1" dirty="0">
                <a:solidFill>
                  <a:srgbClr val="FF7B80"/>
                </a:solidFill>
                <a:latin typeface="Calibri"/>
                <a:cs typeface="Calibri"/>
              </a:rPr>
              <a:t>A</a:t>
            </a:r>
            <a:r>
              <a:rPr sz="900" b="1" spc="-4" dirty="0">
                <a:solidFill>
                  <a:srgbClr val="FF7B80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FF7B80"/>
                </a:solidFill>
                <a:latin typeface="Calibri"/>
                <a:cs typeface="Calibri"/>
              </a:rPr>
              <a:t>I</a:t>
            </a:r>
            <a:r>
              <a:rPr sz="900" b="1" spc="-19" dirty="0">
                <a:solidFill>
                  <a:srgbClr val="FF7B80"/>
                </a:solidFill>
                <a:latin typeface="Calibri"/>
                <a:cs typeface="Calibri"/>
              </a:rPr>
              <a:t>D</a:t>
            </a:r>
            <a:r>
              <a:rPr sz="900" b="1" spc="-71" dirty="0">
                <a:solidFill>
                  <a:srgbClr val="FF7B80"/>
                </a:solidFill>
                <a:latin typeface="Calibri"/>
                <a:cs typeface="Calibri"/>
              </a:rPr>
              <a:t>A</a:t>
            </a:r>
            <a:r>
              <a:rPr sz="900" b="1" dirty="0">
                <a:solidFill>
                  <a:srgbClr val="FF7B80"/>
                </a:solidFill>
                <a:latin typeface="Calibri"/>
                <a:cs typeface="Calibri"/>
              </a:rPr>
              <a:t>TION</a:t>
            </a:r>
            <a:r>
              <a:rPr sz="900" b="1" spc="-8" dirty="0">
                <a:solidFill>
                  <a:srgbClr val="FF7B80"/>
                </a:solidFill>
                <a:latin typeface="Calibri"/>
                <a:cs typeface="Calibri"/>
              </a:rPr>
              <a:t> </a:t>
            </a:r>
            <a:r>
              <a:rPr sz="900" b="1" spc="-11" dirty="0">
                <a:solidFill>
                  <a:srgbClr val="FF7B80"/>
                </a:solidFill>
                <a:latin typeface="Calibri"/>
                <a:cs typeface="Calibri"/>
              </a:rPr>
              <a:t>F</a:t>
            </a:r>
            <a:r>
              <a:rPr sz="900" b="1" dirty="0">
                <a:solidFill>
                  <a:srgbClr val="FF7B80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FF7B80"/>
                </a:solidFill>
                <a:latin typeface="Calibri"/>
                <a:cs typeface="Calibri"/>
              </a:rPr>
              <a:t>LDS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9" name="object 99"/>
          <p:cNvSpPr txBox="1"/>
          <p:nvPr/>
        </p:nvSpPr>
        <p:spPr>
          <a:xfrm>
            <a:off x="2199227" y="4251351"/>
            <a:ext cx="939165" cy="38920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algn="ctr">
              <a:spcBef>
                <a:spcPts val="75"/>
              </a:spcBef>
              <a:tabLst>
                <a:tab pos="612458" algn="l"/>
              </a:tabLst>
            </a:pPr>
            <a:r>
              <a:rPr sz="900" b="1" spc="-4" dirty="0">
                <a:solidFill>
                  <a:srgbClr val="2D663D"/>
                </a:solidFill>
                <a:latin typeface="Calibri"/>
                <a:cs typeface="Calibri"/>
              </a:rPr>
              <a:t>FOLD2	FOLD3</a:t>
            </a:r>
            <a:endParaRPr sz="900">
              <a:latin typeface="Calibri"/>
              <a:cs typeface="Calibri"/>
            </a:endParaRPr>
          </a:p>
          <a:p>
            <a:pPr marR="38100" algn="ctr">
              <a:spcBef>
                <a:spcPts val="761"/>
              </a:spcBef>
            </a:pPr>
            <a:r>
              <a:rPr sz="900" b="1" spc="-4" dirty="0">
                <a:solidFill>
                  <a:srgbClr val="7DC492"/>
                </a:solidFill>
                <a:latin typeface="Calibri"/>
                <a:cs typeface="Calibri"/>
              </a:rPr>
              <a:t>TRAIN</a:t>
            </a:r>
            <a:r>
              <a:rPr sz="900" b="1" spc="-26" dirty="0">
                <a:solidFill>
                  <a:srgbClr val="7DC492"/>
                </a:solidFill>
                <a:latin typeface="Calibri"/>
                <a:cs typeface="Calibri"/>
              </a:rPr>
              <a:t> </a:t>
            </a:r>
            <a:r>
              <a:rPr sz="900" b="1" spc="-8" dirty="0">
                <a:solidFill>
                  <a:srgbClr val="7DC492"/>
                </a:solidFill>
                <a:latin typeface="Calibri"/>
                <a:cs typeface="Calibri"/>
              </a:rPr>
              <a:t>FOLDS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00" name="object 100"/>
          <p:cNvGrpSpPr/>
          <p:nvPr/>
        </p:nvGrpSpPr>
        <p:grpSpPr>
          <a:xfrm>
            <a:off x="4682872" y="2555767"/>
            <a:ext cx="436721" cy="1859756"/>
            <a:chOff x="5100828" y="3407689"/>
            <a:chExt cx="582295" cy="2479675"/>
          </a:xfrm>
        </p:grpSpPr>
        <p:pic>
          <p:nvPicPr>
            <p:cNvPr id="101" name="object 10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00828" y="3407689"/>
              <a:ext cx="582155" cy="234670"/>
            </a:xfrm>
            <a:prstGeom prst="rect">
              <a:avLst/>
            </a:prstGeom>
          </p:spPr>
        </p:pic>
        <p:sp>
          <p:nvSpPr>
            <p:cNvPr id="102" name="object 102"/>
            <p:cNvSpPr/>
            <p:nvPr/>
          </p:nvSpPr>
          <p:spPr>
            <a:xfrm>
              <a:off x="5144262" y="3469385"/>
              <a:ext cx="424180" cy="76200"/>
            </a:xfrm>
            <a:custGeom>
              <a:avLst/>
              <a:gdLst/>
              <a:ahLst/>
              <a:cxnLst/>
              <a:rect l="l" t="t" r="r" b="b"/>
              <a:pathLst>
                <a:path w="424179" h="76200">
                  <a:moveTo>
                    <a:pt x="347725" y="0"/>
                  </a:moveTo>
                  <a:lnTo>
                    <a:pt x="347725" y="76200"/>
                  </a:lnTo>
                  <a:lnTo>
                    <a:pt x="398525" y="50800"/>
                  </a:lnTo>
                  <a:lnTo>
                    <a:pt x="360425" y="50800"/>
                  </a:lnTo>
                  <a:lnTo>
                    <a:pt x="360425" y="25400"/>
                  </a:lnTo>
                  <a:lnTo>
                    <a:pt x="398525" y="25400"/>
                  </a:lnTo>
                  <a:lnTo>
                    <a:pt x="347725" y="0"/>
                  </a:lnTo>
                  <a:close/>
                </a:path>
                <a:path w="424179" h="76200">
                  <a:moveTo>
                    <a:pt x="347725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347725" y="50800"/>
                  </a:lnTo>
                  <a:lnTo>
                    <a:pt x="347725" y="25400"/>
                  </a:lnTo>
                  <a:close/>
                </a:path>
                <a:path w="424179" h="76200">
                  <a:moveTo>
                    <a:pt x="398525" y="25400"/>
                  </a:moveTo>
                  <a:lnTo>
                    <a:pt x="360425" y="25400"/>
                  </a:lnTo>
                  <a:lnTo>
                    <a:pt x="360425" y="50800"/>
                  </a:lnTo>
                  <a:lnTo>
                    <a:pt x="398525" y="50800"/>
                  </a:lnTo>
                  <a:lnTo>
                    <a:pt x="423925" y="38100"/>
                  </a:lnTo>
                  <a:lnTo>
                    <a:pt x="398525" y="25400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03" name="object 10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35880" y="3968521"/>
              <a:ext cx="547090" cy="234670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5179314" y="4030217"/>
              <a:ext cx="389255" cy="76200"/>
            </a:xfrm>
            <a:custGeom>
              <a:avLst/>
              <a:gdLst/>
              <a:ahLst/>
              <a:cxnLst/>
              <a:rect l="l" t="t" r="r" b="b"/>
              <a:pathLst>
                <a:path w="389254" h="76200">
                  <a:moveTo>
                    <a:pt x="312674" y="0"/>
                  </a:moveTo>
                  <a:lnTo>
                    <a:pt x="312674" y="76199"/>
                  </a:lnTo>
                  <a:lnTo>
                    <a:pt x="363474" y="50799"/>
                  </a:lnTo>
                  <a:lnTo>
                    <a:pt x="325374" y="50799"/>
                  </a:lnTo>
                  <a:lnTo>
                    <a:pt x="325374" y="25399"/>
                  </a:lnTo>
                  <a:lnTo>
                    <a:pt x="363474" y="25399"/>
                  </a:lnTo>
                  <a:lnTo>
                    <a:pt x="312674" y="0"/>
                  </a:lnTo>
                  <a:close/>
                </a:path>
                <a:path w="389254" h="76200">
                  <a:moveTo>
                    <a:pt x="312674" y="25399"/>
                  </a:moveTo>
                  <a:lnTo>
                    <a:pt x="0" y="25399"/>
                  </a:lnTo>
                  <a:lnTo>
                    <a:pt x="0" y="50799"/>
                  </a:lnTo>
                  <a:lnTo>
                    <a:pt x="312674" y="50799"/>
                  </a:lnTo>
                  <a:lnTo>
                    <a:pt x="312674" y="25399"/>
                  </a:lnTo>
                  <a:close/>
                </a:path>
                <a:path w="389254" h="76200">
                  <a:moveTo>
                    <a:pt x="363474" y="25399"/>
                  </a:moveTo>
                  <a:lnTo>
                    <a:pt x="325374" y="25399"/>
                  </a:lnTo>
                  <a:lnTo>
                    <a:pt x="325374" y="50799"/>
                  </a:lnTo>
                  <a:lnTo>
                    <a:pt x="363474" y="50799"/>
                  </a:lnTo>
                  <a:lnTo>
                    <a:pt x="388874" y="38099"/>
                  </a:lnTo>
                  <a:lnTo>
                    <a:pt x="363474" y="25399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05" name="object 105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35880" y="4533925"/>
              <a:ext cx="547090" cy="234670"/>
            </a:xfrm>
            <a:prstGeom prst="rect">
              <a:avLst/>
            </a:prstGeom>
          </p:spPr>
        </p:pic>
        <p:sp>
          <p:nvSpPr>
            <p:cNvPr id="106" name="object 106"/>
            <p:cNvSpPr/>
            <p:nvPr/>
          </p:nvSpPr>
          <p:spPr>
            <a:xfrm>
              <a:off x="5179314" y="4595621"/>
              <a:ext cx="389255" cy="76200"/>
            </a:xfrm>
            <a:custGeom>
              <a:avLst/>
              <a:gdLst/>
              <a:ahLst/>
              <a:cxnLst/>
              <a:rect l="l" t="t" r="r" b="b"/>
              <a:pathLst>
                <a:path w="389254" h="76200">
                  <a:moveTo>
                    <a:pt x="312674" y="0"/>
                  </a:moveTo>
                  <a:lnTo>
                    <a:pt x="312674" y="76200"/>
                  </a:lnTo>
                  <a:lnTo>
                    <a:pt x="363474" y="50800"/>
                  </a:lnTo>
                  <a:lnTo>
                    <a:pt x="325374" y="50800"/>
                  </a:lnTo>
                  <a:lnTo>
                    <a:pt x="325374" y="25400"/>
                  </a:lnTo>
                  <a:lnTo>
                    <a:pt x="363474" y="25400"/>
                  </a:lnTo>
                  <a:lnTo>
                    <a:pt x="312674" y="0"/>
                  </a:lnTo>
                  <a:close/>
                </a:path>
                <a:path w="389254" h="76200">
                  <a:moveTo>
                    <a:pt x="312674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312674" y="50800"/>
                  </a:lnTo>
                  <a:lnTo>
                    <a:pt x="312674" y="25400"/>
                  </a:lnTo>
                  <a:close/>
                </a:path>
                <a:path w="389254" h="76200">
                  <a:moveTo>
                    <a:pt x="363474" y="25400"/>
                  </a:moveTo>
                  <a:lnTo>
                    <a:pt x="325374" y="25400"/>
                  </a:lnTo>
                  <a:lnTo>
                    <a:pt x="325374" y="50800"/>
                  </a:lnTo>
                  <a:lnTo>
                    <a:pt x="363474" y="50800"/>
                  </a:lnTo>
                  <a:lnTo>
                    <a:pt x="388874" y="38100"/>
                  </a:lnTo>
                  <a:lnTo>
                    <a:pt x="363474" y="25400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07" name="object 107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35880" y="5093233"/>
              <a:ext cx="547090" cy="234670"/>
            </a:xfrm>
            <a:prstGeom prst="rect">
              <a:avLst/>
            </a:prstGeom>
          </p:spPr>
        </p:pic>
        <p:sp>
          <p:nvSpPr>
            <p:cNvPr id="108" name="object 108"/>
            <p:cNvSpPr/>
            <p:nvPr/>
          </p:nvSpPr>
          <p:spPr>
            <a:xfrm>
              <a:off x="5179314" y="5154929"/>
              <a:ext cx="389255" cy="76200"/>
            </a:xfrm>
            <a:custGeom>
              <a:avLst/>
              <a:gdLst/>
              <a:ahLst/>
              <a:cxnLst/>
              <a:rect l="l" t="t" r="r" b="b"/>
              <a:pathLst>
                <a:path w="389254" h="76200">
                  <a:moveTo>
                    <a:pt x="312547" y="0"/>
                  </a:moveTo>
                  <a:lnTo>
                    <a:pt x="312547" y="76200"/>
                  </a:lnTo>
                  <a:lnTo>
                    <a:pt x="363347" y="50800"/>
                  </a:lnTo>
                  <a:lnTo>
                    <a:pt x="325247" y="50800"/>
                  </a:lnTo>
                  <a:lnTo>
                    <a:pt x="325247" y="25400"/>
                  </a:lnTo>
                  <a:lnTo>
                    <a:pt x="363347" y="25400"/>
                  </a:lnTo>
                  <a:lnTo>
                    <a:pt x="312547" y="0"/>
                  </a:lnTo>
                  <a:close/>
                </a:path>
                <a:path w="389254" h="76200">
                  <a:moveTo>
                    <a:pt x="312547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312547" y="50800"/>
                  </a:lnTo>
                  <a:lnTo>
                    <a:pt x="312547" y="25400"/>
                  </a:lnTo>
                  <a:close/>
                </a:path>
                <a:path w="389254" h="76200">
                  <a:moveTo>
                    <a:pt x="363347" y="25400"/>
                  </a:moveTo>
                  <a:lnTo>
                    <a:pt x="325247" y="25400"/>
                  </a:lnTo>
                  <a:lnTo>
                    <a:pt x="325247" y="50800"/>
                  </a:lnTo>
                  <a:lnTo>
                    <a:pt x="363347" y="50800"/>
                  </a:lnTo>
                  <a:lnTo>
                    <a:pt x="388747" y="38100"/>
                  </a:lnTo>
                  <a:lnTo>
                    <a:pt x="363347" y="25400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09" name="object 10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135880" y="5652515"/>
              <a:ext cx="547090" cy="234670"/>
            </a:xfrm>
            <a:prstGeom prst="rect">
              <a:avLst/>
            </a:prstGeom>
          </p:spPr>
        </p:pic>
        <p:sp>
          <p:nvSpPr>
            <p:cNvPr id="110" name="object 110"/>
            <p:cNvSpPr/>
            <p:nvPr/>
          </p:nvSpPr>
          <p:spPr>
            <a:xfrm>
              <a:off x="5179314" y="5714237"/>
              <a:ext cx="389255" cy="76200"/>
            </a:xfrm>
            <a:custGeom>
              <a:avLst/>
              <a:gdLst/>
              <a:ahLst/>
              <a:cxnLst/>
              <a:rect l="l" t="t" r="r" b="b"/>
              <a:pathLst>
                <a:path w="389254" h="76200">
                  <a:moveTo>
                    <a:pt x="312547" y="0"/>
                  </a:moveTo>
                  <a:lnTo>
                    <a:pt x="312547" y="76200"/>
                  </a:lnTo>
                  <a:lnTo>
                    <a:pt x="363347" y="50800"/>
                  </a:lnTo>
                  <a:lnTo>
                    <a:pt x="325247" y="50800"/>
                  </a:lnTo>
                  <a:lnTo>
                    <a:pt x="325247" y="25400"/>
                  </a:lnTo>
                  <a:lnTo>
                    <a:pt x="363347" y="25400"/>
                  </a:lnTo>
                  <a:lnTo>
                    <a:pt x="312547" y="0"/>
                  </a:lnTo>
                  <a:close/>
                </a:path>
                <a:path w="389254" h="76200">
                  <a:moveTo>
                    <a:pt x="312547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312547" y="50800"/>
                  </a:lnTo>
                  <a:lnTo>
                    <a:pt x="312547" y="25400"/>
                  </a:lnTo>
                  <a:close/>
                </a:path>
                <a:path w="389254" h="76200">
                  <a:moveTo>
                    <a:pt x="363347" y="25400"/>
                  </a:moveTo>
                  <a:lnTo>
                    <a:pt x="325247" y="25400"/>
                  </a:lnTo>
                  <a:lnTo>
                    <a:pt x="325247" y="50800"/>
                  </a:lnTo>
                  <a:lnTo>
                    <a:pt x="363347" y="50800"/>
                  </a:lnTo>
                  <a:lnTo>
                    <a:pt x="388747" y="38100"/>
                  </a:lnTo>
                  <a:lnTo>
                    <a:pt x="363347" y="25400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11" name="object 111"/>
          <p:cNvSpPr txBox="1"/>
          <p:nvPr/>
        </p:nvSpPr>
        <p:spPr>
          <a:xfrm>
            <a:off x="2423159" y="1468278"/>
            <a:ext cx="533400" cy="11541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855"/>
              </a:lnSpc>
            </a:pPr>
            <a:r>
              <a:rPr sz="900" b="1" spc="-15" dirty="0">
                <a:solidFill>
                  <a:srgbClr val="1F4429"/>
                </a:solidFill>
                <a:latin typeface="Calibri"/>
                <a:cs typeface="Calibri"/>
              </a:rPr>
              <a:t>S</a:t>
            </a:r>
            <a:r>
              <a:rPr sz="900" b="1" dirty="0">
                <a:solidFill>
                  <a:srgbClr val="1F4429"/>
                </a:solidFill>
                <a:latin typeface="Calibri"/>
                <a:cs typeface="Calibri"/>
              </a:rPr>
              <a:t>T</a:t>
            </a:r>
            <a:r>
              <a:rPr sz="900" b="1" spc="-4" dirty="0">
                <a:solidFill>
                  <a:srgbClr val="1F4429"/>
                </a:solidFill>
                <a:latin typeface="Calibri"/>
                <a:cs typeface="Calibri"/>
              </a:rPr>
              <a:t>R</a:t>
            </a:r>
            <a:r>
              <a:rPr sz="900" b="1" spc="-71" dirty="0">
                <a:solidFill>
                  <a:srgbClr val="1F4429"/>
                </a:solidFill>
                <a:latin typeface="Calibri"/>
                <a:cs typeface="Calibri"/>
              </a:rPr>
              <a:t>A</a:t>
            </a:r>
            <a:r>
              <a:rPr sz="900" b="1" dirty="0">
                <a:solidFill>
                  <a:srgbClr val="1F4429"/>
                </a:solidFill>
                <a:latin typeface="Calibri"/>
                <a:cs typeface="Calibri"/>
              </a:rPr>
              <a:t>TIFIED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12" name="object 112"/>
          <p:cNvGrpSpPr/>
          <p:nvPr/>
        </p:nvGrpSpPr>
        <p:grpSpPr>
          <a:xfrm>
            <a:off x="6023753" y="2479310"/>
            <a:ext cx="1167289" cy="2034540"/>
            <a:chOff x="6888670" y="3305746"/>
            <a:chExt cx="1556385" cy="2712720"/>
          </a:xfrm>
        </p:grpSpPr>
        <p:pic>
          <p:nvPicPr>
            <p:cNvPr id="113" name="object 11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81327" y="3329202"/>
              <a:ext cx="276748" cy="92995"/>
            </a:xfrm>
            <a:prstGeom prst="rect">
              <a:avLst/>
            </a:prstGeom>
          </p:spPr>
        </p:pic>
        <p:sp>
          <p:nvSpPr>
            <p:cNvPr id="114" name="object 114"/>
            <p:cNvSpPr/>
            <p:nvPr/>
          </p:nvSpPr>
          <p:spPr>
            <a:xfrm>
              <a:off x="7815833" y="3358134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4">
                  <a:moveTo>
                    <a:pt x="0" y="0"/>
                  </a:moveTo>
                  <a:lnTo>
                    <a:pt x="216026" y="0"/>
                  </a:lnTo>
                </a:path>
              </a:pathLst>
            </a:custGeom>
            <a:ln w="28575">
              <a:solidFill>
                <a:srgbClr val="1D6194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15" name="object 11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781327" y="5906336"/>
              <a:ext cx="276748" cy="92995"/>
            </a:xfrm>
            <a:prstGeom prst="rect">
              <a:avLst/>
            </a:prstGeom>
          </p:spPr>
        </p:pic>
        <p:sp>
          <p:nvSpPr>
            <p:cNvPr id="116" name="object 116"/>
            <p:cNvSpPr/>
            <p:nvPr/>
          </p:nvSpPr>
          <p:spPr>
            <a:xfrm>
              <a:off x="7815833" y="5935218"/>
              <a:ext cx="216535" cy="0"/>
            </a:xfrm>
            <a:custGeom>
              <a:avLst/>
              <a:gdLst/>
              <a:ahLst/>
              <a:cxnLst/>
              <a:rect l="l" t="t" r="r" b="b"/>
              <a:pathLst>
                <a:path w="216534">
                  <a:moveTo>
                    <a:pt x="0" y="0"/>
                  </a:moveTo>
                  <a:lnTo>
                    <a:pt x="216026" y="0"/>
                  </a:lnTo>
                </a:path>
              </a:pathLst>
            </a:custGeom>
            <a:ln w="28575">
              <a:solidFill>
                <a:srgbClr val="1D6194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17" name="object 117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997925" y="4604844"/>
              <a:ext cx="446790" cy="135386"/>
            </a:xfrm>
            <a:prstGeom prst="rect">
              <a:avLst/>
            </a:prstGeom>
          </p:spPr>
        </p:pic>
        <p:sp>
          <p:nvSpPr>
            <p:cNvPr id="118" name="object 118"/>
            <p:cNvSpPr/>
            <p:nvPr/>
          </p:nvSpPr>
          <p:spPr>
            <a:xfrm>
              <a:off x="8032241" y="4612386"/>
              <a:ext cx="389255" cy="76200"/>
            </a:xfrm>
            <a:custGeom>
              <a:avLst/>
              <a:gdLst/>
              <a:ahLst/>
              <a:cxnLst/>
              <a:rect l="l" t="t" r="r" b="b"/>
              <a:pathLst>
                <a:path w="389254" h="76200">
                  <a:moveTo>
                    <a:pt x="312674" y="0"/>
                  </a:moveTo>
                  <a:lnTo>
                    <a:pt x="312674" y="76200"/>
                  </a:lnTo>
                  <a:lnTo>
                    <a:pt x="363474" y="50800"/>
                  </a:lnTo>
                  <a:lnTo>
                    <a:pt x="325374" y="50800"/>
                  </a:lnTo>
                  <a:lnTo>
                    <a:pt x="325374" y="25400"/>
                  </a:lnTo>
                  <a:lnTo>
                    <a:pt x="363474" y="25400"/>
                  </a:lnTo>
                  <a:lnTo>
                    <a:pt x="312674" y="0"/>
                  </a:lnTo>
                  <a:close/>
                </a:path>
                <a:path w="389254" h="76200">
                  <a:moveTo>
                    <a:pt x="312674" y="25400"/>
                  </a:moveTo>
                  <a:lnTo>
                    <a:pt x="0" y="25400"/>
                  </a:lnTo>
                  <a:lnTo>
                    <a:pt x="0" y="50800"/>
                  </a:lnTo>
                  <a:lnTo>
                    <a:pt x="312674" y="50800"/>
                  </a:lnTo>
                  <a:lnTo>
                    <a:pt x="312674" y="25400"/>
                  </a:lnTo>
                  <a:close/>
                </a:path>
                <a:path w="389254" h="76200">
                  <a:moveTo>
                    <a:pt x="363474" y="25400"/>
                  </a:moveTo>
                  <a:lnTo>
                    <a:pt x="325374" y="25400"/>
                  </a:lnTo>
                  <a:lnTo>
                    <a:pt x="325374" y="50800"/>
                  </a:lnTo>
                  <a:lnTo>
                    <a:pt x="363474" y="50800"/>
                  </a:lnTo>
                  <a:lnTo>
                    <a:pt x="388874" y="38100"/>
                  </a:lnTo>
                  <a:lnTo>
                    <a:pt x="363474" y="25400"/>
                  </a:lnTo>
                  <a:close/>
                </a:path>
              </a:pathLst>
            </a:custGeom>
            <a:solidFill>
              <a:srgbClr val="1D6194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19" name="object 11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975091" y="3331464"/>
              <a:ext cx="109903" cy="2686812"/>
            </a:xfrm>
            <a:prstGeom prst="rect">
              <a:avLst/>
            </a:prstGeom>
          </p:spPr>
        </p:pic>
        <p:sp>
          <p:nvSpPr>
            <p:cNvPr id="120" name="object 120"/>
            <p:cNvSpPr/>
            <p:nvPr/>
          </p:nvSpPr>
          <p:spPr>
            <a:xfrm>
              <a:off x="8032241" y="3353562"/>
              <a:ext cx="0" cy="2592070"/>
            </a:xfrm>
            <a:custGeom>
              <a:avLst/>
              <a:gdLst/>
              <a:ahLst/>
              <a:cxnLst/>
              <a:rect l="l" t="t" r="r" b="b"/>
              <a:pathLst>
                <a:path h="2592070">
                  <a:moveTo>
                    <a:pt x="0" y="0"/>
                  </a:moveTo>
                  <a:lnTo>
                    <a:pt x="0" y="2591993"/>
                  </a:lnTo>
                </a:path>
              </a:pathLst>
            </a:custGeom>
            <a:ln w="28575">
              <a:solidFill>
                <a:srgbClr val="1D6194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21" name="object 121"/>
            <p:cNvSpPr/>
            <p:nvPr/>
          </p:nvSpPr>
          <p:spPr>
            <a:xfrm>
              <a:off x="6902957" y="3320034"/>
              <a:ext cx="836930" cy="381000"/>
            </a:xfrm>
            <a:custGeom>
              <a:avLst/>
              <a:gdLst/>
              <a:ahLst/>
              <a:cxnLst/>
              <a:rect l="l" t="t" r="r" b="b"/>
              <a:pathLst>
                <a:path w="836929" h="381000">
                  <a:moveTo>
                    <a:pt x="667512" y="0"/>
                  </a:moveTo>
                  <a:lnTo>
                    <a:pt x="169164" y="0"/>
                  </a:lnTo>
                  <a:lnTo>
                    <a:pt x="124177" y="6039"/>
                  </a:lnTo>
                  <a:lnTo>
                    <a:pt x="83763" y="23085"/>
                  </a:lnTo>
                  <a:lnTo>
                    <a:pt x="49529" y="49530"/>
                  </a:lnTo>
                  <a:lnTo>
                    <a:pt x="23085" y="83763"/>
                  </a:lnTo>
                  <a:lnTo>
                    <a:pt x="6039" y="124177"/>
                  </a:lnTo>
                  <a:lnTo>
                    <a:pt x="0" y="169163"/>
                  </a:lnTo>
                  <a:lnTo>
                    <a:pt x="0" y="380999"/>
                  </a:lnTo>
                  <a:lnTo>
                    <a:pt x="836676" y="380999"/>
                  </a:lnTo>
                  <a:lnTo>
                    <a:pt x="836676" y="169163"/>
                  </a:lnTo>
                  <a:lnTo>
                    <a:pt x="830636" y="124177"/>
                  </a:lnTo>
                  <a:lnTo>
                    <a:pt x="813590" y="83763"/>
                  </a:lnTo>
                  <a:lnTo>
                    <a:pt x="787146" y="49530"/>
                  </a:lnTo>
                  <a:lnTo>
                    <a:pt x="752912" y="23085"/>
                  </a:lnTo>
                  <a:lnTo>
                    <a:pt x="712498" y="6039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22" name="object 122"/>
            <p:cNvSpPr/>
            <p:nvPr/>
          </p:nvSpPr>
          <p:spPr>
            <a:xfrm>
              <a:off x="6902957" y="3320034"/>
              <a:ext cx="836930" cy="381000"/>
            </a:xfrm>
            <a:custGeom>
              <a:avLst/>
              <a:gdLst/>
              <a:ahLst/>
              <a:cxnLst/>
              <a:rect l="l" t="t" r="r" b="b"/>
              <a:pathLst>
                <a:path w="836929" h="381000">
                  <a:moveTo>
                    <a:pt x="169164" y="0"/>
                  </a:moveTo>
                  <a:lnTo>
                    <a:pt x="667512" y="0"/>
                  </a:lnTo>
                  <a:lnTo>
                    <a:pt x="712498" y="6039"/>
                  </a:lnTo>
                  <a:lnTo>
                    <a:pt x="752912" y="23085"/>
                  </a:lnTo>
                  <a:lnTo>
                    <a:pt x="787146" y="49530"/>
                  </a:lnTo>
                  <a:lnTo>
                    <a:pt x="813590" y="83763"/>
                  </a:lnTo>
                  <a:lnTo>
                    <a:pt x="830636" y="124177"/>
                  </a:lnTo>
                  <a:lnTo>
                    <a:pt x="836676" y="169163"/>
                  </a:lnTo>
                  <a:lnTo>
                    <a:pt x="836676" y="380999"/>
                  </a:lnTo>
                  <a:lnTo>
                    <a:pt x="0" y="380999"/>
                  </a:lnTo>
                  <a:lnTo>
                    <a:pt x="0" y="169163"/>
                  </a:lnTo>
                  <a:lnTo>
                    <a:pt x="6039" y="124177"/>
                  </a:lnTo>
                  <a:lnTo>
                    <a:pt x="23085" y="83763"/>
                  </a:lnTo>
                  <a:lnTo>
                    <a:pt x="49529" y="49530"/>
                  </a:lnTo>
                  <a:lnTo>
                    <a:pt x="83763" y="23085"/>
                  </a:lnTo>
                  <a:lnTo>
                    <a:pt x="124177" y="6039"/>
                  </a:lnTo>
                  <a:lnTo>
                    <a:pt x="169164" y="0"/>
                  </a:lnTo>
                  <a:close/>
                </a:path>
              </a:pathLst>
            </a:custGeom>
            <a:ln w="28575">
              <a:solidFill>
                <a:srgbClr val="EC8A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23" name="object 123"/>
          <p:cNvSpPr txBox="1"/>
          <p:nvPr/>
        </p:nvSpPr>
        <p:spPr>
          <a:xfrm>
            <a:off x="6154864" y="2566606"/>
            <a:ext cx="38814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S</a:t>
            </a:r>
            <a:r>
              <a:rPr sz="900" b="1" spc="-11" dirty="0">
                <a:solidFill>
                  <a:srgbClr val="EC8A00"/>
                </a:solidFill>
                <a:latin typeface="Calibri"/>
                <a:cs typeface="Calibri"/>
              </a:rPr>
              <a:t>C</a:t>
            </a: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EC8A00"/>
                </a:solidFill>
                <a:latin typeface="Calibri"/>
                <a:cs typeface="Calibri"/>
              </a:rPr>
              <a:t>R</a:t>
            </a: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E1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4" name="object 124"/>
          <p:cNvGrpSpPr/>
          <p:nvPr/>
        </p:nvGrpSpPr>
        <p:grpSpPr>
          <a:xfrm>
            <a:off x="6023753" y="2898791"/>
            <a:ext cx="649129" cy="307181"/>
            <a:chOff x="6888670" y="3865054"/>
            <a:chExt cx="865505" cy="409575"/>
          </a:xfrm>
        </p:grpSpPr>
        <p:sp>
          <p:nvSpPr>
            <p:cNvPr id="125" name="object 125"/>
            <p:cNvSpPr/>
            <p:nvPr/>
          </p:nvSpPr>
          <p:spPr>
            <a:xfrm>
              <a:off x="6902957" y="3879341"/>
              <a:ext cx="836930" cy="381000"/>
            </a:xfrm>
            <a:custGeom>
              <a:avLst/>
              <a:gdLst/>
              <a:ahLst/>
              <a:cxnLst/>
              <a:rect l="l" t="t" r="r" b="b"/>
              <a:pathLst>
                <a:path w="836929" h="381000">
                  <a:moveTo>
                    <a:pt x="667512" y="0"/>
                  </a:moveTo>
                  <a:lnTo>
                    <a:pt x="169164" y="0"/>
                  </a:lnTo>
                  <a:lnTo>
                    <a:pt x="124177" y="6039"/>
                  </a:lnTo>
                  <a:lnTo>
                    <a:pt x="83763" y="23085"/>
                  </a:lnTo>
                  <a:lnTo>
                    <a:pt x="49529" y="49529"/>
                  </a:lnTo>
                  <a:lnTo>
                    <a:pt x="23085" y="83763"/>
                  </a:lnTo>
                  <a:lnTo>
                    <a:pt x="6039" y="124177"/>
                  </a:lnTo>
                  <a:lnTo>
                    <a:pt x="0" y="169163"/>
                  </a:lnTo>
                  <a:lnTo>
                    <a:pt x="0" y="380999"/>
                  </a:lnTo>
                  <a:lnTo>
                    <a:pt x="836676" y="380999"/>
                  </a:lnTo>
                  <a:lnTo>
                    <a:pt x="836676" y="169163"/>
                  </a:lnTo>
                  <a:lnTo>
                    <a:pt x="830636" y="124177"/>
                  </a:lnTo>
                  <a:lnTo>
                    <a:pt x="813590" y="83763"/>
                  </a:lnTo>
                  <a:lnTo>
                    <a:pt x="787146" y="49529"/>
                  </a:lnTo>
                  <a:lnTo>
                    <a:pt x="752912" y="23085"/>
                  </a:lnTo>
                  <a:lnTo>
                    <a:pt x="712498" y="6039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26" name="object 126"/>
            <p:cNvSpPr/>
            <p:nvPr/>
          </p:nvSpPr>
          <p:spPr>
            <a:xfrm>
              <a:off x="6902957" y="3879341"/>
              <a:ext cx="836930" cy="381000"/>
            </a:xfrm>
            <a:custGeom>
              <a:avLst/>
              <a:gdLst/>
              <a:ahLst/>
              <a:cxnLst/>
              <a:rect l="l" t="t" r="r" b="b"/>
              <a:pathLst>
                <a:path w="836929" h="381000">
                  <a:moveTo>
                    <a:pt x="169164" y="0"/>
                  </a:moveTo>
                  <a:lnTo>
                    <a:pt x="667512" y="0"/>
                  </a:lnTo>
                  <a:lnTo>
                    <a:pt x="712498" y="6039"/>
                  </a:lnTo>
                  <a:lnTo>
                    <a:pt x="752912" y="23085"/>
                  </a:lnTo>
                  <a:lnTo>
                    <a:pt x="787146" y="49529"/>
                  </a:lnTo>
                  <a:lnTo>
                    <a:pt x="813590" y="83763"/>
                  </a:lnTo>
                  <a:lnTo>
                    <a:pt x="830636" y="124177"/>
                  </a:lnTo>
                  <a:lnTo>
                    <a:pt x="836676" y="169163"/>
                  </a:lnTo>
                  <a:lnTo>
                    <a:pt x="836676" y="380999"/>
                  </a:lnTo>
                  <a:lnTo>
                    <a:pt x="0" y="380999"/>
                  </a:lnTo>
                  <a:lnTo>
                    <a:pt x="0" y="169163"/>
                  </a:lnTo>
                  <a:lnTo>
                    <a:pt x="6039" y="124177"/>
                  </a:lnTo>
                  <a:lnTo>
                    <a:pt x="23085" y="83763"/>
                  </a:lnTo>
                  <a:lnTo>
                    <a:pt x="49529" y="49529"/>
                  </a:lnTo>
                  <a:lnTo>
                    <a:pt x="83763" y="23085"/>
                  </a:lnTo>
                  <a:lnTo>
                    <a:pt x="124177" y="6039"/>
                  </a:lnTo>
                  <a:lnTo>
                    <a:pt x="169164" y="0"/>
                  </a:lnTo>
                  <a:close/>
                </a:path>
              </a:pathLst>
            </a:custGeom>
            <a:ln w="28575">
              <a:solidFill>
                <a:srgbClr val="EC8A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27" name="object 127"/>
          <p:cNvSpPr txBox="1"/>
          <p:nvPr/>
        </p:nvSpPr>
        <p:spPr>
          <a:xfrm>
            <a:off x="6154864" y="2986088"/>
            <a:ext cx="387668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S</a:t>
            </a:r>
            <a:r>
              <a:rPr sz="900" b="1" spc="-11" dirty="0">
                <a:solidFill>
                  <a:srgbClr val="EC8A00"/>
                </a:solidFill>
                <a:latin typeface="Calibri"/>
                <a:cs typeface="Calibri"/>
              </a:rPr>
              <a:t>C</a:t>
            </a: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EC8A00"/>
                </a:solidFill>
                <a:latin typeface="Calibri"/>
                <a:cs typeface="Calibri"/>
              </a:rPr>
              <a:t>R</a:t>
            </a: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E2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28" name="object 128"/>
          <p:cNvGrpSpPr/>
          <p:nvPr/>
        </p:nvGrpSpPr>
        <p:grpSpPr>
          <a:xfrm>
            <a:off x="6023753" y="3319415"/>
            <a:ext cx="649129" cy="307181"/>
            <a:chOff x="6888670" y="4425886"/>
            <a:chExt cx="865505" cy="409575"/>
          </a:xfrm>
        </p:grpSpPr>
        <p:sp>
          <p:nvSpPr>
            <p:cNvPr id="129" name="object 129"/>
            <p:cNvSpPr/>
            <p:nvPr/>
          </p:nvSpPr>
          <p:spPr>
            <a:xfrm>
              <a:off x="6902957" y="4440173"/>
              <a:ext cx="836930" cy="381000"/>
            </a:xfrm>
            <a:custGeom>
              <a:avLst/>
              <a:gdLst/>
              <a:ahLst/>
              <a:cxnLst/>
              <a:rect l="l" t="t" r="r" b="b"/>
              <a:pathLst>
                <a:path w="836929" h="381000">
                  <a:moveTo>
                    <a:pt x="667512" y="0"/>
                  </a:moveTo>
                  <a:lnTo>
                    <a:pt x="169164" y="0"/>
                  </a:lnTo>
                  <a:lnTo>
                    <a:pt x="124177" y="6039"/>
                  </a:lnTo>
                  <a:lnTo>
                    <a:pt x="83763" y="23085"/>
                  </a:lnTo>
                  <a:lnTo>
                    <a:pt x="49529" y="49530"/>
                  </a:lnTo>
                  <a:lnTo>
                    <a:pt x="23085" y="83763"/>
                  </a:lnTo>
                  <a:lnTo>
                    <a:pt x="6039" y="124177"/>
                  </a:lnTo>
                  <a:lnTo>
                    <a:pt x="0" y="169163"/>
                  </a:lnTo>
                  <a:lnTo>
                    <a:pt x="0" y="381000"/>
                  </a:lnTo>
                  <a:lnTo>
                    <a:pt x="836676" y="381000"/>
                  </a:lnTo>
                  <a:lnTo>
                    <a:pt x="836676" y="169163"/>
                  </a:lnTo>
                  <a:lnTo>
                    <a:pt x="830636" y="124177"/>
                  </a:lnTo>
                  <a:lnTo>
                    <a:pt x="813590" y="83763"/>
                  </a:lnTo>
                  <a:lnTo>
                    <a:pt x="787146" y="49530"/>
                  </a:lnTo>
                  <a:lnTo>
                    <a:pt x="752912" y="23085"/>
                  </a:lnTo>
                  <a:lnTo>
                    <a:pt x="712498" y="6039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30" name="object 130"/>
            <p:cNvSpPr/>
            <p:nvPr/>
          </p:nvSpPr>
          <p:spPr>
            <a:xfrm>
              <a:off x="6902957" y="4440173"/>
              <a:ext cx="836930" cy="381000"/>
            </a:xfrm>
            <a:custGeom>
              <a:avLst/>
              <a:gdLst/>
              <a:ahLst/>
              <a:cxnLst/>
              <a:rect l="l" t="t" r="r" b="b"/>
              <a:pathLst>
                <a:path w="836929" h="381000">
                  <a:moveTo>
                    <a:pt x="169164" y="0"/>
                  </a:moveTo>
                  <a:lnTo>
                    <a:pt x="667512" y="0"/>
                  </a:lnTo>
                  <a:lnTo>
                    <a:pt x="712498" y="6039"/>
                  </a:lnTo>
                  <a:lnTo>
                    <a:pt x="752912" y="23085"/>
                  </a:lnTo>
                  <a:lnTo>
                    <a:pt x="787146" y="49530"/>
                  </a:lnTo>
                  <a:lnTo>
                    <a:pt x="813590" y="83763"/>
                  </a:lnTo>
                  <a:lnTo>
                    <a:pt x="830636" y="124177"/>
                  </a:lnTo>
                  <a:lnTo>
                    <a:pt x="836676" y="169163"/>
                  </a:lnTo>
                  <a:lnTo>
                    <a:pt x="836676" y="381000"/>
                  </a:lnTo>
                  <a:lnTo>
                    <a:pt x="0" y="381000"/>
                  </a:lnTo>
                  <a:lnTo>
                    <a:pt x="0" y="169163"/>
                  </a:lnTo>
                  <a:lnTo>
                    <a:pt x="6039" y="124177"/>
                  </a:lnTo>
                  <a:lnTo>
                    <a:pt x="23085" y="83763"/>
                  </a:lnTo>
                  <a:lnTo>
                    <a:pt x="49529" y="49530"/>
                  </a:lnTo>
                  <a:lnTo>
                    <a:pt x="83763" y="23085"/>
                  </a:lnTo>
                  <a:lnTo>
                    <a:pt x="124177" y="6039"/>
                  </a:lnTo>
                  <a:lnTo>
                    <a:pt x="169164" y="0"/>
                  </a:lnTo>
                  <a:close/>
                </a:path>
              </a:pathLst>
            </a:custGeom>
            <a:ln w="28575">
              <a:solidFill>
                <a:srgbClr val="EC8A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31" name="object 131"/>
          <p:cNvSpPr txBox="1"/>
          <p:nvPr/>
        </p:nvSpPr>
        <p:spPr>
          <a:xfrm>
            <a:off x="6154864" y="3406864"/>
            <a:ext cx="38814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4" dirty="0">
                <a:solidFill>
                  <a:srgbClr val="EC8A00"/>
                </a:solidFill>
                <a:latin typeface="Calibri"/>
                <a:cs typeface="Calibri"/>
              </a:rPr>
              <a:t>S</a:t>
            </a:r>
            <a:r>
              <a:rPr sz="900" b="1" spc="-11" dirty="0">
                <a:solidFill>
                  <a:srgbClr val="EC8A00"/>
                </a:solidFill>
                <a:latin typeface="Calibri"/>
                <a:cs typeface="Calibri"/>
              </a:rPr>
              <a:t>C</a:t>
            </a:r>
            <a:r>
              <a:rPr sz="900" b="1" spc="-4" dirty="0">
                <a:solidFill>
                  <a:srgbClr val="EC8A00"/>
                </a:solidFill>
                <a:latin typeface="Calibri"/>
                <a:cs typeface="Calibri"/>
              </a:rPr>
              <a:t>OR</a:t>
            </a: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E3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32" name="object 132"/>
          <p:cNvGrpSpPr/>
          <p:nvPr/>
        </p:nvGrpSpPr>
        <p:grpSpPr>
          <a:xfrm>
            <a:off x="6023753" y="3741182"/>
            <a:ext cx="649129" cy="307181"/>
            <a:chOff x="6888670" y="4988242"/>
            <a:chExt cx="865505" cy="409575"/>
          </a:xfrm>
        </p:grpSpPr>
        <p:sp>
          <p:nvSpPr>
            <p:cNvPr id="133" name="object 133"/>
            <p:cNvSpPr/>
            <p:nvPr/>
          </p:nvSpPr>
          <p:spPr>
            <a:xfrm>
              <a:off x="6902957" y="5002529"/>
              <a:ext cx="836930" cy="381000"/>
            </a:xfrm>
            <a:custGeom>
              <a:avLst/>
              <a:gdLst/>
              <a:ahLst/>
              <a:cxnLst/>
              <a:rect l="l" t="t" r="r" b="b"/>
              <a:pathLst>
                <a:path w="836929" h="381000">
                  <a:moveTo>
                    <a:pt x="667512" y="0"/>
                  </a:moveTo>
                  <a:lnTo>
                    <a:pt x="169164" y="0"/>
                  </a:lnTo>
                  <a:lnTo>
                    <a:pt x="124177" y="6039"/>
                  </a:lnTo>
                  <a:lnTo>
                    <a:pt x="83763" y="23085"/>
                  </a:lnTo>
                  <a:lnTo>
                    <a:pt x="49529" y="49530"/>
                  </a:lnTo>
                  <a:lnTo>
                    <a:pt x="23085" y="83763"/>
                  </a:lnTo>
                  <a:lnTo>
                    <a:pt x="6039" y="124177"/>
                  </a:lnTo>
                  <a:lnTo>
                    <a:pt x="0" y="169164"/>
                  </a:lnTo>
                  <a:lnTo>
                    <a:pt x="0" y="381000"/>
                  </a:lnTo>
                  <a:lnTo>
                    <a:pt x="836676" y="381000"/>
                  </a:lnTo>
                  <a:lnTo>
                    <a:pt x="836676" y="169164"/>
                  </a:lnTo>
                  <a:lnTo>
                    <a:pt x="830636" y="124177"/>
                  </a:lnTo>
                  <a:lnTo>
                    <a:pt x="813590" y="83763"/>
                  </a:lnTo>
                  <a:lnTo>
                    <a:pt x="787146" y="49530"/>
                  </a:lnTo>
                  <a:lnTo>
                    <a:pt x="752912" y="23085"/>
                  </a:lnTo>
                  <a:lnTo>
                    <a:pt x="712498" y="6039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34" name="object 134"/>
            <p:cNvSpPr/>
            <p:nvPr/>
          </p:nvSpPr>
          <p:spPr>
            <a:xfrm>
              <a:off x="6902957" y="5002529"/>
              <a:ext cx="836930" cy="381000"/>
            </a:xfrm>
            <a:custGeom>
              <a:avLst/>
              <a:gdLst/>
              <a:ahLst/>
              <a:cxnLst/>
              <a:rect l="l" t="t" r="r" b="b"/>
              <a:pathLst>
                <a:path w="836929" h="381000">
                  <a:moveTo>
                    <a:pt x="169164" y="0"/>
                  </a:moveTo>
                  <a:lnTo>
                    <a:pt x="667512" y="0"/>
                  </a:lnTo>
                  <a:lnTo>
                    <a:pt x="712498" y="6039"/>
                  </a:lnTo>
                  <a:lnTo>
                    <a:pt x="752912" y="23085"/>
                  </a:lnTo>
                  <a:lnTo>
                    <a:pt x="787146" y="49530"/>
                  </a:lnTo>
                  <a:lnTo>
                    <a:pt x="813590" y="83763"/>
                  </a:lnTo>
                  <a:lnTo>
                    <a:pt x="830636" y="124177"/>
                  </a:lnTo>
                  <a:lnTo>
                    <a:pt x="836676" y="169164"/>
                  </a:lnTo>
                  <a:lnTo>
                    <a:pt x="836676" y="381000"/>
                  </a:lnTo>
                  <a:lnTo>
                    <a:pt x="0" y="381000"/>
                  </a:lnTo>
                  <a:lnTo>
                    <a:pt x="0" y="169164"/>
                  </a:lnTo>
                  <a:lnTo>
                    <a:pt x="6039" y="124177"/>
                  </a:lnTo>
                  <a:lnTo>
                    <a:pt x="23085" y="83763"/>
                  </a:lnTo>
                  <a:lnTo>
                    <a:pt x="49529" y="49530"/>
                  </a:lnTo>
                  <a:lnTo>
                    <a:pt x="83763" y="23085"/>
                  </a:lnTo>
                  <a:lnTo>
                    <a:pt x="124177" y="6039"/>
                  </a:lnTo>
                  <a:lnTo>
                    <a:pt x="169164" y="0"/>
                  </a:lnTo>
                  <a:close/>
                </a:path>
              </a:pathLst>
            </a:custGeom>
            <a:ln w="28575">
              <a:solidFill>
                <a:srgbClr val="EC8A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35" name="object 135"/>
          <p:cNvSpPr txBox="1"/>
          <p:nvPr/>
        </p:nvSpPr>
        <p:spPr>
          <a:xfrm>
            <a:off x="6154864" y="3828441"/>
            <a:ext cx="38814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4" dirty="0">
                <a:solidFill>
                  <a:srgbClr val="EC8A00"/>
                </a:solidFill>
                <a:latin typeface="Calibri"/>
                <a:cs typeface="Calibri"/>
              </a:rPr>
              <a:t>S</a:t>
            </a:r>
            <a:r>
              <a:rPr sz="900" b="1" spc="-11" dirty="0">
                <a:solidFill>
                  <a:srgbClr val="EC8A00"/>
                </a:solidFill>
                <a:latin typeface="Calibri"/>
                <a:cs typeface="Calibri"/>
              </a:rPr>
              <a:t>C</a:t>
            </a:r>
            <a:r>
              <a:rPr sz="900" b="1" spc="-4" dirty="0">
                <a:solidFill>
                  <a:srgbClr val="EC8A00"/>
                </a:solidFill>
                <a:latin typeface="Calibri"/>
                <a:cs typeface="Calibri"/>
              </a:rPr>
              <a:t>OR</a:t>
            </a: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E4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36" name="object 136"/>
          <p:cNvGrpSpPr/>
          <p:nvPr/>
        </p:nvGrpSpPr>
        <p:grpSpPr>
          <a:xfrm>
            <a:off x="6022610" y="4158377"/>
            <a:ext cx="649129" cy="307181"/>
            <a:chOff x="6887146" y="5544502"/>
            <a:chExt cx="865505" cy="409575"/>
          </a:xfrm>
        </p:grpSpPr>
        <p:sp>
          <p:nvSpPr>
            <p:cNvPr id="137" name="object 137"/>
            <p:cNvSpPr/>
            <p:nvPr/>
          </p:nvSpPr>
          <p:spPr>
            <a:xfrm>
              <a:off x="6901433" y="5558790"/>
              <a:ext cx="836930" cy="381000"/>
            </a:xfrm>
            <a:custGeom>
              <a:avLst/>
              <a:gdLst/>
              <a:ahLst/>
              <a:cxnLst/>
              <a:rect l="l" t="t" r="r" b="b"/>
              <a:pathLst>
                <a:path w="836929" h="381000">
                  <a:moveTo>
                    <a:pt x="667512" y="0"/>
                  </a:moveTo>
                  <a:lnTo>
                    <a:pt x="169164" y="0"/>
                  </a:lnTo>
                  <a:lnTo>
                    <a:pt x="124177" y="6041"/>
                  </a:lnTo>
                  <a:lnTo>
                    <a:pt x="83763" y="23090"/>
                  </a:lnTo>
                  <a:lnTo>
                    <a:pt x="49529" y="49534"/>
                  </a:lnTo>
                  <a:lnTo>
                    <a:pt x="23085" y="83763"/>
                  </a:lnTo>
                  <a:lnTo>
                    <a:pt x="6039" y="124164"/>
                  </a:lnTo>
                  <a:lnTo>
                    <a:pt x="0" y="169125"/>
                  </a:lnTo>
                  <a:lnTo>
                    <a:pt x="0" y="381000"/>
                  </a:lnTo>
                  <a:lnTo>
                    <a:pt x="836676" y="381000"/>
                  </a:lnTo>
                  <a:lnTo>
                    <a:pt x="836676" y="169125"/>
                  </a:lnTo>
                  <a:lnTo>
                    <a:pt x="830636" y="124164"/>
                  </a:lnTo>
                  <a:lnTo>
                    <a:pt x="813590" y="83763"/>
                  </a:lnTo>
                  <a:lnTo>
                    <a:pt x="787146" y="49534"/>
                  </a:lnTo>
                  <a:lnTo>
                    <a:pt x="752912" y="23090"/>
                  </a:lnTo>
                  <a:lnTo>
                    <a:pt x="712498" y="6041"/>
                  </a:lnTo>
                  <a:lnTo>
                    <a:pt x="667512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38" name="object 138"/>
            <p:cNvSpPr/>
            <p:nvPr/>
          </p:nvSpPr>
          <p:spPr>
            <a:xfrm>
              <a:off x="6901433" y="5558790"/>
              <a:ext cx="836930" cy="381000"/>
            </a:xfrm>
            <a:custGeom>
              <a:avLst/>
              <a:gdLst/>
              <a:ahLst/>
              <a:cxnLst/>
              <a:rect l="l" t="t" r="r" b="b"/>
              <a:pathLst>
                <a:path w="836929" h="381000">
                  <a:moveTo>
                    <a:pt x="169164" y="0"/>
                  </a:moveTo>
                  <a:lnTo>
                    <a:pt x="667512" y="0"/>
                  </a:lnTo>
                  <a:lnTo>
                    <a:pt x="712498" y="6041"/>
                  </a:lnTo>
                  <a:lnTo>
                    <a:pt x="752912" y="23090"/>
                  </a:lnTo>
                  <a:lnTo>
                    <a:pt x="787146" y="49534"/>
                  </a:lnTo>
                  <a:lnTo>
                    <a:pt x="813590" y="83763"/>
                  </a:lnTo>
                  <a:lnTo>
                    <a:pt x="830636" y="124164"/>
                  </a:lnTo>
                  <a:lnTo>
                    <a:pt x="836676" y="169125"/>
                  </a:lnTo>
                  <a:lnTo>
                    <a:pt x="836676" y="381000"/>
                  </a:lnTo>
                  <a:lnTo>
                    <a:pt x="0" y="381000"/>
                  </a:lnTo>
                  <a:lnTo>
                    <a:pt x="0" y="169125"/>
                  </a:lnTo>
                  <a:lnTo>
                    <a:pt x="6039" y="124164"/>
                  </a:lnTo>
                  <a:lnTo>
                    <a:pt x="23085" y="83763"/>
                  </a:lnTo>
                  <a:lnTo>
                    <a:pt x="49529" y="49534"/>
                  </a:lnTo>
                  <a:lnTo>
                    <a:pt x="83763" y="23090"/>
                  </a:lnTo>
                  <a:lnTo>
                    <a:pt x="124177" y="6041"/>
                  </a:lnTo>
                  <a:lnTo>
                    <a:pt x="169164" y="0"/>
                  </a:lnTo>
                  <a:close/>
                </a:path>
              </a:pathLst>
            </a:custGeom>
            <a:ln w="28575">
              <a:solidFill>
                <a:srgbClr val="EC8A00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39" name="object 139"/>
          <p:cNvSpPr txBox="1"/>
          <p:nvPr/>
        </p:nvSpPr>
        <p:spPr>
          <a:xfrm>
            <a:off x="6153531" y="4245636"/>
            <a:ext cx="38814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S</a:t>
            </a:r>
            <a:r>
              <a:rPr sz="900" b="1" spc="-11" dirty="0">
                <a:solidFill>
                  <a:srgbClr val="EC8A00"/>
                </a:solidFill>
                <a:latin typeface="Calibri"/>
                <a:cs typeface="Calibri"/>
              </a:rPr>
              <a:t>C</a:t>
            </a: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O</a:t>
            </a:r>
            <a:r>
              <a:rPr sz="900" b="1" spc="-4" dirty="0">
                <a:solidFill>
                  <a:srgbClr val="EC8A00"/>
                </a:solidFill>
                <a:latin typeface="Calibri"/>
                <a:cs typeface="Calibri"/>
              </a:rPr>
              <a:t>R</a:t>
            </a:r>
            <a:r>
              <a:rPr sz="900" b="1" spc="4" dirty="0">
                <a:solidFill>
                  <a:srgbClr val="EC8A00"/>
                </a:solidFill>
                <a:latin typeface="Calibri"/>
                <a:cs typeface="Calibri"/>
              </a:rPr>
              <a:t>E</a:t>
            </a: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5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40" name="object 140"/>
          <p:cNvGrpSpPr/>
          <p:nvPr/>
        </p:nvGrpSpPr>
        <p:grpSpPr>
          <a:xfrm>
            <a:off x="7164466" y="3089671"/>
            <a:ext cx="801053" cy="618173"/>
            <a:chOff x="8409622" y="4119562"/>
            <a:chExt cx="1068070" cy="824230"/>
          </a:xfrm>
        </p:grpSpPr>
        <p:sp>
          <p:nvSpPr>
            <p:cNvPr id="141" name="object 141"/>
            <p:cNvSpPr/>
            <p:nvPr/>
          </p:nvSpPr>
          <p:spPr>
            <a:xfrm>
              <a:off x="8423909" y="4133850"/>
              <a:ext cx="1039494" cy="795655"/>
            </a:xfrm>
            <a:custGeom>
              <a:avLst/>
              <a:gdLst/>
              <a:ahLst/>
              <a:cxnLst/>
              <a:rect l="l" t="t" r="r" b="b"/>
              <a:pathLst>
                <a:path w="1039495" h="795654">
                  <a:moveTo>
                    <a:pt x="686181" y="0"/>
                  </a:moveTo>
                  <a:lnTo>
                    <a:pt x="353187" y="0"/>
                  </a:lnTo>
                  <a:lnTo>
                    <a:pt x="305259" y="3223"/>
                  </a:lnTo>
                  <a:lnTo>
                    <a:pt x="259291" y="12615"/>
                  </a:lnTo>
                  <a:lnTo>
                    <a:pt x="215705" y="27753"/>
                  </a:lnTo>
                  <a:lnTo>
                    <a:pt x="174921" y="48217"/>
                  </a:lnTo>
                  <a:lnTo>
                    <a:pt x="137359" y="73587"/>
                  </a:lnTo>
                  <a:lnTo>
                    <a:pt x="103441" y="103441"/>
                  </a:lnTo>
                  <a:lnTo>
                    <a:pt x="73587" y="137359"/>
                  </a:lnTo>
                  <a:lnTo>
                    <a:pt x="48217" y="174921"/>
                  </a:lnTo>
                  <a:lnTo>
                    <a:pt x="27753" y="215705"/>
                  </a:lnTo>
                  <a:lnTo>
                    <a:pt x="12615" y="259291"/>
                  </a:lnTo>
                  <a:lnTo>
                    <a:pt x="3223" y="305259"/>
                  </a:lnTo>
                  <a:lnTo>
                    <a:pt x="0" y="353187"/>
                  </a:lnTo>
                  <a:lnTo>
                    <a:pt x="0" y="795527"/>
                  </a:lnTo>
                  <a:lnTo>
                    <a:pt x="1039368" y="795527"/>
                  </a:lnTo>
                  <a:lnTo>
                    <a:pt x="1039368" y="353187"/>
                  </a:lnTo>
                  <a:lnTo>
                    <a:pt x="1036144" y="305259"/>
                  </a:lnTo>
                  <a:lnTo>
                    <a:pt x="1026752" y="259291"/>
                  </a:lnTo>
                  <a:lnTo>
                    <a:pt x="1011614" y="215705"/>
                  </a:lnTo>
                  <a:lnTo>
                    <a:pt x="991150" y="174921"/>
                  </a:lnTo>
                  <a:lnTo>
                    <a:pt x="965780" y="137359"/>
                  </a:lnTo>
                  <a:lnTo>
                    <a:pt x="935926" y="103441"/>
                  </a:lnTo>
                  <a:lnTo>
                    <a:pt x="902008" y="73587"/>
                  </a:lnTo>
                  <a:lnTo>
                    <a:pt x="864446" y="48217"/>
                  </a:lnTo>
                  <a:lnTo>
                    <a:pt x="823662" y="27753"/>
                  </a:lnTo>
                  <a:lnTo>
                    <a:pt x="780076" y="12615"/>
                  </a:lnTo>
                  <a:lnTo>
                    <a:pt x="734108" y="3223"/>
                  </a:lnTo>
                  <a:lnTo>
                    <a:pt x="686181" y="0"/>
                  </a:lnTo>
                  <a:close/>
                </a:path>
              </a:pathLst>
            </a:custGeom>
            <a:solidFill>
              <a:srgbClr val="00A2A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42" name="object 142"/>
            <p:cNvSpPr/>
            <p:nvPr/>
          </p:nvSpPr>
          <p:spPr>
            <a:xfrm>
              <a:off x="8423909" y="4133850"/>
              <a:ext cx="1039494" cy="795655"/>
            </a:xfrm>
            <a:custGeom>
              <a:avLst/>
              <a:gdLst/>
              <a:ahLst/>
              <a:cxnLst/>
              <a:rect l="l" t="t" r="r" b="b"/>
              <a:pathLst>
                <a:path w="1039495" h="795654">
                  <a:moveTo>
                    <a:pt x="353187" y="0"/>
                  </a:moveTo>
                  <a:lnTo>
                    <a:pt x="686181" y="0"/>
                  </a:lnTo>
                  <a:lnTo>
                    <a:pt x="734108" y="3223"/>
                  </a:lnTo>
                  <a:lnTo>
                    <a:pt x="780076" y="12615"/>
                  </a:lnTo>
                  <a:lnTo>
                    <a:pt x="823662" y="27753"/>
                  </a:lnTo>
                  <a:lnTo>
                    <a:pt x="864446" y="48217"/>
                  </a:lnTo>
                  <a:lnTo>
                    <a:pt x="902008" y="73587"/>
                  </a:lnTo>
                  <a:lnTo>
                    <a:pt x="935926" y="103441"/>
                  </a:lnTo>
                  <a:lnTo>
                    <a:pt x="965780" y="137359"/>
                  </a:lnTo>
                  <a:lnTo>
                    <a:pt x="991150" y="174921"/>
                  </a:lnTo>
                  <a:lnTo>
                    <a:pt x="1011614" y="215705"/>
                  </a:lnTo>
                  <a:lnTo>
                    <a:pt x="1026752" y="259291"/>
                  </a:lnTo>
                  <a:lnTo>
                    <a:pt x="1036144" y="305259"/>
                  </a:lnTo>
                  <a:lnTo>
                    <a:pt x="1039368" y="353187"/>
                  </a:lnTo>
                  <a:lnTo>
                    <a:pt x="1039368" y="795527"/>
                  </a:lnTo>
                  <a:lnTo>
                    <a:pt x="0" y="795527"/>
                  </a:lnTo>
                  <a:lnTo>
                    <a:pt x="0" y="353187"/>
                  </a:lnTo>
                  <a:lnTo>
                    <a:pt x="3223" y="305259"/>
                  </a:lnTo>
                  <a:lnTo>
                    <a:pt x="12615" y="259291"/>
                  </a:lnTo>
                  <a:lnTo>
                    <a:pt x="27753" y="215705"/>
                  </a:lnTo>
                  <a:lnTo>
                    <a:pt x="48217" y="174921"/>
                  </a:lnTo>
                  <a:lnTo>
                    <a:pt x="73587" y="137359"/>
                  </a:lnTo>
                  <a:lnTo>
                    <a:pt x="103441" y="103441"/>
                  </a:lnTo>
                  <a:lnTo>
                    <a:pt x="137359" y="73587"/>
                  </a:lnTo>
                  <a:lnTo>
                    <a:pt x="174921" y="48217"/>
                  </a:lnTo>
                  <a:lnTo>
                    <a:pt x="215705" y="27753"/>
                  </a:lnTo>
                  <a:lnTo>
                    <a:pt x="259291" y="12615"/>
                  </a:lnTo>
                  <a:lnTo>
                    <a:pt x="305259" y="3223"/>
                  </a:lnTo>
                  <a:lnTo>
                    <a:pt x="353187" y="0"/>
                  </a:lnTo>
                  <a:close/>
                </a:path>
              </a:pathLst>
            </a:custGeom>
            <a:ln w="28574">
              <a:solidFill>
                <a:srgbClr val="205D4A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43" name="object 143"/>
          <p:cNvSpPr txBox="1"/>
          <p:nvPr/>
        </p:nvSpPr>
        <p:spPr>
          <a:xfrm>
            <a:off x="7334917" y="3224023"/>
            <a:ext cx="460534" cy="402033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 indent="24765">
              <a:spcBef>
                <a:spcPts val="75"/>
              </a:spcBef>
            </a:pPr>
            <a:r>
              <a:rPr sz="1275" b="1" dirty="0">
                <a:solidFill>
                  <a:srgbClr val="1F4429"/>
                </a:solidFill>
                <a:latin typeface="Calibri"/>
                <a:cs typeface="Calibri"/>
              </a:rPr>
              <a:t>FINAL </a:t>
            </a:r>
            <a:r>
              <a:rPr sz="1275" b="1" spc="-278" dirty="0">
                <a:solidFill>
                  <a:srgbClr val="1F4429"/>
                </a:solidFill>
                <a:latin typeface="Calibri"/>
                <a:cs typeface="Calibri"/>
              </a:rPr>
              <a:t> </a:t>
            </a:r>
            <a:r>
              <a:rPr sz="1275" b="1" dirty="0">
                <a:solidFill>
                  <a:srgbClr val="1F4429"/>
                </a:solidFill>
                <a:latin typeface="Calibri"/>
                <a:cs typeface="Calibri"/>
              </a:rPr>
              <a:t>S</a:t>
            </a:r>
            <a:r>
              <a:rPr sz="1275" b="1" spc="-11" dirty="0">
                <a:solidFill>
                  <a:srgbClr val="1F4429"/>
                </a:solidFill>
                <a:latin typeface="Calibri"/>
                <a:cs typeface="Calibri"/>
              </a:rPr>
              <a:t>C</a:t>
            </a:r>
            <a:r>
              <a:rPr sz="1275" b="1" spc="-4" dirty="0">
                <a:solidFill>
                  <a:srgbClr val="1F4429"/>
                </a:solidFill>
                <a:latin typeface="Calibri"/>
                <a:cs typeface="Calibri"/>
              </a:rPr>
              <a:t>ORE</a:t>
            </a:r>
            <a:endParaRPr sz="1275">
              <a:latin typeface="Calibri"/>
              <a:cs typeface="Calibri"/>
            </a:endParaRPr>
          </a:p>
        </p:txBody>
      </p:sp>
      <p:sp>
        <p:nvSpPr>
          <p:cNvPr id="144" name="object 144"/>
          <p:cNvSpPr txBox="1"/>
          <p:nvPr/>
        </p:nvSpPr>
        <p:spPr>
          <a:xfrm>
            <a:off x="4714494" y="4486351"/>
            <a:ext cx="315754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7DC492"/>
                </a:solidFill>
                <a:latin typeface="Calibri"/>
                <a:cs typeface="Calibri"/>
              </a:rPr>
              <a:t>T</a:t>
            </a:r>
            <a:r>
              <a:rPr sz="900" b="1" spc="-4" dirty="0">
                <a:solidFill>
                  <a:srgbClr val="7DC492"/>
                </a:solidFill>
                <a:latin typeface="Calibri"/>
                <a:cs typeface="Calibri"/>
              </a:rPr>
              <a:t>R</a:t>
            </a:r>
            <a:r>
              <a:rPr sz="900" b="1" dirty="0">
                <a:solidFill>
                  <a:srgbClr val="7DC492"/>
                </a:solidFill>
                <a:latin typeface="Calibri"/>
                <a:cs typeface="Calibri"/>
              </a:rPr>
              <a:t>AIN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5" name="object 145"/>
          <p:cNvSpPr txBox="1"/>
          <p:nvPr/>
        </p:nvSpPr>
        <p:spPr>
          <a:xfrm>
            <a:off x="5638990" y="4485208"/>
            <a:ext cx="472440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49" dirty="0">
                <a:solidFill>
                  <a:srgbClr val="FF7B80"/>
                </a:solidFill>
                <a:latin typeface="Calibri"/>
                <a:cs typeface="Calibri"/>
              </a:rPr>
              <a:t>V</a:t>
            </a:r>
            <a:r>
              <a:rPr sz="900" b="1" dirty="0">
                <a:solidFill>
                  <a:srgbClr val="FF7B80"/>
                </a:solidFill>
                <a:latin typeface="Calibri"/>
                <a:cs typeface="Calibri"/>
              </a:rPr>
              <a:t>A</a:t>
            </a:r>
            <a:r>
              <a:rPr sz="900" b="1" spc="-4" dirty="0">
                <a:solidFill>
                  <a:srgbClr val="FF7B80"/>
                </a:solidFill>
                <a:latin typeface="Calibri"/>
                <a:cs typeface="Calibri"/>
              </a:rPr>
              <a:t>L</a:t>
            </a:r>
            <a:r>
              <a:rPr sz="900" b="1" dirty="0">
                <a:solidFill>
                  <a:srgbClr val="FF7B80"/>
                </a:solidFill>
                <a:latin typeface="Calibri"/>
                <a:cs typeface="Calibri"/>
              </a:rPr>
              <a:t>I</a:t>
            </a:r>
            <a:r>
              <a:rPr sz="900" b="1" spc="-19" dirty="0">
                <a:solidFill>
                  <a:srgbClr val="FF7B80"/>
                </a:solidFill>
                <a:latin typeface="Calibri"/>
                <a:cs typeface="Calibri"/>
              </a:rPr>
              <a:t>D</a:t>
            </a:r>
            <a:r>
              <a:rPr sz="900" b="1" spc="-71" dirty="0">
                <a:solidFill>
                  <a:srgbClr val="FF7B80"/>
                </a:solidFill>
                <a:latin typeface="Calibri"/>
                <a:cs typeface="Calibri"/>
              </a:rPr>
              <a:t>A</a:t>
            </a:r>
            <a:r>
              <a:rPr sz="900" b="1" dirty="0">
                <a:solidFill>
                  <a:srgbClr val="FF7B80"/>
                </a:solidFill>
                <a:latin typeface="Calibri"/>
                <a:cs typeface="Calibri"/>
              </a:rPr>
              <a:t>TE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6" name="object 146"/>
          <p:cNvSpPr txBox="1"/>
          <p:nvPr/>
        </p:nvSpPr>
        <p:spPr>
          <a:xfrm>
            <a:off x="6776656" y="2740057"/>
            <a:ext cx="8858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7" name="object 147"/>
          <p:cNvSpPr txBox="1"/>
          <p:nvPr/>
        </p:nvSpPr>
        <p:spPr>
          <a:xfrm>
            <a:off x="6774370" y="2876353"/>
            <a:ext cx="92392" cy="1306833"/>
          </a:xfrm>
          <a:prstGeom prst="rect">
            <a:avLst/>
          </a:prstGeom>
        </p:spPr>
        <p:txBody>
          <a:bodyPr vert="horz" wrap="square" lIns="0" tIns="10478" rIns="0" bIns="0" rtlCol="0">
            <a:spAutoFit/>
          </a:bodyPr>
          <a:lstStyle/>
          <a:p>
            <a:pPr marL="9525" marR="3810" algn="just">
              <a:lnSpc>
                <a:spcPct val="117300"/>
              </a:lnSpc>
              <a:spcBef>
                <a:spcPts val="83"/>
              </a:spcBef>
            </a:pP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G  G  R  E </a:t>
            </a:r>
            <a:r>
              <a:rPr sz="900" b="1" spc="-195" dirty="0">
                <a:solidFill>
                  <a:srgbClr val="EC8A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G  A  T </a:t>
            </a:r>
            <a:r>
              <a:rPr sz="900" b="1" spc="-195" dirty="0">
                <a:solidFill>
                  <a:srgbClr val="EC8A00"/>
                </a:solidFill>
                <a:latin typeface="Calibri"/>
                <a:cs typeface="Calibri"/>
              </a:rPr>
              <a:t> </a:t>
            </a:r>
            <a:r>
              <a:rPr sz="900" b="1" dirty="0">
                <a:solidFill>
                  <a:srgbClr val="EC8A00"/>
                </a:solidFill>
                <a:latin typeface="Calibri"/>
                <a:cs typeface="Calibri"/>
              </a:rPr>
              <a:t>E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48" name="object 148"/>
          <p:cNvGrpSpPr/>
          <p:nvPr/>
        </p:nvGrpSpPr>
        <p:grpSpPr>
          <a:xfrm>
            <a:off x="5468254" y="795671"/>
            <a:ext cx="841058" cy="621506"/>
            <a:chOff x="6148006" y="1060894"/>
            <a:chExt cx="1121410" cy="828675"/>
          </a:xfrm>
        </p:grpSpPr>
        <p:sp>
          <p:nvSpPr>
            <p:cNvPr id="149" name="object 149"/>
            <p:cNvSpPr/>
            <p:nvPr/>
          </p:nvSpPr>
          <p:spPr>
            <a:xfrm>
              <a:off x="6162294" y="1154684"/>
              <a:ext cx="1092835" cy="720725"/>
            </a:xfrm>
            <a:custGeom>
              <a:avLst/>
              <a:gdLst/>
              <a:ahLst/>
              <a:cxnLst/>
              <a:rect l="l" t="t" r="r" b="b"/>
              <a:pathLst>
                <a:path w="1092834" h="720725">
                  <a:moveTo>
                    <a:pt x="1092707" y="0"/>
                  </a:moveTo>
                  <a:lnTo>
                    <a:pt x="1049774" y="30886"/>
                  </a:lnTo>
                  <a:lnTo>
                    <a:pt x="978871" y="48494"/>
                  </a:lnTo>
                  <a:lnTo>
                    <a:pt x="932687" y="56118"/>
                  </a:lnTo>
                  <a:lnTo>
                    <a:pt x="880218" y="62829"/>
                  </a:lnTo>
                  <a:lnTo>
                    <a:pt x="822113" y="68532"/>
                  </a:lnTo>
                  <a:lnTo>
                    <a:pt x="759023" y="73134"/>
                  </a:lnTo>
                  <a:lnTo>
                    <a:pt x="691599" y="76538"/>
                  </a:lnTo>
                  <a:lnTo>
                    <a:pt x="620492" y="78649"/>
                  </a:lnTo>
                  <a:lnTo>
                    <a:pt x="546353" y="79375"/>
                  </a:lnTo>
                  <a:lnTo>
                    <a:pt x="472215" y="78649"/>
                  </a:lnTo>
                  <a:lnTo>
                    <a:pt x="401108" y="76538"/>
                  </a:lnTo>
                  <a:lnTo>
                    <a:pt x="333684" y="73134"/>
                  </a:lnTo>
                  <a:lnTo>
                    <a:pt x="270594" y="68532"/>
                  </a:lnTo>
                  <a:lnTo>
                    <a:pt x="212489" y="62829"/>
                  </a:lnTo>
                  <a:lnTo>
                    <a:pt x="160020" y="56118"/>
                  </a:lnTo>
                  <a:lnTo>
                    <a:pt x="113836" y="48494"/>
                  </a:lnTo>
                  <a:lnTo>
                    <a:pt x="74591" y="40052"/>
                  </a:lnTo>
                  <a:lnTo>
                    <a:pt x="19515" y="21093"/>
                  </a:lnTo>
                  <a:lnTo>
                    <a:pt x="0" y="0"/>
                  </a:lnTo>
                  <a:lnTo>
                    <a:pt x="0" y="641095"/>
                  </a:lnTo>
                  <a:lnTo>
                    <a:pt x="42933" y="672056"/>
                  </a:lnTo>
                  <a:lnTo>
                    <a:pt x="113836" y="689691"/>
                  </a:lnTo>
                  <a:lnTo>
                    <a:pt x="160019" y="697325"/>
                  </a:lnTo>
                  <a:lnTo>
                    <a:pt x="212489" y="704043"/>
                  </a:lnTo>
                  <a:lnTo>
                    <a:pt x="270594" y="709751"/>
                  </a:lnTo>
                  <a:lnTo>
                    <a:pt x="333684" y="714355"/>
                  </a:lnTo>
                  <a:lnTo>
                    <a:pt x="401108" y="717760"/>
                  </a:lnTo>
                  <a:lnTo>
                    <a:pt x="472215" y="719872"/>
                  </a:lnTo>
                  <a:lnTo>
                    <a:pt x="546353" y="720598"/>
                  </a:lnTo>
                  <a:lnTo>
                    <a:pt x="620492" y="719872"/>
                  </a:lnTo>
                  <a:lnTo>
                    <a:pt x="691599" y="717760"/>
                  </a:lnTo>
                  <a:lnTo>
                    <a:pt x="759023" y="714355"/>
                  </a:lnTo>
                  <a:lnTo>
                    <a:pt x="822113" y="709751"/>
                  </a:lnTo>
                  <a:lnTo>
                    <a:pt x="880218" y="704043"/>
                  </a:lnTo>
                  <a:lnTo>
                    <a:pt x="932688" y="697325"/>
                  </a:lnTo>
                  <a:lnTo>
                    <a:pt x="978871" y="689691"/>
                  </a:lnTo>
                  <a:lnTo>
                    <a:pt x="1018116" y="681237"/>
                  </a:lnTo>
                  <a:lnTo>
                    <a:pt x="1073192" y="662242"/>
                  </a:lnTo>
                  <a:lnTo>
                    <a:pt x="1092707" y="641095"/>
                  </a:lnTo>
                  <a:lnTo>
                    <a:pt x="1092707" y="0"/>
                  </a:lnTo>
                  <a:close/>
                </a:path>
              </a:pathLst>
            </a:custGeom>
            <a:solidFill>
              <a:srgbClr val="00A2A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50" name="object 150"/>
            <p:cNvSpPr/>
            <p:nvPr/>
          </p:nvSpPr>
          <p:spPr>
            <a:xfrm>
              <a:off x="6162294" y="1075182"/>
              <a:ext cx="1092835" cy="159385"/>
            </a:xfrm>
            <a:custGeom>
              <a:avLst/>
              <a:gdLst/>
              <a:ahLst/>
              <a:cxnLst/>
              <a:rect l="l" t="t" r="r" b="b"/>
              <a:pathLst>
                <a:path w="1092834" h="159384">
                  <a:moveTo>
                    <a:pt x="546353" y="0"/>
                  </a:moveTo>
                  <a:lnTo>
                    <a:pt x="472215" y="725"/>
                  </a:lnTo>
                  <a:lnTo>
                    <a:pt x="401108" y="2837"/>
                  </a:lnTo>
                  <a:lnTo>
                    <a:pt x="333684" y="6242"/>
                  </a:lnTo>
                  <a:lnTo>
                    <a:pt x="270594" y="10846"/>
                  </a:lnTo>
                  <a:lnTo>
                    <a:pt x="212489" y="16554"/>
                  </a:lnTo>
                  <a:lnTo>
                    <a:pt x="160020" y="23272"/>
                  </a:lnTo>
                  <a:lnTo>
                    <a:pt x="113836" y="30906"/>
                  </a:lnTo>
                  <a:lnTo>
                    <a:pt x="74591" y="39360"/>
                  </a:lnTo>
                  <a:lnTo>
                    <a:pt x="19515" y="58355"/>
                  </a:lnTo>
                  <a:lnTo>
                    <a:pt x="0" y="79501"/>
                  </a:lnTo>
                  <a:lnTo>
                    <a:pt x="4987" y="90267"/>
                  </a:lnTo>
                  <a:lnTo>
                    <a:pt x="42933" y="110388"/>
                  </a:lnTo>
                  <a:lnTo>
                    <a:pt x="113836" y="127996"/>
                  </a:lnTo>
                  <a:lnTo>
                    <a:pt x="160019" y="135620"/>
                  </a:lnTo>
                  <a:lnTo>
                    <a:pt x="212489" y="142331"/>
                  </a:lnTo>
                  <a:lnTo>
                    <a:pt x="270594" y="148034"/>
                  </a:lnTo>
                  <a:lnTo>
                    <a:pt x="333684" y="152636"/>
                  </a:lnTo>
                  <a:lnTo>
                    <a:pt x="401108" y="156040"/>
                  </a:lnTo>
                  <a:lnTo>
                    <a:pt x="472215" y="158151"/>
                  </a:lnTo>
                  <a:lnTo>
                    <a:pt x="546353" y="158876"/>
                  </a:lnTo>
                  <a:lnTo>
                    <a:pt x="620492" y="158151"/>
                  </a:lnTo>
                  <a:lnTo>
                    <a:pt x="691599" y="156040"/>
                  </a:lnTo>
                  <a:lnTo>
                    <a:pt x="759023" y="152636"/>
                  </a:lnTo>
                  <a:lnTo>
                    <a:pt x="822113" y="148034"/>
                  </a:lnTo>
                  <a:lnTo>
                    <a:pt x="880218" y="142331"/>
                  </a:lnTo>
                  <a:lnTo>
                    <a:pt x="932688" y="135620"/>
                  </a:lnTo>
                  <a:lnTo>
                    <a:pt x="978871" y="127996"/>
                  </a:lnTo>
                  <a:lnTo>
                    <a:pt x="1018116" y="119554"/>
                  </a:lnTo>
                  <a:lnTo>
                    <a:pt x="1073192" y="100595"/>
                  </a:lnTo>
                  <a:lnTo>
                    <a:pt x="1092707" y="79501"/>
                  </a:lnTo>
                  <a:lnTo>
                    <a:pt x="1087720" y="68706"/>
                  </a:lnTo>
                  <a:lnTo>
                    <a:pt x="1049774" y="48541"/>
                  </a:lnTo>
                  <a:lnTo>
                    <a:pt x="978871" y="30906"/>
                  </a:lnTo>
                  <a:lnTo>
                    <a:pt x="932687" y="23272"/>
                  </a:lnTo>
                  <a:lnTo>
                    <a:pt x="880218" y="16554"/>
                  </a:lnTo>
                  <a:lnTo>
                    <a:pt x="822113" y="10846"/>
                  </a:lnTo>
                  <a:lnTo>
                    <a:pt x="759023" y="6242"/>
                  </a:lnTo>
                  <a:lnTo>
                    <a:pt x="691599" y="2837"/>
                  </a:lnTo>
                  <a:lnTo>
                    <a:pt x="620492" y="725"/>
                  </a:lnTo>
                  <a:lnTo>
                    <a:pt x="546353" y="0"/>
                  </a:lnTo>
                  <a:close/>
                </a:path>
              </a:pathLst>
            </a:custGeom>
            <a:solidFill>
              <a:srgbClr val="66C7CE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51" name="object 151"/>
            <p:cNvSpPr/>
            <p:nvPr/>
          </p:nvSpPr>
          <p:spPr>
            <a:xfrm>
              <a:off x="6162294" y="1075182"/>
              <a:ext cx="1092835" cy="800100"/>
            </a:xfrm>
            <a:custGeom>
              <a:avLst/>
              <a:gdLst/>
              <a:ahLst/>
              <a:cxnLst/>
              <a:rect l="l" t="t" r="r" b="b"/>
              <a:pathLst>
                <a:path w="1092834" h="800100">
                  <a:moveTo>
                    <a:pt x="1092707" y="79501"/>
                  </a:moveTo>
                  <a:lnTo>
                    <a:pt x="1049774" y="110388"/>
                  </a:lnTo>
                  <a:lnTo>
                    <a:pt x="978871" y="127996"/>
                  </a:lnTo>
                  <a:lnTo>
                    <a:pt x="932688" y="135620"/>
                  </a:lnTo>
                  <a:lnTo>
                    <a:pt x="880218" y="142331"/>
                  </a:lnTo>
                  <a:lnTo>
                    <a:pt x="822113" y="148034"/>
                  </a:lnTo>
                  <a:lnTo>
                    <a:pt x="759023" y="152636"/>
                  </a:lnTo>
                  <a:lnTo>
                    <a:pt x="691599" y="156040"/>
                  </a:lnTo>
                  <a:lnTo>
                    <a:pt x="620492" y="158151"/>
                  </a:lnTo>
                  <a:lnTo>
                    <a:pt x="546353" y="158876"/>
                  </a:lnTo>
                  <a:lnTo>
                    <a:pt x="472215" y="158151"/>
                  </a:lnTo>
                  <a:lnTo>
                    <a:pt x="401108" y="156040"/>
                  </a:lnTo>
                  <a:lnTo>
                    <a:pt x="333684" y="152636"/>
                  </a:lnTo>
                  <a:lnTo>
                    <a:pt x="270594" y="148034"/>
                  </a:lnTo>
                  <a:lnTo>
                    <a:pt x="212489" y="142331"/>
                  </a:lnTo>
                  <a:lnTo>
                    <a:pt x="160019" y="135620"/>
                  </a:lnTo>
                  <a:lnTo>
                    <a:pt x="113836" y="127996"/>
                  </a:lnTo>
                  <a:lnTo>
                    <a:pt x="74591" y="119554"/>
                  </a:lnTo>
                  <a:lnTo>
                    <a:pt x="19515" y="100595"/>
                  </a:lnTo>
                  <a:lnTo>
                    <a:pt x="0" y="79501"/>
                  </a:lnTo>
                  <a:lnTo>
                    <a:pt x="4987" y="68706"/>
                  </a:lnTo>
                  <a:lnTo>
                    <a:pt x="42933" y="48541"/>
                  </a:lnTo>
                  <a:lnTo>
                    <a:pt x="113836" y="30906"/>
                  </a:lnTo>
                  <a:lnTo>
                    <a:pt x="160020" y="23272"/>
                  </a:lnTo>
                  <a:lnTo>
                    <a:pt x="212489" y="16554"/>
                  </a:lnTo>
                  <a:lnTo>
                    <a:pt x="270594" y="10846"/>
                  </a:lnTo>
                  <a:lnTo>
                    <a:pt x="333684" y="6242"/>
                  </a:lnTo>
                  <a:lnTo>
                    <a:pt x="401108" y="2837"/>
                  </a:lnTo>
                  <a:lnTo>
                    <a:pt x="472215" y="725"/>
                  </a:lnTo>
                  <a:lnTo>
                    <a:pt x="546353" y="0"/>
                  </a:lnTo>
                  <a:lnTo>
                    <a:pt x="620492" y="725"/>
                  </a:lnTo>
                  <a:lnTo>
                    <a:pt x="691599" y="2837"/>
                  </a:lnTo>
                  <a:lnTo>
                    <a:pt x="759023" y="6242"/>
                  </a:lnTo>
                  <a:lnTo>
                    <a:pt x="822113" y="10846"/>
                  </a:lnTo>
                  <a:lnTo>
                    <a:pt x="880218" y="16554"/>
                  </a:lnTo>
                  <a:lnTo>
                    <a:pt x="932687" y="23272"/>
                  </a:lnTo>
                  <a:lnTo>
                    <a:pt x="978871" y="30906"/>
                  </a:lnTo>
                  <a:lnTo>
                    <a:pt x="1018116" y="39360"/>
                  </a:lnTo>
                  <a:lnTo>
                    <a:pt x="1073192" y="58355"/>
                  </a:lnTo>
                  <a:lnTo>
                    <a:pt x="1092707" y="79501"/>
                  </a:lnTo>
                  <a:lnTo>
                    <a:pt x="1092707" y="720597"/>
                  </a:lnTo>
                  <a:lnTo>
                    <a:pt x="1049774" y="751558"/>
                  </a:lnTo>
                  <a:lnTo>
                    <a:pt x="978871" y="769193"/>
                  </a:lnTo>
                  <a:lnTo>
                    <a:pt x="932688" y="776827"/>
                  </a:lnTo>
                  <a:lnTo>
                    <a:pt x="880218" y="783545"/>
                  </a:lnTo>
                  <a:lnTo>
                    <a:pt x="822113" y="789253"/>
                  </a:lnTo>
                  <a:lnTo>
                    <a:pt x="759023" y="793857"/>
                  </a:lnTo>
                  <a:lnTo>
                    <a:pt x="691599" y="797262"/>
                  </a:lnTo>
                  <a:lnTo>
                    <a:pt x="620492" y="799374"/>
                  </a:lnTo>
                  <a:lnTo>
                    <a:pt x="546353" y="800100"/>
                  </a:lnTo>
                  <a:lnTo>
                    <a:pt x="472215" y="799374"/>
                  </a:lnTo>
                  <a:lnTo>
                    <a:pt x="401108" y="797262"/>
                  </a:lnTo>
                  <a:lnTo>
                    <a:pt x="333684" y="793857"/>
                  </a:lnTo>
                  <a:lnTo>
                    <a:pt x="270594" y="789253"/>
                  </a:lnTo>
                  <a:lnTo>
                    <a:pt x="212489" y="783545"/>
                  </a:lnTo>
                  <a:lnTo>
                    <a:pt x="160019" y="776827"/>
                  </a:lnTo>
                  <a:lnTo>
                    <a:pt x="113836" y="769193"/>
                  </a:lnTo>
                  <a:lnTo>
                    <a:pt x="74591" y="760739"/>
                  </a:lnTo>
                  <a:lnTo>
                    <a:pt x="19515" y="741744"/>
                  </a:lnTo>
                  <a:lnTo>
                    <a:pt x="0" y="720597"/>
                  </a:lnTo>
                  <a:lnTo>
                    <a:pt x="0" y="79501"/>
                  </a:lnTo>
                </a:path>
              </a:pathLst>
            </a:custGeom>
            <a:ln w="28575">
              <a:solidFill>
                <a:srgbClr val="205D4A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52" name="object 152"/>
          <p:cNvSpPr txBox="1"/>
          <p:nvPr/>
        </p:nvSpPr>
        <p:spPr>
          <a:xfrm>
            <a:off x="5703855" y="921830"/>
            <a:ext cx="370523" cy="40251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7623">
              <a:spcBef>
                <a:spcPts val="79"/>
              </a:spcBef>
            </a:pPr>
            <a:r>
              <a:rPr sz="1275" b="1" spc="-8" dirty="0">
                <a:solidFill>
                  <a:srgbClr val="1F4429"/>
                </a:solidFill>
                <a:latin typeface="Calibri"/>
                <a:cs typeface="Calibri"/>
              </a:rPr>
              <a:t>TEST</a:t>
            </a:r>
            <a:endParaRPr sz="1275">
              <a:latin typeface="Calibri"/>
              <a:cs typeface="Calibri"/>
            </a:endParaRPr>
          </a:p>
          <a:p>
            <a:pPr marL="9525"/>
            <a:r>
              <a:rPr sz="1275" b="1" spc="-26" dirty="0">
                <a:solidFill>
                  <a:srgbClr val="1F4429"/>
                </a:solidFill>
                <a:latin typeface="Calibri"/>
                <a:cs typeface="Calibri"/>
              </a:rPr>
              <a:t>D</a:t>
            </a:r>
            <a:r>
              <a:rPr sz="1275" b="1" spc="-101" dirty="0">
                <a:solidFill>
                  <a:srgbClr val="1F4429"/>
                </a:solidFill>
                <a:latin typeface="Calibri"/>
                <a:cs typeface="Calibri"/>
              </a:rPr>
              <a:t>A</a:t>
            </a:r>
            <a:r>
              <a:rPr sz="1275" b="1" spc="-105" dirty="0">
                <a:solidFill>
                  <a:srgbClr val="1F4429"/>
                </a:solidFill>
                <a:latin typeface="Calibri"/>
                <a:cs typeface="Calibri"/>
              </a:rPr>
              <a:t>T</a:t>
            </a:r>
            <a:r>
              <a:rPr sz="1275" b="1" dirty="0">
                <a:solidFill>
                  <a:srgbClr val="1F4429"/>
                </a:solidFill>
                <a:latin typeface="Calibri"/>
                <a:cs typeface="Calibri"/>
              </a:rPr>
              <a:t>A</a:t>
            </a:r>
            <a:endParaRPr sz="1275">
              <a:latin typeface="Calibri"/>
              <a:cs typeface="Calibri"/>
            </a:endParaRPr>
          </a:p>
        </p:txBody>
      </p:sp>
      <p:sp>
        <p:nvSpPr>
          <p:cNvPr id="153" name="object 153"/>
          <p:cNvSpPr/>
          <p:nvPr/>
        </p:nvSpPr>
        <p:spPr>
          <a:xfrm>
            <a:off x="5487542" y="700658"/>
            <a:ext cx="810578" cy="809625"/>
          </a:xfrm>
          <a:custGeom>
            <a:avLst/>
            <a:gdLst/>
            <a:ahLst/>
            <a:cxnLst/>
            <a:rect l="l" t="t" r="r" b="b"/>
            <a:pathLst>
              <a:path w="1080770" h="1079500">
                <a:moveTo>
                  <a:pt x="540257" y="0"/>
                </a:moveTo>
                <a:lnTo>
                  <a:pt x="491091" y="2204"/>
                </a:lnTo>
                <a:lnTo>
                  <a:pt x="443159" y="8692"/>
                </a:lnTo>
                <a:lnTo>
                  <a:pt x="396654" y="19272"/>
                </a:lnTo>
                <a:lnTo>
                  <a:pt x="351765" y="33753"/>
                </a:lnTo>
                <a:lnTo>
                  <a:pt x="308685" y="51946"/>
                </a:lnTo>
                <a:lnTo>
                  <a:pt x="267603" y="73660"/>
                </a:lnTo>
                <a:lnTo>
                  <a:pt x="228710" y="98703"/>
                </a:lnTo>
                <a:lnTo>
                  <a:pt x="192198" y="126887"/>
                </a:lnTo>
                <a:lnTo>
                  <a:pt x="158257" y="158019"/>
                </a:lnTo>
                <a:lnTo>
                  <a:pt x="127079" y="191911"/>
                </a:lnTo>
                <a:lnTo>
                  <a:pt x="98854" y="228370"/>
                </a:lnTo>
                <a:lnTo>
                  <a:pt x="73772" y="267208"/>
                </a:lnTo>
                <a:lnTo>
                  <a:pt x="52026" y="308232"/>
                </a:lnTo>
                <a:lnTo>
                  <a:pt x="33806" y="351253"/>
                </a:lnTo>
                <a:lnTo>
                  <a:pt x="19302" y="396081"/>
                </a:lnTo>
                <a:lnTo>
                  <a:pt x="8706" y="442524"/>
                </a:lnTo>
                <a:lnTo>
                  <a:pt x="2208" y="490392"/>
                </a:lnTo>
                <a:lnTo>
                  <a:pt x="0" y="539496"/>
                </a:lnTo>
                <a:lnTo>
                  <a:pt x="2208" y="588599"/>
                </a:lnTo>
                <a:lnTo>
                  <a:pt x="8706" y="636467"/>
                </a:lnTo>
                <a:lnTo>
                  <a:pt x="19302" y="682910"/>
                </a:lnTo>
                <a:lnTo>
                  <a:pt x="33806" y="727738"/>
                </a:lnTo>
                <a:lnTo>
                  <a:pt x="52026" y="770759"/>
                </a:lnTo>
                <a:lnTo>
                  <a:pt x="73772" y="811784"/>
                </a:lnTo>
                <a:lnTo>
                  <a:pt x="98854" y="850621"/>
                </a:lnTo>
                <a:lnTo>
                  <a:pt x="127079" y="887080"/>
                </a:lnTo>
                <a:lnTo>
                  <a:pt x="158257" y="920972"/>
                </a:lnTo>
                <a:lnTo>
                  <a:pt x="192198" y="952104"/>
                </a:lnTo>
                <a:lnTo>
                  <a:pt x="228710" y="980288"/>
                </a:lnTo>
                <a:lnTo>
                  <a:pt x="267603" y="1005331"/>
                </a:lnTo>
                <a:lnTo>
                  <a:pt x="308685" y="1027045"/>
                </a:lnTo>
                <a:lnTo>
                  <a:pt x="351765" y="1045238"/>
                </a:lnTo>
                <a:lnTo>
                  <a:pt x="396654" y="1059719"/>
                </a:lnTo>
                <a:lnTo>
                  <a:pt x="443159" y="1070299"/>
                </a:lnTo>
                <a:lnTo>
                  <a:pt x="491091" y="1076787"/>
                </a:lnTo>
                <a:lnTo>
                  <a:pt x="540257" y="1078991"/>
                </a:lnTo>
                <a:lnTo>
                  <a:pt x="589424" y="1076787"/>
                </a:lnTo>
                <a:lnTo>
                  <a:pt x="637356" y="1070299"/>
                </a:lnTo>
                <a:lnTo>
                  <a:pt x="683861" y="1059719"/>
                </a:lnTo>
                <a:lnTo>
                  <a:pt x="728750" y="1045238"/>
                </a:lnTo>
                <a:lnTo>
                  <a:pt x="771830" y="1027045"/>
                </a:lnTo>
                <a:lnTo>
                  <a:pt x="812912" y="1005331"/>
                </a:lnTo>
                <a:lnTo>
                  <a:pt x="851805" y="980288"/>
                </a:lnTo>
                <a:lnTo>
                  <a:pt x="861460" y="972835"/>
                </a:lnTo>
                <a:lnTo>
                  <a:pt x="540194" y="972835"/>
                </a:lnTo>
                <a:lnTo>
                  <a:pt x="493055" y="970273"/>
                </a:lnTo>
                <a:lnTo>
                  <a:pt x="446357" y="962603"/>
                </a:lnTo>
                <a:lnTo>
                  <a:pt x="400542" y="949827"/>
                </a:lnTo>
                <a:lnTo>
                  <a:pt x="356049" y="931945"/>
                </a:lnTo>
                <a:lnTo>
                  <a:pt x="313320" y="908959"/>
                </a:lnTo>
                <a:lnTo>
                  <a:pt x="272796" y="880872"/>
                </a:lnTo>
                <a:lnTo>
                  <a:pt x="237108" y="849778"/>
                </a:lnTo>
                <a:lnTo>
                  <a:pt x="205613" y="815723"/>
                </a:lnTo>
                <a:lnTo>
                  <a:pt x="178358" y="779078"/>
                </a:lnTo>
                <a:lnTo>
                  <a:pt x="155387" y="740216"/>
                </a:lnTo>
                <a:lnTo>
                  <a:pt x="136746" y="699506"/>
                </a:lnTo>
                <a:lnTo>
                  <a:pt x="122478" y="657321"/>
                </a:lnTo>
                <a:lnTo>
                  <a:pt x="112631" y="614032"/>
                </a:lnTo>
                <a:lnTo>
                  <a:pt x="107248" y="570010"/>
                </a:lnTo>
                <a:lnTo>
                  <a:pt x="106375" y="525627"/>
                </a:lnTo>
                <a:lnTo>
                  <a:pt x="110057" y="481254"/>
                </a:lnTo>
                <a:lnTo>
                  <a:pt x="118339" y="437263"/>
                </a:lnTo>
                <a:lnTo>
                  <a:pt x="131267" y="394025"/>
                </a:lnTo>
                <a:lnTo>
                  <a:pt x="148885" y="351911"/>
                </a:lnTo>
                <a:lnTo>
                  <a:pt x="171239" y="311292"/>
                </a:lnTo>
                <a:lnTo>
                  <a:pt x="198374" y="272541"/>
                </a:lnTo>
                <a:lnTo>
                  <a:pt x="347453" y="272541"/>
                </a:lnTo>
                <a:lnTo>
                  <a:pt x="272923" y="198120"/>
                </a:lnTo>
                <a:lnTo>
                  <a:pt x="313447" y="170007"/>
                </a:lnTo>
                <a:lnTo>
                  <a:pt x="356176" y="147011"/>
                </a:lnTo>
                <a:lnTo>
                  <a:pt x="400669" y="129129"/>
                </a:lnTo>
                <a:lnTo>
                  <a:pt x="446484" y="116360"/>
                </a:lnTo>
                <a:lnTo>
                  <a:pt x="493182" y="108702"/>
                </a:lnTo>
                <a:lnTo>
                  <a:pt x="540321" y="106156"/>
                </a:lnTo>
                <a:lnTo>
                  <a:pt x="861460" y="106156"/>
                </a:lnTo>
                <a:lnTo>
                  <a:pt x="851805" y="98703"/>
                </a:lnTo>
                <a:lnTo>
                  <a:pt x="812912" y="73660"/>
                </a:lnTo>
                <a:lnTo>
                  <a:pt x="771830" y="51946"/>
                </a:lnTo>
                <a:lnTo>
                  <a:pt x="728750" y="33753"/>
                </a:lnTo>
                <a:lnTo>
                  <a:pt x="683861" y="19272"/>
                </a:lnTo>
                <a:lnTo>
                  <a:pt x="637356" y="8692"/>
                </a:lnTo>
                <a:lnTo>
                  <a:pt x="589424" y="2204"/>
                </a:lnTo>
                <a:lnTo>
                  <a:pt x="540257" y="0"/>
                </a:lnTo>
                <a:close/>
              </a:path>
              <a:path w="1080770" h="1079500">
                <a:moveTo>
                  <a:pt x="347453" y="272541"/>
                </a:moveTo>
                <a:lnTo>
                  <a:pt x="198374" y="272541"/>
                </a:lnTo>
                <a:lnTo>
                  <a:pt x="807593" y="880872"/>
                </a:lnTo>
                <a:lnTo>
                  <a:pt x="767068" y="908984"/>
                </a:lnTo>
                <a:lnTo>
                  <a:pt x="724339" y="931980"/>
                </a:lnTo>
                <a:lnTo>
                  <a:pt x="679846" y="949862"/>
                </a:lnTo>
                <a:lnTo>
                  <a:pt x="634031" y="962631"/>
                </a:lnTo>
                <a:lnTo>
                  <a:pt x="587333" y="970289"/>
                </a:lnTo>
                <a:lnTo>
                  <a:pt x="540194" y="972835"/>
                </a:lnTo>
                <a:lnTo>
                  <a:pt x="861460" y="972835"/>
                </a:lnTo>
                <a:lnTo>
                  <a:pt x="922258" y="920972"/>
                </a:lnTo>
                <a:lnTo>
                  <a:pt x="953436" y="887080"/>
                </a:lnTo>
                <a:lnTo>
                  <a:pt x="981661" y="850621"/>
                </a:lnTo>
                <a:lnTo>
                  <a:pt x="1006743" y="811784"/>
                </a:lnTo>
                <a:lnTo>
                  <a:pt x="1009570" y="806450"/>
                </a:lnTo>
                <a:lnTo>
                  <a:pt x="882142" y="806450"/>
                </a:lnTo>
                <a:lnTo>
                  <a:pt x="347453" y="272541"/>
                </a:lnTo>
                <a:close/>
              </a:path>
              <a:path w="1080770" h="1079500">
                <a:moveTo>
                  <a:pt x="861460" y="106156"/>
                </a:moveTo>
                <a:lnTo>
                  <a:pt x="540321" y="106156"/>
                </a:lnTo>
                <a:lnTo>
                  <a:pt x="587460" y="108718"/>
                </a:lnTo>
                <a:lnTo>
                  <a:pt x="634158" y="116388"/>
                </a:lnTo>
                <a:lnTo>
                  <a:pt x="679973" y="129164"/>
                </a:lnTo>
                <a:lnTo>
                  <a:pt x="724466" y="147046"/>
                </a:lnTo>
                <a:lnTo>
                  <a:pt x="767195" y="170032"/>
                </a:lnTo>
                <a:lnTo>
                  <a:pt x="807720" y="198120"/>
                </a:lnTo>
                <a:lnTo>
                  <a:pt x="843407" y="229213"/>
                </a:lnTo>
                <a:lnTo>
                  <a:pt x="874902" y="263268"/>
                </a:lnTo>
                <a:lnTo>
                  <a:pt x="902157" y="299913"/>
                </a:lnTo>
                <a:lnTo>
                  <a:pt x="925128" y="338775"/>
                </a:lnTo>
                <a:lnTo>
                  <a:pt x="943769" y="379485"/>
                </a:lnTo>
                <a:lnTo>
                  <a:pt x="958037" y="421670"/>
                </a:lnTo>
                <a:lnTo>
                  <a:pt x="967884" y="464959"/>
                </a:lnTo>
                <a:lnTo>
                  <a:pt x="973267" y="508981"/>
                </a:lnTo>
                <a:lnTo>
                  <a:pt x="974140" y="553364"/>
                </a:lnTo>
                <a:lnTo>
                  <a:pt x="970458" y="597737"/>
                </a:lnTo>
                <a:lnTo>
                  <a:pt x="962176" y="641728"/>
                </a:lnTo>
                <a:lnTo>
                  <a:pt x="949248" y="684966"/>
                </a:lnTo>
                <a:lnTo>
                  <a:pt x="931630" y="727080"/>
                </a:lnTo>
                <a:lnTo>
                  <a:pt x="909276" y="767699"/>
                </a:lnTo>
                <a:lnTo>
                  <a:pt x="882142" y="806450"/>
                </a:lnTo>
                <a:lnTo>
                  <a:pt x="1009570" y="806450"/>
                </a:lnTo>
                <a:lnTo>
                  <a:pt x="1028489" y="770759"/>
                </a:lnTo>
                <a:lnTo>
                  <a:pt x="1046709" y="727738"/>
                </a:lnTo>
                <a:lnTo>
                  <a:pt x="1061213" y="682910"/>
                </a:lnTo>
                <a:lnTo>
                  <a:pt x="1071809" y="636467"/>
                </a:lnTo>
                <a:lnTo>
                  <a:pt x="1078307" y="588599"/>
                </a:lnTo>
                <a:lnTo>
                  <a:pt x="1080516" y="539496"/>
                </a:lnTo>
                <a:lnTo>
                  <a:pt x="1078307" y="490392"/>
                </a:lnTo>
                <a:lnTo>
                  <a:pt x="1071809" y="442524"/>
                </a:lnTo>
                <a:lnTo>
                  <a:pt x="1061213" y="396081"/>
                </a:lnTo>
                <a:lnTo>
                  <a:pt x="1046709" y="351253"/>
                </a:lnTo>
                <a:lnTo>
                  <a:pt x="1028489" y="308232"/>
                </a:lnTo>
                <a:lnTo>
                  <a:pt x="1006743" y="267208"/>
                </a:lnTo>
                <a:lnTo>
                  <a:pt x="981661" y="228370"/>
                </a:lnTo>
                <a:lnTo>
                  <a:pt x="953436" y="191911"/>
                </a:lnTo>
                <a:lnTo>
                  <a:pt x="922258" y="158019"/>
                </a:lnTo>
                <a:lnTo>
                  <a:pt x="888317" y="126887"/>
                </a:lnTo>
                <a:lnTo>
                  <a:pt x="861460" y="106156"/>
                </a:lnTo>
                <a:close/>
              </a:path>
            </a:pathLst>
          </a:custGeom>
          <a:solidFill>
            <a:srgbClr val="FF0000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grpSp>
        <p:nvGrpSpPr>
          <p:cNvPr id="154" name="object 154"/>
          <p:cNvGrpSpPr/>
          <p:nvPr/>
        </p:nvGrpSpPr>
        <p:grpSpPr>
          <a:xfrm>
            <a:off x="1460754" y="1441324"/>
            <a:ext cx="3025616" cy="2715101"/>
            <a:chOff x="804672" y="1921764"/>
            <a:chExt cx="4034154" cy="3620135"/>
          </a:xfrm>
        </p:grpSpPr>
        <p:pic>
          <p:nvPicPr>
            <p:cNvPr id="155" name="object 1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5340" y="3748976"/>
              <a:ext cx="4023360" cy="100774"/>
            </a:xfrm>
            <a:prstGeom prst="rect">
              <a:avLst/>
            </a:prstGeom>
          </p:spPr>
        </p:pic>
        <p:sp>
          <p:nvSpPr>
            <p:cNvPr id="156" name="object 156"/>
            <p:cNvSpPr/>
            <p:nvPr/>
          </p:nvSpPr>
          <p:spPr>
            <a:xfrm>
              <a:off x="858774" y="3781806"/>
              <a:ext cx="3932554" cy="0"/>
            </a:xfrm>
            <a:custGeom>
              <a:avLst/>
              <a:gdLst/>
              <a:ahLst/>
              <a:cxnLst/>
              <a:rect l="l" t="t" r="r" b="b"/>
              <a:pathLst>
                <a:path w="3932554">
                  <a:moveTo>
                    <a:pt x="0" y="0"/>
                  </a:moveTo>
                  <a:lnTo>
                    <a:pt x="3932428" y="0"/>
                  </a:lnTo>
                </a:path>
              </a:pathLst>
            </a:custGeom>
            <a:ln w="19050">
              <a:solidFill>
                <a:srgbClr val="1382A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57" name="object 157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04672" y="4328096"/>
              <a:ext cx="4023360" cy="100774"/>
            </a:xfrm>
            <a:prstGeom prst="rect">
              <a:avLst/>
            </a:prstGeom>
          </p:spPr>
        </p:pic>
        <p:sp>
          <p:nvSpPr>
            <p:cNvPr id="158" name="object 158"/>
            <p:cNvSpPr/>
            <p:nvPr/>
          </p:nvSpPr>
          <p:spPr>
            <a:xfrm>
              <a:off x="848106" y="4360926"/>
              <a:ext cx="3932554" cy="0"/>
            </a:xfrm>
            <a:custGeom>
              <a:avLst/>
              <a:gdLst/>
              <a:ahLst/>
              <a:cxnLst/>
              <a:rect l="l" t="t" r="r" b="b"/>
              <a:pathLst>
                <a:path w="3932554">
                  <a:moveTo>
                    <a:pt x="0" y="0"/>
                  </a:moveTo>
                  <a:lnTo>
                    <a:pt x="3932428" y="0"/>
                  </a:lnTo>
                </a:path>
              </a:pathLst>
            </a:custGeom>
            <a:ln w="19050">
              <a:solidFill>
                <a:srgbClr val="1382A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59" name="object 15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5340" y="4888928"/>
              <a:ext cx="4023360" cy="100774"/>
            </a:xfrm>
            <a:prstGeom prst="rect">
              <a:avLst/>
            </a:prstGeom>
          </p:spPr>
        </p:pic>
        <p:sp>
          <p:nvSpPr>
            <p:cNvPr id="160" name="object 160"/>
            <p:cNvSpPr/>
            <p:nvPr/>
          </p:nvSpPr>
          <p:spPr>
            <a:xfrm>
              <a:off x="858774" y="4921758"/>
              <a:ext cx="3932554" cy="0"/>
            </a:xfrm>
            <a:custGeom>
              <a:avLst/>
              <a:gdLst/>
              <a:ahLst/>
              <a:cxnLst/>
              <a:rect l="l" t="t" r="r" b="b"/>
              <a:pathLst>
                <a:path w="3932554">
                  <a:moveTo>
                    <a:pt x="0" y="0"/>
                  </a:moveTo>
                  <a:lnTo>
                    <a:pt x="3932428" y="0"/>
                  </a:lnTo>
                </a:path>
              </a:pathLst>
            </a:custGeom>
            <a:ln w="19050">
              <a:solidFill>
                <a:srgbClr val="1382A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61" name="object 161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815340" y="5440616"/>
              <a:ext cx="4023360" cy="100774"/>
            </a:xfrm>
            <a:prstGeom prst="rect">
              <a:avLst/>
            </a:prstGeom>
          </p:spPr>
        </p:pic>
        <p:sp>
          <p:nvSpPr>
            <p:cNvPr id="162" name="object 162"/>
            <p:cNvSpPr/>
            <p:nvPr/>
          </p:nvSpPr>
          <p:spPr>
            <a:xfrm>
              <a:off x="858774" y="5473446"/>
              <a:ext cx="3932554" cy="0"/>
            </a:xfrm>
            <a:custGeom>
              <a:avLst/>
              <a:gdLst/>
              <a:ahLst/>
              <a:cxnLst/>
              <a:rect l="l" t="t" r="r" b="b"/>
              <a:pathLst>
                <a:path w="3932554">
                  <a:moveTo>
                    <a:pt x="0" y="0"/>
                  </a:moveTo>
                  <a:lnTo>
                    <a:pt x="3932428" y="0"/>
                  </a:lnTo>
                </a:path>
              </a:pathLst>
            </a:custGeom>
            <a:ln w="19050">
              <a:solidFill>
                <a:srgbClr val="1382AC"/>
              </a:solidFill>
              <a:prstDash val="sysDash"/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63" name="object 163"/>
            <p:cNvSpPr/>
            <p:nvPr/>
          </p:nvSpPr>
          <p:spPr>
            <a:xfrm>
              <a:off x="2008632" y="1921764"/>
              <a:ext cx="807720" cy="210820"/>
            </a:xfrm>
            <a:custGeom>
              <a:avLst/>
              <a:gdLst/>
              <a:ahLst/>
              <a:cxnLst/>
              <a:rect l="l" t="t" r="r" b="b"/>
              <a:pathLst>
                <a:path w="807719" h="210819">
                  <a:moveTo>
                    <a:pt x="807719" y="0"/>
                  </a:moveTo>
                  <a:lnTo>
                    <a:pt x="0" y="0"/>
                  </a:lnTo>
                  <a:lnTo>
                    <a:pt x="0" y="210312"/>
                  </a:lnTo>
                  <a:lnTo>
                    <a:pt x="807719" y="210312"/>
                  </a:lnTo>
                  <a:lnTo>
                    <a:pt x="807719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613595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 dirty="0"/>
              <a:t>Selección</a:t>
            </a:r>
            <a:r>
              <a:rPr sz="2100" spc="8" dirty="0"/>
              <a:t> </a:t>
            </a:r>
            <a:r>
              <a:rPr sz="2100" spc="-8" dirty="0"/>
              <a:t>de</a:t>
            </a:r>
            <a:r>
              <a:rPr sz="2100" dirty="0"/>
              <a:t> </a:t>
            </a:r>
            <a:r>
              <a:rPr sz="2100" spc="-4" dirty="0"/>
              <a:t>modelos</a:t>
            </a:r>
            <a:r>
              <a:rPr sz="2100" spc="15" dirty="0"/>
              <a:t> </a:t>
            </a:r>
            <a:r>
              <a:rPr sz="2100" spc="-4" dirty="0"/>
              <a:t>–</a:t>
            </a:r>
            <a:r>
              <a:rPr sz="2100" dirty="0"/>
              <a:t> </a:t>
            </a:r>
            <a:r>
              <a:rPr sz="2100" spc="-4" dirty="0"/>
              <a:t>GS</a:t>
            </a:r>
            <a:r>
              <a:rPr sz="2100" spc="11" dirty="0"/>
              <a:t> </a:t>
            </a:r>
            <a:r>
              <a:rPr sz="2100" spc="-4" dirty="0"/>
              <a:t>+</a:t>
            </a:r>
            <a:r>
              <a:rPr sz="2100" spc="-8" dirty="0"/>
              <a:t> </a:t>
            </a:r>
            <a:r>
              <a:rPr sz="2100" spc="-4" dirty="0"/>
              <a:t>CV</a:t>
            </a:r>
            <a:r>
              <a:rPr sz="2100" spc="-8" dirty="0"/>
              <a:t> </a:t>
            </a:r>
            <a:r>
              <a:rPr sz="2100" spc="-4" dirty="0"/>
              <a:t>vs</a:t>
            </a:r>
            <a:r>
              <a:rPr sz="2100" spc="15" dirty="0"/>
              <a:t> </a:t>
            </a:r>
            <a:r>
              <a:rPr sz="2100" spc="-8" dirty="0"/>
              <a:t>T/V/T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1162050" y="864832"/>
            <a:ext cx="6609874" cy="1537761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marR="150019" indent="-257175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266224" algn="l"/>
                <a:tab pos="266700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4751"/>
                </a:solidFill>
                <a:latin typeface="Tahoma"/>
                <a:cs typeface="Tahoma"/>
              </a:rPr>
              <a:t>caso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más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común,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mediante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validación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cruzada,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puede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proceder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con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sin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15" dirty="0">
                <a:solidFill>
                  <a:srgbClr val="004751"/>
                </a:solidFill>
              </a:rPr>
              <a:t>grid</a:t>
            </a:r>
            <a:r>
              <a:rPr sz="1200" i="1" spc="-11" dirty="0">
                <a:solidFill>
                  <a:srgbClr val="004751"/>
                </a:solidFill>
              </a:rPr>
              <a:t> </a:t>
            </a:r>
            <a:r>
              <a:rPr sz="1200" i="1" spc="-26" dirty="0">
                <a:solidFill>
                  <a:srgbClr val="004751"/>
                </a:solidFill>
              </a:rPr>
              <a:t>search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.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Debe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elegirse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forma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realizar la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validación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cruzada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 </a:t>
            </a:r>
            <a:r>
              <a:rPr sz="1200" i="1" spc="-19" dirty="0">
                <a:solidFill>
                  <a:srgbClr val="004751"/>
                </a:solidFill>
              </a:rPr>
              <a:t>score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deseado,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por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medio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del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parámetro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b="1" i="1" spc="-15" dirty="0">
                <a:solidFill>
                  <a:srgbClr val="004751"/>
                </a:solidFill>
              </a:rPr>
              <a:t>scoring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r>
              <a:rPr sz="120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funciones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utilizar,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dentro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del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módulo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23" dirty="0">
                <a:solidFill>
                  <a:srgbClr val="004751"/>
                </a:solidFill>
              </a:rPr>
              <a:t>model_selection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son:</a:t>
            </a:r>
            <a:endParaRPr sz="1200" dirty="0">
              <a:latin typeface="Tahoma"/>
              <a:cs typeface="Tahoma"/>
            </a:endParaRPr>
          </a:p>
          <a:p>
            <a:pPr marL="1564958">
              <a:spcBef>
                <a:spcPts val="382"/>
              </a:spcBef>
            </a:pPr>
            <a:r>
              <a:rPr sz="1200" b="1" spc="71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1200" b="1" spc="-19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b="1" spc="-15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b="1" spc="26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b="1" spc="-26" dirty="0">
                <a:solidFill>
                  <a:srgbClr val="004751"/>
                </a:solidFill>
                <a:latin typeface="Tahoma"/>
                <a:cs typeface="Tahoma"/>
              </a:rPr>
              <a:t>s_</a:t>
            </a:r>
            <a:r>
              <a:rPr sz="1200" b="1" spc="-38" dirty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200" b="1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b="1" spc="-34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b="1" spc="-60" dirty="0">
                <a:solidFill>
                  <a:srgbClr val="004751"/>
                </a:solidFill>
                <a:latin typeface="Tahoma"/>
                <a:cs typeface="Tahoma"/>
              </a:rPr>
              <a:t>_</a:t>
            </a:r>
            <a:r>
              <a:rPr sz="1200" b="1" spc="41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b="1" spc="45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1200" b="1" spc="-8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b="1" spc="-53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b="1" spc="19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b="1" spc="-34" dirty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r>
              <a:rPr sz="1200" b="1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b="1" spc="113" dirty="0">
                <a:solidFill>
                  <a:srgbClr val="004751"/>
                </a:solidFill>
                <a:latin typeface="Tahoma"/>
                <a:cs typeface="Tahoma"/>
              </a:rPr>
              <a:t>G</a:t>
            </a:r>
            <a:r>
              <a:rPr sz="1200" b="1" spc="-26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b="1" spc="-34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b="1" spc="8" dirty="0">
                <a:solidFill>
                  <a:srgbClr val="004751"/>
                </a:solidFill>
                <a:latin typeface="Tahoma"/>
                <a:cs typeface="Tahoma"/>
              </a:rPr>
              <a:t>d</a:t>
            </a:r>
            <a:r>
              <a:rPr sz="1200" b="1" spc="64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b="1" spc="4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b="1" spc="-19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b="1" spc="-26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b="1" spc="71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1200" b="1" spc="-26" dirty="0">
                <a:solidFill>
                  <a:srgbClr val="004751"/>
                </a:solidFill>
                <a:latin typeface="Tahoma"/>
                <a:cs typeface="Tahoma"/>
              </a:rPr>
              <a:t>h</a:t>
            </a:r>
            <a:r>
              <a:rPr sz="1200" b="1" spc="113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1200" b="1" spc="15" dirty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200" b="1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b="1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b="1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b="1" spc="15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b="1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b="1" spc="-26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200" b="1" spc="8" dirty="0">
                <a:solidFill>
                  <a:srgbClr val="004751"/>
                </a:solidFill>
                <a:latin typeface="Tahoma"/>
                <a:cs typeface="Tahoma"/>
              </a:rPr>
              <a:t>d</a:t>
            </a:r>
            <a:r>
              <a:rPr sz="1200" b="1" spc="4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b="1" spc="-41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200" b="1" spc="-53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b="1" spc="11" dirty="0">
                <a:solidFill>
                  <a:srgbClr val="004751"/>
                </a:solidFill>
                <a:latin typeface="Tahoma"/>
                <a:cs typeface="Tahoma"/>
              </a:rPr>
              <a:t>z</a:t>
            </a:r>
            <a:r>
              <a:rPr sz="1200" b="1" spc="4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b="1" spc="-4" dirty="0">
                <a:solidFill>
                  <a:srgbClr val="004751"/>
                </a:solidFill>
                <a:latin typeface="Tahoma"/>
                <a:cs typeface="Tahoma"/>
              </a:rPr>
              <a:t>d</a:t>
            </a:r>
            <a:r>
              <a:rPr sz="1200" b="1" spc="30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b="1" spc="34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b="1" spc="-19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b="1" spc="-26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b="1" spc="71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1200" b="1" spc="-26" dirty="0">
                <a:solidFill>
                  <a:srgbClr val="004751"/>
                </a:solidFill>
                <a:latin typeface="Tahoma"/>
                <a:cs typeface="Tahoma"/>
              </a:rPr>
              <a:t>h</a:t>
            </a:r>
            <a:r>
              <a:rPr sz="1200" b="1" spc="113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1200" b="1" spc="15" dirty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endParaRPr sz="1200" b="1" dirty="0">
              <a:latin typeface="Tahoma"/>
              <a:cs typeface="Tahoma"/>
            </a:endParaRPr>
          </a:p>
          <a:p>
            <a:pPr>
              <a:spcBef>
                <a:spcPts val="19"/>
              </a:spcBef>
            </a:pPr>
            <a:endParaRPr sz="1200" dirty="0">
              <a:latin typeface="Tahoma"/>
              <a:cs typeface="Tahoma"/>
            </a:endParaRPr>
          </a:p>
          <a:p>
            <a:pPr marL="266700" marR="3810" indent="-257175" algn="just">
              <a:buClr>
                <a:srgbClr val="00A2AD"/>
              </a:buClr>
              <a:buFont typeface="Arial MT"/>
              <a:buChar char="•"/>
              <a:tabLst>
                <a:tab pos="266700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4751"/>
                </a:solidFill>
                <a:latin typeface="Tahoma"/>
                <a:cs typeface="Tahoma"/>
              </a:rPr>
              <a:t>caso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optar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por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estrategia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train/val/test,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habría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preparar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manualmente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(mediante </a:t>
            </a:r>
            <a:r>
              <a:rPr sz="1200" spc="-3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bucles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30" dirty="0">
                <a:solidFill>
                  <a:srgbClr val="004751"/>
                </a:solidFill>
              </a:rPr>
              <a:t>for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)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todos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deseados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11" dirty="0">
                <a:solidFill>
                  <a:srgbClr val="004751"/>
                </a:solidFill>
              </a:rPr>
              <a:t>grid</a:t>
            </a:r>
            <a:r>
              <a:rPr sz="1200" i="1" spc="-23" dirty="0">
                <a:solidFill>
                  <a:srgbClr val="004751"/>
                </a:solidFill>
              </a:rPr>
              <a:t> search</a:t>
            </a:r>
            <a:r>
              <a:rPr sz="1200" i="1" spc="8" dirty="0">
                <a:solidFill>
                  <a:srgbClr val="004751"/>
                </a:solidFill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(si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opta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por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esta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estrategia)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guardar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los </a:t>
            </a:r>
            <a:r>
              <a:rPr sz="1200" spc="-3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scores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validación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determiner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 smtClean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lang="es-ES" sz="1200" spc="-41" dirty="0" smtClean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41" dirty="0" err="1" smtClean="0">
                <a:solidFill>
                  <a:srgbClr val="004751"/>
                </a:solidFill>
                <a:latin typeface="Tahoma"/>
                <a:cs typeface="Tahoma"/>
              </a:rPr>
              <a:t>jor</a:t>
            </a:r>
            <a:r>
              <a:rPr sz="1200" spc="-38" dirty="0" smtClean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 err="1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 err="1" smtClean="0">
                <a:solidFill>
                  <a:srgbClr val="004751"/>
                </a:solidFill>
                <a:latin typeface="Tahoma"/>
                <a:cs typeface="Tahoma"/>
              </a:rPr>
              <a:t>posible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08326" y="2571750"/>
            <a:ext cx="3959351" cy="2290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8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8096" rIns="0" bIns="0" rtlCol="0" anchor="ctr" anchorCtr="0">
            <a:spAutoFit/>
          </a:bodyPr>
          <a:lstStyle/>
          <a:p>
            <a:pPr marL="28575">
              <a:spcBef>
                <a:spcPts val="64"/>
              </a:spcBef>
            </a:pPr>
            <a:fld id="{81D60167-4931-47E6-BA6A-407CBD079E47}" type="slidenum">
              <a:rPr spc="8" dirty="0"/>
              <a:pPr marL="28575">
                <a:spcBef>
                  <a:spcPts val="64"/>
                </a:spcBef>
              </a:pPr>
              <a:t>43</a:t>
            </a:fld>
            <a:endParaRPr spc="8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Métricas</a:t>
            </a:r>
            <a:r>
              <a:rPr sz="2100" spc="4" dirty="0"/>
              <a:t> </a:t>
            </a:r>
            <a:r>
              <a:rPr sz="2100" spc="-8" dirty="0"/>
              <a:t>de</a:t>
            </a:r>
            <a:r>
              <a:rPr sz="2100" spc="-4" dirty="0"/>
              <a:t> </a:t>
            </a:r>
            <a:r>
              <a:rPr sz="2100" spc="11" dirty="0"/>
              <a:t>regresión </a:t>
            </a:r>
            <a:r>
              <a:rPr sz="2100" spc="-8" dirty="0"/>
              <a:t>en </a:t>
            </a:r>
            <a:r>
              <a:rPr sz="2100" spc="4" dirty="0" err="1"/>
              <a:t>scikit</a:t>
            </a:r>
            <a:r>
              <a:rPr sz="2100" spc="4" dirty="0"/>
              <a:t>-learn</a:t>
            </a:r>
            <a:r>
              <a:rPr sz="2100" spc="19" dirty="0"/>
              <a:t> </a:t>
            </a:r>
            <a:endParaRPr sz="2100" dirty="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69339" y="1070991"/>
            <a:ext cx="6005322" cy="3445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167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8096" rIns="0" bIns="0" rtlCol="0" anchor="ctr" anchorCtr="0">
            <a:spAutoFit/>
          </a:bodyPr>
          <a:lstStyle/>
          <a:p>
            <a:pPr marL="28575">
              <a:spcBef>
                <a:spcPts val="64"/>
              </a:spcBef>
            </a:pPr>
            <a:fld id="{81D60167-4931-47E6-BA6A-407CBD079E47}" type="slidenum">
              <a:rPr spc="8" dirty="0"/>
              <a:pPr marL="28575">
                <a:spcBef>
                  <a:spcPts val="64"/>
                </a:spcBef>
              </a:pPr>
              <a:t>44</a:t>
            </a:fld>
            <a:endParaRPr spc="8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Métricas</a:t>
            </a:r>
            <a:r>
              <a:rPr sz="2100" spc="8" dirty="0"/>
              <a:t> </a:t>
            </a:r>
            <a:r>
              <a:rPr sz="2100" spc="-8" dirty="0"/>
              <a:t>de</a:t>
            </a:r>
            <a:r>
              <a:rPr sz="2100" spc="-4" dirty="0"/>
              <a:t> </a:t>
            </a:r>
            <a:r>
              <a:rPr sz="2100" spc="11" dirty="0"/>
              <a:t>regresión </a:t>
            </a:r>
            <a:r>
              <a:rPr sz="2100" spc="-8" dirty="0"/>
              <a:t>en </a:t>
            </a:r>
            <a:r>
              <a:rPr sz="2100" spc="4" dirty="0"/>
              <a:t>scikit-learn</a:t>
            </a:r>
            <a:r>
              <a:rPr sz="2100" spc="19" dirty="0"/>
              <a:t> </a:t>
            </a:r>
            <a:r>
              <a:rPr sz="2100" spc="-8" dirty="0"/>
              <a:t>II</a:t>
            </a:r>
            <a:endParaRPr sz="2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16736" y="1283588"/>
            <a:ext cx="6629400" cy="292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31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 idx="4294967295"/>
          </p:nvPr>
        </p:nvSpPr>
        <p:spPr>
          <a:xfrm>
            <a:off x="516193" y="1110790"/>
            <a:ext cx="5500688" cy="151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>
                <a:solidFill>
                  <a:schemeClr val="bg1"/>
                </a:solidFill>
              </a:rPr>
              <a:t>6. Regresión múltiple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5800" y="2710365"/>
            <a:ext cx="39230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Regresión lineal múltiple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Regresión polinómica (no lineal)</a:t>
            </a:r>
          </a:p>
        </p:txBody>
      </p:sp>
    </p:spTree>
    <p:extLst>
      <p:ext uri="{BB962C8B-B14F-4D97-AF65-F5344CB8AC3E}">
        <p14:creationId xmlns:p14="http://schemas.microsoft.com/office/powerpoint/2010/main" val="2709704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5159" y="430214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r>
              <a:rPr sz="2100" spc="11" dirty="0"/>
              <a:t> </a:t>
            </a:r>
            <a:r>
              <a:rPr sz="2100" spc="-4" dirty="0"/>
              <a:t>lineal</a:t>
            </a:r>
            <a:r>
              <a:rPr sz="2100" dirty="0"/>
              <a:t> </a:t>
            </a:r>
            <a:r>
              <a:rPr sz="2100" spc="-4" dirty="0"/>
              <a:t>múltiple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3363038" y="1698623"/>
            <a:ext cx="2274570" cy="379431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28575">
              <a:spcBef>
                <a:spcPts val="79"/>
              </a:spcBef>
              <a:tabLst>
                <a:tab pos="1325879" algn="l"/>
                <a:tab pos="1964531" algn="l"/>
              </a:tabLst>
            </a:pP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𝑦</a:t>
            </a:r>
            <a:r>
              <a:rPr sz="2400" spc="176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=</a:t>
            </a:r>
            <a:r>
              <a:rPr sz="2400" spc="135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spc="-19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2644" spc="-28" baseline="-15366" dirty="0">
                <a:solidFill>
                  <a:srgbClr val="004E40"/>
                </a:solidFill>
                <a:latin typeface="Cambria Math"/>
                <a:cs typeface="Cambria Math"/>
              </a:rPr>
              <a:t>0</a:t>
            </a:r>
            <a:r>
              <a:rPr sz="2644" spc="354" baseline="-15366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+	</a:t>
            </a:r>
            <a:r>
              <a:rPr sz="2400" spc="-45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2644" spc="-67" baseline="-15366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2644" spc="354" baseline="-15366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∗	</a:t>
            </a:r>
            <a:r>
              <a:rPr sz="2400" spc="-23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2644" spc="-33" baseline="-15366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endParaRPr sz="2644" baseline="-15366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478803" y="1701861"/>
            <a:ext cx="928211" cy="653545"/>
          </a:xfrm>
          <a:prstGeom prst="rect">
            <a:avLst/>
          </a:prstGeom>
          <a:solidFill>
            <a:srgbClr val="00A2AC"/>
          </a:solidFill>
          <a:ln w="34925">
            <a:solidFill>
              <a:srgbClr val="007982"/>
            </a:solidFill>
          </a:ln>
        </p:spPr>
        <p:txBody>
          <a:bodyPr vert="horz" wrap="square" lIns="0" tIns="30004" rIns="0" bIns="0" rtlCol="0">
            <a:spAutoFit/>
          </a:bodyPr>
          <a:lstStyle/>
          <a:p>
            <a:pPr marL="90964" marR="87629" algn="ctr">
              <a:spcBef>
                <a:spcPts val="236"/>
              </a:spcBef>
            </a:pPr>
            <a:r>
              <a:rPr sz="1350" spc="23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350" spc="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350" spc="-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350" spc="-26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350" spc="34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350" spc="-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350" spc="-23" dirty="0">
                <a:solidFill>
                  <a:srgbClr val="FFFFFF"/>
                </a:solidFill>
                <a:latin typeface="Tahoma"/>
                <a:cs typeface="Tahoma"/>
              </a:rPr>
              <a:t>ón  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Lineal </a:t>
            </a:r>
            <a:r>
              <a:rPr sz="1350" spc="-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Simple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694573" y="3338828"/>
            <a:ext cx="5430203" cy="37895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  <a:tabLst>
                <a:tab pos="1325879" algn="l"/>
                <a:tab pos="1965008" algn="l"/>
                <a:tab pos="3267075" algn="l"/>
                <a:tab pos="5097304" algn="l"/>
              </a:tabLst>
            </a:pP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𝑦</a:t>
            </a:r>
            <a:r>
              <a:rPr sz="2400" spc="176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=</a:t>
            </a:r>
            <a:r>
              <a:rPr sz="2400" spc="135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spc="-19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2644" spc="-28" baseline="-15366" dirty="0">
                <a:solidFill>
                  <a:srgbClr val="004E40"/>
                </a:solidFill>
                <a:latin typeface="Cambria Math"/>
                <a:cs typeface="Cambria Math"/>
              </a:rPr>
              <a:t>0</a:t>
            </a:r>
            <a:r>
              <a:rPr sz="2644" spc="354" baseline="-15366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+	</a:t>
            </a:r>
            <a:r>
              <a:rPr sz="2400" spc="-45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2644" spc="-67" baseline="-15366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2644" spc="354" baseline="-15366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∗	</a:t>
            </a:r>
            <a:r>
              <a:rPr sz="2400" spc="-23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2644" spc="-33" baseline="-15366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2644" spc="377" baseline="-15366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+</a:t>
            </a:r>
            <a:r>
              <a:rPr sz="2400" spc="-4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spc="-19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2644" spc="-28" baseline="-15366" dirty="0">
                <a:solidFill>
                  <a:srgbClr val="004E40"/>
                </a:solidFill>
                <a:latin typeface="Cambria Math"/>
                <a:cs typeface="Cambria Math"/>
              </a:rPr>
              <a:t>2</a:t>
            </a:r>
            <a:r>
              <a:rPr sz="2644" spc="343" baseline="-15366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∗	</a:t>
            </a:r>
            <a:r>
              <a:rPr sz="2400" spc="4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2644" spc="5" baseline="-15366" dirty="0">
                <a:solidFill>
                  <a:srgbClr val="004E40"/>
                </a:solidFill>
                <a:latin typeface="Cambria Math"/>
                <a:cs typeface="Cambria Math"/>
              </a:rPr>
              <a:t>2</a:t>
            </a:r>
            <a:r>
              <a:rPr sz="2644" spc="394" baseline="-15366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4751"/>
                </a:solidFill>
                <a:latin typeface="Calibri"/>
                <a:cs typeface="Calibri"/>
              </a:rPr>
              <a:t>+</a:t>
            </a:r>
            <a:r>
              <a:rPr sz="2400" spc="8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4751"/>
                </a:solidFill>
                <a:latin typeface="Calibri"/>
                <a:cs typeface="Calibri"/>
              </a:rPr>
              <a:t>…</a:t>
            </a:r>
            <a:r>
              <a:rPr sz="2400" spc="-4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+</a:t>
            </a:r>
            <a:r>
              <a:rPr sz="2400" spc="-4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spc="23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2644" spc="33" baseline="-15366" dirty="0">
                <a:solidFill>
                  <a:srgbClr val="004E40"/>
                </a:solidFill>
                <a:latin typeface="Cambria Math"/>
                <a:cs typeface="Cambria Math"/>
              </a:rPr>
              <a:t>𝑛</a:t>
            </a:r>
            <a:r>
              <a:rPr sz="2644" spc="394" baseline="-15366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2400" dirty="0">
                <a:solidFill>
                  <a:srgbClr val="004E40"/>
                </a:solidFill>
                <a:latin typeface="Cambria Math"/>
                <a:cs typeface="Cambria Math"/>
              </a:rPr>
              <a:t>∗	</a:t>
            </a:r>
            <a:r>
              <a:rPr sz="2400" spc="49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2644" spc="73" baseline="-15366" dirty="0">
                <a:solidFill>
                  <a:srgbClr val="004E40"/>
                </a:solidFill>
                <a:latin typeface="Cambria Math"/>
                <a:cs typeface="Cambria Math"/>
              </a:rPr>
              <a:t>𝑛</a:t>
            </a:r>
            <a:endParaRPr sz="2644" baseline="-15366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478803" y="3342067"/>
            <a:ext cx="928211" cy="653545"/>
          </a:xfrm>
          <a:prstGeom prst="rect">
            <a:avLst/>
          </a:prstGeom>
          <a:solidFill>
            <a:srgbClr val="00A2AC"/>
          </a:solidFill>
          <a:ln w="34925">
            <a:solidFill>
              <a:srgbClr val="007982"/>
            </a:solidFill>
          </a:ln>
        </p:spPr>
        <p:txBody>
          <a:bodyPr vert="horz" wrap="square" lIns="0" tIns="30004" rIns="0" bIns="0" rtlCol="0">
            <a:spAutoFit/>
          </a:bodyPr>
          <a:lstStyle/>
          <a:p>
            <a:pPr marL="90964" marR="87629" algn="ctr">
              <a:spcBef>
                <a:spcPts val="236"/>
              </a:spcBef>
            </a:pPr>
            <a:r>
              <a:rPr sz="1350" spc="23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350" spc="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350" spc="-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350" spc="-26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350" spc="34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350" spc="-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350" spc="-23" dirty="0">
                <a:solidFill>
                  <a:srgbClr val="FFFFFF"/>
                </a:solidFill>
                <a:latin typeface="Tahoma"/>
                <a:cs typeface="Tahoma"/>
              </a:rPr>
              <a:t>ón  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Lineal </a:t>
            </a:r>
            <a:r>
              <a:rPr sz="1350" spc="-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Tahoma"/>
                <a:cs typeface="Tahoma"/>
              </a:rPr>
              <a:t>Múltiple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022996" y="2582352"/>
            <a:ext cx="94297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dirty="0">
                <a:solidFill>
                  <a:srgbClr val="DFA400"/>
                </a:solidFill>
                <a:latin typeface="Calibri"/>
                <a:cs typeface="Calibri"/>
              </a:rPr>
              <a:t>constante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329890" y="2899163"/>
            <a:ext cx="278130" cy="622935"/>
            <a:chOff x="3355847" y="3416820"/>
            <a:chExt cx="370840" cy="830580"/>
          </a:xfrm>
        </p:grpSpPr>
        <p:pic>
          <p:nvPicPr>
            <p:cNvPr id="9" name="object 9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55847" y="3416820"/>
              <a:ext cx="370332" cy="830567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3496563" y="3438778"/>
              <a:ext cx="191770" cy="616585"/>
            </a:xfrm>
            <a:custGeom>
              <a:avLst/>
              <a:gdLst/>
              <a:ahLst/>
              <a:cxnLst/>
              <a:rect l="l" t="t" r="r" b="b"/>
              <a:pathLst>
                <a:path w="191770" h="616585">
                  <a:moveTo>
                    <a:pt x="0" y="471678"/>
                  </a:moveTo>
                  <a:lnTo>
                    <a:pt x="36830" y="616077"/>
                  </a:lnTo>
                  <a:lnTo>
                    <a:pt x="120382" y="512318"/>
                  </a:lnTo>
                  <a:lnTo>
                    <a:pt x="82169" y="512318"/>
                  </a:lnTo>
                  <a:lnTo>
                    <a:pt x="38735" y="502793"/>
                  </a:lnTo>
                  <a:lnTo>
                    <a:pt x="43448" y="481121"/>
                  </a:lnTo>
                  <a:lnTo>
                    <a:pt x="0" y="471678"/>
                  </a:lnTo>
                  <a:close/>
                </a:path>
                <a:path w="191770" h="616585">
                  <a:moveTo>
                    <a:pt x="43448" y="481121"/>
                  </a:moveTo>
                  <a:lnTo>
                    <a:pt x="38735" y="502793"/>
                  </a:lnTo>
                  <a:lnTo>
                    <a:pt x="82169" y="512318"/>
                  </a:lnTo>
                  <a:lnTo>
                    <a:pt x="86898" y="490565"/>
                  </a:lnTo>
                  <a:lnTo>
                    <a:pt x="43448" y="481121"/>
                  </a:lnTo>
                  <a:close/>
                </a:path>
                <a:path w="191770" h="616585">
                  <a:moveTo>
                    <a:pt x="86898" y="490565"/>
                  </a:moveTo>
                  <a:lnTo>
                    <a:pt x="82169" y="512318"/>
                  </a:lnTo>
                  <a:lnTo>
                    <a:pt x="120382" y="512318"/>
                  </a:lnTo>
                  <a:lnTo>
                    <a:pt x="130301" y="499999"/>
                  </a:lnTo>
                  <a:lnTo>
                    <a:pt x="86898" y="490565"/>
                  </a:lnTo>
                  <a:close/>
                </a:path>
                <a:path w="191770" h="616585">
                  <a:moveTo>
                    <a:pt x="148082" y="0"/>
                  </a:moveTo>
                  <a:lnTo>
                    <a:pt x="43448" y="481121"/>
                  </a:lnTo>
                  <a:lnTo>
                    <a:pt x="86898" y="490565"/>
                  </a:lnTo>
                  <a:lnTo>
                    <a:pt x="191515" y="9398"/>
                  </a:lnTo>
                  <a:lnTo>
                    <a:pt x="148082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5477874" y="2515868"/>
            <a:ext cx="113728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dirty="0">
                <a:solidFill>
                  <a:srgbClr val="DFA400"/>
                </a:solidFill>
                <a:latin typeface="Calibri"/>
                <a:cs typeface="Calibri"/>
              </a:rPr>
              <a:t>coefi</a:t>
            </a:r>
            <a:r>
              <a:rPr sz="1800" spc="4" dirty="0">
                <a:solidFill>
                  <a:srgbClr val="DFA400"/>
                </a:solidFill>
                <a:latin typeface="Calibri"/>
                <a:cs typeface="Calibri"/>
              </a:rPr>
              <a:t>c</a:t>
            </a:r>
            <a:r>
              <a:rPr sz="1800" dirty="0">
                <a:solidFill>
                  <a:srgbClr val="DFA400"/>
                </a:solidFill>
                <a:latin typeface="Calibri"/>
                <a:cs typeface="Calibri"/>
              </a:rPr>
              <a:t>ient</a:t>
            </a:r>
            <a:r>
              <a:rPr sz="1800" spc="4" dirty="0">
                <a:solidFill>
                  <a:srgbClr val="DFA400"/>
                </a:solidFill>
                <a:latin typeface="Calibri"/>
                <a:cs typeface="Calibri"/>
              </a:rPr>
              <a:t>e</a:t>
            </a:r>
            <a:r>
              <a:rPr sz="1800" dirty="0">
                <a:solidFill>
                  <a:srgbClr val="DFA400"/>
                </a:solidFill>
                <a:latin typeface="Calibri"/>
                <a:cs typeface="Calibri"/>
              </a:rPr>
              <a:t>s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4135706" y="2780272"/>
            <a:ext cx="1831181" cy="843915"/>
            <a:chOff x="4430267" y="3258299"/>
            <a:chExt cx="2441575" cy="1125220"/>
          </a:xfrm>
        </p:grpSpPr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69151" y="3393935"/>
              <a:ext cx="702538" cy="899172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6346697" y="3417061"/>
              <a:ext cx="487045" cy="684530"/>
            </a:xfrm>
            <a:custGeom>
              <a:avLst/>
              <a:gdLst/>
              <a:ahLst/>
              <a:cxnLst/>
              <a:rect l="l" t="t" r="r" b="b"/>
              <a:pathLst>
                <a:path w="487045" h="684529">
                  <a:moveTo>
                    <a:pt x="21589" y="536956"/>
                  </a:moveTo>
                  <a:lnTo>
                    <a:pt x="0" y="684530"/>
                  </a:lnTo>
                  <a:lnTo>
                    <a:pt x="130937" y="613282"/>
                  </a:lnTo>
                  <a:lnTo>
                    <a:pt x="120566" y="606044"/>
                  </a:lnTo>
                  <a:lnTo>
                    <a:pt x="81787" y="606044"/>
                  </a:lnTo>
                  <a:lnTo>
                    <a:pt x="45338" y="580644"/>
                  </a:lnTo>
                  <a:lnTo>
                    <a:pt x="58059" y="562412"/>
                  </a:lnTo>
                  <a:lnTo>
                    <a:pt x="21589" y="536956"/>
                  </a:lnTo>
                  <a:close/>
                </a:path>
                <a:path w="487045" h="684529">
                  <a:moveTo>
                    <a:pt x="58059" y="562412"/>
                  </a:moveTo>
                  <a:lnTo>
                    <a:pt x="45338" y="580644"/>
                  </a:lnTo>
                  <a:lnTo>
                    <a:pt x="81787" y="606044"/>
                  </a:lnTo>
                  <a:lnTo>
                    <a:pt x="94488" y="587841"/>
                  </a:lnTo>
                  <a:lnTo>
                    <a:pt x="58059" y="562412"/>
                  </a:lnTo>
                  <a:close/>
                </a:path>
                <a:path w="487045" h="684529">
                  <a:moveTo>
                    <a:pt x="94488" y="587841"/>
                  </a:moveTo>
                  <a:lnTo>
                    <a:pt x="81787" y="606044"/>
                  </a:lnTo>
                  <a:lnTo>
                    <a:pt x="120566" y="606044"/>
                  </a:lnTo>
                  <a:lnTo>
                    <a:pt x="94488" y="587841"/>
                  </a:lnTo>
                  <a:close/>
                </a:path>
                <a:path w="487045" h="684529">
                  <a:moveTo>
                    <a:pt x="450469" y="0"/>
                  </a:moveTo>
                  <a:lnTo>
                    <a:pt x="58059" y="562412"/>
                  </a:lnTo>
                  <a:lnTo>
                    <a:pt x="94488" y="587841"/>
                  </a:lnTo>
                  <a:lnTo>
                    <a:pt x="486918" y="25400"/>
                  </a:lnTo>
                  <a:lnTo>
                    <a:pt x="450469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pic>
          <p:nvPicPr>
            <p:cNvPr id="15" name="object 1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30267" y="3258299"/>
              <a:ext cx="1729739" cy="112472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4607813" y="3281044"/>
              <a:ext cx="1514475" cy="909319"/>
            </a:xfrm>
            <a:custGeom>
              <a:avLst/>
              <a:gdLst/>
              <a:ahLst/>
              <a:cxnLst/>
              <a:rect l="l" t="t" r="r" b="b"/>
              <a:pathLst>
                <a:path w="1514475" h="909320">
                  <a:moveTo>
                    <a:pt x="80772" y="783716"/>
                  </a:moveTo>
                  <a:lnTo>
                    <a:pt x="0" y="908938"/>
                  </a:lnTo>
                  <a:lnTo>
                    <a:pt x="148716" y="898397"/>
                  </a:lnTo>
                  <a:lnTo>
                    <a:pt x="132765" y="871473"/>
                  </a:lnTo>
                  <a:lnTo>
                    <a:pt x="106934" y="871473"/>
                  </a:lnTo>
                  <a:lnTo>
                    <a:pt x="84327" y="833246"/>
                  </a:lnTo>
                  <a:lnTo>
                    <a:pt x="103419" y="821942"/>
                  </a:lnTo>
                  <a:lnTo>
                    <a:pt x="80772" y="783716"/>
                  </a:lnTo>
                  <a:close/>
                </a:path>
                <a:path w="1514475" h="909320">
                  <a:moveTo>
                    <a:pt x="103419" y="821942"/>
                  </a:moveTo>
                  <a:lnTo>
                    <a:pt x="84327" y="833246"/>
                  </a:lnTo>
                  <a:lnTo>
                    <a:pt x="106934" y="871473"/>
                  </a:lnTo>
                  <a:lnTo>
                    <a:pt x="126057" y="860152"/>
                  </a:lnTo>
                  <a:lnTo>
                    <a:pt x="103419" y="821942"/>
                  </a:lnTo>
                  <a:close/>
                </a:path>
                <a:path w="1514475" h="909320">
                  <a:moveTo>
                    <a:pt x="126057" y="860152"/>
                  </a:moveTo>
                  <a:lnTo>
                    <a:pt x="106934" y="871473"/>
                  </a:lnTo>
                  <a:lnTo>
                    <a:pt x="132765" y="871473"/>
                  </a:lnTo>
                  <a:lnTo>
                    <a:pt x="126057" y="860152"/>
                  </a:lnTo>
                  <a:close/>
                </a:path>
                <a:path w="1514475" h="909320">
                  <a:moveTo>
                    <a:pt x="1491488" y="0"/>
                  </a:moveTo>
                  <a:lnTo>
                    <a:pt x="103419" y="821942"/>
                  </a:lnTo>
                  <a:lnTo>
                    <a:pt x="126057" y="860152"/>
                  </a:lnTo>
                  <a:lnTo>
                    <a:pt x="1514221" y="38353"/>
                  </a:lnTo>
                  <a:lnTo>
                    <a:pt x="1491488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grpSp>
        <p:nvGrpSpPr>
          <p:cNvPr id="17" name="object 17"/>
          <p:cNvGrpSpPr/>
          <p:nvPr/>
        </p:nvGrpSpPr>
        <p:grpSpPr>
          <a:xfrm>
            <a:off x="6345124" y="2836280"/>
            <a:ext cx="878205" cy="715804"/>
            <a:chOff x="7376159" y="3332975"/>
            <a:chExt cx="1170940" cy="954405"/>
          </a:xfrm>
        </p:grpSpPr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376159" y="3332975"/>
              <a:ext cx="1170444" cy="954036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418323" y="3355720"/>
              <a:ext cx="956310" cy="739140"/>
            </a:xfrm>
            <a:custGeom>
              <a:avLst/>
              <a:gdLst/>
              <a:ahLst/>
              <a:cxnLst/>
              <a:rect l="l" t="t" r="r" b="b"/>
              <a:pathLst>
                <a:path w="956309" h="739139">
                  <a:moveTo>
                    <a:pt x="836356" y="675289"/>
                  </a:moveTo>
                  <a:lnTo>
                    <a:pt x="809371" y="710564"/>
                  </a:lnTo>
                  <a:lnTo>
                    <a:pt x="955801" y="738631"/>
                  </a:lnTo>
                  <a:lnTo>
                    <a:pt x="931499" y="688847"/>
                  </a:lnTo>
                  <a:lnTo>
                    <a:pt x="854075" y="688847"/>
                  </a:lnTo>
                  <a:lnTo>
                    <a:pt x="836356" y="675289"/>
                  </a:lnTo>
                  <a:close/>
                </a:path>
                <a:path w="956309" h="739139">
                  <a:moveTo>
                    <a:pt x="863379" y="639964"/>
                  </a:moveTo>
                  <a:lnTo>
                    <a:pt x="836356" y="675289"/>
                  </a:lnTo>
                  <a:lnTo>
                    <a:pt x="854075" y="688847"/>
                  </a:lnTo>
                  <a:lnTo>
                    <a:pt x="881126" y="653541"/>
                  </a:lnTo>
                  <a:lnTo>
                    <a:pt x="863379" y="639964"/>
                  </a:lnTo>
                  <a:close/>
                </a:path>
                <a:path w="956309" h="739139">
                  <a:moveTo>
                    <a:pt x="890397" y="604646"/>
                  </a:moveTo>
                  <a:lnTo>
                    <a:pt x="863379" y="639964"/>
                  </a:lnTo>
                  <a:lnTo>
                    <a:pt x="881126" y="653541"/>
                  </a:lnTo>
                  <a:lnTo>
                    <a:pt x="854075" y="688847"/>
                  </a:lnTo>
                  <a:lnTo>
                    <a:pt x="931499" y="688847"/>
                  </a:lnTo>
                  <a:lnTo>
                    <a:pt x="890397" y="604646"/>
                  </a:lnTo>
                  <a:close/>
                </a:path>
                <a:path w="956309" h="739139">
                  <a:moveTo>
                    <a:pt x="26924" y="0"/>
                  </a:moveTo>
                  <a:lnTo>
                    <a:pt x="0" y="35305"/>
                  </a:lnTo>
                  <a:lnTo>
                    <a:pt x="836356" y="675289"/>
                  </a:lnTo>
                  <a:lnTo>
                    <a:pt x="863379" y="639964"/>
                  </a:lnTo>
                  <a:lnTo>
                    <a:pt x="26924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1934383" y="4483886"/>
            <a:ext cx="2483168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" dirty="0">
                <a:solidFill>
                  <a:srgbClr val="DFA400"/>
                </a:solidFill>
                <a:latin typeface="Calibri"/>
                <a:cs typeface="Calibri"/>
              </a:rPr>
              <a:t>Variable</a:t>
            </a:r>
            <a:r>
              <a:rPr sz="1800" spc="-30" dirty="0">
                <a:solidFill>
                  <a:srgbClr val="DFA400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DFA400"/>
                </a:solidFill>
                <a:latin typeface="Calibri"/>
                <a:cs typeface="Calibri"/>
              </a:rPr>
              <a:t>dependiente</a:t>
            </a:r>
            <a:r>
              <a:rPr sz="1800" spc="-23" dirty="0">
                <a:solidFill>
                  <a:srgbClr val="DFA400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DFA400"/>
                </a:solidFill>
                <a:latin typeface="Calibri"/>
                <a:cs typeface="Calibri"/>
              </a:rPr>
              <a:t>(VD)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1" name="object 21"/>
          <p:cNvGrpSpPr/>
          <p:nvPr/>
        </p:nvGrpSpPr>
        <p:grpSpPr>
          <a:xfrm>
            <a:off x="2733245" y="3708407"/>
            <a:ext cx="490538" cy="815340"/>
            <a:chOff x="2560320" y="4495812"/>
            <a:chExt cx="654050" cy="1087120"/>
          </a:xfrm>
        </p:grpSpPr>
        <p:pic>
          <p:nvPicPr>
            <p:cNvPr id="22" name="object 2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60320" y="4495812"/>
              <a:ext cx="653795" cy="1086599"/>
            </a:xfrm>
            <a:prstGeom prst="rect">
              <a:avLst/>
            </a:prstGeom>
          </p:spPr>
        </p:pic>
        <p:sp>
          <p:nvSpPr>
            <p:cNvPr id="23" name="object 23"/>
            <p:cNvSpPr/>
            <p:nvPr/>
          </p:nvSpPr>
          <p:spPr>
            <a:xfrm>
              <a:off x="2736088" y="4652010"/>
              <a:ext cx="440690" cy="873125"/>
            </a:xfrm>
            <a:custGeom>
              <a:avLst/>
              <a:gdLst/>
              <a:ahLst/>
              <a:cxnLst/>
              <a:rect l="l" t="t" r="r" b="b"/>
              <a:pathLst>
                <a:path w="440689" h="873125">
                  <a:moveTo>
                    <a:pt x="79958" y="110345"/>
                  </a:moveTo>
                  <a:lnTo>
                    <a:pt x="39936" y="129742"/>
                  </a:lnTo>
                  <a:lnTo>
                    <a:pt x="400557" y="872997"/>
                  </a:lnTo>
                  <a:lnTo>
                    <a:pt x="440563" y="853566"/>
                  </a:lnTo>
                  <a:lnTo>
                    <a:pt x="79958" y="110345"/>
                  </a:lnTo>
                  <a:close/>
                </a:path>
                <a:path w="440689" h="873125">
                  <a:moveTo>
                    <a:pt x="1778" y="0"/>
                  </a:moveTo>
                  <a:lnTo>
                    <a:pt x="0" y="149097"/>
                  </a:lnTo>
                  <a:lnTo>
                    <a:pt x="39936" y="129742"/>
                  </a:lnTo>
                  <a:lnTo>
                    <a:pt x="30225" y="109727"/>
                  </a:lnTo>
                  <a:lnTo>
                    <a:pt x="70231" y="90296"/>
                  </a:lnTo>
                  <a:lnTo>
                    <a:pt x="119189" y="90296"/>
                  </a:lnTo>
                  <a:lnTo>
                    <a:pt x="1778" y="0"/>
                  </a:lnTo>
                  <a:close/>
                </a:path>
                <a:path w="440689" h="873125">
                  <a:moveTo>
                    <a:pt x="70231" y="90296"/>
                  </a:moveTo>
                  <a:lnTo>
                    <a:pt x="30225" y="109727"/>
                  </a:lnTo>
                  <a:lnTo>
                    <a:pt x="39936" y="129742"/>
                  </a:lnTo>
                  <a:lnTo>
                    <a:pt x="79958" y="110345"/>
                  </a:lnTo>
                  <a:lnTo>
                    <a:pt x="70231" y="90296"/>
                  </a:lnTo>
                  <a:close/>
                </a:path>
                <a:path w="440689" h="873125">
                  <a:moveTo>
                    <a:pt x="119189" y="90296"/>
                  </a:moveTo>
                  <a:lnTo>
                    <a:pt x="70231" y="90296"/>
                  </a:lnTo>
                  <a:lnTo>
                    <a:pt x="79958" y="110345"/>
                  </a:lnTo>
                  <a:lnTo>
                    <a:pt x="120014" y="90931"/>
                  </a:lnTo>
                  <a:lnTo>
                    <a:pt x="119189" y="90296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24" name="object 24"/>
          <p:cNvSpPr txBox="1"/>
          <p:nvPr/>
        </p:nvSpPr>
        <p:spPr>
          <a:xfrm>
            <a:off x="4943235" y="4507431"/>
            <a:ext cx="284225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800" spc="-4" dirty="0">
                <a:solidFill>
                  <a:srgbClr val="DFA400"/>
                </a:solidFill>
                <a:latin typeface="Calibri"/>
                <a:cs typeface="Calibri"/>
              </a:rPr>
              <a:t>Variables</a:t>
            </a:r>
            <a:r>
              <a:rPr sz="1800" spc="-8" dirty="0">
                <a:solidFill>
                  <a:srgbClr val="DFA400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DFA400"/>
                </a:solidFill>
                <a:latin typeface="Calibri"/>
                <a:cs typeface="Calibri"/>
              </a:rPr>
              <a:t>independientes</a:t>
            </a:r>
            <a:r>
              <a:rPr sz="1800" spc="-8" dirty="0">
                <a:solidFill>
                  <a:srgbClr val="DFA400"/>
                </a:solidFill>
                <a:latin typeface="Calibri"/>
                <a:cs typeface="Calibri"/>
              </a:rPr>
              <a:t> </a:t>
            </a:r>
            <a:r>
              <a:rPr sz="1800" spc="-4" dirty="0">
                <a:solidFill>
                  <a:srgbClr val="DFA400"/>
                </a:solidFill>
                <a:latin typeface="Calibri"/>
                <a:cs typeface="Calibri"/>
              </a:rPr>
              <a:t>(VIs)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4784930" y="3706122"/>
            <a:ext cx="1066800" cy="808196"/>
            <a:chOff x="5295900" y="4492764"/>
            <a:chExt cx="1422400" cy="1077595"/>
          </a:xfrm>
        </p:grpSpPr>
        <p:pic>
          <p:nvPicPr>
            <p:cNvPr id="26" name="object 26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295900" y="4492764"/>
              <a:ext cx="1421892" cy="1077455"/>
            </a:xfrm>
            <a:prstGeom prst="rect">
              <a:avLst/>
            </a:prstGeom>
          </p:spPr>
        </p:pic>
        <p:sp>
          <p:nvSpPr>
            <p:cNvPr id="27" name="object 27"/>
            <p:cNvSpPr/>
            <p:nvPr/>
          </p:nvSpPr>
          <p:spPr>
            <a:xfrm>
              <a:off x="5473445" y="4648961"/>
              <a:ext cx="1205865" cy="863600"/>
            </a:xfrm>
            <a:custGeom>
              <a:avLst/>
              <a:gdLst/>
              <a:ahLst/>
              <a:cxnLst/>
              <a:rect l="l" t="t" r="r" b="b"/>
              <a:pathLst>
                <a:path w="1205865" h="863600">
                  <a:moveTo>
                    <a:pt x="121636" y="58951"/>
                  </a:moveTo>
                  <a:lnTo>
                    <a:pt x="95914" y="95225"/>
                  </a:lnTo>
                  <a:lnTo>
                    <a:pt x="1180083" y="863600"/>
                  </a:lnTo>
                  <a:lnTo>
                    <a:pt x="1205737" y="827278"/>
                  </a:lnTo>
                  <a:lnTo>
                    <a:pt x="121636" y="58951"/>
                  </a:lnTo>
                  <a:close/>
                </a:path>
                <a:path w="1205865" h="863600">
                  <a:moveTo>
                    <a:pt x="0" y="0"/>
                  </a:moveTo>
                  <a:lnTo>
                    <a:pt x="70230" y="131444"/>
                  </a:lnTo>
                  <a:lnTo>
                    <a:pt x="95914" y="95225"/>
                  </a:lnTo>
                  <a:lnTo>
                    <a:pt x="77850" y="82423"/>
                  </a:lnTo>
                  <a:lnTo>
                    <a:pt x="103504" y="46100"/>
                  </a:lnTo>
                  <a:lnTo>
                    <a:pt x="130749" y="46100"/>
                  </a:lnTo>
                  <a:lnTo>
                    <a:pt x="147319" y="22732"/>
                  </a:lnTo>
                  <a:lnTo>
                    <a:pt x="0" y="0"/>
                  </a:lnTo>
                  <a:close/>
                </a:path>
                <a:path w="1205865" h="863600">
                  <a:moveTo>
                    <a:pt x="103504" y="46100"/>
                  </a:moveTo>
                  <a:lnTo>
                    <a:pt x="77850" y="82423"/>
                  </a:lnTo>
                  <a:lnTo>
                    <a:pt x="95914" y="95225"/>
                  </a:lnTo>
                  <a:lnTo>
                    <a:pt x="121636" y="58951"/>
                  </a:lnTo>
                  <a:lnTo>
                    <a:pt x="103504" y="46100"/>
                  </a:lnTo>
                  <a:close/>
                </a:path>
                <a:path w="1205865" h="863600">
                  <a:moveTo>
                    <a:pt x="130749" y="46100"/>
                  </a:moveTo>
                  <a:lnTo>
                    <a:pt x="103504" y="46100"/>
                  </a:lnTo>
                  <a:lnTo>
                    <a:pt x="121636" y="58951"/>
                  </a:lnTo>
                  <a:lnTo>
                    <a:pt x="130749" y="4610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grpSp>
        <p:nvGrpSpPr>
          <p:cNvPr id="28" name="object 28"/>
          <p:cNvGrpSpPr/>
          <p:nvPr/>
        </p:nvGrpSpPr>
        <p:grpSpPr>
          <a:xfrm>
            <a:off x="6049088" y="3706103"/>
            <a:ext cx="441484" cy="841534"/>
            <a:chOff x="6981443" y="4492739"/>
            <a:chExt cx="588645" cy="1122045"/>
          </a:xfrm>
        </p:grpSpPr>
        <p:pic>
          <p:nvPicPr>
            <p:cNvPr id="29" name="object 2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6981443" y="4492739"/>
              <a:ext cx="588276" cy="1121663"/>
            </a:xfrm>
            <a:prstGeom prst="rect">
              <a:avLst/>
            </a:prstGeom>
          </p:spPr>
        </p:pic>
        <p:sp>
          <p:nvSpPr>
            <p:cNvPr id="30" name="object 30"/>
            <p:cNvSpPr/>
            <p:nvPr/>
          </p:nvSpPr>
          <p:spPr>
            <a:xfrm>
              <a:off x="7145527" y="4648962"/>
              <a:ext cx="386715" cy="907415"/>
            </a:xfrm>
            <a:custGeom>
              <a:avLst/>
              <a:gdLst/>
              <a:ahLst/>
              <a:cxnLst/>
              <a:rect l="l" t="t" r="r" b="b"/>
              <a:pathLst>
                <a:path w="386715" h="907414">
                  <a:moveTo>
                    <a:pt x="82779" y="116045"/>
                  </a:moveTo>
                  <a:lnTo>
                    <a:pt x="41362" y="132264"/>
                  </a:lnTo>
                  <a:lnTo>
                    <a:pt x="345058" y="906907"/>
                  </a:lnTo>
                  <a:lnTo>
                    <a:pt x="386461" y="890651"/>
                  </a:lnTo>
                  <a:lnTo>
                    <a:pt x="82779" y="116045"/>
                  </a:lnTo>
                  <a:close/>
                </a:path>
                <a:path w="386715" h="907414">
                  <a:moveTo>
                    <a:pt x="13462" y="0"/>
                  </a:moveTo>
                  <a:lnTo>
                    <a:pt x="0" y="148462"/>
                  </a:lnTo>
                  <a:lnTo>
                    <a:pt x="41362" y="132264"/>
                  </a:lnTo>
                  <a:lnTo>
                    <a:pt x="33274" y="111632"/>
                  </a:lnTo>
                  <a:lnTo>
                    <a:pt x="74675" y="95376"/>
                  </a:lnTo>
                  <a:lnTo>
                    <a:pt x="119274" y="95376"/>
                  </a:lnTo>
                  <a:lnTo>
                    <a:pt x="13462" y="0"/>
                  </a:lnTo>
                  <a:close/>
                </a:path>
                <a:path w="386715" h="907414">
                  <a:moveTo>
                    <a:pt x="74675" y="95376"/>
                  </a:moveTo>
                  <a:lnTo>
                    <a:pt x="33274" y="111632"/>
                  </a:lnTo>
                  <a:lnTo>
                    <a:pt x="41362" y="132264"/>
                  </a:lnTo>
                  <a:lnTo>
                    <a:pt x="82779" y="116045"/>
                  </a:lnTo>
                  <a:lnTo>
                    <a:pt x="74675" y="95376"/>
                  </a:lnTo>
                  <a:close/>
                </a:path>
                <a:path w="386715" h="907414">
                  <a:moveTo>
                    <a:pt x="119274" y="95376"/>
                  </a:moveTo>
                  <a:lnTo>
                    <a:pt x="74675" y="95376"/>
                  </a:lnTo>
                  <a:lnTo>
                    <a:pt x="82779" y="116045"/>
                  </a:lnTo>
                  <a:lnTo>
                    <a:pt x="124205" y="99821"/>
                  </a:lnTo>
                  <a:lnTo>
                    <a:pt x="119274" y="95376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grpSp>
        <p:nvGrpSpPr>
          <p:cNvPr id="31" name="object 31"/>
          <p:cNvGrpSpPr/>
          <p:nvPr/>
        </p:nvGrpSpPr>
        <p:grpSpPr>
          <a:xfrm>
            <a:off x="6954344" y="3638674"/>
            <a:ext cx="990124" cy="914400"/>
            <a:chOff x="8188452" y="4402835"/>
            <a:chExt cx="1320165" cy="1219200"/>
          </a:xfrm>
        </p:grpSpPr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8188452" y="4402835"/>
              <a:ext cx="1319783" cy="12192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8230616" y="4559045"/>
              <a:ext cx="1104900" cy="1004569"/>
            </a:xfrm>
            <a:custGeom>
              <a:avLst/>
              <a:gdLst/>
              <a:ahLst/>
              <a:cxnLst/>
              <a:rect l="l" t="t" r="r" b="b"/>
              <a:pathLst>
                <a:path w="1104900" h="1004570">
                  <a:moveTo>
                    <a:pt x="991209" y="73039"/>
                  </a:moveTo>
                  <a:lnTo>
                    <a:pt x="0" y="971549"/>
                  </a:lnTo>
                  <a:lnTo>
                    <a:pt x="29972" y="1004569"/>
                  </a:lnTo>
                  <a:lnTo>
                    <a:pt x="1021035" y="105953"/>
                  </a:lnTo>
                  <a:lnTo>
                    <a:pt x="991209" y="73039"/>
                  </a:lnTo>
                  <a:close/>
                </a:path>
                <a:path w="1104900" h="1004570">
                  <a:moveTo>
                    <a:pt x="1082303" y="58165"/>
                  </a:moveTo>
                  <a:lnTo>
                    <a:pt x="1007617" y="58165"/>
                  </a:lnTo>
                  <a:lnTo>
                    <a:pt x="1037462" y="91058"/>
                  </a:lnTo>
                  <a:lnTo>
                    <a:pt x="1021035" y="105953"/>
                  </a:lnTo>
                  <a:lnTo>
                    <a:pt x="1050925" y="138937"/>
                  </a:lnTo>
                  <a:lnTo>
                    <a:pt x="1082303" y="58165"/>
                  </a:lnTo>
                  <a:close/>
                </a:path>
                <a:path w="1104900" h="1004570">
                  <a:moveTo>
                    <a:pt x="1007617" y="58165"/>
                  </a:moveTo>
                  <a:lnTo>
                    <a:pt x="991209" y="73039"/>
                  </a:lnTo>
                  <a:lnTo>
                    <a:pt x="1021035" y="105953"/>
                  </a:lnTo>
                  <a:lnTo>
                    <a:pt x="1037462" y="91058"/>
                  </a:lnTo>
                  <a:lnTo>
                    <a:pt x="1007617" y="58165"/>
                  </a:lnTo>
                  <a:close/>
                </a:path>
                <a:path w="1104900" h="1004570">
                  <a:moveTo>
                    <a:pt x="1104900" y="0"/>
                  </a:moveTo>
                  <a:lnTo>
                    <a:pt x="961389" y="40131"/>
                  </a:lnTo>
                  <a:lnTo>
                    <a:pt x="991209" y="73039"/>
                  </a:lnTo>
                  <a:lnTo>
                    <a:pt x="1007617" y="58165"/>
                  </a:lnTo>
                  <a:lnTo>
                    <a:pt x="1082303" y="58165"/>
                  </a:lnTo>
                  <a:lnTo>
                    <a:pt x="1104900" y="0"/>
                  </a:lnTo>
                  <a:close/>
                </a:path>
              </a:pathLst>
            </a:custGeom>
            <a:solidFill>
              <a:srgbClr val="FFC62C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36" name="Rectángulo 35"/>
          <p:cNvSpPr/>
          <p:nvPr/>
        </p:nvSpPr>
        <p:spPr>
          <a:xfrm>
            <a:off x="880054" y="838608"/>
            <a:ext cx="81263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dirty="0"/>
          </a:p>
          <a:p>
            <a:r>
              <a:rPr lang="es-ES" dirty="0"/>
              <a:t>La </a:t>
            </a:r>
            <a:r>
              <a:rPr lang="es-ES" b="1" dirty="0"/>
              <a:t>regresión lineal múltiple</a:t>
            </a:r>
            <a:r>
              <a:rPr lang="es-ES" dirty="0"/>
              <a:t> es una extensión de la regresión lineal simple, en la cual la variable dependiente </a:t>
            </a:r>
            <a:r>
              <a:rPr lang="es-ES" dirty="0" smtClean="0"/>
              <a:t>y se </a:t>
            </a:r>
            <a:r>
              <a:rPr lang="es-ES" dirty="0"/>
              <a:t>modela en función de </a:t>
            </a:r>
            <a:r>
              <a:rPr lang="es-ES" b="1" dirty="0"/>
              <a:t>múltiples variables independientes</a:t>
            </a:r>
            <a:r>
              <a:rPr lang="es-ES" dirty="0"/>
              <a:t> (x1,x2</a:t>
            </a:r>
            <a:r>
              <a:rPr lang="es-ES" dirty="0" smtClean="0"/>
              <a:t>,…,</a:t>
            </a:r>
            <a:r>
              <a:rPr lang="es-ES" dirty="0" err="1" smtClean="0"/>
              <a:t>X</a:t>
            </a:r>
            <a:r>
              <a:rPr lang="es-ES" baseline="-25000" dirty="0" err="1" smtClean="0"/>
              <a:t>p</a:t>
            </a:r>
            <a:r>
              <a:rPr lang="es-ES" dirty="0" smtClean="0"/>
              <a:t> ​</a:t>
            </a:r>
            <a:r>
              <a:rPr lang="es-ES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2076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8362" y="444166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r>
              <a:rPr sz="2100" spc="11" dirty="0"/>
              <a:t> </a:t>
            </a:r>
            <a:r>
              <a:rPr sz="2100" spc="-4" dirty="0"/>
              <a:t>lineal</a:t>
            </a:r>
            <a:r>
              <a:rPr sz="2100" spc="-8" dirty="0"/>
              <a:t> </a:t>
            </a:r>
            <a:r>
              <a:rPr sz="2100" spc="-4" dirty="0"/>
              <a:t>múltiple</a:t>
            </a:r>
            <a:endParaRPr sz="2100" dirty="0"/>
          </a:p>
        </p:txBody>
      </p:sp>
      <p:grpSp>
        <p:nvGrpSpPr>
          <p:cNvPr id="3" name="object 3"/>
          <p:cNvGrpSpPr/>
          <p:nvPr/>
        </p:nvGrpSpPr>
        <p:grpSpPr>
          <a:xfrm>
            <a:off x="1560219" y="1185044"/>
            <a:ext cx="6427470" cy="2627947"/>
            <a:chOff x="717413" y="1944623"/>
            <a:chExt cx="8569960" cy="3503929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7413" y="2469417"/>
              <a:ext cx="6288382" cy="2726364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21096" y="1944623"/>
              <a:ext cx="3566159" cy="350367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5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6519" y="403933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r>
              <a:rPr sz="2100" spc="15" dirty="0"/>
              <a:t> </a:t>
            </a:r>
            <a:r>
              <a:rPr sz="2100" spc="-4" dirty="0"/>
              <a:t>polinómica</a:t>
            </a:r>
            <a:r>
              <a:rPr sz="2100" spc="4" dirty="0"/>
              <a:t> </a:t>
            </a:r>
            <a:r>
              <a:rPr sz="2100" spc="-8" dirty="0"/>
              <a:t>(no </a:t>
            </a:r>
            <a:r>
              <a:rPr sz="2100" spc="-4" dirty="0"/>
              <a:t>lineal)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1769744" y="2120253"/>
            <a:ext cx="172021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  <a:tabLst>
                <a:tab pos="1002030" algn="l"/>
                <a:tab pos="1481138" algn="l"/>
              </a:tabLst>
            </a:pP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𝑦</a:t>
            </a:r>
            <a:r>
              <a:rPr sz="1800" spc="135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=</a:t>
            </a:r>
            <a:r>
              <a:rPr sz="1800" spc="94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spc="-11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1969" spc="-17" baseline="-15873" dirty="0">
                <a:solidFill>
                  <a:srgbClr val="004E40"/>
                </a:solidFill>
                <a:latin typeface="Cambria Math"/>
                <a:cs typeface="Cambria Math"/>
              </a:rPr>
              <a:t>0</a:t>
            </a:r>
            <a:r>
              <a:rPr sz="1969" spc="269" baseline="-1587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+	</a:t>
            </a:r>
            <a:r>
              <a:rPr sz="1800" spc="-34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1969" spc="-50" baseline="-15873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1969" spc="275" baseline="-1587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∗	</a:t>
            </a:r>
            <a:r>
              <a:rPr sz="1800" spc="-19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1969" spc="-28" baseline="-15873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endParaRPr sz="1969" baseline="-15873" dirty="0">
              <a:latin typeface="Cambria Math"/>
              <a:cs typeface="Cambria Math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60267" y="1968386"/>
            <a:ext cx="928211" cy="652582"/>
          </a:xfrm>
          <a:prstGeom prst="rect">
            <a:avLst/>
          </a:prstGeom>
          <a:solidFill>
            <a:srgbClr val="00A2AC"/>
          </a:solidFill>
          <a:ln w="34925">
            <a:solidFill>
              <a:srgbClr val="007982"/>
            </a:solidFill>
          </a:ln>
        </p:spPr>
        <p:txBody>
          <a:bodyPr vert="horz" wrap="square" lIns="0" tIns="29051" rIns="0" bIns="0" rtlCol="0">
            <a:spAutoFit/>
          </a:bodyPr>
          <a:lstStyle/>
          <a:p>
            <a:pPr marL="213360" marR="108109" indent="-142875">
              <a:spcBef>
                <a:spcPts val="229"/>
              </a:spcBef>
            </a:pPr>
            <a:r>
              <a:rPr sz="1350" spc="23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350" spc="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g</a:t>
            </a:r>
            <a:r>
              <a:rPr sz="1350" spc="-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350" spc="-26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350" spc="34" dirty="0">
                <a:solidFill>
                  <a:srgbClr val="FFFFFF"/>
                </a:solidFill>
                <a:latin typeface="Tahoma"/>
                <a:cs typeface="Tahoma"/>
              </a:rPr>
              <a:t>s</a:t>
            </a:r>
            <a:r>
              <a:rPr sz="1350" spc="-15" dirty="0">
                <a:solidFill>
                  <a:srgbClr val="FFFFFF"/>
                </a:solidFill>
                <a:latin typeface="Tahoma"/>
                <a:cs typeface="Tahoma"/>
              </a:rPr>
              <a:t>i</a:t>
            </a:r>
            <a:r>
              <a:rPr sz="1350" spc="-23" dirty="0">
                <a:solidFill>
                  <a:srgbClr val="FFFFFF"/>
                </a:solidFill>
                <a:latin typeface="Tahoma"/>
                <a:cs typeface="Tahoma"/>
              </a:rPr>
              <a:t>ón  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Lineal </a:t>
            </a:r>
            <a:r>
              <a:rPr sz="1350" spc="-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Simple</a:t>
            </a:r>
            <a:endParaRPr sz="135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807931" y="2882064"/>
            <a:ext cx="4085749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  <a:tabLst>
                <a:tab pos="1001078" algn="l"/>
                <a:tab pos="1481138" algn="l"/>
                <a:tab pos="2457450" algn="l"/>
                <a:tab pos="3829050" algn="l"/>
              </a:tabLst>
            </a:pP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𝑦</a:t>
            </a:r>
            <a:r>
              <a:rPr sz="1800" spc="124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=</a:t>
            </a:r>
            <a:r>
              <a:rPr sz="1800" spc="101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spc="-11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1969" spc="-17" baseline="-15873" dirty="0">
                <a:solidFill>
                  <a:srgbClr val="004E40"/>
                </a:solidFill>
                <a:latin typeface="Cambria Math"/>
                <a:cs typeface="Cambria Math"/>
              </a:rPr>
              <a:t>0</a:t>
            </a:r>
            <a:r>
              <a:rPr sz="1969" spc="269" baseline="-1587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+	</a:t>
            </a:r>
            <a:r>
              <a:rPr sz="1800" spc="-34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1969" spc="-50" baseline="-15873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1969" spc="293" baseline="-1587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∗	</a:t>
            </a:r>
            <a:r>
              <a:rPr sz="1800" spc="-19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1969" spc="-28" baseline="-15873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1969" spc="287" baseline="-1587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+</a:t>
            </a:r>
            <a:r>
              <a:rPr sz="1800" spc="-8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spc="-11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1969" spc="-17" baseline="-15873" dirty="0">
                <a:solidFill>
                  <a:srgbClr val="004E40"/>
                </a:solidFill>
                <a:latin typeface="Cambria Math"/>
                <a:cs typeface="Cambria Math"/>
              </a:rPr>
              <a:t>2</a:t>
            </a:r>
            <a:r>
              <a:rPr sz="1969" spc="275" baseline="-1587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∗	</a:t>
            </a:r>
            <a:r>
              <a:rPr sz="1800" spc="4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1969" spc="5" baseline="-15873" dirty="0">
                <a:solidFill>
                  <a:srgbClr val="004E40"/>
                </a:solidFill>
                <a:latin typeface="Cambria Math"/>
                <a:cs typeface="Cambria Math"/>
              </a:rPr>
              <a:t>2</a:t>
            </a:r>
            <a:r>
              <a:rPr sz="1969" spc="287" baseline="-1587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751"/>
                </a:solidFill>
                <a:latin typeface="Calibri"/>
                <a:cs typeface="Calibri"/>
              </a:rPr>
              <a:t>+</a:t>
            </a:r>
            <a:r>
              <a:rPr sz="1800" spc="-4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4751"/>
                </a:solidFill>
                <a:latin typeface="Calibri"/>
                <a:cs typeface="Calibri"/>
              </a:rPr>
              <a:t>…</a:t>
            </a:r>
            <a:r>
              <a:rPr sz="1800" spc="4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+</a:t>
            </a:r>
            <a:r>
              <a:rPr sz="1800" spc="-8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spc="23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1969" spc="33" baseline="-15873" dirty="0">
                <a:solidFill>
                  <a:srgbClr val="004E40"/>
                </a:solidFill>
                <a:latin typeface="Cambria Math"/>
                <a:cs typeface="Cambria Math"/>
              </a:rPr>
              <a:t>𝑛</a:t>
            </a:r>
            <a:r>
              <a:rPr sz="1969" spc="293" baseline="-1587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∗	</a:t>
            </a:r>
            <a:r>
              <a:rPr sz="1800" spc="38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1969" spc="56" baseline="-15873" dirty="0">
                <a:solidFill>
                  <a:srgbClr val="004E40"/>
                </a:solidFill>
                <a:latin typeface="Cambria Math"/>
                <a:cs typeface="Cambria Math"/>
              </a:rPr>
              <a:t>𝑛</a:t>
            </a:r>
            <a:endParaRPr sz="1969" baseline="-15873" dirty="0">
              <a:latin typeface="Cambria Math"/>
              <a:cs typeface="Cambria Math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0267" y="2698841"/>
            <a:ext cx="928211" cy="653064"/>
          </a:xfrm>
          <a:prstGeom prst="rect">
            <a:avLst/>
          </a:prstGeom>
          <a:solidFill>
            <a:srgbClr val="00A2AC"/>
          </a:solidFill>
          <a:ln w="34925">
            <a:solidFill>
              <a:srgbClr val="007982"/>
            </a:solidFill>
          </a:ln>
        </p:spPr>
        <p:txBody>
          <a:bodyPr vert="horz" wrap="square" lIns="0" tIns="29528" rIns="0" bIns="0" rtlCol="0">
            <a:spAutoFit/>
          </a:bodyPr>
          <a:lstStyle/>
          <a:p>
            <a:pPr marL="70485" marR="107633" algn="ctr">
              <a:spcBef>
                <a:spcPts val="233"/>
              </a:spcBef>
            </a:pPr>
            <a:r>
              <a:rPr sz="1350" spc="19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1350" spc="4" dirty="0">
                <a:solidFill>
                  <a:srgbClr val="FFFFFF"/>
                </a:solidFill>
                <a:latin typeface="Tahoma"/>
                <a:cs typeface="Tahoma"/>
              </a:rPr>
              <a:t>e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gresi</a:t>
            </a:r>
            <a:r>
              <a:rPr sz="1350" dirty="0">
                <a:solidFill>
                  <a:srgbClr val="FFFFFF"/>
                </a:solidFill>
                <a:latin typeface="Tahoma"/>
                <a:cs typeface="Tahoma"/>
              </a:rPr>
              <a:t>ó</a:t>
            </a:r>
            <a:r>
              <a:rPr sz="1350" spc="-23" dirty="0">
                <a:solidFill>
                  <a:srgbClr val="FFFFFF"/>
                </a:solidFill>
                <a:latin typeface="Tahoma"/>
                <a:cs typeface="Tahoma"/>
              </a:rPr>
              <a:t>n  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Lineal </a:t>
            </a:r>
            <a:r>
              <a:rPr sz="1350" spc="-4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FFFFFF"/>
                </a:solidFill>
                <a:latin typeface="Tahoma"/>
                <a:cs typeface="Tahoma"/>
              </a:rPr>
              <a:t>Múltiple</a:t>
            </a:r>
            <a:endParaRPr sz="1350" dirty="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407729" y="3655161"/>
            <a:ext cx="4034314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ts val="1526"/>
              </a:lnSpc>
              <a:spcBef>
                <a:spcPts val="75"/>
              </a:spcBef>
              <a:tabLst>
                <a:tab pos="1010603" algn="l"/>
                <a:tab pos="1491139" algn="l"/>
                <a:tab pos="2466975" algn="l"/>
              </a:tabLst>
            </a:pP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𝑦</a:t>
            </a:r>
            <a:r>
              <a:rPr sz="1800" spc="124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=</a:t>
            </a:r>
            <a:r>
              <a:rPr sz="1800" spc="101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spc="-11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1969" spc="-17" baseline="-15873" dirty="0">
                <a:solidFill>
                  <a:srgbClr val="004E40"/>
                </a:solidFill>
                <a:latin typeface="Cambria Math"/>
                <a:cs typeface="Cambria Math"/>
              </a:rPr>
              <a:t>0</a:t>
            </a:r>
            <a:r>
              <a:rPr sz="1969" spc="269" baseline="-1587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+	</a:t>
            </a:r>
            <a:r>
              <a:rPr sz="1800" spc="-34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1969" spc="-50" baseline="-15873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1969" spc="293" baseline="-1587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∗	</a:t>
            </a:r>
            <a:r>
              <a:rPr sz="1800" spc="-19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1969" spc="-28" baseline="-15873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1969" spc="287" baseline="-1587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+</a:t>
            </a:r>
            <a:r>
              <a:rPr sz="1800" spc="-8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spc="-11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1969" spc="-17" baseline="-15873" dirty="0">
                <a:solidFill>
                  <a:srgbClr val="004E40"/>
                </a:solidFill>
                <a:latin typeface="Cambria Math"/>
                <a:cs typeface="Cambria Math"/>
              </a:rPr>
              <a:t>2</a:t>
            </a:r>
            <a:r>
              <a:rPr sz="1969" spc="269" baseline="-1587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∗	</a:t>
            </a:r>
            <a:r>
              <a:rPr sz="1800" spc="68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1969" spc="101" baseline="28571" dirty="0">
                <a:solidFill>
                  <a:srgbClr val="004E40"/>
                </a:solidFill>
                <a:latin typeface="Cambria Math"/>
                <a:cs typeface="Cambria Math"/>
              </a:rPr>
              <a:t>2</a:t>
            </a:r>
            <a:r>
              <a:rPr sz="1800" spc="68" dirty="0">
                <a:solidFill>
                  <a:srgbClr val="004751"/>
                </a:solidFill>
                <a:latin typeface="Calibri"/>
                <a:cs typeface="Calibri"/>
              </a:rPr>
              <a:t>+</a:t>
            </a:r>
            <a:r>
              <a:rPr sz="1800" spc="-11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4751"/>
                </a:solidFill>
                <a:latin typeface="Calibri"/>
                <a:cs typeface="Calibri"/>
              </a:rPr>
              <a:t>…</a:t>
            </a:r>
            <a:r>
              <a:rPr sz="1800" spc="-19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+</a:t>
            </a:r>
            <a:r>
              <a:rPr sz="1800" spc="-19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spc="23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1969" spc="33" baseline="-15873" dirty="0">
                <a:solidFill>
                  <a:srgbClr val="004E40"/>
                </a:solidFill>
                <a:latin typeface="Cambria Math"/>
                <a:cs typeface="Cambria Math"/>
              </a:rPr>
              <a:t>𝑛</a:t>
            </a:r>
            <a:r>
              <a:rPr sz="1969" spc="287" baseline="-1587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∗</a:t>
            </a:r>
            <a:r>
              <a:rPr sz="1800" spc="-4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spc="98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1969" spc="146" baseline="28571" dirty="0">
                <a:solidFill>
                  <a:srgbClr val="004E40"/>
                </a:solidFill>
                <a:latin typeface="Cambria Math"/>
                <a:cs typeface="Cambria Math"/>
              </a:rPr>
              <a:t>𝑛</a:t>
            </a:r>
            <a:endParaRPr sz="1969" baseline="28571">
              <a:latin typeface="Cambria Math"/>
              <a:cs typeface="Cambria Math"/>
            </a:endParaRPr>
          </a:p>
          <a:p>
            <a:pPr marL="2580322">
              <a:lnSpc>
                <a:spcPts val="941"/>
              </a:lnSpc>
              <a:tabLst>
                <a:tab pos="3866198" algn="l"/>
              </a:tabLst>
            </a:pPr>
            <a:r>
              <a:rPr sz="1313" spc="30" dirty="0">
                <a:solidFill>
                  <a:srgbClr val="004E40"/>
                </a:solidFill>
                <a:latin typeface="Cambria Math"/>
                <a:cs typeface="Cambria Math"/>
              </a:rPr>
              <a:t>1	1</a:t>
            </a:r>
            <a:endParaRPr sz="1313">
              <a:latin typeface="Cambria Math"/>
              <a:cs typeface="Cambria Math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2407729" y="4299108"/>
            <a:ext cx="4607719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ts val="1526"/>
              </a:lnSpc>
              <a:spcBef>
                <a:spcPts val="75"/>
              </a:spcBef>
              <a:tabLst>
                <a:tab pos="1010603" algn="l"/>
                <a:tab pos="1491139" algn="l"/>
                <a:tab pos="2466975" algn="l"/>
                <a:tab pos="3147536" algn="l"/>
                <a:tab pos="3358991" algn="l"/>
                <a:tab pos="3633311" algn="l"/>
                <a:tab pos="4127183" algn="l"/>
                <a:tab pos="4338638" algn="l"/>
              </a:tabLst>
            </a:pP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𝑦</a:t>
            </a:r>
            <a:r>
              <a:rPr sz="1800" spc="127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=</a:t>
            </a:r>
            <a:r>
              <a:rPr sz="1800" spc="101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spc="-11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1969" spc="-17" baseline="-15873" dirty="0">
                <a:solidFill>
                  <a:srgbClr val="004E40"/>
                </a:solidFill>
                <a:latin typeface="Cambria Math"/>
                <a:cs typeface="Cambria Math"/>
              </a:rPr>
              <a:t>0</a:t>
            </a:r>
            <a:r>
              <a:rPr sz="1969" spc="269" baseline="-1587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+	</a:t>
            </a:r>
            <a:r>
              <a:rPr sz="1800" spc="-34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1969" spc="-50" baseline="-15873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1969" spc="293" baseline="-1587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∗	</a:t>
            </a:r>
            <a:r>
              <a:rPr sz="1800" spc="-19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1969" spc="-28" baseline="-15873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1969" spc="287" baseline="-1587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+</a:t>
            </a:r>
            <a:r>
              <a:rPr sz="1800" spc="-8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spc="-11" dirty="0">
                <a:solidFill>
                  <a:srgbClr val="004E40"/>
                </a:solidFill>
                <a:latin typeface="Cambria Math"/>
                <a:cs typeface="Cambria Math"/>
              </a:rPr>
              <a:t>𝑏</a:t>
            </a:r>
            <a:r>
              <a:rPr sz="1969" spc="-17" baseline="-15873" dirty="0">
                <a:solidFill>
                  <a:srgbClr val="004E40"/>
                </a:solidFill>
                <a:latin typeface="Cambria Math"/>
                <a:cs typeface="Cambria Math"/>
              </a:rPr>
              <a:t>2</a:t>
            </a:r>
            <a:r>
              <a:rPr sz="1969" spc="275" baseline="-15873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∗	</a:t>
            </a:r>
            <a:r>
              <a:rPr sz="1800" spc="64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1969" spc="95" baseline="28571" dirty="0">
                <a:solidFill>
                  <a:srgbClr val="004E40"/>
                </a:solidFill>
                <a:latin typeface="Cambria Math"/>
                <a:cs typeface="Cambria Math"/>
              </a:rPr>
              <a:t>2</a:t>
            </a:r>
            <a:r>
              <a:rPr sz="1800" spc="64" dirty="0">
                <a:solidFill>
                  <a:srgbClr val="004751"/>
                </a:solidFill>
                <a:latin typeface="Calibri"/>
                <a:cs typeface="Calibri"/>
              </a:rPr>
              <a:t>+</a:t>
            </a:r>
            <a:r>
              <a:rPr sz="1800" spc="4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𝑏	∗	𝑥	+</a:t>
            </a:r>
            <a:r>
              <a:rPr sz="1800" spc="-8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4E40"/>
                </a:solidFill>
                <a:latin typeface="Cambria Math"/>
                <a:cs typeface="Cambria Math"/>
              </a:rPr>
              <a:t>𝑏	∗	</a:t>
            </a:r>
            <a:r>
              <a:rPr sz="1800" spc="60" dirty="0">
                <a:solidFill>
                  <a:srgbClr val="004E40"/>
                </a:solidFill>
                <a:latin typeface="Cambria Math"/>
                <a:cs typeface="Cambria Math"/>
              </a:rPr>
              <a:t>𝑥</a:t>
            </a:r>
            <a:r>
              <a:rPr sz="1969" spc="90" baseline="28571" dirty="0">
                <a:solidFill>
                  <a:srgbClr val="004E40"/>
                </a:solidFill>
                <a:latin typeface="Cambria Math"/>
                <a:cs typeface="Cambria Math"/>
              </a:rPr>
              <a:t>2</a:t>
            </a:r>
            <a:endParaRPr sz="1969" baseline="28571" dirty="0">
              <a:latin typeface="Cambria Math"/>
              <a:cs typeface="Cambria Math"/>
            </a:endParaRPr>
          </a:p>
          <a:p>
            <a:pPr marL="2580322">
              <a:lnSpc>
                <a:spcPts val="941"/>
              </a:lnSpc>
              <a:tabLst>
                <a:tab pos="2989897" algn="l"/>
                <a:tab pos="3477578" algn="l"/>
                <a:tab pos="3970496" algn="l"/>
                <a:tab pos="4457700" algn="l"/>
              </a:tabLst>
            </a:pPr>
            <a:r>
              <a:rPr sz="1313" spc="30" dirty="0">
                <a:solidFill>
                  <a:srgbClr val="004E40"/>
                </a:solidFill>
                <a:latin typeface="Cambria Math"/>
                <a:cs typeface="Cambria Math"/>
              </a:rPr>
              <a:t>1	</a:t>
            </a:r>
            <a:r>
              <a:rPr sz="1969" spc="45" baseline="1587" dirty="0">
                <a:solidFill>
                  <a:srgbClr val="004E40"/>
                </a:solidFill>
                <a:latin typeface="Cambria Math"/>
                <a:cs typeface="Cambria Math"/>
              </a:rPr>
              <a:t>3	2	4	</a:t>
            </a:r>
            <a:r>
              <a:rPr sz="1313" spc="30" dirty="0">
                <a:solidFill>
                  <a:srgbClr val="004E40"/>
                </a:solidFill>
                <a:latin typeface="Cambria Math"/>
                <a:cs typeface="Cambria Math"/>
              </a:rPr>
              <a:t>2</a:t>
            </a:r>
            <a:endParaRPr sz="1313" dirty="0">
              <a:latin typeface="Cambria Math"/>
              <a:cs typeface="Cambria Math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0267" y="3630599"/>
            <a:ext cx="946785" cy="445795"/>
          </a:xfrm>
          <a:prstGeom prst="rect">
            <a:avLst/>
          </a:prstGeom>
          <a:solidFill>
            <a:srgbClr val="00A2AC"/>
          </a:solidFill>
          <a:ln w="34925">
            <a:solidFill>
              <a:srgbClr val="007982"/>
            </a:solidFill>
          </a:ln>
        </p:spPr>
        <p:txBody>
          <a:bodyPr vert="horz" wrap="square" lIns="0" tIns="30004" rIns="0" bIns="0" rtlCol="0">
            <a:spAutoFit/>
          </a:bodyPr>
          <a:lstStyle/>
          <a:p>
            <a:pPr marL="69533" marR="65723" indent="10001">
              <a:spcBef>
                <a:spcPts val="236"/>
              </a:spcBef>
            </a:pP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Regresión </a:t>
            </a:r>
            <a:r>
              <a:rPr sz="1350" spc="-413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350" spc="71" dirty="0">
                <a:solidFill>
                  <a:srgbClr val="FFFFFF"/>
                </a:solidFill>
                <a:latin typeface="Tahoma"/>
                <a:cs typeface="Tahoma"/>
              </a:rPr>
              <a:t>P</a:t>
            </a:r>
            <a:r>
              <a:rPr sz="1350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350" spc="-34" dirty="0">
                <a:solidFill>
                  <a:srgbClr val="FFFFFF"/>
                </a:solidFill>
                <a:latin typeface="Tahoma"/>
                <a:cs typeface="Tahoma"/>
              </a:rPr>
              <a:t>li</a:t>
            </a:r>
            <a:r>
              <a:rPr sz="1350" spc="-23" dirty="0">
                <a:solidFill>
                  <a:srgbClr val="FFFFFF"/>
                </a:solidFill>
                <a:latin typeface="Tahoma"/>
                <a:cs typeface="Tahoma"/>
              </a:rPr>
              <a:t>n</a:t>
            </a:r>
            <a:r>
              <a:rPr sz="1350" spc="-11" dirty="0">
                <a:solidFill>
                  <a:srgbClr val="FFFFFF"/>
                </a:solidFill>
                <a:latin typeface="Tahoma"/>
                <a:cs typeface="Tahoma"/>
              </a:rPr>
              <a:t>ó</a:t>
            </a:r>
            <a:r>
              <a:rPr sz="1350" spc="-8" dirty="0">
                <a:solidFill>
                  <a:srgbClr val="FFFFFF"/>
                </a:solidFill>
                <a:latin typeface="Tahoma"/>
                <a:cs typeface="Tahoma"/>
              </a:rPr>
              <a:t>mica</a:t>
            </a:r>
            <a:endParaRPr sz="1350" dirty="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45563" y="3737171"/>
            <a:ext cx="425768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-8" dirty="0">
                <a:solidFill>
                  <a:srgbClr val="004751"/>
                </a:solidFill>
                <a:latin typeface="Calibri"/>
                <a:cs typeface="Calibri"/>
              </a:rPr>
              <a:t>simple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69744" y="4248587"/>
            <a:ext cx="542925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 marR="3810">
              <a:spcBef>
                <a:spcPts val="71"/>
              </a:spcBef>
            </a:pPr>
            <a:r>
              <a:rPr sz="1200" spc="-4" dirty="0">
                <a:solidFill>
                  <a:srgbClr val="004751"/>
                </a:solidFill>
                <a:latin typeface="Calibri"/>
                <a:cs typeface="Calibri"/>
              </a:rPr>
              <a:t>M</a:t>
            </a:r>
            <a:r>
              <a:rPr sz="1200" spc="-8" dirty="0">
                <a:solidFill>
                  <a:srgbClr val="004751"/>
                </a:solidFill>
                <a:latin typeface="Calibri"/>
                <a:cs typeface="Calibri"/>
              </a:rPr>
              <a:t>ú</a:t>
            </a:r>
            <a:r>
              <a:rPr sz="1200" dirty="0">
                <a:solidFill>
                  <a:srgbClr val="004751"/>
                </a:solidFill>
                <a:latin typeface="Calibri"/>
                <a:cs typeface="Calibri"/>
              </a:rPr>
              <a:t>lt</a:t>
            </a:r>
            <a:r>
              <a:rPr sz="1200" spc="-4" dirty="0">
                <a:solidFill>
                  <a:srgbClr val="004751"/>
                </a:solidFill>
                <a:latin typeface="Calibri"/>
                <a:cs typeface="Calibri"/>
              </a:rPr>
              <a:t>i</a:t>
            </a:r>
            <a:r>
              <a:rPr sz="1200" spc="-8" dirty="0">
                <a:solidFill>
                  <a:srgbClr val="004751"/>
                </a:solidFill>
                <a:latin typeface="Calibri"/>
                <a:cs typeface="Calibri"/>
              </a:rPr>
              <a:t>p</a:t>
            </a:r>
            <a:r>
              <a:rPr sz="1200" dirty="0">
                <a:solidFill>
                  <a:srgbClr val="004751"/>
                </a:solidFill>
                <a:latin typeface="Calibri"/>
                <a:cs typeface="Calibri"/>
              </a:rPr>
              <a:t>l</a:t>
            </a:r>
            <a:r>
              <a:rPr sz="1200" spc="-4" dirty="0">
                <a:solidFill>
                  <a:srgbClr val="004751"/>
                </a:solidFill>
                <a:latin typeface="Calibri"/>
                <a:cs typeface="Calibri"/>
              </a:rPr>
              <a:t>e  </a:t>
            </a:r>
            <a:r>
              <a:rPr sz="1200" spc="-8" dirty="0">
                <a:solidFill>
                  <a:srgbClr val="004751"/>
                </a:solidFill>
                <a:latin typeface="Calibri"/>
                <a:cs typeface="Calibri"/>
              </a:rPr>
              <a:t>Orden</a:t>
            </a:r>
            <a:r>
              <a:rPr sz="1200" spc="-23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Calibri"/>
                <a:cs typeface="Calibri"/>
              </a:rPr>
              <a:t>2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511129" y="1086030"/>
            <a:ext cx="863287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/>
              <a:t>La </a:t>
            </a:r>
            <a:r>
              <a:rPr lang="es-ES" b="1" dirty="0"/>
              <a:t>regresión polinómica no lineal</a:t>
            </a:r>
            <a:r>
              <a:rPr lang="es-ES" dirty="0"/>
              <a:t> es una extensión de la regresión lineal en la que se ajusta un modelo polinómico a los datos. Aunque el modelo es </a:t>
            </a:r>
            <a:r>
              <a:rPr lang="es-ES" b="1" dirty="0"/>
              <a:t>no lineal en los datos</a:t>
            </a:r>
            <a:r>
              <a:rPr lang="es-ES" dirty="0"/>
              <a:t>, sigue siendo </a:t>
            </a:r>
            <a:r>
              <a:rPr lang="es-ES" b="1" dirty="0"/>
              <a:t>lineal en los parámetros</a:t>
            </a:r>
            <a:r>
              <a:rPr lang="es-ES" dirty="0"/>
              <a:t>, por lo que podemos resolverlo utilizando métodos como mínimos cuadrados.</a:t>
            </a:r>
          </a:p>
        </p:txBody>
      </p:sp>
    </p:spTree>
    <p:extLst>
      <p:ext uri="{BB962C8B-B14F-4D97-AF65-F5344CB8AC3E}">
        <p14:creationId xmlns:p14="http://schemas.microsoft.com/office/powerpoint/2010/main" val="1605815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r>
              <a:rPr sz="2100" spc="-41" dirty="0"/>
              <a:t> </a:t>
            </a:r>
            <a:r>
              <a:rPr sz="2100" spc="-4" dirty="0"/>
              <a:t>polinómica</a:t>
            </a:r>
            <a:endParaRPr sz="2100"/>
          </a:p>
        </p:txBody>
      </p:sp>
      <p:grpSp>
        <p:nvGrpSpPr>
          <p:cNvPr id="3" name="object 3"/>
          <p:cNvGrpSpPr/>
          <p:nvPr/>
        </p:nvGrpSpPr>
        <p:grpSpPr>
          <a:xfrm>
            <a:off x="1264188" y="1241298"/>
            <a:ext cx="4813459" cy="3548063"/>
            <a:chOff x="542584" y="1655064"/>
            <a:chExt cx="6417945" cy="473075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42584" y="1655064"/>
              <a:ext cx="6417523" cy="4730496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1421130" y="2097786"/>
              <a:ext cx="4924425" cy="3396615"/>
            </a:xfrm>
            <a:custGeom>
              <a:avLst/>
              <a:gdLst/>
              <a:ahLst/>
              <a:cxnLst/>
              <a:rect l="l" t="t" r="r" b="b"/>
              <a:pathLst>
                <a:path w="4924425" h="3396615">
                  <a:moveTo>
                    <a:pt x="0" y="3396615"/>
                  </a:moveTo>
                  <a:lnTo>
                    <a:pt x="4924298" y="0"/>
                  </a:lnTo>
                </a:path>
              </a:pathLst>
            </a:custGeom>
            <a:ln w="28575">
              <a:solidFill>
                <a:srgbClr val="92C47C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3829955" y="3656101"/>
            <a:ext cx="4033838" cy="31739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8100">
              <a:lnSpc>
                <a:spcPts val="1526"/>
              </a:lnSpc>
              <a:spcBef>
                <a:spcPts val="75"/>
              </a:spcBef>
              <a:tabLst>
                <a:tab pos="1010603" algn="l"/>
                <a:tab pos="1490663" algn="l"/>
                <a:tab pos="2466975" algn="l"/>
              </a:tabLst>
            </a:pPr>
            <a:r>
              <a:rPr sz="1800" dirty="0">
                <a:solidFill>
                  <a:srgbClr val="001F5F"/>
                </a:solidFill>
                <a:latin typeface="Cambria Math"/>
                <a:cs typeface="Cambria Math"/>
              </a:rPr>
              <a:t>𝑦</a:t>
            </a:r>
            <a:r>
              <a:rPr sz="1800" spc="124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1F5F"/>
                </a:solidFill>
                <a:latin typeface="Cambria Math"/>
                <a:cs typeface="Cambria Math"/>
              </a:rPr>
              <a:t>=</a:t>
            </a:r>
            <a:r>
              <a:rPr sz="1800" spc="101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sz="1800" spc="-11" dirty="0">
                <a:solidFill>
                  <a:srgbClr val="001F5F"/>
                </a:solidFill>
                <a:latin typeface="Cambria Math"/>
                <a:cs typeface="Cambria Math"/>
              </a:rPr>
              <a:t>𝑏</a:t>
            </a:r>
            <a:r>
              <a:rPr sz="1969" spc="-17" baseline="-15873" dirty="0">
                <a:solidFill>
                  <a:srgbClr val="001F5F"/>
                </a:solidFill>
                <a:latin typeface="Cambria Math"/>
                <a:cs typeface="Cambria Math"/>
              </a:rPr>
              <a:t>0</a:t>
            </a:r>
            <a:r>
              <a:rPr sz="1969" spc="269" baseline="-15873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1F5F"/>
                </a:solidFill>
                <a:latin typeface="Cambria Math"/>
                <a:cs typeface="Cambria Math"/>
              </a:rPr>
              <a:t>+	</a:t>
            </a:r>
            <a:r>
              <a:rPr sz="1800" spc="-34" dirty="0">
                <a:solidFill>
                  <a:srgbClr val="001F5F"/>
                </a:solidFill>
                <a:latin typeface="Cambria Math"/>
                <a:cs typeface="Cambria Math"/>
              </a:rPr>
              <a:t>𝑏</a:t>
            </a:r>
            <a:r>
              <a:rPr sz="1969" spc="-50" baseline="-15873" dirty="0">
                <a:solidFill>
                  <a:srgbClr val="001F5F"/>
                </a:solidFill>
                <a:latin typeface="Cambria Math"/>
                <a:cs typeface="Cambria Math"/>
              </a:rPr>
              <a:t>1</a:t>
            </a:r>
            <a:r>
              <a:rPr sz="1969" spc="293" baseline="-15873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1F5F"/>
                </a:solidFill>
                <a:latin typeface="Cambria Math"/>
                <a:cs typeface="Cambria Math"/>
              </a:rPr>
              <a:t>∗	</a:t>
            </a:r>
            <a:r>
              <a:rPr sz="1800" spc="-19" dirty="0">
                <a:solidFill>
                  <a:srgbClr val="001F5F"/>
                </a:solidFill>
                <a:latin typeface="Cambria Math"/>
                <a:cs typeface="Cambria Math"/>
              </a:rPr>
              <a:t>𝑥</a:t>
            </a:r>
            <a:r>
              <a:rPr sz="1969" spc="-28" baseline="-15873" dirty="0">
                <a:solidFill>
                  <a:srgbClr val="001F5F"/>
                </a:solidFill>
                <a:latin typeface="Cambria Math"/>
                <a:cs typeface="Cambria Math"/>
              </a:rPr>
              <a:t>1</a:t>
            </a:r>
            <a:r>
              <a:rPr sz="1969" spc="287" baseline="-15873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1F5F"/>
                </a:solidFill>
                <a:latin typeface="Cambria Math"/>
                <a:cs typeface="Cambria Math"/>
              </a:rPr>
              <a:t>+</a:t>
            </a:r>
            <a:r>
              <a:rPr sz="1800" spc="-8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sz="1800" spc="-11" dirty="0">
                <a:solidFill>
                  <a:srgbClr val="001F5F"/>
                </a:solidFill>
                <a:latin typeface="Cambria Math"/>
                <a:cs typeface="Cambria Math"/>
              </a:rPr>
              <a:t>𝑏</a:t>
            </a:r>
            <a:r>
              <a:rPr sz="1969" spc="-17" baseline="-15873" dirty="0">
                <a:solidFill>
                  <a:srgbClr val="001F5F"/>
                </a:solidFill>
                <a:latin typeface="Cambria Math"/>
                <a:cs typeface="Cambria Math"/>
              </a:rPr>
              <a:t>2</a:t>
            </a:r>
            <a:r>
              <a:rPr sz="1969" spc="275" baseline="-15873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1F5F"/>
                </a:solidFill>
                <a:latin typeface="Cambria Math"/>
                <a:cs typeface="Cambria Math"/>
              </a:rPr>
              <a:t>∗	</a:t>
            </a:r>
            <a:r>
              <a:rPr sz="1800" spc="64" dirty="0">
                <a:solidFill>
                  <a:srgbClr val="001F5F"/>
                </a:solidFill>
                <a:latin typeface="Cambria Math"/>
                <a:cs typeface="Cambria Math"/>
              </a:rPr>
              <a:t>𝑥</a:t>
            </a:r>
            <a:r>
              <a:rPr sz="1969" spc="95" baseline="28571" dirty="0">
                <a:solidFill>
                  <a:srgbClr val="001F5F"/>
                </a:solidFill>
                <a:latin typeface="Cambria Math"/>
                <a:cs typeface="Cambria Math"/>
              </a:rPr>
              <a:t>2</a:t>
            </a:r>
            <a:r>
              <a:rPr sz="1800" spc="64" dirty="0">
                <a:solidFill>
                  <a:srgbClr val="001F5F"/>
                </a:solidFill>
                <a:latin typeface="Calibri"/>
                <a:cs typeface="Calibri"/>
              </a:rPr>
              <a:t>+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libri"/>
                <a:cs typeface="Calibri"/>
              </a:rPr>
              <a:t>…</a:t>
            </a:r>
            <a:r>
              <a:rPr sz="1800" spc="-15" dirty="0">
                <a:solidFill>
                  <a:srgbClr val="001F5F"/>
                </a:solidFill>
                <a:latin typeface="Calibri"/>
                <a:cs typeface="Calibri"/>
              </a:rPr>
              <a:t> </a:t>
            </a:r>
            <a:r>
              <a:rPr sz="1800" dirty="0">
                <a:solidFill>
                  <a:srgbClr val="001F5F"/>
                </a:solidFill>
                <a:latin typeface="Cambria Math"/>
                <a:cs typeface="Cambria Math"/>
              </a:rPr>
              <a:t>+</a:t>
            </a:r>
            <a:r>
              <a:rPr sz="1800" spc="-15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sz="1800" spc="23" dirty="0">
                <a:solidFill>
                  <a:srgbClr val="001F5F"/>
                </a:solidFill>
                <a:latin typeface="Cambria Math"/>
                <a:cs typeface="Cambria Math"/>
              </a:rPr>
              <a:t>𝑏</a:t>
            </a:r>
            <a:r>
              <a:rPr sz="1969" spc="33" baseline="-15873" dirty="0">
                <a:solidFill>
                  <a:srgbClr val="001F5F"/>
                </a:solidFill>
                <a:latin typeface="Cambria Math"/>
                <a:cs typeface="Cambria Math"/>
              </a:rPr>
              <a:t>𝑛</a:t>
            </a:r>
            <a:r>
              <a:rPr sz="1969" spc="287" baseline="-15873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001F5F"/>
                </a:solidFill>
                <a:latin typeface="Cambria Math"/>
                <a:cs typeface="Cambria Math"/>
              </a:rPr>
              <a:t>∗</a:t>
            </a:r>
            <a:r>
              <a:rPr sz="1800" spc="4" dirty="0">
                <a:solidFill>
                  <a:srgbClr val="001F5F"/>
                </a:solidFill>
                <a:latin typeface="Cambria Math"/>
                <a:cs typeface="Cambria Math"/>
              </a:rPr>
              <a:t> </a:t>
            </a:r>
            <a:r>
              <a:rPr sz="1800" spc="94" dirty="0">
                <a:solidFill>
                  <a:srgbClr val="001F5F"/>
                </a:solidFill>
                <a:latin typeface="Cambria Math"/>
                <a:cs typeface="Cambria Math"/>
              </a:rPr>
              <a:t>𝑥</a:t>
            </a:r>
            <a:r>
              <a:rPr sz="1969" spc="140" baseline="28571" dirty="0">
                <a:solidFill>
                  <a:srgbClr val="001F5F"/>
                </a:solidFill>
                <a:latin typeface="Cambria Math"/>
                <a:cs typeface="Cambria Math"/>
              </a:rPr>
              <a:t>𝑛</a:t>
            </a:r>
            <a:endParaRPr sz="1969" baseline="28571" dirty="0">
              <a:latin typeface="Cambria Math"/>
              <a:cs typeface="Cambria Math"/>
            </a:endParaRPr>
          </a:p>
          <a:p>
            <a:pPr marL="2580322">
              <a:lnSpc>
                <a:spcPts val="941"/>
              </a:lnSpc>
              <a:tabLst>
                <a:tab pos="3866198" algn="l"/>
              </a:tabLst>
            </a:pPr>
            <a:r>
              <a:rPr sz="1313" spc="30" dirty="0">
                <a:solidFill>
                  <a:srgbClr val="001F5F"/>
                </a:solidFill>
                <a:latin typeface="Cambria Math"/>
                <a:cs typeface="Cambria Math"/>
              </a:rPr>
              <a:t>1	1</a:t>
            </a:r>
            <a:endParaRPr sz="1313" dirty="0">
              <a:latin typeface="Cambria Math"/>
              <a:cs typeface="Cambria Math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486400" y="1853566"/>
            <a:ext cx="1720215" cy="2866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8575">
              <a:spcBef>
                <a:spcPts val="75"/>
              </a:spcBef>
              <a:tabLst>
                <a:tab pos="1002030" algn="l"/>
                <a:tab pos="1481138" algn="l"/>
              </a:tabLst>
            </a:pPr>
            <a:r>
              <a:rPr sz="1800" dirty="0">
                <a:solidFill>
                  <a:srgbClr val="6AA84F"/>
                </a:solidFill>
                <a:latin typeface="Cambria Math"/>
                <a:cs typeface="Cambria Math"/>
              </a:rPr>
              <a:t>𝑦</a:t>
            </a:r>
            <a:r>
              <a:rPr sz="1800" spc="135" dirty="0">
                <a:solidFill>
                  <a:srgbClr val="6AA84F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6AA84F"/>
                </a:solidFill>
                <a:latin typeface="Cambria Math"/>
                <a:cs typeface="Cambria Math"/>
              </a:rPr>
              <a:t>=</a:t>
            </a:r>
            <a:r>
              <a:rPr sz="1800" spc="94" dirty="0">
                <a:solidFill>
                  <a:srgbClr val="6AA84F"/>
                </a:solidFill>
                <a:latin typeface="Cambria Math"/>
                <a:cs typeface="Cambria Math"/>
              </a:rPr>
              <a:t> </a:t>
            </a:r>
            <a:r>
              <a:rPr sz="1800" spc="-11" dirty="0">
                <a:solidFill>
                  <a:srgbClr val="6AA84F"/>
                </a:solidFill>
                <a:latin typeface="Cambria Math"/>
                <a:cs typeface="Cambria Math"/>
              </a:rPr>
              <a:t>𝑏</a:t>
            </a:r>
            <a:r>
              <a:rPr sz="1969" spc="-17" baseline="-15873" dirty="0">
                <a:solidFill>
                  <a:srgbClr val="6AA84F"/>
                </a:solidFill>
                <a:latin typeface="Cambria Math"/>
                <a:cs typeface="Cambria Math"/>
              </a:rPr>
              <a:t>0</a:t>
            </a:r>
            <a:r>
              <a:rPr sz="1969" spc="269" baseline="-15873" dirty="0">
                <a:solidFill>
                  <a:srgbClr val="6AA84F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6AA84F"/>
                </a:solidFill>
                <a:latin typeface="Cambria Math"/>
                <a:cs typeface="Cambria Math"/>
              </a:rPr>
              <a:t>+	</a:t>
            </a:r>
            <a:r>
              <a:rPr sz="1800" spc="-34" dirty="0">
                <a:solidFill>
                  <a:srgbClr val="6AA84F"/>
                </a:solidFill>
                <a:latin typeface="Cambria Math"/>
                <a:cs typeface="Cambria Math"/>
              </a:rPr>
              <a:t>𝑏</a:t>
            </a:r>
            <a:r>
              <a:rPr sz="1969" spc="-50" baseline="-15873" dirty="0">
                <a:solidFill>
                  <a:srgbClr val="6AA84F"/>
                </a:solidFill>
                <a:latin typeface="Cambria Math"/>
                <a:cs typeface="Cambria Math"/>
              </a:rPr>
              <a:t>1</a:t>
            </a:r>
            <a:r>
              <a:rPr sz="1969" spc="275" baseline="-15873" dirty="0">
                <a:solidFill>
                  <a:srgbClr val="6AA84F"/>
                </a:solidFill>
                <a:latin typeface="Cambria Math"/>
                <a:cs typeface="Cambria Math"/>
              </a:rPr>
              <a:t> </a:t>
            </a:r>
            <a:r>
              <a:rPr sz="1800" dirty="0">
                <a:solidFill>
                  <a:srgbClr val="6AA84F"/>
                </a:solidFill>
                <a:latin typeface="Cambria Math"/>
                <a:cs typeface="Cambria Math"/>
              </a:rPr>
              <a:t>∗	</a:t>
            </a:r>
            <a:r>
              <a:rPr sz="1800" spc="-19" dirty="0">
                <a:solidFill>
                  <a:srgbClr val="6AA84F"/>
                </a:solidFill>
                <a:latin typeface="Cambria Math"/>
                <a:cs typeface="Cambria Math"/>
              </a:rPr>
              <a:t>𝑥</a:t>
            </a:r>
            <a:r>
              <a:rPr sz="1969" spc="-28" baseline="-15873" dirty="0">
                <a:solidFill>
                  <a:srgbClr val="6AA84F"/>
                </a:solidFill>
                <a:latin typeface="Cambria Math"/>
                <a:cs typeface="Cambria Math"/>
              </a:rPr>
              <a:t>1</a:t>
            </a:r>
            <a:endParaRPr sz="1969" baseline="-15873">
              <a:latin typeface="Cambria Math"/>
              <a:cs typeface="Cambria Math"/>
            </a:endParaRPr>
          </a:p>
        </p:txBody>
      </p:sp>
    </p:spTree>
    <p:extLst>
      <p:ext uri="{BB962C8B-B14F-4D97-AF65-F5344CB8AC3E}">
        <p14:creationId xmlns:p14="http://schemas.microsoft.com/office/powerpoint/2010/main" val="322462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400" dirty="0" smtClean="0"/>
              <a:t>Objetivo </a:t>
            </a:r>
            <a:endParaRPr sz="2400" dirty="0"/>
          </a:p>
        </p:txBody>
      </p:sp>
      <p:sp>
        <p:nvSpPr>
          <p:cNvPr id="4" name="Rectángulo 3"/>
          <p:cNvSpPr/>
          <p:nvPr/>
        </p:nvSpPr>
        <p:spPr>
          <a:xfrm>
            <a:off x="201088" y="1273421"/>
            <a:ext cx="83013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4000">
              <a:spcBef>
                <a:spcPts val="390"/>
              </a:spcBef>
            </a:pPr>
            <a:r>
              <a:rPr lang="es-ES" dirty="0"/>
              <a:t>E</a:t>
            </a:r>
            <a:r>
              <a:rPr lang="es-ES" dirty="0" smtClean="0"/>
              <a:t>ncontrar </a:t>
            </a:r>
            <a:r>
              <a:rPr lang="es-ES" dirty="0"/>
              <a:t>un modelo que permita predecir los valores del atributo </a:t>
            </a:r>
            <a:r>
              <a:rPr lang="es-ES" i="1" dirty="0"/>
              <a:t>target </a:t>
            </a:r>
            <a:r>
              <a:rPr lang="es-ES" dirty="0"/>
              <a:t>a partir de los valores de los atributos </a:t>
            </a:r>
            <a:r>
              <a:rPr lang="es-ES" dirty="0" smtClean="0"/>
              <a:t>predictores, </a:t>
            </a:r>
            <a:r>
              <a:rPr lang="es-ES" dirty="0"/>
              <a:t>de manera que el ajuste sea el máximo posible o, dicho con otras palabras, que el error sea el mínimo posible</a:t>
            </a:r>
            <a:endParaRPr lang="eu-ES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6" name="Group 34"/>
          <p:cNvGrpSpPr>
            <a:grpSpLocks/>
          </p:cNvGrpSpPr>
          <p:nvPr/>
        </p:nvGrpSpPr>
        <p:grpSpPr>
          <a:xfrm>
            <a:off x="1765503" y="2278245"/>
            <a:ext cx="5372716" cy="2212638"/>
            <a:chOff x="0" y="0"/>
            <a:chExt cx="3675379" cy="1356360"/>
          </a:xfrm>
        </p:grpSpPr>
        <p:pic>
          <p:nvPicPr>
            <p:cNvPr id="17" name="Image 3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8371" y="27205"/>
              <a:ext cx="3569654" cy="1215852"/>
            </a:xfrm>
            <a:prstGeom prst="rect">
              <a:avLst/>
            </a:prstGeom>
          </p:spPr>
        </p:pic>
        <p:sp>
          <p:nvSpPr>
            <p:cNvPr id="19" name="Graphic 36"/>
            <p:cNvSpPr/>
            <p:nvPr/>
          </p:nvSpPr>
          <p:spPr>
            <a:xfrm>
              <a:off x="0" y="0"/>
              <a:ext cx="3675379" cy="1356360"/>
            </a:xfrm>
            <a:custGeom>
              <a:avLst/>
              <a:gdLst/>
              <a:ahLst/>
              <a:cxnLst/>
              <a:rect l="l" t="t" r="r" b="b"/>
              <a:pathLst>
                <a:path w="3675379" h="1356360">
                  <a:moveTo>
                    <a:pt x="0" y="635"/>
                  </a:moveTo>
                  <a:lnTo>
                    <a:pt x="3675379" y="635"/>
                  </a:lnTo>
                </a:path>
                <a:path w="3675379" h="1356360">
                  <a:moveTo>
                    <a:pt x="3674745" y="0"/>
                  </a:moveTo>
                  <a:lnTo>
                    <a:pt x="3674745" y="1356359"/>
                  </a:lnTo>
                </a:path>
                <a:path w="3675379" h="1356360">
                  <a:moveTo>
                    <a:pt x="3675379" y="1355725"/>
                  </a:moveTo>
                  <a:lnTo>
                    <a:pt x="0" y="1355725"/>
                  </a:lnTo>
                </a:path>
                <a:path w="3675379" h="1356360">
                  <a:moveTo>
                    <a:pt x="635" y="1356359"/>
                  </a:moveTo>
                  <a:lnTo>
                    <a:pt x="635" y="0"/>
                  </a:lnTo>
                </a:path>
              </a:pathLst>
            </a:custGeom>
            <a:ln w="1270">
              <a:solidFill>
                <a:srgbClr val="000000"/>
              </a:solidFill>
              <a:prstDash val="solid"/>
            </a:ln>
          </p:spPr>
          <p:txBody>
            <a:bodyPr wrap="square" lIns="0" tIns="0" rIns="0" bIns="0" rtlCol="0">
              <a:prstTxWarp prst="textNoShape">
                <a:avLst/>
              </a:prstTxWarp>
              <a:noAutofit/>
            </a:bodyPr>
            <a:lstStyle/>
            <a:p>
              <a:endParaRPr lang="eu-ES"/>
            </a:p>
          </p:txBody>
        </p:sp>
      </p:grpSp>
    </p:spTree>
    <p:extLst>
      <p:ext uri="{BB962C8B-B14F-4D97-AF65-F5344CB8AC3E}">
        <p14:creationId xmlns:p14="http://schemas.microsoft.com/office/powerpoint/2010/main" val="3145266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 idx="4294967295"/>
          </p:nvPr>
        </p:nvSpPr>
        <p:spPr>
          <a:xfrm>
            <a:off x="575187" y="1125999"/>
            <a:ext cx="5500688" cy="1519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 smtClean="0">
                <a:solidFill>
                  <a:schemeClr val="bg1"/>
                </a:solidFill>
              </a:rPr>
              <a:t>7</a:t>
            </a:r>
            <a:r>
              <a:rPr lang="es-ES" sz="4000" b="1" dirty="0" smtClean="0">
                <a:solidFill>
                  <a:schemeClr val="bg1"/>
                </a:solidFill>
              </a:rPr>
              <a:t>. Regularización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85800" y="2710365"/>
            <a:ext cx="392307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Limitaciones de OLS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Alternativas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Estrategias de regularización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Ridge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Lasso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Ridge vs Lasso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 err="1">
                <a:solidFill>
                  <a:schemeClr val="bg1"/>
                </a:solidFill>
              </a:rPr>
              <a:t>Elastic</a:t>
            </a:r>
            <a:r>
              <a:rPr lang="es-ES" dirty="0">
                <a:solidFill>
                  <a:schemeClr val="bg1"/>
                </a:solidFill>
              </a:rPr>
              <a:t> Net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s-ES" dirty="0">
                <a:solidFill>
                  <a:schemeClr val="bg1"/>
                </a:solidFill>
              </a:rPr>
              <a:t>Búsqueda del valor de lambda (𝝀)</a:t>
            </a:r>
          </a:p>
        </p:txBody>
      </p:sp>
    </p:spTree>
    <p:extLst>
      <p:ext uri="{BB962C8B-B14F-4D97-AF65-F5344CB8AC3E}">
        <p14:creationId xmlns:p14="http://schemas.microsoft.com/office/powerpoint/2010/main" val="4068078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915" y="409012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Limitaciones</a:t>
            </a:r>
            <a:r>
              <a:rPr sz="2100" spc="-8" dirty="0"/>
              <a:t> </a:t>
            </a:r>
            <a:r>
              <a:rPr sz="2100" spc="-4" dirty="0"/>
              <a:t>de</a:t>
            </a:r>
            <a:r>
              <a:rPr sz="2100" spc="-38" dirty="0"/>
              <a:t> </a:t>
            </a:r>
            <a:r>
              <a:rPr sz="2100" spc="-4" dirty="0"/>
              <a:t>OLS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1232915" y="1063561"/>
            <a:ext cx="3081338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14300" indent="-105251">
              <a:spcBef>
                <a:spcPts val="71"/>
              </a:spcBef>
              <a:buClr>
                <a:srgbClr val="00A2AD"/>
              </a:buClr>
              <a:buSzPct val="112500"/>
              <a:buFont typeface="Arial MT"/>
              <a:buChar char="•"/>
              <a:tabLst>
                <a:tab pos="114776" algn="l"/>
              </a:tabLst>
            </a:pP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Ajustar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regresión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lineal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múltiple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780919" y="1457610"/>
            <a:ext cx="200978" cy="140970"/>
          </a:xfrm>
          <a:custGeom>
            <a:avLst/>
            <a:gdLst/>
            <a:ahLst/>
            <a:cxnLst/>
            <a:rect l="l" t="t" r="r" b="b"/>
            <a:pathLst>
              <a:path w="267969" h="187960">
                <a:moveTo>
                  <a:pt x="208025" y="0"/>
                </a:moveTo>
                <a:lnTo>
                  <a:pt x="205358" y="7620"/>
                </a:lnTo>
                <a:lnTo>
                  <a:pt x="216217" y="12334"/>
                </a:lnTo>
                <a:lnTo>
                  <a:pt x="225551" y="18859"/>
                </a:lnTo>
                <a:lnTo>
                  <a:pt x="248046" y="62277"/>
                </a:lnTo>
                <a:lnTo>
                  <a:pt x="250825" y="92837"/>
                </a:lnTo>
                <a:lnTo>
                  <a:pt x="250114" y="109410"/>
                </a:lnTo>
                <a:lnTo>
                  <a:pt x="239649" y="149987"/>
                </a:lnTo>
                <a:lnTo>
                  <a:pt x="205612" y="180086"/>
                </a:lnTo>
                <a:lnTo>
                  <a:pt x="208025" y="187706"/>
                </a:lnTo>
                <a:lnTo>
                  <a:pt x="243905" y="166417"/>
                </a:lnTo>
                <a:lnTo>
                  <a:pt x="264017" y="127015"/>
                </a:lnTo>
                <a:lnTo>
                  <a:pt x="267843" y="93853"/>
                </a:lnTo>
                <a:lnTo>
                  <a:pt x="266888" y="76666"/>
                </a:lnTo>
                <a:lnTo>
                  <a:pt x="252475" y="32893"/>
                </a:lnTo>
                <a:lnTo>
                  <a:pt x="221650" y="4907"/>
                </a:lnTo>
                <a:lnTo>
                  <a:pt x="208025" y="0"/>
                </a:lnTo>
                <a:close/>
              </a:path>
              <a:path w="267969" h="187960">
                <a:moveTo>
                  <a:pt x="59816" y="0"/>
                </a:moveTo>
                <a:lnTo>
                  <a:pt x="24044" y="21341"/>
                </a:lnTo>
                <a:lnTo>
                  <a:pt x="3841" y="60753"/>
                </a:lnTo>
                <a:lnTo>
                  <a:pt x="0" y="93853"/>
                </a:lnTo>
                <a:lnTo>
                  <a:pt x="954" y="111095"/>
                </a:lnTo>
                <a:lnTo>
                  <a:pt x="15366" y="154940"/>
                </a:lnTo>
                <a:lnTo>
                  <a:pt x="46174" y="182800"/>
                </a:lnTo>
                <a:lnTo>
                  <a:pt x="59816" y="187706"/>
                </a:lnTo>
                <a:lnTo>
                  <a:pt x="62230" y="180086"/>
                </a:lnTo>
                <a:lnTo>
                  <a:pt x="51536" y="175347"/>
                </a:lnTo>
                <a:lnTo>
                  <a:pt x="42306" y="168751"/>
                </a:lnTo>
                <a:lnTo>
                  <a:pt x="19843" y="124460"/>
                </a:lnTo>
                <a:lnTo>
                  <a:pt x="17018" y="92837"/>
                </a:lnTo>
                <a:lnTo>
                  <a:pt x="17728" y="76860"/>
                </a:lnTo>
                <a:lnTo>
                  <a:pt x="28193" y="37338"/>
                </a:lnTo>
                <a:lnTo>
                  <a:pt x="62483" y="7620"/>
                </a:lnTo>
                <a:lnTo>
                  <a:pt x="59816" y="0"/>
                </a:lnTo>
                <a:close/>
              </a:path>
            </a:pathLst>
          </a:custGeom>
          <a:solidFill>
            <a:srgbClr val="004E40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 txBox="1"/>
          <p:nvPr/>
        </p:nvSpPr>
        <p:spPr>
          <a:xfrm>
            <a:off x="1285875" y="1409414"/>
            <a:ext cx="4138613" cy="51953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71563" algn="ctr">
              <a:spcBef>
                <a:spcPts val="71"/>
              </a:spcBef>
              <a:tabLst>
                <a:tab pos="1717358" algn="l"/>
              </a:tabLst>
            </a:pPr>
            <a:r>
              <a:rPr sz="1200" spc="-4" dirty="0">
                <a:solidFill>
                  <a:srgbClr val="004E40"/>
                </a:solidFill>
                <a:latin typeface="Cambria Math"/>
                <a:cs typeface="Cambria Math"/>
              </a:rPr>
              <a:t>𝑌</a:t>
            </a:r>
            <a:r>
              <a:rPr sz="1200" spc="101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200" spc="-4" dirty="0">
                <a:solidFill>
                  <a:srgbClr val="004E40"/>
                </a:solidFill>
                <a:latin typeface="Cambria Math"/>
                <a:cs typeface="Cambria Math"/>
              </a:rPr>
              <a:t>=</a:t>
            </a:r>
            <a:r>
              <a:rPr sz="1200" spc="71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200" spc="-4" dirty="0">
                <a:solidFill>
                  <a:srgbClr val="004E40"/>
                </a:solidFill>
                <a:latin typeface="Cambria Math"/>
                <a:cs typeface="Cambria Math"/>
              </a:rPr>
              <a:t>𝑓  𝑋	</a:t>
            </a:r>
            <a:r>
              <a:rPr sz="1200" spc="-4" dirty="0">
                <a:solidFill>
                  <a:srgbClr val="004751"/>
                </a:solidFill>
                <a:latin typeface="Calibri"/>
                <a:cs typeface="Calibri"/>
              </a:rPr>
              <a:t>+</a:t>
            </a:r>
            <a:r>
              <a:rPr sz="1200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004E40"/>
                </a:solidFill>
                <a:latin typeface="Cambria Math"/>
                <a:cs typeface="Cambria Math"/>
              </a:rPr>
              <a:t>ϵ</a:t>
            </a:r>
            <a:r>
              <a:rPr sz="1200" spc="64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200" spc="-4" dirty="0">
                <a:solidFill>
                  <a:srgbClr val="004E40"/>
                </a:solidFill>
                <a:latin typeface="Cambria Math"/>
                <a:cs typeface="Cambria Math"/>
              </a:rPr>
              <a:t>=</a:t>
            </a:r>
            <a:r>
              <a:rPr sz="1200" spc="68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200" spc="-26" dirty="0">
                <a:solidFill>
                  <a:srgbClr val="004E40"/>
                </a:solidFill>
                <a:latin typeface="Cambria Math"/>
                <a:cs typeface="Cambria Math"/>
              </a:rPr>
              <a:t>𝛽</a:t>
            </a:r>
            <a:r>
              <a:rPr sz="1294" spc="-39" baseline="-14492" dirty="0">
                <a:solidFill>
                  <a:srgbClr val="004E40"/>
                </a:solidFill>
                <a:latin typeface="Cambria Math"/>
                <a:cs typeface="Cambria Math"/>
              </a:rPr>
              <a:t>0</a:t>
            </a:r>
            <a:r>
              <a:rPr sz="1294" spc="191" baseline="-14492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200" spc="-4" dirty="0">
                <a:solidFill>
                  <a:srgbClr val="004E40"/>
                </a:solidFill>
                <a:latin typeface="Cambria Math"/>
                <a:cs typeface="Cambria Math"/>
              </a:rPr>
              <a:t>+ </a:t>
            </a:r>
            <a:r>
              <a:rPr sz="1200" spc="-19" dirty="0">
                <a:solidFill>
                  <a:srgbClr val="004E40"/>
                </a:solidFill>
                <a:latin typeface="Cambria Math"/>
                <a:cs typeface="Cambria Math"/>
              </a:rPr>
              <a:t>𝛽</a:t>
            </a:r>
            <a:r>
              <a:rPr sz="1294" spc="-28" baseline="-14492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1200" spc="-19" dirty="0">
                <a:solidFill>
                  <a:srgbClr val="004E40"/>
                </a:solidFill>
                <a:latin typeface="Cambria Math"/>
                <a:cs typeface="Cambria Math"/>
              </a:rPr>
              <a:t>𝑋</a:t>
            </a:r>
            <a:r>
              <a:rPr sz="1294" spc="-28" baseline="-14492" dirty="0">
                <a:solidFill>
                  <a:srgbClr val="004E40"/>
                </a:solidFill>
                <a:latin typeface="Cambria Math"/>
                <a:cs typeface="Cambria Math"/>
              </a:rPr>
              <a:t>1</a:t>
            </a:r>
            <a:r>
              <a:rPr sz="1294" spc="191" baseline="-14492" dirty="0">
                <a:solidFill>
                  <a:srgbClr val="004E40"/>
                </a:solidFill>
                <a:latin typeface="Cambria Math"/>
                <a:cs typeface="Cambria Math"/>
              </a:rPr>
              <a:t> </a:t>
            </a:r>
            <a:r>
              <a:rPr sz="1200" spc="-4" dirty="0">
                <a:solidFill>
                  <a:srgbClr val="004E40"/>
                </a:solidFill>
                <a:latin typeface="Cambria Math"/>
                <a:cs typeface="Cambria Math"/>
              </a:rPr>
              <a:t>+ </a:t>
            </a:r>
            <a:r>
              <a:rPr sz="1200" spc="4" dirty="0">
                <a:solidFill>
                  <a:srgbClr val="004E40"/>
                </a:solidFill>
                <a:latin typeface="Cambria Math"/>
                <a:cs typeface="Cambria Math"/>
              </a:rPr>
              <a:t>𝛽</a:t>
            </a:r>
            <a:r>
              <a:rPr sz="1294" spc="5" baseline="-14492" dirty="0">
                <a:solidFill>
                  <a:srgbClr val="004E40"/>
                </a:solidFill>
                <a:latin typeface="Cambria Math"/>
                <a:cs typeface="Cambria Math"/>
              </a:rPr>
              <a:t>2</a:t>
            </a:r>
            <a:r>
              <a:rPr sz="1200" spc="4" dirty="0">
                <a:solidFill>
                  <a:srgbClr val="004E40"/>
                </a:solidFill>
                <a:latin typeface="Cambria Math"/>
                <a:cs typeface="Cambria Math"/>
              </a:rPr>
              <a:t>𝑋</a:t>
            </a:r>
            <a:r>
              <a:rPr sz="1294" spc="5" baseline="-14492" dirty="0">
                <a:solidFill>
                  <a:srgbClr val="004E40"/>
                </a:solidFill>
                <a:latin typeface="Cambria Math"/>
                <a:cs typeface="Cambria Math"/>
              </a:rPr>
              <a:t>2</a:t>
            </a:r>
            <a:r>
              <a:rPr sz="1200" spc="4" dirty="0">
                <a:solidFill>
                  <a:srgbClr val="004751"/>
                </a:solidFill>
                <a:latin typeface="Calibri"/>
                <a:cs typeface="Calibri"/>
              </a:rPr>
              <a:t>+…</a:t>
            </a:r>
            <a:r>
              <a:rPr sz="1200" spc="8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200" spc="19" dirty="0">
                <a:solidFill>
                  <a:srgbClr val="004E40"/>
                </a:solidFill>
                <a:latin typeface="Cambria Math"/>
                <a:cs typeface="Cambria Math"/>
              </a:rPr>
              <a:t>+𝛽</a:t>
            </a:r>
            <a:r>
              <a:rPr sz="1294" spc="28" baseline="-14492" dirty="0">
                <a:solidFill>
                  <a:srgbClr val="004E40"/>
                </a:solidFill>
                <a:latin typeface="Cambria Math"/>
                <a:cs typeface="Cambria Math"/>
              </a:rPr>
              <a:t>𝑝</a:t>
            </a:r>
            <a:r>
              <a:rPr sz="1200" spc="19" dirty="0">
                <a:solidFill>
                  <a:srgbClr val="004E40"/>
                </a:solidFill>
                <a:latin typeface="Cambria Math"/>
                <a:cs typeface="Cambria Math"/>
              </a:rPr>
              <a:t>𝑋</a:t>
            </a:r>
            <a:r>
              <a:rPr sz="1294" spc="28" baseline="-14492" dirty="0">
                <a:solidFill>
                  <a:srgbClr val="004E40"/>
                </a:solidFill>
                <a:latin typeface="Cambria Math"/>
                <a:cs typeface="Cambria Math"/>
              </a:rPr>
              <a:t>𝑝</a:t>
            </a:r>
            <a:r>
              <a:rPr sz="1200" spc="19" dirty="0">
                <a:solidFill>
                  <a:srgbClr val="004751"/>
                </a:solidFill>
                <a:latin typeface="Calibri"/>
                <a:cs typeface="Calibri"/>
              </a:rPr>
              <a:t>+</a:t>
            </a:r>
            <a:r>
              <a:rPr sz="1200" spc="-8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004E40"/>
                </a:solidFill>
                <a:latin typeface="Cambria Math"/>
                <a:cs typeface="Cambria Math"/>
              </a:rPr>
              <a:t>ϵ</a:t>
            </a:r>
            <a:endParaRPr sz="1200" dirty="0">
              <a:latin typeface="Cambria Math"/>
              <a:cs typeface="Cambria Math"/>
            </a:endParaRPr>
          </a:p>
          <a:p>
            <a:pPr marL="28575">
              <a:spcBef>
                <a:spcPts val="1058"/>
              </a:spcBef>
            </a:pP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problema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 err="1" smtClean="0">
                <a:solidFill>
                  <a:srgbClr val="004751"/>
                </a:solidFill>
                <a:latin typeface="Tahoma"/>
                <a:cs typeface="Tahoma"/>
              </a:rPr>
              <a:t>optimización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903595" y="1746505"/>
            <a:ext cx="2041684" cy="210635"/>
          </a:xfrm>
          <a:prstGeom prst="rect">
            <a:avLst/>
          </a:prstGeom>
          <a:ln w="9525">
            <a:solidFill>
              <a:srgbClr val="D40031"/>
            </a:solidFill>
          </a:ln>
        </p:spPr>
        <p:txBody>
          <a:bodyPr vert="horz" wrap="square" lIns="0" tIns="25718" rIns="0" bIns="0" rtlCol="0">
            <a:spAutoFit/>
          </a:bodyPr>
          <a:lstStyle/>
          <a:p>
            <a:pPr marL="68580">
              <a:spcBef>
                <a:spcPts val="203"/>
              </a:spcBef>
            </a:pPr>
            <a:r>
              <a:rPr sz="1200" spc="-4" dirty="0">
                <a:solidFill>
                  <a:srgbClr val="D40031"/>
                </a:solidFill>
                <a:latin typeface="Calibri"/>
                <a:cs typeface="Calibri"/>
              </a:rPr>
              <a:t>Ajuste</a:t>
            </a:r>
            <a:r>
              <a:rPr sz="1200" dirty="0">
                <a:solidFill>
                  <a:srgbClr val="D40031"/>
                </a:solidFill>
                <a:latin typeface="Calibri"/>
                <a:cs typeface="Calibri"/>
              </a:rPr>
              <a:t> </a:t>
            </a:r>
            <a:r>
              <a:rPr sz="1200" spc="-8" dirty="0">
                <a:solidFill>
                  <a:srgbClr val="D40031"/>
                </a:solidFill>
                <a:latin typeface="Calibri"/>
                <a:cs typeface="Calibri"/>
              </a:rPr>
              <a:t>por</a:t>
            </a:r>
            <a:r>
              <a:rPr sz="1200" spc="8" dirty="0">
                <a:solidFill>
                  <a:srgbClr val="D40031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D40031"/>
                </a:solidFill>
                <a:latin typeface="Calibri"/>
                <a:cs typeface="Calibri"/>
              </a:rPr>
              <a:t>mínimos</a:t>
            </a:r>
            <a:r>
              <a:rPr sz="1200" spc="-19" dirty="0">
                <a:solidFill>
                  <a:srgbClr val="D40031"/>
                </a:solidFill>
                <a:latin typeface="Calibri"/>
                <a:cs typeface="Calibri"/>
              </a:rPr>
              <a:t> </a:t>
            </a:r>
            <a:r>
              <a:rPr sz="1200" spc="-4" dirty="0">
                <a:solidFill>
                  <a:srgbClr val="D40031"/>
                </a:solidFill>
                <a:latin typeface="Calibri"/>
                <a:cs typeface="Calibri"/>
              </a:rPr>
              <a:t>cuadrados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16654" y="1255008"/>
            <a:ext cx="328136" cy="1288256"/>
            <a:chOff x="6079204" y="1673343"/>
            <a:chExt cx="437515" cy="1717675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79204" y="1673343"/>
              <a:ext cx="437424" cy="1717564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6112001" y="1700022"/>
              <a:ext cx="363220" cy="1629410"/>
            </a:xfrm>
            <a:custGeom>
              <a:avLst/>
              <a:gdLst/>
              <a:ahLst/>
              <a:cxnLst/>
              <a:rect l="l" t="t" r="r" b="b"/>
              <a:pathLst>
                <a:path w="363220" h="1629410">
                  <a:moveTo>
                    <a:pt x="0" y="0"/>
                  </a:moveTo>
                  <a:lnTo>
                    <a:pt x="70610" y="2383"/>
                  </a:lnTo>
                  <a:lnTo>
                    <a:pt x="128254" y="8874"/>
                  </a:lnTo>
                  <a:lnTo>
                    <a:pt x="167110" y="18484"/>
                  </a:lnTo>
                  <a:lnTo>
                    <a:pt x="181356" y="30225"/>
                  </a:lnTo>
                  <a:lnTo>
                    <a:pt x="181356" y="784351"/>
                  </a:lnTo>
                  <a:lnTo>
                    <a:pt x="195601" y="796093"/>
                  </a:lnTo>
                  <a:lnTo>
                    <a:pt x="234457" y="805703"/>
                  </a:lnTo>
                  <a:lnTo>
                    <a:pt x="292101" y="812194"/>
                  </a:lnTo>
                  <a:lnTo>
                    <a:pt x="362712" y="814577"/>
                  </a:lnTo>
                  <a:lnTo>
                    <a:pt x="292101" y="816961"/>
                  </a:lnTo>
                  <a:lnTo>
                    <a:pt x="234457" y="823452"/>
                  </a:lnTo>
                  <a:lnTo>
                    <a:pt x="195601" y="833062"/>
                  </a:lnTo>
                  <a:lnTo>
                    <a:pt x="181356" y="844803"/>
                  </a:lnTo>
                  <a:lnTo>
                    <a:pt x="181356" y="1598929"/>
                  </a:lnTo>
                  <a:lnTo>
                    <a:pt x="167110" y="1610671"/>
                  </a:lnTo>
                  <a:lnTo>
                    <a:pt x="128254" y="1620281"/>
                  </a:lnTo>
                  <a:lnTo>
                    <a:pt x="70610" y="1626772"/>
                  </a:lnTo>
                  <a:lnTo>
                    <a:pt x="0" y="1629155"/>
                  </a:lnTo>
                </a:path>
              </a:pathLst>
            </a:custGeom>
            <a:ln w="25399">
              <a:solidFill>
                <a:srgbClr val="004751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1259205" y="2955912"/>
            <a:ext cx="6705600" cy="1274388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114300" indent="-105251" algn="just">
              <a:spcBef>
                <a:spcPts val="398"/>
              </a:spcBef>
              <a:buClr>
                <a:srgbClr val="00A2AD"/>
              </a:buClr>
              <a:buSzPct val="112500"/>
              <a:buFont typeface="Arial MT"/>
              <a:buChar char="•"/>
              <a:tabLst>
                <a:tab pos="114776" algn="l"/>
              </a:tabLst>
            </a:pP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Tres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limitaciones</a:t>
            </a:r>
            <a:r>
              <a:rPr sz="12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surgen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práctica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al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emplear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modelos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ajustados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por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56" dirty="0">
                <a:solidFill>
                  <a:srgbClr val="004751"/>
                </a:solidFill>
                <a:latin typeface="Tahoma"/>
                <a:cs typeface="Tahoma"/>
              </a:rPr>
              <a:t>OLS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son:</a:t>
            </a:r>
            <a:endParaRPr sz="1200" dirty="0">
              <a:latin typeface="Tahoma"/>
              <a:cs typeface="Tahoma"/>
            </a:endParaRPr>
          </a:p>
          <a:p>
            <a:pPr marL="421958" lvl="1" indent="-297656" algn="just">
              <a:spcBef>
                <a:spcPts val="326"/>
              </a:spcBef>
              <a:buAutoNum type="arabicPeriod"/>
              <a:tabLst>
                <a:tab pos="422434" algn="l"/>
              </a:tabLst>
            </a:pPr>
            <a:r>
              <a:rPr sz="1200" spc="30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ven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perjudicados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por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incorporación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D40031"/>
                </a:solidFill>
                <a:latin typeface="Tahoma"/>
                <a:cs typeface="Tahoma"/>
              </a:rPr>
              <a:t>predictores</a:t>
            </a:r>
            <a:r>
              <a:rPr sz="1200" spc="-79" dirty="0">
                <a:solidFill>
                  <a:srgbClr val="D4003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D40031"/>
                </a:solidFill>
                <a:latin typeface="Tahoma"/>
                <a:cs typeface="Tahoma"/>
              </a:rPr>
              <a:t>correlacionados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  <a:p>
            <a:pPr marL="381953" marR="82867" lvl="1" indent="-257651" algn="just">
              <a:spcBef>
                <a:spcPts val="285"/>
              </a:spcBef>
              <a:buClr>
                <a:srgbClr val="004751"/>
              </a:buClr>
              <a:buAutoNum type="arabicPeriod"/>
              <a:tabLst>
                <a:tab pos="422434" algn="l"/>
              </a:tabLst>
            </a:pPr>
            <a:r>
              <a:rPr sz="1200" spc="11" dirty="0">
                <a:solidFill>
                  <a:srgbClr val="D40031"/>
                </a:solidFill>
                <a:latin typeface="Tahoma"/>
                <a:cs typeface="Tahoma"/>
              </a:rPr>
              <a:t>No</a:t>
            </a:r>
            <a:r>
              <a:rPr sz="1200" spc="-56" dirty="0">
                <a:solidFill>
                  <a:srgbClr val="D4003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D40031"/>
                </a:solidFill>
                <a:latin typeface="Tahoma"/>
                <a:cs typeface="Tahoma"/>
              </a:rPr>
              <a:t>realizan</a:t>
            </a:r>
            <a:r>
              <a:rPr sz="1200" spc="-60" dirty="0">
                <a:solidFill>
                  <a:srgbClr val="D40031"/>
                </a:solidFill>
                <a:latin typeface="Tahoma"/>
                <a:cs typeface="Tahoma"/>
              </a:rPr>
              <a:t> </a:t>
            </a:r>
            <a:r>
              <a:rPr sz="1200" spc="8" dirty="0">
                <a:solidFill>
                  <a:srgbClr val="D40031"/>
                </a:solidFill>
                <a:latin typeface="Tahoma"/>
                <a:cs typeface="Tahoma"/>
              </a:rPr>
              <a:t>selección</a:t>
            </a:r>
            <a:r>
              <a:rPr sz="1200" spc="-71" dirty="0">
                <a:solidFill>
                  <a:srgbClr val="D4003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D40031"/>
                </a:solidFill>
                <a:latin typeface="Tahoma"/>
                <a:cs typeface="Tahoma"/>
              </a:rPr>
              <a:t>de</a:t>
            </a:r>
            <a:r>
              <a:rPr sz="1200" spc="-64" dirty="0">
                <a:solidFill>
                  <a:srgbClr val="D4003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D40031"/>
                </a:solidFill>
                <a:latin typeface="Tahoma"/>
                <a:cs typeface="Tahoma"/>
              </a:rPr>
              <a:t>predictores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r>
              <a:rPr sz="120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todos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predictores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incorporan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aunque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no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aporten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información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relevante.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 Esto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suele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complicar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interpretación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del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reducir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su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capacidad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predictiva.</a:t>
            </a:r>
            <a:endParaRPr sz="1200" dirty="0">
              <a:latin typeface="Tahoma"/>
              <a:cs typeface="Tahoma"/>
            </a:endParaRPr>
          </a:p>
          <a:p>
            <a:pPr marL="421958" lvl="1" indent="-297656" algn="just">
              <a:spcBef>
                <a:spcPts val="293"/>
              </a:spcBef>
              <a:buAutoNum type="arabicPeriod"/>
              <a:tabLst>
                <a:tab pos="422434" algn="l"/>
              </a:tabLst>
            </a:pP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No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pueden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ajustarse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cuando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D40031"/>
                </a:solidFill>
                <a:latin typeface="Tahoma"/>
                <a:cs typeface="Tahoma"/>
              </a:rPr>
              <a:t>número</a:t>
            </a:r>
            <a:r>
              <a:rPr sz="1200" spc="-71" dirty="0">
                <a:solidFill>
                  <a:srgbClr val="D4003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D40031"/>
                </a:solidFill>
                <a:latin typeface="Tahoma"/>
                <a:cs typeface="Tahoma"/>
              </a:rPr>
              <a:t>de</a:t>
            </a:r>
            <a:r>
              <a:rPr sz="1200" spc="-60" dirty="0">
                <a:solidFill>
                  <a:srgbClr val="D4003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D40031"/>
                </a:solidFill>
                <a:latin typeface="Tahoma"/>
                <a:cs typeface="Tahoma"/>
              </a:rPr>
              <a:t>predictores</a:t>
            </a:r>
            <a:r>
              <a:rPr sz="1200" spc="-86" dirty="0">
                <a:solidFill>
                  <a:srgbClr val="D40031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D40031"/>
                </a:solidFill>
                <a:latin typeface="Tahoma"/>
                <a:cs typeface="Tahoma"/>
              </a:rPr>
              <a:t>es</a:t>
            </a:r>
            <a:r>
              <a:rPr sz="1200" spc="-56" dirty="0">
                <a:solidFill>
                  <a:srgbClr val="D4003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D40031"/>
                </a:solidFill>
                <a:latin typeface="Tahoma"/>
                <a:cs typeface="Tahoma"/>
              </a:rPr>
              <a:t>superior</a:t>
            </a:r>
            <a:r>
              <a:rPr sz="1200" spc="-79" dirty="0">
                <a:solidFill>
                  <a:srgbClr val="D4003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D40031"/>
                </a:solidFill>
                <a:latin typeface="Tahoma"/>
                <a:cs typeface="Tahoma"/>
              </a:rPr>
              <a:t>al</a:t>
            </a:r>
            <a:r>
              <a:rPr sz="1200" spc="-45" dirty="0">
                <a:solidFill>
                  <a:srgbClr val="D4003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D40031"/>
                </a:solidFill>
                <a:latin typeface="Tahoma"/>
                <a:cs typeface="Tahoma"/>
              </a:rPr>
              <a:t>número</a:t>
            </a:r>
            <a:r>
              <a:rPr sz="1200" spc="-75" dirty="0">
                <a:solidFill>
                  <a:srgbClr val="D4003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D40031"/>
                </a:solidFill>
                <a:latin typeface="Tahoma"/>
                <a:cs typeface="Tahoma"/>
              </a:rPr>
              <a:t>de</a:t>
            </a:r>
            <a:r>
              <a:rPr sz="1200" spc="-53" dirty="0">
                <a:solidFill>
                  <a:srgbClr val="D4003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D40031"/>
                </a:solidFill>
                <a:latin typeface="Tahoma"/>
                <a:cs typeface="Tahoma"/>
              </a:rPr>
              <a:t>observaciones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20" name="Imagen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9412" y="2038485"/>
            <a:ext cx="3256105" cy="50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26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915" y="411821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Alternativas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2915" y="1002947"/>
            <a:ext cx="6996685" cy="702436"/>
          </a:xfrm>
          <a:prstGeom prst="rect">
            <a:avLst/>
          </a:prstGeom>
        </p:spPr>
        <p:txBody>
          <a:bodyPr vert="horz" wrap="square" lIns="0" tIns="50483" rIns="0" bIns="0" rtlCol="0">
            <a:spAutoFit/>
          </a:bodyPr>
          <a:lstStyle/>
          <a:p>
            <a:pPr marL="207169" indent="-198120">
              <a:spcBef>
                <a:spcPts val="398"/>
              </a:spcBef>
              <a:buClr>
                <a:srgbClr val="00A2AD"/>
              </a:buClr>
              <a:buFont typeface="Wingdings"/>
              <a:buChar char=""/>
              <a:tabLst>
                <a:tab pos="207645" algn="l"/>
              </a:tabLst>
            </a:pPr>
            <a:r>
              <a:rPr sz="1350" spc="8" dirty="0">
                <a:solidFill>
                  <a:srgbClr val="004751"/>
                </a:solidFill>
                <a:latin typeface="Tahoma"/>
                <a:cs typeface="Tahoma"/>
              </a:rPr>
              <a:t>Seleccionar</a:t>
            </a:r>
            <a:r>
              <a:rPr sz="1350" spc="-9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3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34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subconjunto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predictores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5" dirty="0">
                <a:solidFill>
                  <a:srgbClr val="004751"/>
                </a:solidFill>
                <a:latin typeface="Tahoma"/>
                <a:cs typeface="Tahoma"/>
              </a:rPr>
              <a:t>(feature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selection)</a:t>
            </a:r>
            <a:endParaRPr sz="1350" dirty="0">
              <a:latin typeface="Tahoma"/>
              <a:cs typeface="Tahoma"/>
            </a:endParaRPr>
          </a:p>
          <a:p>
            <a:pPr marL="124778">
              <a:spcBef>
                <a:spcPts val="360"/>
              </a:spcBef>
            </a:pPr>
            <a:r>
              <a:rPr sz="1350" spc="15" dirty="0">
                <a:latin typeface="Courier New"/>
                <a:cs typeface="Courier New"/>
              </a:rPr>
              <a:t>o</a:t>
            </a:r>
            <a:r>
              <a:rPr sz="1350" spc="-435" dirty="0">
                <a:latin typeface="Courier New"/>
                <a:cs typeface="Courier New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Identificar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variables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consideramos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están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mas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relacionadas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con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variable</a:t>
            </a:r>
            <a:endParaRPr sz="1200" dirty="0">
              <a:latin typeface="Tahoma"/>
              <a:cs typeface="Tahoma"/>
            </a:endParaRPr>
          </a:p>
          <a:p>
            <a:pPr marL="132874">
              <a:spcBef>
                <a:spcPts val="19"/>
              </a:spcBef>
            </a:pP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dependiente.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2916" y="2196951"/>
            <a:ext cx="5625941" cy="707726"/>
          </a:xfrm>
          <a:prstGeom prst="rect">
            <a:avLst/>
          </a:prstGeom>
        </p:spPr>
        <p:txBody>
          <a:bodyPr vert="horz" wrap="square" lIns="0" tIns="55721" rIns="0" bIns="0" rtlCol="0">
            <a:spAutoFit/>
          </a:bodyPr>
          <a:lstStyle/>
          <a:p>
            <a:pPr marL="230029" indent="-220980">
              <a:spcBef>
                <a:spcPts val="439"/>
              </a:spcBef>
              <a:buClr>
                <a:srgbClr val="00A2AD"/>
              </a:buClr>
              <a:buSzPct val="111111"/>
              <a:buFont typeface="Wingdings"/>
              <a:buChar char=""/>
              <a:tabLst>
                <a:tab pos="230505" algn="l"/>
              </a:tabLst>
            </a:pPr>
            <a:r>
              <a:rPr sz="1350" spc="-4" dirty="0">
                <a:solidFill>
                  <a:srgbClr val="004751"/>
                </a:solidFill>
                <a:latin typeface="Tahoma"/>
                <a:cs typeface="Tahoma"/>
              </a:rPr>
              <a:t>Reducir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3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dimensionalidad</a:t>
            </a:r>
            <a:r>
              <a:rPr sz="135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datos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5" dirty="0">
                <a:solidFill>
                  <a:srgbClr val="004751"/>
                </a:solidFill>
                <a:latin typeface="Tahoma"/>
                <a:cs typeface="Tahoma"/>
              </a:rPr>
              <a:t>(feature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30" dirty="0">
                <a:solidFill>
                  <a:srgbClr val="004751"/>
                </a:solidFill>
                <a:latin typeface="Tahoma"/>
                <a:cs typeface="Tahoma"/>
              </a:rPr>
              <a:t>extraction):</a:t>
            </a:r>
            <a:endParaRPr sz="1350" dirty="0">
              <a:latin typeface="Tahoma"/>
              <a:cs typeface="Tahoma"/>
            </a:endParaRPr>
          </a:p>
          <a:p>
            <a:pPr marL="124778">
              <a:spcBef>
                <a:spcPts val="398"/>
              </a:spcBef>
            </a:pPr>
            <a:r>
              <a:rPr sz="1350" spc="15" dirty="0">
                <a:latin typeface="Courier New"/>
                <a:cs typeface="Courier New"/>
              </a:rPr>
              <a:t>o</a:t>
            </a:r>
            <a:r>
              <a:rPr sz="1350" spc="-439" dirty="0">
                <a:latin typeface="Courier New"/>
                <a:cs typeface="Courier New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Principal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components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analysis: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Proyectar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predictores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Cambria Math"/>
                <a:cs typeface="Cambria Math"/>
              </a:rPr>
              <a:t>𝑝</a:t>
            </a:r>
            <a:r>
              <a:rPr sz="1200" spc="53" dirty="0">
                <a:solidFill>
                  <a:srgbClr val="004751"/>
                </a:solidFill>
                <a:latin typeface="Cambria Math"/>
                <a:cs typeface="Cambria Math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sobre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espacio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Cambria Math"/>
                <a:cs typeface="Cambria Math"/>
              </a:rPr>
              <a:t>𝑀</a:t>
            </a:r>
            <a:endParaRPr sz="1200" dirty="0">
              <a:latin typeface="Cambria Math"/>
              <a:cs typeface="Cambria Math"/>
            </a:endParaRPr>
          </a:p>
          <a:p>
            <a:pPr marL="132874">
              <a:spcBef>
                <a:spcPts val="8"/>
              </a:spcBef>
            </a:pP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dimensiones,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con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64" dirty="0">
                <a:solidFill>
                  <a:srgbClr val="004751"/>
                </a:solidFill>
                <a:latin typeface="Cambria Math"/>
                <a:cs typeface="Cambria Math"/>
              </a:rPr>
              <a:t>𝑀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&lt;</a:t>
            </a:r>
            <a:r>
              <a:rPr sz="1200" spc="-64" dirty="0">
                <a:solidFill>
                  <a:srgbClr val="004751"/>
                </a:solidFill>
                <a:latin typeface="Cambria Math"/>
                <a:cs typeface="Cambria Math"/>
              </a:rPr>
              <a:t>𝑝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usando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proyecciones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como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nuevos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predictores.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2915" y="3401438"/>
            <a:ext cx="6245543" cy="707245"/>
          </a:xfrm>
          <a:prstGeom prst="rect">
            <a:avLst/>
          </a:prstGeom>
        </p:spPr>
        <p:txBody>
          <a:bodyPr vert="horz" wrap="square" lIns="0" tIns="55245" rIns="0" bIns="0" rtlCol="0">
            <a:spAutoFit/>
          </a:bodyPr>
          <a:lstStyle/>
          <a:p>
            <a:pPr marL="279083" indent="-270034">
              <a:spcBef>
                <a:spcPts val="435"/>
              </a:spcBef>
              <a:buClr>
                <a:srgbClr val="00A2AD"/>
              </a:buClr>
              <a:buSzPct val="111111"/>
              <a:buFont typeface="Wingdings"/>
              <a:buChar char=""/>
              <a:tabLst>
                <a:tab pos="279083" algn="l"/>
                <a:tab pos="279559" algn="l"/>
              </a:tabLst>
            </a:pP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Regularización</a:t>
            </a:r>
            <a:r>
              <a:rPr sz="1350" spc="-9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5" dirty="0">
                <a:solidFill>
                  <a:srgbClr val="004751"/>
                </a:solidFill>
                <a:latin typeface="Tahoma"/>
                <a:cs typeface="Tahoma"/>
              </a:rPr>
              <a:t>(shrinkage):</a:t>
            </a:r>
            <a:endParaRPr sz="1350" dirty="0">
              <a:latin typeface="Tahoma"/>
              <a:cs typeface="Tahoma"/>
            </a:endParaRPr>
          </a:p>
          <a:p>
            <a:pPr marL="132874" marR="3810" indent="-8096">
              <a:spcBef>
                <a:spcPts val="398"/>
              </a:spcBef>
            </a:pPr>
            <a:r>
              <a:rPr sz="1350" spc="15" dirty="0">
                <a:latin typeface="Courier New"/>
                <a:cs typeface="Courier New"/>
              </a:rPr>
              <a:t>o</a:t>
            </a:r>
            <a:r>
              <a:rPr sz="1350" spc="-439" dirty="0">
                <a:latin typeface="Courier New"/>
                <a:cs typeface="Courier New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Ajustar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regresión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con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todos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predictores,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forzando,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durante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optimización,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coeficientes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del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vuelvan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pequeños,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 incluso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nulos.</a:t>
            </a:r>
            <a:endParaRPr sz="1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2482224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915" y="407295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Estrategias</a:t>
            </a:r>
            <a:r>
              <a:rPr sz="2100" spc="26" dirty="0"/>
              <a:t> </a:t>
            </a:r>
            <a:r>
              <a:rPr sz="2100" spc="-8" dirty="0"/>
              <a:t>de</a:t>
            </a:r>
            <a:r>
              <a:rPr sz="2100" spc="4" dirty="0"/>
              <a:t> </a:t>
            </a:r>
            <a:r>
              <a:rPr sz="2100" dirty="0"/>
              <a:t>regularización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1232915" y="1045274"/>
            <a:ext cx="6228398" cy="283497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4288" marR="3810" indent="-15240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Una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forma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atenuar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impacto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estos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problemas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es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utilizar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estrategias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regularización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como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41" dirty="0">
                <a:solidFill>
                  <a:srgbClr val="004751"/>
                </a:solidFill>
              </a:rPr>
              <a:t>Ridge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41" dirty="0">
                <a:solidFill>
                  <a:srgbClr val="004751"/>
                </a:solidFill>
              </a:rPr>
              <a:t>Lasso</a:t>
            </a:r>
            <a:r>
              <a:rPr sz="1200" i="1" spc="4" dirty="0">
                <a:solidFill>
                  <a:srgbClr val="004751"/>
                </a:solidFill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34" dirty="0">
                <a:solidFill>
                  <a:srgbClr val="004751"/>
                </a:solidFill>
              </a:rPr>
              <a:t>Elastic</a:t>
            </a:r>
            <a:r>
              <a:rPr sz="1200" i="1" spc="8" dirty="0">
                <a:solidFill>
                  <a:srgbClr val="004751"/>
                </a:solidFill>
              </a:rPr>
              <a:t> </a:t>
            </a:r>
            <a:r>
              <a:rPr sz="1200" i="1" spc="-26" dirty="0">
                <a:solidFill>
                  <a:srgbClr val="004751"/>
                </a:solidFill>
              </a:rPr>
              <a:t>Net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fuerzan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coeficientes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del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tiendan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cero.</a:t>
            </a:r>
            <a:endParaRPr sz="1200" dirty="0">
              <a:latin typeface="Tahoma"/>
              <a:cs typeface="Tahoma"/>
            </a:endParaRPr>
          </a:p>
          <a:p>
            <a:pPr>
              <a:spcBef>
                <a:spcPts val="26"/>
              </a:spcBef>
              <a:buClr>
                <a:srgbClr val="00A2AD"/>
              </a:buClr>
              <a:buFont typeface="Arial MT"/>
              <a:buChar char="•"/>
            </a:pPr>
            <a:endParaRPr sz="1650" dirty="0">
              <a:latin typeface="Tahoma"/>
              <a:cs typeface="Tahoma"/>
            </a:endParaRPr>
          </a:p>
          <a:p>
            <a:pPr marL="102870" indent="-93821"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4" dirty="0" err="1">
                <a:solidFill>
                  <a:srgbClr val="004751"/>
                </a:solidFill>
                <a:latin typeface="Tahoma"/>
                <a:cs typeface="Tahoma"/>
              </a:rPr>
              <a:t>Añaden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lang="es-ES" sz="1200" dirty="0" smtClean="0">
                <a:solidFill>
                  <a:srgbClr val="004751"/>
                </a:solidFill>
                <a:latin typeface="Tahoma"/>
                <a:cs typeface="Tahoma"/>
              </a:rPr>
              <a:t>términos </a:t>
            </a:r>
            <a:r>
              <a:rPr lang="es-ES" sz="1200" dirty="0">
                <a:solidFill>
                  <a:srgbClr val="004751"/>
                </a:solidFill>
                <a:latin typeface="Tahoma"/>
                <a:cs typeface="Tahoma"/>
              </a:rPr>
              <a:t>de penalización al cálculo de la </a:t>
            </a:r>
            <a:r>
              <a:rPr lang="es-ES" sz="1200" dirty="0" smtClean="0">
                <a:solidFill>
                  <a:srgbClr val="004751"/>
                </a:solidFill>
                <a:latin typeface="Tahoma"/>
                <a:cs typeface="Tahoma"/>
              </a:rPr>
              <a:t>pérdida </a:t>
            </a:r>
            <a:r>
              <a:rPr lang="es-ES" sz="1200" spc="-15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lang="es-ES"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lang="es-ES" sz="1200" spc="-23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lang="es-ES"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lang="es-ES" sz="1200" spc="-34" dirty="0">
                <a:solidFill>
                  <a:srgbClr val="004751"/>
                </a:solidFill>
                <a:latin typeface="Tahoma"/>
                <a:cs typeface="Tahoma"/>
              </a:rPr>
              <a:t>ajuste </a:t>
            </a:r>
            <a:r>
              <a:rPr lang="es-ES" sz="1200" spc="-15" dirty="0">
                <a:solidFill>
                  <a:srgbClr val="004751"/>
                </a:solidFill>
                <a:latin typeface="Tahoma"/>
                <a:cs typeface="Tahoma"/>
              </a:rPr>
              <a:t>por</a:t>
            </a:r>
            <a:r>
              <a:rPr lang="es-ES"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lang="es-ES" sz="1200" spc="-30" dirty="0">
                <a:solidFill>
                  <a:srgbClr val="004751"/>
                </a:solidFill>
                <a:latin typeface="Tahoma"/>
                <a:cs typeface="Tahoma"/>
              </a:rPr>
              <a:t>mínimos</a:t>
            </a:r>
            <a:r>
              <a:rPr lang="es-ES"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lang="es-ES" sz="1200" dirty="0">
                <a:solidFill>
                  <a:srgbClr val="004751"/>
                </a:solidFill>
                <a:latin typeface="Tahoma"/>
                <a:cs typeface="Tahoma"/>
              </a:rPr>
              <a:t>cuadrados</a:t>
            </a:r>
            <a:r>
              <a:rPr lang="es-ES"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lang="es-ES" sz="1200" spc="-19" dirty="0">
                <a:solidFill>
                  <a:srgbClr val="004751"/>
                </a:solidFill>
                <a:latin typeface="Tahoma"/>
                <a:cs typeface="Tahoma"/>
              </a:rPr>
              <a:t>ordinarios</a:t>
            </a:r>
            <a:r>
              <a:rPr lang="es-ES"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lang="es-ES" sz="1200" spc="11" dirty="0">
                <a:solidFill>
                  <a:srgbClr val="004751"/>
                </a:solidFill>
                <a:latin typeface="Tahoma"/>
                <a:cs typeface="Tahoma"/>
              </a:rPr>
              <a:t>(OLS) </a:t>
            </a:r>
            <a:r>
              <a:rPr lang="es-ES" sz="1200" dirty="0" smtClean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endParaRPr sz="1200" dirty="0">
              <a:solidFill>
                <a:srgbClr val="004751"/>
              </a:solidFill>
              <a:latin typeface="Tahoma"/>
              <a:cs typeface="Tahoma"/>
            </a:endParaRPr>
          </a:p>
          <a:p>
            <a:pPr>
              <a:spcBef>
                <a:spcPts val="23"/>
              </a:spcBef>
              <a:buClr>
                <a:srgbClr val="00A2AD"/>
              </a:buClr>
              <a:buFont typeface="Arial MT"/>
              <a:buChar char="•"/>
            </a:pPr>
            <a:endParaRPr sz="1650" dirty="0">
              <a:latin typeface="Tahoma"/>
              <a:cs typeface="Tahoma"/>
            </a:endParaRPr>
          </a:p>
          <a:p>
            <a:pPr marL="102870" indent="-93821"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esta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forma:</a:t>
            </a:r>
            <a:endParaRPr sz="1200" dirty="0">
              <a:latin typeface="Tahoma"/>
              <a:cs typeface="Tahoma"/>
            </a:endParaRPr>
          </a:p>
          <a:p>
            <a:pPr marL="203835" lvl="1" indent="-79058">
              <a:spcBef>
                <a:spcPts val="259"/>
              </a:spcBef>
              <a:buChar char="-"/>
              <a:tabLst>
                <a:tab pos="203835" algn="l"/>
              </a:tabLst>
            </a:pP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Mini</a:t>
            </a:r>
            <a:r>
              <a:rPr sz="1050" spc="-26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050" spc="-49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zan</a:t>
            </a:r>
            <a:r>
              <a:rPr sz="1050" spc="-8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0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ies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g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6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050" spc="-41" dirty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er</a:t>
            </a:r>
            <a:r>
              <a:rPr sz="1050" spc="-26" dirty="0">
                <a:solidFill>
                  <a:srgbClr val="004751"/>
                </a:solidFill>
                <a:latin typeface="Tahoma"/>
                <a:cs typeface="Tahoma"/>
              </a:rPr>
              <a:t>f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it</a:t>
            </a:r>
            <a:r>
              <a:rPr sz="1050" spc="-45" dirty="0">
                <a:solidFill>
                  <a:srgbClr val="004751"/>
                </a:solidFill>
                <a:latin typeface="Tahoma"/>
                <a:cs typeface="Tahoma"/>
              </a:rPr>
              <a:t>t</a:t>
            </a:r>
            <a:r>
              <a:rPr sz="1050" spc="-41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ng</a:t>
            </a:r>
            <a:endParaRPr sz="1050" dirty="0">
              <a:latin typeface="Tahoma"/>
              <a:cs typeface="Tahoma"/>
            </a:endParaRPr>
          </a:p>
          <a:p>
            <a:pPr marL="203835" lvl="1" indent="-79058">
              <a:spcBef>
                <a:spcPts val="255"/>
              </a:spcBef>
              <a:buChar char="-"/>
              <a:tabLst>
                <a:tab pos="203835" algn="l"/>
              </a:tabLst>
            </a:pP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Re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d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u</a:t>
            </a:r>
            <a:r>
              <a:rPr sz="1050" spc="30" dirty="0">
                <a:solidFill>
                  <a:srgbClr val="004751"/>
                </a:solidFill>
                <a:latin typeface="Tahoma"/>
                <a:cs typeface="Tahoma"/>
              </a:rPr>
              <a:t>ce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050" spc="-8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0" dirty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ar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050" spc="8" dirty="0">
                <a:solidFill>
                  <a:srgbClr val="004751"/>
                </a:solidFill>
                <a:latin typeface="Tahoma"/>
                <a:cs typeface="Tahoma"/>
              </a:rPr>
              <a:t>za</a:t>
            </a:r>
            <a:endParaRPr sz="1050" dirty="0">
              <a:latin typeface="Tahoma"/>
              <a:cs typeface="Tahoma"/>
            </a:endParaRPr>
          </a:p>
          <a:p>
            <a:pPr marL="203835" lvl="1" indent="-79058">
              <a:spcBef>
                <a:spcPts val="251"/>
              </a:spcBef>
              <a:buChar char="-"/>
              <a:tabLst>
                <a:tab pos="203835" algn="l"/>
              </a:tabLst>
            </a:pP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Atenúan</a:t>
            </a:r>
            <a:r>
              <a:rPr sz="105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efecto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correlación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predictores</a:t>
            </a:r>
            <a:endParaRPr sz="1050" dirty="0">
              <a:latin typeface="Tahoma"/>
              <a:cs typeface="Tahoma"/>
            </a:endParaRPr>
          </a:p>
          <a:p>
            <a:pPr marL="203835" lvl="1" indent="-79058">
              <a:spcBef>
                <a:spcPts val="251"/>
              </a:spcBef>
              <a:buChar char="-"/>
              <a:tabLst>
                <a:tab pos="203835" algn="l"/>
              </a:tabLst>
            </a:pP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Reducen</a:t>
            </a:r>
            <a:r>
              <a:rPr sz="1050" spc="-8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influencia</a:t>
            </a:r>
            <a:r>
              <a:rPr sz="105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predictores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menos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relevantes.</a:t>
            </a:r>
            <a:endParaRPr sz="1050" dirty="0">
              <a:latin typeface="Tahoma"/>
              <a:cs typeface="Tahoma"/>
            </a:endParaRPr>
          </a:p>
          <a:p>
            <a:pPr lvl="1">
              <a:spcBef>
                <a:spcPts val="30"/>
              </a:spcBef>
              <a:buClr>
                <a:srgbClr val="004751"/>
              </a:buClr>
              <a:buFont typeface="Tahoma"/>
              <a:buChar char="-"/>
            </a:pPr>
            <a:endParaRPr sz="1463" dirty="0">
              <a:latin typeface="Tahoma"/>
              <a:cs typeface="Tahoma"/>
            </a:endParaRPr>
          </a:p>
          <a:p>
            <a:pPr marL="24288" marR="226695" indent="-15240"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Por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lo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general,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aplicando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regularización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consiguen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 modelos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con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mayor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poder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predictivo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(generalización).</a:t>
            </a:r>
            <a:endParaRPr sz="1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9362897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358367" y="422123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Ridge</a:t>
            </a:r>
            <a:endParaRPr sz="2100" dirty="0"/>
          </a:p>
        </p:txBody>
      </p:sp>
      <p:sp>
        <p:nvSpPr>
          <p:cNvPr id="7" name="object 7"/>
          <p:cNvSpPr txBox="1"/>
          <p:nvPr/>
        </p:nvSpPr>
        <p:spPr>
          <a:xfrm>
            <a:off x="1213866" y="1055560"/>
            <a:ext cx="4744879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33350" indent="-105251">
              <a:spcBef>
                <a:spcPts val="71"/>
              </a:spcBef>
              <a:buClr>
                <a:srgbClr val="00A2AD"/>
              </a:buClr>
              <a:buSzPct val="112500"/>
              <a:buFont typeface="Arial MT"/>
              <a:buChar char="•"/>
              <a:tabLst>
                <a:tab pos="133826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Penaliza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suma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coeficientes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elevados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al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 err="1" smtClean="0">
                <a:solidFill>
                  <a:srgbClr val="004751"/>
                </a:solidFill>
                <a:latin typeface="Tahoma"/>
                <a:cs typeface="Tahoma"/>
              </a:rPr>
              <a:t>cuadrado</a:t>
            </a:r>
            <a:endParaRPr sz="1294" baseline="38647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2916" y="1526666"/>
            <a:ext cx="6169819" cy="82859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5251" indent="-96203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105728" algn="l"/>
              </a:tabLst>
            </a:pP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Esta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penalización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4751"/>
                </a:solidFill>
                <a:latin typeface="Tahoma"/>
                <a:cs typeface="Tahoma"/>
              </a:rPr>
              <a:t>conoce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como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19" dirty="0">
                <a:solidFill>
                  <a:srgbClr val="004751"/>
                </a:solidFill>
              </a:rPr>
              <a:t>L2</a:t>
            </a:r>
            <a:endParaRPr sz="1200" dirty="0"/>
          </a:p>
          <a:p>
            <a:pPr>
              <a:spcBef>
                <a:spcPts val="30"/>
              </a:spcBef>
              <a:buClr>
                <a:srgbClr val="00A2AD"/>
              </a:buClr>
              <a:buFont typeface="Arial MT"/>
              <a:buChar char="•"/>
            </a:pPr>
            <a:endParaRPr sz="1725" dirty="0"/>
          </a:p>
          <a:p>
            <a:pPr marL="24288" marR="3810" indent="-15240">
              <a:spcBef>
                <a:spcPts val="4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Tiene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efecto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reducir</a:t>
            </a:r>
            <a:r>
              <a:rPr sz="120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forma</a:t>
            </a:r>
            <a:r>
              <a:rPr sz="120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proporcional</a:t>
            </a:r>
            <a:r>
              <a:rPr sz="120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todos</a:t>
            </a:r>
            <a:r>
              <a:rPr sz="120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coeficientes</a:t>
            </a:r>
            <a:r>
              <a:rPr sz="120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del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modelo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pero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sin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estos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lleguen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cero.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2915" y="2587562"/>
            <a:ext cx="2574608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870" indent="-93821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λ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controla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grado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 err="1" smtClean="0">
                <a:solidFill>
                  <a:srgbClr val="004751"/>
                </a:solidFill>
                <a:latin typeface="Tahoma"/>
                <a:cs typeface="Tahoma"/>
              </a:rPr>
              <a:t>penalización</a:t>
            </a:r>
            <a:endParaRPr sz="1200" dirty="0">
              <a:latin typeface="Wingdings"/>
              <a:cs typeface="Wingdings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59122" y="874504"/>
            <a:ext cx="1599245" cy="492075"/>
          </a:xfrm>
          <a:prstGeom prst="rect">
            <a:avLst/>
          </a:prstGeom>
        </p:spPr>
      </p:pic>
      <p:pic>
        <p:nvPicPr>
          <p:cNvPr id="27" name="Imagen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8529" y="2371893"/>
            <a:ext cx="4570245" cy="680675"/>
          </a:xfrm>
          <a:prstGeom prst="rect">
            <a:avLst/>
          </a:prstGeom>
        </p:spPr>
      </p:pic>
      <p:pic>
        <p:nvPicPr>
          <p:cNvPr id="28" name="Imagen 2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4115" y="3268237"/>
            <a:ext cx="3684630" cy="154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4654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915" y="424007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Ridge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1232915" y="1045274"/>
            <a:ext cx="2858928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870" indent="-93821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i="1" u="heavy" spc="-26" dirty="0">
                <a:solidFill>
                  <a:srgbClr val="004751"/>
                </a:solidFill>
                <a:uFill>
                  <a:solidFill>
                    <a:srgbClr val="004751"/>
                  </a:solidFill>
                </a:uFill>
              </a:rPr>
              <a:t>Principal</a:t>
            </a:r>
            <a:r>
              <a:rPr sz="1200" i="1" u="heavy" spc="-8" dirty="0">
                <a:solidFill>
                  <a:srgbClr val="004751"/>
                </a:solidFill>
                <a:uFill>
                  <a:solidFill>
                    <a:srgbClr val="004751"/>
                  </a:solidFill>
                </a:uFill>
              </a:rPr>
              <a:t> </a:t>
            </a:r>
            <a:r>
              <a:rPr sz="1200" i="1" u="heavy" spc="-30" dirty="0" err="1">
                <a:solidFill>
                  <a:srgbClr val="004751"/>
                </a:solidFill>
                <a:uFill>
                  <a:solidFill>
                    <a:srgbClr val="004751"/>
                  </a:solidFill>
                </a:uFill>
              </a:rPr>
              <a:t>ventaja</a:t>
            </a:r>
            <a:r>
              <a:rPr sz="1200" i="1" u="heavy" spc="15" dirty="0">
                <a:solidFill>
                  <a:srgbClr val="004751"/>
                </a:solidFill>
                <a:uFill>
                  <a:solidFill>
                    <a:srgbClr val="004751"/>
                  </a:solidFill>
                </a:uFill>
              </a:rPr>
              <a:t> </a:t>
            </a:r>
            <a:r>
              <a:rPr lang="es-ES" sz="1200" spc="23" dirty="0">
                <a:solidFill>
                  <a:srgbClr val="004751"/>
                </a:solidFill>
                <a:latin typeface="Times New Roman"/>
                <a:cs typeface="Times New Roman"/>
              </a:rPr>
              <a:t>-&gt;</a:t>
            </a:r>
            <a:r>
              <a:rPr sz="1200" spc="11" dirty="0" smtClean="0">
                <a:solidFill>
                  <a:srgbClr val="004751"/>
                </a:solidFill>
                <a:latin typeface="Times New Roman"/>
                <a:cs typeface="Times New Roman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reducción</a:t>
            </a:r>
            <a:r>
              <a:rPr sz="1200" spc="-8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varianza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2916" y="2581846"/>
            <a:ext cx="6948011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9525">
              <a:spcBef>
                <a:spcPts val="71"/>
              </a:spcBef>
            </a:pPr>
            <a:r>
              <a:rPr sz="1200" spc="30" dirty="0">
                <a:solidFill>
                  <a:srgbClr val="004751"/>
                </a:solidFill>
                <a:latin typeface="Tahoma"/>
                <a:cs typeface="Tahoma"/>
              </a:rPr>
              <a:t>Con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λ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adecuado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 en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Ridge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23" dirty="0" smtClean="0">
                <a:solidFill>
                  <a:srgbClr val="004751"/>
                </a:solidFill>
                <a:latin typeface="Times New Roman"/>
                <a:cs typeface="Times New Roman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reducir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varianza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sin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apenas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aumentar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bias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lang="es-ES" sz="1200" spc="23" dirty="0">
                <a:solidFill>
                  <a:srgbClr val="004751"/>
                </a:solidFill>
                <a:latin typeface="Times New Roman"/>
                <a:cs typeface="Times New Roman"/>
              </a:rPr>
              <a:t>-&gt;</a:t>
            </a:r>
            <a:r>
              <a:rPr sz="1200" spc="15" dirty="0" smtClean="0">
                <a:solidFill>
                  <a:srgbClr val="004751"/>
                </a:solidFill>
                <a:latin typeface="Times New Roman"/>
                <a:cs typeface="Times New Roman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menor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error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total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625917" y="1524191"/>
            <a:ext cx="5851207" cy="759182"/>
          </a:xfrm>
          <a:prstGeom prst="rect">
            <a:avLst/>
          </a:prstGeom>
          <a:ln w="31750">
            <a:solidFill>
              <a:srgbClr val="FFC62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68104">
              <a:spcBef>
                <a:spcPts val="240"/>
              </a:spcBef>
            </a:pP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Si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rel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19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ó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entre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ari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b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respue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ta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spc="23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p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red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ct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res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ap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x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im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men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li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ne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spc="-94" dirty="0">
                <a:solidFill>
                  <a:srgbClr val="004751"/>
                </a:solidFill>
                <a:latin typeface="Tahoma"/>
                <a:cs typeface="Tahoma"/>
              </a:rPr>
              <a:t>:</a:t>
            </a:r>
            <a:endParaRPr sz="1200" dirty="0">
              <a:latin typeface="Tahoma"/>
              <a:cs typeface="Tahoma"/>
            </a:endParaRPr>
          </a:p>
          <a:p>
            <a:pPr marL="282893" indent="-215265">
              <a:buChar char="-"/>
              <a:tabLst>
                <a:tab pos="282893" algn="l"/>
                <a:tab pos="283369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Estimaciones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por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56" dirty="0">
                <a:solidFill>
                  <a:srgbClr val="004751"/>
                </a:solidFill>
                <a:latin typeface="Tahoma"/>
                <a:cs typeface="Tahoma"/>
              </a:rPr>
              <a:t>OLS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lang="es-ES" sz="1200" spc="23" dirty="0">
                <a:solidFill>
                  <a:srgbClr val="004751"/>
                </a:solidFill>
                <a:latin typeface="Times New Roman"/>
                <a:cs typeface="Times New Roman"/>
              </a:rPr>
              <a:t>-&gt; </a:t>
            </a:r>
            <a:r>
              <a:rPr sz="1200" spc="11" dirty="0" err="1" smtClean="0">
                <a:solidFill>
                  <a:srgbClr val="004751"/>
                </a:solidFill>
                <a:latin typeface="Tahoma"/>
                <a:cs typeface="Tahoma"/>
              </a:rPr>
              <a:t>poco</a:t>
            </a:r>
            <a:r>
              <a:rPr sz="1200" spc="-45" dirty="0" smtClean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bias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pero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pueden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sufrir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alta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varianza</a:t>
            </a:r>
            <a:endParaRPr sz="1200" dirty="0">
              <a:latin typeface="Tahoma"/>
              <a:cs typeface="Tahoma"/>
            </a:endParaRPr>
          </a:p>
          <a:p>
            <a:pPr marL="282893" indent="-215265">
              <a:lnSpc>
                <a:spcPts val="1425"/>
              </a:lnSpc>
              <a:buChar char="-"/>
              <a:tabLst>
                <a:tab pos="282893" algn="l"/>
                <a:tab pos="283369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problema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acentúa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medida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09" dirty="0">
                <a:solidFill>
                  <a:srgbClr val="004751"/>
                </a:solidFill>
                <a:latin typeface="Tahoma"/>
                <a:cs typeface="Tahoma"/>
              </a:rPr>
              <a:t>p~=n</a:t>
            </a:r>
            <a:endParaRPr sz="1200" dirty="0">
              <a:latin typeface="Tahoma"/>
              <a:cs typeface="Tahoma"/>
            </a:endParaRPr>
          </a:p>
          <a:p>
            <a:pPr marL="282893" indent="-215265">
              <a:lnSpc>
                <a:spcPts val="1421"/>
              </a:lnSpc>
              <a:buChar char="-"/>
              <a:tabLst>
                <a:tab pos="282893" algn="l"/>
                <a:tab pos="283369" algn="l"/>
              </a:tabLst>
            </a:pP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Si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p</a:t>
            </a:r>
            <a:r>
              <a:rPr sz="1200" spc="-116" dirty="0">
                <a:solidFill>
                  <a:srgbClr val="004751"/>
                </a:solidFill>
                <a:latin typeface="Tahoma"/>
                <a:cs typeface="Tahoma"/>
              </a:rPr>
              <a:t>&gt;n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lang="es-ES" sz="1200" spc="23" dirty="0">
                <a:solidFill>
                  <a:srgbClr val="004751"/>
                </a:solidFill>
                <a:latin typeface="Times New Roman"/>
                <a:cs typeface="Times New Roman"/>
              </a:rPr>
              <a:t>-&gt;</a:t>
            </a:r>
            <a:r>
              <a:rPr sz="1200" spc="19" dirty="0" smtClean="0">
                <a:solidFill>
                  <a:srgbClr val="004751"/>
                </a:solidFill>
                <a:latin typeface="Times New Roman"/>
                <a:cs typeface="Times New Roman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p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si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b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ajustar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me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d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an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t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64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spc="49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spc="60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486495" y="1039558"/>
            <a:ext cx="1975485" cy="333264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1050" spc="-4" dirty="0">
                <a:solidFill>
                  <a:srgbClr val="004751"/>
                </a:solidFill>
                <a:latin typeface="Calibri"/>
                <a:cs typeface="Calibri"/>
              </a:rPr>
              <a:t>p:</a:t>
            </a:r>
            <a:r>
              <a:rPr sz="1050" spc="-8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Calibri"/>
                <a:cs typeface="Calibri"/>
              </a:rPr>
              <a:t>predictores</a:t>
            </a:r>
            <a:r>
              <a:rPr sz="1050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Calibri"/>
                <a:cs typeface="Calibri"/>
              </a:rPr>
              <a:t>del</a:t>
            </a:r>
            <a:r>
              <a:rPr sz="1050" spc="-11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Calibri"/>
                <a:cs typeface="Calibri"/>
              </a:rPr>
              <a:t>modelo</a:t>
            </a:r>
            <a:endParaRPr sz="1050">
              <a:latin typeface="Calibri"/>
              <a:cs typeface="Calibri"/>
            </a:endParaRPr>
          </a:p>
          <a:p>
            <a:pPr marL="9525"/>
            <a:r>
              <a:rPr sz="1050" spc="-4" dirty="0">
                <a:solidFill>
                  <a:srgbClr val="004751"/>
                </a:solidFill>
                <a:latin typeface="Calibri"/>
                <a:cs typeface="Calibri"/>
              </a:rPr>
              <a:t>n: observaciones del entrenamiento</a:t>
            </a:r>
            <a:endParaRPr sz="105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232916" y="3686460"/>
            <a:ext cx="6554629" cy="378469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870" indent="-93821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i="1" u="heavy" spc="-30" dirty="0" err="1">
                <a:solidFill>
                  <a:srgbClr val="004751"/>
                </a:solidFill>
                <a:uFill>
                  <a:solidFill>
                    <a:srgbClr val="004751"/>
                  </a:solidFill>
                </a:uFill>
              </a:rPr>
              <a:t>Desventaja</a:t>
            </a:r>
            <a:r>
              <a:rPr sz="1200" i="1" u="heavy" spc="26" dirty="0">
                <a:solidFill>
                  <a:srgbClr val="004751"/>
                </a:solidFill>
                <a:uFill>
                  <a:solidFill>
                    <a:srgbClr val="004751"/>
                  </a:solidFill>
                </a:uFill>
              </a:rPr>
              <a:t> </a:t>
            </a:r>
            <a:r>
              <a:rPr sz="1200" spc="23" dirty="0" smtClean="0">
                <a:solidFill>
                  <a:srgbClr val="004751"/>
                </a:solidFill>
                <a:latin typeface="Times New Roman"/>
                <a:cs typeface="Times New Roman"/>
              </a:rPr>
              <a:t> </a:t>
            </a:r>
            <a:r>
              <a:rPr lang="es-ES" sz="1200" spc="23" dirty="0" smtClean="0">
                <a:solidFill>
                  <a:srgbClr val="004751"/>
                </a:solidFill>
                <a:latin typeface="Times New Roman"/>
                <a:cs typeface="Times New Roman"/>
              </a:rPr>
              <a:t>-&gt; </a:t>
            </a:r>
            <a:r>
              <a:rPr sz="1200" spc="-19" dirty="0" smtClean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56" dirty="0" smtClean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final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incluye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 todos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 err="1">
                <a:solidFill>
                  <a:srgbClr val="004751"/>
                </a:solidFill>
                <a:latin typeface="Tahoma"/>
                <a:cs typeface="Tahoma"/>
              </a:rPr>
              <a:t>predictores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5" dirty="0" smtClean="0">
                <a:solidFill>
                  <a:srgbClr val="004751"/>
                </a:solidFill>
                <a:latin typeface="Times New Roman"/>
                <a:cs typeface="Times New Roman"/>
              </a:rPr>
              <a:t> </a:t>
            </a:r>
            <a:r>
              <a:rPr lang="es-ES" sz="1200" spc="23" dirty="0">
                <a:solidFill>
                  <a:srgbClr val="004751"/>
                </a:solidFill>
                <a:latin typeface="Times New Roman"/>
                <a:cs typeface="Times New Roman"/>
              </a:rPr>
              <a:t>-&gt; </a:t>
            </a:r>
            <a:r>
              <a:rPr sz="1200" spc="-11" dirty="0" err="1" smtClean="0">
                <a:solidFill>
                  <a:srgbClr val="004751"/>
                </a:solidFill>
                <a:latin typeface="Tahoma"/>
                <a:cs typeface="Tahoma"/>
              </a:rPr>
              <a:t>Problemas</a:t>
            </a:r>
            <a:r>
              <a:rPr sz="1200" spc="-38" dirty="0" smtClean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interpretar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endParaRPr sz="12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732087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915" y="435927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 dirty="0"/>
              <a:t>Lasso</a:t>
            </a:r>
            <a:endParaRPr sz="2100" dirty="0"/>
          </a:p>
        </p:txBody>
      </p:sp>
      <p:sp>
        <p:nvSpPr>
          <p:cNvPr id="6" name="object 6"/>
          <p:cNvSpPr txBox="1"/>
          <p:nvPr/>
        </p:nvSpPr>
        <p:spPr>
          <a:xfrm>
            <a:off x="1213865" y="1054418"/>
            <a:ext cx="575310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21920" indent="-93821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122396" algn="l"/>
              </a:tabLst>
            </a:pP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Penaliza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la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suma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valores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absolutos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coeficientes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 err="1" smtClean="0">
                <a:solidFill>
                  <a:srgbClr val="004751"/>
                </a:solidFill>
                <a:latin typeface="Tahoma"/>
                <a:cs typeface="Tahoma"/>
              </a:rPr>
              <a:t>regresión</a:t>
            </a:r>
            <a:endParaRPr sz="1294" baseline="38647" dirty="0">
              <a:latin typeface="Cambria Math"/>
              <a:cs typeface="Cambria Math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232915" y="1528953"/>
            <a:ext cx="6616065" cy="828592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5251" indent="-96203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105728" algn="l"/>
              </a:tabLst>
            </a:pP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Esta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penalización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4751"/>
                </a:solidFill>
                <a:latin typeface="Tahoma"/>
                <a:cs typeface="Tahoma"/>
              </a:rPr>
              <a:t>conoce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como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19" dirty="0">
                <a:solidFill>
                  <a:srgbClr val="004751"/>
                </a:solidFill>
              </a:rPr>
              <a:t>L1</a:t>
            </a:r>
            <a:endParaRPr sz="1200"/>
          </a:p>
          <a:p>
            <a:pPr>
              <a:spcBef>
                <a:spcPts val="30"/>
              </a:spcBef>
              <a:buClr>
                <a:srgbClr val="00A2AD"/>
              </a:buClr>
              <a:buFont typeface="Arial MT"/>
              <a:buChar char="•"/>
            </a:pPr>
            <a:endParaRPr sz="1725"/>
          </a:p>
          <a:p>
            <a:pPr marL="24288" marR="3810" indent="-15240">
              <a:spcBef>
                <a:spcPts val="4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Tiene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efecto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forzar</a:t>
            </a:r>
            <a:r>
              <a:rPr sz="120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coeficientes</a:t>
            </a:r>
            <a:r>
              <a:rPr sz="120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predictores</a:t>
            </a:r>
            <a:r>
              <a:rPr sz="120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tiendan</a:t>
            </a:r>
            <a:r>
              <a:rPr sz="120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cero,</a:t>
            </a:r>
            <a:r>
              <a:rPr sz="120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consiguiendo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excluir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predictores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menos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relevantes.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232915" y="2589847"/>
            <a:ext cx="2574608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870" indent="-93821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λ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controla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grado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 err="1">
                <a:solidFill>
                  <a:srgbClr val="004751"/>
                </a:solidFill>
                <a:latin typeface="Tahoma"/>
                <a:cs typeface="Tahoma"/>
              </a:rPr>
              <a:t>penalización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lang="es-ES" sz="1200" spc="23" dirty="0">
                <a:solidFill>
                  <a:srgbClr val="004751"/>
                </a:solidFill>
                <a:latin typeface="Times New Roman"/>
                <a:cs typeface="Times New Roman"/>
              </a:rPr>
              <a:t>-&gt;</a:t>
            </a:r>
            <a:endParaRPr sz="1200" dirty="0">
              <a:latin typeface="Wingdings"/>
              <a:cs typeface="Wingdings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3869627" y="2494597"/>
            <a:ext cx="4301490" cy="338074"/>
          </a:xfrm>
          <a:prstGeom prst="rect">
            <a:avLst/>
          </a:prstGeom>
          <a:ln w="31750">
            <a:solidFill>
              <a:srgbClr val="D40031"/>
            </a:solidFill>
          </a:ln>
        </p:spPr>
        <p:txBody>
          <a:bodyPr vert="horz" wrap="square" lIns="0" tIns="30004" rIns="0" bIns="0" rtlCol="0">
            <a:spAutoFit/>
          </a:bodyPr>
          <a:lstStyle/>
          <a:p>
            <a:pPr marL="146685" indent="-79058">
              <a:lnSpc>
                <a:spcPts val="1245"/>
              </a:lnSpc>
              <a:spcBef>
                <a:spcPts val="236"/>
              </a:spcBef>
              <a:buChar char="-"/>
              <a:tabLst>
                <a:tab pos="147161" algn="l"/>
              </a:tabLst>
            </a:pP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λ=0,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penalización</a:t>
            </a:r>
            <a:r>
              <a:rPr sz="105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nula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Wingdings"/>
                <a:cs typeface="Wingdings"/>
              </a:rPr>
              <a:t></a:t>
            </a:r>
            <a:r>
              <a:rPr sz="1050" dirty="0">
                <a:solidFill>
                  <a:srgbClr val="004751"/>
                </a:solidFill>
                <a:latin typeface="Times New Roman"/>
                <a:cs typeface="Times New Roman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ajuste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por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mínimos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cuadrados</a:t>
            </a:r>
            <a:endParaRPr sz="1050">
              <a:latin typeface="Tahoma"/>
              <a:cs typeface="Tahoma"/>
            </a:endParaRPr>
          </a:p>
          <a:p>
            <a:pPr marL="146685" indent="-79058">
              <a:lnSpc>
                <a:spcPts val="1245"/>
              </a:lnSpc>
              <a:buChar char="-"/>
              <a:tabLst>
                <a:tab pos="147161" algn="l"/>
              </a:tabLst>
            </a:pP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Según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9" dirty="0">
                <a:solidFill>
                  <a:srgbClr val="004751"/>
                </a:solidFill>
                <a:latin typeface="Tahoma"/>
                <a:cs typeface="Tahoma"/>
              </a:rPr>
              <a:t>λ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aumenta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Wingdings"/>
                <a:cs typeface="Wingdings"/>
              </a:rPr>
              <a:t></a:t>
            </a:r>
            <a:r>
              <a:rPr sz="1050" spc="11" dirty="0">
                <a:solidFill>
                  <a:srgbClr val="004751"/>
                </a:solidFill>
                <a:latin typeface="Times New Roman"/>
                <a:cs typeface="Times New Roman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mayor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penalización</a:t>
            </a:r>
            <a:r>
              <a:rPr sz="1050" spc="-8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Wingdings"/>
                <a:cs typeface="Wingdings"/>
              </a:rPr>
              <a:t></a:t>
            </a:r>
            <a:r>
              <a:rPr sz="1050" spc="11" dirty="0">
                <a:solidFill>
                  <a:srgbClr val="004751"/>
                </a:solidFill>
                <a:latin typeface="Times New Roman"/>
                <a:cs typeface="Times New Roman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mas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predictores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excluidos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24" name="Imagen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6948" y="972227"/>
            <a:ext cx="1432731" cy="325929"/>
          </a:xfrm>
          <a:prstGeom prst="rect">
            <a:avLst/>
          </a:prstGeom>
        </p:spPr>
      </p:pic>
      <p:pic>
        <p:nvPicPr>
          <p:cNvPr id="25" name="Imagen 2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3517" y="3264722"/>
            <a:ext cx="2969996" cy="117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037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8096" rIns="0" bIns="0" rtlCol="0" anchor="ctr" anchorCtr="0">
            <a:spAutoFit/>
          </a:bodyPr>
          <a:lstStyle/>
          <a:p>
            <a:pPr marL="28575">
              <a:spcBef>
                <a:spcPts val="64"/>
              </a:spcBef>
            </a:pPr>
            <a:fld id="{81D60167-4931-47E6-BA6A-407CBD079E47}" type="slidenum">
              <a:rPr spc="8" dirty="0"/>
              <a:pPr marL="28575">
                <a:spcBef>
                  <a:spcPts val="64"/>
                </a:spcBef>
              </a:pPr>
              <a:t>57</a:t>
            </a:fld>
            <a:endParaRPr spc="8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2915" y="443127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Ridge</a:t>
            </a:r>
            <a:r>
              <a:rPr sz="2100" spc="-30" dirty="0"/>
              <a:t> </a:t>
            </a:r>
            <a:r>
              <a:rPr sz="2100" spc="-4" dirty="0"/>
              <a:t>vs</a:t>
            </a:r>
            <a:r>
              <a:rPr sz="2100" spc="-19" dirty="0"/>
              <a:t> </a:t>
            </a:r>
            <a:r>
              <a:rPr sz="2100" spc="-8" dirty="0"/>
              <a:t>Lasso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1232915" y="1044130"/>
            <a:ext cx="6527483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  <a:tabLst>
                <a:tab pos="266224" algn="l"/>
              </a:tabLst>
            </a:pPr>
            <a:r>
              <a:rPr sz="1350" spc="-15" dirty="0">
                <a:solidFill>
                  <a:srgbClr val="00A2AD"/>
                </a:solidFill>
                <a:latin typeface="Tahoma"/>
                <a:cs typeface="Tahoma"/>
              </a:rPr>
              <a:t>1.	</a:t>
            </a:r>
            <a:r>
              <a:rPr sz="1350" spc="15" dirty="0">
                <a:solidFill>
                  <a:srgbClr val="004751"/>
                </a:solidFill>
                <a:latin typeface="Tahoma"/>
                <a:cs typeface="Tahoma"/>
              </a:rPr>
              <a:t>Lasso</a:t>
            </a:r>
            <a:r>
              <a:rPr sz="13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realiza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4" dirty="0">
                <a:solidFill>
                  <a:srgbClr val="004751"/>
                </a:solidFill>
                <a:latin typeface="Tahoma"/>
                <a:cs typeface="Tahoma"/>
              </a:rPr>
              <a:t>selección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predictores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30" dirty="0">
                <a:solidFill>
                  <a:srgbClr val="004751"/>
                </a:solidFill>
                <a:latin typeface="Tahoma"/>
                <a:cs typeface="Tahoma"/>
              </a:rPr>
              <a:t>(pone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004751"/>
                </a:solidFill>
                <a:latin typeface="Tahoma"/>
                <a:cs typeface="Tahoma"/>
              </a:rPr>
              <a:t>coeficientes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cero),</a:t>
            </a:r>
            <a:r>
              <a:rPr sz="13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6" dirty="0">
                <a:solidFill>
                  <a:srgbClr val="004751"/>
                </a:solidFill>
                <a:latin typeface="Tahoma"/>
                <a:cs typeface="Tahoma"/>
              </a:rPr>
              <a:t>mientras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" dirty="0">
                <a:solidFill>
                  <a:srgbClr val="004751"/>
                </a:solidFill>
                <a:latin typeface="Tahoma"/>
                <a:cs typeface="Tahoma"/>
              </a:rPr>
              <a:t>Ridge</a:t>
            </a:r>
            <a:endParaRPr sz="1350">
              <a:latin typeface="Tahoma"/>
              <a:cs typeface="Tahoma"/>
            </a:endParaRPr>
          </a:p>
          <a:p>
            <a:pPr marL="266700"/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no</a:t>
            </a:r>
            <a:r>
              <a:rPr sz="135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llega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3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excluir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34" dirty="0">
                <a:solidFill>
                  <a:srgbClr val="004751"/>
                </a:solidFill>
                <a:latin typeface="Tahoma"/>
                <a:cs typeface="Tahoma"/>
              </a:rPr>
              <a:t>ninguno.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32916" y="1990725"/>
            <a:ext cx="6521291" cy="917559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266700" indent="-257175">
              <a:spcBef>
                <a:spcPts val="75"/>
              </a:spcBef>
              <a:buClr>
                <a:srgbClr val="00A2AD"/>
              </a:buClr>
              <a:buAutoNum type="arabicPeriod" startAt="2"/>
              <a:tabLst>
                <a:tab pos="266224" algn="l"/>
                <a:tab pos="266700" algn="l"/>
              </a:tabLst>
            </a:pPr>
            <a:r>
              <a:rPr sz="1350" spc="19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004751"/>
                </a:solidFill>
                <a:latin typeface="Tahoma"/>
                <a:cs typeface="Tahoma"/>
              </a:rPr>
              <a:t>soluciones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15" dirty="0">
                <a:solidFill>
                  <a:srgbClr val="004751"/>
                </a:solidFill>
                <a:latin typeface="Tahoma"/>
                <a:cs typeface="Tahoma"/>
              </a:rPr>
              <a:t>Lasso</a:t>
            </a:r>
            <a:r>
              <a:rPr sz="13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004751"/>
                </a:solidFill>
                <a:latin typeface="Tahoma"/>
                <a:cs typeface="Tahoma"/>
              </a:rPr>
              <a:t>son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5" dirty="0">
                <a:solidFill>
                  <a:srgbClr val="004751"/>
                </a:solidFill>
                <a:latin typeface="Tahoma"/>
                <a:cs typeface="Tahoma"/>
              </a:rPr>
              <a:t>muy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inestables</a:t>
            </a:r>
            <a:r>
              <a:rPr sz="135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004751"/>
                </a:solidFill>
                <a:latin typeface="Tahoma"/>
                <a:cs typeface="Tahoma"/>
              </a:rPr>
              <a:t>si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predictores</a:t>
            </a:r>
            <a:r>
              <a:rPr sz="13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están</a:t>
            </a:r>
            <a:r>
              <a:rPr sz="13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6" dirty="0">
                <a:solidFill>
                  <a:srgbClr val="004751"/>
                </a:solidFill>
                <a:latin typeface="Tahoma"/>
                <a:cs typeface="Tahoma"/>
              </a:rPr>
              <a:t>altamente</a:t>
            </a:r>
            <a:endParaRPr sz="1350">
              <a:latin typeface="Tahoma"/>
              <a:cs typeface="Tahoma"/>
            </a:endParaRPr>
          </a:p>
          <a:p>
            <a:pPr marL="266700"/>
            <a:r>
              <a:rPr sz="1350" spc="-4" dirty="0">
                <a:solidFill>
                  <a:srgbClr val="004751"/>
                </a:solidFill>
                <a:latin typeface="Tahoma"/>
                <a:cs typeface="Tahoma"/>
              </a:rPr>
              <a:t>correlacionados.</a:t>
            </a:r>
            <a:endParaRPr sz="1350">
              <a:latin typeface="Tahoma"/>
              <a:cs typeface="Tahoma"/>
            </a:endParaRPr>
          </a:p>
          <a:p>
            <a:pPr marL="367188" lvl="1" indent="-129540">
              <a:spcBef>
                <a:spcPts val="326"/>
              </a:spcBef>
              <a:buChar char="-"/>
              <a:tabLst>
                <a:tab pos="367665" algn="l"/>
              </a:tabLst>
            </a:pPr>
            <a:r>
              <a:rPr sz="1350" spc="-4" dirty="0">
                <a:solidFill>
                  <a:srgbClr val="004751"/>
                </a:solidFill>
                <a:latin typeface="Tahoma"/>
                <a:cs typeface="Tahoma"/>
              </a:rPr>
              <a:t>Ridge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" dirty="0">
                <a:solidFill>
                  <a:srgbClr val="004751"/>
                </a:solidFill>
                <a:latin typeface="Tahoma"/>
                <a:cs typeface="Tahoma"/>
              </a:rPr>
              <a:t>reduce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influencia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todos</a:t>
            </a:r>
            <a:r>
              <a:rPr sz="13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ellos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vez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38" dirty="0">
                <a:solidFill>
                  <a:srgbClr val="004751"/>
                </a:solidFill>
                <a:latin typeface="Tahoma"/>
                <a:cs typeface="Tahoma"/>
              </a:rPr>
              <a:t>forma</a:t>
            </a:r>
            <a:r>
              <a:rPr sz="1350" spc="-8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proporcional.</a:t>
            </a:r>
            <a:endParaRPr sz="1350">
              <a:latin typeface="Tahoma"/>
              <a:cs typeface="Tahoma"/>
            </a:endParaRPr>
          </a:p>
          <a:p>
            <a:pPr marL="369569" lvl="1" indent="-102870">
              <a:spcBef>
                <a:spcPts val="323"/>
              </a:spcBef>
              <a:buChar char="-"/>
              <a:tabLst>
                <a:tab pos="369569" algn="l"/>
              </a:tabLst>
            </a:pPr>
            <a:r>
              <a:rPr sz="1350" spc="15" dirty="0">
                <a:solidFill>
                  <a:srgbClr val="004751"/>
                </a:solidFill>
                <a:latin typeface="Tahoma"/>
                <a:cs typeface="Tahoma"/>
              </a:rPr>
              <a:t>Lasso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tiende</a:t>
            </a:r>
            <a:r>
              <a:rPr sz="13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seleccionar</a:t>
            </a:r>
            <a:r>
              <a:rPr sz="13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6" dirty="0">
                <a:solidFill>
                  <a:srgbClr val="004751"/>
                </a:solidFill>
                <a:latin typeface="Tahoma"/>
                <a:cs typeface="Tahoma"/>
              </a:rPr>
              <a:t>uno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ellos,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dándole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todo</a:t>
            </a:r>
            <a:r>
              <a:rPr sz="13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4" dirty="0">
                <a:solidFill>
                  <a:srgbClr val="004751"/>
                </a:solidFill>
                <a:latin typeface="Tahoma"/>
                <a:cs typeface="Tahoma"/>
              </a:rPr>
              <a:t>peso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excluyendo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al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6" dirty="0">
                <a:solidFill>
                  <a:srgbClr val="004751"/>
                </a:solidFill>
                <a:latin typeface="Tahoma"/>
                <a:cs typeface="Tahoma"/>
              </a:rPr>
              <a:t>resto.</a:t>
            </a:r>
            <a:endParaRPr sz="135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232916" y="3431382"/>
            <a:ext cx="4681187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26" dirty="0">
                <a:solidFill>
                  <a:srgbClr val="004751"/>
                </a:solidFill>
                <a:latin typeface="Tahoma"/>
                <a:cs typeface="Tahoma"/>
              </a:rPr>
              <a:t>Equilibrio</a:t>
            </a:r>
            <a:r>
              <a:rPr sz="13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30" dirty="0">
                <a:solidFill>
                  <a:srgbClr val="004751"/>
                </a:solidFill>
                <a:latin typeface="Tahoma"/>
                <a:cs typeface="Tahoma"/>
              </a:rPr>
              <a:t>óptimo</a:t>
            </a:r>
            <a:r>
              <a:rPr sz="1350" spc="-9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30" dirty="0">
                <a:solidFill>
                  <a:srgbClr val="004751"/>
                </a:solidFill>
                <a:latin typeface="Tahoma"/>
                <a:cs typeface="Tahoma"/>
              </a:rPr>
              <a:t>entre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" dirty="0">
                <a:solidFill>
                  <a:srgbClr val="004751"/>
                </a:solidFill>
                <a:latin typeface="Tahoma"/>
                <a:cs typeface="Tahoma"/>
              </a:rPr>
              <a:t>estas</a:t>
            </a:r>
            <a:r>
              <a:rPr sz="13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8" dirty="0">
                <a:solidFill>
                  <a:srgbClr val="004751"/>
                </a:solidFill>
                <a:latin typeface="Tahoma"/>
                <a:cs typeface="Tahoma"/>
              </a:rPr>
              <a:t>dos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8" dirty="0" err="1">
                <a:solidFill>
                  <a:srgbClr val="004751"/>
                </a:solidFill>
                <a:latin typeface="Tahoma"/>
                <a:cs typeface="Tahoma"/>
              </a:rPr>
              <a:t>propiedades</a:t>
            </a:r>
            <a:r>
              <a:rPr sz="135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11" dirty="0" smtClean="0">
                <a:solidFill>
                  <a:srgbClr val="004751"/>
                </a:solidFill>
                <a:latin typeface="Times New Roman"/>
                <a:cs typeface="Times New Roman"/>
              </a:rPr>
              <a:t> </a:t>
            </a:r>
            <a:r>
              <a:rPr lang="es-ES" sz="1350" spc="11" dirty="0" smtClean="0">
                <a:solidFill>
                  <a:srgbClr val="004751"/>
                </a:solidFill>
                <a:latin typeface="Times New Roman"/>
                <a:cs typeface="Times New Roman"/>
              </a:rPr>
              <a:t>-&gt;</a:t>
            </a:r>
            <a:r>
              <a:rPr sz="1350" i="1" spc="-30" dirty="0" smtClean="0">
                <a:solidFill>
                  <a:srgbClr val="004751"/>
                </a:solidFill>
              </a:rPr>
              <a:t>Elastic</a:t>
            </a:r>
            <a:r>
              <a:rPr sz="1350" i="1" spc="-45" dirty="0" smtClean="0">
                <a:solidFill>
                  <a:srgbClr val="004751"/>
                </a:solidFill>
              </a:rPr>
              <a:t> </a:t>
            </a:r>
            <a:r>
              <a:rPr sz="1350" i="1" spc="-15" dirty="0">
                <a:solidFill>
                  <a:srgbClr val="004751"/>
                </a:solidFill>
              </a:rPr>
              <a:t>net</a:t>
            </a:r>
            <a:endParaRPr sz="1350" dirty="0"/>
          </a:p>
        </p:txBody>
      </p:sp>
    </p:spTree>
    <p:extLst>
      <p:ext uri="{BB962C8B-B14F-4D97-AF65-F5344CB8AC3E}">
        <p14:creationId xmlns:p14="http://schemas.microsoft.com/office/powerpoint/2010/main" val="387221520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13865" y="438523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 dirty="0"/>
              <a:t>Elastic</a:t>
            </a:r>
            <a:r>
              <a:rPr sz="2100" spc="-34" dirty="0"/>
              <a:t> </a:t>
            </a:r>
            <a:r>
              <a:rPr sz="2100" spc="-4" dirty="0"/>
              <a:t>Net</a:t>
            </a:r>
            <a:endParaRPr sz="2100" dirty="0"/>
          </a:p>
        </p:txBody>
      </p:sp>
      <p:sp>
        <p:nvSpPr>
          <p:cNvPr id="9" name="object 9"/>
          <p:cNvSpPr txBox="1"/>
          <p:nvPr/>
        </p:nvSpPr>
        <p:spPr>
          <a:xfrm>
            <a:off x="1213865" y="1078420"/>
            <a:ext cx="5158263" cy="163026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33350" indent="-105251">
              <a:lnSpc>
                <a:spcPts val="1189"/>
              </a:lnSpc>
              <a:spcBef>
                <a:spcPts val="71"/>
              </a:spcBef>
              <a:buClr>
                <a:srgbClr val="00A2AD"/>
              </a:buClr>
              <a:buSzPct val="112500"/>
              <a:buFont typeface="Arial MT"/>
              <a:buChar char="•"/>
              <a:tabLst>
                <a:tab pos="133826" algn="l"/>
                <a:tab pos="4458176" algn="l"/>
              </a:tabLst>
            </a:pP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Regularización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combina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la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penalización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23" dirty="0">
                <a:solidFill>
                  <a:srgbClr val="004751"/>
                </a:solidFill>
                <a:latin typeface="Tahoma"/>
                <a:cs typeface="Tahoma"/>
              </a:rPr>
              <a:t>L1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L2:</a:t>
            </a:r>
            <a:r>
              <a:rPr sz="1200" spc="27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endParaRPr sz="863" dirty="0">
              <a:latin typeface="Cambria Math"/>
              <a:cs typeface="Cambria Math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32916" y="1559814"/>
            <a:ext cx="4386739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62865" indent="-53816">
              <a:spcBef>
                <a:spcPts val="71"/>
              </a:spcBef>
              <a:buClr>
                <a:srgbClr val="00A2AD"/>
              </a:buClr>
              <a:buSzPct val="93750"/>
              <a:buFont typeface="Arial MT"/>
              <a:buChar char="•"/>
              <a:tabLst>
                <a:tab pos="63341" algn="l"/>
              </a:tabLst>
            </a:pPr>
            <a:r>
              <a:rPr sz="1200" spc="135" dirty="0">
                <a:solidFill>
                  <a:srgbClr val="004751"/>
                </a:solidFill>
                <a:latin typeface="Cambria Math"/>
                <a:cs typeface="Cambria Math"/>
              </a:rPr>
              <a:t>𝑎</a:t>
            </a:r>
            <a:r>
              <a:rPr sz="1200" spc="56" dirty="0">
                <a:solidFill>
                  <a:srgbClr val="004751"/>
                </a:solidFill>
                <a:latin typeface="Cambria Math"/>
                <a:cs typeface="Cambria Math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controla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grado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influye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4751"/>
                </a:solidFill>
                <a:latin typeface="Tahoma"/>
                <a:cs typeface="Tahoma"/>
              </a:rPr>
              <a:t>cada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penalizaciones: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232916" y="1998726"/>
            <a:ext cx="5247799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870" indent="-93821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combinación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ambas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penalizaciones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suele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dar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lugar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buenos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resultados.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232915" y="2437828"/>
            <a:ext cx="2590800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870" indent="-93821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4" dirty="0">
                <a:solidFill>
                  <a:srgbClr val="004751"/>
                </a:solidFill>
                <a:latin typeface="Cambria Math"/>
                <a:cs typeface="Cambria Math"/>
              </a:rPr>
              <a:t>𝝀</a:t>
            </a:r>
            <a:r>
              <a:rPr sz="1200" spc="60" dirty="0">
                <a:solidFill>
                  <a:srgbClr val="004751"/>
                </a:solidFill>
                <a:latin typeface="Cambria Math"/>
                <a:cs typeface="Cambria Math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controla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grado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penalización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Wingdings"/>
                <a:cs typeface="Wingdings"/>
              </a:rPr>
              <a:t></a:t>
            </a:r>
            <a:endParaRPr sz="1200">
              <a:latin typeface="Wingdings"/>
              <a:cs typeface="Wingdings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5763577" y="1470470"/>
            <a:ext cx="1394460" cy="388889"/>
          </a:xfrm>
          <a:prstGeom prst="rect">
            <a:avLst/>
          </a:prstGeom>
          <a:ln w="31750">
            <a:solidFill>
              <a:srgbClr val="00A7BB"/>
            </a:solidFill>
          </a:ln>
        </p:spPr>
        <p:txBody>
          <a:bodyPr vert="horz" wrap="square" lIns="0" tIns="29528" rIns="0" bIns="0" rtlCol="0">
            <a:spAutoFit/>
          </a:bodyPr>
          <a:lstStyle/>
          <a:p>
            <a:pPr marL="160020" indent="-91916">
              <a:lnSpc>
                <a:spcPts val="1421"/>
              </a:lnSpc>
              <a:spcBef>
                <a:spcPts val="233"/>
              </a:spcBef>
              <a:buChar char="-"/>
              <a:tabLst>
                <a:tab pos="160496" algn="l"/>
              </a:tabLst>
            </a:pP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α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98" dirty="0">
                <a:solidFill>
                  <a:srgbClr val="004751"/>
                </a:solidFill>
                <a:latin typeface="Tahoma"/>
                <a:cs typeface="Tahoma"/>
              </a:rPr>
              <a:t>=0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lang="es-ES" sz="1200" spc="-60" dirty="0" smtClean="0">
                <a:solidFill>
                  <a:srgbClr val="004751"/>
                </a:solidFill>
                <a:latin typeface="Tahoma"/>
                <a:cs typeface="Tahoma"/>
              </a:rPr>
              <a:t>-&gt; </a:t>
            </a:r>
            <a:r>
              <a:rPr sz="1200" spc="-19" dirty="0" smtClean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-15" dirty="0" smtClean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spc="-4" dirty="0" smtClean="0">
                <a:solidFill>
                  <a:srgbClr val="004751"/>
                </a:solidFill>
                <a:latin typeface="Tahoma"/>
                <a:cs typeface="Tahoma"/>
              </a:rPr>
              <a:t>dge</a:t>
            </a:r>
            <a:endParaRPr sz="1200" dirty="0">
              <a:latin typeface="Tahoma"/>
              <a:cs typeface="Tahoma"/>
            </a:endParaRPr>
          </a:p>
          <a:p>
            <a:pPr marL="160020" indent="-91916">
              <a:lnSpc>
                <a:spcPts val="1421"/>
              </a:lnSpc>
              <a:buChar char="-"/>
              <a:tabLst>
                <a:tab pos="160496" algn="l"/>
              </a:tabLst>
            </a:pP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α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98" dirty="0">
                <a:solidFill>
                  <a:srgbClr val="004751"/>
                </a:solidFill>
                <a:latin typeface="Tahoma"/>
                <a:cs typeface="Tahoma"/>
              </a:rPr>
              <a:t>=1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lang="es-ES" sz="1200" spc="-60" dirty="0">
                <a:solidFill>
                  <a:srgbClr val="004751"/>
                </a:solidFill>
                <a:latin typeface="Tahoma"/>
                <a:cs typeface="Tahoma"/>
              </a:rPr>
              <a:t>-&gt;</a:t>
            </a:r>
            <a:r>
              <a:rPr sz="1200" spc="19" dirty="0" smtClean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200" spc="11" dirty="0" smtClean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spc="-8" dirty="0" smtClean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endParaRPr sz="1200" dirty="0">
              <a:latin typeface="Tahoma"/>
              <a:cs typeface="Tahoma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4001071" y="2354008"/>
            <a:ext cx="3821430" cy="338554"/>
          </a:xfrm>
          <a:prstGeom prst="rect">
            <a:avLst/>
          </a:prstGeom>
          <a:ln w="31750">
            <a:solidFill>
              <a:srgbClr val="00A2AC"/>
            </a:solidFill>
          </a:ln>
        </p:spPr>
        <p:txBody>
          <a:bodyPr vert="horz" wrap="square" lIns="0" tIns="30480" rIns="0" bIns="0" rtlCol="0">
            <a:spAutoFit/>
          </a:bodyPr>
          <a:lstStyle/>
          <a:p>
            <a:pPr marL="147161" indent="-79534">
              <a:lnSpc>
                <a:spcPts val="1245"/>
              </a:lnSpc>
              <a:spcBef>
                <a:spcPts val="240"/>
              </a:spcBef>
              <a:buChar char="-"/>
              <a:tabLst>
                <a:tab pos="147638" algn="l"/>
              </a:tabLst>
            </a:pP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λ=0,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penalización</a:t>
            </a:r>
            <a:r>
              <a:rPr sz="105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 err="1">
                <a:solidFill>
                  <a:srgbClr val="004751"/>
                </a:solidFill>
                <a:latin typeface="Tahoma"/>
                <a:cs typeface="Tahoma"/>
              </a:rPr>
              <a:t>nula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lang="es-ES" sz="1050" spc="-60" dirty="0">
                <a:solidFill>
                  <a:srgbClr val="004751"/>
                </a:solidFill>
                <a:latin typeface="Tahoma"/>
                <a:cs typeface="Tahoma"/>
              </a:rPr>
              <a:t>-&gt;</a:t>
            </a:r>
            <a:r>
              <a:rPr sz="1050" dirty="0" smtClean="0">
                <a:solidFill>
                  <a:srgbClr val="004751"/>
                </a:solidFill>
                <a:latin typeface="Times New Roman"/>
                <a:cs typeface="Times New Roman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ajuste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por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mínimos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cuadrados</a:t>
            </a:r>
            <a:endParaRPr sz="1050" dirty="0">
              <a:latin typeface="Tahoma"/>
              <a:cs typeface="Tahoma"/>
            </a:endParaRPr>
          </a:p>
          <a:p>
            <a:pPr marL="147161" indent="-79534">
              <a:lnSpc>
                <a:spcPts val="1245"/>
              </a:lnSpc>
              <a:buChar char="-"/>
              <a:tabLst>
                <a:tab pos="147638" algn="l"/>
              </a:tabLst>
            </a:pP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Según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9" dirty="0">
                <a:solidFill>
                  <a:srgbClr val="004751"/>
                </a:solidFill>
                <a:latin typeface="Tahoma"/>
                <a:cs typeface="Tahoma"/>
              </a:rPr>
              <a:t>λ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 err="1">
                <a:solidFill>
                  <a:srgbClr val="004751"/>
                </a:solidFill>
                <a:latin typeface="Tahoma"/>
                <a:cs typeface="Tahoma"/>
              </a:rPr>
              <a:t>aumenta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lang="es-ES" sz="1050" spc="-60" dirty="0">
                <a:solidFill>
                  <a:srgbClr val="004751"/>
                </a:solidFill>
                <a:latin typeface="Tahoma"/>
                <a:cs typeface="Tahoma"/>
              </a:rPr>
              <a:t>-&gt;</a:t>
            </a:r>
            <a:r>
              <a:rPr sz="1050" spc="8" dirty="0" smtClean="0">
                <a:solidFill>
                  <a:srgbClr val="004751"/>
                </a:solidFill>
                <a:latin typeface="Times New Roman"/>
                <a:cs typeface="Times New Roman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mayor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penalización</a:t>
            </a:r>
            <a:endParaRPr sz="1050" dirty="0">
              <a:latin typeface="Tahoma"/>
              <a:cs typeface="Tahoma"/>
            </a:endParaRPr>
          </a:p>
        </p:txBody>
      </p:sp>
      <p:pic>
        <p:nvPicPr>
          <p:cNvPr id="46" name="Imagen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7995" y="985679"/>
            <a:ext cx="1967581" cy="319575"/>
          </a:xfrm>
          <a:prstGeom prst="rect">
            <a:avLst/>
          </a:prstGeom>
        </p:spPr>
      </p:pic>
      <p:pic>
        <p:nvPicPr>
          <p:cNvPr id="47" name="Imagen 4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6136" y="2949999"/>
            <a:ext cx="5159440" cy="1789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2275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23893" y="407295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 dirty="0"/>
              <a:t>Búsqueda</a:t>
            </a:r>
            <a:r>
              <a:rPr sz="2100" spc="4" dirty="0"/>
              <a:t> </a:t>
            </a:r>
            <a:r>
              <a:rPr sz="2100" spc="-8" dirty="0"/>
              <a:t>del</a:t>
            </a:r>
            <a:r>
              <a:rPr sz="2100" spc="4" dirty="0"/>
              <a:t> </a:t>
            </a:r>
            <a:r>
              <a:rPr sz="2100" spc="-4" dirty="0"/>
              <a:t>valor</a:t>
            </a:r>
            <a:r>
              <a:rPr sz="2100" spc="4" dirty="0"/>
              <a:t> </a:t>
            </a:r>
            <a:r>
              <a:rPr sz="2100" spc="-4" dirty="0"/>
              <a:t>de</a:t>
            </a:r>
            <a:r>
              <a:rPr sz="2100" spc="-19" dirty="0"/>
              <a:t> </a:t>
            </a:r>
            <a:r>
              <a:rPr sz="2100" spc="-4" dirty="0"/>
              <a:t>lambda </a:t>
            </a:r>
            <a:r>
              <a:rPr sz="2100" dirty="0"/>
              <a:t>(</a:t>
            </a:r>
            <a:r>
              <a:rPr sz="2100" dirty="0">
                <a:latin typeface="Cambria Math"/>
                <a:cs typeface="Cambria Math"/>
              </a:rPr>
              <a:t>𝝀</a:t>
            </a:r>
            <a:r>
              <a:rPr sz="2100" dirty="0"/>
              <a:t>)</a:t>
            </a:r>
            <a:endParaRPr sz="2100" dirty="0">
              <a:latin typeface="Cambria Math"/>
              <a:cs typeface="Cambria Math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1438486" y="2395120"/>
            <a:ext cx="6239828" cy="1899761"/>
          </a:xfrm>
          <a:custGeom>
            <a:avLst/>
            <a:gdLst/>
            <a:ahLst/>
            <a:cxnLst/>
            <a:rect l="l" t="t" r="r" b="b"/>
            <a:pathLst>
              <a:path w="8319770" h="2533015">
                <a:moveTo>
                  <a:pt x="17497" y="13002"/>
                </a:moveTo>
                <a:lnTo>
                  <a:pt x="63856" y="10304"/>
                </a:lnTo>
                <a:lnTo>
                  <a:pt x="109347" y="7431"/>
                </a:lnTo>
                <a:lnTo>
                  <a:pt x="154805" y="4673"/>
                </a:lnTo>
                <a:lnTo>
                  <a:pt x="201068" y="2322"/>
                </a:lnTo>
                <a:lnTo>
                  <a:pt x="248972" y="667"/>
                </a:lnTo>
                <a:lnTo>
                  <a:pt x="299353" y="0"/>
                </a:lnTo>
                <a:lnTo>
                  <a:pt x="353049" y="609"/>
                </a:lnTo>
                <a:lnTo>
                  <a:pt x="410896" y="2785"/>
                </a:lnTo>
                <a:lnTo>
                  <a:pt x="473730" y="6820"/>
                </a:lnTo>
                <a:lnTo>
                  <a:pt x="542388" y="13002"/>
                </a:lnTo>
                <a:lnTo>
                  <a:pt x="591807" y="17542"/>
                </a:lnTo>
                <a:lnTo>
                  <a:pt x="637954" y="20760"/>
                </a:lnTo>
                <a:lnTo>
                  <a:pt x="681644" y="22812"/>
                </a:lnTo>
                <a:lnTo>
                  <a:pt x="723692" y="23855"/>
                </a:lnTo>
                <a:lnTo>
                  <a:pt x="764912" y="24043"/>
                </a:lnTo>
                <a:lnTo>
                  <a:pt x="806118" y="23533"/>
                </a:lnTo>
                <a:lnTo>
                  <a:pt x="848125" y="22480"/>
                </a:lnTo>
                <a:lnTo>
                  <a:pt x="891747" y="21040"/>
                </a:lnTo>
                <a:lnTo>
                  <a:pt x="937799" y="19369"/>
                </a:lnTo>
                <a:lnTo>
                  <a:pt x="987095" y="17623"/>
                </a:lnTo>
                <a:lnTo>
                  <a:pt x="1040450" y="15958"/>
                </a:lnTo>
                <a:lnTo>
                  <a:pt x="1098679" y="14528"/>
                </a:lnTo>
                <a:lnTo>
                  <a:pt x="1162595" y="13491"/>
                </a:lnTo>
                <a:lnTo>
                  <a:pt x="1233014" y="13002"/>
                </a:lnTo>
                <a:lnTo>
                  <a:pt x="1292651" y="13116"/>
                </a:lnTo>
                <a:lnTo>
                  <a:pt x="1349974" y="13668"/>
                </a:lnTo>
                <a:lnTo>
                  <a:pt x="1405215" y="14566"/>
                </a:lnTo>
                <a:lnTo>
                  <a:pt x="1458605" y="15720"/>
                </a:lnTo>
                <a:lnTo>
                  <a:pt x="1510375" y="17041"/>
                </a:lnTo>
                <a:lnTo>
                  <a:pt x="1560756" y="18438"/>
                </a:lnTo>
                <a:lnTo>
                  <a:pt x="1609980" y="19820"/>
                </a:lnTo>
                <a:lnTo>
                  <a:pt x="1658276" y="21098"/>
                </a:lnTo>
                <a:lnTo>
                  <a:pt x="1705877" y="22182"/>
                </a:lnTo>
                <a:lnTo>
                  <a:pt x="1753014" y="22980"/>
                </a:lnTo>
                <a:lnTo>
                  <a:pt x="1799917" y="23403"/>
                </a:lnTo>
                <a:lnTo>
                  <a:pt x="1846818" y="23360"/>
                </a:lnTo>
                <a:lnTo>
                  <a:pt x="1893947" y="22761"/>
                </a:lnTo>
                <a:lnTo>
                  <a:pt x="1941537" y="21516"/>
                </a:lnTo>
                <a:lnTo>
                  <a:pt x="1989817" y="19535"/>
                </a:lnTo>
                <a:lnTo>
                  <a:pt x="2039019" y="16727"/>
                </a:lnTo>
                <a:lnTo>
                  <a:pt x="2089375" y="13002"/>
                </a:lnTo>
                <a:lnTo>
                  <a:pt x="2162534" y="8162"/>
                </a:lnTo>
                <a:lnTo>
                  <a:pt x="2225485" y="6232"/>
                </a:lnTo>
                <a:lnTo>
                  <a:pt x="2279935" y="6565"/>
                </a:lnTo>
                <a:lnTo>
                  <a:pt x="2327589" y="8514"/>
                </a:lnTo>
                <a:lnTo>
                  <a:pt x="2370155" y="11431"/>
                </a:lnTo>
                <a:lnTo>
                  <a:pt x="2409339" y="14668"/>
                </a:lnTo>
                <a:lnTo>
                  <a:pt x="2446848" y="17579"/>
                </a:lnTo>
                <a:lnTo>
                  <a:pt x="2484389" y="19515"/>
                </a:lnTo>
                <a:lnTo>
                  <a:pt x="2523668" y="19829"/>
                </a:lnTo>
                <a:lnTo>
                  <a:pt x="2566391" y="17874"/>
                </a:lnTo>
                <a:lnTo>
                  <a:pt x="2614266" y="13002"/>
                </a:lnTo>
                <a:lnTo>
                  <a:pt x="2654686" y="8806"/>
                </a:lnTo>
                <a:lnTo>
                  <a:pt x="2700572" y="5738"/>
                </a:lnTo>
                <a:lnTo>
                  <a:pt x="2751030" y="3675"/>
                </a:lnTo>
                <a:lnTo>
                  <a:pt x="2805166" y="2497"/>
                </a:lnTo>
                <a:lnTo>
                  <a:pt x="2862085" y="2080"/>
                </a:lnTo>
                <a:lnTo>
                  <a:pt x="2920895" y="2304"/>
                </a:lnTo>
                <a:lnTo>
                  <a:pt x="2980700" y="3045"/>
                </a:lnTo>
                <a:lnTo>
                  <a:pt x="3040607" y="4183"/>
                </a:lnTo>
                <a:lnTo>
                  <a:pt x="3099721" y="5596"/>
                </a:lnTo>
                <a:lnTo>
                  <a:pt x="3157149" y="7160"/>
                </a:lnTo>
                <a:lnTo>
                  <a:pt x="3211996" y="8755"/>
                </a:lnTo>
                <a:lnTo>
                  <a:pt x="3263368" y="10259"/>
                </a:lnTo>
                <a:lnTo>
                  <a:pt x="3310372" y="11549"/>
                </a:lnTo>
                <a:lnTo>
                  <a:pt x="3352112" y="12504"/>
                </a:lnTo>
                <a:lnTo>
                  <a:pt x="3387696" y="13002"/>
                </a:lnTo>
                <a:lnTo>
                  <a:pt x="3434886" y="12632"/>
                </a:lnTo>
                <a:lnTo>
                  <a:pt x="3480458" y="11137"/>
                </a:lnTo>
                <a:lnTo>
                  <a:pt x="3525459" y="8970"/>
                </a:lnTo>
                <a:lnTo>
                  <a:pt x="3570940" y="6583"/>
                </a:lnTo>
                <a:lnTo>
                  <a:pt x="3617947" y="4430"/>
                </a:lnTo>
                <a:lnTo>
                  <a:pt x="3667530" y="2962"/>
                </a:lnTo>
                <a:lnTo>
                  <a:pt x="3720737" y="2633"/>
                </a:lnTo>
                <a:lnTo>
                  <a:pt x="3778616" y="3895"/>
                </a:lnTo>
                <a:lnTo>
                  <a:pt x="3842217" y="7200"/>
                </a:lnTo>
                <a:lnTo>
                  <a:pt x="3912587" y="13002"/>
                </a:lnTo>
                <a:lnTo>
                  <a:pt x="3965351" y="17327"/>
                </a:lnTo>
                <a:lnTo>
                  <a:pt x="4017704" y="20154"/>
                </a:lnTo>
                <a:lnTo>
                  <a:pt x="4069617" y="21690"/>
                </a:lnTo>
                <a:lnTo>
                  <a:pt x="4121061" y="22144"/>
                </a:lnTo>
                <a:lnTo>
                  <a:pt x="4172006" y="21725"/>
                </a:lnTo>
                <a:lnTo>
                  <a:pt x="4222423" y="20640"/>
                </a:lnTo>
                <a:lnTo>
                  <a:pt x="4272283" y="19098"/>
                </a:lnTo>
                <a:lnTo>
                  <a:pt x="4321555" y="17308"/>
                </a:lnTo>
                <a:lnTo>
                  <a:pt x="4370211" y="15477"/>
                </a:lnTo>
                <a:lnTo>
                  <a:pt x="4418221" y="13813"/>
                </a:lnTo>
                <a:lnTo>
                  <a:pt x="4465556" y="12526"/>
                </a:lnTo>
                <a:lnTo>
                  <a:pt x="4512185" y="11823"/>
                </a:lnTo>
                <a:lnTo>
                  <a:pt x="4558081" y="11912"/>
                </a:lnTo>
                <a:lnTo>
                  <a:pt x="4603213" y="13002"/>
                </a:lnTo>
                <a:lnTo>
                  <a:pt x="4644953" y="14692"/>
                </a:lnTo>
                <a:lnTo>
                  <a:pt x="4686804" y="16592"/>
                </a:lnTo>
                <a:lnTo>
                  <a:pt x="4729066" y="18598"/>
                </a:lnTo>
                <a:lnTo>
                  <a:pt x="4772036" y="20607"/>
                </a:lnTo>
                <a:lnTo>
                  <a:pt x="4816013" y="22513"/>
                </a:lnTo>
                <a:lnTo>
                  <a:pt x="4861295" y="24213"/>
                </a:lnTo>
                <a:lnTo>
                  <a:pt x="4908180" y="25602"/>
                </a:lnTo>
                <a:lnTo>
                  <a:pt x="4956967" y="26575"/>
                </a:lnTo>
                <a:lnTo>
                  <a:pt x="5007954" y="27029"/>
                </a:lnTo>
                <a:lnTo>
                  <a:pt x="5061438" y="26859"/>
                </a:lnTo>
                <a:lnTo>
                  <a:pt x="5117719" y="25961"/>
                </a:lnTo>
                <a:lnTo>
                  <a:pt x="5177094" y="24231"/>
                </a:lnTo>
                <a:lnTo>
                  <a:pt x="5239862" y="21564"/>
                </a:lnTo>
                <a:lnTo>
                  <a:pt x="5306322" y="17856"/>
                </a:lnTo>
                <a:lnTo>
                  <a:pt x="5376770" y="13002"/>
                </a:lnTo>
                <a:lnTo>
                  <a:pt x="5452319" y="7635"/>
                </a:lnTo>
                <a:lnTo>
                  <a:pt x="5513052" y="3987"/>
                </a:lnTo>
                <a:lnTo>
                  <a:pt x="5561122" y="1832"/>
                </a:lnTo>
                <a:lnTo>
                  <a:pt x="5598681" y="947"/>
                </a:lnTo>
                <a:lnTo>
                  <a:pt x="5627880" y="1106"/>
                </a:lnTo>
                <a:lnTo>
                  <a:pt x="5650870" y="2084"/>
                </a:lnTo>
                <a:lnTo>
                  <a:pt x="5669805" y="3657"/>
                </a:lnTo>
                <a:lnTo>
                  <a:pt x="5686835" y="5601"/>
                </a:lnTo>
                <a:lnTo>
                  <a:pt x="5704112" y="7689"/>
                </a:lnTo>
                <a:lnTo>
                  <a:pt x="5723789" y="9699"/>
                </a:lnTo>
                <a:lnTo>
                  <a:pt x="5748016" y="11404"/>
                </a:lnTo>
                <a:lnTo>
                  <a:pt x="5778946" y="12580"/>
                </a:lnTo>
                <a:lnTo>
                  <a:pt x="5818730" y="13002"/>
                </a:lnTo>
                <a:lnTo>
                  <a:pt x="5882144" y="13065"/>
                </a:lnTo>
                <a:lnTo>
                  <a:pt x="5942459" y="13288"/>
                </a:lnTo>
                <a:lnTo>
                  <a:pt x="5999470" y="13595"/>
                </a:lnTo>
                <a:lnTo>
                  <a:pt x="6052975" y="13912"/>
                </a:lnTo>
                <a:lnTo>
                  <a:pt x="6102772" y="14163"/>
                </a:lnTo>
                <a:lnTo>
                  <a:pt x="6148657" y="14272"/>
                </a:lnTo>
                <a:lnTo>
                  <a:pt x="6190428" y="14166"/>
                </a:lnTo>
                <a:lnTo>
                  <a:pt x="6227882" y="13767"/>
                </a:lnTo>
                <a:lnTo>
                  <a:pt x="6260817" y="13002"/>
                </a:lnTo>
                <a:lnTo>
                  <a:pt x="6281805" y="12733"/>
                </a:lnTo>
                <a:lnTo>
                  <a:pt x="6349481" y="13429"/>
                </a:lnTo>
                <a:lnTo>
                  <a:pt x="6394071" y="14232"/>
                </a:lnTo>
                <a:lnTo>
                  <a:pt x="6444430" y="15231"/>
                </a:lnTo>
                <a:lnTo>
                  <a:pt x="6499512" y="16344"/>
                </a:lnTo>
                <a:lnTo>
                  <a:pt x="6558267" y="17492"/>
                </a:lnTo>
                <a:lnTo>
                  <a:pt x="6619646" y="18591"/>
                </a:lnTo>
                <a:lnTo>
                  <a:pt x="6682602" y="19563"/>
                </a:lnTo>
                <a:lnTo>
                  <a:pt x="6746086" y="20325"/>
                </a:lnTo>
                <a:lnTo>
                  <a:pt x="6809049" y="20797"/>
                </a:lnTo>
                <a:lnTo>
                  <a:pt x="6870442" y="20898"/>
                </a:lnTo>
                <a:lnTo>
                  <a:pt x="6929219" y="20547"/>
                </a:lnTo>
                <a:lnTo>
                  <a:pt x="6984329" y="19663"/>
                </a:lnTo>
                <a:lnTo>
                  <a:pt x="7034724" y="18165"/>
                </a:lnTo>
                <a:lnTo>
                  <a:pt x="7079357" y="15971"/>
                </a:lnTo>
                <a:lnTo>
                  <a:pt x="7117178" y="13002"/>
                </a:lnTo>
                <a:lnTo>
                  <a:pt x="7142767" y="11033"/>
                </a:lnTo>
                <a:lnTo>
                  <a:pt x="7171233" y="9861"/>
                </a:lnTo>
                <a:lnTo>
                  <a:pt x="7202467" y="9403"/>
                </a:lnTo>
                <a:lnTo>
                  <a:pt x="7236360" y="9572"/>
                </a:lnTo>
                <a:lnTo>
                  <a:pt x="7311688" y="11449"/>
                </a:lnTo>
                <a:lnTo>
                  <a:pt x="7352906" y="12986"/>
                </a:lnTo>
                <a:lnTo>
                  <a:pt x="7396347" y="14808"/>
                </a:lnTo>
                <a:lnTo>
                  <a:pt x="7441904" y="16831"/>
                </a:lnTo>
                <a:lnTo>
                  <a:pt x="7489466" y="18968"/>
                </a:lnTo>
                <a:lnTo>
                  <a:pt x="7538926" y="21133"/>
                </a:lnTo>
                <a:lnTo>
                  <a:pt x="7590174" y="23242"/>
                </a:lnTo>
                <a:lnTo>
                  <a:pt x="7643101" y="25208"/>
                </a:lnTo>
                <a:lnTo>
                  <a:pt x="7697599" y="26947"/>
                </a:lnTo>
                <a:lnTo>
                  <a:pt x="7753558" y="28372"/>
                </a:lnTo>
                <a:lnTo>
                  <a:pt x="7810871" y="29399"/>
                </a:lnTo>
                <a:lnTo>
                  <a:pt x="7869427" y="29942"/>
                </a:lnTo>
                <a:lnTo>
                  <a:pt x="7929119" y="29915"/>
                </a:lnTo>
                <a:lnTo>
                  <a:pt x="7989836" y="29233"/>
                </a:lnTo>
                <a:lnTo>
                  <a:pt x="8051472" y="27810"/>
                </a:lnTo>
                <a:lnTo>
                  <a:pt x="8113915" y="25561"/>
                </a:lnTo>
                <a:lnTo>
                  <a:pt x="8177059" y="22400"/>
                </a:lnTo>
                <a:lnTo>
                  <a:pt x="8240793" y="18243"/>
                </a:lnTo>
                <a:lnTo>
                  <a:pt x="8305009" y="13002"/>
                </a:lnTo>
                <a:lnTo>
                  <a:pt x="8309223" y="65717"/>
                </a:lnTo>
                <a:lnTo>
                  <a:pt x="8310656" y="118274"/>
                </a:lnTo>
                <a:lnTo>
                  <a:pt x="8309955" y="170550"/>
                </a:lnTo>
                <a:lnTo>
                  <a:pt x="8307766" y="222418"/>
                </a:lnTo>
                <a:lnTo>
                  <a:pt x="8304734" y="273753"/>
                </a:lnTo>
                <a:lnTo>
                  <a:pt x="8301505" y="324429"/>
                </a:lnTo>
                <a:lnTo>
                  <a:pt x="8298725" y="374322"/>
                </a:lnTo>
                <a:lnTo>
                  <a:pt x="8297040" y="423305"/>
                </a:lnTo>
                <a:lnTo>
                  <a:pt x="8297095" y="471254"/>
                </a:lnTo>
                <a:lnTo>
                  <a:pt x="8299536" y="518043"/>
                </a:lnTo>
                <a:lnTo>
                  <a:pt x="8305009" y="563547"/>
                </a:lnTo>
                <a:lnTo>
                  <a:pt x="8310742" y="605914"/>
                </a:lnTo>
                <a:lnTo>
                  <a:pt x="8314851" y="650650"/>
                </a:lnTo>
                <a:lnTo>
                  <a:pt x="8317510" y="697465"/>
                </a:lnTo>
                <a:lnTo>
                  <a:pt x="8318894" y="746065"/>
                </a:lnTo>
                <a:lnTo>
                  <a:pt x="8319177" y="796159"/>
                </a:lnTo>
                <a:lnTo>
                  <a:pt x="8318534" y="847456"/>
                </a:lnTo>
                <a:lnTo>
                  <a:pt x="8317140" y="899662"/>
                </a:lnTo>
                <a:lnTo>
                  <a:pt x="8315169" y="952487"/>
                </a:lnTo>
                <a:lnTo>
                  <a:pt x="8312796" y="1005638"/>
                </a:lnTo>
                <a:lnTo>
                  <a:pt x="8310195" y="1058824"/>
                </a:lnTo>
                <a:lnTo>
                  <a:pt x="8307541" y="1111752"/>
                </a:lnTo>
                <a:lnTo>
                  <a:pt x="8305009" y="1164130"/>
                </a:lnTo>
                <a:lnTo>
                  <a:pt x="8303263" y="1211064"/>
                </a:lnTo>
                <a:lnTo>
                  <a:pt x="8302376" y="1256263"/>
                </a:lnTo>
                <a:lnTo>
                  <a:pt x="8302194" y="1300343"/>
                </a:lnTo>
                <a:lnTo>
                  <a:pt x="8302562" y="1343917"/>
                </a:lnTo>
                <a:lnTo>
                  <a:pt x="8303323" y="1387600"/>
                </a:lnTo>
                <a:lnTo>
                  <a:pt x="8304324" y="1432007"/>
                </a:lnTo>
                <a:lnTo>
                  <a:pt x="8305410" y="1477753"/>
                </a:lnTo>
                <a:lnTo>
                  <a:pt x="8306424" y="1525452"/>
                </a:lnTo>
                <a:lnTo>
                  <a:pt x="8307213" y="1575718"/>
                </a:lnTo>
                <a:lnTo>
                  <a:pt x="8307621" y="1629166"/>
                </a:lnTo>
                <a:lnTo>
                  <a:pt x="8307493" y="1686412"/>
                </a:lnTo>
                <a:lnTo>
                  <a:pt x="8306674" y="1748069"/>
                </a:lnTo>
                <a:lnTo>
                  <a:pt x="8305009" y="1814751"/>
                </a:lnTo>
                <a:lnTo>
                  <a:pt x="8303274" y="1878165"/>
                </a:lnTo>
                <a:lnTo>
                  <a:pt x="8302010" y="1939518"/>
                </a:lnTo>
                <a:lnTo>
                  <a:pt x="8301165" y="1998813"/>
                </a:lnTo>
                <a:lnTo>
                  <a:pt x="8300688" y="2056050"/>
                </a:lnTo>
                <a:lnTo>
                  <a:pt x="8300529" y="2111229"/>
                </a:lnTo>
                <a:lnTo>
                  <a:pt x="8300637" y="2164353"/>
                </a:lnTo>
                <a:lnTo>
                  <a:pt x="8300961" y="2215420"/>
                </a:lnTo>
                <a:lnTo>
                  <a:pt x="8301450" y="2264433"/>
                </a:lnTo>
                <a:lnTo>
                  <a:pt x="8302054" y="2311393"/>
                </a:lnTo>
                <a:lnTo>
                  <a:pt x="8302721" y="2356299"/>
                </a:lnTo>
                <a:lnTo>
                  <a:pt x="8303401" y="2399153"/>
                </a:lnTo>
                <a:lnTo>
                  <a:pt x="8304043" y="2439956"/>
                </a:lnTo>
                <a:lnTo>
                  <a:pt x="8304596" y="2478708"/>
                </a:lnTo>
                <a:lnTo>
                  <a:pt x="8305009" y="2515410"/>
                </a:lnTo>
                <a:lnTo>
                  <a:pt x="8236953" y="2511581"/>
                </a:lnTo>
                <a:lnTo>
                  <a:pt x="8173706" y="2508318"/>
                </a:lnTo>
                <a:lnTo>
                  <a:pt x="8114787" y="2505625"/>
                </a:lnTo>
                <a:lnTo>
                  <a:pt x="8059712" y="2503509"/>
                </a:lnTo>
                <a:lnTo>
                  <a:pt x="8008001" y="2501977"/>
                </a:lnTo>
                <a:lnTo>
                  <a:pt x="7959170" y="2501033"/>
                </a:lnTo>
                <a:lnTo>
                  <a:pt x="7912738" y="2500685"/>
                </a:lnTo>
                <a:lnTo>
                  <a:pt x="7868222" y="2500937"/>
                </a:lnTo>
                <a:lnTo>
                  <a:pt x="7825141" y="2501797"/>
                </a:lnTo>
                <a:lnTo>
                  <a:pt x="7783013" y="2503269"/>
                </a:lnTo>
                <a:lnTo>
                  <a:pt x="7741355" y="2505361"/>
                </a:lnTo>
                <a:lnTo>
                  <a:pt x="7699685" y="2508078"/>
                </a:lnTo>
                <a:lnTo>
                  <a:pt x="7657522" y="2511425"/>
                </a:lnTo>
                <a:lnTo>
                  <a:pt x="7614383" y="2515410"/>
                </a:lnTo>
                <a:lnTo>
                  <a:pt x="7577593" y="2518570"/>
                </a:lnTo>
                <a:lnTo>
                  <a:pt x="7539316" y="2521001"/>
                </a:lnTo>
                <a:lnTo>
                  <a:pt x="7499509" y="2522771"/>
                </a:lnTo>
                <a:lnTo>
                  <a:pt x="7458132" y="2523946"/>
                </a:lnTo>
                <a:lnTo>
                  <a:pt x="7415140" y="2524592"/>
                </a:lnTo>
                <a:lnTo>
                  <a:pt x="7370493" y="2524778"/>
                </a:lnTo>
                <a:lnTo>
                  <a:pt x="7324147" y="2524568"/>
                </a:lnTo>
                <a:lnTo>
                  <a:pt x="7276062" y="2524030"/>
                </a:lnTo>
                <a:lnTo>
                  <a:pt x="7226194" y="2523231"/>
                </a:lnTo>
                <a:lnTo>
                  <a:pt x="7174502" y="2522236"/>
                </a:lnTo>
                <a:lnTo>
                  <a:pt x="7120942" y="2521113"/>
                </a:lnTo>
                <a:lnTo>
                  <a:pt x="7065474" y="2519928"/>
                </a:lnTo>
                <a:lnTo>
                  <a:pt x="7008055" y="2518748"/>
                </a:lnTo>
                <a:lnTo>
                  <a:pt x="6948642" y="2517640"/>
                </a:lnTo>
                <a:lnTo>
                  <a:pt x="6887194" y="2516670"/>
                </a:lnTo>
                <a:lnTo>
                  <a:pt x="6823668" y="2515904"/>
                </a:lnTo>
                <a:lnTo>
                  <a:pt x="6758022" y="2515410"/>
                </a:lnTo>
                <a:lnTo>
                  <a:pt x="6692743" y="2515443"/>
                </a:lnTo>
                <a:lnTo>
                  <a:pt x="6630227" y="2516127"/>
                </a:lnTo>
                <a:lnTo>
                  <a:pt x="6570294" y="2517330"/>
                </a:lnTo>
                <a:lnTo>
                  <a:pt x="6512764" y="2518923"/>
                </a:lnTo>
                <a:lnTo>
                  <a:pt x="6457456" y="2520773"/>
                </a:lnTo>
                <a:lnTo>
                  <a:pt x="6404192" y="2522750"/>
                </a:lnTo>
                <a:lnTo>
                  <a:pt x="6352790" y="2524723"/>
                </a:lnTo>
                <a:lnTo>
                  <a:pt x="6303072" y="2526561"/>
                </a:lnTo>
                <a:lnTo>
                  <a:pt x="6254856" y="2528132"/>
                </a:lnTo>
                <a:lnTo>
                  <a:pt x="6207965" y="2529307"/>
                </a:lnTo>
                <a:lnTo>
                  <a:pt x="6162216" y="2529954"/>
                </a:lnTo>
                <a:lnTo>
                  <a:pt x="6117431" y="2529941"/>
                </a:lnTo>
                <a:lnTo>
                  <a:pt x="6073430" y="2529139"/>
                </a:lnTo>
                <a:lnTo>
                  <a:pt x="6030032" y="2527416"/>
                </a:lnTo>
                <a:lnTo>
                  <a:pt x="5987058" y="2524641"/>
                </a:lnTo>
                <a:lnTo>
                  <a:pt x="5944327" y="2520682"/>
                </a:lnTo>
                <a:lnTo>
                  <a:pt x="5901661" y="2515410"/>
                </a:lnTo>
                <a:lnTo>
                  <a:pt x="5853391" y="2509180"/>
                </a:lnTo>
                <a:lnTo>
                  <a:pt x="5805261" y="2504004"/>
                </a:lnTo>
                <a:lnTo>
                  <a:pt x="5757130" y="2499844"/>
                </a:lnTo>
                <a:lnTo>
                  <a:pt x="5708856" y="2496661"/>
                </a:lnTo>
                <a:lnTo>
                  <a:pt x="5660300" y="2494419"/>
                </a:lnTo>
                <a:lnTo>
                  <a:pt x="5611319" y="2493079"/>
                </a:lnTo>
                <a:lnTo>
                  <a:pt x="5561772" y="2492604"/>
                </a:lnTo>
                <a:lnTo>
                  <a:pt x="5511518" y="2492956"/>
                </a:lnTo>
                <a:lnTo>
                  <a:pt x="5460417" y="2494097"/>
                </a:lnTo>
                <a:lnTo>
                  <a:pt x="5408327" y="2495991"/>
                </a:lnTo>
                <a:lnTo>
                  <a:pt x="5355107" y="2498598"/>
                </a:lnTo>
                <a:lnTo>
                  <a:pt x="5300616" y="2501881"/>
                </a:lnTo>
                <a:lnTo>
                  <a:pt x="5244712" y="2505802"/>
                </a:lnTo>
                <a:lnTo>
                  <a:pt x="5187255" y="2510325"/>
                </a:lnTo>
                <a:lnTo>
                  <a:pt x="5128104" y="2515410"/>
                </a:lnTo>
                <a:lnTo>
                  <a:pt x="5070411" y="2520315"/>
                </a:lnTo>
                <a:lnTo>
                  <a:pt x="5016870" y="2524347"/>
                </a:lnTo>
                <a:lnTo>
                  <a:pt x="4966725" y="2527546"/>
                </a:lnTo>
                <a:lnTo>
                  <a:pt x="4919218" y="2529952"/>
                </a:lnTo>
                <a:lnTo>
                  <a:pt x="4873596" y="2531604"/>
                </a:lnTo>
                <a:lnTo>
                  <a:pt x="4829101" y="2532542"/>
                </a:lnTo>
                <a:lnTo>
                  <a:pt x="4784978" y="2532807"/>
                </a:lnTo>
                <a:lnTo>
                  <a:pt x="4740471" y="2532436"/>
                </a:lnTo>
                <a:lnTo>
                  <a:pt x="4694825" y="2531471"/>
                </a:lnTo>
                <a:lnTo>
                  <a:pt x="4647282" y="2529950"/>
                </a:lnTo>
                <a:lnTo>
                  <a:pt x="4597087" y="2527914"/>
                </a:lnTo>
                <a:lnTo>
                  <a:pt x="4543485" y="2525403"/>
                </a:lnTo>
                <a:lnTo>
                  <a:pt x="4485720" y="2522455"/>
                </a:lnTo>
                <a:lnTo>
                  <a:pt x="4423034" y="2519111"/>
                </a:lnTo>
                <a:lnTo>
                  <a:pt x="4354674" y="2515410"/>
                </a:lnTo>
                <a:lnTo>
                  <a:pt x="4284573" y="2511957"/>
                </a:lnTo>
                <a:lnTo>
                  <a:pt x="4217209" y="2509284"/>
                </a:lnTo>
                <a:lnTo>
                  <a:pt x="4152560" y="2507326"/>
                </a:lnTo>
                <a:lnTo>
                  <a:pt x="4090606" y="2506015"/>
                </a:lnTo>
                <a:lnTo>
                  <a:pt x="4031327" y="2505287"/>
                </a:lnTo>
                <a:lnTo>
                  <a:pt x="3974702" y="2505074"/>
                </a:lnTo>
                <a:lnTo>
                  <a:pt x="3920710" y="2505310"/>
                </a:lnTo>
                <a:lnTo>
                  <a:pt x="3869332" y="2505929"/>
                </a:lnTo>
                <a:lnTo>
                  <a:pt x="3820545" y="2506864"/>
                </a:lnTo>
                <a:lnTo>
                  <a:pt x="3774331" y="2508050"/>
                </a:lnTo>
                <a:lnTo>
                  <a:pt x="3730668" y="2509419"/>
                </a:lnTo>
                <a:lnTo>
                  <a:pt x="3689535" y="2510907"/>
                </a:lnTo>
                <a:lnTo>
                  <a:pt x="3650913" y="2512445"/>
                </a:lnTo>
                <a:lnTo>
                  <a:pt x="3581117" y="2515410"/>
                </a:lnTo>
                <a:lnTo>
                  <a:pt x="3530388" y="2516422"/>
                </a:lnTo>
                <a:lnTo>
                  <a:pt x="3476261" y="2515704"/>
                </a:lnTo>
                <a:lnTo>
                  <a:pt x="3419862" y="2513820"/>
                </a:lnTo>
                <a:lnTo>
                  <a:pt x="3362321" y="2511336"/>
                </a:lnTo>
                <a:lnTo>
                  <a:pt x="3304765" y="2508814"/>
                </a:lnTo>
                <a:lnTo>
                  <a:pt x="3248321" y="2506820"/>
                </a:lnTo>
                <a:lnTo>
                  <a:pt x="3194117" y="2505919"/>
                </a:lnTo>
                <a:lnTo>
                  <a:pt x="3143282" y="2506673"/>
                </a:lnTo>
                <a:lnTo>
                  <a:pt x="3096942" y="2509649"/>
                </a:lnTo>
                <a:lnTo>
                  <a:pt x="3056226" y="2515410"/>
                </a:lnTo>
                <a:lnTo>
                  <a:pt x="3030479" y="2519105"/>
                </a:lnTo>
                <a:lnTo>
                  <a:pt x="2997851" y="2521643"/>
                </a:lnTo>
                <a:lnTo>
                  <a:pt x="2959103" y="2523163"/>
                </a:lnTo>
                <a:lnTo>
                  <a:pt x="2914996" y="2523806"/>
                </a:lnTo>
                <a:lnTo>
                  <a:pt x="2866289" y="2523708"/>
                </a:lnTo>
                <a:lnTo>
                  <a:pt x="2813743" y="2523010"/>
                </a:lnTo>
                <a:lnTo>
                  <a:pt x="2758119" y="2521851"/>
                </a:lnTo>
                <a:lnTo>
                  <a:pt x="2700177" y="2520368"/>
                </a:lnTo>
                <a:lnTo>
                  <a:pt x="2640678" y="2518701"/>
                </a:lnTo>
                <a:lnTo>
                  <a:pt x="2580381" y="2516989"/>
                </a:lnTo>
                <a:lnTo>
                  <a:pt x="2520048" y="2515371"/>
                </a:lnTo>
                <a:lnTo>
                  <a:pt x="2460438" y="2513986"/>
                </a:lnTo>
                <a:lnTo>
                  <a:pt x="2402313" y="2512972"/>
                </a:lnTo>
                <a:lnTo>
                  <a:pt x="2346433" y="2512469"/>
                </a:lnTo>
                <a:lnTo>
                  <a:pt x="2293558" y="2512615"/>
                </a:lnTo>
                <a:lnTo>
                  <a:pt x="2244448" y="2513549"/>
                </a:lnTo>
                <a:lnTo>
                  <a:pt x="2199865" y="2515410"/>
                </a:lnTo>
                <a:lnTo>
                  <a:pt x="2148311" y="2517559"/>
                </a:lnTo>
                <a:lnTo>
                  <a:pt x="2095994" y="2518407"/>
                </a:lnTo>
                <a:lnTo>
                  <a:pt x="2043192" y="2518197"/>
                </a:lnTo>
                <a:lnTo>
                  <a:pt x="1990180" y="2517172"/>
                </a:lnTo>
                <a:lnTo>
                  <a:pt x="1937234" y="2515574"/>
                </a:lnTo>
                <a:lnTo>
                  <a:pt x="1884630" y="2513645"/>
                </a:lnTo>
                <a:lnTo>
                  <a:pt x="1832644" y="2511629"/>
                </a:lnTo>
                <a:lnTo>
                  <a:pt x="1781553" y="2509767"/>
                </a:lnTo>
                <a:lnTo>
                  <a:pt x="1731631" y="2508301"/>
                </a:lnTo>
                <a:lnTo>
                  <a:pt x="1683156" y="2507475"/>
                </a:lnTo>
                <a:lnTo>
                  <a:pt x="1636404" y="2507530"/>
                </a:lnTo>
                <a:lnTo>
                  <a:pt x="1591649" y="2508710"/>
                </a:lnTo>
                <a:lnTo>
                  <a:pt x="1549169" y="2511255"/>
                </a:lnTo>
                <a:lnTo>
                  <a:pt x="1509239" y="2515410"/>
                </a:lnTo>
                <a:lnTo>
                  <a:pt x="1451273" y="2521694"/>
                </a:lnTo>
                <a:lnTo>
                  <a:pt x="1396941" y="2525206"/>
                </a:lnTo>
                <a:lnTo>
                  <a:pt x="1345635" y="2526462"/>
                </a:lnTo>
                <a:lnTo>
                  <a:pt x="1296746" y="2525976"/>
                </a:lnTo>
                <a:lnTo>
                  <a:pt x="1249668" y="2524262"/>
                </a:lnTo>
                <a:lnTo>
                  <a:pt x="1203790" y="2521834"/>
                </a:lnTo>
                <a:lnTo>
                  <a:pt x="1158505" y="2519206"/>
                </a:lnTo>
                <a:lnTo>
                  <a:pt x="1113204" y="2516894"/>
                </a:lnTo>
                <a:lnTo>
                  <a:pt x="1067279" y="2515410"/>
                </a:lnTo>
                <a:lnTo>
                  <a:pt x="1016268" y="2514733"/>
                </a:lnTo>
                <a:lnTo>
                  <a:pt x="945150" y="2514232"/>
                </a:lnTo>
                <a:lnTo>
                  <a:pt x="903132" y="2514044"/>
                </a:lnTo>
                <a:lnTo>
                  <a:pt x="857384" y="2513895"/>
                </a:lnTo>
                <a:lnTo>
                  <a:pt x="808338" y="2513785"/>
                </a:lnTo>
                <a:lnTo>
                  <a:pt x="756427" y="2513711"/>
                </a:lnTo>
                <a:lnTo>
                  <a:pt x="702083" y="2513672"/>
                </a:lnTo>
                <a:lnTo>
                  <a:pt x="645738" y="2513667"/>
                </a:lnTo>
                <a:lnTo>
                  <a:pt x="587824" y="2513694"/>
                </a:lnTo>
                <a:lnTo>
                  <a:pt x="528773" y="2513752"/>
                </a:lnTo>
                <a:lnTo>
                  <a:pt x="469018" y="2513839"/>
                </a:lnTo>
                <a:lnTo>
                  <a:pt x="408992" y="2513954"/>
                </a:lnTo>
                <a:lnTo>
                  <a:pt x="349125" y="2514095"/>
                </a:lnTo>
                <a:lnTo>
                  <a:pt x="289851" y="2514261"/>
                </a:lnTo>
                <a:lnTo>
                  <a:pt x="231602" y="2514450"/>
                </a:lnTo>
                <a:lnTo>
                  <a:pt x="174810" y="2514661"/>
                </a:lnTo>
                <a:lnTo>
                  <a:pt x="119907" y="2514892"/>
                </a:lnTo>
                <a:lnTo>
                  <a:pt x="67325" y="2515143"/>
                </a:lnTo>
                <a:lnTo>
                  <a:pt x="17497" y="2515410"/>
                </a:lnTo>
                <a:lnTo>
                  <a:pt x="12682" y="2453694"/>
                </a:lnTo>
                <a:lnTo>
                  <a:pt x="8549" y="2397051"/>
                </a:lnTo>
                <a:lnTo>
                  <a:pt x="5156" y="2344595"/>
                </a:lnTo>
                <a:lnTo>
                  <a:pt x="2562" y="2295442"/>
                </a:lnTo>
                <a:lnTo>
                  <a:pt x="824" y="2248704"/>
                </a:lnTo>
                <a:lnTo>
                  <a:pt x="0" y="2203498"/>
                </a:lnTo>
                <a:lnTo>
                  <a:pt x="148" y="2158938"/>
                </a:lnTo>
                <a:lnTo>
                  <a:pt x="1326" y="2114137"/>
                </a:lnTo>
                <a:lnTo>
                  <a:pt x="3592" y="2068212"/>
                </a:lnTo>
                <a:lnTo>
                  <a:pt x="7004" y="2020275"/>
                </a:lnTo>
                <a:lnTo>
                  <a:pt x="11619" y="1969442"/>
                </a:lnTo>
                <a:lnTo>
                  <a:pt x="17497" y="1914827"/>
                </a:lnTo>
                <a:lnTo>
                  <a:pt x="23361" y="1857455"/>
                </a:lnTo>
                <a:lnTo>
                  <a:pt x="27942" y="1799289"/>
                </a:lnTo>
                <a:lnTo>
                  <a:pt x="31304" y="1740853"/>
                </a:lnTo>
                <a:lnTo>
                  <a:pt x="33513" y="1682671"/>
                </a:lnTo>
                <a:lnTo>
                  <a:pt x="34634" y="1625267"/>
                </a:lnTo>
                <a:lnTo>
                  <a:pt x="34732" y="1569165"/>
                </a:lnTo>
                <a:lnTo>
                  <a:pt x="33873" y="1514888"/>
                </a:lnTo>
                <a:lnTo>
                  <a:pt x="32122" y="1462961"/>
                </a:lnTo>
                <a:lnTo>
                  <a:pt x="29543" y="1413908"/>
                </a:lnTo>
                <a:lnTo>
                  <a:pt x="26203" y="1368251"/>
                </a:lnTo>
                <a:lnTo>
                  <a:pt x="22165" y="1326516"/>
                </a:lnTo>
                <a:lnTo>
                  <a:pt x="17497" y="1289225"/>
                </a:lnTo>
                <a:lnTo>
                  <a:pt x="13871" y="1254206"/>
                </a:lnTo>
                <a:lnTo>
                  <a:pt x="11954" y="1213998"/>
                </a:lnTo>
                <a:lnTo>
                  <a:pt x="11444" y="1169244"/>
                </a:lnTo>
                <a:lnTo>
                  <a:pt x="12041" y="1120590"/>
                </a:lnTo>
                <a:lnTo>
                  <a:pt x="13443" y="1068681"/>
                </a:lnTo>
                <a:lnTo>
                  <a:pt x="15349" y="1014161"/>
                </a:lnTo>
                <a:lnTo>
                  <a:pt x="17458" y="957676"/>
                </a:lnTo>
                <a:lnTo>
                  <a:pt x="19468" y="899869"/>
                </a:lnTo>
                <a:lnTo>
                  <a:pt x="21078" y="841386"/>
                </a:lnTo>
                <a:lnTo>
                  <a:pt x="21987" y="782871"/>
                </a:lnTo>
                <a:lnTo>
                  <a:pt x="21894" y="724970"/>
                </a:lnTo>
                <a:lnTo>
                  <a:pt x="20498" y="668326"/>
                </a:lnTo>
                <a:lnTo>
                  <a:pt x="17497" y="613585"/>
                </a:lnTo>
                <a:lnTo>
                  <a:pt x="13908" y="558304"/>
                </a:lnTo>
                <a:lnTo>
                  <a:pt x="11496" y="507776"/>
                </a:lnTo>
                <a:lnTo>
                  <a:pt x="10103" y="460862"/>
                </a:lnTo>
                <a:lnTo>
                  <a:pt x="9572" y="416420"/>
                </a:lnTo>
                <a:lnTo>
                  <a:pt x="9746" y="373310"/>
                </a:lnTo>
                <a:lnTo>
                  <a:pt x="10467" y="330391"/>
                </a:lnTo>
                <a:lnTo>
                  <a:pt x="11580" y="286522"/>
                </a:lnTo>
                <a:lnTo>
                  <a:pt x="12925" y="240563"/>
                </a:lnTo>
                <a:lnTo>
                  <a:pt x="14347" y="191372"/>
                </a:lnTo>
                <a:lnTo>
                  <a:pt x="15687" y="137809"/>
                </a:lnTo>
                <a:lnTo>
                  <a:pt x="16790" y="78732"/>
                </a:lnTo>
                <a:lnTo>
                  <a:pt x="17497" y="13002"/>
                </a:lnTo>
                <a:close/>
              </a:path>
            </a:pathLst>
          </a:custGeom>
          <a:ln w="9525">
            <a:solidFill>
              <a:srgbClr val="004751"/>
            </a:solidFill>
          </a:ln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4" name="object 4"/>
          <p:cNvSpPr txBox="1"/>
          <p:nvPr/>
        </p:nvSpPr>
        <p:spPr>
          <a:xfrm>
            <a:off x="1370144" y="1103124"/>
            <a:ext cx="6376511" cy="3066865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114300" indent="-105251">
              <a:spcBef>
                <a:spcPts val="75"/>
              </a:spcBef>
              <a:buClr>
                <a:srgbClr val="00A2AD"/>
              </a:buClr>
              <a:buFont typeface="Arial MT"/>
              <a:buChar char="•"/>
              <a:tabLst>
                <a:tab pos="114776" algn="l"/>
              </a:tabLst>
            </a:pP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Encontrar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3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5" dirty="0">
                <a:solidFill>
                  <a:srgbClr val="004751"/>
                </a:solidFill>
                <a:latin typeface="Tahoma"/>
                <a:cs typeface="Tahoma"/>
              </a:rPr>
              <a:t>mejor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implica</a:t>
            </a:r>
            <a:r>
              <a:rPr sz="13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identificar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3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6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3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30" dirty="0">
                <a:solidFill>
                  <a:srgbClr val="004751"/>
                </a:solidFill>
                <a:latin typeface="Tahoma"/>
                <a:cs typeface="Tahoma"/>
              </a:rPr>
              <a:t>óptimo</a:t>
            </a:r>
            <a:r>
              <a:rPr sz="1350" spc="-8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del</a:t>
            </a:r>
            <a:r>
              <a:rPr sz="1350" spc="-26" dirty="0">
                <a:solidFill>
                  <a:srgbClr val="004751"/>
                </a:solidFill>
                <a:latin typeface="Tahoma"/>
                <a:cs typeface="Tahoma"/>
              </a:rPr>
              <a:t> hiperparámetro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endParaRPr sz="1350" dirty="0">
              <a:latin typeface="Tahoma"/>
              <a:cs typeface="Tahoma"/>
            </a:endParaRPr>
          </a:p>
          <a:p>
            <a:pPr marL="24288"/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regularización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lambda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(λ).</a:t>
            </a:r>
            <a:endParaRPr sz="1350" dirty="0">
              <a:latin typeface="Tahoma"/>
              <a:cs typeface="Tahoma"/>
            </a:endParaRPr>
          </a:p>
          <a:p>
            <a:pPr>
              <a:spcBef>
                <a:spcPts val="4"/>
              </a:spcBef>
            </a:pPr>
            <a:endParaRPr sz="1875" dirty="0">
              <a:latin typeface="Tahoma"/>
              <a:cs typeface="Tahoma"/>
            </a:endParaRPr>
          </a:p>
          <a:p>
            <a:pPr marL="114300" indent="-105251">
              <a:buClr>
                <a:srgbClr val="00A2AD"/>
              </a:buClr>
              <a:buFont typeface="Arial MT"/>
              <a:buChar char="•"/>
              <a:tabLst>
                <a:tab pos="114776" algn="l"/>
              </a:tabLst>
            </a:pP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Validación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cruzada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generalized</a:t>
            </a:r>
            <a:r>
              <a:rPr sz="13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15" dirty="0">
                <a:solidFill>
                  <a:srgbClr val="004751"/>
                </a:solidFill>
                <a:latin typeface="Tahoma"/>
                <a:cs typeface="Tahoma"/>
              </a:rPr>
              <a:t>cross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30" dirty="0">
                <a:solidFill>
                  <a:srgbClr val="004751"/>
                </a:solidFill>
                <a:latin typeface="Tahoma"/>
                <a:cs typeface="Tahoma"/>
              </a:rPr>
              <a:t>validation</a:t>
            </a:r>
            <a:r>
              <a:rPr sz="13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(adaptación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3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leave-one-out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11" dirty="0">
                <a:solidFill>
                  <a:srgbClr val="004751"/>
                </a:solidFill>
                <a:latin typeface="Tahoma"/>
                <a:cs typeface="Tahoma"/>
              </a:rPr>
              <a:t>CV).</a:t>
            </a:r>
            <a:endParaRPr sz="1350" dirty="0">
              <a:latin typeface="Tahoma"/>
              <a:cs typeface="Tahoma"/>
            </a:endParaRPr>
          </a:p>
          <a:p>
            <a:pPr>
              <a:lnSpc>
                <a:spcPct val="100000"/>
              </a:lnSpc>
              <a:buClr>
                <a:srgbClr val="00A2AD"/>
              </a:buClr>
              <a:buFont typeface="Arial MT"/>
              <a:buChar char="•"/>
            </a:pPr>
            <a:endParaRPr sz="1650" dirty="0">
              <a:latin typeface="Tahoma"/>
              <a:cs typeface="Tahoma"/>
            </a:endParaRPr>
          </a:p>
          <a:p>
            <a:pPr>
              <a:spcBef>
                <a:spcPts val="41"/>
              </a:spcBef>
              <a:buClr>
                <a:srgbClr val="00A2AD"/>
              </a:buClr>
              <a:buFont typeface="Arial MT"/>
              <a:buChar char="•"/>
            </a:pPr>
            <a:endParaRPr sz="1425" dirty="0">
              <a:latin typeface="Tahoma"/>
              <a:cs typeface="Tahoma"/>
            </a:endParaRPr>
          </a:p>
          <a:p>
            <a:pPr marL="544354" lvl="1" indent="-257651">
              <a:buClr>
                <a:srgbClr val="00A2AD"/>
              </a:buClr>
              <a:buFont typeface="Arial MT"/>
              <a:buChar char="•"/>
              <a:tabLst>
                <a:tab pos="544354" algn="l"/>
                <a:tab pos="544830" algn="l"/>
              </a:tabLst>
            </a:pPr>
            <a:r>
              <a:rPr sz="1350" spc="11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350" spc="-34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i="1" spc="-105" dirty="0">
                <a:solidFill>
                  <a:srgbClr val="004751"/>
                </a:solidFill>
              </a:rPr>
              <a:t>P</a:t>
            </a:r>
            <a:r>
              <a:rPr sz="1350" i="1" spc="-15" dirty="0">
                <a:solidFill>
                  <a:srgbClr val="004751"/>
                </a:solidFill>
              </a:rPr>
              <a:t>y</a:t>
            </a:r>
            <a:r>
              <a:rPr sz="1350" i="1" spc="-19" dirty="0">
                <a:solidFill>
                  <a:srgbClr val="004751"/>
                </a:solidFill>
              </a:rPr>
              <a:t>tho</a:t>
            </a:r>
            <a:r>
              <a:rPr sz="1350" i="1" spc="-15" dirty="0">
                <a:solidFill>
                  <a:srgbClr val="004751"/>
                </a:solidFill>
              </a:rPr>
              <a:t>n</a:t>
            </a:r>
            <a:r>
              <a:rPr sz="1350" spc="-34" dirty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11" dirty="0">
                <a:solidFill>
                  <a:srgbClr val="004751"/>
                </a:solidFill>
                <a:latin typeface="Tahoma"/>
                <a:cs typeface="Tahoma"/>
              </a:rPr>
              <a:t>con</a:t>
            </a:r>
            <a:r>
              <a:rPr sz="13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i="1" spc="-19" dirty="0">
                <a:solidFill>
                  <a:srgbClr val="004751"/>
                </a:solidFill>
              </a:rPr>
              <a:t>sciki</a:t>
            </a:r>
            <a:r>
              <a:rPr sz="1350" i="1" spc="-4" dirty="0">
                <a:solidFill>
                  <a:srgbClr val="004751"/>
                </a:solidFill>
              </a:rPr>
              <a:t>t</a:t>
            </a:r>
            <a:r>
              <a:rPr sz="1350" i="1" dirty="0">
                <a:solidFill>
                  <a:srgbClr val="004751"/>
                </a:solidFill>
              </a:rPr>
              <a:t>-</a:t>
            </a:r>
            <a:r>
              <a:rPr sz="1350" i="1" spc="-30" dirty="0">
                <a:solidFill>
                  <a:srgbClr val="004751"/>
                </a:solidFill>
              </a:rPr>
              <a:t>lear</a:t>
            </a:r>
            <a:r>
              <a:rPr sz="1350" i="1" spc="-34" dirty="0">
                <a:solidFill>
                  <a:srgbClr val="004751"/>
                </a:solidFill>
              </a:rPr>
              <a:t>n</a:t>
            </a:r>
            <a:r>
              <a:rPr sz="1350" spc="-105" dirty="0">
                <a:solidFill>
                  <a:srgbClr val="004751"/>
                </a:solidFill>
                <a:latin typeface="Tahoma"/>
                <a:cs typeface="Tahoma"/>
              </a:rPr>
              <a:t>:</a:t>
            </a:r>
            <a:endParaRPr sz="1350" dirty="0">
              <a:latin typeface="Tahoma"/>
              <a:cs typeface="Tahoma"/>
            </a:endParaRPr>
          </a:p>
          <a:p>
            <a:pPr>
              <a:spcBef>
                <a:spcPts val="11"/>
              </a:spcBef>
            </a:pPr>
            <a:endParaRPr sz="1950" dirty="0">
              <a:latin typeface="Tahoma"/>
              <a:cs typeface="Tahoma"/>
            </a:endParaRPr>
          </a:p>
          <a:p>
            <a:pPr marL="544354" indent="-257651">
              <a:spcBef>
                <a:spcPts val="4"/>
              </a:spcBef>
              <a:buClr>
                <a:srgbClr val="00A2AD"/>
              </a:buClr>
              <a:buAutoNum type="arabicPeriod"/>
              <a:tabLst>
                <a:tab pos="544354" algn="l"/>
                <a:tab pos="544830" algn="l"/>
              </a:tabLst>
            </a:pP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Emplear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15" dirty="0">
                <a:solidFill>
                  <a:srgbClr val="004751"/>
                </a:solidFill>
                <a:latin typeface="Tahoma"/>
                <a:cs typeface="Tahoma"/>
              </a:rPr>
              <a:t>RidgeCV,</a:t>
            </a:r>
            <a:r>
              <a:rPr sz="135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34" dirty="0">
                <a:solidFill>
                  <a:srgbClr val="004751"/>
                </a:solidFill>
                <a:latin typeface="Tahoma"/>
                <a:cs typeface="Tahoma"/>
              </a:rPr>
              <a:t>LassoCV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350" spc="-9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11" dirty="0">
                <a:solidFill>
                  <a:srgbClr val="004751"/>
                </a:solidFill>
                <a:latin typeface="Tahoma"/>
                <a:cs typeface="Tahoma"/>
              </a:rPr>
              <a:t>ElasticNetCV</a:t>
            </a:r>
            <a:endParaRPr sz="1350" dirty="0">
              <a:latin typeface="Tahoma"/>
              <a:cs typeface="Tahoma"/>
            </a:endParaRPr>
          </a:p>
          <a:p>
            <a:pPr marL="544354" indent="-257651">
              <a:spcBef>
                <a:spcPts val="375"/>
              </a:spcBef>
              <a:buClr>
                <a:srgbClr val="00A2AD"/>
              </a:buClr>
              <a:buAutoNum type="arabicPeriod"/>
              <a:tabLst>
                <a:tab pos="544354" algn="l"/>
                <a:tab pos="544830" algn="l"/>
              </a:tabLst>
            </a:pPr>
            <a:r>
              <a:rPr sz="1350" spc="26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6" dirty="0">
                <a:solidFill>
                  <a:srgbClr val="004751"/>
                </a:solidFill>
                <a:latin typeface="Tahoma"/>
                <a:cs typeface="Tahoma"/>
              </a:rPr>
              <a:t>luego,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" dirty="0">
                <a:solidFill>
                  <a:srgbClr val="004751"/>
                </a:solidFill>
                <a:latin typeface="Tahoma"/>
                <a:cs typeface="Tahoma"/>
              </a:rPr>
              <a:t>su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9" dirty="0">
                <a:solidFill>
                  <a:srgbClr val="004751"/>
                </a:solidFill>
                <a:latin typeface="Tahoma"/>
                <a:cs typeface="Tahoma"/>
              </a:rPr>
              <a:t>modelo</a:t>
            </a:r>
            <a:r>
              <a:rPr sz="135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correspondiente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6" dirty="0">
                <a:solidFill>
                  <a:srgbClr val="004751"/>
                </a:solidFill>
                <a:latin typeface="Tahoma"/>
                <a:cs typeface="Tahoma"/>
              </a:rPr>
              <a:t>tipo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004751"/>
                </a:solidFill>
                <a:latin typeface="Tahoma"/>
                <a:cs typeface="Tahoma"/>
              </a:rPr>
              <a:t>Ridge,</a:t>
            </a:r>
            <a:r>
              <a:rPr sz="13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19" dirty="0">
                <a:solidFill>
                  <a:srgbClr val="004751"/>
                </a:solidFill>
                <a:latin typeface="Tahoma"/>
                <a:cs typeface="Tahoma"/>
              </a:rPr>
              <a:t>Lasso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350" spc="-9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" dirty="0">
                <a:solidFill>
                  <a:srgbClr val="004751"/>
                </a:solidFill>
                <a:latin typeface="Tahoma"/>
                <a:cs typeface="Tahoma"/>
              </a:rPr>
              <a:t>ElasticNet.</a:t>
            </a:r>
            <a:endParaRPr sz="1350" dirty="0">
              <a:latin typeface="Tahoma"/>
              <a:cs typeface="Tahoma"/>
            </a:endParaRPr>
          </a:p>
          <a:p>
            <a:pPr>
              <a:spcBef>
                <a:spcPts val="15"/>
              </a:spcBef>
            </a:pPr>
            <a:endParaRPr sz="1950" dirty="0">
              <a:latin typeface="Tahoma"/>
              <a:cs typeface="Tahoma"/>
            </a:endParaRPr>
          </a:p>
          <a:p>
            <a:pPr marL="287179"/>
            <a:r>
              <a:rPr sz="1350" spc="-41" dirty="0">
                <a:solidFill>
                  <a:srgbClr val="004751"/>
                </a:solidFill>
                <a:latin typeface="Tahoma"/>
                <a:cs typeface="Tahoma"/>
              </a:rPr>
              <a:t>-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Siempre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38" dirty="0">
                <a:solidFill>
                  <a:srgbClr val="004751"/>
                </a:solidFill>
                <a:latin typeface="Tahoma"/>
                <a:cs typeface="Tahoma"/>
              </a:rPr>
              <a:t>hay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3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estandarizar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350" spc="-8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23" dirty="0">
                <a:solidFill>
                  <a:srgbClr val="004751"/>
                </a:solidFill>
                <a:latin typeface="Tahoma"/>
                <a:cs typeface="Tahoma"/>
              </a:rPr>
              <a:t>normalizar</a:t>
            </a:r>
            <a:r>
              <a:rPr sz="13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8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350" spc="-8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15" dirty="0">
                <a:solidFill>
                  <a:srgbClr val="004751"/>
                </a:solidFill>
                <a:latin typeface="Tahoma"/>
                <a:cs typeface="Tahoma"/>
              </a:rPr>
              <a:t>predictores.</a:t>
            </a:r>
            <a:endParaRPr sz="1350" dirty="0">
              <a:latin typeface="Tahoma"/>
              <a:cs typeface="Tahoma"/>
            </a:endParaRPr>
          </a:p>
          <a:p>
            <a:pPr marL="511493">
              <a:spcBef>
                <a:spcPts val="390"/>
              </a:spcBef>
            </a:pPr>
            <a:r>
              <a:rPr sz="900" spc="-38" dirty="0">
                <a:solidFill>
                  <a:srgbClr val="004751"/>
                </a:solidFill>
                <a:latin typeface="Tahoma"/>
                <a:cs typeface="Tahoma"/>
              </a:rPr>
              <a:t>*Nota:</a:t>
            </a:r>
            <a:r>
              <a:rPr sz="9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900" spc="-8" dirty="0">
                <a:solidFill>
                  <a:srgbClr val="004751"/>
                </a:solidFill>
                <a:latin typeface="Tahoma"/>
                <a:cs typeface="Tahoma"/>
              </a:rPr>
              <a:t>scikitlearn</a:t>
            </a:r>
            <a:r>
              <a:rPr sz="9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900" spc="-19" dirty="0">
                <a:solidFill>
                  <a:srgbClr val="004751"/>
                </a:solidFill>
                <a:latin typeface="Tahoma"/>
                <a:cs typeface="Tahoma"/>
              </a:rPr>
              <a:t>utiliza</a:t>
            </a:r>
            <a:r>
              <a:rPr sz="9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900" spc="-11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9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900" spc="-19" dirty="0">
                <a:solidFill>
                  <a:srgbClr val="004751"/>
                </a:solidFill>
                <a:latin typeface="Tahoma"/>
                <a:cs typeface="Tahoma"/>
              </a:rPr>
              <a:t>argumento</a:t>
            </a:r>
            <a:r>
              <a:rPr sz="9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900" spc="-8" dirty="0">
                <a:solidFill>
                  <a:srgbClr val="004751"/>
                </a:solidFill>
                <a:latin typeface="Tahoma"/>
                <a:cs typeface="Tahoma"/>
              </a:rPr>
              <a:t>alpha</a:t>
            </a:r>
            <a:r>
              <a:rPr sz="9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9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900" spc="4" dirty="0">
                <a:solidFill>
                  <a:srgbClr val="004751"/>
                </a:solidFill>
                <a:latin typeface="Tahoma"/>
                <a:cs typeface="Tahoma"/>
              </a:rPr>
              <a:t>hacer</a:t>
            </a:r>
            <a:r>
              <a:rPr sz="9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900" spc="-15" dirty="0">
                <a:solidFill>
                  <a:srgbClr val="004751"/>
                </a:solidFill>
                <a:latin typeface="Tahoma"/>
                <a:cs typeface="Tahoma"/>
              </a:rPr>
              <a:t>referencia</a:t>
            </a:r>
            <a:r>
              <a:rPr sz="9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9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9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900" spc="-8" dirty="0">
                <a:solidFill>
                  <a:srgbClr val="004751"/>
                </a:solidFill>
                <a:latin typeface="Tahoma"/>
                <a:cs typeface="Tahoma"/>
              </a:rPr>
              <a:t>lambda</a:t>
            </a:r>
            <a:r>
              <a:rPr sz="9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900" spc="-30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9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900" spc="-11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9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900" spc="-19" dirty="0">
                <a:solidFill>
                  <a:srgbClr val="004751"/>
                </a:solidFill>
                <a:latin typeface="Tahoma"/>
                <a:cs typeface="Tahoma"/>
              </a:rPr>
              <a:t>argumento</a:t>
            </a:r>
            <a:r>
              <a:rPr sz="9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900" spc="-8" dirty="0">
                <a:solidFill>
                  <a:srgbClr val="004751"/>
                </a:solidFill>
                <a:latin typeface="Tahoma"/>
                <a:cs typeface="Tahoma"/>
              </a:rPr>
              <a:t>l1</a:t>
            </a:r>
            <a:r>
              <a:rPr sz="900" i="1" spc="-8" dirty="0">
                <a:solidFill>
                  <a:srgbClr val="004751"/>
                </a:solidFill>
              </a:rPr>
              <a:t>ratio</a:t>
            </a:r>
            <a:r>
              <a:rPr sz="900" i="1" spc="-34" dirty="0">
                <a:solidFill>
                  <a:srgbClr val="004751"/>
                </a:solidFill>
              </a:rPr>
              <a:t> </a:t>
            </a:r>
            <a:r>
              <a:rPr sz="900" i="1" spc="-15" dirty="0">
                <a:solidFill>
                  <a:srgbClr val="004751"/>
                </a:solidFill>
              </a:rPr>
              <a:t>para</a:t>
            </a:r>
            <a:r>
              <a:rPr sz="900" i="1" spc="-34" dirty="0">
                <a:solidFill>
                  <a:srgbClr val="004751"/>
                </a:solidFill>
              </a:rPr>
              <a:t> </a:t>
            </a:r>
            <a:r>
              <a:rPr sz="900" i="1" spc="-19" dirty="0">
                <a:solidFill>
                  <a:srgbClr val="004751"/>
                </a:solidFill>
              </a:rPr>
              <a:t>referirse</a:t>
            </a:r>
            <a:r>
              <a:rPr sz="900" i="1" spc="-30" dirty="0">
                <a:solidFill>
                  <a:srgbClr val="004751"/>
                </a:solidFill>
              </a:rPr>
              <a:t> </a:t>
            </a:r>
            <a:r>
              <a:rPr sz="900" i="1" spc="-26" dirty="0">
                <a:solidFill>
                  <a:srgbClr val="004751"/>
                </a:solidFill>
              </a:rPr>
              <a:t>a</a:t>
            </a:r>
            <a:r>
              <a:rPr sz="900" i="1" dirty="0">
                <a:solidFill>
                  <a:srgbClr val="004751"/>
                </a:solidFill>
              </a:rPr>
              <a:t> </a:t>
            </a:r>
            <a:r>
              <a:rPr sz="900" i="1" spc="-19" dirty="0">
                <a:solidFill>
                  <a:srgbClr val="004751"/>
                </a:solidFill>
              </a:rPr>
              <a:t>alpha</a:t>
            </a:r>
            <a:r>
              <a:rPr sz="900" spc="-19" dirty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endParaRPr sz="90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546797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endParaRPr sz="2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49984" y="1008125"/>
            <a:ext cx="4844033" cy="3546729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20251" y="4913489"/>
            <a:ext cx="929640" cy="12263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9525">
              <a:spcBef>
                <a:spcPts val="56"/>
              </a:spcBef>
            </a:pPr>
            <a:r>
              <a:rPr sz="750" spc="49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750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750" spc="-15" dirty="0">
                <a:solidFill>
                  <a:srgbClr val="004751"/>
                </a:solidFill>
                <a:latin typeface="Tahoma"/>
                <a:cs typeface="Tahoma"/>
              </a:rPr>
              <a:t>ur</a:t>
            </a:r>
            <a:r>
              <a:rPr sz="750" spc="-8" dirty="0">
                <a:solidFill>
                  <a:srgbClr val="004751"/>
                </a:solidFill>
                <a:latin typeface="Tahoma"/>
                <a:cs typeface="Tahoma"/>
              </a:rPr>
              <a:t>ce:</a:t>
            </a:r>
            <a:r>
              <a:rPr sz="7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750" spc="86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750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750" spc="4" dirty="0">
                <a:solidFill>
                  <a:srgbClr val="004751"/>
                </a:solidFill>
                <a:latin typeface="Tahoma"/>
                <a:cs typeface="Tahoma"/>
              </a:rPr>
              <a:t>d</a:t>
            </a:r>
            <a:r>
              <a:rPr sz="750" spc="26" dirty="0">
                <a:solidFill>
                  <a:srgbClr val="004751"/>
                </a:solidFill>
                <a:latin typeface="Tahoma"/>
                <a:cs typeface="Tahoma"/>
              </a:rPr>
              <a:t>eCa</a:t>
            </a:r>
            <a:r>
              <a:rPr sz="750" spc="-4" dirty="0">
                <a:solidFill>
                  <a:srgbClr val="004751"/>
                </a:solidFill>
                <a:latin typeface="Tahoma"/>
                <a:cs typeface="Tahoma"/>
              </a:rPr>
              <a:t>d</a:t>
            </a:r>
            <a:r>
              <a:rPr sz="750" spc="-11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750" spc="-23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750" spc="-26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endParaRPr sz="75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083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>
            <a:spLocks noGrp="1"/>
          </p:cNvSpPr>
          <p:nvPr>
            <p:ph type="title" idx="4294967295"/>
          </p:nvPr>
        </p:nvSpPr>
        <p:spPr>
          <a:xfrm>
            <a:off x="597310" y="985429"/>
            <a:ext cx="5958348" cy="1519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s-ES" sz="4000" b="1" dirty="0" smtClean="0">
                <a:solidFill>
                  <a:schemeClr val="bg1"/>
                </a:solidFill>
              </a:rPr>
              <a:t/>
            </a:r>
            <a:br>
              <a:rPr lang="es-ES" sz="4000" b="1" dirty="0" smtClean="0">
                <a:solidFill>
                  <a:schemeClr val="bg1"/>
                </a:solidFill>
              </a:rPr>
            </a:br>
            <a:r>
              <a:rPr lang="es-ES" sz="4000" b="1" dirty="0">
                <a:solidFill>
                  <a:schemeClr val="bg1"/>
                </a:solidFill>
              </a:rPr>
              <a:t>8. Algoritmos no  estadísticos</a:t>
            </a:r>
            <a:endParaRPr sz="4000" b="1" dirty="0">
              <a:solidFill>
                <a:schemeClr val="bg1"/>
              </a:solidFill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737419" y="2902094"/>
            <a:ext cx="3923071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k-Nearest Neighbors (</a:t>
            </a:r>
            <a:r>
              <a:rPr lang="en-US" dirty="0" err="1">
                <a:solidFill>
                  <a:schemeClr val="bg1"/>
                </a:solidFill>
              </a:rPr>
              <a:t>kNN</a:t>
            </a:r>
            <a:r>
              <a:rPr lang="en-US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Decision trees (Tree)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Random Forests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Support vector machines</a:t>
            </a:r>
          </a:p>
          <a:p>
            <a:pPr marL="285750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Neural networks</a:t>
            </a:r>
          </a:p>
        </p:txBody>
      </p:sp>
    </p:spTree>
    <p:extLst>
      <p:ext uri="{BB962C8B-B14F-4D97-AF65-F5344CB8AC3E}">
        <p14:creationId xmlns:p14="http://schemas.microsoft.com/office/powerpoint/2010/main" val="60910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4396" y="436792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k-Nearest</a:t>
            </a:r>
            <a:r>
              <a:rPr sz="2100" spc="8" dirty="0"/>
              <a:t> </a:t>
            </a:r>
            <a:r>
              <a:rPr sz="2100" dirty="0"/>
              <a:t>Neighbors </a:t>
            </a:r>
            <a:r>
              <a:rPr sz="2100" spc="-4" dirty="0"/>
              <a:t>(kNN)</a:t>
            </a:r>
            <a:endParaRPr sz="21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043684" y="1530476"/>
            <a:ext cx="5293519" cy="2358390"/>
            <a:chOff x="1581911" y="2040635"/>
            <a:chExt cx="7058025" cy="31445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81911" y="2040635"/>
              <a:ext cx="4351020" cy="314420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91555" y="2543555"/>
              <a:ext cx="3048000" cy="2177796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7028688" y="2897123"/>
              <a:ext cx="1411605" cy="1495425"/>
            </a:xfrm>
            <a:custGeom>
              <a:avLst/>
              <a:gdLst/>
              <a:ahLst/>
              <a:cxnLst/>
              <a:rect l="l" t="t" r="r" b="b"/>
              <a:pathLst>
                <a:path w="1411604" h="1495425">
                  <a:moveTo>
                    <a:pt x="516636" y="597408"/>
                  </a:moveTo>
                  <a:lnTo>
                    <a:pt x="0" y="597408"/>
                  </a:lnTo>
                  <a:lnTo>
                    <a:pt x="0" y="867156"/>
                  </a:lnTo>
                  <a:lnTo>
                    <a:pt x="516636" y="867156"/>
                  </a:lnTo>
                  <a:lnTo>
                    <a:pt x="516636" y="597408"/>
                  </a:lnTo>
                  <a:close/>
                </a:path>
                <a:path w="1411604" h="1495425">
                  <a:moveTo>
                    <a:pt x="1295387" y="0"/>
                  </a:moveTo>
                  <a:lnTo>
                    <a:pt x="778764" y="0"/>
                  </a:lnTo>
                  <a:lnTo>
                    <a:pt x="778764" y="519684"/>
                  </a:lnTo>
                  <a:lnTo>
                    <a:pt x="1295387" y="519684"/>
                  </a:lnTo>
                  <a:lnTo>
                    <a:pt x="1295387" y="0"/>
                  </a:lnTo>
                  <a:close/>
                </a:path>
                <a:path w="1411604" h="1495425">
                  <a:moveTo>
                    <a:pt x="1411224" y="973836"/>
                  </a:moveTo>
                  <a:lnTo>
                    <a:pt x="492252" y="973836"/>
                  </a:lnTo>
                  <a:lnTo>
                    <a:pt x="492252" y="1495044"/>
                  </a:lnTo>
                  <a:lnTo>
                    <a:pt x="1411224" y="1495044"/>
                  </a:lnTo>
                  <a:lnTo>
                    <a:pt x="1411224" y="9738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03301342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571750" y="2117980"/>
            <a:ext cx="3440430" cy="1534001"/>
            <a:chOff x="2286000" y="2823972"/>
            <a:chExt cx="4587240" cy="204533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2823972"/>
              <a:ext cx="2827020" cy="204507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2039" y="3151631"/>
              <a:ext cx="1981200" cy="1414271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814060" y="3381768"/>
              <a:ext cx="929640" cy="970915"/>
            </a:xfrm>
            <a:custGeom>
              <a:avLst/>
              <a:gdLst/>
              <a:ahLst/>
              <a:cxnLst/>
              <a:rect l="l" t="t" r="r" b="b"/>
              <a:pathLst>
                <a:path w="929640" h="970914">
                  <a:moveTo>
                    <a:pt x="335280" y="387083"/>
                  </a:moveTo>
                  <a:lnTo>
                    <a:pt x="0" y="387083"/>
                  </a:lnTo>
                  <a:lnTo>
                    <a:pt x="0" y="562343"/>
                  </a:lnTo>
                  <a:lnTo>
                    <a:pt x="335280" y="562343"/>
                  </a:lnTo>
                  <a:lnTo>
                    <a:pt x="335280" y="387083"/>
                  </a:lnTo>
                  <a:close/>
                </a:path>
                <a:path w="929640" h="970914">
                  <a:moveTo>
                    <a:pt x="853440" y="0"/>
                  </a:moveTo>
                  <a:lnTo>
                    <a:pt x="518160" y="0"/>
                  </a:lnTo>
                  <a:lnTo>
                    <a:pt x="518160" y="336791"/>
                  </a:lnTo>
                  <a:lnTo>
                    <a:pt x="853440" y="336791"/>
                  </a:lnTo>
                  <a:lnTo>
                    <a:pt x="853440" y="0"/>
                  </a:lnTo>
                  <a:close/>
                </a:path>
                <a:path w="929640" h="970914">
                  <a:moveTo>
                    <a:pt x="929640" y="632447"/>
                  </a:moveTo>
                  <a:lnTo>
                    <a:pt x="332232" y="632447"/>
                  </a:lnTo>
                  <a:lnTo>
                    <a:pt x="332232" y="970775"/>
                  </a:lnTo>
                  <a:lnTo>
                    <a:pt x="929640" y="970775"/>
                  </a:lnTo>
                  <a:lnTo>
                    <a:pt x="929640" y="632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201771" y="458358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k-Nearest</a:t>
            </a:r>
            <a:r>
              <a:rPr sz="2100" spc="8" dirty="0"/>
              <a:t> </a:t>
            </a:r>
            <a:r>
              <a:rPr sz="2100" dirty="0"/>
              <a:t>Neighbors </a:t>
            </a:r>
            <a:r>
              <a:rPr sz="2100" spc="-4" dirty="0"/>
              <a:t>(kNN)</a:t>
            </a:r>
            <a:endParaRPr sz="2100"/>
          </a:p>
        </p:txBody>
      </p:sp>
      <p:sp>
        <p:nvSpPr>
          <p:cNvPr id="7" name="object 7"/>
          <p:cNvSpPr txBox="1"/>
          <p:nvPr/>
        </p:nvSpPr>
        <p:spPr>
          <a:xfrm>
            <a:off x="1259205" y="1035177"/>
            <a:ext cx="661749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651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Dado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conjunto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queremos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obtener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predicción</a:t>
            </a:r>
            <a:endParaRPr sz="12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43413606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9205" y="417910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k-Nearest</a:t>
            </a:r>
            <a:r>
              <a:rPr sz="2100" spc="8" dirty="0"/>
              <a:t> </a:t>
            </a:r>
            <a:r>
              <a:rPr sz="2100" dirty="0"/>
              <a:t>Neighbors </a:t>
            </a:r>
            <a:r>
              <a:rPr sz="2100" spc="-4" dirty="0"/>
              <a:t>(kNN)</a:t>
            </a:r>
            <a:endParaRPr sz="21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571750" y="2117980"/>
            <a:ext cx="3440430" cy="1534001"/>
            <a:chOff x="2286000" y="2823972"/>
            <a:chExt cx="4587240" cy="2045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2823972"/>
              <a:ext cx="2827020" cy="20450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2039" y="3151631"/>
              <a:ext cx="1981200" cy="141427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14060" y="3381768"/>
              <a:ext cx="929640" cy="970915"/>
            </a:xfrm>
            <a:custGeom>
              <a:avLst/>
              <a:gdLst/>
              <a:ahLst/>
              <a:cxnLst/>
              <a:rect l="l" t="t" r="r" b="b"/>
              <a:pathLst>
                <a:path w="929640" h="970914">
                  <a:moveTo>
                    <a:pt x="335280" y="387083"/>
                  </a:moveTo>
                  <a:lnTo>
                    <a:pt x="0" y="387083"/>
                  </a:lnTo>
                  <a:lnTo>
                    <a:pt x="0" y="562343"/>
                  </a:lnTo>
                  <a:lnTo>
                    <a:pt x="335280" y="562343"/>
                  </a:lnTo>
                  <a:lnTo>
                    <a:pt x="335280" y="387083"/>
                  </a:lnTo>
                  <a:close/>
                </a:path>
                <a:path w="929640" h="970914">
                  <a:moveTo>
                    <a:pt x="853440" y="0"/>
                  </a:moveTo>
                  <a:lnTo>
                    <a:pt x="518160" y="0"/>
                  </a:lnTo>
                  <a:lnTo>
                    <a:pt x="518160" y="336791"/>
                  </a:lnTo>
                  <a:lnTo>
                    <a:pt x="853440" y="336791"/>
                  </a:lnTo>
                  <a:lnTo>
                    <a:pt x="853440" y="0"/>
                  </a:lnTo>
                  <a:close/>
                </a:path>
                <a:path w="929640" h="970914">
                  <a:moveTo>
                    <a:pt x="929640" y="632447"/>
                  </a:moveTo>
                  <a:lnTo>
                    <a:pt x="332232" y="632447"/>
                  </a:lnTo>
                  <a:lnTo>
                    <a:pt x="332232" y="970775"/>
                  </a:lnTo>
                  <a:lnTo>
                    <a:pt x="929640" y="970775"/>
                  </a:lnTo>
                  <a:lnTo>
                    <a:pt x="929640" y="632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59205" y="981386"/>
            <a:ext cx="6659404" cy="46102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6700" indent="-257651">
              <a:spcBef>
                <a:spcPts val="495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Dado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un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conjunto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queremos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obtener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predicción:</a:t>
            </a:r>
            <a:endParaRPr sz="1200">
              <a:latin typeface="Tahoma"/>
              <a:cs typeface="Tahoma"/>
            </a:endParaRPr>
          </a:p>
          <a:p>
            <a:pPr marL="352425">
              <a:spcBef>
                <a:spcPts val="375"/>
              </a:spcBef>
              <a:tabLst>
                <a:tab pos="567214" algn="l"/>
              </a:tabLst>
            </a:pPr>
            <a:r>
              <a:rPr sz="1050" dirty="0">
                <a:solidFill>
                  <a:srgbClr val="00A2AD"/>
                </a:solidFill>
                <a:latin typeface="Arial MT"/>
                <a:cs typeface="Arial MT"/>
              </a:rPr>
              <a:t>–	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Calcular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todas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“distancias”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0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endParaRPr sz="10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5044031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9205" y="458358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k-Nearest</a:t>
            </a:r>
            <a:r>
              <a:rPr sz="2100" spc="8" dirty="0"/>
              <a:t> </a:t>
            </a:r>
            <a:r>
              <a:rPr sz="2100" dirty="0"/>
              <a:t>Neighbors </a:t>
            </a:r>
            <a:r>
              <a:rPr sz="2100" spc="-4" dirty="0"/>
              <a:t>(kNN)</a:t>
            </a:r>
            <a:endParaRPr sz="2100" dirty="0"/>
          </a:p>
        </p:txBody>
      </p:sp>
      <p:grpSp>
        <p:nvGrpSpPr>
          <p:cNvPr id="3" name="object 3"/>
          <p:cNvGrpSpPr/>
          <p:nvPr/>
        </p:nvGrpSpPr>
        <p:grpSpPr>
          <a:xfrm>
            <a:off x="2571750" y="2117980"/>
            <a:ext cx="3440430" cy="1534001"/>
            <a:chOff x="2286000" y="2823972"/>
            <a:chExt cx="4587240" cy="204533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2823972"/>
              <a:ext cx="2827020" cy="204507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2039" y="3151631"/>
              <a:ext cx="1981200" cy="1414271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814060" y="3381768"/>
              <a:ext cx="929640" cy="970915"/>
            </a:xfrm>
            <a:custGeom>
              <a:avLst/>
              <a:gdLst/>
              <a:ahLst/>
              <a:cxnLst/>
              <a:rect l="l" t="t" r="r" b="b"/>
              <a:pathLst>
                <a:path w="929640" h="970914">
                  <a:moveTo>
                    <a:pt x="335280" y="387083"/>
                  </a:moveTo>
                  <a:lnTo>
                    <a:pt x="0" y="387083"/>
                  </a:lnTo>
                  <a:lnTo>
                    <a:pt x="0" y="562343"/>
                  </a:lnTo>
                  <a:lnTo>
                    <a:pt x="335280" y="562343"/>
                  </a:lnTo>
                  <a:lnTo>
                    <a:pt x="335280" y="387083"/>
                  </a:lnTo>
                  <a:close/>
                </a:path>
                <a:path w="929640" h="970914">
                  <a:moveTo>
                    <a:pt x="853440" y="0"/>
                  </a:moveTo>
                  <a:lnTo>
                    <a:pt x="518160" y="0"/>
                  </a:lnTo>
                  <a:lnTo>
                    <a:pt x="518160" y="336791"/>
                  </a:lnTo>
                  <a:lnTo>
                    <a:pt x="853440" y="336791"/>
                  </a:lnTo>
                  <a:lnTo>
                    <a:pt x="853440" y="0"/>
                  </a:lnTo>
                  <a:close/>
                </a:path>
                <a:path w="929640" h="970914">
                  <a:moveTo>
                    <a:pt x="929640" y="632447"/>
                  </a:moveTo>
                  <a:lnTo>
                    <a:pt x="332232" y="632447"/>
                  </a:lnTo>
                  <a:lnTo>
                    <a:pt x="332232" y="970775"/>
                  </a:lnTo>
                  <a:lnTo>
                    <a:pt x="929640" y="970775"/>
                  </a:lnTo>
                  <a:lnTo>
                    <a:pt x="929640" y="632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259205" y="981385"/>
            <a:ext cx="6659404" cy="673902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6700" indent="-257651">
              <a:spcBef>
                <a:spcPts val="495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Dado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un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conjunto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queremos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obtener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predicción:</a:t>
            </a:r>
            <a:endParaRPr sz="120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Calcular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todas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“distancias”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endParaRPr sz="1050">
              <a:latin typeface="Tahoma"/>
              <a:cs typeface="Tahoma"/>
            </a:endParaRPr>
          </a:p>
          <a:p>
            <a:pPr marL="567214" lvl="1" indent="-215265">
              <a:spcBef>
                <a:spcPts val="379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Seleccionar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11" dirty="0">
                <a:solidFill>
                  <a:srgbClr val="004751"/>
                </a:solidFill>
              </a:rPr>
              <a:t>k</a:t>
            </a:r>
            <a:r>
              <a:rPr sz="1050" i="1" spc="-26" dirty="0">
                <a:solidFill>
                  <a:srgbClr val="004751"/>
                </a:solidFill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distancias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menores</a:t>
            </a:r>
            <a:endParaRPr sz="10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64418347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1770" y="411374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k-Nearest</a:t>
            </a:r>
            <a:r>
              <a:rPr sz="2100" spc="8" dirty="0"/>
              <a:t> </a:t>
            </a:r>
            <a:r>
              <a:rPr sz="2100" dirty="0"/>
              <a:t>Neighbors </a:t>
            </a:r>
            <a:r>
              <a:rPr sz="2100" spc="-4" dirty="0"/>
              <a:t>(kNN)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1259205" y="981386"/>
            <a:ext cx="6675120" cy="88678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6700" indent="-257651">
              <a:spcBef>
                <a:spcPts val="495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Dado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conjunto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queremos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obtener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predicción:</a:t>
            </a:r>
            <a:endParaRPr sz="120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Calcular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todas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“distancias”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endParaRPr sz="1050">
              <a:latin typeface="Tahoma"/>
              <a:cs typeface="Tahoma"/>
            </a:endParaRPr>
          </a:p>
          <a:p>
            <a:pPr marL="567214" lvl="1" indent="-215265">
              <a:spcBef>
                <a:spcPts val="379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Seleccionar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11" dirty="0">
                <a:solidFill>
                  <a:srgbClr val="004751"/>
                </a:solidFill>
              </a:rPr>
              <a:t>k</a:t>
            </a:r>
            <a:r>
              <a:rPr sz="1050" i="1" spc="-26" dirty="0">
                <a:solidFill>
                  <a:srgbClr val="004751"/>
                </a:solidFill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distancias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menores</a:t>
            </a:r>
            <a:endParaRPr sz="105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Predecir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mediante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media</a:t>
            </a:r>
            <a:r>
              <a:rPr sz="1050" spc="-9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valores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8" dirty="0">
                <a:solidFill>
                  <a:srgbClr val="004751"/>
                </a:solidFill>
                <a:latin typeface="Tahoma"/>
                <a:cs typeface="Tahoma"/>
              </a:rPr>
              <a:t>sus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8" dirty="0">
                <a:solidFill>
                  <a:srgbClr val="004751"/>
                </a:solidFill>
              </a:rPr>
              <a:t>k</a:t>
            </a:r>
            <a:r>
              <a:rPr sz="1050" i="1" spc="-23" dirty="0">
                <a:solidFill>
                  <a:srgbClr val="004751"/>
                </a:solidFill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vecinos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más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cercanos</a:t>
            </a:r>
            <a:endParaRPr sz="1050">
              <a:latin typeface="Tahoma"/>
              <a:cs typeface="Tahom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571750" y="2117980"/>
            <a:ext cx="3440430" cy="1534001"/>
            <a:chOff x="2286000" y="2823972"/>
            <a:chExt cx="4587240" cy="20453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286000" y="2823972"/>
              <a:ext cx="2827020" cy="2045073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892039" y="3151631"/>
              <a:ext cx="1981200" cy="1414271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5814060" y="3381768"/>
              <a:ext cx="929640" cy="970915"/>
            </a:xfrm>
            <a:custGeom>
              <a:avLst/>
              <a:gdLst/>
              <a:ahLst/>
              <a:cxnLst/>
              <a:rect l="l" t="t" r="r" b="b"/>
              <a:pathLst>
                <a:path w="929640" h="970914">
                  <a:moveTo>
                    <a:pt x="335280" y="387083"/>
                  </a:moveTo>
                  <a:lnTo>
                    <a:pt x="0" y="387083"/>
                  </a:lnTo>
                  <a:lnTo>
                    <a:pt x="0" y="562343"/>
                  </a:lnTo>
                  <a:lnTo>
                    <a:pt x="335280" y="562343"/>
                  </a:lnTo>
                  <a:lnTo>
                    <a:pt x="335280" y="387083"/>
                  </a:lnTo>
                  <a:close/>
                </a:path>
                <a:path w="929640" h="970914">
                  <a:moveTo>
                    <a:pt x="853440" y="0"/>
                  </a:moveTo>
                  <a:lnTo>
                    <a:pt x="518160" y="0"/>
                  </a:lnTo>
                  <a:lnTo>
                    <a:pt x="518160" y="336791"/>
                  </a:lnTo>
                  <a:lnTo>
                    <a:pt x="853440" y="336791"/>
                  </a:lnTo>
                  <a:lnTo>
                    <a:pt x="853440" y="0"/>
                  </a:lnTo>
                  <a:close/>
                </a:path>
                <a:path w="929640" h="970914">
                  <a:moveTo>
                    <a:pt x="929640" y="632447"/>
                  </a:moveTo>
                  <a:lnTo>
                    <a:pt x="332232" y="632447"/>
                  </a:lnTo>
                  <a:lnTo>
                    <a:pt x="332232" y="970775"/>
                  </a:lnTo>
                  <a:lnTo>
                    <a:pt x="929640" y="970775"/>
                  </a:lnTo>
                  <a:lnTo>
                    <a:pt x="929640" y="63244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</p:spTree>
    <p:extLst>
      <p:ext uri="{BB962C8B-B14F-4D97-AF65-F5344CB8AC3E}">
        <p14:creationId xmlns:p14="http://schemas.microsoft.com/office/powerpoint/2010/main" val="16057889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062" y="435656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k-Nearest</a:t>
            </a:r>
            <a:r>
              <a:rPr sz="2100" spc="8" dirty="0"/>
              <a:t> </a:t>
            </a:r>
            <a:r>
              <a:rPr sz="2100" dirty="0"/>
              <a:t>Neighbors </a:t>
            </a:r>
            <a:r>
              <a:rPr sz="2100" spc="-4" dirty="0"/>
              <a:t>(kNN)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1259205" y="981386"/>
            <a:ext cx="6675120" cy="88678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6700" indent="-257651">
              <a:spcBef>
                <a:spcPts val="495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Dado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conjunto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queremos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obtener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predicción:</a:t>
            </a:r>
            <a:endParaRPr sz="120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Calcular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todas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“distancias”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0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endParaRPr sz="1050">
              <a:latin typeface="Tahoma"/>
              <a:cs typeface="Tahoma"/>
            </a:endParaRPr>
          </a:p>
          <a:p>
            <a:pPr marL="567214" lvl="1" indent="-215265">
              <a:spcBef>
                <a:spcPts val="379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Seleccionar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11" dirty="0">
                <a:solidFill>
                  <a:srgbClr val="004751"/>
                </a:solidFill>
              </a:rPr>
              <a:t>k</a:t>
            </a:r>
            <a:r>
              <a:rPr sz="1050" i="1" spc="-26" dirty="0">
                <a:solidFill>
                  <a:srgbClr val="004751"/>
                </a:solidFill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distancias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menores</a:t>
            </a:r>
            <a:endParaRPr sz="105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Predecir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mediante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media</a:t>
            </a:r>
            <a:r>
              <a:rPr sz="1050" spc="-9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valores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8" dirty="0">
                <a:solidFill>
                  <a:srgbClr val="004751"/>
                </a:solidFill>
                <a:latin typeface="Tahoma"/>
                <a:cs typeface="Tahoma"/>
              </a:rPr>
              <a:t>sus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8" dirty="0">
                <a:solidFill>
                  <a:srgbClr val="004751"/>
                </a:solidFill>
              </a:rPr>
              <a:t>k</a:t>
            </a:r>
            <a:r>
              <a:rPr sz="1050" i="1" spc="-23" dirty="0">
                <a:solidFill>
                  <a:srgbClr val="004751"/>
                </a:solidFill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vecinos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más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cercanos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1605" y="1983105"/>
            <a:ext cx="2193417" cy="1584002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771232" y="1901285"/>
          <a:ext cx="1285875" cy="1745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316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𝒙</a:t>
                      </a:r>
                      <a:r>
                        <a:rPr sz="1100" spc="-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endParaRPr sz="1100" baseline="-16666">
                        <a:latin typeface="Cambria Math"/>
                        <a:cs typeface="Cambria Math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𝒚</a:t>
                      </a:r>
                      <a:r>
                        <a:rPr sz="110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endParaRPr sz="1100" baseline="-16666">
                        <a:latin typeface="Cambria Math"/>
                        <a:cs typeface="Cambria Math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423545" algn="l"/>
                          <a:tab pos="602615" algn="l"/>
                        </a:tabLst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D(	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	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62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1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6.5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1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6.66667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4575428" y="1968245"/>
            <a:ext cx="182880" cy="80010"/>
            <a:chOff x="4957571" y="2624327"/>
            <a:chExt cx="243840" cy="106680"/>
          </a:xfrm>
        </p:grpSpPr>
        <p:sp>
          <p:nvSpPr>
            <p:cNvPr id="7" name="object 7"/>
            <p:cNvSpPr/>
            <p:nvPr/>
          </p:nvSpPr>
          <p:spPr>
            <a:xfrm>
              <a:off x="4957571" y="2624327"/>
              <a:ext cx="108585" cy="106680"/>
            </a:xfrm>
            <a:custGeom>
              <a:avLst/>
              <a:gdLst/>
              <a:ahLst/>
              <a:cxnLst/>
              <a:rect l="l" t="t" r="r" b="b"/>
              <a:pathLst>
                <a:path w="108585" h="106680">
                  <a:moveTo>
                    <a:pt x="54101" y="0"/>
                  </a:moveTo>
                  <a:lnTo>
                    <a:pt x="0" y="106680"/>
                  </a:lnTo>
                  <a:lnTo>
                    <a:pt x="108203" y="106680"/>
                  </a:lnTo>
                  <a:lnTo>
                    <a:pt x="5410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" name="object 8"/>
            <p:cNvSpPr/>
            <p:nvPr/>
          </p:nvSpPr>
          <p:spPr>
            <a:xfrm>
              <a:off x="5094731" y="2624327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80">
                  <a:moveTo>
                    <a:pt x="106679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106679" y="106679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5746" y="1968245"/>
            <a:ext cx="81153" cy="8001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1909" y="3480435"/>
            <a:ext cx="81153" cy="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66449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2485" y="452577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k-Nearest</a:t>
            </a:r>
            <a:r>
              <a:rPr sz="2100" spc="8" dirty="0"/>
              <a:t> </a:t>
            </a:r>
            <a:r>
              <a:rPr sz="2100" dirty="0"/>
              <a:t>Neighbors </a:t>
            </a:r>
            <a:r>
              <a:rPr sz="2100" spc="-4" dirty="0"/>
              <a:t>(kNN)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1259205" y="981386"/>
            <a:ext cx="6675120" cy="88678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6700" indent="-257651">
              <a:spcBef>
                <a:spcPts val="495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Dado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conjunto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queremos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obtener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predicción:</a:t>
            </a:r>
            <a:endParaRPr sz="120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Calcular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todas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“distancias”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endParaRPr sz="1050">
              <a:latin typeface="Tahoma"/>
              <a:cs typeface="Tahoma"/>
            </a:endParaRPr>
          </a:p>
          <a:p>
            <a:pPr marL="567214" lvl="1" indent="-215265">
              <a:spcBef>
                <a:spcPts val="379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Seleccionar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11" dirty="0">
                <a:solidFill>
                  <a:srgbClr val="004751"/>
                </a:solidFill>
              </a:rPr>
              <a:t>k</a:t>
            </a:r>
            <a:r>
              <a:rPr sz="1050" i="1" spc="-26" dirty="0">
                <a:solidFill>
                  <a:srgbClr val="004751"/>
                </a:solidFill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distancias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menores</a:t>
            </a:r>
            <a:endParaRPr sz="105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Predecir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mediante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media</a:t>
            </a:r>
            <a:r>
              <a:rPr sz="1050" spc="-9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valores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8" dirty="0">
                <a:solidFill>
                  <a:srgbClr val="004751"/>
                </a:solidFill>
                <a:latin typeface="Tahoma"/>
                <a:cs typeface="Tahoma"/>
              </a:rPr>
              <a:t>sus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8" dirty="0">
                <a:solidFill>
                  <a:srgbClr val="004751"/>
                </a:solidFill>
              </a:rPr>
              <a:t>k</a:t>
            </a:r>
            <a:r>
              <a:rPr sz="1050" i="1" spc="-23" dirty="0">
                <a:solidFill>
                  <a:srgbClr val="004751"/>
                </a:solidFill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vecinos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más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cercanos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1605" y="1983105"/>
            <a:ext cx="2193417" cy="1584002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771233" y="1901285"/>
          <a:ext cx="2461259" cy="1745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8316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𝒙</a:t>
                      </a:r>
                      <a:r>
                        <a:rPr sz="1100" spc="-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endParaRPr sz="1100" baseline="-16666">
                        <a:latin typeface="Cambria Math"/>
                        <a:cs typeface="Cambria Math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𝒚</a:t>
                      </a:r>
                      <a:r>
                        <a:rPr sz="110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endParaRPr sz="1100" baseline="-16666">
                        <a:latin typeface="Cambria Math"/>
                        <a:cs typeface="Cambria Math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423545" algn="l"/>
                          <a:tab pos="602615" algn="l"/>
                        </a:tabLst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D(	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	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62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9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K=3)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9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K=5)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1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6.5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1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6.66667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3.33333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4575428" y="1968245"/>
            <a:ext cx="182880" cy="80010"/>
            <a:chOff x="4957571" y="2624327"/>
            <a:chExt cx="243840" cy="106680"/>
          </a:xfrm>
        </p:grpSpPr>
        <p:sp>
          <p:nvSpPr>
            <p:cNvPr id="7" name="object 7"/>
            <p:cNvSpPr/>
            <p:nvPr/>
          </p:nvSpPr>
          <p:spPr>
            <a:xfrm>
              <a:off x="4957571" y="2624327"/>
              <a:ext cx="108585" cy="106680"/>
            </a:xfrm>
            <a:custGeom>
              <a:avLst/>
              <a:gdLst/>
              <a:ahLst/>
              <a:cxnLst/>
              <a:rect l="l" t="t" r="r" b="b"/>
              <a:pathLst>
                <a:path w="108585" h="106680">
                  <a:moveTo>
                    <a:pt x="54101" y="0"/>
                  </a:moveTo>
                  <a:lnTo>
                    <a:pt x="0" y="106680"/>
                  </a:lnTo>
                  <a:lnTo>
                    <a:pt x="108203" y="106680"/>
                  </a:lnTo>
                  <a:lnTo>
                    <a:pt x="5410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" name="object 8"/>
            <p:cNvSpPr/>
            <p:nvPr/>
          </p:nvSpPr>
          <p:spPr>
            <a:xfrm>
              <a:off x="5094731" y="2624327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80">
                  <a:moveTo>
                    <a:pt x="106679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106679" y="106679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5746" y="1968245"/>
            <a:ext cx="81153" cy="8001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1909" y="3480435"/>
            <a:ext cx="81153" cy="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0477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51909" y="398015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k-Nearest</a:t>
            </a:r>
            <a:r>
              <a:rPr sz="2100" spc="8" dirty="0"/>
              <a:t> </a:t>
            </a:r>
            <a:r>
              <a:rPr sz="2100" dirty="0"/>
              <a:t>Neighbors </a:t>
            </a:r>
            <a:r>
              <a:rPr sz="2100" spc="-4" dirty="0"/>
              <a:t>(kNN)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1259205" y="3562826"/>
            <a:ext cx="87963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651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Variantes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1605" y="1983104"/>
            <a:ext cx="2193417" cy="1623060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771233" y="1901285"/>
          <a:ext cx="2461259" cy="1745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8316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𝒙</a:t>
                      </a:r>
                      <a:r>
                        <a:rPr sz="1100" spc="-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endParaRPr sz="1100" baseline="-16666">
                        <a:latin typeface="Cambria Math"/>
                        <a:cs typeface="Cambria Math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𝒚</a:t>
                      </a:r>
                      <a:r>
                        <a:rPr sz="110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endParaRPr sz="1100" baseline="-16666">
                        <a:latin typeface="Cambria Math"/>
                        <a:cs typeface="Cambria Math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423545" algn="l"/>
                          <a:tab pos="602615" algn="l"/>
                        </a:tabLst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D(	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	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62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9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K=3)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9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K=5)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1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6.5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1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6.66667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3.33333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4575428" y="1968245"/>
            <a:ext cx="182880" cy="80010"/>
            <a:chOff x="4957571" y="2624327"/>
            <a:chExt cx="243840" cy="106680"/>
          </a:xfrm>
        </p:grpSpPr>
        <p:sp>
          <p:nvSpPr>
            <p:cNvPr id="7" name="object 7"/>
            <p:cNvSpPr/>
            <p:nvPr/>
          </p:nvSpPr>
          <p:spPr>
            <a:xfrm>
              <a:off x="4957571" y="2624327"/>
              <a:ext cx="108585" cy="106680"/>
            </a:xfrm>
            <a:custGeom>
              <a:avLst/>
              <a:gdLst/>
              <a:ahLst/>
              <a:cxnLst/>
              <a:rect l="l" t="t" r="r" b="b"/>
              <a:pathLst>
                <a:path w="108585" h="106680">
                  <a:moveTo>
                    <a:pt x="54101" y="0"/>
                  </a:moveTo>
                  <a:lnTo>
                    <a:pt x="0" y="106680"/>
                  </a:lnTo>
                  <a:lnTo>
                    <a:pt x="108203" y="106680"/>
                  </a:lnTo>
                  <a:lnTo>
                    <a:pt x="5410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" name="object 8"/>
            <p:cNvSpPr/>
            <p:nvPr/>
          </p:nvSpPr>
          <p:spPr>
            <a:xfrm>
              <a:off x="5094731" y="2624327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80">
                  <a:moveTo>
                    <a:pt x="106679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106679" y="106679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5746" y="1968245"/>
            <a:ext cx="81153" cy="8001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1909" y="3480435"/>
            <a:ext cx="81153" cy="8115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59205" y="981386"/>
            <a:ext cx="6675120" cy="88678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6700" indent="-257651">
              <a:spcBef>
                <a:spcPts val="495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Dado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conjunto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queremos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obtener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predicción:</a:t>
            </a:r>
            <a:endParaRPr sz="120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Calcular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todas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“distancias”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endParaRPr sz="1050">
              <a:latin typeface="Tahoma"/>
              <a:cs typeface="Tahoma"/>
            </a:endParaRPr>
          </a:p>
          <a:p>
            <a:pPr marL="567214" lvl="1" indent="-215265">
              <a:spcBef>
                <a:spcPts val="379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Seleccionar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11" dirty="0">
                <a:solidFill>
                  <a:srgbClr val="004751"/>
                </a:solidFill>
              </a:rPr>
              <a:t>k</a:t>
            </a:r>
            <a:r>
              <a:rPr sz="1050" i="1" spc="-26" dirty="0">
                <a:solidFill>
                  <a:srgbClr val="004751"/>
                </a:solidFill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distancias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menores</a:t>
            </a:r>
            <a:endParaRPr sz="105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Predecir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mediante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media</a:t>
            </a:r>
            <a:r>
              <a:rPr sz="1050" spc="-9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valores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8" dirty="0">
                <a:solidFill>
                  <a:srgbClr val="004751"/>
                </a:solidFill>
                <a:latin typeface="Tahoma"/>
                <a:cs typeface="Tahoma"/>
              </a:rPr>
              <a:t>sus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8" dirty="0">
                <a:solidFill>
                  <a:srgbClr val="004751"/>
                </a:solidFill>
              </a:rPr>
              <a:t>k</a:t>
            </a:r>
            <a:r>
              <a:rPr sz="1050" i="1" spc="-23" dirty="0">
                <a:solidFill>
                  <a:srgbClr val="004751"/>
                </a:solidFill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vecinos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más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cercanos</a:t>
            </a:r>
            <a:endParaRPr sz="10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17494128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9205" y="435656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k-Nearest</a:t>
            </a:r>
            <a:r>
              <a:rPr sz="2100" spc="8" dirty="0"/>
              <a:t> </a:t>
            </a:r>
            <a:r>
              <a:rPr sz="2100" dirty="0"/>
              <a:t>Neighbors </a:t>
            </a:r>
            <a:r>
              <a:rPr sz="2100" spc="-4" dirty="0"/>
              <a:t>(kNN)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1259205" y="3562826"/>
            <a:ext cx="879634" cy="19380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651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Variantes</a:t>
            </a:r>
            <a:endParaRPr sz="120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1605" y="1983104"/>
            <a:ext cx="2193417" cy="1623060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771233" y="1901285"/>
          <a:ext cx="2461259" cy="1745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8316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𝒙</a:t>
                      </a:r>
                      <a:r>
                        <a:rPr sz="1100" spc="-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endParaRPr sz="1100" baseline="-16666">
                        <a:latin typeface="Cambria Math"/>
                        <a:cs typeface="Cambria Math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𝒚</a:t>
                      </a:r>
                      <a:r>
                        <a:rPr sz="110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endParaRPr sz="1100" baseline="-16666">
                        <a:latin typeface="Cambria Math"/>
                        <a:cs typeface="Cambria Math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423545" algn="l"/>
                          <a:tab pos="602615" algn="l"/>
                        </a:tabLst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D(	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	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62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9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K=3)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9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K=5)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1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6.5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1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6.66667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3.33333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4575428" y="1968245"/>
            <a:ext cx="182880" cy="80010"/>
            <a:chOff x="4957571" y="2624327"/>
            <a:chExt cx="243840" cy="106680"/>
          </a:xfrm>
        </p:grpSpPr>
        <p:sp>
          <p:nvSpPr>
            <p:cNvPr id="7" name="object 7"/>
            <p:cNvSpPr/>
            <p:nvPr/>
          </p:nvSpPr>
          <p:spPr>
            <a:xfrm>
              <a:off x="4957571" y="2624327"/>
              <a:ext cx="108585" cy="106680"/>
            </a:xfrm>
            <a:custGeom>
              <a:avLst/>
              <a:gdLst/>
              <a:ahLst/>
              <a:cxnLst/>
              <a:rect l="l" t="t" r="r" b="b"/>
              <a:pathLst>
                <a:path w="108585" h="106680">
                  <a:moveTo>
                    <a:pt x="54101" y="0"/>
                  </a:moveTo>
                  <a:lnTo>
                    <a:pt x="0" y="106680"/>
                  </a:lnTo>
                  <a:lnTo>
                    <a:pt x="108203" y="106680"/>
                  </a:lnTo>
                  <a:lnTo>
                    <a:pt x="5410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" name="object 8"/>
            <p:cNvSpPr/>
            <p:nvPr/>
          </p:nvSpPr>
          <p:spPr>
            <a:xfrm>
              <a:off x="5094731" y="2624327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80">
                  <a:moveTo>
                    <a:pt x="106679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106679" y="106679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5746" y="1968245"/>
            <a:ext cx="81153" cy="8001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1909" y="3480435"/>
            <a:ext cx="81153" cy="8115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59205" y="981386"/>
            <a:ext cx="6675120" cy="88678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6700" indent="-257651">
              <a:spcBef>
                <a:spcPts val="495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Dado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conjunto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queremos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obtener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predicción:</a:t>
            </a:r>
            <a:endParaRPr sz="120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Calcular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todas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“distancias”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endParaRPr sz="1050">
              <a:latin typeface="Tahoma"/>
              <a:cs typeface="Tahoma"/>
            </a:endParaRPr>
          </a:p>
          <a:p>
            <a:pPr marL="567214" lvl="1" indent="-215265">
              <a:spcBef>
                <a:spcPts val="379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Seleccionar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11" dirty="0">
                <a:solidFill>
                  <a:srgbClr val="004751"/>
                </a:solidFill>
              </a:rPr>
              <a:t>k</a:t>
            </a:r>
            <a:r>
              <a:rPr sz="1050" i="1" spc="-26" dirty="0">
                <a:solidFill>
                  <a:srgbClr val="004751"/>
                </a:solidFill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distancias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menores</a:t>
            </a:r>
            <a:endParaRPr sz="105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Predecir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mediante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media</a:t>
            </a:r>
            <a:r>
              <a:rPr sz="1050" spc="-9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valores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8" dirty="0">
                <a:solidFill>
                  <a:srgbClr val="004751"/>
                </a:solidFill>
                <a:latin typeface="Tahoma"/>
                <a:cs typeface="Tahoma"/>
              </a:rPr>
              <a:t>sus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8" dirty="0">
                <a:solidFill>
                  <a:srgbClr val="004751"/>
                </a:solidFill>
              </a:rPr>
              <a:t>k</a:t>
            </a:r>
            <a:r>
              <a:rPr sz="1050" i="1" spc="-23" dirty="0">
                <a:solidFill>
                  <a:srgbClr val="004751"/>
                </a:solidFill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vecinos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más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cercanos</a:t>
            </a:r>
            <a:endParaRPr sz="10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92739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endParaRPr sz="2100"/>
          </a:p>
        </p:txBody>
      </p:sp>
      <p:grpSp>
        <p:nvGrpSpPr>
          <p:cNvPr id="3" name="object 3"/>
          <p:cNvGrpSpPr/>
          <p:nvPr/>
        </p:nvGrpSpPr>
        <p:grpSpPr>
          <a:xfrm>
            <a:off x="2149983" y="1008125"/>
            <a:ext cx="4844415" cy="3547110"/>
            <a:chOff x="1723644" y="1344167"/>
            <a:chExt cx="6459220" cy="47294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723644" y="1344167"/>
              <a:ext cx="6458711" cy="47289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283964" y="3035807"/>
              <a:ext cx="1383791" cy="1383791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7790211" y="4909561"/>
            <a:ext cx="115729" cy="516006"/>
          </a:xfrm>
          <a:prstGeom prst="rect">
            <a:avLst/>
          </a:prstGeom>
        </p:spPr>
        <p:txBody>
          <a:bodyPr vert="horz" wrap="square" lIns="0" tIns="8096" rIns="0" bIns="0" rtlCol="0">
            <a:spAutoFit/>
          </a:bodyPr>
          <a:lstStyle/>
          <a:p>
            <a:pPr marL="28575">
              <a:spcBef>
                <a:spcPts val="64"/>
              </a:spcBef>
            </a:pPr>
            <a:fld id="{81D60167-4931-47E6-BA6A-407CBD079E47}" type="slidenum">
              <a:rPr sz="825" spc="8" dirty="0">
                <a:solidFill>
                  <a:srgbClr val="00A2AC"/>
                </a:solidFill>
                <a:latin typeface="Tahoma"/>
                <a:cs typeface="Tahoma"/>
              </a:rPr>
              <a:pPr marL="28575">
                <a:spcBef>
                  <a:spcPts val="64"/>
                </a:spcBef>
              </a:pPr>
              <a:t>7</a:t>
            </a:fld>
            <a:endParaRPr sz="825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20251" y="4913489"/>
            <a:ext cx="929640" cy="12263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9525">
              <a:spcBef>
                <a:spcPts val="56"/>
              </a:spcBef>
            </a:pPr>
            <a:r>
              <a:rPr sz="750" spc="49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750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750" spc="-15" dirty="0">
                <a:solidFill>
                  <a:srgbClr val="004751"/>
                </a:solidFill>
                <a:latin typeface="Tahoma"/>
                <a:cs typeface="Tahoma"/>
              </a:rPr>
              <a:t>ur</a:t>
            </a:r>
            <a:r>
              <a:rPr sz="750" spc="-8" dirty="0">
                <a:solidFill>
                  <a:srgbClr val="004751"/>
                </a:solidFill>
                <a:latin typeface="Tahoma"/>
                <a:cs typeface="Tahoma"/>
              </a:rPr>
              <a:t>ce:</a:t>
            </a:r>
            <a:r>
              <a:rPr sz="7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750" spc="86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750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750" spc="4" dirty="0">
                <a:solidFill>
                  <a:srgbClr val="004751"/>
                </a:solidFill>
                <a:latin typeface="Tahoma"/>
                <a:cs typeface="Tahoma"/>
              </a:rPr>
              <a:t>d</a:t>
            </a:r>
            <a:r>
              <a:rPr sz="750" spc="26" dirty="0">
                <a:solidFill>
                  <a:srgbClr val="004751"/>
                </a:solidFill>
                <a:latin typeface="Tahoma"/>
                <a:cs typeface="Tahoma"/>
              </a:rPr>
              <a:t>eCa</a:t>
            </a:r>
            <a:r>
              <a:rPr sz="750" spc="-4" dirty="0">
                <a:solidFill>
                  <a:srgbClr val="004751"/>
                </a:solidFill>
                <a:latin typeface="Tahoma"/>
                <a:cs typeface="Tahoma"/>
              </a:rPr>
              <a:t>d</a:t>
            </a:r>
            <a:r>
              <a:rPr sz="750" spc="-11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750" spc="-23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750" spc="-26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endParaRPr sz="7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5040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59205" y="398015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k-Nearest</a:t>
            </a:r>
            <a:r>
              <a:rPr sz="2100" spc="8" dirty="0"/>
              <a:t> </a:t>
            </a:r>
            <a:r>
              <a:rPr sz="2100" dirty="0"/>
              <a:t>Neighbors </a:t>
            </a:r>
            <a:r>
              <a:rPr sz="2100" spc="-4" dirty="0"/>
              <a:t>(kNN)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1259206" y="3509035"/>
            <a:ext cx="4214336" cy="461024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6700" indent="-257651">
              <a:spcBef>
                <a:spcPts val="495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Variantes:</a:t>
            </a:r>
            <a:endParaRPr sz="1200">
              <a:latin typeface="Tahoma"/>
              <a:cs typeface="Tahoma"/>
            </a:endParaRPr>
          </a:p>
          <a:p>
            <a:pPr marL="352425">
              <a:spcBef>
                <a:spcPts val="375"/>
              </a:spcBef>
              <a:tabLst>
                <a:tab pos="567214" algn="l"/>
              </a:tabLst>
            </a:pPr>
            <a:r>
              <a:rPr sz="1050" dirty="0">
                <a:solidFill>
                  <a:srgbClr val="00A2AD"/>
                </a:solidFill>
                <a:latin typeface="Arial MT"/>
                <a:cs typeface="Arial MT"/>
              </a:rPr>
              <a:t>–	</a:t>
            </a:r>
            <a:r>
              <a:rPr sz="1050" spc="8" dirty="0">
                <a:solidFill>
                  <a:srgbClr val="004751"/>
                </a:solidFill>
                <a:latin typeface="Tahoma"/>
                <a:cs typeface="Tahoma"/>
              </a:rPr>
              <a:t>Usar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media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ponderada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inversamente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proporcional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distancia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9205" y="981386"/>
            <a:ext cx="6675120" cy="88678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6700" indent="-257651">
              <a:spcBef>
                <a:spcPts val="495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Dado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conjunto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queremos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obtener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predicción:</a:t>
            </a:r>
            <a:endParaRPr sz="120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Calcular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todas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“distancias”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0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endParaRPr sz="1050">
              <a:latin typeface="Tahoma"/>
              <a:cs typeface="Tahoma"/>
            </a:endParaRPr>
          </a:p>
          <a:p>
            <a:pPr marL="567214" lvl="1" indent="-215265">
              <a:spcBef>
                <a:spcPts val="379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Seleccionar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11" dirty="0">
                <a:solidFill>
                  <a:srgbClr val="004751"/>
                </a:solidFill>
              </a:rPr>
              <a:t>k</a:t>
            </a:r>
            <a:r>
              <a:rPr sz="1050" i="1" spc="-26" dirty="0">
                <a:solidFill>
                  <a:srgbClr val="004751"/>
                </a:solidFill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distancias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menores</a:t>
            </a:r>
            <a:endParaRPr sz="105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Predecir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mediante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media</a:t>
            </a:r>
            <a:r>
              <a:rPr sz="1050" spc="-9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valores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8" dirty="0">
                <a:solidFill>
                  <a:srgbClr val="004751"/>
                </a:solidFill>
                <a:latin typeface="Tahoma"/>
                <a:cs typeface="Tahoma"/>
              </a:rPr>
              <a:t>sus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8" dirty="0">
                <a:solidFill>
                  <a:srgbClr val="004751"/>
                </a:solidFill>
              </a:rPr>
              <a:t>k</a:t>
            </a:r>
            <a:r>
              <a:rPr sz="1050" i="1" spc="-23" dirty="0">
                <a:solidFill>
                  <a:srgbClr val="004751"/>
                </a:solidFill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vecinos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más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cercanos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1605" y="1983104"/>
            <a:ext cx="2193417" cy="162306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771232" y="1901285"/>
          <a:ext cx="3636643" cy="1745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8316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𝒙</a:t>
                      </a:r>
                      <a:r>
                        <a:rPr sz="1100" spc="-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endParaRPr sz="1100" baseline="-16666">
                        <a:latin typeface="Cambria Math"/>
                        <a:cs typeface="Cambria Math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𝒚</a:t>
                      </a:r>
                      <a:r>
                        <a:rPr sz="110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endParaRPr sz="1100" baseline="-16666">
                        <a:latin typeface="Cambria Math"/>
                        <a:cs typeface="Cambria Math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423545" algn="l"/>
                          <a:tab pos="602615" algn="l"/>
                        </a:tabLst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D(	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	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62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BEBEBE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BEBEBE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97" baseline="-16666" dirty="0">
                          <a:solidFill>
                            <a:srgbClr val="BEBEB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BEBEBE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BEBEBE"/>
                          </a:solidFill>
                          <a:latin typeface="Calibri"/>
                          <a:cs typeface="Calibri"/>
                        </a:rPr>
                        <a:t>K=3)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BEBEBE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BEBEBE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97" baseline="-16666" dirty="0">
                          <a:solidFill>
                            <a:srgbClr val="BEBEBE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BEBEBE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BEBEBE"/>
                          </a:solidFill>
                          <a:latin typeface="Calibri"/>
                          <a:cs typeface="Calibri"/>
                        </a:rPr>
                        <a:t>K=5)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9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K=3)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195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K=5)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1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6.5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BEBEBE"/>
                          </a:solidFill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BEBEBE"/>
                          </a:solidFill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4/7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1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BEBEBE"/>
                          </a:solidFill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BEBEBE"/>
                          </a:solidFill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2/7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BEBEBE"/>
                          </a:solidFill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BEBEBE"/>
                          </a:solidFill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6.66667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solidFill>
                            <a:srgbClr val="BEBEBE"/>
                          </a:solidFill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BEBEBE"/>
                          </a:solidFill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3/40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solidFill>
                            <a:srgbClr val="BEBEBE"/>
                          </a:solidFill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BEBEBE"/>
                          </a:solidFill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solidFill>
                            <a:srgbClr val="BEBEBE"/>
                          </a:solidFill>
                          <a:latin typeface="Calibri"/>
                          <a:cs typeface="Calibri"/>
                        </a:rPr>
                        <a:t>3.33333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solidFill>
                            <a:srgbClr val="BEBEBE"/>
                          </a:solidFill>
                          <a:latin typeface="Calibri"/>
                          <a:cs typeface="Calibri"/>
                        </a:rPr>
                        <a:t>4.0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4.55714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4.6225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4575428" y="1968245"/>
            <a:ext cx="182880" cy="80010"/>
            <a:chOff x="4957571" y="2624327"/>
            <a:chExt cx="243840" cy="106680"/>
          </a:xfrm>
        </p:grpSpPr>
        <p:sp>
          <p:nvSpPr>
            <p:cNvPr id="8" name="object 8"/>
            <p:cNvSpPr/>
            <p:nvPr/>
          </p:nvSpPr>
          <p:spPr>
            <a:xfrm>
              <a:off x="4957571" y="2624327"/>
              <a:ext cx="108585" cy="106680"/>
            </a:xfrm>
            <a:custGeom>
              <a:avLst/>
              <a:gdLst/>
              <a:ahLst/>
              <a:cxnLst/>
              <a:rect l="l" t="t" r="r" b="b"/>
              <a:pathLst>
                <a:path w="108585" h="106680">
                  <a:moveTo>
                    <a:pt x="54101" y="0"/>
                  </a:moveTo>
                  <a:lnTo>
                    <a:pt x="0" y="106680"/>
                  </a:lnTo>
                  <a:lnTo>
                    <a:pt x="108203" y="106680"/>
                  </a:lnTo>
                  <a:lnTo>
                    <a:pt x="5410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" name="object 9"/>
            <p:cNvSpPr/>
            <p:nvPr/>
          </p:nvSpPr>
          <p:spPr>
            <a:xfrm>
              <a:off x="5094731" y="2624327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80">
                  <a:moveTo>
                    <a:pt x="106679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106679" y="106679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5746" y="1968245"/>
            <a:ext cx="81153" cy="8001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1909" y="3480435"/>
            <a:ext cx="81153" cy="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26597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33062" y="452577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k-Nearest</a:t>
            </a:r>
            <a:r>
              <a:rPr sz="2100" spc="8" dirty="0"/>
              <a:t> </a:t>
            </a:r>
            <a:r>
              <a:rPr sz="2100" dirty="0"/>
              <a:t>Neighbors </a:t>
            </a:r>
            <a:r>
              <a:rPr sz="2100" spc="-4" dirty="0"/>
              <a:t>(kNN)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1259205" y="3509035"/>
            <a:ext cx="6389370" cy="835485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6700" indent="-257651">
              <a:spcBef>
                <a:spcPts val="495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Variantes:</a:t>
            </a:r>
            <a:endParaRPr sz="120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8" dirty="0">
                <a:solidFill>
                  <a:srgbClr val="004751"/>
                </a:solidFill>
                <a:latin typeface="Tahoma"/>
                <a:cs typeface="Tahoma"/>
              </a:rPr>
              <a:t>Usar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media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ponderada</a:t>
            </a:r>
            <a:r>
              <a:rPr sz="105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inversamente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proporcional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distancia</a:t>
            </a:r>
            <a:endParaRPr sz="1050">
              <a:latin typeface="Tahoma"/>
              <a:cs typeface="Tahoma"/>
            </a:endParaRPr>
          </a:p>
          <a:p>
            <a:pPr marL="567214" marR="3810" lvl="1" indent="-215265">
              <a:spcBef>
                <a:spcPts val="379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Sin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prefijar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23" dirty="0">
                <a:solidFill>
                  <a:srgbClr val="004751"/>
                </a:solidFill>
              </a:rPr>
              <a:t>k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r>
              <a:rPr sz="105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elegir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distancia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vecindario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8" dirty="0">
                <a:solidFill>
                  <a:srgbClr val="004751"/>
                </a:solidFill>
                <a:latin typeface="Tahoma"/>
                <a:cs typeface="Tahoma"/>
              </a:rPr>
              <a:t>(radio)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0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considerar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vecinos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todas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muestras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 </a:t>
            </a:r>
            <a:r>
              <a:rPr sz="1050" spc="-31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r>
              <a:rPr sz="1050" spc="-8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distancia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menor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dicho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radio</a:t>
            </a:r>
            <a:endParaRPr sz="1050">
              <a:latin typeface="Tahoma"/>
              <a:cs typeface="Tahoma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259205" y="981386"/>
            <a:ext cx="6675120" cy="88678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6700" indent="-257651">
              <a:spcBef>
                <a:spcPts val="495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Dado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conjunto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queremos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obtener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predicción:</a:t>
            </a:r>
            <a:endParaRPr sz="120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Calcular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todas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“distancias”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0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endParaRPr sz="1050">
              <a:latin typeface="Tahoma"/>
              <a:cs typeface="Tahoma"/>
            </a:endParaRPr>
          </a:p>
          <a:p>
            <a:pPr marL="567214" lvl="1" indent="-215265">
              <a:spcBef>
                <a:spcPts val="379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Seleccionar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11" dirty="0">
                <a:solidFill>
                  <a:srgbClr val="004751"/>
                </a:solidFill>
              </a:rPr>
              <a:t>k</a:t>
            </a:r>
            <a:r>
              <a:rPr sz="1050" i="1" spc="-26" dirty="0">
                <a:solidFill>
                  <a:srgbClr val="004751"/>
                </a:solidFill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distancias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menores</a:t>
            </a:r>
            <a:endParaRPr sz="105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Predecir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mediante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media</a:t>
            </a:r>
            <a:r>
              <a:rPr sz="1050" spc="-9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valores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8" dirty="0">
                <a:solidFill>
                  <a:srgbClr val="004751"/>
                </a:solidFill>
                <a:latin typeface="Tahoma"/>
                <a:cs typeface="Tahoma"/>
              </a:rPr>
              <a:t>sus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8" dirty="0">
                <a:solidFill>
                  <a:srgbClr val="004751"/>
                </a:solidFill>
              </a:rPr>
              <a:t>k</a:t>
            </a:r>
            <a:r>
              <a:rPr sz="1050" i="1" spc="-23" dirty="0">
                <a:solidFill>
                  <a:srgbClr val="004751"/>
                </a:solidFill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vecinos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más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cercanos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1605" y="1983104"/>
            <a:ext cx="2193417" cy="1623060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/>
        </p:nvGraphicFramePr>
        <p:xfrm>
          <a:off x="3771232" y="1901285"/>
          <a:ext cx="3636643" cy="1745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8316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𝒙</a:t>
                      </a:r>
                      <a:r>
                        <a:rPr sz="1100" spc="-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endParaRPr sz="1100" baseline="-16666">
                        <a:latin typeface="Cambria Math"/>
                        <a:cs typeface="Cambria Math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𝒚</a:t>
                      </a:r>
                      <a:r>
                        <a:rPr sz="110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endParaRPr sz="1100" baseline="-16666">
                        <a:latin typeface="Cambria Math"/>
                        <a:cs typeface="Cambria Math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423545" algn="l"/>
                          <a:tab pos="602615" algn="l"/>
                        </a:tabLst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D(	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	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62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9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K=3)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9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K=5)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9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K=3)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195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K=5)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1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6.5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4/7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1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2/7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6.66667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3/40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3.33333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4.55714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4.6225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7" name="object 7"/>
          <p:cNvGrpSpPr/>
          <p:nvPr/>
        </p:nvGrpSpPr>
        <p:grpSpPr>
          <a:xfrm>
            <a:off x="4575428" y="1968245"/>
            <a:ext cx="182880" cy="80010"/>
            <a:chOff x="4957571" y="2624327"/>
            <a:chExt cx="243840" cy="106680"/>
          </a:xfrm>
        </p:grpSpPr>
        <p:sp>
          <p:nvSpPr>
            <p:cNvPr id="8" name="object 8"/>
            <p:cNvSpPr/>
            <p:nvPr/>
          </p:nvSpPr>
          <p:spPr>
            <a:xfrm>
              <a:off x="4957571" y="2624327"/>
              <a:ext cx="108585" cy="106680"/>
            </a:xfrm>
            <a:custGeom>
              <a:avLst/>
              <a:gdLst/>
              <a:ahLst/>
              <a:cxnLst/>
              <a:rect l="l" t="t" r="r" b="b"/>
              <a:pathLst>
                <a:path w="108585" h="106680">
                  <a:moveTo>
                    <a:pt x="54101" y="0"/>
                  </a:moveTo>
                  <a:lnTo>
                    <a:pt x="0" y="106680"/>
                  </a:lnTo>
                  <a:lnTo>
                    <a:pt x="108203" y="106680"/>
                  </a:lnTo>
                  <a:lnTo>
                    <a:pt x="5410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9" name="object 9"/>
            <p:cNvSpPr/>
            <p:nvPr/>
          </p:nvSpPr>
          <p:spPr>
            <a:xfrm>
              <a:off x="5094731" y="2624327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80">
                  <a:moveTo>
                    <a:pt x="106679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106679" y="106679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pic>
        <p:nvPicPr>
          <p:cNvPr id="10" name="object 10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5746" y="1968245"/>
            <a:ext cx="81153" cy="80010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1909" y="3480435"/>
            <a:ext cx="81153" cy="8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82046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192485" y="417195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k-Nearest</a:t>
            </a:r>
            <a:r>
              <a:rPr sz="2100" spc="8" dirty="0"/>
              <a:t> </a:t>
            </a:r>
            <a:r>
              <a:rPr sz="2100" dirty="0"/>
              <a:t>Neighbors </a:t>
            </a:r>
            <a:r>
              <a:rPr sz="2100" spc="-4" dirty="0"/>
              <a:t>(kNN)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1259205" y="981386"/>
            <a:ext cx="6675120" cy="886781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6700" indent="-257651">
              <a:spcBef>
                <a:spcPts val="495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Dado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conjunto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queremos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obtener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predicción:</a:t>
            </a:r>
            <a:endParaRPr sz="120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Calcular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todas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“distancias”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2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endParaRPr sz="1050">
              <a:latin typeface="Tahoma"/>
              <a:cs typeface="Tahoma"/>
            </a:endParaRPr>
          </a:p>
          <a:p>
            <a:pPr marL="567214" lvl="1" indent="-215265">
              <a:spcBef>
                <a:spcPts val="379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Seleccionar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11" dirty="0">
                <a:solidFill>
                  <a:srgbClr val="004751"/>
                </a:solidFill>
              </a:rPr>
              <a:t>k</a:t>
            </a:r>
            <a:r>
              <a:rPr sz="1050" i="1" spc="-26" dirty="0">
                <a:solidFill>
                  <a:srgbClr val="004751"/>
                </a:solidFill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distancias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menores</a:t>
            </a:r>
            <a:endParaRPr sz="105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Predecir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valor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test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mediante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media</a:t>
            </a:r>
            <a:r>
              <a:rPr sz="1050" spc="-9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valores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8" dirty="0">
                <a:solidFill>
                  <a:srgbClr val="004751"/>
                </a:solidFill>
                <a:latin typeface="Tahoma"/>
                <a:cs typeface="Tahoma"/>
              </a:rPr>
              <a:t>sus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8" dirty="0">
                <a:solidFill>
                  <a:srgbClr val="004751"/>
                </a:solidFill>
              </a:rPr>
              <a:t>k</a:t>
            </a:r>
            <a:r>
              <a:rPr sz="1050" i="1" spc="-23" dirty="0">
                <a:solidFill>
                  <a:srgbClr val="004751"/>
                </a:solidFill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vecinos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más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cercanos</a:t>
            </a:r>
            <a:endParaRPr sz="105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1605" y="1983105"/>
            <a:ext cx="2193417" cy="1584002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3771232" y="1901285"/>
          <a:ext cx="3636643" cy="174564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205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18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58769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248316">
                <a:tc>
                  <a:txBody>
                    <a:bodyPr/>
                    <a:lstStyle/>
                    <a:p>
                      <a:pPr marR="8699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5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𝒙</a:t>
                      </a:r>
                      <a:r>
                        <a:rPr sz="1100" spc="-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endParaRPr sz="1100" baseline="-16666">
                        <a:latin typeface="Cambria Math"/>
                        <a:cs typeface="Cambria Math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131445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𝒚</a:t>
                      </a:r>
                      <a:r>
                        <a:rPr sz="110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endParaRPr sz="1100" baseline="-16666">
                        <a:latin typeface="Cambria Math"/>
                        <a:cs typeface="Cambria Math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90"/>
                        </a:spcBef>
                        <a:tabLst>
                          <a:tab pos="423545" algn="l"/>
                          <a:tab pos="602615" algn="l"/>
                        </a:tabLst>
                      </a:pP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D(	</a:t>
                      </a:r>
                      <a:r>
                        <a:rPr sz="900" b="1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,	)</a:t>
                      </a:r>
                      <a:endParaRPr sz="900">
                        <a:latin typeface="Calibri"/>
                        <a:cs typeface="Calibri"/>
                      </a:endParaRPr>
                    </a:p>
                  </a:txBody>
                  <a:tcPr marL="0" marR="0" marT="27623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R="125095" algn="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9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K=3)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9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K=5)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97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K=3)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84"/>
                        </a:spcBef>
                      </a:pPr>
                      <a:r>
                        <a:rPr sz="1100" spc="-20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𝑚</a:t>
                      </a:r>
                      <a:r>
                        <a:rPr sz="1100" spc="-30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𝒊</a:t>
                      </a:r>
                      <a:r>
                        <a:rPr sz="1100" spc="195" baseline="-16666" dirty="0">
                          <a:solidFill>
                            <a:srgbClr val="FFFFFF"/>
                          </a:solidFill>
                          <a:latin typeface="Cambria Math"/>
                          <a:cs typeface="Cambria Math"/>
                        </a:rPr>
                        <a:t> </a:t>
                      </a:r>
                      <a:r>
                        <a:rPr sz="9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(</a:t>
                      </a:r>
                      <a:r>
                        <a:rPr sz="800" b="1" spc="-5" dirty="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K=5)</a:t>
                      </a:r>
                      <a:endParaRPr sz="800">
                        <a:latin typeface="Calibri"/>
                        <a:cs typeface="Calibri"/>
                      </a:endParaRPr>
                    </a:p>
                  </a:txBody>
                  <a:tcPr marL="0" marR="0" marT="27146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42B99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41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6.5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4/7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41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2.0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2/7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1.1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1/8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412">
                <a:tc>
                  <a:txBody>
                    <a:bodyPr/>
                    <a:lstStyle/>
                    <a:p>
                      <a:pPr marR="9334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5.4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6.66667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3/40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 marR="93980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174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4.6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10.0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90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tc>
                  <a:txBody>
                    <a:bodyPr/>
                    <a:lstStyle/>
                    <a:p>
                      <a:pPr marL="381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1/20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CFE7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84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?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127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---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R="89535" algn="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3.33333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4.0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3175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spc="-5" dirty="0">
                          <a:latin typeface="Calibri"/>
                          <a:cs typeface="Calibri"/>
                        </a:rPr>
                        <a:t>4.55714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tc>
                  <a:txBody>
                    <a:bodyPr/>
                    <a:lstStyle/>
                    <a:p>
                      <a:pPr marL="2540" algn="ctr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1100" dirty="0">
                          <a:latin typeface="Calibri"/>
                          <a:cs typeface="Calibri"/>
                        </a:rPr>
                        <a:t>4.6225</a:t>
                      </a:r>
                      <a:endParaRPr sz="1100">
                        <a:latin typeface="Calibri"/>
                        <a:cs typeface="Calibri"/>
                      </a:endParaRPr>
                    </a:p>
                  </a:txBody>
                  <a:tcPr marL="0" marR="0" marT="26194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F3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4575428" y="1968245"/>
            <a:ext cx="182880" cy="80010"/>
            <a:chOff x="4957571" y="2624327"/>
            <a:chExt cx="243840" cy="106680"/>
          </a:xfrm>
        </p:grpSpPr>
        <p:sp>
          <p:nvSpPr>
            <p:cNvPr id="7" name="object 7"/>
            <p:cNvSpPr/>
            <p:nvPr/>
          </p:nvSpPr>
          <p:spPr>
            <a:xfrm>
              <a:off x="4957571" y="2624327"/>
              <a:ext cx="108585" cy="106680"/>
            </a:xfrm>
            <a:custGeom>
              <a:avLst/>
              <a:gdLst/>
              <a:ahLst/>
              <a:cxnLst/>
              <a:rect l="l" t="t" r="r" b="b"/>
              <a:pathLst>
                <a:path w="108585" h="106680">
                  <a:moveTo>
                    <a:pt x="54101" y="0"/>
                  </a:moveTo>
                  <a:lnTo>
                    <a:pt x="0" y="106680"/>
                  </a:lnTo>
                  <a:lnTo>
                    <a:pt x="108203" y="106680"/>
                  </a:lnTo>
                  <a:lnTo>
                    <a:pt x="54101" y="0"/>
                  </a:lnTo>
                  <a:close/>
                </a:path>
              </a:pathLst>
            </a:custGeom>
            <a:solidFill>
              <a:srgbClr val="92D05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8" name="object 8"/>
            <p:cNvSpPr/>
            <p:nvPr/>
          </p:nvSpPr>
          <p:spPr>
            <a:xfrm>
              <a:off x="5094731" y="2624327"/>
              <a:ext cx="106680" cy="106680"/>
            </a:xfrm>
            <a:custGeom>
              <a:avLst/>
              <a:gdLst/>
              <a:ahLst/>
              <a:cxnLst/>
              <a:rect l="l" t="t" r="r" b="b"/>
              <a:pathLst>
                <a:path w="106679" h="106680">
                  <a:moveTo>
                    <a:pt x="106679" y="0"/>
                  </a:moveTo>
                  <a:lnTo>
                    <a:pt x="0" y="0"/>
                  </a:lnTo>
                  <a:lnTo>
                    <a:pt x="0" y="106679"/>
                  </a:lnTo>
                  <a:lnTo>
                    <a:pt x="106679" y="106679"/>
                  </a:lnTo>
                  <a:lnTo>
                    <a:pt x="106679" y="0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825746" y="1968245"/>
            <a:ext cx="81153" cy="80010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851909" y="3480435"/>
            <a:ext cx="81153" cy="81152"/>
          </a:xfrm>
          <a:prstGeom prst="rect">
            <a:avLst/>
          </a:prstGeom>
        </p:spPr>
      </p:pic>
      <p:sp>
        <p:nvSpPr>
          <p:cNvPr id="11" name="object 11"/>
          <p:cNvSpPr txBox="1"/>
          <p:nvPr/>
        </p:nvSpPr>
        <p:spPr>
          <a:xfrm>
            <a:off x="1259205" y="3509035"/>
            <a:ext cx="6389370" cy="1071447"/>
          </a:xfrm>
          <a:prstGeom prst="rect">
            <a:avLst/>
          </a:prstGeom>
        </p:spPr>
        <p:txBody>
          <a:bodyPr vert="horz" wrap="square" lIns="0" tIns="62865" rIns="0" bIns="0" rtlCol="0">
            <a:spAutoFit/>
          </a:bodyPr>
          <a:lstStyle/>
          <a:p>
            <a:pPr marL="266700" indent="-257651">
              <a:spcBef>
                <a:spcPts val="495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Variantes:</a:t>
            </a:r>
            <a:endParaRPr sz="1200">
              <a:latin typeface="Tahoma"/>
              <a:cs typeface="Tahoma"/>
            </a:endParaRPr>
          </a:p>
          <a:p>
            <a:pPr marL="567214" lvl="1" indent="-215265">
              <a:spcBef>
                <a:spcPts val="375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8" dirty="0">
                <a:solidFill>
                  <a:srgbClr val="004751"/>
                </a:solidFill>
                <a:latin typeface="Tahoma"/>
                <a:cs typeface="Tahoma"/>
              </a:rPr>
              <a:t>Usar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media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ponderada</a:t>
            </a:r>
            <a:r>
              <a:rPr sz="105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inversamente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proporcional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distancia</a:t>
            </a:r>
            <a:endParaRPr sz="1050">
              <a:latin typeface="Tahoma"/>
              <a:cs typeface="Tahoma"/>
            </a:endParaRPr>
          </a:p>
          <a:p>
            <a:pPr marL="567214" marR="3810" lvl="1" indent="-215265">
              <a:spcBef>
                <a:spcPts val="379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Sin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prefijar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i="1" spc="-23" dirty="0">
                <a:solidFill>
                  <a:srgbClr val="004751"/>
                </a:solidFill>
              </a:rPr>
              <a:t>k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r>
              <a:rPr sz="105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elegir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distancia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vecindario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8" dirty="0">
                <a:solidFill>
                  <a:srgbClr val="004751"/>
                </a:solidFill>
                <a:latin typeface="Tahoma"/>
                <a:cs typeface="Tahoma"/>
              </a:rPr>
              <a:t>(radio)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05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considerar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vecinos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todas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muestras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 </a:t>
            </a:r>
            <a:r>
              <a:rPr sz="1050" spc="-31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entrenamiento</a:t>
            </a:r>
            <a:r>
              <a:rPr sz="1050" spc="-8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distancia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menor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dicho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radio</a:t>
            </a:r>
            <a:endParaRPr sz="1050">
              <a:latin typeface="Tahoma"/>
              <a:cs typeface="Tahoma"/>
            </a:endParaRPr>
          </a:p>
          <a:p>
            <a:pPr marL="266700" indent="-257651">
              <a:spcBef>
                <a:spcPts val="371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200" spc="19" dirty="0">
                <a:solidFill>
                  <a:srgbClr val="004751"/>
                </a:solidFill>
                <a:latin typeface="Tahoma"/>
                <a:cs typeface="Tahoma"/>
              </a:rPr>
              <a:t>P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ef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j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11" dirty="0">
                <a:solidFill>
                  <a:srgbClr val="004751"/>
                </a:solidFill>
              </a:rPr>
              <a:t>k</a:t>
            </a:r>
            <a:r>
              <a:rPr sz="1200" i="1" spc="-15" dirty="0">
                <a:solidFill>
                  <a:srgbClr val="004751"/>
                </a:solidFill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pr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b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com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pl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spc="71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ado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15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ol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er</a:t>
            </a:r>
            <a:endParaRPr sz="12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043289710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04396" y="1476024"/>
            <a:ext cx="3979763" cy="2303350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8096" rIns="0" bIns="0" rtlCol="0" anchor="ctr" anchorCtr="0">
            <a:spAutoFit/>
          </a:bodyPr>
          <a:lstStyle/>
          <a:p>
            <a:pPr marL="28575">
              <a:spcBef>
                <a:spcPts val="64"/>
              </a:spcBef>
            </a:pPr>
            <a:fld id="{81D60167-4931-47E6-BA6A-407CBD079E47}" type="slidenum">
              <a:rPr spc="8" dirty="0"/>
              <a:pPr marL="28575">
                <a:spcBef>
                  <a:spcPts val="64"/>
                </a:spcBef>
              </a:pPr>
              <a:t>73</a:t>
            </a:fld>
            <a:endParaRPr spc="8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7525" y="420083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4" dirty="0"/>
              <a:t>Decision</a:t>
            </a:r>
            <a:r>
              <a:rPr sz="2100" spc="-23" dirty="0"/>
              <a:t> </a:t>
            </a:r>
            <a:r>
              <a:rPr sz="2100" dirty="0"/>
              <a:t>trees</a:t>
            </a:r>
            <a:r>
              <a:rPr sz="2100" spc="-26" dirty="0"/>
              <a:t> </a:t>
            </a:r>
            <a:r>
              <a:rPr sz="2100" spc="-15" dirty="0"/>
              <a:t>(Tree)</a:t>
            </a:r>
            <a:endParaRPr sz="2100" dirty="0"/>
          </a:p>
        </p:txBody>
      </p:sp>
      <p:sp>
        <p:nvSpPr>
          <p:cNvPr id="4" name="object 4"/>
          <p:cNvSpPr txBox="1"/>
          <p:nvPr/>
        </p:nvSpPr>
        <p:spPr>
          <a:xfrm>
            <a:off x="1001344" y="1029907"/>
            <a:ext cx="3278505" cy="2356254"/>
          </a:xfrm>
          <a:prstGeom prst="rect">
            <a:avLst/>
          </a:prstGeom>
        </p:spPr>
        <p:txBody>
          <a:bodyPr vert="horz" wrap="square" lIns="0" tIns="65246" rIns="0" bIns="0" rtlCol="0">
            <a:spAutoFit/>
          </a:bodyPr>
          <a:lstStyle/>
          <a:p>
            <a:pPr marL="266700" indent="-257651">
              <a:spcBef>
                <a:spcPts val="514"/>
              </a:spcBef>
              <a:buClr>
                <a:srgbClr val="00A2AD"/>
              </a:buClr>
              <a:buFont typeface="Arial MT"/>
              <a:buChar char="•"/>
              <a:tabLst>
                <a:tab pos="266700" algn="l"/>
                <a:tab pos="267176" algn="l"/>
              </a:tabLst>
            </a:pP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Árboles</a:t>
            </a:r>
            <a:r>
              <a:rPr sz="13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3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spc="-4" dirty="0">
                <a:solidFill>
                  <a:srgbClr val="004751"/>
                </a:solidFill>
                <a:latin typeface="Tahoma"/>
                <a:cs typeface="Tahoma"/>
              </a:rPr>
              <a:t>decisión</a:t>
            </a:r>
            <a:r>
              <a:rPr sz="13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350" dirty="0">
                <a:solidFill>
                  <a:srgbClr val="004751"/>
                </a:solidFill>
                <a:latin typeface="Tahoma"/>
                <a:cs typeface="Tahoma"/>
              </a:rPr>
              <a:t>(C4.5)</a:t>
            </a:r>
            <a:endParaRPr sz="1350">
              <a:latin typeface="Tahoma"/>
              <a:cs typeface="Tahoma"/>
            </a:endParaRPr>
          </a:p>
          <a:p>
            <a:pPr marL="567214" marR="67628" lvl="1" indent="-215265">
              <a:spcBef>
                <a:spcPts val="386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Manejan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tanto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variables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continuas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como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discretas</a:t>
            </a:r>
            <a:endParaRPr sz="1200">
              <a:latin typeface="Tahoma"/>
              <a:cs typeface="Tahoma"/>
            </a:endParaRPr>
          </a:p>
          <a:p>
            <a:pPr lvl="1">
              <a:spcBef>
                <a:spcPts val="11"/>
              </a:spcBef>
              <a:buClr>
                <a:srgbClr val="00A2AD"/>
              </a:buClr>
              <a:buFont typeface="Arial MT"/>
              <a:buChar char="–"/>
            </a:pPr>
            <a:endParaRPr sz="1800">
              <a:latin typeface="Tahoma"/>
              <a:cs typeface="Tahoma"/>
            </a:endParaRPr>
          </a:p>
          <a:p>
            <a:pPr marL="214789" marR="186214" lvl="1" indent="-214789">
              <a:spcBef>
                <a:spcPts val="4"/>
              </a:spcBef>
              <a:buClr>
                <a:srgbClr val="00A2AD"/>
              </a:buClr>
              <a:buFont typeface="Arial MT"/>
              <a:buChar char="–"/>
              <a:tabLst>
                <a:tab pos="214789" algn="l"/>
                <a:tab pos="567690" algn="l"/>
              </a:tabLst>
            </a:pP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Son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altamente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interpretables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si</a:t>
            </a:r>
            <a:r>
              <a:rPr sz="120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endParaRPr sz="1200">
              <a:latin typeface="Tahoma"/>
              <a:cs typeface="Tahoma"/>
            </a:endParaRPr>
          </a:p>
          <a:p>
            <a:pPr marL="170497" algn="ctr"/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número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variables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no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muy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alto</a:t>
            </a:r>
            <a:endParaRPr sz="1200">
              <a:latin typeface="Tahoma"/>
              <a:cs typeface="Tahoma"/>
            </a:endParaRPr>
          </a:p>
          <a:p>
            <a:pPr>
              <a:spcBef>
                <a:spcPts val="15"/>
              </a:spcBef>
            </a:pPr>
            <a:endParaRPr sz="1800">
              <a:latin typeface="Tahoma"/>
              <a:cs typeface="Tahoma"/>
            </a:endParaRPr>
          </a:p>
          <a:p>
            <a:pPr marL="567214" marR="3810" lvl="1" indent="-215265"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Pueden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sufrir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i="1" spc="-15" dirty="0">
                <a:solidFill>
                  <a:srgbClr val="004751"/>
                </a:solidFill>
              </a:rPr>
              <a:t>overfitting</a:t>
            </a:r>
            <a:r>
              <a:rPr sz="1200" i="1" spc="-19" dirty="0">
                <a:solidFill>
                  <a:srgbClr val="004751"/>
                </a:solidFill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(adaptarse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en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exceso a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 datos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de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entrenamiento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perdiendo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poder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 de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extrapolación</a:t>
            </a:r>
            <a:r>
              <a:rPr sz="1200" spc="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a </a:t>
            </a:r>
            <a:r>
              <a:rPr sz="1200" spc="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datos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no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vistos)</a:t>
            </a:r>
            <a:endParaRPr sz="12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11183122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9382" y="1483613"/>
            <a:ext cx="4041648" cy="2526030"/>
          </a:xfrm>
          <a:prstGeom prst="rect">
            <a:avLst/>
          </a:prstGeom>
        </p:spPr>
      </p:pic>
      <p:sp>
        <p:nvSpPr>
          <p:cNvPr id="6" name="object 6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8096" rIns="0" bIns="0" rtlCol="0" anchor="ctr" anchorCtr="0">
            <a:spAutoFit/>
          </a:bodyPr>
          <a:lstStyle/>
          <a:p>
            <a:pPr marL="28575">
              <a:spcBef>
                <a:spcPts val="64"/>
              </a:spcBef>
            </a:pPr>
            <a:fld id="{81D60167-4931-47E6-BA6A-407CBD079E47}" type="slidenum">
              <a:rPr spc="8" dirty="0"/>
              <a:pPr marL="28575">
                <a:spcBef>
                  <a:spcPts val="64"/>
                </a:spcBef>
              </a:pPr>
              <a:t>74</a:t>
            </a:fld>
            <a:endParaRPr spc="8" dirty="0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50151" y="381004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-8" dirty="0"/>
              <a:t>Random</a:t>
            </a:r>
            <a:r>
              <a:rPr sz="2100" spc="-38" dirty="0"/>
              <a:t> </a:t>
            </a:r>
            <a:r>
              <a:rPr sz="2100" spc="-11" dirty="0"/>
              <a:t>Forests</a:t>
            </a:r>
            <a:endParaRPr sz="2100" dirty="0"/>
          </a:p>
        </p:txBody>
      </p:sp>
      <p:sp>
        <p:nvSpPr>
          <p:cNvPr id="4" name="object 4"/>
          <p:cNvSpPr/>
          <p:nvPr/>
        </p:nvSpPr>
        <p:spPr>
          <a:xfrm>
            <a:off x="2566702" y="2408872"/>
            <a:ext cx="270510" cy="162878"/>
          </a:xfrm>
          <a:custGeom>
            <a:avLst/>
            <a:gdLst/>
            <a:ahLst/>
            <a:cxnLst/>
            <a:rect l="l" t="t" r="r" b="b"/>
            <a:pathLst>
              <a:path w="360680" h="217170">
                <a:moveTo>
                  <a:pt x="39751" y="0"/>
                </a:moveTo>
                <a:lnTo>
                  <a:pt x="0" y="0"/>
                </a:lnTo>
                <a:lnTo>
                  <a:pt x="0" y="7620"/>
                </a:lnTo>
                <a:lnTo>
                  <a:pt x="0" y="215900"/>
                </a:lnTo>
                <a:lnTo>
                  <a:pt x="15621" y="215900"/>
                </a:lnTo>
                <a:lnTo>
                  <a:pt x="15621" y="7620"/>
                </a:lnTo>
                <a:lnTo>
                  <a:pt x="39751" y="7620"/>
                </a:lnTo>
                <a:lnTo>
                  <a:pt x="39751" y="0"/>
                </a:lnTo>
                <a:close/>
              </a:path>
              <a:path w="360680" h="217170">
                <a:moveTo>
                  <a:pt x="316992" y="1651"/>
                </a:moveTo>
                <a:lnTo>
                  <a:pt x="161544" y="1651"/>
                </a:lnTo>
                <a:lnTo>
                  <a:pt x="161544" y="2032"/>
                </a:lnTo>
                <a:lnTo>
                  <a:pt x="149479" y="2032"/>
                </a:lnTo>
                <a:lnTo>
                  <a:pt x="106426" y="150622"/>
                </a:lnTo>
                <a:lnTo>
                  <a:pt x="75692" y="83058"/>
                </a:lnTo>
                <a:lnTo>
                  <a:pt x="47244" y="96139"/>
                </a:lnTo>
                <a:lnTo>
                  <a:pt x="49911" y="102616"/>
                </a:lnTo>
                <a:lnTo>
                  <a:pt x="64643" y="96139"/>
                </a:lnTo>
                <a:lnTo>
                  <a:pt x="100711" y="173609"/>
                </a:lnTo>
                <a:lnTo>
                  <a:pt x="109093" y="173609"/>
                </a:lnTo>
                <a:lnTo>
                  <a:pt x="155956" y="13589"/>
                </a:lnTo>
                <a:lnTo>
                  <a:pt x="161544" y="13589"/>
                </a:lnTo>
                <a:lnTo>
                  <a:pt x="161544" y="13843"/>
                </a:lnTo>
                <a:lnTo>
                  <a:pt x="316992" y="13843"/>
                </a:lnTo>
                <a:lnTo>
                  <a:pt x="316992" y="1651"/>
                </a:lnTo>
                <a:close/>
              </a:path>
              <a:path w="360680" h="217170">
                <a:moveTo>
                  <a:pt x="360553" y="1270"/>
                </a:moveTo>
                <a:lnTo>
                  <a:pt x="320802" y="1270"/>
                </a:lnTo>
                <a:lnTo>
                  <a:pt x="320802" y="8890"/>
                </a:lnTo>
                <a:lnTo>
                  <a:pt x="344424" y="8890"/>
                </a:lnTo>
                <a:lnTo>
                  <a:pt x="344424" y="217170"/>
                </a:lnTo>
                <a:lnTo>
                  <a:pt x="360553" y="217170"/>
                </a:lnTo>
                <a:lnTo>
                  <a:pt x="360553" y="8890"/>
                </a:lnTo>
                <a:lnTo>
                  <a:pt x="360553" y="1270"/>
                </a:lnTo>
                <a:close/>
              </a:path>
            </a:pathLst>
          </a:custGeom>
          <a:solidFill>
            <a:srgbClr val="004751"/>
          </a:solidFill>
        </p:spPr>
        <p:txBody>
          <a:bodyPr wrap="square" lIns="0" tIns="0" rIns="0" bIns="0" rtlCol="0"/>
          <a:lstStyle/>
          <a:p>
            <a:endParaRPr sz="1050"/>
          </a:p>
        </p:txBody>
      </p:sp>
      <p:sp>
        <p:nvSpPr>
          <p:cNvPr id="5" name="object 5"/>
          <p:cNvSpPr txBox="1"/>
          <p:nvPr/>
        </p:nvSpPr>
        <p:spPr>
          <a:xfrm>
            <a:off x="1018718" y="893254"/>
            <a:ext cx="3008947" cy="3934123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175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266224" algn="l"/>
                <a:tab pos="266700" algn="l"/>
              </a:tabLst>
            </a:pP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Ensemble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learning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decision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trees</a:t>
            </a:r>
            <a:endParaRPr sz="1200">
              <a:latin typeface="Tahoma"/>
              <a:cs typeface="Tahoma"/>
            </a:endParaRPr>
          </a:p>
          <a:p>
            <a:pPr>
              <a:spcBef>
                <a:spcPts val="19"/>
              </a:spcBef>
              <a:buClr>
                <a:srgbClr val="00A2AD"/>
              </a:buClr>
              <a:buFont typeface="Arial MT"/>
              <a:buChar char="•"/>
            </a:pPr>
            <a:endParaRPr sz="1200">
              <a:latin typeface="Tahoma"/>
              <a:cs typeface="Tahoma"/>
            </a:endParaRPr>
          </a:p>
          <a:p>
            <a:pPr marL="266700" indent="-257175">
              <a:buClr>
                <a:srgbClr val="00A2AD"/>
              </a:buClr>
              <a:buFont typeface="Arial MT"/>
              <a:buChar char="•"/>
              <a:tabLst>
                <a:tab pos="266224" algn="l"/>
                <a:tab pos="266700" algn="l"/>
              </a:tabLst>
            </a:pPr>
            <a:r>
              <a:rPr sz="1200" spc="30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elige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número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árboles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Cambria Math"/>
                <a:cs typeface="Cambria Math"/>
              </a:rPr>
              <a:t>𝑛</a:t>
            </a:r>
            <a:endParaRPr sz="1200">
              <a:latin typeface="Cambria Math"/>
              <a:cs typeface="Cambria Math"/>
            </a:endParaRPr>
          </a:p>
          <a:p>
            <a:pPr>
              <a:spcBef>
                <a:spcPts val="26"/>
              </a:spcBef>
              <a:buClr>
                <a:srgbClr val="00A2AD"/>
              </a:buClr>
              <a:buFont typeface="Arial MT"/>
              <a:buChar char="•"/>
            </a:pPr>
            <a:endParaRPr sz="1238">
              <a:latin typeface="Cambria Math"/>
              <a:cs typeface="Cambria Math"/>
            </a:endParaRPr>
          </a:p>
          <a:p>
            <a:pPr marL="266700" indent="-257175">
              <a:buClr>
                <a:srgbClr val="00A2AD"/>
              </a:buClr>
              <a:buFont typeface="Arial MT"/>
              <a:buChar char="•"/>
              <a:tabLst>
                <a:tab pos="266224" algn="l"/>
                <a:tab pos="266700" algn="l"/>
              </a:tabLst>
            </a:pP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4751"/>
                </a:solidFill>
                <a:latin typeface="Tahoma"/>
                <a:cs typeface="Tahoma"/>
              </a:rPr>
              <a:t>cada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árbol:</a:t>
            </a:r>
            <a:endParaRPr sz="1200">
              <a:latin typeface="Tahoma"/>
              <a:cs typeface="Tahoma"/>
            </a:endParaRPr>
          </a:p>
          <a:p>
            <a:pPr>
              <a:spcBef>
                <a:spcPts val="23"/>
              </a:spcBef>
              <a:buClr>
                <a:srgbClr val="00A2AD"/>
              </a:buClr>
              <a:buFont typeface="Arial MT"/>
              <a:buChar char="•"/>
            </a:pPr>
            <a:endParaRPr sz="1200">
              <a:latin typeface="Tahoma"/>
              <a:cs typeface="Tahoma"/>
            </a:endParaRPr>
          </a:p>
          <a:p>
            <a:pPr marL="567214" lvl="1" indent="-215265">
              <a:spcBef>
                <a:spcPts val="4"/>
              </a:spcBef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9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eli</a:t>
            </a:r>
            <a:r>
              <a:rPr sz="1050" spc="-30" dirty="0">
                <a:solidFill>
                  <a:srgbClr val="004751"/>
                </a:solidFill>
                <a:latin typeface="Tahoma"/>
                <a:cs typeface="Tahoma"/>
              </a:rPr>
              <a:t>g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050" spc="-26" dirty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68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ad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u</a:t>
            </a:r>
            <a:r>
              <a:rPr sz="1050" spc="30" dirty="0">
                <a:solidFill>
                  <a:srgbClr val="004751"/>
                </a:solidFill>
                <a:latin typeface="Tahoma"/>
                <a:cs typeface="Tahoma"/>
              </a:rPr>
              <a:t>bc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050" spc="-41" dirty="0">
                <a:solidFill>
                  <a:srgbClr val="004751"/>
                </a:solidFill>
                <a:latin typeface="Tahoma"/>
                <a:cs typeface="Tahoma"/>
              </a:rPr>
              <a:t>j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u</a:t>
            </a:r>
            <a:r>
              <a:rPr sz="1050" spc="-30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t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endParaRPr sz="1050">
              <a:latin typeface="Tahoma"/>
              <a:cs typeface="Tahoma"/>
            </a:endParaRPr>
          </a:p>
          <a:p>
            <a:pPr marL="567214"/>
            <a:r>
              <a:rPr sz="1050" dirty="0">
                <a:solidFill>
                  <a:srgbClr val="004751"/>
                </a:solidFill>
                <a:latin typeface="Cambria Math"/>
                <a:cs typeface="Cambria Math"/>
              </a:rPr>
              <a:t>𝐿</a:t>
            </a:r>
            <a:r>
              <a:rPr sz="1050" spc="64" dirty="0">
                <a:solidFill>
                  <a:srgbClr val="004751"/>
                </a:solidFill>
                <a:latin typeface="Cambria Math"/>
                <a:cs typeface="Cambria Math"/>
              </a:rPr>
              <a:t> </a:t>
            </a:r>
            <a:r>
              <a:rPr sz="1050" spc="-30" dirty="0">
                <a:solidFill>
                  <a:srgbClr val="004751"/>
                </a:solidFill>
                <a:latin typeface="Tahoma"/>
                <a:cs typeface="Tahoma"/>
              </a:rPr>
              <a:t>v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ar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ab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les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ale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t</a:t>
            </a:r>
            <a:r>
              <a:rPr sz="1050" spc="-30" dirty="0">
                <a:solidFill>
                  <a:srgbClr val="004751"/>
                </a:solidFill>
                <a:latin typeface="Tahoma"/>
                <a:cs typeface="Tahoma"/>
              </a:rPr>
              <a:t>or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amen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t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050" spc="-26" dirty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endParaRPr sz="1050">
              <a:latin typeface="Tahoma"/>
              <a:cs typeface="Tahoma"/>
            </a:endParaRPr>
          </a:p>
          <a:p>
            <a:pPr marL="560070">
              <a:spcBef>
                <a:spcPts val="495"/>
              </a:spcBef>
              <a:tabLst>
                <a:tab pos="1669256" algn="l"/>
              </a:tabLst>
            </a:pP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Por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defecto,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Cambria Math"/>
                <a:cs typeface="Cambria Math"/>
              </a:rPr>
              <a:t>𝐿</a:t>
            </a:r>
            <a:r>
              <a:rPr sz="1050" spc="86" dirty="0">
                <a:solidFill>
                  <a:srgbClr val="004751"/>
                </a:solidFill>
                <a:latin typeface="Cambria Math"/>
                <a:cs typeface="Cambria Math"/>
              </a:rPr>
              <a:t> </a:t>
            </a:r>
            <a:r>
              <a:rPr sz="1050" dirty="0">
                <a:solidFill>
                  <a:srgbClr val="004751"/>
                </a:solidFill>
                <a:latin typeface="Cambria Math"/>
                <a:cs typeface="Cambria Math"/>
              </a:rPr>
              <a:t>=	𝑀</a:t>
            </a:r>
            <a:endParaRPr sz="1050">
              <a:latin typeface="Cambria Math"/>
              <a:cs typeface="Cambria Math"/>
            </a:endParaRPr>
          </a:p>
          <a:p>
            <a:pPr>
              <a:spcBef>
                <a:spcPts val="26"/>
              </a:spcBef>
            </a:pPr>
            <a:endParaRPr sz="1313">
              <a:latin typeface="Cambria Math"/>
              <a:cs typeface="Cambria Math"/>
            </a:endParaRPr>
          </a:p>
          <a:p>
            <a:pPr marL="567214" marR="240506" lvl="1" indent="-215265">
              <a:buClr>
                <a:srgbClr val="00A2AD"/>
              </a:buClr>
              <a:buFont typeface="Arial MT"/>
              <a:buChar char="–"/>
              <a:tabLst>
                <a:tab pos="567214" algn="l"/>
                <a:tab pos="567690" algn="l"/>
              </a:tabLst>
            </a:pPr>
            <a:r>
              <a:rPr sz="1050" spc="49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1050" spc="-41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gen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Cambria Math"/>
                <a:cs typeface="Cambria Math"/>
              </a:rPr>
              <a:t>𝐾</a:t>
            </a:r>
            <a:r>
              <a:rPr sz="1050" spc="75" dirty="0">
                <a:solidFill>
                  <a:srgbClr val="004751"/>
                </a:solidFill>
                <a:latin typeface="Cambria Math"/>
                <a:cs typeface="Cambria Math"/>
              </a:rPr>
              <a:t> </a:t>
            </a:r>
            <a:r>
              <a:rPr sz="1050" spc="-41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u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t</a:t>
            </a:r>
            <a:r>
              <a:rPr sz="1050" spc="-41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23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1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ed</a:t>
            </a:r>
            <a:r>
              <a:rPr sz="1050" spc="-26" dirty="0">
                <a:solidFill>
                  <a:srgbClr val="004751"/>
                </a:solidFill>
                <a:latin typeface="Tahoma"/>
                <a:cs typeface="Tahoma"/>
              </a:rPr>
              <a:t>ian</a:t>
            </a:r>
            <a:r>
              <a:rPr sz="1050" spc="-30" dirty="0">
                <a:solidFill>
                  <a:srgbClr val="004751"/>
                </a:solidFill>
                <a:latin typeface="Tahoma"/>
                <a:cs typeface="Tahoma"/>
              </a:rPr>
              <a:t>t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un  </a:t>
            </a:r>
            <a:r>
              <a:rPr sz="1050" spc="-41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u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t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eo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ale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t</a:t>
            </a:r>
            <a:r>
              <a:rPr sz="1050" spc="-30" dirty="0">
                <a:solidFill>
                  <a:srgbClr val="004751"/>
                </a:solidFill>
                <a:latin typeface="Tahoma"/>
                <a:cs typeface="Tahoma"/>
              </a:rPr>
              <a:t>or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11" dirty="0">
                <a:solidFill>
                  <a:srgbClr val="004751"/>
                </a:solidFill>
                <a:latin typeface="Tahoma"/>
                <a:cs typeface="Tahoma"/>
              </a:rPr>
              <a:t>con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1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ep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osició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050" spc="-26" dirty="0">
                <a:solidFill>
                  <a:srgbClr val="004751"/>
                </a:solidFill>
                <a:latin typeface="Tahoma"/>
                <a:cs typeface="Tahoma"/>
              </a:rPr>
              <a:t>.</a:t>
            </a:r>
            <a:r>
              <a:rPr sz="105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38" dirty="0">
                <a:solidFill>
                  <a:srgbClr val="004751"/>
                </a:solidFill>
                <a:latin typeface="Tahoma"/>
                <a:cs typeface="Tahoma"/>
              </a:rPr>
              <a:t>P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or 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e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f</a:t>
            </a:r>
            <a:r>
              <a:rPr sz="1050" spc="30" dirty="0">
                <a:solidFill>
                  <a:srgbClr val="004751"/>
                </a:solidFill>
                <a:latin typeface="Tahoma"/>
                <a:cs typeface="Tahoma"/>
              </a:rPr>
              <a:t>ec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t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050" spc="-26" dirty="0">
                <a:solidFill>
                  <a:srgbClr val="004751"/>
                </a:solidFill>
                <a:latin typeface="Tahoma"/>
                <a:cs typeface="Tahoma"/>
              </a:rPr>
              <a:t>,</a:t>
            </a:r>
            <a:r>
              <a:rPr sz="1050" spc="-8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Cambria Math"/>
                <a:cs typeface="Cambria Math"/>
              </a:rPr>
              <a:t>𝐾</a:t>
            </a:r>
            <a:r>
              <a:rPr sz="1050" spc="86" dirty="0">
                <a:solidFill>
                  <a:srgbClr val="004751"/>
                </a:solidFill>
                <a:latin typeface="Cambria Math"/>
                <a:cs typeface="Cambria Math"/>
              </a:rPr>
              <a:t> </a:t>
            </a:r>
            <a:r>
              <a:rPr sz="1050" dirty="0">
                <a:solidFill>
                  <a:srgbClr val="004751"/>
                </a:solidFill>
                <a:latin typeface="Cambria Math"/>
                <a:cs typeface="Cambria Math"/>
              </a:rPr>
              <a:t>=</a:t>
            </a:r>
            <a:r>
              <a:rPr sz="1050" spc="60" dirty="0">
                <a:solidFill>
                  <a:srgbClr val="004751"/>
                </a:solidFill>
                <a:latin typeface="Cambria Math"/>
                <a:cs typeface="Cambria Math"/>
              </a:rPr>
              <a:t> </a:t>
            </a:r>
            <a:r>
              <a:rPr sz="1050" dirty="0">
                <a:solidFill>
                  <a:srgbClr val="004751"/>
                </a:solidFill>
                <a:latin typeface="Cambria Math"/>
                <a:cs typeface="Cambria Math"/>
              </a:rPr>
              <a:t>𝑁</a:t>
            </a:r>
            <a:endParaRPr sz="1050">
              <a:latin typeface="Cambria Math"/>
              <a:cs typeface="Cambria Math"/>
            </a:endParaRPr>
          </a:p>
          <a:p>
            <a:pPr lvl="1">
              <a:spcBef>
                <a:spcPts val="23"/>
              </a:spcBef>
              <a:buClr>
                <a:srgbClr val="00A2AD"/>
              </a:buClr>
              <a:buFont typeface="Arial MT"/>
              <a:buChar char="–"/>
            </a:pPr>
            <a:endParaRPr sz="1238">
              <a:latin typeface="Cambria Math"/>
              <a:cs typeface="Cambria Math"/>
            </a:endParaRPr>
          </a:p>
          <a:p>
            <a:pPr marL="266700" indent="-257175">
              <a:buClr>
                <a:srgbClr val="00A2AD"/>
              </a:buClr>
              <a:buFont typeface="Arial MT"/>
              <a:buChar char="•"/>
              <a:tabLst>
                <a:tab pos="266224" algn="l"/>
                <a:tab pos="266700" algn="l"/>
              </a:tabLst>
            </a:pPr>
            <a:r>
              <a:rPr sz="1200" spc="26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entrenan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todos</a:t>
            </a:r>
            <a:r>
              <a:rPr sz="12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los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árboles</a:t>
            </a:r>
            <a:endParaRPr sz="1200">
              <a:latin typeface="Tahoma"/>
              <a:cs typeface="Tahoma"/>
            </a:endParaRPr>
          </a:p>
          <a:p>
            <a:pPr>
              <a:spcBef>
                <a:spcPts val="15"/>
              </a:spcBef>
              <a:buClr>
                <a:srgbClr val="00A2AD"/>
              </a:buClr>
              <a:buFont typeface="Arial MT"/>
              <a:buChar char="•"/>
            </a:pPr>
            <a:endParaRPr sz="1800">
              <a:latin typeface="Tahoma"/>
              <a:cs typeface="Tahoma"/>
            </a:endParaRPr>
          </a:p>
          <a:p>
            <a:pPr marL="266700" indent="-257175">
              <a:buClr>
                <a:srgbClr val="00A2AD"/>
              </a:buClr>
              <a:buFont typeface="Arial MT"/>
              <a:buChar char="•"/>
              <a:tabLst>
                <a:tab pos="266224" algn="l"/>
                <a:tab pos="266700" algn="l"/>
              </a:tabLst>
            </a:pP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Para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5" dirty="0">
                <a:solidFill>
                  <a:srgbClr val="004751"/>
                </a:solidFill>
                <a:latin typeface="Tahoma"/>
                <a:cs typeface="Tahoma"/>
              </a:rPr>
              <a:t>cada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muestra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obtienen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200" spc="2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Cambria Math"/>
                <a:cs typeface="Cambria Math"/>
              </a:rPr>
              <a:t>𝑛</a:t>
            </a:r>
            <a:endParaRPr sz="1200">
              <a:latin typeface="Cambria Math"/>
              <a:cs typeface="Cambria Math"/>
            </a:endParaRPr>
          </a:p>
          <a:p>
            <a:pPr marL="266700"/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predicciones</a:t>
            </a:r>
            <a:endParaRPr sz="1200">
              <a:latin typeface="Tahoma"/>
              <a:cs typeface="Tahoma"/>
            </a:endParaRPr>
          </a:p>
          <a:p>
            <a:pPr>
              <a:spcBef>
                <a:spcPts val="19"/>
              </a:spcBef>
            </a:pPr>
            <a:endParaRPr sz="1200">
              <a:latin typeface="Tahoma"/>
              <a:cs typeface="Tahoma"/>
            </a:endParaRPr>
          </a:p>
          <a:p>
            <a:pPr marL="266700" marR="200978" indent="-257175">
              <a:buClr>
                <a:srgbClr val="00A2AD"/>
              </a:buClr>
              <a:buFont typeface="Arial MT"/>
              <a:buChar char="•"/>
              <a:tabLst>
                <a:tab pos="266224" algn="l"/>
                <a:tab pos="266700" algn="l"/>
              </a:tabLst>
            </a:pPr>
            <a:r>
              <a:rPr sz="1200" spc="26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agregan</a:t>
            </a:r>
            <a:r>
              <a:rPr sz="120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predicciones</a:t>
            </a:r>
            <a:r>
              <a:rPr sz="1200" spc="31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mediante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una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media</a:t>
            </a:r>
            <a:r>
              <a:rPr sz="120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ponderada.</a:t>
            </a:r>
            <a:endParaRPr sz="120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4257052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bject 18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vert="horz" wrap="square" lIns="0" tIns="8096" rIns="0" bIns="0" rtlCol="0" anchor="ctr" anchorCtr="0">
            <a:spAutoFit/>
          </a:bodyPr>
          <a:lstStyle/>
          <a:p>
            <a:pPr marL="28575">
              <a:spcBef>
                <a:spcPts val="64"/>
              </a:spcBef>
            </a:pPr>
            <a:fld id="{81D60167-4931-47E6-BA6A-407CBD079E47}" type="slidenum">
              <a:rPr spc="8" dirty="0"/>
              <a:pPr marL="28575">
                <a:spcBef>
                  <a:spcPts val="64"/>
                </a:spcBef>
              </a:pPr>
              <a:t>75</a:t>
            </a:fld>
            <a:endParaRPr spc="8" dirty="0"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207110" y="454150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spc="8" dirty="0"/>
              <a:t>Support</a:t>
            </a:r>
            <a:r>
              <a:rPr sz="2100" spc="-15" dirty="0"/>
              <a:t> vector</a:t>
            </a:r>
            <a:r>
              <a:rPr sz="2100" spc="-19" dirty="0"/>
              <a:t> </a:t>
            </a:r>
            <a:r>
              <a:rPr sz="2100" spc="-11" dirty="0"/>
              <a:t>machines</a:t>
            </a:r>
            <a:endParaRPr sz="2100" dirty="0"/>
          </a:p>
        </p:txBody>
      </p:sp>
      <p:sp>
        <p:nvSpPr>
          <p:cNvPr id="3" name="object 3"/>
          <p:cNvSpPr txBox="1"/>
          <p:nvPr/>
        </p:nvSpPr>
        <p:spPr>
          <a:xfrm>
            <a:off x="1413738" y="1059180"/>
            <a:ext cx="3511868" cy="2140490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102870" indent="-93821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-4" dirty="0">
                <a:solidFill>
                  <a:srgbClr val="004751"/>
                </a:solidFill>
                <a:latin typeface="Tahoma"/>
                <a:cs typeface="Tahoma"/>
              </a:rPr>
              <a:t>Mismo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principio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8" dirty="0">
                <a:solidFill>
                  <a:srgbClr val="004751"/>
                </a:solidFill>
                <a:latin typeface="Tahoma"/>
                <a:cs typeface="Tahoma"/>
              </a:rPr>
              <a:t>clasificación</a:t>
            </a:r>
            <a:endParaRPr sz="1200" dirty="0">
              <a:latin typeface="Tahoma"/>
              <a:cs typeface="Tahoma"/>
            </a:endParaRPr>
          </a:p>
          <a:p>
            <a:pPr>
              <a:spcBef>
                <a:spcPts val="23"/>
              </a:spcBef>
              <a:buClr>
                <a:srgbClr val="00A2AD"/>
              </a:buClr>
              <a:buFont typeface="Arial MT"/>
              <a:buChar char="•"/>
            </a:pPr>
            <a:endParaRPr sz="1650" dirty="0">
              <a:latin typeface="Tahoma"/>
              <a:cs typeface="Tahoma"/>
            </a:endParaRPr>
          </a:p>
          <a:p>
            <a:pPr marL="102870" indent="-93821"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idea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principal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misma:</a:t>
            </a:r>
            <a:endParaRPr sz="1200" dirty="0">
              <a:latin typeface="Tahoma"/>
              <a:cs typeface="Tahoma"/>
            </a:endParaRPr>
          </a:p>
          <a:p>
            <a:pPr marL="501015" lvl="1" indent="-91916">
              <a:spcBef>
                <a:spcPts val="289"/>
              </a:spcBef>
              <a:buChar char="-"/>
              <a:tabLst>
                <a:tab pos="501491" algn="l"/>
              </a:tabLst>
            </a:pP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z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ar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er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or</a:t>
            </a:r>
            <a:endParaRPr sz="1200" dirty="0">
              <a:latin typeface="Tahoma"/>
              <a:cs typeface="Tahoma"/>
            </a:endParaRPr>
          </a:p>
          <a:p>
            <a:pPr marL="523875" marR="373380" lvl="1" indent="-150019">
              <a:spcBef>
                <a:spcPts val="289"/>
              </a:spcBef>
              <a:buChar char="-"/>
              <a:tabLst>
                <a:tab pos="466249" algn="l"/>
              </a:tabLst>
            </a:pP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encontrar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un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hiperplano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que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maximice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el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margen</a:t>
            </a:r>
            <a:endParaRPr sz="1200" dirty="0">
              <a:latin typeface="Tahoma"/>
              <a:cs typeface="Tahoma"/>
            </a:endParaRPr>
          </a:p>
          <a:p>
            <a:pPr lvl="1">
              <a:spcBef>
                <a:spcPts val="26"/>
              </a:spcBef>
              <a:buClr>
                <a:srgbClr val="004751"/>
              </a:buClr>
              <a:buFont typeface="Tahoma"/>
              <a:buChar char="-"/>
            </a:pPr>
            <a:endParaRPr sz="1650" dirty="0">
              <a:latin typeface="Tahoma"/>
              <a:cs typeface="Tahoma"/>
            </a:endParaRPr>
          </a:p>
          <a:p>
            <a:pPr marL="102870" indent="-93821"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salida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es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un</a:t>
            </a:r>
            <a:r>
              <a:rPr sz="1200" spc="-4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0" dirty="0">
                <a:solidFill>
                  <a:srgbClr val="004751"/>
                </a:solidFill>
                <a:latin typeface="Tahoma"/>
                <a:cs typeface="Tahoma"/>
              </a:rPr>
              <a:t>número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real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19" dirty="0" smtClean="0">
                <a:solidFill>
                  <a:srgbClr val="004751"/>
                </a:solidFill>
                <a:latin typeface="Times New Roman"/>
                <a:cs typeface="Times New Roman"/>
              </a:rPr>
              <a:t> </a:t>
            </a:r>
            <a:r>
              <a:rPr lang="es-ES" sz="1200" spc="19" dirty="0" smtClean="0">
                <a:solidFill>
                  <a:srgbClr val="004751"/>
                </a:solidFill>
                <a:latin typeface="Times New Roman"/>
                <a:cs typeface="Times New Roman"/>
              </a:rPr>
              <a:t>   </a:t>
            </a:r>
            <a:r>
              <a:rPr sz="1200" spc="-11" dirty="0" err="1" smtClean="0">
                <a:solidFill>
                  <a:srgbClr val="004751"/>
                </a:solidFill>
                <a:latin typeface="Tahoma"/>
                <a:cs typeface="Tahoma"/>
              </a:rPr>
              <a:t>posibilidades</a:t>
            </a:r>
            <a:r>
              <a:rPr sz="1200" spc="-34" dirty="0" smtClean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infinitas</a:t>
            </a:r>
            <a:endParaRPr sz="1200" dirty="0">
              <a:latin typeface="Tahoma"/>
              <a:cs typeface="Tahoma"/>
            </a:endParaRPr>
          </a:p>
          <a:p>
            <a:pPr>
              <a:spcBef>
                <a:spcPts val="26"/>
              </a:spcBef>
              <a:buClr>
                <a:srgbClr val="00A2AD"/>
              </a:buClr>
              <a:buFont typeface="Arial MT"/>
              <a:buChar char="•"/>
            </a:pPr>
            <a:endParaRPr sz="1650" dirty="0">
              <a:latin typeface="Tahoma"/>
              <a:cs typeface="Tahoma"/>
            </a:endParaRPr>
          </a:p>
          <a:p>
            <a:pPr marL="102870" indent="-93821">
              <a:buClr>
                <a:srgbClr val="00A2AD"/>
              </a:buClr>
              <a:buFont typeface="Arial MT"/>
              <a:buChar char="•"/>
              <a:tabLst>
                <a:tab pos="103346" algn="l"/>
              </a:tabLst>
            </a:pPr>
            <a:r>
              <a:rPr sz="1200" spc="30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6" dirty="0">
                <a:solidFill>
                  <a:srgbClr val="004751"/>
                </a:solidFill>
                <a:latin typeface="Tahoma"/>
                <a:cs typeface="Tahoma"/>
              </a:rPr>
              <a:t>tolera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1" dirty="0">
                <a:solidFill>
                  <a:srgbClr val="004751"/>
                </a:solidFill>
                <a:latin typeface="Tahoma"/>
                <a:cs typeface="Tahoma"/>
              </a:rPr>
              <a:t>parte</a:t>
            </a:r>
            <a:r>
              <a:rPr sz="120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del</a:t>
            </a:r>
            <a:r>
              <a:rPr sz="120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error</a:t>
            </a:r>
            <a:endParaRPr sz="1200" dirty="0">
              <a:latin typeface="Tahoma"/>
              <a:cs typeface="Tahom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241799" y="3477006"/>
            <a:ext cx="2452877" cy="581624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086467" y="4149015"/>
            <a:ext cx="1041559" cy="197168"/>
            <a:chOff x="6972289" y="5532020"/>
            <a:chExt cx="1388745" cy="262890"/>
          </a:xfrm>
        </p:grpSpPr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72289" y="5532020"/>
              <a:ext cx="1388383" cy="262300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018781" y="5545074"/>
              <a:ext cx="1300480" cy="187960"/>
            </a:xfrm>
            <a:custGeom>
              <a:avLst/>
              <a:gdLst/>
              <a:ahLst/>
              <a:cxnLst/>
              <a:rect l="l" t="t" r="r" b="b"/>
              <a:pathLst>
                <a:path w="1300479" h="187960">
                  <a:moveTo>
                    <a:pt x="1299972" y="0"/>
                  </a:moveTo>
                  <a:lnTo>
                    <a:pt x="1298745" y="72966"/>
                  </a:lnTo>
                  <a:lnTo>
                    <a:pt x="1295400" y="132549"/>
                  </a:lnTo>
                  <a:lnTo>
                    <a:pt x="1290435" y="172721"/>
                  </a:lnTo>
                  <a:lnTo>
                    <a:pt x="1284351" y="187451"/>
                  </a:lnTo>
                  <a:lnTo>
                    <a:pt x="15621" y="187451"/>
                  </a:lnTo>
                  <a:lnTo>
                    <a:pt x="9536" y="172721"/>
                  </a:lnTo>
                  <a:lnTo>
                    <a:pt x="4572" y="132549"/>
                  </a:lnTo>
                  <a:lnTo>
                    <a:pt x="1226" y="72966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6AA84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6073711" y="4324502"/>
            <a:ext cx="1127284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b="1" spc="-4" dirty="0">
                <a:solidFill>
                  <a:srgbClr val="004751"/>
                </a:solidFill>
                <a:latin typeface="Calibri"/>
                <a:cs typeface="Calibri"/>
              </a:rPr>
              <a:t>minimizar</a:t>
            </a:r>
            <a:r>
              <a:rPr sz="1350" b="1" spc="-71" dirty="0">
                <a:solidFill>
                  <a:srgbClr val="004751"/>
                </a:solidFill>
                <a:latin typeface="Calibri"/>
                <a:cs typeface="Calibri"/>
              </a:rPr>
              <a:t> </a:t>
            </a:r>
            <a:r>
              <a:rPr sz="1350" b="1" spc="-4" dirty="0">
                <a:solidFill>
                  <a:srgbClr val="004751"/>
                </a:solidFill>
                <a:latin typeface="Calibri"/>
                <a:cs typeface="Calibri"/>
              </a:rPr>
              <a:t>error</a:t>
            </a:r>
            <a:endParaRPr sz="1350">
              <a:latin typeface="Calibri"/>
              <a:cs typeface="Calibri"/>
            </a:endParaRPr>
          </a:p>
          <a:p>
            <a:pPr marL="9525">
              <a:spcBef>
                <a:spcPts val="4"/>
              </a:spcBef>
            </a:pPr>
            <a:r>
              <a:rPr sz="1350" b="1" spc="-4" dirty="0">
                <a:solidFill>
                  <a:srgbClr val="004751"/>
                </a:solidFill>
                <a:latin typeface="Calibri"/>
                <a:cs typeface="Calibri"/>
              </a:rPr>
              <a:t>entrenamiento</a:t>
            </a:r>
            <a:endParaRPr sz="1350">
              <a:latin typeface="Calibri"/>
              <a:cs typeface="Calibri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224641" y="4150122"/>
            <a:ext cx="630079" cy="195739"/>
            <a:chOff x="5823187" y="5533496"/>
            <a:chExt cx="840105" cy="260985"/>
          </a:xfrm>
        </p:grpSpPr>
        <p:pic>
          <p:nvPicPr>
            <p:cNvPr id="10" name="object 1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823187" y="5533496"/>
              <a:ext cx="839743" cy="260898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5869685" y="5546597"/>
              <a:ext cx="751840" cy="186055"/>
            </a:xfrm>
            <a:custGeom>
              <a:avLst/>
              <a:gdLst/>
              <a:ahLst/>
              <a:cxnLst/>
              <a:rect l="l" t="t" r="r" b="b"/>
              <a:pathLst>
                <a:path w="751840" h="186054">
                  <a:moveTo>
                    <a:pt x="751332" y="0"/>
                  </a:moveTo>
                  <a:lnTo>
                    <a:pt x="750107" y="72369"/>
                  </a:lnTo>
                  <a:lnTo>
                    <a:pt x="746775" y="131468"/>
                  </a:lnTo>
                  <a:lnTo>
                    <a:pt x="741848" y="171316"/>
                  </a:lnTo>
                  <a:lnTo>
                    <a:pt x="735838" y="185927"/>
                  </a:lnTo>
                  <a:lnTo>
                    <a:pt x="15493" y="185927"/>
                  </a:lnTo>
                  <a:lnTo>
                    <a:pt x="9483" y="171316"/>
                  </a:lnTo>
                  <a:lnTo>
                    <a:pt x="4556" y="131468"/>
                  </a:lnTo>
                  <a:lnTo>
                    <a:pt x="1224" y="72369"/>
                  </a:lnTo>
                  <a:lnTo>
                    <a:pt x="0" y="0"/>
                  </a:lnTo>
                </a:path>
              </a:pathLst>
            </a:custGeom>
            <a:ln w="25400">
              <a:solidFill>
                <a:srgbClr val="6AA84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5207794" y="4319244"/>
            <a:ext cx="761048" cy="42511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 marR="3810">
              <a:spcBef>
                <a:spcPts val="75"/>
              </a:spcBef>
            </a:pPr>
            <a:r>
              <a:rPr sz="1350" b="1" spc="-4" dirty="0">
                <a:solidFill>
                  <a:srgbClr val="004751"/>
                </a:solidFill>
                <a:latin typeface="Calibri"/>
                <a:cs typeface="Calibri"/>
              </a:rPr>
              <a:t>ma</a:t>
            </a:r>
            <a:r>
              <a:rPr sz="1350" b="1" spc="4" dirty="0">
                <a:solidFill>
                  <a:srgbClr val="004751"/>
                </a:solidFill>
                <a:latin typeface="Calibri"/>
                <a:cs typeface="Calibri"/>
              </a:rPr>
              <a:t>x</a:t>
            </a:r>
            <a:r>
              <a:rPr sz="1350" b="1" dirty="0">
                <a:solidFill>
                  <a:srgbClr val="004751"/>
                </a:solidFill>
                <a:latin typeface="Calibri"/>
                <a:cs typeface="Calibri"/>
              </a:rPr>
              <a:t>imizar  </a:t>
            </a:r>
            <a:r>
              <a:rPr sz="1350" b="1" spc="-4" dirty="0">
                <a:solidFill>
                  <a:srgbClr val="004751"/>
                </a:solidFill>
                <a:latin typeface="Calibri"/>
                <a:cs typeface="Calibri"/>
              </a:rPr>
              <a:t>margen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65289" y="3620453"/>
            <a:ext cx="3537585" cy="986328"/>
          </a:xfrm>
          <a:prstGeom prst="rect">
            <a:avLst/>
          </a:prstGeom>
          <a:ln w="31750">
            <a:solidFill>
              <a:srgbClr val="6AA84F"/>
            </a:solidFill>
          </a:ln>
        </p:spPr>
        <p:txBody>
          <a:bodyPr vert="horz" wrap="square" lIns="0" tIns="31909" rIns="0" bIns="0" rtlCol="0">
            <a:spAutoFit/>
          </a:bodyPr>
          <a:lstStyle/>
          <a:p>
            <a:pPr marL="68104">
              <a:spcBef>
                <a:spcPts val="251"/>
              </a:spcBef>
            </a:pPr>
            <a:r>
              <a:rPr sz="1050" b="1" spc="-60" dirty="0">
                <a:solidFill>
                  <a:srgbClr val="004751"/>
                </a:solidFill>
                <a:latin typeface="Tahoma"/>
                <a:cs typeface="Tahoma"/>
              </a:rPr>
              <a:t>w:</a:t>
            </a:r>
            <a:r>
              <a:rPr sz="1050" b="1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magnitud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del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vector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hiperplano</a:t>
            </a:r>
            <a:endParaRPr sz="1050" dirty="0">
              <a:latin typeface="Tahoma"/>
              <a:cs typeface="Tahoma"/>
            </a:endParaRPr>
          </a:p>
          <a:p>
            <a:pPr marL="68104" marR="201454"/>
            <a:r>
              <a:rPr sz="1050" b="1" spc="19" dirty="0">
                <a:solidFill>
                  <a:srgbClr val="004751"/>
                </a:solidFill>
                <a:latin typeface="Tahoma"/>
                <a:cs typeface="Tahoma"/>
              </a:rPr>
              <a:t>C:</a:t>
            </a:r>
            <a:r>
              <a:rPr sz="1050" b="1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equilibrio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entre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regularidad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función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34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0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cuantía </a:t>
            </a:r>
            <a:r>
              <a:rPr sz="1050" spc="-31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tolerancia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de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desviaciones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mayores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que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las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bandas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soporte</a:t>
            </a:r>
            <a:endParaRPr sz="1050" dirty="0">
              <a:latin typeface="Tahoma"/>
              <a:cs typeface="Tahoma"/>
            </a:endParaRPr>
          </a:p>
          <a:p>
            <a:pPr marL="68104">
              <a:lnSpc>
                <a:spcPts val="1241"/>
              </a:lnSpc>
            </a:pPr>
            <a:r>
              <a:rPr sz="1050" b="1" spc="-38" dirty="0">
                <a:solidFill>
                  <a:srgbClr val="004751"/>
                </a:solidFill>
                <a:latin typeface="Tahoma"/>
                <a:cs typeface="Tahoma"/>
              </a:rPr>
              <a:t>ξ</a:t>
            </a:r>
            <a:r>
              <a:rPr sz="1050" b="1" spc="-6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b="1" spc="-30" dirty="0">
                <a:solidFill>
                  <a:srgbClr val="004751"/>
                </a:solidFill>
                <a:latin typeface="Tahoma"/>
                <a:cs typeface="Tahoma"/>
              </a:rPr>
              <a:t>y</a:t>
            </a:r>
            <a:r>
              <a:rPr sz="1050" b="1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b="1" spc="-90" dirty="0">
                <a:solidFill>
                  <a:srgbClr val="004751"/>
                </a:solidFill>
                <a:latin typeface="Tahoma"/>
                <a:cs typeface="Tahoma"/>
              </a:rPr>
              <a:t>ξ*:</a:t>
            </a:r>
            <a:r>
              <a:rPr sz="1050" b="1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controlan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el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error</a:t>
            </a:r>
            <a:r>
              <a:rPr sz="105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8" dirty="0">
                <a:solidFill>
                  <a:srgbClr val="004751"/>
                </a:solidFill>
                <a:latin typeface="Tahoma"/>
                <a:cs typeface="Tahoma"/>
              </a:rPr>
              <a:t>cometido</a:t>
            </a:r>
            <a:r>
              <a:rPr sz="1050" spc="-7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por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050" spc="-7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regresión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15" dirty="0">
                <a:solidFill>
                  <a:srgbClr val="004751"/>
                </a:solidFill>
                <a:latin typeface="Tahoma"/>
                <a:cs typeface="Tahoma"/>
              </a:rPr>
              <a:t>al</a:t>
            </a:r>
            <a:endParaRPr sz="1050" dirty="0">
              <a:latin typeface="Tahoma"/>
              <a:cs typeface="Tahoma"/>
            </a:endParaRPr>
          </a:p>
          <a:p>
            <a:pPr marL="68104">
              <a:lnSpc>
                <a:spcPts val="1241"/>
              </a:lnSpc>
            </a:pP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ap</a:t>
            </a:r>
            <a:r>
              <a:rPr sz="1050" spc="-19" dirty="0">
                <a:solidFill>
                  <a:srgbClr val="004751"/>
                </a:solidFill>
                <a:latin typeface="Tahoma"/>
                <a:cs typeface="Tahoma"/>
              </a:rPr>
              <a:t>roxi</a:t>
            </a:r>
            <a:r>
              <a:rPr sz="1050" spc="-49" dirty="0">
                <a:solidFill>
                  <a:srgbClr val="004751"/>
                </a:solidFill>
                <a:latin typeface="Tahoma"/>
                <a:cs typeface="Tahoma"/>
              </a:rPr>
              <a:t>m</a:t>
            </a:r>
            <a:r>
              <a:rPr sz="1050" spc="-11" dirty="0">
                <a:solidFill>
                  <a:srgbClr val="004751"/>
                </a:solidFill>
                <a:latin typeface="Tahoma"/>
                <a:cs typeface="Tahoma"/>
              </a:rPr>
              <a:t>ar</a:t>
            </a:r>
            <a:r>
              <a:rPr sz="1050" spc="-7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4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1050" spc="-56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spc="-4" dirty="0">
                <a:solidFill>
                  <a:srgbClr val="004751"/>
                </a:solidFill>
                <a:latin typeface="Tahoma"/>
                <a:cs typeface="Tahoma"/>
              </a:rPr>
              <a:t>las</a:t>
            </a:r>
            <a:r>
              <a:rPr sz="105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ba</a:t>
            </a:r>
            <a:r>
              <a:rPr sz="1050" spc="-23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1050" dirty="0">
                <a:solidFill>
                  <a:srgbClr val="004751"/>
                </a:solidFill>
                <a:latin typeface="Tahoma"/>
                <a:cs typeface="Tahoma"/>
              </a:rPr>
              <a:t>da</a:t>
            </a:r>
            <a:r>
              <a:rPr sz="1050" spc="23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endParaRPr sz="1050" dirty="0">
              <a:latin typeface="Tahoma"/>
              <a:cs typeface="Tahoma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4953619" y="1099336"/>
            <a:ext cx="3137059" cy="2309336"/>
            <a:chOff x="5461825" y="1465781"/>
            <a:chExt cx="4182745" cy="3079115"/>
          </a:xfrm>
        </p:grpSpPr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512308" y="1465781"/>
              <a:ext cx="4132002" cy="3078707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5466588" y="4011168"/>
              <a:ext cx="254635" cy="518159"/>
            </a:xfrm>
            <a:custGeom>
              <a:avLst/>
              <a:gdLst/>
              <a:ahLst/>
              <a:cxnLst/>
              <a:rect l="l" t="t" r="r" b="b"/>
              <a:pathLst>
                <a:path w="254635" h="518160">
                  <a:moveTo>
                    <a:pt x="254508" y="0"/>
                  </a:moveTo>
                  <a:lnTo>
                    <a:pt x="0" y="0"/>
                  </a:lnTo>
                  <a:lnTo>
                    <a:pt x="0" y="518160"/>
                  </a:lnTo>
                  <a:lnTo>
                    <a:pt x="254508" y="518160"/>
                  </a:lnTo>
                  <a:lnTo>
                    <a:pt x="2545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 sz="1050"/>
            </a:p>
          </p:txBody>
        </p:sp>
        <p:sp>
          <p:nvSpPr>
            <p:cNvPr id="17" name="object 17"/>
            <p:cNvSpPr/>
            <p:nvPr/>
          </p:nvSpPr>
          <p:spPr>
            <a:xfrm>
              <a:off x="5466588" y="4011168"/>
              <a:ext cx="254635" cy="518159"/>
            </a:xfrm>
            <a:custGeom>
              <a:avLst/>
              <a:gdLst/>
              <a:ahLst/>
              <a:cxnLst/>
              <a:rect l="l" t="t" r="r" b="b"/>
              <a:pathLst>
                <a:path w="254635" h="518160">
                  <a:moveTo>
                    <a:pt x="0" y="518160"/>
                  </a:moveTo>
                  <a:lnTo>
                    <a:pt x="254508" y="518160"/>
                  </a:lnTo>
                  <a:lnTo>
                    <a:pt x="254508" y="0"/>
                  </a:lnTo>
                  <a:lnTo>
                    <a:pt x="0" y="0"/>
                  </a:lnTo>
                  <a:lnTo>
                    <a:pt x="0" y="518160"/>
                  </a:lnTo>
                  <a:close/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 sz="1050"/>
            </a:p>
          </p:txBody>
        </p:sp>
      </p:grpSp>
      <p:cxnSp>
        <p:nvCxnSpPr>
          <p:cNvPr id="20" name="Conector recto de flecha 19"/>
          <p:cNvCxnSpPr/>
          <p:nvPr/>
        </p:nvCxnSpPr>
        <p:spPr>
          <a:xfrm>
            <a:off x="3318387" y="2662084"/>
            <a:ext cx="17698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829989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190746" y="940526"/>
            <a:ext cx="3677963" cy="1897811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191082" y="453394"/>
            <a:ext cx="5400000" cy="1024500"/>
          </a:xfrm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Neural</a:t>
            </a:r>
            <a:r>
              <a:rPr sz="2100" spc="-23" dirty="0"/>
              <a:t> </a:t>
            </a:r>
            <a:r>
              <a:rPr sz="2100" spc="-4" dirty="0"/>
              <a:t>networks</a:t>
            </a:r>
            <a:endParaRPr sz="2100" dirty="0"/>
          </a:p>
        </p:txBody>
      </p:sp>
      <p:sp>
        <p:nvSpPr>
          <p:cNvPr id="6" name="object 6"/>
          <p:cNvSpPr txBox="1"/>
          <p:nvPr/>
        </p:nvSpPr>
        <p:spPr>
          <a:xfrm>
            <a:off x="4769072" y="4964339"/>
            <a:ext cx="135731" cy="136576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825" spc="4" dirty="0">
                <a:solidFill>
                  <a:srgbClr val="00A2AC"/>
                </a:solidFill>
                <a:latin typeface="Tahoma"/>
                <a:cs typeface="Tahoma"/>
              </a:rPr>
              <a:t>74</a:t>
            </a:r>
            <a:endParaRPr sz="825">
              <a:latin typeface="Tahoma"/>
              <a:cs typeface="Tahoma"/>
            </a:endParaRPr>
          </a:p>
        </p:txBody>
      </p:sp>
      <p:pic>
        <p:nvPicPr>
          <p:cNvPr id="7" name="object 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959102" y="3368434"/>
            <a:ext cx="5494296" cy="1202384"/>
          </a:xfrm>
          <a:prstGeom prst="rect">
            <a:avLst/>
          </a:prstGeom>
        </p:spPr>
      </p:pic>
      <p:sp>
        <p:nvSpPr>
          <p:cNvPr id="8" name="object 8"/>
          <p:cNvSpPr txBox="1"/>
          <p:nvPr/>
        </p:nvSpPr>
        <p:spPr>
          <a:xfrm>
            <a:off x="2502313" y="4610253"/>
            <a:ext cx="968216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4" dirty="0">
                <a:latin typeface="Calibri"/>
                <a:cs typeface="Calibri"/>
              </a:rPr>
              <a:t>Sigmoide</a:t>
            </a:r>
            <a:r>
              <a:rPr sz="900" b="1" spc="-8" dirty="0">
                <a:latin typeface="Calibri"/>
                <a:cs typeface="Calibri"/>
              </a:rPr>
              <a:t> </a:t>
            </a:r>
            <a:r>
              <a:rPr sz="900" b="1" dirty="0">
                <a:latin typeface="Calibri"/>
                <a:cs typeface="Calibri"/>
              </a:rPr>
              <a:t>/</a:t>
            </a:r>
            <a:r>
              <a:rPr sz="900" b="1" spc="-15" dirty="0">
                <a:latin typeface="Calibri"/>
                <a:cs typeface="Calibri"/>
              </a:rPr>
              <a:t> </a:t>
            </a:r>
            <a:r>
              <a:rPr sz="900" b="1" spc="-4" dirty="0">
                <a:latin typeface="Calibri"/>
                <a:cs typeface="Calibri"/>
              </a:rPr>
              <a:t>Logística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30923" y="4610253"/>
            <a:ext cx="1012031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5" dirty="0">
                <a:latin typeface="Calibri"/>
                <a:cs typeface="Calibri"/>
              </a:rPr>
              <a:t>Tangente </a:t>
            </a:r>
            <a:r>
              <a:rPr sz="900" b="1" spc="-4" dirty="0">
                <a:latin typeface="Calibri"/>
                <a:cs typeface="Calibri"/>
              </a:rPr>
              <a:t>hiperbólica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528911" y="4610253"/>
            <a:ext cx="248603" cy="14811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900" b="1" spc="-15" dirty="0">
                <a:latin typeface="Calibri"/>
                <a:cs typeface="Calibri"/>
              </a:rPr>
              <a:t>R</a:t>
            </a:r>
            <a:r>
              <a:rPr sz="900" b="1" spc="-4" dirty="0">
                <a:latin typeface="Calibri"/>
                <a:cs typeface="Calibri"/>
              </a:rPr>
              <a:t>eL</a:t>
            </a:r>
            <a:r>
              <a:rPr sz="900" b="1" dirty="0">
                <a:latin typeface="Calibri"/>
                <a:cs typeface="Calibri"/>
              </a:rPr>
              <a:t>u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191082" y="985361"/>
            <a:ext cx="2444591" cy="1184844"/>
          </a:xfrm>
          <a:prstGeom prst="rect">
            <a:avLst/>
          </a:prstGeom>
        </p:spPr>
        <p:txBody>
          <a:bodyPr vert="horz" wrap="square" lIns="0" tIns="9049" rIns="0" bIns="0" rtlCol="0">
            <a:spAutoFit/>
          </a:bodyPr>
          <a:lstStyle/>
          <a:p>
            <a:pPr marL="266700" indent="-257175">
              <a:spcBef>
                <a:spcPts val="71"/>
              </a:spcBef>
              <a:buClr>
                <a:srgbClr val="00A2AD"/>
              </a:buClr>
              <a:buFont typeface="Arial MT"/>
              <a:buChar char="•"/>
              <a:tabLst>
                <a:tab pos="266224" algn="l"/>
                <a:tab pos="266700" algn="l"/>
              </a:tabLst>
            </a:pPr>
            <a:r>
              <a:rPr sz="1425" spc="-4" dirty="0">
                <a:solidFill>
                  <a:srgbClr val="004751"/>
                </a:solidFill>
                <a:latin typeface="Tahoma"/>
                <a:cs typeface="Tahoma"/>
              </a:rPr>
              <a:t>Red</a:t>
            </a:r>
            <a:r>
              <a:rPr sz="1425" spc="-9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425" spc="-30" dirty="0">
                <a:solidFill>
                  <a:srgbClr val="004751"/>
                </a:solidFill>
                <a:latin typeface="Tahoma"/>
                <a:cs typeface="Tahoma"/>
              </a:rPr>
              <a:t>neuronal</a:t>
            </a:r>
            <a:endParaRPr sz="1425">
              <a:latin typeface="Tahoma"/>
              <a:cs typeface="Tahoma"/>
            </a:endParaRPr>
          </a:p>
          <a:p>
            <a:pPr>
              <a:lnSpc>
                <a:spcPct val="100000"/>
              </a:lnSpc>
            </a:pPr>
            <a:endParaRPr sz="1725">
              <a:latin typeface="Tahoma"/>
              <a:cs typeface="Tahoma"/>
            </a:endParaRPr>
          </a:p>
          <a:p>
            <a:pPr marL="309563" marR="3810" indent="-1905" algn="ctr">
              <a:lnSpc>
                <a:spcPct val="90100"/>
              </a:lnSpc>
              <a:spcBef>
                <a:spcPts val="1515"/>
              </a:spcBef>
            </a:pPr>
            <a:r>
              <a:rPr sz="1200" spc="30" dirty="0">
                <a:solidFill>
                  <a:srgbClr val="004751"/>
                </a:solidFill>
                <a:latin typeface="Tahoma"/>
                <a:cs typeface="Tahoma"/>
              </a:rPr>
              <a:t>Se</a:t>
            </a:r>
            <a:r>
              <a:rPr sz="1200" spc="11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utilizan</a:t>
            </a:r>
            <a:r>
              <a:rPr sz="1200" spc="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tantas</a:t>
            </a:r>
            <a:r>
              <a:rPr sz="1200" spc="3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neuronas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dirty="0">
                <a:solidFill>
                  <a:srgbClr val="004751"/>
                </a:solidFill>
                <a:latin typeface="Tahoma"/>
                <a:cs typeface="Tahoma"/>
              </a:rPr>
              <a:t>como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variables</a:t>
            </a:r>
            <a:r>
              <a:rPr sz="1200" spc="-38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60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9" dirty="0">
                <a:solidFill>
                  <a:srgbClr val="004751"/>
                </a:solidFill>
                <a:latin typeface="Tahoma"/>
                <a:cs typeface="Tahoma"/>
              </a:rPr>
              <a:t>entrada</a:t>
            </a:r>
            <a:r>
              <a:rPr sz="1200" spc="-41" dirty="0">
                <a:solidFill>
                  <a:srgbClr val="004751"/>
                </a:solidFill>
                <a:latin typeface="Tahoma"/>
                <a:cs typeface="Tahoma"/>
              </a:rPr>
              <a:t> y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8" dirty="0">
                <a:solidFill>
                  <a:srgbClr val="004751"/>
                </a:solidFill>
                <a:latin typeface="Tahoma"/>
                <a:cs typeface="Tahoma"/>
              </a:rPr>
              <a:t>1 </a:t>
            </a:r>
            <a:r>
              <a:rPr sz="1200" spc="-36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neurona</a:t>
            </a:r>
            <a:r>
              <a:rPr sz="1200" spc="-3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en</a:t>
            </a:r>
            <a:r>
              <a:rPr sz="1200" spc="-53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23" dirty="0">
                <a:solidFill>
                  <a:srgbClr val="004751"/>
                </a:solidFill>
                <a:latin typeface="Tahoma"/>
                <a:cs typeface="Tahoma"/>
              </a:rPr>
              <a:t>la</a:t>
            </a:r>
            <a:r>
              <a:rPr sz="1200" spc="-49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1200" spc="-15" dirty="0">
                <a:solidFill>
                  <a:srgbClr val="004751"/>
                </a:solidFill>
                <a:latin typeface="Tahoma"/>
                <a:cs typeface="Tahoma"/>
              </a:rPr>
              <a:t>salida.</a:t>
            </a:r>
            <a:endParaRPr sz="12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97883" y="2857119"/>
            <a:ext cx="3283268" cy="131350"/>
          </a:xfrm>
          <a:prstGeom prst="rect">
            <a:avLst/>
          </a:prstGeom>
        </p:spPr>
        <p:txBody>
          <a:bodyPr vert="horz" wrap="square" lIns="0" tIns="10001" rIns="0" bIns="0" rtlCol="0">
            <a:spAutoFit/>
          </a:bodyPr>
          <a:lstStyle/>
          <a:p>
            <a:pPr marL="9525">
              <a:spcBef>
                <a:spcPts val="79"/>
              </a:spcBef>
            </a:pPr>
            <a:r>
              <a:rPr sz="788" spc="-4" dirty="0">
                <a:latin typeface="Calibri"/>
                <a:cs typeface="Calibri"/>
              </a:rPr>
              <a:t>https://vitalflux.com/sklearn-neural-network-regression-example-mlpregressor/</a:t>
            </a:r>
            <a:endParaRPr sz="788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4611536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22B3781F-DFA1-00A2-BA39-9A38D6B1C44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15277" r="15263" b="15743"/>
          <a:stretch/>
        </p:blipFill>
        <p:spPr>
          <a:xfrm>
            <a:off x="602330" y="3598978"/>
            <a:ext cx="350604" cy="335203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10779395-0163-F76B-B0DA-2828F67B066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12668" r="11905" b="14522"/>
          <a:stretch/>
        </p:blipFill>
        <p:spPr>
          <a:xfrm>
            <a:off x="3847999" y="3526979"/>
            <a:ext cx="387536" cy="384503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C63278B4-9748-0BE7-D430-95372976CE24}"/>
              </a:ext>
            </a:extLst>
          </p:cNvPr>
          <p:cNvSpPr/>
          <p:nvPr/>
        </p:nvSpPr>
        <p:spPr>
          <a:xfrm>
            <a:off x="588205" y="2271668"/>
            <a:ext cx="1555265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500" b="1" dirty="0">
                <a:solidFill>
                  <a:srgbClr val="13284B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#LCAMP_EU</a:t>
            </a:r>
            <a:endParaRPr lang="en-US" sz="15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CD714AA-FF88-B949-CD5A-ADF002F83870}"/>
              </a:ext>
            </a:extLst>
          </p:cNvPr>
          <p:cNvSpPr/>
          <p:nvPr/>
        </p:nvSpPr>
        <p:spPr>
          <a:xfrm>
            <a:off x="1" y="3983411"/>
            <a:ext cx="1555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57B9D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www.lcamp.eu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D0F0BE4-4D10-7520-BD7C-C986D10899C5}"/>
              </a:ext>
            </a:extLst>
          </p:cNvPr>
          <p:cNvSpPr/>
          <p:nvPr/>
        </p:nvSpPr>
        <p:spPr>
          <a:xfrm>
            <a:off x="1420863" y="3983411"/>
            <a:ext cx="1555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57B9D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@LCAMP_EU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29150BC-6501-045F-D5C1-3AFFBC3A87BA}"/>
              </a:ext>
            </a:extLst>
          </p:cNvPr>
          <p:cNvSpPr/>
          <p:nvPr/>
        </p:nvSpPr>
        <p:spPr>
          <a:xfrm>
            <a:off x="2976128" y="3981055"/>
            <a:ext cx="213127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00" dirty="0">
                <a:solidFill>
                  <a:srgbClr val="57B9D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LCAMP</a:t>
            </a:r>
            <a:br>
              <a:rPr lang="en-US" sz="900" dirty="0">
                <a:solidFill>
                  <a:srgbClr val="57B9D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en-GB" sz="900" dirty="0">
                <a:solidFill>
                  <a:srgbClr val="57B9DF"/>
                </a:solidFill>
                <a:latin typeface="Roboto" panose="02000000000000000000" pitchFamily="2" charset="0"/>
              </a:rPr>
              <a:t>Learner Centric Advanced Manufacturing Platform for </a:t>
            </a:r>
            <a:r>
              <a:rPr lang="en-GB" sz="900" dirty="0" err="1">
                <a:solidFill>
                  <a:srgbClr val="57B9DF"/>
                </a:solidFill>
                <a:latin typeface="Roboto" panose="02000000000000000000" pitchFamily="2" charset="0"/>
              </a:rPr>
              <a:t>CoVEs</a:t>
            </a:r>
            <a:endParaRPr lang="en-GB" sz="900" dirty="0">
              <a:solidFill>
                <a:srgbClr val="57B9DF"/>
              </a:solidFill>
              <a:latin typeface="Roboto" panose="02000000000000000000" pitchFamily="2" charset="0"/>
            </a:endParaRPr>
          </a:p>
        </p:txBody>
      </p:sp>
      <p:pic>
        <p:nvPicPr>
          <p:cNvPr id="3" name="Picture 2" descr="A white x in a black background&#10;&#10;Description automatically generated">
            <a:extLst>
              <a:ext uri="{FF2B5EF4-FFF2-40B4-BE49-F238E27FC236}">
                <a16:creationId xmlns:a16="http://schemas.microsoft.com/office/drawing/2014/main" id="{84769892-49AD-7E10-6E43-7BB25AE9A95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71" t="13714" r="23100" b="10857"/>
          <a:stretch/>
        </p:blipFill>
        <p:spPr>
          <a:xfrm>
            <a:off x="2023214" y="3589006"/>
            <a:ext cx="340595" cy="351239"/>
          </a:xfrm>
          <a:prstGeom prst="rect">
            <a:avLst/>
          </a:prstGeom>
        </p:spPr>
      </p:pic>
      <p:pic>
        <p:nvPicPr>
          <p:cNvPr id="6" name="Graphic 5" descr="Email outline">
            <a:extLst>
              <a:ext uri="{FF2B5EF4-FFF2-40B4-BE49-F238E27FC236}">
                <a16:creationId xmlns:a16="http://schemas.microsoft.com/office/drawing/2014/main" id="{49EE8751-833A-47A5-19A0-2C8920DEBC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782728" y="2566488"/>
            <a:ext cx="466997" cy="4669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197A163-27AB-333A-C03D-1CD4D63D64C2}"/>
              </a:ext>
            </a:extLst>
          </p:cNvPr>
          <p:cNvSpPr/>
          <p:nvPr/>
        </p:nvSpPr>
        <p:spPr>
          <a:xfrm>
            <a:off x="1016227" y="2677227"/>
            <a:ext cx="15552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dirty="0">
                <a:solidFill>
                  <a:srgbClr val="57B9DF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info@lcamp.eu</a:t>
            </a:r>
          </a:p>
        </p:txBody>
      </p:sp>
    </p:spTree>
    <p:extLst>
      <p:ext uri="{BB962C8B-B14F-4D97-AF65-F5344CB8AC3E}">
        <p14:creationId xmlns:p14="http://schemas.microsoft.com/office/powerpoint/2010/main" val="3550406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endParaRPr sz="2100"/>
          </a:p>
        </p:txBody>
      </p:sp>
      <p:pic>
        <p:nvPicPr>
          <p:cNvPr id="3" name="object 3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828800" y="1504187"/>
            <a:ext cx="5486400" cy="2135124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5820251" y="4913489"/>
            <a:ext cx="704374" cy="12263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9525">
              <a:spcBef>
                <a:spcPts val="56"/>
              </a:spcBef>
            </a:pPr>
            <a:r>
              <a:rPr sz="750" spc="49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750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750" spc="-15" dirty="0">
                <a:solidFill>
                  <a:srgbClr val="004751"/>
                </a:solidFill>
                <a:latin typeface="Tahoma"/>
                <a:cs typeface="Tahoma"/>
              </a:rPr>
              <a:t>ur</a:t>
            </a:r>
            <a:r>
              <a:rPr sz="750" spc="-8" dirty="0">
                <a:solidFill>
                  <a:srgbClr val="004751"/>
                </a:solidFill>
                <a:latin typeface="Tahoma"/>
                <a:cs typeface="Tahoma"/>
              </a:rPr>
              <a:t>ce:</a:t>
            </a:r>
            <a:r>
              <a:rPr sz="7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750" spc="49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750" spc="38" dirty="0">
                <a:solidFill>
                  <a:srgbClr val="004751"/>
                </a:solidFill>
                <a:latin typeface="Tahoma"/>
                <a:cs typeface="Tahoma"/>
              </a:rPr>
              <a:t>P</a:t>
            </a:r>
            <a:r>
              <a:rPr sz="750" spc="49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750" spc="-23" dirty="0">
                <a:solidFill>
                  <a:srgbClr val="004751"/>
                </a:solidFill>
                <a:latin typeface="Tahoma"/>
                <a:cs typeface="Tahoma"/>
              </a:rPr>
              <a:t>T</a:t>
            </a:r>
            <a:r>
              <a:rPr sz="750" spc="-30" dirty="0">
                <a:solidFill>
                  <a:srgbClr val="004751"/>
                </a:solidFill>
                <a:latin typeface="Tahoma"/>
                <a:cs typeface="Tahoma"/>
              </a:rPr>
              <a:t>IO</a:t>
            </a:r>
            <a:endParaRPr sz="750" dirty="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80092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0" tIns="9049" rIns="0" bIns="0" rtlCol="0" anchor="t" anchorCtr="0">
            <a:spAutoFit/>
          </a:bodyPr>
          <a:lstStyle/>
          <a:p>
            <a:pPr marL="9525">
              <a:spcBef>
                <a:spcPts val="71"/>
              </a:spcBef>
            </a:pPr>
            <a:r>
              <a:rPr sz="2100" dirty="0"/>
              <a:t>Regresión</a:t>
            </a:r>
            <a:r>
              <a:rPr sz="2100" spc="-15" dirty="0"/>
              <a:t> </a:t>
            </a:r>
            <a:r>
              <a:rPr sz="2100" spc="-4" dirty="0"/>
              <a:t>simple</a:t>
            </a:r>
            <a:endParaRPr sz="210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81478" y="994410"/>
            <a:ext cx="3760470" cy="3537627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5820251" y="4913489"/>
            <a:ext cx="1011555" cy="122630"/>
          </a:xfrm>
          <a:prstGeom prst="rect">
            <a:avLst/>
          </a:prstGeom>
        </p:spPr>
        <p:txBody>
          <a:bodyPr vert="horz" wrap="square" lIns="0" tIns="7144" rIns="0" bIns="0" rtlCol="0">
            <a:spAutoFit/>
          </a:bodyPr>
          <a:lstStyle/>
          <a:p>
            <a:pPr marL="9525">
              <a:spcBef>
                <a:spcPts val="56"/>
              </a:spcBef>
            </a:pPr>
            <a:r>
              <a:rPr sz="750" spc="49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r>
              <a:rPr sz="750" dirty="0">
                <a:solidFill>
                  <a:srgbClr val="004751"/>
                </a:solidFill>
                <a:latin typeface="Tahoma"/>
                <a:cs typeface="Tahoma"/>
              </a:rPr>
              <a:t>o</a:t>
            </a:r>
            <a:r>
              <a:rPr sz="750" spc="-15" dirty="0">
                <a:solidFill>
                  <a:srgbClr val="004751"/>
                </a:solidFill>
                <a:latin typeface="Tahoma"/>
                <a:cs typeface="Tahoma"/>
              </a:rPr>
              <a:t>ur</a:t>
            </a:r>
            <a:r>
              <a:rPr sz="750" spc="-8" dirty="0">
                <a:solidFill>
                  <a:srgbClr val="004751"/>
                </a:solidFill>
                <a:latin typeface="Tahoma"/>
                <a:cs typeface="Tahoma"/>
              </a:rPr>
              <a:t>ce:</a:t>
            </a:r>
            <a:r>
              <a:rPr sz="7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750" spc="49" dirty="0">
                <a:solidFill>
                  <a:srgbClr val="004751"/>
                </a:solidFill>
                <a:latin typeface="Tahoma"/>
                <a:cs typeface="Tahoma"/>
              </a:rPr>
              <a:t>Q</a:t>
            </a:r>
            <a:r>
              <a:rPr sz="750" spc="-15" dirty="0">
                <a:solidFill>
                  <a:srgbClr val="004751"/>
                </a:solidFill>
                <a:latin typeface="Tahoma"/>
                <a:cs typeface="Tahoma"/>
              </a:rPr>
              <a:t>u</a:t>
            </a:r>
            <a:r>
              <a:rPr sz="750" spc="8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750" spc="-15" dirty="0">
                <a:solidFill>
                  <a:srgbClr val="004751"/>
                </a:solidFill>
                <a:latin typeface="Tahoma"/>
                <a:cs typeface="Tahoma"/>
              </a:rPr>
              <a:t>r</a:t>
            </a:r>
            <a:r>
              <a:rPr sz="750" spc="-8" dirty="0">
                <a:solidFill>
                  <a:srgbClr val="004751"/>
                </a:solidFill>
                <a:latin typeface="Tahoma"/>
                <a:cs typeface="Tahoma"/>
              </a:rPr>
              <a:t>k</a:t>
            </a:r>
            <a:r>
              <a:rPr sz="750" spc="-64" dirty="0">
                <a:solidFill>
                  <a:srgbClr val="004751"/>
                </a:solidFill>
                <a:latin typeface="Tahoma"/>
                <a:cs typeface="Tahoma"/>
              </a:rPr>
              <a:t> </a:t>
            </a:r>
            <a:r>
              <a:rPr sz="750" spc="41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750" spc="-15" dirty="0">
                <a:solidFill>
                  <a:srgbClr val="004751"/>
                </a:solidFill>
                <a:latin typeface="Tahoma"/>
                <a:cs typeface="Tahoma"/>
              </a:rPr>
              <a:t>n</a:t>
            </a:r>
            <a:r>
              <a:rPr sz="750" spc="8" dirty="0">
                <a:solidFill>
                  <a:srgbClr val="004751"/>
                </a:solidFill>
                <a:latin typeface="Tahoma"/>
                <a:cs typeface="Tahoma"/>
              </a:rPr>
              <a:t>a</a:t>
            </a:r>
            <a:r>
              <a:rPr sz="750" spc="-23" dirty="0">
                <a:solidFill>
                  <a:srgbClr val="004751"/>
                </a:solidFill>
                <a:latin typeface="Tahoma"/>
                <a:cs typeface="Tahoma"/>
              </a:rPr>
              <a:t>l</a:t>
            </a:r>
            <a:r>
              <a:rPr sz="750" spc="-34" dirty="0">
                <a:solidFill>
                  <a:srgbClr val="004751"/>
                </a:solidFill>
                <a:latin typeface="Tahoma"/>
                <a:cs typeface="Tahoma"/>
              </a:rPr>
              <a:t>yt</a:t>
            </a:r>
            <a:r>
              <a:rPr sz="750" spc="-26" dirty="0">
                <a:solidFill>
                  <a:srgbClr val="004751"/>
                </a:solidFill>
                <a:latin typeface="Tahoma"/>
                <a:cs typeface="Tahoma"/>
              </a:rPr>
              <a:t>i</a:t>
            </a:r>
            <a:r>
              <a:rPr sz="750" spc="45" dirty="0">
                <a:solidFill>
                  <a:srgbClr val="004751"/>
                </a:solidFill>
                <a:latin typeface="Tahoma"/>
                <a:cs typeface="Tahoma"/>
              </a:rPr>
              <a:t>c</a:t>
            </a:r>
            <a:r>
              <a:rPr sz="750" spc="15" dirty="0">
                <a:solidFill>
                  <a:srgbClr val="004751"/>
                </a:solidFill>
                <a:latin typeface="Tahoma"/>
                <a:cs typeface="Tahoma"/>
              </a:rPr>
              <a:t>s</a:t>
            </a:r>
            <a:endParaRPr sz="750">
              <a:latin typeface="Tahoma"/>
              <a:cs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502851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an Jorge 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EW SECTION P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026C5034DEF31469D687DC74110F0C4" ma:contentTypeVersion="18" ma:contentTypeDescription="Create a new document." ma:contentTypeScope="" ma:versionID="cd9d315d8270f7be5b920ed5fd5d0f0d">
  <xsd:schema xmlns:xsd="http://www.w3.org/2001/XMLSchema" xmlns:xs="http://www.w3.org/2001/XMLSchema" xmlns:p="http://schemas.microsoft.com/office/2006/metadata/properties" xmlns:ns2="fab0e02d-7b70-4413-b572-d44f1292ffc6" xmlns:ns3="328b14d6-6e2c-4870-bd3d-20a4f0e49c9e" targetNamespace="http://schemas.microsoft.com/office/2006/metadata/properties" ma:root="true" ma:fieldsID="6b63e0ddb06169fe8783dd30dbd1b739" ns2:_="" ns3:_="">
    <xsd:import namespace="fab0e02d-7b70-4413-b572-d44f1292ffc6"/>
    <xsd:import namespace="328b14d6-6e2c-4870-bd3d-20a4f0e49c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b0e02d-7b70-4413-b572-d44f1292ff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18748ed3-a044-4069-afca-14a5a74919a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8b14d6-6e2c-4870-bd3d-20a4f0e49c9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d484c96b-0302-40db-b824-a3a76ee72efe}" ma:internalName="TaxCatchAll" ma:showField="CatchAllData" ma:web="328b14d6-6e2c-4870-bd3d-20a4f0e49c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ab0e02d-7b70-4413-b572-d44f1292ffc6">
      <Terms xmlns="http://schemas.microsoft.com/office/infopath/2007/PartnerControls"/>
    </lcf76f155ced4ddcb4097134ff3c332f>
    <TaxCatchAll xmlns="328b14d6-6e2c-4870-bd3d-20a4f0e49c9e" xsi:nil="true"/>
  </documentManagement>
</p:properties>
</file>

<file path=customXml/itemProps1.xml><?xml version="1.0" encoding="utf-8"?>
<ds:datastoreItem xmlns:ds="http://schemas.openxmlformats.org/officeDocument/2006/customXml" ds:itemID="{05FBEDE2-5D23-4F58-81EC-701320C55337}"/>
</file>

<file path=customXml/itemProps2.xml><?xml version="1.0" encoding="utf-8"?>
<ds:datastoreItem xmlns:ds="http://schemas.openxmlformats.org/officeDocument/2006/customXml" ds:itemID="{3A3A772C-4B74-4052-9EA2-6678E19DC367}"/>
</file>

<file path=customXml/itemProps3.xml><?xml version="1.0" encoding="utf-8"?>
<ds:datastoreItem xmlns:ds="http://schemas.openxmlformats.org/officeDocument/2006/customXml" ds:itemID="{B3E35ED0-8CE4-4912-91D9-F08C8431656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24921</TotalTime>
  <Words>4249</Words>
  <Application>Microsoft Office PowerPoint</Application>
  <PresentationFormat>Presentación en pantalla (16:9)</PresentationFormat>
  <Paragraphs>916</Paragraphs>
  <Slides>77</Slides>
  <Notes>16</Notes>
  <HiddenSlides>0</HiddenSlides>
  <MMClips>0</MMClips>
  <ScaleCrop>false</ScaleCrop>
  <HeadingPairs>
    <vt:vector size="6" baseType="variant">
      <vt:variant>
        <vt:lpstr>Fuentes usadas</vt:lpstr>
      </vt:variant>
      <vt:variant>
        <vt:i4>14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77</vt:i4>
      </vt:variant>
    </vt:vector>
  </HeadingPairs>
  <TitlesOfParts>
    <vt:vector size="93" baseType="lpstr">
      <vt:lpstr>Blinker SemiBold</vt:lpstr>
      <vt:lpstr>Wingdings</vt:lpstr>
      <vt:lpstr>Tahoma</vt:lpstr>
      <vt:lpstr>Roboto</vt:lpstr>
      <vt:lpstr>Calibri Light</vt:lpstr>
      <vt:lpstr>Courier New</vt:lpstr>
      <vt:lpstr>Times New Roman</vt:lpstr>
      <vt:lpstr>Cambria Math</vt:lpstr>
      <vt:lpstr>Arial MT</vt:lpstr>
      <vt:lpstr>Arial</vt:lpstr>
      <vt:lpstr>Arial Black</vt:lpstr>
      <vt:lpstr>Calibri</vt:lpstr>
      <vt:lpstr>Consolas</vt:lpstr>
      <vt:lpstr>Lato</vt:lpstr>
      <vt:lpstr>San Jorge </vt:lpstr>
      <vt:lpstr>NEW SECTION PAGE</vt:lpstr>
      <vt:lpstr>UD4. Aprendizaje supervisado: Regresión</vt:lpstr>
      <vt:lpstr>Índice</vt:lpstr>
      <vt:lpstr> 1. Concepto de regresión</vt:lpstr>
      <vt:lpstr>Modelos de regresión</vt:lpstr>
      <vt:lpstr>Objetivo </vt:lpstr>
      <vt:lpstr>Regresión</vt:lpstr>
      <vt:lpstr>Regresión</vt:lpstr>
      <vt:lpstr>Regresión</vt:lpstr>
      <vt:lpstr>Regresión simple</vt:lpstr>
      <vt:lpstr>Regresión simple</vt:lpstr>
      <vt:lpstr>Regresión simple</vt:lpstr>
      <vt:lpstr>Regresión múltiple</vt:lpstr>
      <vt:lpstr>Regresión múltiple</vt:lpstr>
      <vt:lpstr>Regresión múltiple</vt:lpstr>
      <vt:lpstr>Regresión múltiple</vt:lpstr>
      <vt:lpstr> 2. Regresión lineal</vt:lpstr>
      <vt:lpstr>Regresión lineal simple</vt:lpstr>
      <vt:lpstr>Regresión lineal simple</vt:lpstr>
      <vt:lpstr>Regresión lineal simple</vt:lpstr>
      <vt:lpstr>Regresión lineal simple</vt:lpstr>
      <vt:lpstr> 3. Validación</vt:lpstr>
      <vt:lpstr>Sales (€)</vt:lpstr>
      <vt:lpstr>Error absoluto medio (MAE)</vt:lpstr>
      <vt:lpstr>Error cuadrático medio (MSE)</vt:lpstr>
      <vt:lpstr>Error logarítmico cuadrático medio (MSLE)</vt:lpstr>
      <vt:lpstr>Coeficiente de determinación R2</vt:lpstr>
      <vt:lpstr>Coeficiente de determinación R2</vt:lpstr>
      <vt:lpstr>Varianza explicada</vt:lpstr>
      <vt:lpstr> 3. Procedimientos de ajuste</vt:lpstr>
      <vt:lpstr>Principio de mínimos cuadrados (OLS)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 5. Predicción mediante  modelos de regresión</vt:lpstr>
      <vt:lpstr>Descripción vs Predicción</vt:lpstr>
      <vt:lpstr>Sesgo, variación, sobreajuste (overfitting)</vt:lpstr>
      <vt:lpstr>Train/Validation/Test vs Cross Validation</vt:lpstr>
      <vt:lpstr>Train/Validation/Test vs Cross Validation</vt:lpstr>
      <vt:lpstr>Selección de modelos – GS + CV vs T/V/T</vt:lpstr>
      <vt:lpstr>Métricas de regresión en scikit-learn </vt:lpstr>
      <vt:lpstr>Métricas de regresión en scikit-learn II</vt:lpstr>
      <vt:lpstr> 6. Regresión múltiple</vt:lpstr>
      <vt:lpstr>Regresión lineal múltiple</vt:lpstr>
      <vt:lpstr>Regresión lineal múltiple</vt:lpstr>
      <vt:lpstr>Regresión polinómica (no lineal)</vt:lpstr>
      <vt:lpstr>Regresión polinómica</vt:lpstr>
      <vt:lpstr> 7. Regularización</vt:lpstr>
      <vt:lpstr>Limitaciones de OLS</vt:lpstr>
      <vt:lpstr>Alternativas</vt:lpstr>
      <vt:lpstr>Estrategias de regularización</vt:lpstr>
      <vt:lpstr>Ridge</vt:lpstr>
      <vt:lpstr>Ridge</vt:lpstr>
      <vt:lpstr>Lasso</vt:lpstr>
      <vt:lpstr>Ridge vs Lasso</vt:lpstr>
      <vt:lpstr>Elastic Net</vt:lpstr>
      <vt:lpstr>Búsqueda del valor de lambda (𝝀)</vt:lpstr>
      <vt:lpstr> 8. Algoritmos no  estadísticos</vt:lpstr>
      <vt:lpstr>k-Nearest Neighbors (kNN)</vt:lpstr>
      <vt:lpstr>k-Nearest Neighbors (kNN)</vt:lpstr>
      <vt:lpstr>k-Nearest Neighbors (kNN)</vt:lpstr>
      <vt:lpstr>k-Nearest Neighbors (kNN)</vt:lpstr>
      <vt:lpstr>k-Nearest Neighbors (kNN)</vt:lpstr>
      <vt:lpstr>k-Nearest Neighbors (kNN)</vt:lpstr>
      <vt:lpstr>k-Nearest Neighbors (kNN)</vt:lpstr>
      <vt:lpstr>k-Nearest Neighbors (kNN)</vt:lpstr>
      <vt:lpstr>k-Nearest Neighbors (kNN)</vt:lpstr>
      <vt:lpstr>k-Nearest Neighbors (kNN)</vt:lpstr>
      <vt:lpstr>k-Nearest Neighbors (kNN)</vt:lpstr>
      <vt:lpstr>k-Nearest Neighbors (kNN)</vt:lpstr>
      <vt:lpstr>Decision trees (Tree)</vt:lpstr>
      <vt:lpstr>Random Forests</vt:lpstr>
      <vt:lpstr>Support vector machines</vt:lpstr>
      <vt:lpstr>Neural networks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UD6. JSON en Python</dc:title>
  <dc:creator>ElenaSV</dc:creator>
  <cp:lastModifiedBy>MSI</cp:lastModifiedBy>
  <cp:revision>220</cp:revision>
  <dcterms:modified xsi:type="dcterms:W3CDTF">2025-06-11T11:33:01Z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0x010100B026C5034DEF31469D687DC74110F0C4</vt:lpwstr>
  </property>
</Properties>
</file>